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938" r:id="rId2"/>
    <p:sldMasterId id="2147483950" r:id="rId3"/>
    <p:sldMasterId id="2147483962" r:id="rId4"/>
  </p:sldMasterIdLst>
  <p:notesMasterIdLst>
    <p:notesMasterId r:id="rId53"/>
  </p:notesMasterIdLst>
  <p:sldIdLst>
    <p:sldId id="628" r:id="rId5"/>
    <p:sldId id="257" r:id="rId6"/>
    <p:sldId id="291" r:id="rId7"/>
    <p:sldId id="524" r:id="rId8"/>
    <p:sldId id="581" r:id="rId9"/>
    <p:sldId id="582" r:id="rId10"/>
    <p:sldId id="583" r:id="rId11"/>
    <p:sldId id="584" r:id="rId12"/>
    <p:sldId id="585" r:id="rId13"/>
    <p:sldId id="586" r:id="rId14"/>
    <p:sldId id="587" r:id="rId15"/>
    <p:sldId id="588" r:id="rId16"/>
    <p:sldId id="527" r:id="rId17"/>
    <p:sldId id="629" r:id="rId18"/>
    <p:sldId id="591" r:id="rId19"/>
    <p:sldId id="592" r:id="rId20"/>
    <p:sldId id="537" r:id="rId21"/>
    <p:sldId id="594" r:id="rId22"/>
    <p:sldId id="546" r:id="rId23"/>
    <p:sldId id="595" r:id="rId24"/>
    <p:sldId id="596" r:id="rId25"/>
    <p:sldId id="597" r:id="rId26"/>
    <p:sldId id="598" r:id="rId27"/>
    <p:sldId id="599" r:id="rId28"/>
    <p:sldId id="600" r:id="rId29"/>
    <p:sldId id="601" r:id="rId30"/>
    <p:sldId id="602" r:id="rId31"/>
    <p:sldId id="603" r:id="rId32"/>
    <p:sldId id="604" r:id="rId33"/>
    <p:sldId id="614" r:id="rId34"/>
    <p:sldId id="615" r:id="rId35"/>
    <p:sldId id="616" r:id="rId36"/>
    <p:sldId id="612" r:id="rId37"/>
    <p:sldId id="617" r:id="rId38"/>
    <p:sldId id="619" r:id="rId39"/>
    <p:sldId id="620" r:id="rId40"/>
    <p:sldId id="621" r:id="rId41"/>
    <p:sldId id="608" r:id="rId42"/>
    <p:sldId id="623" r:id="rId43"/>
    <p:sldId id="624" r:id="rId44"/>
    <p:sldId id="606" r:id="rId45"/>
    <p:sldId id="625" r:id="rId46"/>
    <p:sldId id="605" r:id="rId47"/>
    <p:sldId id="626" r:id="rId48"/>
    <p:sldId id="627" r:id="rId49"/>
    <p:sldId id="611" r:id="rId50"/>
    <p:sldId id="545" r:id="rId51"/>
    <p:sldId id="548" r:id="rId52"/>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E2D2"/>
    <a:srgbClr val="83E9DD"/>
    <a:srgbClr val="00FF99"/>
    <a:srgbClr val="D9D9D9"/>
    <a:srgbClr val="E5B797"/>
    <a:srgbClr val="F9EEE7"/>
    <a:srgbClr val="F5E3D7"/>
    <a:srgbClr val="EED0BC"/>
    <a:srgbClr val="D99669"/>
    <a:srgbClr val="C3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85" autoAdjust="0"/>
    <p:restoredTop sz="93969" autoAdjust="0"/>
  </p:normalViewPr>
  <p:slideViewPr>
    <p:cSldViewPr snapToGrid="0">
      <p:cViewPr varScale="1">
        <p:scale>
          <a:sx n="84" d="100"/>
          <a:sy n="84" d="100"/>
        </p:scale>
        <p:origin x="432"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5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D30787C8-F3BD-42CF-9E7F-C9284EBDE2BD}" type="datetimeFigureOut">
              <a:rPr lang="ar-SA"/>
              <a:pPr>
                <a:defRPr/>
              </a:pPr>
              <a:t>14/01/1444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noProof="0"/>
              <a:t>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80CA1F8D-9A30-4476-BDB5-3ACD864109D8}" type="slidenum">
              <a:rPr lang="ar-SA" altLang="ar-SA"/>
              <a:pPr>
                <a:defRPr/>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LID4096" dirty="0"/>
          </a:p>
        </p:txBody>
      </p:sp>
      <p:sp>
        <p:nvSpPr>
          <p:cNvPr id="4" name="عنصر نائب لرقم الشريحة 3"/>
          <p:cNvSpPr>
            <a:spLocks noGrp="1"/>
          </p:cNvSpPr>
          <p:nvPr>
            <p:ph type="sldNum" sz="quarter" idx="5"/>
          </p:nvPr>
        </p:nvSpPr>
        <p:spPr/>
        <p:txBody>
          <a:bodyPr/>
          <a:lstStyle/>
          <a:p>
            <a:pPr>
              <a:defRPr/>
            </a:pPr>
            <a:fld id="{80CA1F8D-9A30-4476-BDB5-3ACD864109D8}" type="slidenum">
              <a:rPr lang="ar-SA" altLang="ar-SA" smtClean="0"/>
              <a:pPr>
                <a:defRPr/>
              </a:pPr>
              <a:t>9</a:t>
            </a:fld>
            <a:endParaRPr lang="ar-SA" altLang="ar-SA"/>
          </a:p>
        </p:txBody>
      </p:sp>
    </p:spTree>
    <p:extLst>
      <p:ext uri="{BB962C8B-B14F-4D97-AF65-F5344CB8AC3E}">
        <p14:creationId xmlns:p14="http://schemas.microsoft.com/office/powerpoint/2010/main" val="282864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9"/>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4" name="Freeform: Shape 7"/>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6283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75712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p:cNvSpPr>
            <a:spLocks noGrp="1"/>
          </p:cNvSpPr>
          <p:nvPr>
            <p:ph type="pic" idx="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92601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3" name="Freeform: Shape 7"/>
          <p:cNvSpPr/>
          <p:nvPr userDrawn="1"/>
        </p:nvSpPr>
        <p:spPr>
          <a:xfrm>
            <a:off x="152400" y="0"/>
            <a:ext cx="6562725" cy="6858000"/>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자유형: 도형 4"/>
          <p:cNvSpPr/>
          <p:nvPr userDrawn="1"/>
        </p:nvSpPr>
        <p:spPr>
          <a:xfrm flipV="1">
            <a:off x="152400" y="0"/>
            <a:ext cx="6238875"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a:p>
        </p:txBody>
      </p:sp>
      <p:cxnSp>
        <p:nvCxnSpPr>
          <p:cNvPr id="5" name="직선 연결선 6"/>
          <p:cNvCxnSpPr>
            <a:cxnSpLocks/>
          </p:cNvCxnSpPr>
          <p:nvPr userDrawn="1"/>
        </p:nvCxnSpPr>
        <p:spPr>
          <a:xfrm>
            <a:off x="6238875" y="1638300"/>
            <a:ext cx="59531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p:cNvSpPr>
            <a:spLocks noGrp="1"/>
          </p:cNvSpPr>
          <p:nvPr>
            <p:ph type="pic" sz="quarter" idx="10"/>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1974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p:cNvSpPr>
            <a:spLocks noGrp="1"/>
          </p:cNvSpPr>
          <p:nvPr>
            <p:ph type="pic" idx="16"/>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03879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p:cNvSpPr>
            <a:spLocks noGrp="1"/>
          </p:cNvSpPr>
          <p:nvPr>
            <p:ph type="pic" idx="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1" name="Picture Placeholder 20"/>
          <p:cNvSpPr>
            <a:spLocks noGrp="1"/>
          </p:cNvSpPr>
          <p:nvPr>
            <p:ph type="pic" idx="1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19" name="Picture Placeholder 18"/>
          <p:cNvSpPr>
            <a:spLocks noGrp="1"/>
          </p:cNvSpPr>
          <p:nvPr>
            <p:ph type="pic" idx="12"/>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0" name="Picture Placeholder 19"/>
          <p:cNvSpPr>
            <a:spLocks noGrp="1"/>
          </p:cNvSpPr>
          <p:nvPr>
            <p:ph type="pic" idx="13"/>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415131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p:cNvSpPr>
            <a:spLocks noGrp="1"/>
          </p:cNvSpPr>
          <p:nvPr>
            <p:ph type="pic"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0761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6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p:cNvSpPr>
            <a:spLocks noGrp="1"/>
          </p:cNvSpPr>
          <p:nvPr>
            <p:ph type="pic" idx="12"/>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81406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4991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Resize without losing quality</a:t>
            </a:r>
            <a:endParaRPr lang="ko-KR" altLang="en-US" sz="1400" b="1">
              <a:solidFill>
                <a:schemeClr val="bg1"/>
              </a:solidFill>
              <a:cs typeface="Arial Unicode MS" panose="020B0604020202020204" pitchFamily="34" charset="-128"/>
            </a:endParaRPr>
          </a:p>
        </p:txBody>
      </p:sp>
      <p:sp>
        <p:nvSpPr>
          <p:cNvPr id="7" name="TextBox 58"/>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Change Fill Color &amp;</a:t>
            </a:r>
          </a:p>
          <a:p>
            <a:pPr eaLnBrk="1" hangingPunct="1">
              <a:defRPr/>
            </a:pPr>
            <a:r>
              <a:rPr lang="en-US" altLang="ko-KR" sz="1400" b="1">
                <a:solidFill>
                  <a:schemeClr val="bg1"/>
                </a:solidFill>
                <a:cs typeface="Arial Unicode MS" panose="020B0604020202020204" pitchFamily="34" charset="-128"/>
              </a:rPr>
              <a:t>Line Color</a:t>
            </a:r>
            <a:endParaRPr lang="ko-KR" altLang="en-US" sz="1400" b="1">
              <a:solidFill>
                <a:schemeClr val="bg1"/>
              </a:solidFill>
              <a:cs typeface="Arial Unicode MS" panose="020B0604020202020204" pitchFamily="34" charset="-128"/>
            </a:endParaRPr>
          </a:p>
        </p:txBody>
      </p:sp>
      <p:sp>
        <p:nvSpPr>
          <p:cNvPr id="8" name="TextBox 59"/>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a:solidFill>
                  <a:schemeClr val="bg1"/>
                </a:solidFill>
                <a:cs typeface="Arial Unicode MS" panose="020B0604020202020204" pitchFamily="34" charset="-128"/>
              </a:rPr>
              <a:t>www.allppt.com</a:t>
            </a:r>
            <a:endParaRPr lang="ko-KR" altLang="en-US" sz="1400">
              <a:solidFill>
                <a:schemeClr val="bg1"/>
              </a:solidFill>
              <a:cs typeface="Arial Unicode MS" panose="020B0604020202020204" pitchFamily="34" charset="-128"/>
            </a:endParaRPr>
          </a:p>
        </p:txBody>
      </p:sp>
      <p:sp>
        <p:nvSpPr>
          <p:cNvPr id="9" name="TextBox 60"/>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2800" b="1">
                <a:solidFill>
                  <a:schemeClr val="bg1"/>
                </a:solidFill>
                <a:cs typeface="Arial Unicode MS" panose="020B0604020202020204" pitchFamily="34" charset="-128"/>
              </a:rPr>
              <a:t>FREE </a:t>
            </a:r>
          </a:p>
          <a:p>
            <a:pPr eaLnBrk="1" hangingPunct="1">
              <a:defRPr/>
            </a:pPr>
            <a:r>
              <a:rPr lang="en-US" altLang="ko-KR" sz="2800" b="1">
                <a:solidFill>
                  <a:schemeClr val="bg1"/>
                </a:solidFill>
                <a:cs typeface="Arial Unicode MS" panose="020B0604020202020204" pitchFamily="34" charset="-128"/>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8921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7193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p:cNvSpPr>
            <a:spLocks noGrp="1"/>
          </p:cNvSpPr>
          <p:nvPr>
            <p:ph type="pic" idx="16"/>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7395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87185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6279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64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81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14/01/1444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7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14/01/1444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14/01/1444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832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1472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19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35799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031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00539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862407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4746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328884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14/01/1444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97487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14/01/1444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948755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14/01/1444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248212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03846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rotWithShape="0">
          <a:gsLst>
            <a:gs pos="0">
              <a:srgbClr val="72C7CB"/>
            </a:gs>
            <a:gs pos="25000">
              <a:srgbClr val="B5E2E4"/>
            </a:gs>
            <a:gs pos="50000">
              <a:srgbClr val="C0E6E8"/>
            </a:gs>
            <a:gs pos="75000">
              <a:srgbClr val="A1DADC"/>
            </a:gs>
            <a:gs pos="100000">
              <a:srgbClr val="72C7CB"/>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8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625284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09139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518150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23B32EA-8DCB-494E-9817-AC1F58DEC287}" type="uaqdatetime1">
              <a:rPr lang="ar-SA" smtClean="0"/>
              <a:t>13/01/1444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3" name="Freeform: Shape 2"/>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Tree>
    <p:extLst>
      <p:ext uri="{BB962C8B-B14F-4D97-AF65-F5344CB8AC3E}">
        <p14:creationId xmlns:p14="http://schemas.microsoft.com/office/powerpoint/2010/main" val="28252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4" name="Group 3"/>
          <p:cNvGrpSpPr>
            <a:grpSpLocks/>
          </p:cNvGrpSpPr>
          <p:nvPr userDrawn="1"/>
        </p:nvGrpSpPr>
        <p:grpSpPr bwMode="auto">
          <a:xfrm>
            <a:off x="52388" y="5314950"/>
            <a:ext cx="1346200" cy="1533525"/>
            <a:chOff x="35636" y="1136215"/>
            <a:chExt cx="2624846" cy="2991029"/>
          </a:xfrm>
        </p:grpSpPr>
        <p:sp>
          <p:nvSpPr>
            <p:cNvPr id="5" name="Freeform: Shape 4"/>
            <p:cNvSpPr/>
            <p:nvPr/>
          </p:nvSpPr>
          <p:spPr>
            <a:xfrm>
              <a:off x="1134480" y="1170275"/>
              <a:ext cx="1526002" cy="2956969"/>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6" name="Freeform: Shape 5"/>
            <p:cNvSpPr/>
            <p:nvPr/>
          </p:nvSpPr>
          <p:spPr>
            <a:xfrm>
              <a:off x="35636" y="1136215"/>
              <a:ext cx="1114321"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grpSp>
        <p:nvGrpSpPr>
          <p:cNvPr id="7" name="Group 6"/>
          <p:cNvGrpSpPr>
            <a:grpSpLocks/>
          </p:cNvGrpSpPr>
          <p:nvPr userDrawn="1"/>
        </p:nvGrpSpPr>
        <p:grpSpPr bwMode="auto">
          <a:xfrm>
            <a:off x="719138" y="5726113"/>
            <a:ext cx="974725" cy="1122362"/>
            <a:chOff x="276796" y="1136215"/>
            <a:chExt cx="2593938" cy="2991029"/>
          </a:xfrm>
        </p:grpSpPr>
        <p:sp>
          <p:nvSpPr>
            <p:cNvPr id="8" name="Freeform: Shape 7"/>
            <p:cNvSpPr/>
            <p:nvPr/>
          </p:nvSpPr>
          <p:spPr>
            <a:xfrm>
              <a:off x="1345632" y="1170060"/>
              <a:ext cx="1525102" cy="2957184"/>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9" name="Freeform: Shape 8"/>
            <p:cNvSpPr/>
            <p:nvPr/>
          </p:nvSpPr>
          <p:spPr>
            <a:xfrm>
              <a:off x="276796" y="1136215"/>
              <a:ext cx="1115309"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sp>
        <p:nvSpPr>
          <p:cNvPr id="10" name="Rectangle 52"/>
          <p:cNvSpPr/>
          <p:nvPr userDrawn="1"/>
        </p:nvSpPr>
        <p:spPr>
          <a:xfrm>
            <a:off x="2825750" y="0"/>
            <a:ext cx="936625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11" name="Group 53"/>
          <p:cNvGrpSpPr>
            <a:grpSpLocks/>
          </p:cNvGrpSpPr>
          <p:nvPr userDrawn="1"/>
        </p:nvGrpSpPr>
        <p:grpSpPr bwMode="auto">
          <a:xfrm>
            <a:off x="815975" y="3200400"/>
            <a:ext cx="1506538" cy="2565400"/>
            <a:chOff x="11521621" y="1903133"/>
            <a:chExt cx="2494544" cy="4251720"/>
          </a:xfrm>
        </p:grpSpPr>
        <p:sp>
          <p:nvSpPr>
            <p:cNvPr id="12" name="Freeform: Shape 54"/>
            <p:cNvSpPr/>
            <p:nvPr/>
          </p:nvSpPr>
          <p:spPr>
            <a:xfrm rot="20249457" flipH="1">
              <a:off x="12312831" y="1903133"/>
              <a:ext cx="877953" cy="172857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nvGrpSpPr>
            <p:cNvPr id="13" name="Group 55"/>
            <p:cNvGrpSpPr>
              <a:grpSpLocks/>
            </p:cNvGrpSpPr>
            <p:nvPr/>
          </p:nvGrpSpPr>
          <p:grpSpPr bwMode="auto">
            <a:xfrm>
              <a:off x="11521621" y="1969094"/>
              <a:ext cx="2494544" cy="4185759"/>
              <a:chOff x="11521621" y="1969094"/>
              <a:chExt cx="2494544" cy="4185759"/>
            </a:xfrm>
          </p:grpSpPr>
          <p:grpSp>
            <p:nvGrpSpPr>
              <p:cNvPr id="14" name="Group 56"/>
              <p:cNvGrpSpPr>
                <a:grpSpLocks/>
              </p:cNvGrpSpPr>
              <p:nvPr/>
            </p:nvGrpSpPr>
            <p:grpSpPr bwMode="auto">
              <a:xfrm>
                <a:off x="11521621" y="1969094"/>
                <a:ext cx="2494544" cy="2682188"/>
                <a:chOff x="11521621" y="1969094"/>
                <a:chExt cx="2494544" cy="2682188"/>
              </a:xfrm>
            </p:grpSpPr>
            <p:cxnSp>
              <p:nvCxnSpPr>
                <p:cNvPr id="34" name="Straight Connector 76"/>
                <p:cNvCxnSpPr>
                  <a:cxnSpLocks/>
                </p:cNvCxnSpPr>
                <p:nvPr/>
              </p:nvCxnSpPr>
              <p:spPr>
                <a:xfrm flipH="1" flipV="1">
                  <a:off x="12654549" y="3563303"/>
                  <a:ext cx="233945" cy="107608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77"/>
                <p:cNvCxnSpPr>
                  <a:cxnSpLocks/>
                </p:cNvCxnSpPr>
                <p:nvPr/>
              </p:nvCxnSpPr>
              <p:spPr>
                <a:xfrm flipV="1">
                  <a:off x="12906895" y="3563303"/>
                  <a:ext cx="186630" cy="1065560"/>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78"/>
                <p:cNvCxnSpPr>
                  <a:cxnSpLocks/>
                </p:cNvCxnSpPr>
                <p:nvPr/>
              </p:nvCxnSpPr>
              <p:spPr>
                <a:xfrm flipV="1">
                  <a:off x="12901638" y="3458063"/>
                  <a:ext cx="0" cy="117080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7" name="Freeform: Shape 79"/>
                <p:cNvSpPr/>
                <p:nvPr/>
              </p:nvSpPr>
              <p:spPr>
                <a:xfrm rot="20249457">
                  <a:off x="11521621" y="2232010"/>
                  <a:ext cx="877953"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38" name="Freeform: Shape 80"/>
                <p:cNvSpPr/>
                <p:nvPr/>
              </p:nvSpPr>
              <p:spPr>
                <a:xfrm rot="20249457" flipH="1">
                  <a:off x="12331230" y="1968908"/>
                  <a:ext cx="525720"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39" name="Freeform: Shape 81"/>
                <p:cNvSpPr/>
                <p:nvPr/>
              </p:nvSpPr>
              <p:spPr>
                <a:xfrm rot="20249457">
                  <a:off x="11858082" y="2166234"/>
                  <a:ext cx="523093" cy="172857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0" name="Freeform: Shape 82"/>
                <p:cNvSpPr/>
                <p:nvPr/>
              </p:nvSpPr>
              <p:spPr>
                <a:xfrm rot="1067215">
                  <a:off x="12580948" y="2145186"/>
                  <a:ext cx="743894"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1" name="Freeform: Shape 83"/>
                <p:cNvSpPr/>
                <p:nvPr/>
              </p:nvSpPr>
              <p:spPr>
                <a:xfrm rot="1067215" flipH="1">
                  <a:off x="13272270" y="2366191"/>
                  <a:ext cx="743895"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2" name="Freeform: Shape 84"/>
                <p:cNvSpPr/>
                <p:nvPr/>
              </p:nvSpPr>
              <p:spPr>
                <a:xfrm rot="1067215" flipH="1">
                  <a:off x="13282784" y="2321464"/>
                  <a:ext cx="444235"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3" name="Freeform: Shape 85"/>
                <p:cNvSpPr/>
                <p:nvPr/>
              </p:nvSpPr>
              <p:spPr>
                <a:xfrm rot="1067215">
                  <a:off x="12870095" y="2189914"/>
                  <a:ext cx="444233"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4" name="Freeform: Shape 86"/>
                <p:cNvSpPr/>
                <p:nvPr/>
              </p:nvSpPr>
              <p:spPr>
                <a:xfrm>
                  <a:off x="12315459"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5" name="Freeform: Shape 87"/>
                <p:cNvSpPr/>
                <p:nvPr/>
              </p:nvSpPr>
              <p:spPr>
                <a:xfrm flipH="1">
                  <a:off x="12901638"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6" name="Freeform: Shape 88"/>
                <p:cNvSpPr/>
                <p:nvPr/>
              </p:nvSpPr>
              <p:spPr>
                <a:xfrm flipH="1">
                  <a:off x="12904266"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7" name="Freeform: Shape 89"/>
                <p:cNvSpPr/>
                <p:nvPr/>
              </p:nvSpPr>
              <p:spPr>
                <a:xfrm>
                  <a:off x="12554662"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15" name="Group 57"/>
              <p:cNvGrpSpPr>
                <a:grpSpLocks/>
              </p:cNvGrpSpPr>
              <p:nvPr/>
            </p:nvGrpSpPr>
            <p:grpSpPr bwMode="auto">
              <a:xfrm>
                <a:off x="12470968" y="4604322"/>
                <a:ext cx="839142" cy="1550531"/>
                <a:chOff x="12470968" y="4604322"/>
                <a:chExt cx="839142" cy="1550531"/>
              </a:xfrm>
            </p:grpSpPr>
            <p:grpSp>
              <p:nvGrpSpPr>
                <p:cNvPr id="16" name="Group 58"/>
                <p:cNvGrpSpPr/>
                <p:nvPr/>
              </p:nvGrpSpPr>
              <p:grpSpPr>
                <a:xfrm>
                  <a:off x="12710801" y="4604322"/>
                  <a:ext cx="471270" cy="1549314"/>
                  <a:chOff x="2541356" y="1774680"/>
                  <a:chExt cx="1106202" cy="3636668"/>
                </a:xfrm>
                <a:solidFill>
                  <a:schemeClr val="bg1">
                    <a:lumMod val="75000"/>
                  </a:schemeClr>
                </a:solidFill>
              </p:grpSpPr>
              <p:sp>
                <p:nvSpPr>
                  <p:cNvPr id="23" name="Freeform: Shape 65"/>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4" name="Freeform: Shape 66"/>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5" name="Freeform: Shape 67"/>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6" name="Freeform: Shape 68"/>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27" name="Freeform: Shape 69"/>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8" name="Freeform: Shape 70"/>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9" name="Freeform: Shape 71"/>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0" name="Freeform: Shape 72"/>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1" name="Freeform: Shape 73"/>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2" name="Freeform: Shape 74"/>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3" name="Freeform: Shape 75"/>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17" name="Freeform: Shape 59"/>
                <p:cNvSpPr/>
                <p:nvPr/>
              </p:nvSpPr>
              <p:spPr>
                <a:xfrm>
                  <a:off x="12578319" y="4663068"/>
                  <a:ext cx="730751" cy="149178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18" name="Group 60"/>
                <p:cNvGrpSpPr/>
                <p:nvPr/>
              </p:nvGrpSpPr>
              <p:grpSpPr>
                <a:xfrm>
                  <a:off x="12470968" y="4620148"/>
                  <a:ext cx="435759" cy="1352099"/>
                  <a:chOff x="1968987" y="1811829"/>
                  <a:chExt cx="1022846" cy="3173751"/>
                </a:xfrm>
                <a:solidFill>
                  <a:schemeClr val="bg1"/>
                </a:solidFill>
              </p:grpSpPr>
              <p:sp>
                <p:nvSpPr>
                  <p:cNvPr id="19" name="Freeform: Shape 61"/>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0" name="Freeform: Shape 62"/>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1" name="Freeform: Shape 63"/>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2" name="Freeform: Shape 64"/>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grpSp>
        <p:nvGrpSpPr>
          <p:cNvPr id="48" name="Group 128"/>
          <p:cNvGrpSpPr>
            <a:grpSpLocks/>
          </p:cNvGrpSpPr>
          <p:nvPr userDrawn="1"/>
        </p:nvGrpSpPr>
        <p:grpSpPr bwMode="auto">
          <a:xfrm>
            <a:off x="2049463" y="5454650"/>
            <a:ext cx="506412" cy="1065213"/>
            <a:chOff x="3554538" y="3240653"/>
            <a:chExt cx="1265482" cy="2661804"/>
          </a:xfrm>
        </p:grpSpPr>
        <p:cxnSp>
          <p:nvCxnSpPr>
            <p:cNvPr id="49" name="Straight Connector 113"/>
            <p:cNvCxnSpPr>
              <a:cxnSpLocks/>
            </p:cNvCxnSpPr>
            <p:nvPr/>
          </p:nvCxnSpPr>
          <p:spPr>
            <a:xfrm flipH="1" flipV="1">
              <a:off x="4042482" y="4339491"/>
              <a:ext cx="142813" cy="654540"/>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114"/>
            <p:cNvCxnSpPr>
              <a:cxnSpLocks/>
            </p:cNvCxnSpPr>
            <p:nvPr/>
          </p:nvCxnSpPr>
          <p:spPr>
            <a:xfrm flipV="1">
              <a:off x="4197197" y="4339491"/>
              <a:ext cx="111077" cy="64660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115"/>
            <p:cNvCxnSpPr>
              <a:cxnSpLocks/>
            </p:cNvCxnSpPr>
            <p:nvPr/>
          </p:nvCxnSpPr>
          <p:spPr>
            <a:xfrm flipV="1">
              <a:off x="4193229" y="4276020"/>
              <a:ext cx="0" cy="71007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127"/>
            <p:cNvGrpSpPr>
              <a:grpSpLocks/>
            </p:cNvGrpSpPr>
            <p:nvPr userDrawn="1"/>
          </p:nvGrpSpPr>
          <p:grpSpPr bwMode="auto">
            <a:xfrm>
              <a:off x="3554538" y="3240653"/>
              <a:ext cx="1265482" cy="1261388"/>
              <a:chOff x="3839004" y="3765377"/>
              <a:chExt cx="714810" cy="712498"/>
            </a:xfrm>
          </p:grpSpPr>
          <p:sp>
            <p:nvSpPr>
              <p:cNvPr id="72" name="Freeform: Shape 123"/>
              <p:cNvSpPr/>
              <p:nvPr/>
            </p:nvSpPr>
            <p:spPr>
              <a:xfrm>
                <a:off x="3839004"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3" name="Freeform: Shape 124"/>
              <p:cNvSpPr/>
              <p:nvPr/>
            </p:nvSpPr>
            <p:spPr>
              <a:xfrm flipH="1">
                <a:off x="4193048"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4" name="Freeform: Shape 125"/>
              <p:cNvSpPr/>
              <p:nvPr/>
            </p:nvSpPr>
            <p:spPr>
              <a:xfrm flipH="1">
                <a:off x="4193048"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75" name="Freeform: Shape 126"/>
              <p:cNvSpPr/>
              <p:nvPr/>
            </p:nvSpPr>
            <p:spPr>
              <a:xfrm>
                <a:off x="3982414"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53" name="Group 94"/>
            <p:cNvGrpSpPr>
              <a:grpSpLocks/>
            </p:cNvGrpSpPr>
            <p:nvPr/>
          </p:nvGrpSpPr>
          <p:grpSpPr bwMode="auto">
            <a:xfrm>
              <a:off x="3932377" y="4966662"/>
              <a:ext cx="506449" cy="935795"/>
              <a:chOff x="12470968" y="4604322"/>
              <a:chExt cx="839142" cy="1550531"/>
            </a:xfrm>
          </p:grpSpPr>
          <p:grpSp>
            <p:nvGrpSpPr>
              <p:cNvPr id="54" name="Group 95"/>
              <p:cNvGrpSpPr/>
              <p:nvPr/>
            </p:nvGrpSpPr>
            <p:grpSpPr>
              <a:xfrm>
                <a:off x="12710801" y="4604322"/>
                <a:ext cx="471270" cy="1549314"/>
                <a:chOff x="2541356" y="1774680"/>
                <a:chExt cx="1106202" cy="3636668"/>
              </a:xfrm>
              <a:solidFill>
                <a:schemeClr val="bg1">
                  <a:lumMod val="75000"/>
                </a:schemeClr>
              </a:solidFill>
            </p:grpSpPr>
            <p:sp>
              <p:nvSpPr>
                <p:cNvPr id="61" name="Freeform: Shape 10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2" name="Freeform: Shape 10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3" name="Freeform: Shape 10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4" name="Freeform: Shape 10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65" name="Freeform: Shape 10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6" name="Freeform: Shape 10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7" name="Freeform: Shape 10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8" name="Freeform: Shape 10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9" name="Freeform: Shape 11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0" name="Freeform: Shape 11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1" name="Freeform: Shape 11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55" name="Freeform: Shape 96"/>
              <p:cNvSpPr/>
              <p:nvPr/>
            </p:nvSpPr>
            <p:spPr>
              <a:xfrm>
                <a:off x="12581101" y="4662817"/>
                <a:ext cx="729605" cy="149203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56" name="Group 97"/>
              <p:cNvGrpSpPr/>
              <p:nvPr/>
            </p:nvGrpSpPr>
            <p:grpSpPr>
              <a:xfrm>
                <a:off x="12470968" y="4620148"/>
                <a:ext cx="435759" cy="1352099"/>
                <a:chOff x="1968987" y="1811829"/>
                <a:chExt cx="1022846" cy="3173751"/>
              </a:xfrm>
              <a:solidFill>
                <a:schemeClr val="bg1"/>
              </a:solidFill>
            </p:grpSpPr>
            <p:sp>
              <p:nvSpPr>
                <p:cNvPr id="57" name="Freeform: Shape 9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8" name="Freeform: Shape 9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9" name="Freeform: Shape 10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0" name="Freeform: Shape 10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nvGrpSpPr>
          <p:cNvPr id="76" name="Group 129"/>
          <p:cNvGrpSpPr>
            <a:grpSpLocks/>
          </p:cNvGrpSpPr>
          <p:nvPr userDrawn="1"/>
        </p:nvGrpSpPr>
        <p:grpSpPr bwMode="auto">
          <a:xfrm>
            <a:off x="835025" y="4613275"/>
            <a:ext cx="433388" cy="909638"/>
            <a:chOff x="3554538" y="3240653"/>
            <a:chExt cx="1265482" cy="2661804"/>
          </a:xfrm>
        </p:grpSpPr>
        <p:cxnSp>
          <p:nvCxnSpPr>
            <p:cNvPr id="77" name="Straight Connector 130"/>
            <p:cNvCxnSpPr>
              <a:cxnSpLocks/>
            </p:cNvCxnSpPr>
            <p:nvPr/>
          </p:nvCxnSpPr>
          <p:spPr>
            <a:xfrm flipH="1" flipV="1">
              <a:off x="4031992" y="4336963"/>
              <a:ext cx="139064" cy="659644"/>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131"/>
            <p:cNvCxnSpPr>
              <a:cxnSpLocks/>
            </p:cNvCxnSpPr>
            <p:nvPr/>
          </p:nvCxnSpPr>
          <p:spPr>
            <a:xfrm flipV="1">
              <a:off x="4194231" y="4336963"/>
              <a:ext cx="115888" cy="65035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132"/>
            <p:cNvCxnSpPr>
              <a:cxnSpLocks/>
            </p:cNvCxnSpPr>
            <p:nvPr/>
          </p:nvCxnSpPr>
          <p:spPr>
            <a:xfrm flipV="1">
              <a:off x="4180327" y="4276574"/>
              <a:ext cx="0" cy="7107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80" name="Group 133"/>
            <p:cNvGrpSpPr>
              <a:grpSpLocks/>
            </p:cNvGrpSpPr>
            <p:nvPr userDrawn="1"/>
          </p:nvGrpSpPr>
          <p:grpSpPr bwMode="auto">
            <a:xfrm>
              <a:off x="3554538" y="3240653"/>
              <a:ext cx="1265482" cy="1261388"/>
              <a:chOff x="3839004" y="3765377"/>
              <a:chExt cx="714810" cy="712498"/>
            </a:xfrm>
          </p:grpSpPr>
          <p:sp>
            <p:nvSpPr>
              <p:cNvPr id="100" name="Freeform: Shape 153"/>
              <p:cNvSpPr/>
              <p:nvPr/>
            </p:nvSpPr>
            <p:spPr>
              <a:xfrm>
                <a:off x="3839004"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1" name="Freeform: Shape 154"/>
              <p:cNvSpPr/>
              <p:nvPr/>
            </p:nvSpPr>
            <p:spPr>
              <a:xfrm flipH="1">
                <a:off x="4192482"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2" name="Freeform: Shape 155"/>
              <p:cNvSpPr/>
              <p:nvPr/>
            </p:nvSpPr>
            <p:spPr>
              <a:xfrm flipH="1">
                <a:off x="4195099"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103" name="Freeform: Shape 156"/>
              <p:cNvSpPr/>
              <p:nvPr/>
            </p:nvSpPr>
            <p:spPr>
              <a:xfrm>
                <a:off x="3983014"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81" name="Group 134"/>
            <p:cNvGrpSpPr>
              <a:grpSpLocks/>
            </p:cNvGrpSpPr>
            <p:nvPr/>
          </p:nvGrpSpPr>
          <p:grpSpPr bwMode="auto">
            <a:xfrm>
              <a:off x="3932377" y="4966662"/>
              <a:ext cx="506449" cy="935795"/>
              <a:chOff x="12470968" y="4604322"/>
              <a:chExt cx="839142" cy="1550531"/>
            </a:xfrm>
          </p:grpSpPr>
          <p:grpSp>
            <p:nvGrpSpPr>
              <p:cNvPr id="82" name="Group 135"/>
              <p:cNvGrpSpPr/>
              <p:nvPr/>
            </p:nvGrpSpPr>
            <p:grpSpPr>
              <a:xfrm>
                <a:off x="12710801" y="4604322"/>
                <a:ext cx="471270" cy="1549314"/>
                <a:chOff x="2541356" y="1774680"/>
                <a:chExt cx="1106202" cy="3636668"/>
              </a:xfrm>
              <a:solidFill>
                <a:schemeClr val="bg1">
                  <a:lumMod val="75000"/>
                </a:schemeClr>
              </a:solidFill>
            </p:grpSpPr>
            <p:sp>
              <p:nvSpPr>
                <p:cNvPr id="89" name="Freeform: Shape 14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0" name="Freeform: Shape 14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1" name="Freeform: Shape 14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2" name="Freeform: Shape 14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93" name="Freeform: Shape 14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4" name="Freeform: Shape 14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5" name="Freeform: Shape 14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6" name="Freeform: Shape 14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7" name="Freeform: Shape 15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8" name="Freeform: Shape 15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9" name="Freeform: Shape 15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83" name="Freeform: Shape 136"/>
              <p:cNvSpPr/>
              <p:nvPr/>
            </p:nvSpPr>
            <p:spPr>
              <a:xfrm>
                <a:off x="12582255" y="4661636"/>
                <a:ext cx="729655" cy="1493217"/>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84" name="Group 137"/>
              <p:cNvGrpSpPr/>
              <p:nvPr/>
            </p:nvGrpSpPr>
            <p:grpSpPr>
              <a:xfrm>
                <a:off x="12470968" y="4620148"/>
                <a:ext cx="435759" cy="1352099"/>
                <a:chOff x="1968987" y="1811829"/>
                <a:chExt cx="1022846" cy="3173751"/>
              </a:xfrm>
              <a:solidFill>
                <a:schemeClr val="bg1"/>
              </a:solidFill>
            </p:grpSpPr>
            <p:sp>
              <p:nvSpPr>
                <p:cNvPr id="85" name="Freeform: Shape 13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6" name="Freeform: Shape 13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7" name="Freeform: Shape 14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8" name="Freeform: Shape 14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sp>
        <p:nvSpPr>
          <p:cNvPr id="2" name="Text Placeholder 9"/>
          <p:cNvSpPr>
            <a:spLocks noGrp="1"/>
          </p:cNvSpPr>
          <p:nvPr>
            <p:ph type="body" sz="quarter" idx="10"/>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8914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7" name="Freeform: Shape 37"/>
          <p:cNvSpPr/>
          <p:nvPr userDrawn="1"/>
        </p:nvSpPr>
        <p:spPr>
          <a:xfrm>
            <a:off x="3421063"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Freeform: Shape 38"/>
          <p:cNvSpPr/>
          <p:nvPr userDrawn="1"/>
        </p:nvSpPr>
        <p:spPr>
          <a:xfrm>
            <a:off x="6245225" y="1484313"/>
            <a:ext cx="2563813"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Freeform: Shape 39"/>
          <p:cNvSpPr/>
          <p:nvPr userDrawn="1"/>
        </p:nvSpPr>
        <p:spPr>
          <a:xfrm>
            <a:off x="9069388"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Freeform: Shape 36"/>
          <p:cNvSpPr/>
          <p:nvPr userDrawn="1"/>
        </p:nvSpPr>
        <p:spPr>
          <a:xfrm>
            <a:off x="596900" y="1484313"/>
            <a:ext cx="2565400"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Freeform: Shape 40"/>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12" name="Freeform: Shape 41"/>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6" name="Picture Placeholder 25"/>
          <p:cNvSpPr>
            <a:spLocks noGrp="1"/>
          </p:cNvSpPr>
          <p:nvPr>
            <p:ph type="pic" idx="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
        <p:nvSpPr>
          <p:cNvPr id="28" name="Picture Placeholder 27"/>
          <p:cNvSpPr>
            <a:spLocks noGrp="1"/>
          </p:cNvSpPr>
          <p:nvPr>
            <p:ph type="pic" idx="1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0" name="Picture Placeholder 29"/>
          <p:cNvSpPr>
            <a:spLocks noGrp="1"/>
          </p:cNvSpPr>
          <p:nvPr>
            <p:ph type="pic" idx="12"/>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2" name="Picture Placeholder 31"/>
          <p:cNvSpPr>
            <a:spLocks noGrp="1"/>
          </p:cNvSpPr>
          <p:nvPr>
            <p:ph type="pic" idx="13"/>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502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p:cNvSpPr/>
          <p:nvPr userDrawn="1"/>
        </p:nvSpPr>
        <p:spPr>
          <a:xfrm>
            <a:off x="634667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4" name="Freeform: Shape 3"/>
          <p:cNvSpPr/>
          <p:nvPr userDrawn="1"/>
        </p:nvSpPr>
        <p:spPr>
          <a:xfrm>
            <a:off x="666689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62" name="Picture Placeholder 61"/>
          <p:cNvSpPr>
            <a:spLocks noGrp="1"/>
          </p:cNvSpPr>
          <p:nvPr>
            <p:ph type="pic" idx="1"/>
          </p:nvPr>
        </p:nvSpPr>
        <p:spPr>
          <a:xfrm>
            <a:off x="759283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5355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p:cNvSpPr>
            <a:spLocks noGrp="1"/>
          </p:cNvSpPr>
          <p:nvPr>
            <p:ph type="pic" idx="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23530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84" r:id="rId4"/>
    <p:sldLayoutId id="2147483885" r:id="rId5"/>
    <p:sldLayoutId id="2147483886" r:id="rId6"/>
    <p:sldLayoutId id="2147483887" r:id="rId7"/>
    <p:sldLayoutId id="2147483888" r:id="rId8"/>
    <p:sldLayoutId id="2147483874" r:id="rId9"/>
    <p:sldLayoutId id="2147483875" r:id="rId10"/>
    <p:sldLayoutId id="2147483876" r:id="rId11"/>
    <p:sldLayoutId id="2147483889" r:id="rId12"/>
    <p:sldLayoutId id="2147483877" r:id="rId13"/>
    <p:sldLayoutId id="2147483878" r:id="rId14"/>
    <p:sldLayoutId id="2147483879" r:id="rId15"/>
    <p:sldLayoutId id="2147483880" r:id="rId16"/>
    <p:sldLayoutId id="2147483881" r:id="rId17"/>
    <p:sldLayoutId id="2147483890" r:id="rId18"/>
    <p:sldLayoutId id="2147483891" r:id="rId19"/>
    <p:sldLayoutId id="2147483882"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38127504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D0D5BD-160E-4599-93AC-4EF561750AD4}" type="uaqdatetime1">
              <a:rPr lang="ar-SA" smtClean="0"/>
              <a:t>13/01/1444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63" r:id="rId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8.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9.xml"/><Relationship Id="rId5" Type="http://schemas.openxmlformats.org/officeDocument/2006/relationships/image" Target="../media/image39.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0.xml"/><Relationship Id="rId5" Type="http://schemas.openxmlformats.org/officeDocument/2006/relationships/image" Target="../media/image39.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1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14.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5.xml"/><Relationship Id="rId5" Type="http://schemas.openxmlformats.org/officeDocument/2006/relationships/image" Target="../media/image40.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6.xml"/><Relationship Id="rId5" Type="http://schemas.openxmlformats.org/officeDocument/2006/relationships/image" Target="../media/image40.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4.png"/><Relationship Id="rId2" Type="http://schemas.openxmlformats.org/officeDocument/2006/relationships/slideLayout" Target="../slideLayouts/slideLayout26.xml"/><Relationship Id="rId1" Type="http://schemas.openxmlformats.org/officeDocument/2006/relationships/themeOverride" Target="../theme/themeOverride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3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18.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19.xml"/><Relationship Id="rId5" Type="http://schemas.openxmlformats.org/officeDocument/2006/relationships/image" Target="../media/image40.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20.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2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2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indiegogo.com/" TargetMode="External"/><Relationship Id="rId2" Type="http://schemas.openxmlformats.org/officeDocument/2006/relationships/slideLayout" Target="../slideLayouts/slideLayout26.xml"/><Relationship Id="rId1" Type="http://schemas.openxmlformats.org/officeDocument/2006/relationships/themeOverride" Target="../theme/themeOverride23.xml"/><Relationship Id="rId6" Type="http://schemas.openxmlformats.org/officeDocument/2006/relationships/hyperlink" Target="https://www.kickstarter.com/" TargetMode="External"/><Relationship Id="rId5" Type="http://schemas.openxmlformats.org/officeDocument/2006/relationships/hyperlink" Target="https://www.gofundme.com/" TargetMode="Externa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4.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5.xml"/><Relationship Id="rId5" Type="http://schemas.openxmlformats.org/officeDocument/2006/relationships/image" Target="../media/image40.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6.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6.xml"/><Relationship Id="rId1" Type="http://schemas.openxmlformats.org/officeDocument/2006/relationships/themeOverride" Target="../theme/themeOverride1.xml"/><Relationship Id="rId5" Type="http://schemas.openxmlformats.org/officeDocument/2006/relationships/image" Target="../media/image37.png"/><Relationship Id="rId4" Type="http://schemas.openxmlformats.org/officeDocument/2006/relationships/image" Target="../media/image36.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8.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9.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30.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31.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3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33.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34.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35.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36.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3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2.xml"/><Relationship Id="rId5" Type="http://schemas.openxmlformats.org/officeDocument/2006/relationships/image" Target="../media/image38.png"/><Relationship Id="rId4" Type="http://schemas.openxmlformats.org/officeDocument/2006/relationships/image" Target="../media/image37.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38.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39.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40.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41.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4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43.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44.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45.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46.xml"/><Relationship Id="rId6" Type="http://schemas.openxmlformats.org/officeDocument/2006/relationships/image" Target="../media/image50.jpg"/><Relationship Id="rId5" Type="http://schemas.openxmlformats.org/officeDocument/2006/relationships/image" Target="../media/image49.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3.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4.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3.xml"/><Relationship Id="rId1" Type="http://schemas.openxmlformats.org/officeDocument/2006/relationships/themeOverride" Target="../theme/themeOverride5.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6.xml"/><Relationship Id="rId1" Type="http://schemas.openxmlformats.org/officeDocument/2006/relationships/themeOverride" Target="../theme/themeOverride6.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hemeOverride" Target="../theme/themeOverride7.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31" name="صورة 30">
            <a:extLst>
              <a:ext uri="{FF2B5EF4-FFF2-40B4-BE49-F238E27FC236}">
                <a16:creationId xmlns:a16="http://schemas.microsoft.com/office/drawing/2014/main" id="{0A4AB8DE-6E4F-A2A9-165D-141DDCAC4492}"/>
              </a:ext>
            </a:extLst>
          </p:cNvPr>
          <p:cNvPicPr>
            <a:picLocks noChangeAspect="1"/>
          </p:cNvPicPr>
          <p:nvPr/>
        </p:nvPicPr>
        <p:blipFill>
          <a:blip r:embed="rId2">
            <a:extLst>
              <a:ext uri="{28A0092B-C50C-407E-A947-70E740481C1C}">
                <a14:useLocalDpi xmlns:a14="http://schemas.microsoft.com/office/drawing/2010/main" val="0"/>
              </a:ext>
            </a:extLst>
          </a:blip>
          <a:srcRect l="15797" t="235"/>
          <a:stretch>
            <a:fillRect/>
          </a:stretch>
        </p:blipFill>
        <p:spPr bwMode="auto">
          <a:xfrm>
            <a:off x="-14014" y="0"/>
            <a:ext cx="12374289" cy="6841876"/>
          </a:xfrm>
          <a:custGeom>
            <a:avLst/>
            <a:gdLst>
              <a:gd name="connsiteX0" fmla="*/ 0 w 12374289"/>
              <a:gd name="connsiteY0" fmla="*/ 0 h 6841876"/>
              <a:gd name="connsiteX1" fmla="*/ 12374289 w 12374289"/>
              <a:gd name="connsiteY1" fmla="*/ 0 h 6841876"/>
              <a:gd name="connsiteX2" fmla="*/ 12374289 w 12374289"/>
              <a:gd name="connsiteY2" fmla="*/ 6841876 h 6841876"/>
              <a:gd name="connsiteX3" fmla="*/ 0 w 12374289"/>
              <a:gd name="connsiteY3" fmla="*/ 6841876 h 6841876"/>
            </a:gdLst>
            <a:ahLst/>
            <a:cxnLst>
              <a:cxn ang="0">
                <a:pos x="connsiteX0" y="connsiteY0"/>
              </a:cxn>
              <a:cxn ang="0">
                <a:pos x="connsiteX1" y="connsiteY1"/>
              </a:cxn>
              <a:cxn ang="0">
                <a:pos x="connsiteX2" y="connsiteY2"/>
              </a:cxn>
              <a:cxn ang="0">
                <a:pos x="connsiteX3" y="connsiteY3"/>
              </a:cxn>
            </a:cxnLst>
            <a:rect l="l" t="t" r="r" b="b"/>
            <a:pathLst>
              <a:path w="12374289" h="6841876">
                <a:moveTo>
                  <a:pt x="0" y="0"/>
                </a:moveTo>
                <a:lnTo>
                  <a:pt x="12374289" y="0"/>
                </a:lnTo>
                <a:lnTo>
                  <a:pt x="12374289" y="6841876"/>
                </a:lnTo>
                <a:lnTo>
                  <a:pt x="0" y="68418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ثلث قائم الزاوية 4"/>
          <p:cNvSpPr/>
          <p:nvPr/>
        </p:nvSpPr>
        <p:spPr>
          <a:xfrm flipH="1">
            <a:off x="7728823" y="0"/>
            <a:ext cx="4463177" cy="6858000"/>
          </a:xfrm>
          <a:prstGeom prst="rtTriangle">
            <a:avLst/>
          </a:prstGeom>
          <a:solidFill>
            <a:srgbClr val="4383E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مثلث قائم الزاوية 5"/>
          <p:cNvSpPr/>
          <p:nvPr/>
        </p:nvSpPr>
        <p:spPr>
          <a:xfrm flipH="1">
            <a:off x="8713694" y="0"/>
            <a:ext cx="3478306" cy="6858000"/>
          </a:xfrm>
          <a:prstGeom prst="rtTriangle">
            <a:avLst/>
          </a:prstGeom>
          <a:gradFill>
            <a:gsLst>
              <a:gs pos="0">
                <a:srgbClr val="7E7740">
                  <a:alpha val="50000"/>
                </a:srgbClr>
              </a:gs>
              <a:gs pos="100000">
                <a:schemeClr val="bg1">
                  <a:lumMod val="6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حر 19"/>
          <p:cNvSpPr/>
          <p:nvPr/>
        </p:nvSpPr>
        <p:spPr>
          <a:xfrm rot="17271222" flipV="1">
            <a:off x="2980452" y="2565072"/>
            <a:ext cx="7380893" cy="1453652"/>
          </a:xfrm>
          <a:custGeom>
            <a:avLst/>
            <a:gdLst>
              <a:gd name="connsiteX0" fmla="*/ 6914786 w 7380893"/>
              <a:gd name="connsiteY0" fmla="*/ 1453652 h 1453652"/>
              <a:gd name="connsiteX1" fmla="*/ 7380893 w 7380893"/>
              <a:gd name="connsiteY1" fmla="*/ 6560 h 1453652"/>
              <a:gd name="connsiteX2" fmla="*/ 7380893 w 7380893"/>
              <a:gd name="connsiteY2" fmla="*/ 0 h 1453652"/>
              <a:gd name="connsiteX3" fmla="*/ 65018 w 7380893"/>
              <a:gd name="connsiteY3" fmla="*/ 405506 h 1453652"/>
              <a:gd name="connsiteX4" fmla="*/ 0 w 7380893"/>
              <a:gd name="connsiteY4" fmla="*/ 607363 h 1453652"/>
              <a:gd name="connsiteX5" fmla="*/ 7094819 w 7380893"/>
              <a:gd name="connsiteY5" fmla="*/ 742418 h 1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893" h="1453652">
                <a:moveTo>
                  <a:pt x="6914786" y="1453652"/>
                </a:moveTo>
                <a:lnTo>
                  <a:pt x="7380893" y="6560"/>
                </a:lnTo>
                <a:lnTo>
                  <a:pt x="7380893" y="0"/>
                </a:lnTo>
                <a:lnTo>
                  <a:pt x="65018" y="405506"/>
                </a:lnTo>
                <a:lnTo>
                  <a:pt x="0" y="607363"/>
                </a:lnTo>
                <a:lnTo>
                  <a:pt x="7094819" y="742418"/>
                </a:lnTo>
                <a:close/>
              </a:path>
            </a:pathLst>
          </a:custGeom>
          <a:solidFill>
            <a:srgbClr val="77787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شكل حر 25"/>
          <p:cNvSpPr/>
          <p:nvPr/>
        </p:nvSpPr>
        <p:spPr>
          <a:xfrm rot="16418938" flipV="1">
            <a:off x="-27773" y="-405075"/>
            <a:ext cx="7289388" cy="7716535"/>
          </a:xfrm>
          <a:custGeom>
            <a:avLst/>
            <a:gdLst>
              <a:gd name="connsiteX0" fmla="*/ 7289388 w 7289388"/>
              <a:gd name="connsiteY0" fmla="*/ 834662 h 7716535"/>
              <a:gd name="connsiteX1" fmla="*/ 7289388 w 7289388"/>
              <a:gd name="connsiteY1" fmla="*/ 0 h 7716535"/>
              <a:gd name="connsiteX2" fmla="*/ 361313 w 7289388"/>
              <a:gd name="connsiteY2" fmla="*/ 1614024 h 7716535"/>
              <a:gd name="connsiteX3" fmla="*/ 0 w 7289388"/>
              <a:gd name="connsiteY3" fmla="*/ 7279658 h 7716535"/>
              <a:gd name="connsiteX4" fmla="*/ 6850512 w 7289388"/>
              <a:gd name="connsiteY4" fmla="*/ 7716535 h 771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388" h="7716535">
                <a:moveTo>
                  <a:pt x="7289388" y="834662"/>
                </a:moveTo>
                <a:lnTo>
                  <a:pt x="7289388" y="0"/>
                </a:lnTo>
                <a:lnTo>
                  <a:pt x="361313" y="1614024"/>
                </a:lnTo>
                <a:lnTo>
                  <a:pt x="0" y="7279658"/>
                </a:lnTo>
                <a:lnTo>
                  <a:pt x="6850512" y="7716535"/>
                </a:lnTo>
                <a:close/>
              </a:path>
            </a:pathLst>
          </a:custGeom>
          <a:gradFill>
            <a:gsLst>
              <a:gs pos="0">
                <a:srgbClr val="7E7740">
                  <a:alpha val="50000"/>
                </a:srgbClr>
              </a:gs>
              <a:gs pos="100000">
                <a:srgbClr val="45D0B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31">
            <a:extLst>
              <a:ext uri="{FF2B5EF4-FFF2-40B4-BE49-F238E27FC236}">
                <a16:creationId xmlns:a16="http://schemas.microsoft.com/office/drawing/2014/main" id="{2B7C05F7-6B8C-45A5-B120-E3A0294EAD55}"/>
              </a:ext>
            </a:extLst>
          </p:cNvPr>
          <p:cNvSpPr/>
          <p:nvPr/>
        </p:nvSpPr>
        <p:spPr>
          <a:xfrm>
            <a:off x="716861" y="2285028"/>
            <a:ext cx="4764377" cy="1569660"/>
          </a:xfrm>
          <a:prstGeom prst="rect">
            <a:avLst/>
          </a:prstGeom>
        </p:spPr>
        <p:txBody>
          <a:bodyPr wrap="square"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chemeClr val="bg1"/>
                </a:solidFill>
              </a:rPr>
              <a:t>BE AN Entrepreneur </a:t>
            </a:r>
            <a:endParaRPr lang="en-US" sz="4800" spc="-150" dirty="0">
              <a:solidFill>
                <a:prstClr val="white"/>
              </a:solidFill>
              <a:latin typeface="El Messiri" panose="00000800000000000000" pitchFamily="50" charset="-78"/>
              <a:cs typeface="El Messiri" panose="00000800000000000000" pitchFamily="50" charset="-78"/>
            </a:endParaRPr>
          </a:p>
        </p:txBody>
      </p:sp>
      <p:sp>
        <p:nvSpPr>
          <p:cNvPr id="30" name="TextBox 7">
            <a:extLst>
              <a:ext uri="{FF2B5EF4-FFF2-40B4-BE49-F238E27FC236}">
                <a16:creationId xmlns:a16="http://schemas.microsoft.com/office/drawing/2014/main" id="{03F13E23-6969-4BE8-F6B1-CD9912A46131}"/>
              </a:ext>
            </a:extLst>
          </p:cNvPr>
          <p:cNvSpPr txBox="1"/>
          <p:nvPr/>
        </p:nvSpPr>
        <p:spPr>
          <a:xfrm>
            <a:off x="1319134" y="6305471"/>
            <a:ext cx="3300865" cy="338554"/>
          </a:xfrm>
          <a:prstGeom prst="rect">
            <a:avLst/>
          </a:prstGeom>
          <a:noFill/>
        </p:spPr>
        <p:txBody>
          <a:bodyPr wrap="square">
            <a:spAutoFit/>
          </a:bodyPr>
          <a:lstStyle/>
          <a:p>
            <a:r>
              <a:rPr lang="en-US" sz="1600" dirty="0">
                <a:solidFill>
                  <a:schemeClr val="bg1"/>
                </a:solidFill>
              </a:rPr>
              <a:t>Be An Entrepreneur 2022-2023</a:t>
            </a:r>
          </a:p>
        </p:txBody>
      </p:sp>
    </p:spTree>
    <p:extLst>
      <p:ext uri="{BB962C8B-B14F-4D97-AF65-F5344CB8AC3E}">
        <p14:creationId xmlns:p14="http://schemas.microsoft.com/office/powerpoint/2010/main" val="1268291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Coverage of the Chapter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3731386" y="1624860"/>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Part Three: Two general types of capital</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2511227" y="1621436"/>
            <a:ext cx="540000" cy="54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2511227" y="3229928"/>
            <a:ext cx="540000" cy="54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2480712" y="4842113"/>
            <a:ext cx="540000" cy="54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3658421" y="3398905"/>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Loans from banks and lending institutions</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3627876" y="5010964"/>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Stock Financing: from equity investors. </a:t>
            </a:r>
          </a:p>
        </p:txBody>
      </p:sp>
    </p:spTree>
    <p:extLst>
      <p:ext uri="{BB962C8B-B14F-4D97-AF65-F5344CB8AC3E}">
        <p14:creationId xmlns:p14="http://schemas.microsoft.com/office/powerpoint/2010/main" val="71325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50"/>
                                        <p:tgtEl>
                                          <p:spTgt spid="34"/>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250"/>
                                        <p:tgtEl>
                                          <p:spTgt spid="35"/>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50"/>
                                        <p:tgtEl>
                                          <p:spTgt spid="37"/>
                                        </p:tgtEl>
                                      </p:cBhvr>
                                    </p:animEffect>
                                  </p:childTnLst>
                                </p:cTn>
                              </p:par>
                            </p:childTnLst>
                          </p:cTn>
                        </p:par>
                        <p:par>
                          <p:cTn id="43" fill="hold">
                            <p:stCondLst>
                              <p:cond delay="225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8"/>
                                        </p:tgtEl>
                                        <p:attrNameLst>
                                          <p:attrName>style.visibility</p:attrName>
                                        </p:attrNameLst>
                                      </p:cBhvr>
                                      <p:to>
                                        <p:strVal val="visible"/>
                                      </p:to>
                                    </p:set>
                                    <p:animEffect transition="in" filter="wipe(left)">
                                      <p:cBhvr>
                                        <p:cTn id="46" dur="250"/>
                                        <p:tgtEl>
                                          <p:spTgt spid="38"/>
                                        </p:tgtEl>
                                      </p:cBhvr>
                                    </p:animEffect>
                                  </p:childTnLst>
                                </p:cTn>
                              </p:par>
                            </p:childTnLst>
                          </p:cTn>
                        </p:par>
                        <p:par>
                          <p:cTn id="47" fill="hold">
                            <p:stCondLst>
                              <p:cond delay="2625"/>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wipe(left)">
                                      <p:cBhvr>
                                        <p:cTn id="50"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2582100"/>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حر 29">
            <a:extLst>
              <a:ext uri="{FF2B5EF4-FFF2-40B4-BE49-F238E27FC236}">
                <a16:creationId xmlns:a16="http://schemas.microsoft.com/office/drawing/2014/main" id="{D3FE3041-C14E-BB83-D1E0-1B85F629232B}"/>
              </a:ext>
            </a:extLst>
          </p:cNvPr>
          <p:cNvSpPr/>
          <p:nvPr/>
        </p:nvSpPr>
        <p:spPr>
          <a:xfrm>
            <a:off x="4846264" y="3618561"/>
            <a:ext cx="655918" cy="655916"/>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891278">
            <a:off x="4154163" y="1575980"/>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3" name="قوس 92">
            <a:extLst>
              <a:ext uri="{FF2B5EF4-FFF2-40B4-BE49-F238E27FC236}">
                <a16:creationId xmlns:a16="http://schemas.microsoft.com/office/drawing/2014/main" id="{BAC0029C-F9C9-855D-989E-D1D3DFA1E4DF}"/>
              </a:ext>
            </a:extLst>
          </p:cNvPr>
          <p:cNvSpPr/>
          <p:nvPr/>
        </p:nvSpPr>
        <p:spPr>
          <a:xfrm rot="891278">
            <a:off x="4154165" y="2780838"/>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34997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5044567" y="501239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8" name="قوس 97">
            <a:extLst>
              <a:ext uri="{FF2B5EF4-FFF2-40B4-BE49-F238E27FC236}">
                <a16:creationId xmlns:a16="http://schemas.microsoft.com/office/drawing/2014/main" id="{78B5E45A-5A5B-3908-9AA9-38A3ECC1A9D0}"/>
              </a:ext>
            </a:extLst>
          </p:cNvPr>
          <p:cNvSpPr/>
          <p:nvPr/>
        </p:nvSpPr>
        <p:spPr>
          <a:xfrm rot="891278">
            <a:off x="4221093" y="4008033"/>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5">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5095588" y="619707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1" name="قوس 100">
            <a:extLst>
              <a:ext uri="{FF2B5EF4-FFF2-40B4-BE49-F238E27FC236}">
                <a16:creationId xmlns:a16="http://schemas.microsoft.com/office/drawing/2014/main" id="{83795ABF-B614-0433-3F82-AD9C32A86AA1}"/>
              </a:ext>
            </a:extLst>
          </p:cNvPr>
          <p:cNvSpPr/>
          <p:nvPr/>
        </p:nvSpPr>
        <p:spPr>
          <a:xfrm rot="891278">
            <a:off x="4272114" y="5192705"/>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902105" y="1319791"/>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Learn</a:t>
            </a:r>
          </a:p>
        </p:txBody>
      </p:sp>
      <p:sp>
        <p:nvSpPr>
          <p:cNvPr id="103" name="Rectangle 33">
            <a:extLst>
              <a:ext uri="{FF2B5EF4-FFF2-40B4-BE49-F238E27FC236}">
                <a16:creationId xmlns:a16="http://schemas.microsoft.com/office/drawing/2014/main" id="{E0C547E4-3E3F-59F2-7449-653305ADC92D}"/>
              </a:ext>
            </a:extLst>
          </p:cNvPr>
          <p:cNvSpPr/>
          <p:nvPr/>
        </p:nvSpPr>
        <p:spPr>
          <a:xfrm>
            <a:off x="7425307" y="1180069"/>
            <a:ext cx="451649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Learn how to secure the financial resources to start a business</a:t>
            </a:r>
          </a:p>
        </p:txBody>
      </p:sp>
      <p:sp>
        <p:nvSpPr>
          <p:cNvPr id="104" name="Rectangle 33">
            <a:extLst>
              <a:ext uri="{FF2B5EF4-FFF2-40B4-BE49-F238E27FC236}">
                <a16:creationId xmlns:a16="http://schemas.microsoft.com/office/drawing/2014/main" id="{F918E9B4-F01E-8EAF-8412-814210758FFF}"/>
              </a:ext>
            </a:extLst>
          </p:cNvPr>
          <p:cNvSpPr/>
          <p:nvPr/>
        </p:nvSpPr>
        <p:spPr>
          <a:xfrm>
            <a:off x="7720737" y="2467858"/>
            <a:ext cx="3403814"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Understand the steps you must take to determine the necessary funding</a:t>
            </a:r>
          </a:p>
        </p:txBody>
      </p:sp>
      <p:sp>
        <p:nvSpPr>
          <p:cNvPr id="105" name="Rectangle 33">
            <a:extLst>
              <a:ext uri="{FF2B5EF4-FFF2-40B4-BE49-F238E27FC236}">
                <a16:creationId xmlns:a16="http://schemas.microsoft.com/office/drawing/2014/main" id="{3B659863-19E0-EA33-0B67-55542545D71E}"/>
              </a:ext>
            </a:extLst>
          </p:cNvPr>
          <p:cNvSpPr/>
          <p:nvPr/>
        </p:nvSpPr>
        <p:spPr>
          <a:xfrm>
            <a:off x="5979896" y="2575580"/>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Understand</a:t>
            </a:r>
          </a:p>
        </p:txBody>
      </p:sp>
      <p:sp>
        <p:nvSpPr>
          <p:cNvPr id="106" name="Rectangle 33">
            <a:extLst>
              <a:ext uri="{FF2B5EF4-FFF2-40B4-BE49-F238E27FC236}">
                <a16:creationId xmlns:a16="http://schemas.microsoft.com/office/drawing/2014/main" id="{19DBF2AD-7121-CCAB-3F69-FB2DAB44188B}"/>
              </a:ext>
            </a:extLst>
          </p:cNvPr>
          <p:cNvSpPr/>
          <p:nvPr/>
        </p:nvSpPr>
        <p:spPr>
          <a:xfrm>
            <a:off x="5757521" y="4900175"/>
            <a:ext cx="1268836"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Determine</a:t>
            </a:r>
          </a:p>
        </p:txBody>
      </p:sp>
      <p:sp>
        <p:nvSpPr>
          <p:cNvPr id="107" name="Rectangle 33">
            <a:extLst>
              <a:ext uri="{FF2B5EF4-FFF2-40B4-BE49-F238E27FC236}">
                <a16:creationId xmlns:a16="http://schemas.microsoft.com/office/drawing/2014/main" id="{298A6C37-4C6C-AFB5-7737-167EE4BDF3AA}"/>
              </a:ext>
            </a:extLst>
          </p:cNvPr>
          <p:cNvSpPr/>
          <p:nvPr/>
        </p:nvSpPr>
        <p:spPr>
          <a:xfrm>
            <a:off x="7397684" y="4868988"/>
            <a:ext cx="3814195"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Determine if you can supply funding with your own money</a:t>
            </a:r>
          </a:p>
        </p:txBody>
      </p:sp>
      <p:sp>
        <p:nvSpPr>
          <p:cNvPr id="108" name="Rectangle 33">
            <a:extLst>
              <a:ext uri="{FF2B5EF4-FFF2-40B4-BE49-F238E27FC236}">
                <a16:creationId xmlns:a16="http://schemas.microsoft.com/office/drawing/2014/main" id="{EDAD63F2-3B70-B169-054E-E68EA214F058}"/>
              </a:ext>
            </a:extLst>
          </p:cNvPr>
          <p:cNvSpPr/>
          <p:nvPr/>
        </p:nvSpPr>
        <p:spPr>
          <a:xfrm>
            <a:off x="7576153" y="6048243"/>
            <a:ext cx="417338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Discuss the pros and cons of using your personal money for business</a:t>
            </a:r>
          </a:p>
        </p:txBody>
      </p:sp>
      <p:sp>
        <p:nvSpPr>
          <p:cNvPr id="109" name="Rectangle 33">
            <a:extLst>
              <a:ext uri="{FF2B5EF4-FFF2-40B4-BE49-F238E27FC236}">
                <a16:creationId xmlns:a16="http://schemas.microsoft.com/office/drawing/2014/main" id="{97839E44-DD63-E907-C785-E150BF03A681}"/>
              </a:ext>
            </a:extLst>
          </p:cNvPr>
          <p:cNvSpPr/>
          <p:nvPr/>
        </p:nvSpPr>
        <p:spPr>
          <a:xfrm>
            <a:off x="5835312" y="6155965"/>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Discuss</a:t>
            </a:r>
          </a:p>
        </p:txBody>
      </p:sp>
      <p:sp>
        <p:nvSpPr>
          <p:cNvPr id="110" name="Rectangle 33">
            <a:extLst>
              <a:ext uri="{FF2B5EF4-FFF2-40B4-BE49-F238E27FC236}">
                <a16:creationId xmlns:a16="http://schemas.microsoft.com/office/drawing/2014/main" id="{6A9E3924-7A03-E0BC-1CDF-00523374DA4C}"/>
              </a:ext>
            </a:extLst>
          </p:cNvPr>
          <p:cNvSpPr/>
          <p:nvPr/>
        </p:nvSpPr>
        <p:spPr>
          <a:xfrm>
            <a:off x="5757521" y="3761853"/>
            <a:ext cx="6426139" cy="369332"/>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Know where to seek the necessary funding</a:t>
            </a:r>
          </a:p>
        </p:txBody>
      </p:sp>
    </p:spTree>
    <p:extLst>
      <p:ext uri="{BB962C8B-B14F-4D97-AF65-F5344CB8AC3E}">
        <p14:creationId xmlns:p14="http://schemas.microsoft.com/office/powerpoint/2010/main" val="7821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childTnLst>
                          </p:cTn>
                        </p:par>
                        <p:par>
                          <p:cTn id="56" fill="hold">
                            <p:stCondLst>
                              <p:cond delay="127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03"/>
                                        </p:tgtEl>
                                        <p:attrNameLst>
                                          <p:attrName>style.visibility</p:attrName>
                                        </p:attrNameLst>
                                      </p:cBhvr>
                                      <p:to>
                                        <p:strVal val="visible"/>
                                      </p:to>
                                    </p:set>
                                    <p:anim calcmode="lin" valueType="num">
                                      <p:cBhvr>
                                        <p:cTn id="59"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103"/>
                                        </p:tgtEl>
                                        <p:attrNameLst>
                                          <p:attrName>ppt_y</p:attrName>
                                        </p:attrNameLst>
                                      </p:cBhvr>
                                      <p:tavLst>
                                        <p:tav tm="0">
                                          <p:val>
                                            <p:strVal val="#ppt_y"/>
                                          </p:val>
                                        </p:tav>
                                        <p:tav tm="100000">
                                          <p:val>
                                            <p:strVal val="#ppt_y"/>
                                          </p:val>
                                        </p:tav>
                                      </p:tavLst>
                                    </p:anim>
                                    <p:anim calcmode="lin" valueType="num">
                                      <p:cBhvr>
                                        <p:cTn id="61"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103"/>
                                        </p:tgtEl>
                                      </p:cBhvr>
                                    </p:animEffect>
                                  </p:childTnLst>
                                </p:cTn>
                              </p:par>
                            </p:childTnLst>
                          </p:cTn>
                        </p:par>
                        <p:par>
                          <p:cTn id="64" fill="hold">
                            <p:stCondLst>
                              <p:cond delay="220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04"/>
                                        </p:tgtEl>
                                        <p:attrNameLst>
                                          <p:attrName>style.visibility</p:attrName>
                                        </p:attrNameLst>
                                      </p:cBhvr>
                                      <p:to>
                                        <p:strVal val="visible"/>
                                      </p:to>
                                    </p:set>
                                    <p:anim calcmode="lin" valueType="num">
                                      <p:cBhvr>
                                        <p:cTn id="67"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104"/>
                                        </p:tgtEl>
                                        <p:attrNameLst>
                                          <p:attrName>ppt_y</p:attrName>
                                        </p:attrNameLst>
                                      </p:cBhvr>
                                      <p:tavLst>
                                        <p:tav tm="0">
                                          <p:val>
                                            <p:strVal val="#ppt_y"/>
                                          </p:val>
                                        </p:tav>
                                        <p:tav tm="100000">
                                          <p:val>
                                            <p:strVal val="#ppt_y"/>
                                          </p:val>
                                        </p:tav>
                                      </p:tavLst>
                                    </p:anim>
                                    <p:anim calcmode="lin" valueType="num">
                                      <p:cBhvr>
                                        <p:cTn id="69"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104"/>
                                        </p:tgtEl>
                                      </p:cBhvr>
                                    </p:animEffect>
                                  </p:childTnLst>
                                </p:cTn>
                              </p:par>
                            </p:childTnLst>
                          </p:cTn>
                        </p:par>
                        <p:par>
                          <p:cTn id="72" fill="hold">
                            <p:stCondLst>
                              <p:cond delay="322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10"/>
                                        </p:tgtEl>
                                        <p:attrNameLst>
                                          <p:attrName>style.visibility</p:attrName>
                                        </p:attrNameLst>
                                      </p:cBhvr>
                                      <p:to>
                                        <p:strVal val="visible"/>
                                      </p:to>
                                    </p:set>
                                    <p:anim calcmode="lin" valueType="num">
                                      <p:cBhvr>
                                        <p:cTn id="75"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110"/>
                                        </p:tgtEl>
                                        <p:attrNameLst>
                                          <p:attrName>ppt_y</p:attrName>
                                        </p:attrNameLst>
                                      </p:cBhvr>
                                      <p:tavLst>
                                        <p:tav tm="0">
                                          <p:val>
                                            <p:strVal val="#ppt_y"/>
                                          </p:val>
                                        </p:tav>
                                        <p:tav tm="100000">
                                          <p:val>
                                            <p:strVal val="#ppt_y"/>
                                          </p:val>
                                        </p:tav>
                                      </p:tavLst>
                                    </p:anim>
                                    <p:anim calcmode="lin" valueType="num">
                                      <p:cBhvr>
                                        <p:cTn id="77"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110"/>
                                        </p:tgtEl>
                                      </p:cBhvr>
                                    </p:animEffect>
                                  </p:childTnLst>
                                </p:cTn>
                              </p:par>
                            </p:childTnLst>
                          </p:cTn>
                        </p:par>
                        <p:par>
                          <p:cTn id="80" fill="hold">
                            <p:stCondLst>
                              <p:cond delay="387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07"/>
                                        </p:tgtEl>
                                        <p:attrNameLst>
                                          <p:attrName>style.visibility</p:attrName>
                                        </p:attrNameLst>
                                      </p:cBhvr>
                                      <p:to>
                                        <p:strVal val="visible"/>
                                      </p:to>
                                    </p:set>
                                    <p:anim calcmode="lin" valueType="num">
                                      <p:cBhvr>
                                        <p:cTn id="83"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107"/>
                                        </p:tgtEl>
                                        <p:attrNameLst>
                                          <p:attrName>ppt_y</p:attrName>
                                        </p:attrNameLst>
                                      </p:cBhvr>
                                      <p:tavLst>
                                        <p:tav tm="0">
                                          <p:val>
                                            <p:strVal val="#ppt_y"/>
                                          </p:val>
                                        </p:tav>
                                        <p:tav tm="100000">
                                          <p:val>
                                            <p:strVal val="#ppt_y"/>
                                          </p:val>
                                        </p:tav>
                                      </p:tavLst>
                                    </p:anim>
                                    <p:anim calcmode="lin" valueType="num">
                                      <p:cBhvr>
                                        <p:cTn id="85"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107"/>
                                        </p:tgtEl>
                                      </p:cBhvr>
                                    </p:animEffect>
                                  </p:childTnLst>
                                </p:cTn>
                              </p:par>
                            </p:childTnLst>
                          </p:cTn>
                        </p:par>
                        <p:par>
                          <p:cTn id="88" fill="hold">
                            <p:stCondLst>
                              <p:cond delay="4695"/>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108"/>
                                        </p:tgtEl>
                                        <p:attrNameLst>
                                          <p:attrName>style.visibility</p:attrName>
                                        </p:attrNameLst>
                                      </p:cBhvr>
                                      <p:to>
                                        <p:strVal val="visible"/>
                                      </p:to>
                                    </p:set>
                                    <p:anim calcmode="lin" valueType="num">
                                      <p:cBhvr>
                                        <p:cTn id="91"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108"/>
                                        </p:tgtEl>
                                        <p:attrNameLst>
                                          <p:attrName>ppt_y</p:attrName>
                                        </p:attrNameLst>
                                      </p:cBhvr>
                                      <p:tavLst>
                                        <p:tav tm="0">
                                          <p:val>
                                            <p:strVal val="#ppt_y"/>
                                          </p:val>
                                        </p:tav>
                                        <p:tav tm="100000">
                                          <p:val>
                                            <p:strVal val="#ppt_y"/>
                                          </p:val>
                                        </p:tav>
                                      </p:tavLst>
                                    </p:anim>
                                    <p:anim calcmode="lin" valueType="num">
                                      <p:cBhvr>
                                        <p:cTn id="93"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2582100"/>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حر 29">
            <a:extLst>
              <a:ext uri="{FF2B5EF4-FFF2-40B4-BE49-F238E27FC236}">
                <a16:creationId xmlns:a16="http://schemas.microsoft.com/office/drawing/2014/main" id="{D3FE3041-C14E-BB83-D1E0-1B85F629232B}"/>
              </a:ext>
            </a:extLst>
          </p:cNvPr>
          <p:cNvSpPr/>
          <p:nvPr/>
        </p:nvSpPr>
        <p:spPr>
          <a:xfrm>
            <a:off x="4846264" y="3618561"/>
            <a:ext cx="655918" cy="655916"/>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891278">
            <a:off x="4154163" y="1575980"/>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3" name="قوس 92">
            <a:extLst>
              <a:ext uri="{FF2B5EF4-FFF2-40B4-BE49-F238E27FC236}">
                <a16:creationId xmlns:a16="http://schemas.microsoft.com/office/drawing/2014/main" id="{BAC0029C-F9C9-855D-989E-D1D3DFA1E4DF}"/>
              </a:ext>
            </a:extLst>
          </p:cNvPr>
          <p:cNvSpPr/>
          <p:nvPr/>
        </p:nvSpPr>
        <p:spPr>
          <a:xfrm rot="891278">
            <a:off x="4154165" y="2780838"/>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34997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5044567" y="501239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8" name="قوس 97">
            <a:extLst>
              <a:ext uri="{FF2B5EF4-FFF2-40B4-BE49-F238E27FC236}">
                <a16:creationId xmlns:a16="http://schemas.microsoft.com/office/drawing/2014/main" id="{78B5E45A-5A5B-3908-9AA9-38A3ECC1A9D0}"/>
              </a:ext>
            </a:extLst>
          </p:cNvPr>
          <p:cNvSpPr/>
          <p:nvPr/>
        </p:nvSpPr>
        <p:spPr>
          <a:xfrm rot="891278">
            <a:off x="4221093" y="4008033"/>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5">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5095588" y="619707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1" name="قوس 100">
            <a:extLst>
              <a:ext uri="{FF2B5EF4-FFF2-40B4-BE49-F238E27FC236}">
                <a16:creationId xmlns:a16="http://schemas.microsoft.com/office/drawing/2014/main" id="{83795ABF-B614-0433-3F82-AD9C32A86AA1}"/>
              </a:ext>
            </a:extLst>
          </p:cNvPr>
          <p:cNvSpPr/>
          <p:nvPr/>
        </p:nvSpPr>
        <p:spPr>
          <a:xfrm rot="891278">
            <a:off x="4272114" y="5192705"/>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902105" y="1319791"/>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Learn</a:t>
            </a:r>
          </a:p>
        </p:txBody>
      </p:sp>
      <p:sp>
        <p:nvSpPr>
          <p:cNvPr id="103" name="Rectangle 33">
            <a:extLst>
              <a:ext uri="{FF2B5EF4-FFF2-40B4-BE49-F238E27FC236}">
                <a16:creationId xmlns:a16="http://schemas.microsoft.com/office/drawing/2014/main" id="{E0C547E4-3E3F-59F2-7449-653305ADC92D}"/>
              </a:ext>
            </a:extLst>
          </p:cNvPr>
          <p:cNvSpPr/>
          <p:nvPr/>
        </p:nvSpPr>
        <p:spPr>
          <a:xfrm>
            <a:off x="7425307" y="1180069"/>
            <a:ext cx="451649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Learn the pros and cons of tapping your family as a source of funding</a:t>
            </a:r>
          </a:p>
        </p:txBody>
      </p:sp>
      <p:sp>
        <p:nvSpPr>
          <p:cNvPr id="104" name="Rectangle 33">
            <a:extLst>
              <a:ext uri="{FF2B5EF4-FFF2-40B4-BE49-F238E27FC236}">
                <a16:creationId xmlns:a16="http://schemas.microsoft.com/office/drawing/2014/main" id="{F918E9B4-F01E-8EAF-8412-814210758FFF}"/>
              </a:ext>
            </a:extLst>
          </p:cNvPr>
          <p:cNvSpPr/>
          <p:nvPr/>
        </p:nvSpPr>
        <p:spPr>
          <a:xfrm>
            <a:off x="7488946" y="2467858"/>
            <a:ext cx="4028804"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Know how to make convincing presentations to venture capitalists to ask for funding</a:t>
            </a:r>
          </a:p>
        </p:txBody>
      </p:sp>
      <p:sp>
        <p:nvSpPr>
          <p:cNvPr id="105" name="Rectangle 33">
            <a:extLst>
              <a:ext uri="{FF2B5EF4-FFF2-40B4-BE49-F238E27FC236}">
                <a16:creationId xmlns:a16="http://schemas.microsoft.com/office/drawing/2014/main" id="{3B659863-19E0-EA33-0B67-55542545D71E}"/>
              </a:ext>
            </a:extLst>
          </p:cNvPr>
          <p:cNvSpPr/>
          <p:nvPr/>
        </p:nvSpPr>
        <p:spPr>
          <a:xfrm>
            <a:off x="5979896" y="2575580"/>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Know</a:t>
            </a:r>
          </a:p>
        </p:txBody>
      </p:sp>
      <p:sp>
        <p:nvSpPr>
          <p:cNvPr id="106" name="Rectangle 33">
            <a:extLst>
              <a:ext uri="{FF2B5EF4-FFF2-40B4-BE49-F238E27FC236}">
                <a16:creationId xmlns:a16="http://schemas.microsoft.com/office/drawing/2014/main" id="{19DBF2AD-7121-CCAB-3F69-FB2DAB44188B}"/>
              </a:ext>
            </a:extLst>
          </p:cNvPr>
          <p:cNvSpPr/>
          <p:nvPr/>
        </p:nvSpPr>
        <p:spPr>
          <a:xfrm>
            <a:off x="5757521" y="4900175"/>
            <a:ext cx="145030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Understand</a:t>
            </a:r>
          </a:p>
        </p:txBody>
      </p:sp>
      <p:sp>
        <p:nvSpPr>
          <p:cNvPr id="107" name="Rectangle 33">
            <a:extLst>
              <a:ext uri="{FF2B5EF4-FFF2-40B4-BE49-F238E27FC236}">
                <a16:creationId xmlns:a16="http://schemas.microsoft.com/office/drawing/2014/main" id="{298A6C37-4C6C-AFB5-7737-167EE4BDF3AA}"/>
              </a:ext>
            </a:extLst>
          </p:cNvPr>
          <p:cNvSpPr/>
          <p:nvPr/>
        </p:nvSpPr>
        <p:spPr>
          <a:xfrm>
            <a:off x="7144186" y="4760453"/>
            <a:ext cx="417338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Understand the types of debt financing: secured and unsecured loans.</a:t>
            </a:r>
          </a:p>
        </p:txBody>
      </p:sp>
      <p:sp>
        <p:nvSpPr>
          <p:cNvPr id="108" name="Rectangle 33">
            <a:extLst>
              <a:ext uri="{FF2B5EF4-FFF2-40B4-BE49-F238E27FC236}">
                <a16:creationId xmlns:a16="http://schemas.microsoft.com/office/drawing/2014/main" id="{EDAD63F2-3B70-B169-054E-E68EA214F058}"/>
              </a:ext>
            </a:extLst>
          </p:cNvPr>
          <p:cNvSpPr/>
          <p:nvPr/>
        </p:nvSpPr>
        <p:spPr>
          <a:xfrm>
            <a:off x="7576153" y="6048243"/>
            <a:ext cx="3170824"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Understand the pros and cons of stock financing </a:t>
            </a:r>
          </a:p>
        </p:txBody>
      </p:sp>
      <p:sp>
        <p:nvSpPr>
          <p:cNvPr id="109" name="Rectangle 33">
            <a:extLst>
              <a:ext uri="{FF2B5EF4-FFF2-40B4-BE49-F238E27FC236}">
                <a16:creationId xmlns:a16="http://schemas.microsoft.com/office/drawing/2014/main" id="{97839E44-DD63-E907-C785-E150BF03A681}"/>
              </a:ext>
            </a:extLst>
          </p:cNvPr>
          <p:cNvSpPr/>
          <p:nvPr/>
        </p:nvSpPr>
        <p:spPr>
          <a:xfrm>
            <a:off x="5835312" y="6155965"/>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Understand</a:t>
            </a:r>
          </a:p>
        </p:txBody>
      </p:sp>
      <p:sp>
        <p:nvSpPr>
          <p:cNvPr id="110" name="Rectangle 33">
            <a:extLst>
              <a:ext uri="{FF2B5EF4-FFF2-40B4-BE49-F238E27FC236}">
                <a16:creationId xmlns:a16="http://schemas.microsoft.com/office/drawing/2014/main" id="{6A9E3924-7A03-E0BC-1CDF-00523374DA4C}"/>
              </a:ext>
            </a:extLst>
          </p:cNvPr>
          <p:cNvSpPr/>
          <p:nvPr/>
        </p:nvSpPr>
        <p:spPr>
          <a:xfrm>
            <a:off x="5757521" y="3761853"/>
            <a:ext cx="6426139" cy="369332"/>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Understand the motivation of private-equity funders</a:t>
            </a:r>
          </a:p>
        </p:txBody>
      </p:sp>
    </p:spTree>
    <p:extLst>
      <p:ext uri="{BB962C8B-B14F-4D97-AF65-F5344CB8AC3E}">
        <p14:creationId xmlns:p14="http://schemas.microsoft.com/office/powerpoint/2010/main" val="81511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childTnLst>
                          </p:cTn>
                        </p:par>
                        <p:par>
                          <p:cTn id="56" fill="hold">
                            <p:stCondLst>
                              <p:cond delay="127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03"/>
                                        </p:tgtEl>
                                        <p:attrNameLst>
                                          <p:attrName>style.visibility</p:attrName>
                                        </p:attrNameLst>
                                      </p:cBhvr>
                                      <p:to>
                                        <p:strVal val="visible"/>
                                      </p:to>
                                    </p:set>
                                    <p:anim calcmode="lin" valueType="num">
                                      <p:cBhvr>
                                        <p:cTn id="59"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103"/>
                                        </p:tgtEl>
                                        <p:attrNameLst>
                                          <p:attrName>ppt_y</p:attrName>
                                        </p:attrNameLst>
                                      </p:cBhvr>
                                      <p:tavLst>
                                        <p:tav tm="0">
                                          <p:val>
                                            <p:strVal val="#ppt_y"/>
                                          </p:val>
                                        </p:tav>
                                        <p:tav tm="100000">
                                          <p:val>
                                            <p:strVal val="#ppt_y"/>
                                          </p:val>
                                        </p:tav>
                                      </p:tavLst>
                                    </p:anim>
                                    <p:anim calcmode="lin" valueType="num">
                                      <p:cBhvr>
                                        <p:cTn id="61"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103"/>
                                        </p:tgtEl>
                                      </p:cBhvr>
                                    </p:animEffect>
                                  </p:childTnLst>
                                </p:cTn>
                              </p:par>
                            </p:childTnLst>
                          </p:cTn>
                        </p:par>
                        <p:par>
                          <p:cTn id="64" fill="hold">
                            <p:stCondLst>
                              <p:cond delay="2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04"/>
                                        </p:tgtEl>
                                        <p:attrNameLst>
                                          <p:attrName>style.visibility</p:attrName>
                                        </p:attrNameLst>
                                      </p:cBhvr>
                                      <p:to>
                                        <p:strVal val="visible"/>
                                      </p:to>
                                    </p:set>
                                    <p:anim calcmode="lin" valueType="num">
                                      <p:cBhvr>
                                        <p:cTn id="67"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104"/>
                                        </p:tgtEl>
                                        <p:attrNameLst>
                                          <p:attrName>ppt_y</p:attrName>
                                        </p:attrNameLst>
                                      </p:cBhvr>
                                      <p:tavLst>
                                        <p:tav tm="0">
                                          <p:val>
                                            <p:strVal val="#ppt_y"/>
                                          </p:val>
                                        </p:tav>
                                        <p:tav tm="100000">
                                          <p:val>
                                            <p:strVal val="#ppt_y"/>
                                          </p:val>
                                        </p:tav>
                                      </p:tavLst>
                                    </p:anim>
                                    <p:anim calcmode="lin" valueType="num">
                                      <p:cBhvr>
                                        <p:cTn id="69"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104"/>
                                        </p:tgtEl>
                                      </p:cBhvr>
                                    </p:animEffect>
                                  </p:childTnLst>
                                </p:cTn>
                              </p:par>
                            </p:childTnLst>
                          </p:cTn>
                        </p:par>
                        <p:par>
                          <p:cTn id="72" fill="hold">
                            <p:stCondLst>
                              <p:cond delay="345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10"/>
                                        </p:tgtEl>
                                        <p:attrNameLst>
                                          <p:attrName>style.visibility</p:attrName>
                                        </p:attrNameLst>
                                      </p:cBhvr>
                                      <p:to>
                                        <p:strVal val="visible"/>
                                      </p:to>
                                    </p:set>
                                    <p:anim calcmode="lin" valueType="num">
                                      <p:cBhvr>
                                        <p:cTn id="75"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110"/>
                                        </p:tgtEl>
                                        <p:attrNameLst>
                                          <p:attrName>ppt_y</p:attrName>
                                        </p:attrNameLst>
                                      </p:cBhvr>
                                      <p:tavLst>
                                        <p:tav tm="0">
                                          <p:val>
                                            <p:strVal val="#ppt_y"/>
                                          </p:val>
                                        </p:tav>
                                        <p:tav tm="100000">
                                          <p:val>
                                            <p:strVal val="#ppt_y"/>
                                          </p:val>
                                        </p:tav>
                                      </p:tavLst>
                                    </p:anim>
                                    <p:anim calcmode="lin" valueType="num">
                                      <p:cBhvr>
                                        <p:cTn id="77"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110"/>
                                        </p:tgtEl>
                                      </p:cBhvr>
                                    </p:animEffect>
                                  </p:childTnLst>
                                </p:cTn>
                              </p:par>
                            </p:childTnLst>
                          </p:cTn>
                        </p:par>
                        <p:par>
                          <p:cTn id="80" fill="hold">
                            <p:stCondLst>
                              <p:cond delay="427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07"/>
                                        </p:tgtEl>
                                        <p:attrNameLst>
                                          <p:attrName>style.visibility</p:attrName>
                                        </p:attrNameLst>
                                      </p:cBhvr>
                                      <p:to>
                                        <p:strVal val="visible"/>
                                      </p:to>
                                    </p:set>
                                    <p:anim calcmode="lin" valueType="num">
                                      <p:cBhvr>
                                        <p:cTn id="83"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107"/>
                                        </p:tgtEl>
                                        <p:attrNameLst>
                                          <p:attrName>ppt_y</p:attrName>
                                        </p:attrNameLst>
                                      </p:cBhvr>
                                      <p:tavLst>
                                        <p:tav tm="0">
                                          <p:val>
                                            <p:strVal val="#ppt_y"/>
                                          </p:val>
                                        </p:tav>
                                        <p:tav tm="100000">
                                          <p:val>
                                            <p:strVal val="#ppt_y"/>
                                          </p:val>
                                        </p:tav>
                                      </p:tavLst>
                                    </p:anim>
                                    <p:anim calcmode="lin" valueType="num">
                                      <p:cBhvr>
                                        <p:cTn id="85"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107"/>
                                        </p:tgtEl>
                                      </p:cBhvr>
                                    </p:animEffect>
                                  </p:childTnLst>
                                </p:cTn>
                              </p:par>
                            </p:childTnLst>
                          </p:cTn>
                        </p:par>
                        <p:par>
                          <p:cTn id="88" fill="hold">
                            <p:stCondLst>
                              <p:cond delay="5295"/>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108"/>
                                        </p:tgtEl>
                                        <p:attrNameLst>
                                          <p:attrName>style.visibility</p:attrName>
                                        </p:attrNameLst>
                                      </p:cBhvr>
                                      <p:to>
                                        <p:strVal val="visible"/>
                                      </p:to>
                                    </p:set>
                                    <p:anim calcmode="lin" valueType="num">
                                      <p:cBhvr>
                                        <p:cTn id="91"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108"/>
                                        </p:tgtEl>
                                        <p:attrNameLst>
                                          <p:attrName>ppt_y</p:attrName>
                                        </p:attrNameLst>
                                      </p:cBhvr>
                                      <p:tavLst>
                                        <p:tav tm="0">
                                          <p:val>
                                            <p:strVal val="#ppt_y"/>
                                          </p:val>
                                        </p:tav>
                                        <p:tav tm="100000">
                                          <p:val>
                                            <p:strVal val="#ppt_y"/>
                                          </p:val>
                                        </p:tav>
                                      </p:tavLst>
                                    </p:anim>
                                    <p:anim calcmode="lin" valueType="num">
                                      <p:cBhvr>
                                        <p:cTn id="93"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242188" y="95187"/>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2" name="object 9">
            <a:extLst>
              <a:ext uri="{FF2B5EF4-FFF2-40B4-BE49-F238E27FC236}">
                <a16:creationId xmlns:a16="http://schemas.microsoft.com/office/drawing/2014/main" id="{212CD6FE-4274-18E9-81B1-1777B4D50468}"/>
              </a:ext>
            </a:extLst>
          </p:cNvPr>
          <p:cNvSpPr txBox="1"/>
          <p:nvPr/>
        </p:nvSpPr>
        <p:spPr>
          <a:xfrm>
            <a:off x="1045664" y="1246297"/>
            <a:ext cx="9987438" cy="4372992"/>
          </a:xfrm>
          <a:prstGeom prst="rect">
            <a:avLst/>
          </a:prstGeom>
        </p:spPr>
        <p:txBody>
          <a:bodyPr vert="horz" wrap="square" lIns="0" tIns="12700" rIns="0" bIns="0" rtlCol="0">
            <a:spAutoFit/>
          </a:bodyPr>
          <a:lstStyle/>
          <a:p>
            <a:pPr marL="355600" marR="1050925" indent="-342900">
              <a:lnSpc>
                <a:spcPct val="100000"/>
              </a:lnSpc>
              <a:spcBef>
                <a:spcPts val="100"/>
              </a:spcBef>
              <a:buFont typeface="Arial" panose="020B0604020202020204" pitchFamily="34" charset="0"/>
              <a:buChar char="•"/>
            </a:pPr>
            <a:r>
              <a:rPr sz="2000" dirty="0">
                <a:latin typeface="Trebuchet MS"/>
                <a:cs typeface="Trebuchet MS"/>
              </a:rPr>
              <a:t>Starting a small business is a lot like having a new baby,  just as business owner Mark Drager discovered.</a:t>
            </a:r>
          </a:p>
          <a:p>
            <a:pPr marL="342900" indent="-342900">
              <a:lnSpc>
                <a:spcPct val="100000"/>
              </a:lnSpc>
              <a:spcBef>
                <a:spcPts val="50"/>
              </a:spcBef>
              <a:buFont typeface="Arial" panose="020B0604020202020204" pitchFamily="34" charset="0"/>
              <a:buChar char="•"/>
            </a:pPr>
            <a:endParaRPr sz="2000" dirty="0">
              <a:latin typeface="Trebuchet MS"/>
              <a:cs typeface="Trebuchet MS"/>
            </a:endParaRPr>
          </a:p>
          <a:p>
            <a:pPr marL="355600" indent="-342900">
              <a:lnSpc>
                <a:spcPct val="100000"/>
              </a:lnSpc>
              <a:spcBef>
                <a:spcPts val="5"/>
              </a:spcBef>
              <a:buFont typeface="Arial" panose="020B0604020202020204" pitchFamily="34" charset="0"/>
              <a:buChar char="•"/>
            </a:pPr>
            <a:r>
              <a:rPr sz="2000" dirty="0">
                <a:latin typeface="Trebuchet MS"/>
                <a:cs typeface="Trebuchet MS"/>
              </a:rPr>
              <a:t>"Both consume all of your time, money and energy!" he says.</a:t>
            </a:r>
          </a:p>
          <a:p>
            <a:pPr marL="342900" indent="-342900">
              <a:lnSpc>
                <a:spcPct val="100000"/>
              </a:lnSpc>
              <a:spcBef>
                <a:spcPts val="50"/>
              </a:spcBef>
              <a:buFont typeface="Arial" panose="020B0604020202020204" pitchFamily="34" charset="0"/>
              <a:buChar char="•"/>
            </a:pPr>
            <a:endParaRPr sz="2000" dirty="0">
              <a:latin typeface="Trebuchet MS"/>
              <a:cs typeface="Trebuchet MS"/>
            </a:endParaRPr>
          </a:p>
          <a:p>
            <a:pPr marL="355600" marR="5080" indent="-342900">
              <a:lnSpc>
                <a:spcPct val="100000"/>
              </a:lnSpc>
              <a:spcBef>
                <a:spcPts val="5"/>
              </a:spcBef>
              <a:buFont typeface="Arial" panose="020B0604020202020204" pitchFamily="34" charset="0"/>
              <a:buChar char="•"/>
            </a:pPr>
            <a:r>
              <a:rPr sz="2000" dirty="0">
                <a:latin typeface="Trebuchet MS"/>
                <a:cs typeface="Trebuchet MS"/>
              </a:rPr>
              <a:t>Drager is President of Phanta Media (www.phantamedia.com),  a Toronto-area multimedia company providing a full</a:t>
            </a:r>
          </a:p>
          <a:p>
            <a:pPr marL="355600" indent="-342900">
              <a:lnSpc>
                <a:spcPct val="100000"/>
              </a:lnSpc>
              <a:buFont typeface="Arial" panose="020B0604020202020204" pitchFamily="34" charset="0"/>
              <a:buChar char="•"/>
            </a:pPr>
            <a:r>
              <a:rPr sz="2000" dirty="0">
                <a:latin typeface="Trebuchet MS"/>
                <a:cs typeface="Trebuchet MS"/>
              </a:rPr>
              <a:t>range of video, graphics, and interactive marketing services.</a:t>
            </a:r>
          </a:p>
          <a:p>
            <a:pPr marL="342900" indent="-342900">
              <a:lnSpc>
                <a:spcPct val="100000"/>
              </a:lnSpc>
              <a:spcBef>
                <a:spcPts val="50"/>
              </a:spcBef>
              <a:buFont typeface="Arial" panose="020B0604020202020204" pitchFamily="34" charset="0"/>
              <a:buChar char="•"/>
            </a:pPr>
            <a:endParaRPr sz="2000" dirty="0">
              <a:latin typeface="Trebuchet MS"/>
              <a:cs typeface="Trebuchet MS"/>
            </a:endParaRPr>
          </a:p>
          <a:p>
            <a:pPr marL="355600" marR="178435" indent="-342900">
              <a:lnSpc>
                <a:spcPct val="100000"/>
              </a:lnSpc>
              <a:buFont typeface="Arial" panose="020B0604020202020204" pitchFamily="34" charset="0"/>
              <a:buChar char="•"/>
            </a:pPr>
            <a:r>
              <a:rPr sz="2000" dirty="0">
                <a:latin typeface="Trebuchet MS"/>
                <a:cs typeface="Trebuchet MS"/>
              </a:rPr>
              <a:t>The company helps businesses communicate with prospects,  clients, and staff.</a:t>
            </a:r>
            <a:endParaRPr lang="en-US" sz="2000" dirty="0">
              <a:latin typeface="Trebuchet MS"/>
              <a:cs typeface="Trebuchet MS"/>
            </a:endParaRPr>
          </a:p>
          <a:p>
            <a:pPr marL="355600" indent="-342900">
              <a:lnSpc>
                <a:spcPct val="100000"/>
              </a:lnSpc>
              <a:spcBef>
                <a:spcPts val="100"/>
              </a:spcBef>
              <a:buFont typeface="Arial" panose="020B0604020202020204" pitchFamily="34" charset="0"/>
              <a:buChar char="•"/>
            </a:pPr>
            <a:r>
              <a:rPr lang="en-US" sz="2000" dirty="0">
                <a:latin typeface="Trebuchet MS"/>
                <a:cs typeface="Trebuchet MS"/>
              </a:rPr>
              <a:t>Drager decided it was time to be his own boss in late 2006.</a:t>
            </a:r>
          </a:p>
          <a:p>
            <a:pPr marL="342900" indent="-342900">
              <a:lnSpc>
                <a:spcPct val="100000"/>
              </a:lnSpc>
              <a:buFont typeface="Arial" panose="020B0604020202020204" pitchFamily="34" charset="0"/>
              <a:buChar char="•"/>
            </a:pPr>
            <a:endParaRPr lang="en-US" sz="2000" dirty="0">
              <a:latin typeface="Trebuchet MS"/>
              <a:cs typeface="Trebuchet MS"/>
            </a:endParaRPr>
          </a:p>
          <a:p>
            <a:pPr marL="354965" marR="1054100" indent="-342900">
              <a:lnSpc>
                <a:spcPct val="100000"/>
              </a:lnSpc>
              <a:spcBef>
                <a:spcPts val="5"/>
              </a:spcBef>
              <a:buFont typeface="Arial" panose="020B0604020202020204" pitchFamily="34" charset="0"/>
              <a:buChar char="•"/>
            </a:pPr>
            <a:r>
              <a:rPr lang="en-US" sz="2000" dirty="0">
                <a:latin typeface="Trebuchet MS"/>
                <a:cs typeface="Trebuchet MS"/>
              </a:rPr>
              <a:t>He launched his media communications firm about the same  time he had a daughter.</a:t>
            </a:r>
          </a:p>
        </p:txBody>
      </p:sp>
    </p:spTree>
    <p:extLst>
      <p:ext uri="{BB962C8B-B14F-4D97-AF65-F5344CB8AC3E}">
        <p14:creationId xmlns:p14="http://schemas.microsoft.com/office/powerpoint/2010/main" val="11131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242188" y="95187"/>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7" name="object 9">
            <a:extLst>
              <a:ext uri="{FF2B5EF4-FFF2-40B4-BE49-F238E27FC236}">
                <a16:creationId xmlns:a16="http://schemas.microsoft.com/office/drawing/2014/main" id="{BA9DB6AB-82C4-5A11-D039-B5E974754EC7}"/>
              </a:ext>
            </a:extLst>
          </p:cNvPr>
          <p:cNvSpPr txBox="1"/>
          <p:nvPr/>
        </p:nvSpPr>
        <p:spPr>
          <a:xfrm>
            <a:off x="932109" y="1061506"/>
            <a:ext cx="10478405" cy="4488408"/>
          </a:xfrm>
          <a:prstGeom prst="rect">
            <a:avLst/>
          </a:prstGeom>
        </p:spPr>
        <p:txBody>
          <a:bodyPr vert="horz" wrap="square" lIns="0" tIns="12700" rIns="0" bIns="0" rtlCol="0">
            <a:spAutoFit/>
          </a:bodyPr>
          <a:lstStyle/>
          <a:p>
            <a:pPr marL="355600" marR="5080" indent="-342900">
              <a:lnSpc>
                <a:spcPct val="150000"/>
              </a:lnSpc>
              <a:buFont typeface="Arial" panose="020B0604020202020204" pitchFamily="34" charset="0"/>
              <a:buChar char="•"/>
            </a:pPr>
            <a:r>
              <a:rPr sz="2000" dirty="0">
                <a:latin typeface="Trebuchet MS"/>
                <a:cs typeface="Trebuchet MS"/>
              </a:rPr>
              <a:t>He also had to ask his mother for some money to start the business.  "Borrowing money from</a:t>
            </a:r>
            <a:r>
              <a:rPr lang="en-US" sz="2000" dirty="0">
                <a:latin typeface="Trebuchet MS"/>
                <a:cs typeface="Trebuchet MS"/>
              </a:rPr>
              <a:t> </a:t>
            </a:r>
            <a:r>
              <a:rPr sz="2000" dirty="0">
                <a:latin typeface="Trebuchet MS"/>
                <a:cs typeface="Trebuchet MS"/>
              </a:rPr>
              <a:t>family members is very</a:t>
            </a:r>
            <a:r>
              <a:rPr lang="en-US" sz="2000" dirty="0">
                <a:latin typeface="Trebuchet MS"/>
                <a:cs typeface="Trebuchet MS"/>
              </a:rPr>
              <a:t> </a:t>
            </a:r>
            <a:r>
              <a:rPr sz="2000" dirty="0">
                <a:latin typeface="Trebuchet MS"/>
                <a:cs typeface="Trebuchet MS"/>
              </a:rPr>
              <a:t>motivating because failure is not an option…you have to pay  them back!" recalls Drager.</a:t>
            </a:r>
            <a:endParaRPr lang="en-US" sz="2000" dirty="0">
              <a:latin typeface="Trebuchet MS"/>
              <a:cs typeface="Trebuchet MS"/>
            </a:endParaRPr>
          </a:p>
          <a:p>
            <a:pPr marL="355600" marR="5080" indent="-342900">
              <a:lnSpc>
                <a:spcPct val="150000"/>
              </a:lnSpc>
              <a:spcBef>
                <a:spcPts val="100"/>
              </a:spcBef>
              <a:buFont typeface="Arial" panose="020B0604020202020204" pitchFamily="34" charset="0"/>
              <a:buChar char="•"/>
            </a:pPr>
            <a:r>
              <a:rPr lang="en-US" sz="2000" dirty="0">
                <a:latin typeface="Trebuchet MS"/>
                <a:cs typeface="Trebuchet MS"/>
              </a:rPr>
              <a:t>Drager did not regret giving up his career and predictable income.  Although spending long hours building his company and raising  a daughter at the same time is not easy, he says he is happier</a:t>
            </a:r>
          </a:p>
          <a:p>
            <a:pPr marL="355600" indent="-342900">
              <a:lnSpc>
                <a:spcPct val="150000"/>
              </a:lnSpc>
              <a:buFont typeface="Arial" panose="020B0604020202020204" pitchFamily="34" charset="0"/>
              <a:buChar char="•"/>
            </a:pPr>
            <a:r>
              <a:rPr lang="en-US" sz="2000" dirty="0">
                <a:latin typeface="Trebuchet MS"/>
                <a:cs typeface="Trebuchet MS"/>
              </a:rPr>
              <a:t>than ever before.</a:t>
            </a:r>
          </a:p>
          <a:p>
            <a:pPr marL="355600" marR="1217295" indent="-342900">
              <a:lnSpc>
                <a:spcPct val="150000"/>
              </a:lnSpc>
              <a:buFont typeface="Arial" panose="020B0604020202020204" pitchFamily="34" charset="0"/>
              <a:buChar char="•"/>
            </a:pPr>
            <a:r>
              <a:rPr lang="en-US" sz="2000" dirty="0">
                <a:latin typeface="Trebuchet MS"/>
                <a:cs typeface="Trebuchet MS"/>
              </a:rPr>
              <a:t>"It's so rewarding to be focused on these things that matter  so much to me," he says.</a:t>
            </a:r>
          </a:p>
          <a:p>
            <a:pPr marL="355600" marR="1019175" indent="-342900">
              <a:lnSpc>
                <a:spcPct val="100000"/>
              </a:lnSpc>
              <a:buFont typeface="Arial" panose="020B0604020202020204" pitchFamily="34" charset="0"/>
              <a:buChar char="•"/>
            </a:pPr>
            <a:endParaRPr sz="2000" dirty="0">
              <a:latin typeface="Trebuchet MS"/>
              <a:cs typeface="Trebuchet MS"/>
            </a:endParaRPr>
          </a:p>
        </p:txBody>
      </p:sp>
    </p:spTree>
    <p:extLst>
      <p:ext uri="{BB962C8B-B14F-4D97-AF65-F5344CB8AC3E}">
        <p14:creationId xmlns:p14="http://schemas.microsoft.com/office/powerpoint/2010/main" val="89176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2088810"/>
            <a:ext cx="6448373" cy="2477601"/>
          </a:xfrm>
          <a:prstGeom prst="rect">
            <a:avLst/>
          </a:prstGeom>
        </p:spPr>
        <p:txBody>
          <a:bodyPr wrap="square" anchor="t">
            <a:spAutoFit/>
          </a:bodyPr>
          <a:lstStyle/>
          <a:p>
            <a:pPr algn="ctr">
              <a:lnSpc>
                <a:spcPct val="200000"/>
              </a:lnSpc>
            </a:pPr>
            <a:r>
              <a:rPr lang="en-US" sz="2000" dirty="0">
                <a:solidFill>
                  <a:srgbClr val="4D2643"/>
                </a:solidFill>
                <a:latin typeface="El Messiri" panose="00000800000000000000" pitchFamily="50" charset="-78"/>
                <a:cs typeface="El Messiri" panose="00000800000000000000" pitchFamily="50" charset="-78"/>
              </a:rPr>
              <a:t>Sources of funding for your business include personal savings, loans, assets, money from relatives and friends, venture capital firms, private-equity firms, banks or lenders and other equity investors.</a:t>
            </a:r>
          </a:p>
        </p:txBody>
      </p:sp>
      <p:sp>
        <p:nvSpPr>
          <p:cNvPr id="43" name="Rectangle 31">
            <a:extLst>
              <a:ext uri="{FF2B5EF4-FFF2-40B4-BE49-F238E27FC236}">
                <a16:creationId xmlns:a16="http://schemas.microsoft.com/office/drawing/2014/main" id="{A06FE8D0-C6EE-D1E9-B6AF-ABCFDBD7049E}"/>
              </a:ext>
            </a:extLst>
          </p:cNvPr>
          <p:cNvSpPr/>
          <p:nvPr/>
        </p:nvSpPr>
        <p:spPr>
          <a:xfrm>
            <a:off x="3134897" y="683104"/>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How to Access Funding?</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15</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Tree>
    <p:extLst>
      <p:ext uri="{BB962C8B-B14F-4D97-AF65-F5344CB8AC3E}">
        <p14:creationId xmlns:p14="http://schemas.microsoft.com/office/powerpoint/2010/main" val="25966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5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6" dur="100" fill="hold"/>
                                        <p:tgtEl>
                                          <p:spTgt spid="42"/>
                                        </p:tgtEl>
                                        <p:attrNameLst>
                                          <p:attrName>ppt_y</p:attrName>
                                        </p:attrNameLst>
                                      </p:cBhvr>
                                      <p:tavLst>
                                        <p:tav tm="0">
                                          <p:val>
                                            <p:strVal val="#ppt_y"/>
                                          </p:val>
                                        </p:tav>
                                        <p:tav tm="100000">
                                          <p:val>
                                            <p:strVal val="#ppt_y"/>
                                          </p:val>
                                        </p:tav>
                                      </p:tavLst>
                                    </p:anim>
                                    <p:anim calcmode="lin" valueType="num">
                                      <p:cBhvr>
                                        <p:cTn id="37"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8"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21679" y="2247592"/>
            <a:ext cx="6554305" cy="3708708"/>
          </a:xfrm>
          <a:prstGeom prst="rect">
            <a:avLst/>
          </a:prstGeom>
        </p:spPr>
        <p:txBody>
          <a:bodyPr wrap="square" anchor="t">
            <a:spAutoFit/>
          </a:bodyPr>
          <a:lstStyle/>
          <a:p>
            <a:pPr algn="ctr">
              <a:lnSpc>
                <a:spcPct val="200000"/>
              </a:lnSpc>
            </a:pPr>
            <a:r>
              <a:rPr lang="en-US" sz="2000" dirty="0">
                <a:solidFill>
                  <a:srgbClr val="4D2643"/>
                </a:solidFill>
                <a:latin typeface="El Messiri" panose="00000800000000000000" pitchFamily="50" charset="-78"/>
                <a:cs typeface="El Messiri" panose="00000800000000000000" pitchFamily="50" charset="-78"/>
              </a:rPr>
              <a:t>To get funding, you need to determine how much money you need, convince an investor that your company will be profitable, that it needs the amount you say it needs, offer him incentives, interest or collateral, and make arrangements to pay back the borrowed money or give cash dividends as return on investment.</a:t>
            </a:r>
          </a:p>
        </p:txBody>
      </p:sp>
      <p:sp>
        <p:nvSpPr>
          <p:cNvPr id="43" name="Rectangle 31">
            <a:extLst>
              <a:ext uri="{FF2B5EF4-FFF2-40B4-BE49-F238E27FC236}">
                <a16:creationId xmlns:a16="http://schemas.microsoft.com/office/drawing/2014/main" id="{A06FE8D0-C6EE-D1E9-B6AF-ABCFDBD7049E}"/>
              </a:ext>
            </a:extLst>
          </p:cNvPr>
          <p:cNvSpPr/>
          <p:nvPr/>
        </p:nvSpPr>
        <p:spPr>
          <a:xfrm>
            <a:off x="3134897" y="683104"/>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How to Access Funding?</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16</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Tree>
    <p:extLst>
      <p:ext uri="{BB962C8B-B14F-4D97-AF65-F5344CB8AC3E}">
        <p14:creationId xmlns:p14="http://schemas.microsoft.com/office/powerpoint/2010/main" val="9467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5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6" dur="100" fill="hold"/>
                                        <p:tgtEl>
                                          <p:spTgt spid="42"/>
                                        </p:tgtEl>
                                        <p:attrNameLst>
                                          <p:attrName>ppt_y</p:attrName>
                                        </p:attrNameLst>
                                      </p:cBhvr>
                                      <p:tavLst>
                                        <p:tav tm="0">
                                          <p:val>
                                            <p:strVal val="#ppt_y"/>
                                          </p:val>
                                        </p:tav>
                                        <p:tav tm="100000">
                                          <p:val>
                                            <p:strVal val="#ppt_y"/>
                                          </p:val>
                                        </p:tav>
                                      </p:tavLst>
                                    </p:anim>
                                    <p:anim calcmode="lin" valueType="num">
                                      <p:cBhvr>
                                        <p:cTn id="37"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8"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How to Access Funding?</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7201938" y="1934005"/>
            <a:ext cx="3014209" cy="707886"/>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”Difficult to Access” Source Funding</a:t>
            </a:r>
          </a:p>
        </p:txBody>
      </p:sp>
      <p:sp>
        <p:nvSpPr>
          <p:cNvPr id="60" name="Rectangle 31">
            <a:extLst>
              <a:ext uri="{FF2B5EF4-FFF2-40B4-BE49-F238E27FC236}">
                <a16:creationId xmlns:a16="http://schemas.microsoft.com/office/drawing/2014/main" id="{ACA708B8-DDB2-4FA6-1BAC-199ED575A589}"/>
              </a:ext>
            </a:extLst>
          </p:cNvPr>
          <p:cNvSpPr/>
          <p:nvPr/>
        </p:nvSpPr>
        <p:spPr>
          <a:xfrm>
            <a:off x="1493064" y="1846834"/>
            <a:ext cx="2777062" cy="707886"/>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”Easy to Access” Sources of Funding</a:t>
            </a:r>
          </a:p>
        </p:txBody>
      </p:sp>
      <p:pic>
        <p:nvPicPr>
          <p:cNvPr id="3" name="صورة 2">
            <a:extLst>
              <a:ext uri="{FF2B5EF4-FFF2-40B4-BE49-F238E27FC236}">
                <a16:creationId xmlns:a16="http://schemas.microsoft.com/office/drawing/2014/main" id="{775912A5-A614-FF68-C153-BB3F36BD8678}"/>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p:blipFill>
        <p:spPr>
          <a:xfrm>
            <a:off x="5240907" y="1688359"/>
            <a:ext cx="985954" cy="657046"/>
          </a:xfrm>
          <a:prstGeom prst="rect">
            <a:avLst/>
          </a:prstGeom>
        </p:spPr>
      </p:pic>
      <p:sp>
        <p:nvSpPr>
          <p:cNvPr id="27" name="Title 6">
            <a:extLst>
              <a:ext uri="{FF2B5EF4-FFF2-40B4-BE49-F238E27FC236}">
                <a16:creationId xmlns:a16="http://schemas.microsoft.com/office/drawing/2014/main" id="{1A0ED411-AC14-6C9E-CA90-1CD5D41CFAE3}"/>
              </a:ext>
            </a:extLst>
          </p:cNvPr>
          <p:cNvSpPr txBox="1">
            <a:spLocks/>
          </p:cNvSpPr>
          <p:nvPr/>
        </p:nvSpPr>
        <p:spPr>
          <a:xfrm>
            <a:off x="1631502" y="2909517"/>
            <a:ext cx="3025806"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b="0" dirty="0">
                <a:solidFill>
                  <a:srgbClr val="343D45">
                    <a:lumMod val="75000"/>
                  </a:srgbClr>
                </a:solidFill>
                <a:latin typeface="Cocon® Next Arabic"/>
                <a:cs typeface="Geeza Pro" panose="02000400000000000000" pitchFamily="2" charset="0"/>
              </a:rPr>
              <a:t>Your personal savings</a:t>
            </a:r>
          </a:p>
        </p:txBody>
      </p:sp>
      <p:sp>
        <p:nvSpPr>
          <p:cNvPr id="38" name="Title 6">
            <a:extLst>
              <a:ext uri="{FF2B5EF4-FFF2-40B4-BE49-F238E27FC236}">
                <a16:creationId xmlns:a16="http://schemas.microsoft.com/office/drawing/2014/main" id="{ED4B15D6-8003-3BDB-9FDD-5E8011D95EFC}"/>
              </a:ext>
            </a:extLst>
          </p:cNvPr>
          <p:cNvSpPr txBox="1">
            <a:spLocks/>
          </p:cNvSpPr>
          <p:nvPr/>
        </p:nvSpPr>
        <p:spPr>
          <a:xfrm>
            <a:off x="1631501" y="3557815"/>
            <a:ext cx="2846872"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Your personal loans</a:t>
            </a:r>
          </a:p>
        </p:txBody>
      </p:sp>
      <p:sp>
        <p:nvSpPr>
          <p:cNvPr id="39" name="Title 6">
            <a:extLst>
              <a:ext uri="{FF2B5EF4-FFF2-40B4-BE49-F238E27FC236}">
                <a16:creationId xmlns:a16="http://schemas.microsoft.com/office/drawing/2014/main" id="{BFB4B9E2-295F-4B2F-A755-336B47FB5BCD}"/>
              </a:ext>
            </a:extLst>
          </p:cNvPr>
          <p:cNvSpPr txBox="1">
            <a:spLocks/>
          </p:cNvSpPr>
          <p:nvPr/>
        </p:nvSpPr>
        <p:spPr>
          <a:xfrm>
            <a:off x="1631501" y="4216064"/>
            <a:ext cx="3992750"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Your personal productive assets </a:t>
            </a:r>
          </a:p>
        </p:txBody>
      </p:sp>
      <p:sp>
        <p:nvSpPr>
          <p:cNvPr id="40" name="Title 6">
            <a:extLst>
              <a:ext uri="{FF2B5EF4-FFF2-40B4-BE49-F238E27FC236}">
                <a16:creationId xmlns:a16="http://schemas.microsoft.com/office/drawing/2014/main" id="{6D544A1F-ADF8-E468-82A2-BC582F6EF7DE}"/>
              </a:ext>
            </a:extLst>
          </p:cNvPr>
          <p:cNvSpPr txBox="1">
            <a:spLocks/>
          </p:cNvSpPr>
          <p:nvPr/>
        </p:nvSpPr>
        <p:spPr>
          <a:xfrm>
            <a:off x="1631500" y="4910589"/>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Money from relatives</a:t>
            </a:r>
          </a:p>
        </p:txBody>
      </p:sp>
      <p:grpSp>
        <p:nvGrpSpPr>
          <p:cNvPr id="41" name="مجموعة 40">
            <a:extLst>
              <a:ext uri="{FF2B5EF4-FFF2-40B4-BE49-F238E27FC236}">
                <a16:creationId xmlns:a16="http://schemas.microsoft.com/office/drawing/2014/main" id="{D0F95A41-8804-DEF4-7D12-9D9B31DB6141}"/>
              </a:ext>
            </a:extLst>
          </p:cNvPr>
          <p:cNvGrpSpPr/>
          <p:nvPr/>
        </p:nvGrpSpPr>
        <p:grpSpPr>
          <a:xfrm>
            <a:off x="1204920" y="2992240"/>
            <a:ext cx="347585" cy="347585"/>
            <a:chOff x="4860060" y="2980223"/>
            <a:chExt cx="1677584" cy="1677582"/>
          </a:xfrm>
        </p:grpSpPr>
        <p:sp>
          <p:nvSpPr>
            <p:cNvPr id="42" name="شكل بيضاوي 41">
              <a:extLst>
                <a:ext uri="{FF2B5EF4-FFF2-40B4-BE49-F238E27FC236}">
                  <a16:creationId xmlns:a16="http://schemas.microsoft.com/office/drawing/2014/main" id="{830C58E9-7DD7-E2FA-D4F1-CB86E96DAC0C}"/>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شكل بيضاوي 42">
              <a:extLst>
                <a:ext uri="{FF2B5EF4-FFF2-40B4-BE49-F238E27FC236}">
                  <a16:creationId xmlns:a16="http://schemas.microsoft.com/office/drawing/2014/main" id="{C30D31C6-7C27-16CC-A73C-48BD48BCFD03}"/>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4" name="مجموعة 43">
            <a:extLst>
              <a:ext uri="{FF2B5EF4-FFF2-40B4-BE49-F238E27FC236}">
                <a16:creationId xmlns:a16="http://schemas.microsoft.com/office/drawing/2014/main" id="{C4A59F22-C62C-C500-B551-A63A08C8E729}"/>
              </a:ext>
            </a:extLst>
          </p:cNvPr>
          <p:cNvGrpSpPr/>
          <p:nvPr/>
        </p:nvGrpSpPr>
        <p:grpSpPr>
          <a:xfrm>
            <a:off x="1197264" y="3650823"/>
            <a:ext cx="347585" cy="347585"/>
            <a:chOff x="4860060" y="2980223"/>
            <a:chExt cx="1677584" cy="1677582"/>
          </a:xfrm>
        </p:grpSpPr>
        <p:sp>
          <p:nvSpPr>
            <p:cNvPr id="45" name="شكل بيضاوي 44">
              <a:extLst>
                <a:ext uri="{FF2B5EF4-FFF2-40B4-BE49-F238E27FC236}">
                  <a16:creationId xmlns:a16="http://schemas.microsoft.com/office/drawing/2014/main" id="{9813F28D-4115-E59B-1538-298D359FD96B}"/>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شكل بيضاوي 45">
              <a:extLst>
                <a:ext uri="{FF2B5EF4-FFF2-40B4-BE49-F238E27FC236}">
                  <a16:creationId xmlns:a16="http://schemas.microsoft.com/office/drawing/2014/main" id="{A8676DAD-FF44-9C77-662D-ACA23A51262C}"/>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7" name="مجموعة 46">
            <a:extLst>
              <a:ext uri="{FF2B5EF4-FFF2-40B4-BE49-F238E27FC236}">
                <a16:creationId xmlns:a16="http://schemas.microsoft.com/office/drawing/2014/main" id="{1B5469B3-D24F-9645-1D9A-A64E09F175DC}"/>
              </a:ext>
            </a:extLst>
          </p:cNvPr>
          <p:cNvGrpSpPr/>
          <p:nvPr/>
        </p:nvGrpSpPr>
        <p:grpSpPr>
          <a:xfrm>
            <a:off x="1232839" y="4288850"/>
            <a:ext cx="347585" cy="347585"/>
            <a:chOff x="4860060" y="2980223"/>
            <a:chExt cx="1677584" cy="1677582"/>
          </a:xfrm>
        </p:grpSpPr>
        <p:sp>
          <p:nvSpPr>
            <p:cNvPr id="52" name="شكل بيضاوي 51">
              <a:extLst>
                <a:ext uri="{FF2B5EF4-FFF2-40B4-BE49-F238E27FC236}">
                  <a16:creationId xmlns:a16="http://schemas.microsoft.com/office/drawing/2014/main" id="{869592FE-8491-7456-3A2E-9400BEFA1B3F}"/>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شكل بيضاوي 52">
              <a:extLst>
                <a:ext uri="{FF2B5EF4-FFF2-40B4-BE49-F238E27FC236}">
                  <a16:creationId xmlns:a16="http://schemas.microsoft.com/office/drawing/2014/main" id="{7C999470-27F8-04A7-34C8-CFBE343D960C}"/>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4" name="مجموعة 53">
            <a:extLst>
              <a:ext uri="{FF2B5EF4-FFF2-40B4-BE49-F238E27FC236}">
                <a16:creationId xmlns:a16="http://schemas.microsoft.com/office/drawing/2014/main" id="{5A0811B8-7FB2-06EF-A459-8BF65FD9EA93}"/>
              </a:ext>
            </a:extLst>
          </p:cNvPr>
          <p:cNvGrpSpPr/>
          <p:nvPr/>
        </p:nvGrpSpPr>
        <p:grpSpPr>
          <a:xfrm>
            <a:off x="1225183" y="4947433"/>
            <a:ext cx="347585" cy="347585"/>
            <a:chOff x="4860060" y="2980223"/>
            <a:chExt cx="1677584" cy="1677582"/>
          </a:xfrm>
        </p:grpSpPr>
        <p:sp>
          <p:nvSpPr>
            <p:cNvPr id="55" name="شكل بيضاوي 54">
              <a:extLst>
                <a:ext uri="{FF2B5EF4-FFF2-40B4-BE49-F238E27FC236}">
                  <a16:creationId xmlns:a16="http://schemas.microsoft.com/office/drawing/2014/main" id="{DF873757-9C6E-E588-2DF7-E4F6CEEDCD2A}"/>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شكل بيضاوي 55">
              <a:extLst>
                <a:ext uri="{FF2B5EF4-FFF2-40B4-BE49-F238E27FC236}">
                  <a16:creationId xmlns:a16="http://schemas.microsoft.com/office/drawing/2014/main" id="{F92BCF42-C4F1-B768-0346-B3A872BD2D3E}"/>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2" name="Title 6">
            <a:extLst>
              <a:ext uri="{FF2B5EF4-FFF2-40B4-BE49-F238E27FC236}">
                <a16:creationId xmlns:a16="http://schemas.microsoft.com/office/drawing/2014/main" id="{14E578CE-32E5-9B77-AD09-D1394F28E636}"/>
              </a:ext>
            </a:extLst>
          </p:cNvPr>
          <p:cNvSpPr txBox="1">
            <a:spLocks/>
          </p:cNvSpPr>
          <p:nvPr/>
        </p:nvSpPr>
        <p:spPr>
          <a:xfrm>
            <a:off x="1631500" y="5550912"/>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Money from friends</a:t>
            </a:r>
          </a:p>
        </p:txBody>
      </p:sp>
      <p:grpSp>
        <p:nvGrpSpPr>
          <p:cNvPr id="63" name="مجموعة 62">
            <a:extLst>
              <a:ext uri="{FF2B5EF4-FFF2-40B4-BE49-F238E27FC236}">
                <a16:creationId xmlns:a16="http://schemas.microsoft.com/office/drawing/2014/main" id="{AA66D7E1-4C74-518C-0CEC-1FAC8E236C4F}"/>
              </a:ext>
            </a:extLst>
          </p:cNvPr>
          <p:cNvGrpSpPr/>
          <p:nvPr/>
        </p:nvGrpSpPr>
        <p:grpSpPr>
          <a:xfrm>
            <a:off x="1225183" y="5587756"/>
            <a:ext cx="347585" cy="347585"/>
            <a:chOff x="4860060" y="2980223"/>
            <a:chExt cx="1677584" cy="1677582"/>
          </a:xfrm>
        </p:grpSpPr>
        <p:sp>
          <p:nvSpPr>
            <p:cNvPr id="64" name="شكل بيضاوي 63">
              <a:extLst>
                <a:ext uri="{FF2B5EF4-FFF2-40B4-BE49-F238E27FC236}">
                  <a16:creationId xmlns:a16="http://schemas.microsoft.com/office/drawing/2014/main" id="{461E04AB-D49B-9ABE-5BDD-B13EBD8A1E9D}"/>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6" name="شكل بيضاوي 65">
              <a:extLst>
                <a:ext uri="{FF2B5EF4-FFF2-40B4-BE49-F238E27FC236}">
                  <a16:creationId xmlns:a16="http://schemas.microsoft.com/office/drawing/2014/main" id="{50825B08-ECFD-BF7A-417F-23421634F98F}"/>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7" name="Title 6">
            <a:extLst>
              <a:ext uri="{FF2B5EF4-FFF2-40B4-BE49-F238E27FC236}">
                <a16:creationId xmlns:a16="http://schemas.microsoft.com/office/drawing/2014/main" id="{0B6762E6-D6B9-6538-8308-6119767D27F2}"/>
              </a:ext>
            </a:extLst>
          </p:cNvPr>
          <p:cNvSpPr txBox="1">
            <a:spLocks/>
          </p:cNvSpPr>
          <p:nvPr/>
        </p:nvSpPr>
        <p:spPr>
          <a:xfrm>
            <a:off x="7068459" y="2921071"/>
            <a:ext cx="3025806"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b="0" dirty="0">
                <a:solidFill>
                  <a:srgbClr val="343D45">
                    <a:lumMod val="75000"/>
                  </a:srgbClr>
                </a:solidFill>
                <a:latin typeface="Cocon® Next Arabic"/>
                <a:cs typeface="Geeza Pro" panose="02000400000000000000" pitchFamily="2" charset="0"/>
              </a:rPr>
              <a:t>Angel investors </a:t>
            </a:r>
          </a:p>
        </p:txBody>
      </p:sp>
      <p:sp>
        <p:nvSpPr>
          <p:cNvPr id="68" name="Title 6">
            <a:extLst>
              <a:ext uri="{FF2B5EF4-FFF2-40B4-BE49-F238E27FC236}">
                <a16:creationId xmlns:a16="http://schemas.microsoft.com/office/drawing/2014/main" id="{628BA2B4-62A8-9985-0EDD-F42596A98942}"/>
              </a:ext>
            </a:extLst>
          </p:cNvPr>
          <p:cNvSpPr txBox="1">
            <a:spLocks/>
          </p:cNvSpPr>
          <p:nvPr/>
        </p:nvSpPr>
        <p:spPr>
          <a:xfrm>
            <a:off x="7068458" y="3569369"/>
            <a:ext cx="2846872"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Private-equity firms</a:t>
            </a:r>
          </a:p>
        </p:txBody>
      </p:sp>
      <p:sp>
        <p:nvSpPr>
          <p:cNvPr id="69" name="Title 6">
            <a:extLst>
              <a:ext uri="{FF2B5EF4-FFF2-40B4-BE49-F238E27FC236}">
                <a16:creationId xmlns:a16="http://schemas.microsoft.com/office/drawing/2014/main" id="{4C898132-F886-C9B5-CF93-7F79F9315112}"/>
              </a:ext>
            </a:extLst>
          </p:cNvPr>
          <p:cNvSpPr txBox="1">
            <a:spLocks/>
          </p:cNvSpPr>
          <p:nvPr/>
        </p:nvSpPr>
        <p:spPr>
          <a:xfrm>
            <a:off x="7068458" y="4227618"/>
            <a:ext cx="3992750"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Venture -capital funds</a:t>
            </a:r>
          </a:p>
        </p:txBody>
      </p:sp>
      <p:sp>
        <p:nvSpPr>
          <p:cNvPr id="70" name="Title 6">
            <a:extLst>
              <a:ext uri="{FF2B5EF4-FFF2-40B4-BE49-F238E27FC236}">
                <a16:creationId xmlns:a16="http://schemas.microsoft.com/office/drawing/2014/main" id="{52C5F1C6-7BD2-C8BD-2335-73BCACF0A2D8}"/>
              </a:ext>
            </a:extLst>
          </p:cNvPr>
          <p:cNvSpPr txBox="1">
            <a:spLocks/>
          </p:cNvSpPr>
          <p:nvPr/>
        </p:nvSpPr>
        <p:spPr>
          <a:xfrm>
            <a:off x="7068457" y="4922143"/>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Other equity investors</a:t>
            </a:r>
          </a:p>
        </p:txBody>
      </p:sp>
      <p:grpSp>
        <p:nvGrpSpPr>
          <p:cNvPr id="71" name="مجموعة 70">
            <a:extLst>
              <a:ext uri="{FF2B5EF4-FFF2-40B4-BE49-F238E27FC236}">
                <a16:creationId xmlns:a16="http://schemas.microsoft.com/office/drawing/2014/main" id="{C9C40878-DA25-6086-6505-D245697FDDF5}"/>
              </a:ext>
            </a:extLst>
          </p:cNvPr>
          <p:cNvGrpSpPr/>
          <p:nvPr/>
        </p:nvGrpSpPr>
        <p:grpSpPr>
          <a:xfrm>
            <a:off x="6641877" y="3003794"/>
            <a:ext cx="347585" cy="347585"/>
            <a:chOff x="4860060" y="2980223"/>
            <a:chExt cx="1677584" cy="1677582"/>
          </a:xfrm>
        </p:grpSpPr>
        <p:sp>
          <p:nvSpPr>
            <p:cNvPr id="72" name="شكل بيضاوي 71">
              <a:extLst>
                <a:ext uri="{FF2B5EF4-FFF2-40B4-BE49-F238E27FC236}">
                  <a16:creationId xmlns:a16="http://schemas.microsoft.com/office/drawing/2014/main" id="{D43F3E33-7D78-4FCB-A681-0BCE569F0CDB}"/>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3" name="شكل بيضاوي 72">
              <a:extLst>
                <a:ext uri="{FF2B5EF4-FFF2-40B4-BE49-F238E27FC236}">
                  <a16:creationId xmlns:a16="http://schemas.microsoft.com/office/drawing/2014/main" id="{F4BCF121-378F-EEE4-9E58-163851F23D32}"/>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4" name="مجموعة 73">
            <a:extLst>
              <a:ext uri="{FF2B5EF4-FFF2-40B4-BE49-F238E27FC236}">
                <a16:creationId xmlns:a16="http://schemas.microsoft.com/office/drawing/2014/main" id="{8AC4001B-B06D-7302-F39A-C03282F74557}"/>
              </a:ext>
            </a:extLst>
          </p:cNvPr>
          <p:cNvGrpSpPr/>
          <p:nvPr/>
        </p:nvGrpSpPr>
        <p:grpSpPr>
          <a:xfrm>
            <a:off x="6634221" y="3662377"/>
            <a:ext cx="347585" cy="347585"/>
            <a:chOff x="4860060" y="2980223"/>
            <a:chExt cx="1677584" cy="1677582"/>
          </a:xfrm>
        </p:grpSpPr>
        <p:sp>
          <p:nvSpPr>
            <p:cNvPr id="75" name="شكل بيضاوي 74">
              <a:extLst>
                <a:ext uri="{FF2B5EF4-FFF2-40B4-BE49-F238E27FC236}">
                  <a16:creationId xmlns:a16="http://schemas.microsoft.com/office/drawing/2014/main" id="{967E511B-7E8B-3614-8A37-CE70E5A2E326}"/>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شكل بيضاوي 75">
              <a:extLst>
                <a:ext uri="{FF2B5EF4-FFF2-40B4-BE49-F238E27FC236}">
                  <a16:creationId xmlns:a16="http://schemas.microsoft.com/office/drawing/2014/main" id="{C259D406-E090-F257-C621-7AE5693ECA4D}"/>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7" name="مجموعة 76">
            <a:extLst>
              <a:ext uri="{FF2B5EF4-FFF2-40B4-BE49-F238E27FC236}">
                <a16:creationId xmlns:a16="http://schemas.microsoft.com/office/drawing/2014/main" id="{F013902B-C6DD-6532-D5C6-770F8389DF52}"/>
              </a:ext>
            </a:extLst>
          </p:cNvPr>
          <p:cNvGrpSpPr/>
          <p:nvPr/>
        </p:nvGrpSpPr>
        <p:grpSpPr>
          <a:xfrm>
            <a:off x="6669796" y="4300404"/>
            <a:ext cx="347585" cy="347585"/>
            <a:chOff x="4860060" y="2980223"/>
            <a:chExt cx="1677584" cy="1677582"/>
          </a:xfrm>
        </p:grpSpPr>
        <p:sp>
          <p:nvSpPr>
            <p:cNvPr id="78" name="شكل بيضاوي 77">
              <a:extLst>
                <a:ext uri="{FF2B5EF4-FFF2-40B4-BE49-F238E27FC236}">
                  <a16:creationId xmlns:a16="http://schemas.microsoft.com/office/drawing/2014/main" id="{D3292C30-2448-81CE-E423-E2B7A165FB6F}"/>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9" name="شكل بيضاوي 78">
              <a:extLst>
                <a:ext uri="{FF2B5EF4-FFF2-40B4-BE49-F238E27FC236}">
                  <a16:creationId xmlns:a16="http://schemas.microsoft.com/office/drawing/2014/main" id="{B6F34CB1-ED96-E27F-1D6D-F8B7A7CB95B5}"/>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0" name="مجموعة 79">
            <a:extLst>
              <a:ext uri="{FF2B5EF4-FFF2-40B4-BE49-F238E27FC236}">
                <a16:creationId xmlns:a16="http://schemas.microsoft.com/office/drawing/2014/main" id="{08DC9F62-5B20-A1D8-7AC3-BC5A369DB8CC}"/>
              </a:ext>
            </a:extLst>
          </p:cNvPr>
          <p:cNvGrpSpPr/>
          <p:nvPr/>
        </p:nvGrpSpPr>
        <p:grpSpPr>
          <a:xfrm>
            <a:off x="6662140" y="4958987"/>
            <a:ext cx="347585" cy="347585"/>
            <a:chOff x="4860060" y="2980223"/>
            <a:chExt cx="1677584" cy="1677582"/>
          </a:xfrm>
        </p:grpSpPr>
        <p:sp>
          <p:nvSpPr>
            <p:cNvPr id="81" name="شكل بيضاوي 80">
              <a:extLst>
                <a:ext uri="{FF2B5EF4-FFF2-40B4-BE49-F238E27FC236}">
                  <a16:creationId xmlns:a16="http://schemas.microsoft.com/office/drawing/2014/main" id="{1DBFDE2D-4370-03EF-DAB6-7720B0B4C070}"/>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2" name="شكل بيضاوي 81">
              <a:extLst>
                <a:ext uri="{FF2B5EF4-FFF2-40B4-BE49-F238E27FC236}">
                  <a16:creationId xmlns:a16="http://schemas.microsoft.com/office/drawing/2014/main" id="{5F3EC304-DD98-C063-244B-64C912498776}"/>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3" name="Title 6">
            <a:extLst>
              <a:ext uri="{FF2B5EF4-FFF2-40B4-BE49-F238E27FC236}">
                <a16:creationId xmlns:a16="http://schemas.microsoft.com/office/drawing/2014/main" id="{1B2D6632-F77C-08EF-A92C-A669C471C3F6}"/>
              </a:ext>
            </a:extLst>
          </p:cNvPr>
          <p:cNvSpPr txBox="1">
            <a:spLocks/>
          </p:cNvSpPr>
          <p:nvPr/>
        </p:nvSpPr>
        <p:spPr>
          <a:xfrm>
            <a:off x="7068457" y="5562466"/>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Bank loans, bonds</a:t>
            </a:r>
          </a:p>
        </p:txBody>
      </p:sp>
      <p:grpSp>
        <p:nvGrpSpPr>
          <p:cNvPr id="84" name="مجموعة 83">
            <a:extLst>
              <a:ext uri="{FF2B5EF4-FFF2-40B4-BE49-F238E27FC236}">
                <a16:creationId xmlns:a16="http://schemas.microsoft.com/office/drawing/2014/main" id="{D836D61F-B364-03CE-75E5-365BF1562882}"/>
              </a:ext>
            </a:extLst>
          </p:cNvPr>
          <p:cNvGrpSpPr/>
          <p:nvPr/>
        </p:nvGrpSpPr>
        <p:grpSpPr>
          <a:xfrm>
            <a:off x="6662140" y="5599310"/>
            <a:ext cx="347585" cy="347585"/>
            <a:chOff x="4860060" y="2980223"/>
            <a:chExt cx="1677584" cy="1677582"/>
          </a:xfrm>
        </p:grpSpPr>
        <p:sp>
          <p:nvSpPr>
            <p:cNvPr id="85" name="شكل بيضاوي 84">
              <a:extLst>
                <a:ext uri="{FF2B5EF4-FFF2-40B4-BE49-F238E27FC236}">
                  <a16:creationId xmlns:a16="http://schemas.microsoft.com/office/drawing/2014/main" id="{56A73202-3ED7-4189-9C9A-9217D3FBE78F}"/>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6" name="شكل بيضاوي 85">
              <a:extLst>
                <a:ext uri="{FF2B5EF4-FFF2-40B4-BE49-F238E27FC236}">
                  <a16:creationId xmlns:a16="http://schemas.microsoft.com/office/drawing/2014/main" id="{5C5E13E4-6ED3-2CA7-7EA7-3969FE7219B0}"/>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083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300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46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27"/>
                                        </p:tgtEl>
                                        <p:attrNameLst>
                                          <p:attrName>ppt_y</p:attrName>
                                        </p:attrNameLst>
                                      </p:cBhvr>
                                      <p:tavLst>
                                        <p:tav tm="0">
                                          <p:val>
                                            <p:strVal val="#ppt_y"/>
                                          </p:val>
                                        </p:tav>
                                        <p:tav tm="100000">
                                          <p:val>
                                            <p:strVal val="#ppt_y"/>
                                          </p:val>
                                        </p:tav>
                                      </p:tavLst>
                                    </p:anim>
                                    <p:anim calcmode="lin" valueType="num">
                                      <p:cBhvr>
                                        <p:cTn id="41" dur="1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27"/>
                                        </p:tgtEl>
                                      </p:cBhvr>
                                    </p:animEffect>
                                  </p:childTnLst>
                                </p:cTn>
                              </p:par>
                            </p:childTnLst>
                          </p:cTn>
                        </p:par>
                        <p:par>
                          <p:cTn id="44" fill="hold">
                            <p:stCondLst>
                              <p:cond delay="488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gtEl>
                                        <p:attrNameLst>
                                          <p:attrName>style.visibility</p:attrName>
                                        </p:attrNameLst>
                                      </p:cBhvr>
                                      <p:to>
                                        <p:strVal val="visible"/>
                                      </p:to>
                                    </p:set>
                                    <p:anim calcmode="lin" valueType="num">
                                      <p:cBhvr>
                                        <p:cTn id="47" dur="1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38"/>
                                        </p:tgtEl>
                                        <p:attrNameLst>
                                          <p:attrName>ppt_y</p:attrName>
                                        </p:attrNameLst>
                                      </p:cBhvr>
                                      <p:tavLst>
                                        <p:tav tm="0">
                                          <p:val>
                                            <p:strVal val="#ppt_y"/>
                                          </p:val>
                                        </p:tav>
                                        <p:tav tm="100000">
                                          <p:val>
                                            <p:strVal val="#ppt_y"/>
                                          </p:val>
                                        </p:tav>
                                      </p:tavLst>
                                    </p:anim>
                                    <p:anim calcmode="lin" valueType="num">
                                      <p:cBhvr>
                                        <p:cTn id="49" dur="1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38"/>
                                        </p:tgtEl>
                                      </p:cBhvr>
                                    </p:animEffect>
                                  </p:childTnLst>
                                </p:cTn>
                              </p:par>
                            </p:childTnLst>
                          </p:cTn>
                        </p:par>
                        <p:par>
                          <p:cTn id="52" fill="hold">
                            <p:stCondLst>
                              <p:cond delay="514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 calcmode="lin" valueType="num">
                                      <p:cBhvr>
                                        <p:cTn id="55" dur="1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39"/>
                                        </p:tgtEl>
                                        <p:attrNameLst>
                                          <p:attrName>ppt_y</p:attrName>
                                        </p:attrNameLst>
                                      </p:cBhvr>
                                      <p:tavLst>
                                        <p:tav tm="0">
                                          <p:val>
                                            <p:strVal val="#ppt_y"/>
                                          </p:val>
                                        </p:tav>
                                        <p:tav tm="100000">
                                          <p:val>
                                            <p:strVal val="#ppt_y"/>
                                          </p:val>
                                        </p:tav>
                                      </p:tavLst>
                                    </p:anim>
                                    <p:anim calcmode="lin" valueType="num">
                                      <p:cBhvr>
                                        <p:cTn id="57" dur="1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39"/>
                                        </p:tgtEl>
                                      </p:cBhvr>
                                    </p:animEffect>
                                  </p:childTnLst>
                                </p:cTn>
                              </p:par>
                            </p:childTnLst>
                          </p:cTn>
                        </p:par>
                        <p:par>
                          <p:cTn id="60" fill="hold">
                            <p:stCondLst>
                              <p:cond delay="551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0"/>
                                        </p:tgtEl>
                                        <p:attrNameLst>
                                          <p:attrName>style.visibility</p:attrName>
                                        </p:attrNameLst>
                                      </p:cBhvr>
                                      <p:to>
                                        <p:strVal val="visible"/>
                                      </p:to>
                                    </p:set>
                                    <p:anim calcmode="lin" valueType="num">
                                      <p:cBhvr>
                                        <p:cTn id="63"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0"/>
                                        </p:tgtEl>
                                        <p:attrNameLst>
                                          <p:attrName>ppt_y</p:attrName>
                                        </p:attrNameLst>
                                      </p:cBhvr>
                                      <p:tavLst>
                                        <p:tav tm="0">
                                          <p:val>
                                            <p:strVal val="#ppt_y"/>
                                          </p:val>
                                        </p:tav>
                                        <p:tav tm="100000">
                                          <p:val>
                                            <p:strVal val="#ppt_y"/>
                                          </p:val>
                                        </p:tav>
                                      </p:tavLst>
                                    </p:anim>
                                    <p:anim calcmode="lin" valueType="num">
                                      <p:cBhvr>
                                        <p:cTn id="65"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0"/>
                                        </p:tgtEl>
                                      </p:cBhvr>
                                    </p:animEffect>
                                  </p:childTnLst>
                                </p:cTn>
                              </p:par>
                            </p:childTnLst>
                          </p:cTn>
                        </p:par>
                        <p:par>
                          <p:cTn id="68" fill="hold">
                            <p:stCondLst>
                              <p:cond delay="578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62"/>
                                        </p:tgtEl>
                                        <p:attrNameLst>
                                          <p:attrName>style.visibility</p:attrName>
                                        </p:attrNameLst>
                                      </p:cBhvr>
                                      <p:to>
                                        <p:strVal val="visible"/>
                                      </p:to>
                                    </p:set>
                                    <p:anim calcmode="lin" valueType="num">
                                      <p:cBhvr>
                                        <p:cTn id="71" dur="1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62"/>
                                        </p:tgtEl>
                                        <p:attrNameLst>
                                          <p:attrName>ppt_y</p:attrName>
                                        </p:attrNameLst>
                                      </p:cBhvr>
                                      <p:tavLst>
                                        <p:tav tm="0">
                                          <p:val>
                                            <p:strVal val="#ppt_y"/>
                                          </p:val>
                                        </p:tav>
                                        <p:tav tm="100000">
                                          <p:val>
                                            <p:strVal val="#ppt_y"/>
                                          </p:val>
                                        </p:tav>
                                      </p:tavLst>
                                    </p:anim>
                                    <p:anim calcmode="lin" valueType="num">
                                      <p:cBhvr>
                                        <p:cTn id="73" dur="1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62"/>
                                        </p:tgtEl>
                                      </p:cBhvr>
                                    </p:animEffect>
                                  </p:childTnLst>
                                </p:cTn>
                              </p:par>
                            </p:childTnLst>
                          </p:cTn>
                        </p:par>
                        <p:par>
                          <p:cTn id="76" fill="hold">
                            <p:stCondLst>
                              <p:cond delay="603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7"/>
                                        </p:tgtEl>
                                        <p:attrNameLst>
                                          <p:attrName>style.visibility</p:attrName>
                                        </p:attrNameLst>
                                      </p:cBhvr>
                                      <p:to>
                                        <p:strVal val="visible"/>
                                      </p:to>
                                    </p:set>
                                    <p:anim calcmode="lin" valueType="num">
                                      <p:cBhvr>
                                        <p:cTn id="79" dur="1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7"/>
                                        </p:tgtEl>
                                        <p:attrNameLst>
                                          <p:attrName>ppt_y</p:attrName>
                                        </p:attrNameLst>
                                      </p:cBhvr>
                                      <p:tavLst>
                                        <p:tav tm="0">
                                          <p:val>
                                            <p:strVal val="#ppt_y"/>
                                          </p:val>
                                        </p:tav>
                                        <p:tav tm="100000">
                                          <p:val>
                                            <p:strVal val="#ppt_y"/>
                                          </p:val>
                                        </p:tav>
                                      </p:tavLst>
                                    </p:anim>
                                    <p:anim calcmode="lin" valueType="num">
                                      <p:cBhvr>
                                        <p:cTn id="81" dur="1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7"/>
                                        </p:tgtEl>
                                      </p:cBhvr>
                                    </p:animEffect>
                                  </p:childTnLst>
                                </p:cTn>
                              </p:par>
                            </p:childTnLst>
                          </p:cTn>
                        </p:par>
                        <p:par>
                          <p:cTn id="84" fill="hold">
                            <p:stCondLst>
                              <p:cond delay="626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68"/>
                                        </p:tgtEl>
                                        <p:attrNameLst>
                                          <p:attrName>style.visibility</p:attrName>
                                        </p:attrNameLst>
                                      </p:cBhvr>
                                      <p:to>
                                        <p:strVal val="visible"/>
                                      </p:to>
                                    </p:set>
                                    <p:anim calcmode="lin" valueType="num">
                                      <p:cBhvr>
                                        <p:cTn id="87"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68"/>
                                        </p:tgtEl>
                                        <p:attrNameLst>
                                          <p:attrName>ppt_y</p:attrName>
                                        </p:attrNameLst>
                                      </p:cBhvr>
                                      <p:tavLst>
                                        <p:tav tm="0">
                                          <p:val>
                                            <p:strVal val="#ppt_y"/>
                                          </p:val>
                                        </p:tav>
                                        <p:tav tm="100000">
                                          <p:val>
                                            <p:strVal val="#ppt_y"/>
                                          </p:val>
                                        </p:tav>
                                      </p:tavLst>
                                    </p:anim>
                                    <p:anim calcmode="lin" valueType="num">
                                      <p:cBhvr>
                                        <p:cTn id="89"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68"/>
                                        </p:tgtEl>
                                      </p:cBhvr>
                                    </p:animEffect>
                                  </p:childTnLst>
                                </p:cTn>
                              </p:par>
                            </p:childTnLst>
                          </p:cTn>
                        </p:par>
                        <p:par>
                          <p:cTn id="92" fill="hold">
                            <p:stCondLst>
                              <p:cond delay="654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9"/>
                                        </p:tgtEl>
                                        <p:attrNameLst>
                                          <p:attrName>style.visibility</p:attrName>
                                        </p:attrNameLst>
                                      </p:cBhvr>
                                      <p:to>
                                        <p:strVal val="visible"/>
                                      </p:to>
                                    </p:set>
                                    <p:anim calcmode="lin" valueType="num">
                                      <p:cBhvr>
                                        <p:cTn id="95"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69"/>
                                        </p:tgtEl>
                                        <p:attrNameLst>
                                          <p:attrName>ppt_y</p:attrName>
                                        </p:attrNameLst>
                                      </p:cBhvr>
                                      <p:tavLst>
                                        <p:tav tm="0">
                                          <p:val>
                                            <p:strVal val="#ppt_y"/>
                                          </p:val>
                                        </p:tav>
                                        <p:tav tm="100000">
                                          <p:val>
                                            <p:strVal val="#ppt_y"/>
                                          </p:val>
                                        </p:tav>
                                      </p:tavLst>
                                    </p:anim>
                                    <p:anim calcmode="lin" valueType="num">
                                      <p:cBhvr>
                                        <p:cTn id="97"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69"/>
                                        </p:tgtEl>
                                      </p:cBhvr>
                                    </p:animEffect>
                                  </p:childTnLst>
                                </p:cTn>
                              </p:par>
                            </p:childTnLst>
                          </p:cTn>
                        </p:par>
                        <p:par>
                          <p:cTn id="100" fill="hold">
                            <p:stCondLst>
                              <p:cond delay="683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0"/>
                                        </p:tgtEl>
                                        <p:attrNameLst>
                                          <p:attrName>style.visibility</p:attrName>
                                        </p:attrNameLst>
                                      </p:cBhvr>
                                      <p:to>
                                        <p:strVal val="visible"/>
                                      </p:to>
                                    </p:set>
                                    <p:anim calcmode="lin" valueType="num">
                                      <p:cBhvr>
                                        <p:cTn id="103" dur="1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0"/>
                                        </p:tgtEl>
                                        <p:attrNameLst>
                                          <p:attrName>ppt_y</p:attrName>
                                        </p:attrNameLst>
                                      </p:cBhvr>
                                      <p:tavLst>
                                        <p:tav tm="0">
                                          <p:val>
                                            <p:strVal val="#ppt_y"/>
                                          </p:val>
                                        </p:tav>
                                        <p:tav tm="100000">
                                          <p:val>
                                            <p:strVal val="#ppt_y"/>
                                          </p:val>
                                        </p:tav>
                                      </p:tavLst>
                                    </p:anim>
                                    <p:anim calcmode="lin" valueType="num">
                                      <p:cBhvr>
                                        <p:cTn id="105" dur="1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0"/>
                                        </p:tgtEl>
                                      </p:cBhvr>
                                    </p:animEffect>
                                  </p:childTnLst>
                                </p:cTn>
                              </p:par>
                            </p:childTnLst>
                          </p:cTn>
                        </p:par>
                        <p:par>
                          <p:cTn id="108" fill="hold">
                            <p:stCondLst>
                              <p:cond delay="712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83"/>
                                        </p:tgtEl>
                                        <p:attrNameLst>
                                          <p:attrName>style.visibility</p:attrName>
                                        </p:attrNameLst>
                                      </p:cBhvr>
                                      <p:to>
                                        <p:strVal val="visible"/>
                                      </p:to>
                                    </p:set>
                                    <p:anim calcmode="lin" valueType="num">
                                      <p:cBhvr>
                                        <p:cTn id="111" dur="1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83"/>
                                        </p:tgtEl>
                                        <p:attrNameLst>
                                          <p:attrName>ppt_y</p:attrName>
                                        </p:attrNameLst>
                                      </p:cBhvr>
                                      <p:tavLst>
                                        <p:tav tm="0">
                                          <p:val>
                                            <p:strVal val="#ppt_y"/>
                                          </p:val>
                                        </p:tav>
                                        <p:tav tm="100000">
                                          <p:val>
                                            <p:strVal val="#ppt_y"/>
                                          </p:val>
                                        </p:tav>
                                      </p:tavLst>
                                    </p:anim>
                                    <p:anim calcmode="lin" valueType="num">
                                      <p:cBhvr>
                                        <p:cTn id="113" dur="1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27" grpId="0"/>
      <p:bldP spid="38" grpId="0"/>
      <p:bldP spid="39" grpId="0"/>
      <p:bldP spid="40" grpId="0"/>
      <p:bldP spid="62" grpId="0"/>
      <p:bldP spid="67" grpId="0"/>
      <p:bldP spid="68" grpId="0"/>
      <p:bldP spid="69" grpId="0"/>
      <p:bldP spid="70" grpId="0"/>
      <p:bldP spid="8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How to Access Funding?</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7068457" y="2049290"/>
            <a:ext cx="3014209"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Low initial Financing </a:t>
            </a:r>
          </a:p>
        </p:txBody>
      </p:sp>
      <p:sp>
        <p:nvSpPr>
          <p:cNvPr id="60" name="Rectangle 31">
            <a:extLst>
              <a:ext uri="{FF2B5EF4-FFF2-40B4-BE49-F238E27FC236}">
                <a16:creationId xmlns:a16="http://schemas.microsoft.com/office/drawing/2014/main" id="{ACA708B8-DDB2-4FA6-1BAC-199ED575A589}"/>
              </a:ext>
            </a:extLst>
          </p:cNvPr>
          <p:cNvSpPr/>
          <p:nvPr/>
        </p:nvSpPr>
        <p:spPr>
          <a:xfrm>
            <a:off x="1493064" y="1990831"/>
            <a:ext cx="2777062"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High Initial Financing </a:t>
            </a:r>
          </a:p>
        </p:txBody>
      </p:sp>
      <p:pic>
        <p:nvPicPr>
          <p:cNvPr id="3" name="صورة 2">
            <a:extLst>
              <a:ext uri="{FF2B5EF4-FFF2-40B4-BE49-F238E27FC236}">
                <a16:creationId xmlns:a16="http://schemas.microsoft.com/office/drawing/2014/main" id="{775912A5-A614-FF68-C153-BB3F36BD8678}"/>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p:blipFill>
        <p:spPr>
          <a:xfrm>
            <a:off x="5240907" y="1688359"/>
            <a:ext cx="985954" cy="657046"/>
          </a:xfrm>
          <a:prstGeom prst="rect">
            <a:avLst/>
          </a:prstGeom>
        </p:spPr>
      </p:pic>
      <p:sp>
        <p:nvSpPr>
          <p:cNvPr id="27" name="Title 6">
            <a:extLst>
              <a:ext uri="{FF2B5EF4-FFF2-40B4-BE49-F238E27FC236}">
                <a16:creationId xmlns:a16="http://schemas.microsoft.com/office/drawing/2014/main" id="{1A0ED411-AC14-6C9E-CA90-1CD5D41CFAE3}"/>
              </a:ext>
            </a:extLst>
          </p:cNvPr>
          <p:cNvSpPr txBox="1">
            <a:spLocks/>
          </p:cNvSpPr>
          <p:nvPr/>
        </p:nvSpPr>
        <p:spPr>
          <a:xfrm>
            <a:off x="1631501" y="3069174"/>
            <a:ext cx="4385314"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b="0" dirty="0">
                <a:solidFill>
                  <a:srgbClr val="343D45">
                    <a:lumMod val="75000"/>
                  </a:srgbClr>
                </a:solidFill>
                <a:latin typeface="Cocon® Next Arabic"/>
                <a:cs typeface="Geeza Pro" panose="02000400000000000000" pitchFamily="2" charset="0"/>
              </a:rPr>
              <a:t>Permits you to survive unexpected setbacks and delays. </a:t>
            </a:r>
          </a:p>
        </p:txBody>
      </p:sp>
      <p:sp>
        <p:nvSpPr>
          <p:cNvPr id="38" name="Title 6">
            <a:extLst>
              <a:ext uri="{FF2B5EF4-FFF2-40B4-BE49-F238E27FC236}">
                <a16:creationId xmlns:a16="http://schemas.microsoft.com/office/drawing/2014/main" id="{ED4B15D6-8003-3BDB-9FDD-5E8011D95EFC}"/>
              </a:ext>
            </a:extLst>
          </p:cNvPr>
          <p:cNvSpPr txBox="1">
            <a:spLocks/>
          </p:cNvSpPr>
          <p:nvPr/>
        </p:nvSpPr>
        <p:spPr>
          <a:xfrm>
            <a:off x="1631501" y="3906155"/>
            <a:ext cx="4525562" cy="453435"/>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pPr algn="just"/>
            <a:r>
              <a:rPr lang="en-US" dirty="0"/>
              <a:t>Allows additional flexibility in taking advantage of new opportunities as they arise..</a:t>
            </a:r>
          </a:p>
        </p:txBody>
      </p:sp>
      <p:sp>
        <p:nvSpPr>
          <p:cNvPr id="39" name="Title 6">
            <a:extLst>
              <a:ext uri="{FF2B5EF4-FFF2-40B4-BE49-F238E27FC236}">
                <a16:creationId xmlns:a16="http://schemas.microsoft.com/office/drawing/2014/main" id="{BFB4B9E2-295F-4B2F-A755-336B47FB5BCD}"/>
              </a:ext>
            </a:extLst>
          </p:cNvPr>
          <p:cNvSpPr txBox="1">
            <a:spLocks/>
          </p:cNvSpPr>
          <p:nvPr/>
        </p:nvSpPr>
        <p:spPr>
          <a:xfrm>
            <a:off x="1631500" y="4680516"/>
            <a:ext cx="4385313" cy="453435"/>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pPr algn="just"/>
            <a:r>
              <a:rPr lang="en-US" dirty="0"/>
              <a:t>Eases the problem of obtaining credit from suppliers and banks. </a:t>
            </a:r>
          </a:p>
        </p:txBody>
      </p:sp>
      <p:sp>
        <p:nvSpPr>
          <p:cNvPr id="40" name="Title 6">
            <a:extLst>
              <a:ext uri="{FF2B5EF4-FFF2-40B4-BE49-F238E27FC236}">
                <a16:creationId xmlns:a16="http://schemas.microsoft.com/office/drawing/2014/main" id="{6D544A1F-ADF8-E468-82A2-BC582F6EF7DE}"/>
              </a:ext>
            </a:extLst>
          </p:cNvPr>
          <p:cNvSpPr txBox="1">
            <a:spLocks/>
          </p:cNvSpPr>
          <p:nvPr/>
        </p:nvSpPr>
        <p:spPr>
          <a:xfrm>
            <a:off x="1631501" y="5491153"/>
            <a:ext cx="4385314" cy="453435"/>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pPr algn="just"/>
            <a:r>
              <a:rPr lang="en-US" dirty="0"/>
              <a:t>Makes the entrepreneur feel secure in the critical initial phase.</a:t>
            </a:r>
          </a:p>
        </p:txBody>
      </p:sp>
      <p:grpSp>
        <p:nvGrpSpPr>
          <p:cNvPr id="41" name="مجموعة 40">
            <a:extLst>
              <a:ext uri="{FF2B5EF4-FFF2-40B4-BE49-F238E27FC236}">
                <a16:creationId xmlns:a16="http://schemas.microsoft.com/office/drawing/2014/main" id="{D0F95A41-8804-DEF4-7D12-9D9B31DB6141}"/>
              </a:ext>
            </a:extLst>
          </p:cNvPr>
          <p:cNvGrpSpPr/>
          <p:nvPr/>
        </p:nvGrpSpPr>
        <p:grpSpPr>
          <a:xfrm>
            <a:off x="1204920" y="2992240"/>
            <a:ext cx="347585" cy="347585"/>
            <a:chOff x="4860060" y="2980223"/>
            <a:chExt cx="1677584" cy="1677582"/>
          </a:xfrm>
        </p:grpSpPr>
        <p:sp>
          <p:nvSpPr>
            <p:cNvPr id="42" name="شكل بيضاوي 41">
              <a:extLst>
                <a:ext uri="{FF2B5EF4-FFF2-40B4-BE49-F238E27FC236}">
                  <a16:creationId xmlns:a16="http://schemas.microsoft.com/office/drawing/2014/main" id="{830C58E9-7DD7-E2FA-D4F1-CB86E96DAC0C}"/>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شكل بيضاوي 42">
              <a:extLst>
                <a:ext uri="{FF2B5EF4-FFF2-40B4-BE49-F238E27FC236}">
                  <a16:creationId xmlns:a16="http://schemas.microsoft.com/office/drawing/2014/main" id="{C30D31C6-7C27-16CC-A73C-48BD48BCFD03}"/>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4" name="مجموعة 43">
            <a:extLst>
              <a:ext uri="{FF2B5EF4-FFF2-40B4-BE49-F238E27FC236}">
                <a16:creationId xmlns:a16="http://schemas.microsoft.com/office/drawing/2014/main" id="{C4A59F22-C62C-C500-B551-A63A08C8E729}"/>
              </a:ext>
            </a:extLst>
          </p:cNvPr>
          <p:cNvGrpSpPr/>
          <p:nvPr/>
        </p:nvGrpSpPr>
        <p:grpSpPr>
          <a:xfrm>
            <a:off x="1197264" y="3999163"/>
            <a:ext cx="347585" cy="347585"/>
            <a:chOff x="4860060" y="2980223"/>
            <a:chExt cx="1677584" cy="1677582"/>
          </a:xfrm>
        </p:grpSpPr>
        <p:sp>
          <p:nvSpPr>
            <p:cNvPr id="45" name="شكل بيضاوي 44">
              <a:extLst>
                <a:ext uri="{FF2B5EF4-FFF2-40B4-BE49-F238E27FC236}">
                  <a16:creationId xmlns:a16="http://schemas.microsoft.com/office/drawing/2014/main" id="{9813F28D-4115-E59B-1538-298D359FD96B}"/>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شكل بيضاوي 45">
              <a:extLst>
                <a:ext uri="{FF2B5EF4-FFF2-40B4-BE49-F238E27FC236}">
                  <a16:creationId xmlns:a16="http://schemas.microsoft.com/office/drawing/2014/main" id="{A8676DAD-FF44-9C77-662D-ACA23A51262C}"/>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7" name="مجموعة 46">
            <a:extLst>
              <a:ext uri="{FF2B5EF4-FFF2-40B4-BE49-F238E27FC236}">
                <a16:creationId xmlns:a16="http://schemas.microsoft.com/office/drawing/2014/main" id="{1B5469B3-D24F-9645-1D9A-A64E09F175DC}"/>
              </a:ext>
            </a:extLst>
          </p:cNvPr>
          <p:cNvGrpSpPr/>
          <p:nvPr/>
        </p:nvGrpSpPr>
        <p:grpSpPr>
          <a:xfrm>
            <a:off x="1232839" y="4753302"/>
            <a:ext cx="347585" cy="347585"/>
            <a:chOff x="4860060" y="2980223"/>
            <a:chExt cx="1677584" cy="1677582"/>
          </a:xfrm>
        </p:grpSpPr>
        <p:sp>
          <p:nvSpPr>
            <p:cNvPr id="52" name="شكل بيضاوي 51">
              <a:extLst>
                <a:ext uri="{FF2B5EF4-FFF2-40B4-BE49-F238E27FC236}">
                  <a16:creationId xmlns:a16="http://schemas.microsoft.com/office/drawing/2014/main" id="{869592FE-8491-7456-3A2E-9400BEFA1B3F}"/>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شكل بيضاوي 52">
              <a:extLst>
                <a:ext uri="{FF2B5EF4-FFF2-40B4-BE49-F238E27FC236}">
                  <a16:creationId xmlns:a16="http://schemas.microsoft.com/office/drawing/2014/main" id="{7C999470-27F8-04A7-34C8-CFBE343D960C}"/>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4" name="مجموعة 53">
            <a:extLst>
              <a:ext uri="{FF2B5EF4-FFF2-40B4-BE49-F238E27FC236}">
                <a16:creationId xmlns:a16="http://schemas.microsoft.com/office/drawing/2014/main" id="{5A0811B8-7FB2-06EF-A459-8BF65FD9EA93}"/>
              </a:ext>
            </a:extLst>
          </p:cNvPr>
          <p:cNvGrpSpPr/>
          <p:nvPr/>
        </p:nvGrpSpPr>
        <p:grpSpPr>
          <a:xfrm>
            <a:off x="1225183" y="5527997"/>
            <a:ext cx="347585" cy="347585"/>
            <a:chOff x="4860060" y="2980223"/>
            <a:chExt cx="1677584" cy="1677582"/>
          </a:xfrm>
        </p:grpSpPr>
        <p:sp>
          <p:nvSpPr>
            <p:cNvPr id="55" name="شكل بيضاوي 54">
              <a:extLst>
                <a:ext uri="{FF2B5EF4-FFF2-40B4-BE49-F238E27FC236}">
                  <a16:creationId xmlns:a16="http://schemas.microsoft.com/office/drawing/2014/main" id="{DF873757-9C6E-E588-2DF7-E4F6CEEDCD2A}"/>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شكل بيضاوي 55">
              <a:extLst>
                <a:ext uri="{FF2B5EF4-FFF2-40B4-BE49-F238E27FC236}">
                  <a16:creationId xmlns:a16="http://schemas.microsoft.com/office/drawing/2014/main" id="{F92BCF42-C4F1-B768-0346-B3A872BD2D3E}"/>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7" name="Title 6">
            <a:extLst>
              <a:ext uri="{FF2B5EF4-FFF2-40B4-BE49-F238E27FC236}">
                <a16:creationId xmlns:a16="http://schemas.microsoft.com/office/drawing/2014/main" id="{0B6762E6-D6B9-6538-8308-6119767D27F2}"/>
              </a:ext>
            </a:extLst>
          </p:cNvPr>
          <p:cNvSpPr txBox="1">
            <a:spLocks/>
          </p:cNvSpPr>
          <p:nvPr/>
        </p:nvSpPr>
        <p:spPr>
          <a:xfrm>
            <a:off x="7068457" y="3050755"/>
            <a:ext cx="4459695" cy="659892"/>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pPr>
              <a:lnSpc>
                <a:spcPct val="100000"/>
              </a:lnSpc>
            </a:pPr>
            <a:r>
              <a:rPr lang="en-US" sz="1400" dirty="0"/>
              <a:t>Limited capitalization prevents major losses, something that will allow you to preserve long-term credibility with the financial community. </a:t>
            </a:r>
          </a:p>
        </p:txBody>
      </p:sp>
      <p:sp>
        <p:nvSpPr>
          <p:cNvPr id="68" name="Title 6">
            <a:extLst>
              <a:ext uri="{FF2B5EF4-FFF2-40B4-BE49-F238E27FC236}">
                <a16:creationId xmlns:a16="http://schemas.microsoft.com/office/drawing/2014/main" id="{628BA2B4-62A8-9985-0EDD-F42596A98942}"/>
              </a:ext>
            </a:extLst>
          </p:cNvPr>
          <p:cNvSpPr txBox="1">
            <a:spLocks/>
          </p:cNvSpPr>
          <p:nvPr/>
        </p:nvSpPr>
        <p:spPr>
          <a:xfrm>
            <a:off x="7068457" y="4069516"/>
            <a:ext cx="4238171" cy="453435"/>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Keeps attention and energies focused on the principal objectives</a:t>
            </a:r>
          </a:p>
        </p:txBody>
      </p:sp>
      <p:sp>
        <p:nvSpPr>
          <p:cNvPr id="69" name="Title 6">
            <a:extLst>
              <a:ext uri="{FF2B5EF4-FFF2-40B4-BE49-F238E27FC236}">
                <a16:creationId xmlns:a16="http://schemas.microsoft.com/office/drawing/2014/main" id="{4C898132-F886-C9B5-CF93-7F79F9315112}"/>
              </a:ext>
            </a:extLst>
          </p:cNvPr>
          <p:cNvSpPr txBox="1">
            <a:spLocks/>
          </p:cNvSpPr>
          <p:nvPr/>
        </p:nvSpPr>
        <p:spPr>
          <a:xfrm>
            <a:off x="7068458" y="4792775"/>
            <a:ext cx="3890703" cy="453435"/>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If you sell too much stock, you may be selling too cheaply</a:t>
            </a:r>
          </a:p>
        </p:txBody>
      </p:sp>
      <p:sp>
        <p:nvSpPr>
          <p:cNvPr id="70" name="Title 6">
            <a:extLst>
              <a:ext uri="{FF2B5EF4-FFF2-40B4-BE49-F238E27FC236}">
                <a16:creationId xmlns:a16="http://schemas.microsoft.com/office/drawing/2014/main" id="{52C5F1C6-7BD2-C8BD-2335-73BCACF0A2D8}"/>
              </a:ext>
            </a:extLst>
          </p:cNvPr>
          <p:cNvSpPr txBox="1">
            <a:spLocks/>
          </p:cNvSpPr>
          <p:nvPr/>
        </p:nvSpPr>
        <p:spPr>
          <a:xfrm>
            <a:off x="7068457" y="5619283"/>
            <a:ext cx="3870441" cy="453435"/>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If you raise to much money you might spend it unwisely.</a:t>
            </a:r>
          </a:p>
        </p:txBody>
      </p:sp>
      <p:grpSp>
        <p:nvGrpSpPr>
          <p:cNvPr id="71" name="مجموعة 70">
            <a:extLst>
              <a:ext uri="{FF2B5EF4-FFF2-40B4-BE49-F238E27FC236}">
                <a16:creationId xmlns:a16="http://schemas.microsoft.com/office/drawing/2014/main" id="{C9C40878-DA25-6086-6505-D245697FDDF5}"/>
              </a:ext>
            </a:extLst>
          </p:cNvPr>
          <p:cNvGrpSpPr/>
          <p:nvPr/>
        </p:nvGrpSpPr>
        <p:grpSpPr>
          <a:xfrm>
            <a:off x="6641877" y="3003794"/>
            <a:ext cx="347585" cy="347585"/>
            <a:chOff x="4860060" y="2980223"/>
            <a:chExt cx="1677584" cy="1677582"/>
          </a:xfrm>
        </p:grpSpPr>
        <p:sp>
          <p:nvSpPr>
            <p:cNvPr id="72" name="شكل بيضاوي 71">
              <a:extLst>
                <a:ext uri="{FF2B5EF4-FFF2-40B4-BE49-F238E27FC236}">
                  <a16:creationId xmlns:a16="http://schemas.microsoft.com/office/drawing/2014/main" id="{D43F3E33-7D78-4FCB-A681-0BCE569F0CDB}"/>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3" name="شكل بيضاوي 72">
              <a:extLst>
                <a:ext uri="{FF2B5EF4-FFF2-40B4-BE49-F238E27FC236}">
                  <a16:creationId xmlns:a16="http://schemas.microsoft.com/office/drawing/2014/main" id="{F4BCF121-378F-EEE4-9E58-163851F23D32}"/>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4" name="مجموعة 73">
            <a:extLst>
              <a:ext uri="{FF2B5EF4-FFF2-40B4-BE49-F238E27FC236}">
                <a16:creationId xmlns:a16="http://schemas.microsoft.com/office/drawing/2014/main" id="{8AC4001B-B06D-7302-F39A-C03282F74557}"/>
              </a:ext>
            </a:extLst>
          </p:cNvPr>
          <p:cNvGrpSpPr/>
          <p:nvPr/>
        </p:nvGrpSpPr>
        <p:grpSpPr>
          <a:xfrm>
            <a:off x="6634221" y="4010717"/>
            <a:ext cx="347585" cy="347585"/>
            <a:chOff x="4860060" y="2980223"/>
            <a:chExt cx="1677584" cy="1677582"/>
          </a:xfrm>
        </p:grpSpPr>
        <p:sp>
          <p:nvSpPr>
            <p:cNvPr id="75" name="شكل بيضاوي 74">
              <a:extLst>
                <a:ext uri="{FF2B5EF4-FFF2-40B4-BE49-F238E27FC236}">
                  <a16:creationId xmlns:a16="http://schemas.microsoft.com/office/drawing/2014/main" id="{967E511B-7E8B-3614-8A37-CE70E5A2E326}"/>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شكل بيضاوي 75">
              <a:extLst>
                <a:ext uri="{FF2B5EF4-FFF2-40B4-BE49-F238E27FC236}">
                  <a16:creationId xmlns:a16="http://schemas.microsoft.com/office/drawing/2014/main" id="{C259D406-E090-F257-C621-7AE5693ECA4D}"/>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7" name="مجموعة 76">
            <a:extLst>
              <a:ext uri="{FF2B5EF4-FFF2-40B4-BE49-F238E27FC236}">
                <a16:creationId xmlns:a16="http://schemas.microsoft.com/office/drawing/2014/main" id="{F013902B-C6DD-6532-D5C6-770F8389DF52}"/>
              </a:ext>
            </a:extLst>
          </p:cNvPr>
          <p:cNvGrpSpPr/>
          <p:nvPr/>
        </p:nvGrpSpPr>
        <p:grpSpPr>
          <a:xfrm>
            <a:off x="6669796" y="4764856"/>
            <a:ext cx="347585" cy="347585"/>
            <a:chOff x="4860060" y="2980223"/>
            <a:chExt cx="1677584" cy="1677582"/>
          </a:xfrm>
        </p:grpSpPr>
        <p:sp>
          <p:nvSpPr>
            <p:cNvPr id="78" name="شكل بيضاوي 77">
              <a:extLst>
                <a:ext uri="{FF2B5EF4-FFF2-40B4-BE49-F238E27FC236}">
                  <a16:creationId xmlns:a16="http://schemas.microsoft.com/office/drawing/2014/main" id="{D3292C30-2448-81CE-E423-E2B7A165FB6F}"/>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9" name="شكل بيضاوي 78">
              <a:extLst>
                <a:ext uri="{FF2B5EF4-FFF2-40B4-BE49-F238E27FC236}">
                  <a16:creationId xmlns:a16="http://schemas.microsoft.com/office/drawing/2014/main" id="{B6F34CB1-ED96-E27F-1D6D-F8B7A7CB95B5}"/>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0" name="مجموعة 79">
            <a:extLst>
              <a:ext uri="{FF2B5EF4-FFF2-40B4-BE49-F238E27FC236}">
                <a16:creationId xmlns:a16="http://schemas.microsoft.com/office/drawing/2014/main" id="{08DC9F62-5B20-A1D8-7AC3-BC5A369DB8CC}"/>
              </a:ext>
            </a:extLst>
          </p:cNvPr>
          <p:cNvGrpSpPr/>
          <p:nvPr/>
        </p:nvGrpSpPr>
        <p:grpSpPr>
          <a:xfrm>
            <a:off x="6662140" y="5539551"/>
            <a:ext cx="347585" cy="347585"/>
            <a:chOff x="4860060" y="2980223"/>
            <a:chExt cx="1677584" cy="1677582"/>
          </a:xfrm>
        </p:grpSpPr>
        <p:sp>
          <p:nvSpPr>
            <p:cNvPr id="81" name="شكل بيضاوي 80">
              <a:extLst>
                <a:ext uri="{FF2B5EF4-FFF2-40B4-BE49-F238E27FC236}">
                  <a16:creationId xmlns:a16="http://schemas.microsoft.com/office/drawing/2014/main" id="{1DBFDE2D-4370-03EF-DAB6-7720B0B4C070}"/>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2" name="شكل بيضاوي 81">
              <a:extLst>
                <a:ext uri="{FF2B5EF4-FFF2-40B4-BE49-F238E27FC236}">
                  <a16:creationId xmlns:a16="http://schemas.microsoft.com/office/drawing/2014/main" id="{5F3EC304-DD98-C063-244B-64C912498776}"/>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9514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50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27"/>
                                        </p:tgtEl>
                                        <p:attrNameLst>
                                          <p:attrName>ppt_y</p:attrName>
                                        </p:attrNameLst>
                                      </p:cBhvr>
                                      <p:tavLst>
                                        <p:tav tm="0">
                                          <p:val>
                                            <p:strVal val="#ppt_y"/>
                                          </p:val>
                                        </p:tav>
                                        <p:tav tm="100000">
                                          <p:val>
                                            <p:strVal val="#ppt_y"/>
                                          </p:val>
                                        </p:tav>
                                      </p:tavLst>
                                    </p:anim>
                                    <p:anim calcmode="lin" valueType="num">
                                      <p:cBhvr>
                                        <p:cTn id="41" dur="1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27"/>
                                        </p:tgtEl>
                                      </p:cBhvr>
                                    </p:animEffect>
                                  </p:childTnLst>
                                </p:cTn>
                              </p:par>
                            </p:childTnLst>
                          </p:cTn>
                        </p:par>
                        <p:par>
                          <p:cTn id="44" fill="hold">
                            <p:stCondLst>
                              <p:cond delay="426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gtEl>
                                        <p:attrNameLst>
                                          <p:attrName>style.visibility</p:attrName>
                                        </p:attrNameLst>
                                      </p:cBhvr>
                                      <p:to>
                                        <p:strVal val="visible"/>
                                      </p:to>
                                    </p:set>
                                    <p:anim calcmode="lin" valueType="num">
                                      <p:cBhvr>
                                        <p:cTn id="47" dur="1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38"/>
                                        </p:tgtEl>
                                        <p:attrNameLst>
                                          <p:attrName>ppt_y</p:attrName>
                                        </p:attrNameLst>
                                      </p:cBhvr>
                                      <p:tavLst>
                                        <p:tav tm="0">
                                          <p:val>
                                            <p:strVal val="#ppt_y"/>
                                          </p:val>
                                        </p:tav>
                                        <p:tav tm="100000">
                                          <p:val>
                                            <p:strVal val="#ppt_y"/>
                                          </p:val>
                                        </p:tav>
                                      </p:tavLst>
                                    </p:anim>
                                    <p:anim calcmode="lin" valueType="num">
                                      <p:cBhvr>
                                        <p:cTn id="49" dur="1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38"/>
                                        </p:tgtEl>
                                      </p:cBhvr>
                                    </p:animEffect>
                                  </p:childTnLst>
                                </p:cTn>
                              </p:par>
                            </p:childTnLst>
                          </p:cTn>
                        </p:par>
                        <p:par>
                          <p:cTn id="52" fill="hold">
                            <p:stCondLst>
                              <p:cond delay="51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 calcmode="lin" valueType="num">
                                      <p:cBhvr>
                                        <p:cTn id="55" dur="1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39"/>
                                        </p:tgtEl>
                                        <p:attrNameLst>
                                          <p:attrName>ppt_y</p:attrName>
                                        </p:attrNameLst>
                                      </p:cBhvr>
                                      <p:tavLst>
                                        <p:tav tm="0">
                                          <p:val>
                                            <p:strVal val="#ppt_y"/>
                                          </p:val>
                                        </p:tav>
                                        <p:tav tm="100000">
                                          <p:val>
                                            <p:strVal val="#ppt_y"/>
                                          </p:val>
                                        </p:tav>
                                      </p:tavLst>
                                    </p:anim>
                                    <p:anim calcmode="lin" valueType="num">
                                      <p:cBhvr>
                                        <p:cTn id="57" dur="1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39"/>
                                        </p:tgtEl>
                                      </p:cBhvr>
                                    </p:animEffect>
                                  </p:childTnLst>
                                </p:cTn>
                              </p:par>
                            </p:childTnLst>
                          </p:cTn>
                        </p:par>
                        <p:par>
                          <p:cTn id="60" fill="hold">
                            <p:stCondLst>
                              <p:cond delay="573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0"/>
                                        </p:tgtEl>
                                        <p:attrNameLst>
                                          <p:attrName>style.visibility</p:attrName>
                                        </p:attrNameLst>
                                      </p:cBhvr>
                                      <p:to>
                                        <p:strVal val="visible"/>
                                      </p:to>
                                    </p:set>
                                    <p:anim calcmode="lin" valueType="num">
                                      <p:cBhvr>
                                        <p:cTn id="63"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0"/>
                                        </p:tgtEl>
                                        <p:attrNameLst>
                                          <p:attrName>ppt_y</p:attrName>
                                        </p:attrNameLst>
                                      </p:cBhvr>
                                      <p:tavLst>
                                        <p:tav tm="0">
                                          <p:val>
                                            <p:strVal val="#ppt_y"/>
                                          </p:val>
                                        </p:tav>
                                        <p:tav tm="100000">
                                          <p:val>
                                            <p:strVal val="#ppt_y"/>
                                          </p:val>
                                        </p:tav>
                                      </p:tavLst>
                                    </p:anim>
                                    <p:anim calcmode="lin" valueType="num">
                                      <p:cBhvr>
                                        <p:cTn id="65"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0"/>
                                        </p:tgtEl>
                                      </p:cBhvr>
                                    </p:animEffect>
                                  </p:childTnLst>
                                </p:cTn>
                              </p:par>
                            </p:childTnLst>
                          </p:cTn>
                        </p:par>
                        <p:par>
                          <p:cTn id="68" fill="hold">
                            <p:stCondLst>
                              <p:cond delay="638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67"/>
                                        </p:tgtEl>
                                        <p:attrNameLst>
                                          <p:attrName>style.visibility</p:attrName>
                                        </p:attrNameLst>
                                      </p:cBhvr>
                                      <p:to>
                                        <p:strVal val="visible"/>
                                      </p:to>
                                    </p:set>
                                    <p:anim calcmode="lin" valueType="num">
                                      <p:cBhvr>
                                        <p:cTn id="71" dur="1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67"/>
                                        </p:tgtEl>
                                        <p:attrNameLst>
                                          <p:attrName>ppt_y</p:attrName>
                                        </p:attrNameLst>
                                      </p:cBhvr>
                                      <p:tavLst>
                                        <p:tav tm="0">
                                          <p:val>
                                            <p:strVal val="#ppt_y"/>
                                          </p:val>
                                        </p:tav>
                                        <p:tav tm="100000">
                                          <p:val>
                                            <p:strVal val="#ppt_y"/>
                                          </p:val>
                                        </p:tav>
                                      </p:tavLst>
                                    </p:anim>
                                    <p:anim calcmode="lin" valueType="num">
                                      <p:cBhvr>
                                        <p:cTn id="73" dur="1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67"/>
                                        </p:tgtEl>
                                      </p:cBhvr>
                                    </p:animEffect>
                                  </p:childTnLst>
                                </p:cTn>
                              </p:par>
                            </p:childTnLst>
                          </p:cTn>
                        </p:par>
                        <p:par>
                          <p:cTn id="76" fill="hold">
                            <p:stCondLst>
                              <p:cond delay="769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8"/>
                                        </p:tgtEl>
                                        <p:attrNameLst>
                                          <p:attrName>style.visibility</p:attrName>
                                        </p:attrNameLst>
                                      </p:cBhvr>
                                      <p:to>
                                        <p:strVal val="visible"/>
                                      </p:to>
                                    </p:set>
                                    <p:anim calcmode="lin" valueType="num">
                                      <p:cBhvr>
                                        <p:cTn id="79"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8"/>
                                        </p:tgtEl>
                                        <p:attrNameLst>
                                          <p:attrName>ppt_y</p:attrName>
                                        </p:attrNameLst>
                                      </p:cBhvr>
                                      <p:tavLst>
                                        <p:tav tm="0">
                                          <p:val>
                                            <p:strVal val="#ppt_y"/>
                                          </p:val>
                                        </p:tav>
                                        <p:tav tm="100000">
                                          <p:val>
                                            <p:strVal val="#ppt_y"/>
                                          </p:val>
                                        </p:tav>
                                      </p:tavLst>
                                    </p:anim>
                                    <p:anim calcmode="lin" valueType="num">
                                      <p:cBhvr>
                                        <p:cTn id="81"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8"/>
                                        </p:tgtEl>
                                      </p:cBhvr>
                                    </p:animEffect>
                                  </p:childTnLst>
                                </p:cTn>
                              </p:par>
                            </p:childTnLst>
                          </p:cTn>
                        </p:par>
                        <p:par>
                          <p:cTn id="84" fill="hold">
                            <p:stCondLst>
                              <p:cond delay="834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69"/>
                                        </p:tgtEl>
                                        <p:attrNameLst>
                                          <p:attrName>style.visibility</p:attrName>
                                        </p:attrNameLst>
                                      </p:cBhvr>
                                      <p:to>
                                        <p:strVal val="visible"/>
                                      </p:to>
                                    </p:set>
                                    <p:anim calcmode="lin" valueType="num">
                                      <p:cBhvr>
                                        <p:cTn id="87"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69"/>
                                        </p:tgtEl>
                                        <p:attrNameLst>
                                          <p:attrName>ppt_y</p:attrName>
                                        </p:attrNameLst>
                                      </p:cBhvr>
                                      <p:tavLst>
                                        <p:tav tm="0">
                                          <p:val>
                                            <p:strVal val="#ppt_y"/>
                                          </p:val>
                                        </p:tav>
                                        <p:tav tm="100000">
                                          <p:val>
                                            <p:strVal val="#ppt_y"/>
                                          </p:val>
                                        </p:tav>
                                      </p:tavLst>
                                    </p:anim>
                                    <p:anim calcmode="lin" valueType="num">
                                      <p:cBhvr>
                                        <p:cTn id="89"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69"/>
                                        </p:tgtEl>
                                      </p:cBhvr>
                                    </p:animEffect>
                                  </p:childTnLst>
                                </p:cTn>
                              </p:par>
                            </p:childTnLst>
                          </p:cTn>
                        </p:par>
                        <p:par>
                          <p:cTn id="92" fill="hold">
                            <p:stCondLst>
                              <p:cond delay="890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70"/>
                                        </p:tgtEl>
                                        <p:attrNameLst>
                                          <p:attrName>style.visibility</p:attrName>
                                        </p:attrNameLst>
                                      </p:cBhvr>
                                      <p:to>
                                        <p:strVal val="visible"/>
                                      </p:to>
                                    </p:set>
                                    <p:anim calcmode="lin" valueType="num">
                                      <p:cBhvr>
                                        <p:cTn id="95" dur="1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70"/>
                                        </p:tgtEl>
                                        <p:attrNameLst>
                                          <p:attrName>ppt_y</p:attrName>
                                        </p:attrNameLst>
                                      </p:cBhvr>
                                      <p:tavLst>
                                        <p:tav tm="0">
                                          <p:val>
                                            <p:strVal val="#ppt_y"/>
                                          </p:val>
                                        </p:tav>
                                        <p:tav tm="100000">
                                          <p:val>
                                            <p:strVal val="#ppt_y"/>
                                          </p:val>
                                        </p:tav>
                                      </p:tavLst>
                                    </p:anim>
                                    <p:anim calcmode="lin" valueType="num">
                                      <p:cBhvr>
                                        <p:cTn id="97" dur="1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27" grpId="0"/>
      <p:bldP spid="38" grpId="0"/>
      <p:bldP spid="39" grpId="0"/>
      <p:bldP spid="40" grpId="0"/>
      <p:bldP spid="67" grpId="0"/>
      <p:bldP spid="68" grpId="0"/>
      <p:bldP spid="69"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Where to Access Funding ?</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object 4">
            <a:extLst>
              <a:ext uri="{FF2B5EF4-FFF2-40B4-BE49-F238E27FC236}">
                <a16:creationId xmlns:a16="http://schemas.microsoft.com/office/drawing/2014/main" id="{9F2728E8-725F-1319-CDA5-D8C9A092557B}"/>
              </a:ext>
            </a:extLst>
          </p:cNvPr>
          <p:cNvGrpSpPr/>
          <p:nvPr/>
        </p:nvGrpSpPr>
        <p:grpSpPr>
          <a:xfrm>
            <a:off x="1482805" y="1409411"/>
            <a:ext cx="9520555" cy="4410075"/>
            <a:chOff x="1482805" y="2575271"/>
            <a:chExt cx="9520555" cy="4410075"/>
          </a:xfrm>
        </p:grpSpPr>
        <p:sp>
          <p:nvSpPr>
            <p:cNvPr id="3" name="object 5">
              <a:extLst>
                <a:ext uri="{FF2B5EF4-FFF2-40B4-BE49-F238E27FC236}">
                  <a16:creationId xmlns:a16="http://schemas.microsoft.com/office/drawing/2014/main" id="{9A5D4535-D4A7-47DA-3A4B-AAF9D1FAA939}"/>
                </a:ext>
              </a:extLst>
            </p:cNvPr>
            <p:cNvSpPr/>
            <p:nvPr/>
          </p:nvSpPr>
          <p:spPr>
            <a:xfrm>
              <a:off x="7183590" y="4776867"/>
              <a:ext cx="1891664" cy="0"/>
            </a:xfrm>
            <a:custGeom>
              <a:avLst/>
              <a:gdLst/>
              <a:ahLst/>
              <a:cxnLst/>
              <a:rect l="l" t="t" r="r" b="b"/>
              <a:pathLst>
                <a:path w="1891665">
                  <a:moveTo>
                    <a:pt x="0" y="0"/>
                  </a:moveTo>
                  <a:lnTo>
                    <a:pt x="1891080" y="0"/>
                  </a:lnTo>
                </a:path>
              </a:pathLst>
            </a:custGeom>
            <a:ln w="25400">
              <a:solidFill>
                <a:srgbClr val="100534"/>
              </a:solidFill>
            </a:ln>
          </p:spPr>
          <p:txBody>
            <a:bodyPr wrap="square" lIns="0" tIns="0" rIns="0" bIns="0" rtlCol="0"/>
            <a:lstStyle/>
            <a:p>
              <a:pPr algn="ctr"/>
              <a:endParaRPr sz="1600"/>
            </a:p>
          </p:txBody>
        </p:sp>
        <p:sp>
          <p:nvSpPr>
            <p:cNvPr id="4" name="object 6">
              <a:extLst>
                <a:ext uri="{FF2B5EF4-FFF2-40B4-BE49-F238E27FC236}">
                  <a16:creationId xmlns:a16="http://schemas.microsoft.com/office/drawing/2014/main" id="{3CE9D312-940D-6A0D-8CEC-BE735333BCC9}"/>
                </a:ext>
              </a:extLst>
            </p:cNvPr>
            <p:cNvSpPr/>
            <p:nvPr/>
          </p:nvSpPr>
          <p:spPr>
            <a:xfrm>
              <a:off x="7220030" y="2689576"/>
              <a:ext cx="937260" cy="1873885"/>
            </a:xfrm>
            <a:custGeom>
              <a:avLst/>
              <a:gdLst/>
              <a:ahLst/>
              <a:cxnLst/>
              <a:rect l="l" t="t" r="r" b="b"/>
              <a:pathLst>
                <a:path w="937259" h="1873885">
                  <a:moveTo>
                    <a:pt x="936802" y="1873605"/>
                  </a:moveTo>
                  <a:lnTo>
                    <a:pt x="888594" y="1872386"/>
                  </a:lnTo>
                  <a:lnTo>
                    <a:pt x="841019" y="1868769"/>
                  </a:lnTo>
                  <a:lnTo>
                    <a:pt x="794136" y="1862811"/>
                  </a:lnTo>
                  <a:lnTo>
                    <a:pt x="748003" y="1854573"/>
                  </a:lnTo>
                  <a:lnTo>
                    <a:pt x="702680" y="1844112"/>
                  </a:lnTo>
                  <a:lnTo>
                    <a:pt x="658225" y="1831489"/>
                  </a:lnTo>
                  <a:lnTo>
                    <a:pt x="614697" y="1816761"/>
                  </a:lnTo>
                  <a:lnTo>
                    <a:pt x="572155" y="1799987"/>
                  </a:lnTo>
                  <a:lnTo>
                    <a:pt x="530658" y="1781227"/>
                  </a:lnTo>
                  <a:lnTo>
                    <a:pt x="490265" y="1760539"/>
                  </a:lnTo>
                  <a:lnTo>
                    <a:pt x="451034" y="1737982"/>
                  </a:lnTo>
                  <a:lnTo>
                    <a:pt x="413025" y="1713615"/>
                  </a:lnTo>
                  <a:lnTo>
                    <a:pt x="376297" y="1687497"/>
                  </a:lnTo>
                  <a:lnTo>
                    <a:pt x="340907" y="1659686"/>
                  </a:lnTo>
                  <a:lnTo>
                    <a:pt x="306916" y="1630242"/>
                  </a:lnTo>
                  <a:lnTo>
                    <a:pt x="274381" y="1599223"/>
                  </a:lnTo>
                  <a:lnTo>
                    <a:pt x="243363" y="1566689"/>
                  </a:lnTo>
                  <a:lnTo>
                    <a:pt x="213919" y="1532697"/>
                  </a:lnTo>
                  <a:lnTo>
                    <a:pt x="186108" y="1497308"/>
                  </a:lnTo>
                  <a:lnTo>
                    <a:pt x="159990" y="1460579"/>
                  </a:lnTo>
                  <a:lnTo>
                    <a:pt x="135623" y="1422570"/>
                  </a:lnTo>
                  <a:lnTo>
                    <a:pt x="113066" y="1383340"/>
                  </a:lnTo>
                  <a:lnTo>
                    <a:pt x="92378" y="1342947"/>
                  </a:lnTo>
                  <a:lnTo>
                    <a:pt x="73618" y="1301450"/>
                  </a:lnTo>
                  <a:lnTo>
                    <a:pt x="56844" y="1258908"/>
                  </a:lnTo>
                  <a:lnTo>
                    <a:pt x="42116" y="1215380"/>
                  </a:lnTo>
                  <a:lnTo>
                    <a:pt x="29492" y="1170925"/>
                  </a:lnTo>
                  <a:lnTo>
                    <a:pt x="19032" y="1125602"/>
                  </a:lnTo>
                  <a:lnTo>
                    <a:pt x="10793" y="1079469"/>
                  </a:lnTo>
                  <a:lnTo>
                    <a:pt x="4836" y="1032586"/>
                  </a:lnTo>
                  <a:lnTo>
                    <a:pt x="1218" y="985010"/>
                  </a:lnTo>
                  <a:lnTo>
                    <a:pt x="0" y="936802"/>
                  </a:lnTo>
                  <a:lnTo>
                    <a:pt x="1218" y="888594"/>
                  </a:lnTo>
                  <a:lnTo>
                    <a:pt x="4836" y="841019"/>
                  </a:lnTo>
                  <a:lnTo>
                    <a:pt x="10793" y="794136"/>
                  </a:lnTo>
                  <a:lnTo>
                    <a:pt x="19032" y="748003"/>
                  </a:lnTo>
                  <a:lnTo>
                    <a:pt x="29492" y="702680"/>
                  </a:lnTo>
                  <a:lnTo>
                    <a:pt x="42116" y="658225"/>
                  </a:lnTo>
                  <a:lnTo>
                    <a:pt x="56844" y="614697"/>
                  </a:lnTo>
                  <a:lnTo>
                    <a:pt x="73618" y="572155"/>
                  </a:lnTo>
                  <a:lnTo>
                    <a:pt x="92378" y="530658"/>
                  </a:lnTo>
                  <a:lnTo>
                    <a:pt x="113066" y="490265"/>
                  </a:lnTo>
                  <a:lnTo>
                    <a:pt x="135623" y="451034"/>
                  </a:lnTo>
                  <a:lnTo>
                    <a:pt x="159990" y="413025"/>
                  </a:lnTo>
                  <a:lnTo>
                    <a:pt x="186108" y="376297"/>
                  </a:lnTo>
                  <a:lnTo>
                    <a:pt x="213919" y="340907"/>
                  </a:lnTo>
                  <a:lnTo>
                    <a:pt x="243363" y="306916"/>
                  </a:lnTo>
                  <a:lnTo>
                    <a:pt x="274381" y="274381"/>
                  </a:lnTo>
                  <a:lnTo>
                    <a:pt x="306916" y="243363"/>
                  </a:lnTo>
                  <a:lnTo>
                    <a:pt x="340907" y="213919"/>
                  </a:lnTo>
                  <a:lnTo>
                    <a:pt x="376297" y="186108"/>
                  </a:lnTo>
                  <a:lnTo>
                    <a:pt x="413025" y="159990"/>
                  </a:lnTo>
                  <a:lnTo>
                    <a:pt x="451034" y="135623"/>
                  </a:lnTo>
                  <a:lnTo>
                    <a:pt x="490265" y="113066"/>
                  </a:lnTo>
                  <a:lnTo>
                    <a:pt x="530658" y="92378"/>
                  </a:lnTo>
                  <a:lnTo>
                    <a:pt x="572155" y="73618"/>
                  </a:lnTo>
                  <a:lnTo>
                    <a:pt x="614697" y="56844"/>
                  </a:lnTo>
                  <a:lnTo>
                    <a:pt x="658225" y="42116"/>
                  </a:lnTo>
                  <a:lnTo>
                    <a:pt x="702680" y="29492"/>
                  </a:lnTo>
                  <a:lnTo>
                    <a:pt x="748003" y="19032"/>
                  </a:lnTo>
                  <a:lnTo>
                    <a:pt x="794136" y="10793"/>
                  </a:lnTo>
                  <a:lnTo>
                    <a:pt x="841019" y="4836"/>
                  </a:lnTo>
                  <a:lnTo>
                    <a:pt x="888594" y="1218"/>
                  </a:lnTo>
                  <a:lnTo>
                    <a:pt x="936802" y="0"/>
                  </a:lnTo>
                </a:path>
              </a:pathLst>
            </a:custGeom>
            <a:ln w="38100">
              <a:solidFill>
                <a:srgbClr val="00344B"/>
              </a:solidFill>
            </a:ln>
          </p:spPr>
          <p:txBody>
            <a:bodyPr wrap="square" lIns="0" tIns="0" rIns="0" bIns="0" rtlCol="0"/>
            <a:lstStyle/>
            <a:p>
              <a:pPr algn="ctr"/>
              <a:endParaRPr sz="1600"/>
            </a:p>
          </p:txBody>
        </p:sp>
        <p:sp>
          <p:nvSpPr>
            <p:cNvPr id="5" name="object 7">
              <a:extLst>
                <a:ext uri="{FF2B5EF4-FFF2-40B4-BE49-F238E27FC236}">
                  <a16:creationId xmlns:a16="http://schemas.microsoft.com/office/drawing/2014/main" id="{5FB1F985-32B6-69ED-4DF2-BB294BF8DCA7}"/>
                </a:ext>
              </a:extLst>
            </p:cNvPr>
            <p:cNvSpPr/>
            <p:nvPr/>
          </p:nvSpPr>
          <p:spPr>
            <a:xfrm>
              <a:off x="7220030" y="2638776"/>
              <a:ext cx="937260" cy="1873885"/>
            </a:xfrm>
            <a:custGeom>
              <a:avLst/>
              <a:gdLst/>
              <a:ahLst/>
              <a:cxnLst/>
              <a:rect l="l" t="t" r="r" b="b"/>
              <a:pathLst>
                <a:path w="937259" h="1873885">
                  <a:moveTo>
                    <a:pt x="936802" y="1873605"/>
                  </a:moveTo>
                  <a:lnTo>
                    <a:pt x="888594" y="1872386"/>
                  </a:lnTo>
                  <a:lnTo>
                    <a:pt x="841019" y="1868769"/>
                  </a:lnTo>
                  <a:lnTo>
                    <a:pt x="794136" y="1862811"/>
                  </a:lnTo>
                  <a:lnTo>
                    <a:pt x="748003" y="1854573"/>
                  </a:lnTo>
                  <a:lnTo>
                    <a:pt x="702680" y="1844112"/>
                  </a:lnTo>
                  <a:lnTo>
                    <a:pt x="658225" y="1831489"/>
                  </a:lnTo>
                  <a:lnTo>
                    <a:pt x="614697" y="1816761"/>
                  </a:lnTo>
                  <a:lnTo>
                    <a:pt x="572155" y="1799987"/>
                  </a:lnTo>
                  <a:lnTo>
                    <a:pt x="530658" y="1781227"/>
                  </a:lnTo>
                  <a:lnTo>
                    <a:pt x="490265" y="1760539"/>
                  </a:lnTo>
                  <a:lnTo>
                    <a:pt x="451034" y="1737982"/>
                  </a:lnTo>
                  <a:lnTo>
                    <a:pt x="413025" y="1713615"/>
                  </a:lnTo>
                  <a:lnTo>
                    <a:pt x="376297" y="1687497"/>
                  </a:lnTo>
                  <a:lnTo>
                    <a:pt x="340907" y="1659686"/>
                  </a:lnTo>
                  <a:lnTo>
                    <a:pt x="306916" y="1630242"/>
                  </a:lnTo>
                  <a:lnTo>
                    <a:pt x="274381" y="1599223"/>
                  </a:lnTo>
                  <a:lnTo>
                    <a:pt x="243363" y="1566689"/>
                  </a:lnTo>
                  <a:lnTo>
                    <a:pt x="213919" y="1532697"/>
                  </a:lnTo>
                  <a:lnTo>
                    <a:pt x="186108" y="1497308"/>
                  </a:lnTo>
                  <a:lnTo>
                    <a:pt x="159990" y="1460579"/>
                  </a:lnTo>
                  <a:lnTo>
                    <a:pt x="135623" y="1422570"/>
                  </a:lnTo>
                  <a:lnTo>
                    <a:pt x="113066" y="1383340"/>
                  </a:lnTo>
                  <a:lnTo>
                    <a:pt x="92378" y="1342947"/>
                  </a:lnTo>
                  <a:lnTo>
                    <a:pt x="73618" y="1301450"/>
                  </a:lnTo>
                  <a:lnTo>
                    <a:pt x="56844" y="1258908"/>
                  </a:lnTo>
                  <a:lnTo>
                    <a:pt x="42116" y="1215380"/>
                  </a:lnTo>
                  <a:lnTo>
                    <a:pt x="29492" y="1170925"/>
                  </a:lnTo>
                  <a:lnTo>
                    <a:pt x="19032" y="1125602"/>
                  </a:lnTo>
                  <a:lnTo>
                    <a:pt x="10793" y="1079469"/>
                  </a:lnTo>
                  <a:lnTo>
                    <a:pt x="4836" y="1032586"/>
                  </a:lnTo>
                  <a:lnTo>
                    <a:pt x="1218" y="985010"/>
                  </a:lnTo>
                  <a:lnTo>
                    <a:pt x="0" y="936802"/>
                  </a:lnTo>
                  <a:lnTo>
                    <a:pt x="1218" y="888594"/>
                  </a:lnTo>
                  <a:lnTo>
                    <a:pt x="4836" y="841019"/>
                  </a:lnTo>
                  <a:lnTo>
                    <a:pt x="10793" y="794136"/>
                  </a:lnTo>
                  <a:lnTo>
                    <a:pt x="19032" y="748003"/>
                  </a:lnTo>
                  <a:lnTo>
                    <a:pt x="29492" y="702680"/>
                  </a:lnTo>
                  <a:lnTo>
                    <a:pt x="42116" y="658225"/>
                  </a:lnTo>
                  <a:lnTo>
                    <a:pt x="56844" y="614697"/>
                  </a:lnTo>
                  <a:lnTo>
                    <a:pt x="73618" y="572155"/>
                  </a:lnTo>
                  <a:lnTo>
                    <a:pt x="92378" y="530658"/>
                  </a:lnTo>
                  <a:lnTo>
                    <a:pt x="113066" y="490265"/>
                  </a:lnTo>
                  <a:lnTo>
                    <a:pt x="135623" y="451034"/>
                  </a:lnTo>
                  <a:lnTo>
                    <a:pt x="159990" y="413025"/>
                  </a:lnTo>
                  <a:lnTo>
                    <a:pt x="186108" y="376297"/>
                  </a:lnTo>
                  <a:lnTo>
                    <a:pt x="213919" y="340907"/>
                  </a:lnTo>
                  <a:lnTo>
                    <a:pt x="243363" y="306916"/>
                  </a:lnTo>
                  <a:lnTo>
                    <a:pt x="274381" y="274381"/>
                  </a:lnTo>
                  <a:lnTo>
                    <a:pt x="306916" y="243363"/>
                  </a:lnTo>
                  <a:lnTo>
                    <a:pt x="340907" y="213919"/>
                  </a:lnTo>
                  <a:lnTo>
                    <a:pt x="376297" y="186108"/>
                  </a:lnTo>
                  <a:lnTo>
                    <a:pt x="413025" y="159990"/>
                  </a:lnTo>
                  <a:lnTo>
                    <a:pt x="451034" y="135623"/>
                  </a:lnTo>
                  <a:lnTo>
                    <a:pt x="490265" y="113066"/>
                  </a:lnTo>
                  <a:lnTo>
                    <a:pt x="530658" y="92378"/>
                  </a:lnTo>
                  <a:lnTo>
                    <a:pt x="572155" y="73618"/>
                  </a:lnTo>
                  <a:lnTo>
                    <a:pt x="614697" y="56844"/>
                  </a:lnTo>
                  <a:lnTo>
                    <a:pt x="658225" y="42116"/>
                  </a:lnTo>
                  <a:lnTo>
                    <a:pt x="702680" y="29492"/>
                  </a:lnTo>
                  <a:lnTo>
                    <a:pt x="748003" y="19032"/>
                  </a:lnTo>
                  <a:lnTo>
                    <a:pt x="794136" y="10793"/>
                  </a:lnTo>
                  <a:lnTo>
                    <a:pt x="841019" y="4836"/>
                  </a:lnTo>
                  <a:lnTo>
                    <a:pt x="888594" y="1218"/>
                  </a:lnTo>
                  <a:lnTo>
                    <a:pt x="936802" y="0"/>
                  </a:lnTo>
                </a:path>
              </a:pathLst>
            </a:custGeom>
            <a:ln w="38100">
              <a:solidFill>
                <a:srgbClr val="100534"/>
              </a:solidFill>
            </a:ln>
          </p:spPr>
          <p:txBody>
            <a:bodyPr wrap="square" lIns="0" tIns="0" rIns="0" bIns="0" rtlCol="0"/>
            <a:lstStyle/>
            <a:p>
              <a:pPr algn="ctr"/>
              <a:endParaRPr sz="1600"/>
            </a:p>
          </p:txBody>
        </p:sp>
        <p:sp>
          <p:nvSpPr>
            <p:cNvPr id="6" name="object 8">
              <a:extLst>
                <a:ext uri="{FF2B5EF4-FFF2-40B4-BE49-F238E27FC236}">
                  <a16:creationId xmlns:a16="http://schemas.microsoft.com/office/drawing/2014/main" id="{245B9504-8E1F-D4E3-9B7D-1E63F25DEB81}"/>
                </a:ext>
              </a:extLst>
            </p:cNvPr>
            <p:cNvSpPr/>
            <p:nvPr/>
          </p:nvSpPr>
          <p:spPr>
            <a:xfrm>
              <a:off x="8156832" y="2638771"/>
              <a:ext cx="937260" cy="1873885"/>
            </a:xfrm>
            <a:custGeom>
              <a:avLst/>
              <a:gdLst/>
              <a:ahLst/>
              <a:cxnLst/>
              <a:rect l="l" t="t" r="r" b="b"/>
              <a:pathLst>
                <a:path w="937259" h="1873885">
                  <a:moveTo>
                    <a:pt x="0" y="0"/>
                  </a:moveTo>
                  <a:lnTo>
                    <a:pt x="48208" y="1218"/>
                  </a:lnTo>
                  <a:lnTo>
                    <a:pt x="95783" y="4836"/>
                  </a:lnTo>
                  <a:lnTo>
                    <a:pt x="142666" y="10793"/>
                  </a:lnTo>
                  <a:lnTo>
                    <a:pt x="188799" y="19032"/>
                  </a:lnTo>
                  <a:lnTo>
                    <a:pt x="234122" y="29492"/>
                  </a:lnTo>
                  <a:lnTo>
                    <a:pt x="278577" y="42116"/>
                  </a:lnTo>
                  <a:lnTo>
                    <a:pt x="322105" y="56844"/>
                  </a:lnTo>
                  <a:lnTo>
                    <a:pt x="364647" y="73618"/>
                  </a:lnTo>
                  <a:lnTo>
                    <a:pt x="406144" y="92378"/>
                  </a:lnTo>
                  <a:lnTo>
                    <a:pt x="446537" y="113066"/>
                  </a:lnTo>
                  <a:lnTo>
                    <a:pt x="485767" y="135623"/>
                  </a:lnTo>
                  <a:lnTo>
                    <a:pt x="523776" y="159990"/>
                  </a:lnTo>
                  <a:lnTo>
                    <a:pt x="560505" y="186108"/>
                  </a:lnTo>
                  <a:lnTo>
                    <a:pt x="595894" y="213919"/>
                  </a:lnTo>
                  <a:lnTo>
                    <a:pt x="629886" y="243363"/>
                  </a:lnTo>
                  <a:lnTo>
                    <a:pt x="662420" y="274381"/>
                  </a:lnTo>
                  <a:lnTo>
                    <a:pt x="693439" y="306916"/>
                  </a:lnTo>
                  <a:lnTo>
                    <a:pt x="722883" y="340907"/>
                  </a:lnTo>
                  <a:lnTo>
                    <a:pt x="750694" y="376297"/>
                  </a:lnTo>
                  <a:lnTo>
                    <a:pt x="776812" y="413025"/>
                  </a:lnTo>
                  <a:lnTo>
                    <a:pt x="801179" y="451034"/>
                  </a:lnTo>
                  <a:lnTo>
                    <a:pt x="823736" y="490265"/>
                  </a:lnTo>
                  <a:lnTo>
                    <a:pt x="844424" y="530658"/>
                  </a:lnTo>
                  <a:lnTo>
                    <a:pt x="863184" y="572155"/>
                  </a:lnTo>
                  <a:lnTo>
                    <a:pt x="879958" y="614697"/>
                  </a:lnTo>
                  <a:lnTo>
                    <a:pt x="894686" y="658225"/>
                  </a:lnTo>
                  <a:lnTo>
                    <a:pt x="907309" y="702680"/>
                  </a:lnTo>
                  <a:lnTo>
                    <a:pt x="917770" y="748003"/>
                  </a:lnTo>
                  <a:lnTo>
                    <a:pt x="926008" y="794136"/>
                  </a:lnTo>
                  <a:lnTo>
                    <a:pt x="931966" y="841019"/>
                  </a:lnTo>
                  <a:lnTo>
                    <a:pt x="935583" y="888594"/>
                  </a:lnTo>
                  <a:lnTo>
                    <a:pt x="936802" y="936802"/>
                  </a:lnTo>
                  <a:lnTo>
                    <a:pt x="935583" y="985010"/>
                  </a:lnTo>
                  <a:lnTo>
                    <a:pt x="931966" y="1032586"/>
                  </a:lnTo>
                  <a:lnTo>
                    <a:pt x="926008" y="1079469"/>
                  </a:lnTo>
                  <a:lnTo>
                    <a:pt x="917770" y="1125602"/>
                  </a:lnTo>
                  <a:lnTo>
                    <a:pt x="907309" y="1170925"/>
                  </a:lnTo>
                  <a:lnTo>
                    <a:pt x="894686" y="1215380"/>
                  </a:lnTo>
                  <a:lnTo>
                    <a:pt x="879958" y="1258908"/>
                  </a:lnTo>
                  <a:lnTo>
                    <a:pt x="863184" y="1301450"/>
                  </a:lnTo>
                  <a:lnTo>
                    <a:pt x="844424" y="1342947"/>
                  </a:lnTo>
                  <a:lnTo>
                    <a:pt x="823736" y="1383340"/>
                  </a:lnTo>
                  <a:lnTo>
                    <a:pt x="801179" y="1422570"/>
                  </a:lnTo>
                  <a:lnTo>
                    <a:pt x="776812" y="1460579"/>
                  </a:lnTo>
                  <a:lnTo>
                    <a:pt x="750694" y="1497308"/>
                  </a:lnTo>
                  <a:lnTo>
                    <a:pt x="722883" y="1532697"/>
                  </a:lnTo>
                  <a:lnTo>
                    <a:pt x="693439" y="1566689"/>
                  </a:lnTo>
                  <a:lnTo>
                    <a:pt x="662420" y="1599223"/>
                  </a:lnTo>
                  <a:lnTo>
                    <a:pt x="629886" y="1630242"/>
                  </a:lnTo>
                  <a:lnTo>
                    <a:pt x="595894" y="1659686"/>
                  </a:lnTo>
                  <a:lnTo>
                    <a:pt x="560505" y="1687497"/>
                  </a:lnTo>
                  <a:lnTo>
                    <a:pt x="523776" y="1713615"/>
                  </a:lnTo>
                  <a:lnTo>
                    <a:pt x="485767" y="1737982"/>
                  </a:lnTo>
                  <a:lnTo>
                    <a:pt x="446537" y="1760539"/>
                  </a:lnTo>
                  <a:lnTo>
                    <a:pt x="406144" y="1781227"/>
                  </a:lnTo>
                  <a:lnTo>
                    <a:pt x="364647" y="1799987"/>
                  </a:lnTo>
                  <a:lnTo>
                    <a:pt x="322105" y="1816761"/>
                  </a:lnTo>
                  <a:lnTo>
                    <a:pt x="278577" y="1831489"/>
                  </a:lnTo>
                  <a:lnTo>
                    <a:pt x="234122" y="1844112"/>
                  </a:lnTo>
                  <a:lnTo>
                    <a:pt x="188799" y="1854573"/>
                  </a:lnTo>
                  <a:lnTo>
                    <a:pt x="142666" y="1862811"/>
                  </a:lnTo>
                  <a:lnTo>
                    <a:pt x="95783" y="1868769"/>
                  </a:lnTo>
                  <a:lnTo>
                    <a:pt x="48208" y="1872386"/>
                  </a:lnTo>
                  <a:lnTo>
                    <a:pt x="0" y="1873605"/>
                  </a:lnTo>
                </a:path>
              </a:pathLst>
            </a:custGeom>
            <a:ln w="127000">
              <a:solidFill>
                <a:srgbClr val="EC1C23"/>
              </a:solidFill>
            </a:ln>
          </p:spPr>
          <p:txBody>
            <a:bodyPr wrap="square" lIns="0" tIns="0" rIns="0" bIns="0" rtlCol="0"/>
            <a:lstStyle/>
            <a:p>
              <a:pPr algn="ctr"/>
              <a:endParaRPr sz="1600"/>
            </a:p>
          </p:txBody>
        </p:sp>
        <p:sp>
          <p:nvSpPr>
            <p:cNvPr id="7" name="object 9">
              <a:extLst>
                <a:ext uri="{FF2B5EF4-FFF2-40B4-BE49-F238E27FC236}">
                  <a16:creationId xmlns:a16="http://schemas.microsoft.com/office/drawing/2014/main" id="{AADBEFB2-BFBB-F0A0-C96B-F324FC07BC31}"/>
                </a:ext>
              </a:extLst>
            </p:cNvPr>
            <p:cNvSpPr/>
            <p:nvPr/>
          </p:nvSpPr>
          <p:spPr>
            <a:xfrm>
              <a:off x="7220030" y="5092157"/>
              <a:ext cx="937260" cy="1873885"/>
            </a:xfrm>
            <a:custGeom>
              <a:avLst/>
              <a:gdLst/>
              <a:ahLst/>
              <a:cxnLst/>
              <a:rect l="l" t="t" r="r" b="b"/>
              <a:pathLst>
                <a:path w="937259" h="1873884">
                  <a:moveTo>
                    <a:pt x="936802" y="1873605"/>
                  </a:moveTo>
                  <a:lnTo>
                    <a:pt x="888594" y="1872386"/>
                  </a:lnTo>
                  <a:lnTo>
                    <a:pt x="841019" y="1868769"/>
                  </a:lnTo>
                  <a:lnTo>
                    <a:pt x="794136" y="1862811"/>
                  </a:lnTo>
                  <a:lnTo>
                    <a:pt x="748003" y="1854573"/>
                  </a:lnTo>
                  <a:lnTo>
                    <a:pt x="702680" y="1844112"/>
                  </a:lnTo>
                  <a:lnTo>
                    <a:pt x="658225" y="1831489"/>
                  </a:lnTo>
                  <a:lnTo>
                    <a:pt x="614697" y="1816761"/>
                  </a:lnTo>
                  <a:lnTo>
                    <a:pt x="572155" y="1799987"/>
                  </a:lnTo>
                  <a:lnTo>
                    <a:pt x="530658" y="1781227"/>
                  </a:lnTo>
                  <a:lnTo>
                    <a:pt x="490265" y="1760539"/>
                  </a:lnTo>
                  <a:lnTo>
                    <a:pt x="451034" y="1737982"/>
                  </a:lnTo>
                  <a:lnTo>
                    <a:pt x="413025" y="1713615"/>
                  </a:lnTo>
                  <a:lnTo>
                    <a:pt x="376297" y="1687497"/>
                  </a:lnTo>
                  <a:lnTo>
                    <a:pt x="340907" y="1659686"/>
                  </a:lnTo>
                  <a:lnTo>
                    <a:pt x="306916" y="1630242"/>
                  </a:lnTo>
                  <a:lnTo>
                    <a:pt x="274381" y="1599223"/>
                  </a:lnTo>
                  <a:lnTo>
                    <a:pt x="243363" y="1566689"/>
                  </a:lnTo>
                  <a:lnTo>
                    <a:pt x="213919" y="1532697"/>
                  </a:lnTo>
                  <a:lnTo>
                    <a:pt x="186108" y="1497308"/>
                  </a:lnTo>
                  <a:lnTo>
                    <a:pt x="159990" y="1460579"/>
                  </a:lnTo>
                  <a:lnTo>
                    <a:pt x="135623" y="1422570"/>
                  </a:lnTo>
                  <a:lnTo>
                    <a:pt x="113066" y="1383340"/>
                  </a:lnTo>
                  <a:lnTo>
                    <a:pt x="92378" y="1342947"/>
                  </a:lnTo>
                  <a:lnTo>
                    <a:pt x="73618" y="1301450"/>
                  </a:lnTo>
                  <a:lnTo>
                    <a:pt x="56844" y="1258908"/>
                  </a:lnTo>
                  <a:lnTo>
                    <a:pt x="42116" y="1215380"/>
                  </a:lnTo>
                  <a:lnTo>
                    <a:pt x="29492" y="1170925"/>
                  </a:lnTo>
                  <a:lnTo>
                    <a:pt x="19032" y="1125602"/>
                  </a:lnTo>
                  <a:lnTo>
                    <a:pt x="10793" y="1079469"/>
                  </a:lnTo>
                  <a:lnTo>
                    <a:pt x="4836" y="1032586"/>
                  </a:lnTo>
                  <a:lnTo>
                    <a:pt x="1218" y="985010"/>
                  </a:lnTo>
                  <a:lnTo>
                    <a:pt x="0" y="936802"/>
                  </a:lnTo>
                  <a:lnTo>
                    <a:pt x="1218" y="888595"/>
                  </a:lnTo>
                  <a:lnTo>
                    <a:pt x="4836" y="841021"/>
                  </a:lnTo>
                  <a:lnTo>
                    <a:pt x="10793" y="794139"/>
                  </a:lnTo>
                  <a:lnTo>
                    <a:pt x="19032" y="748007"/>
                  </a:lnTo>
                  <a:lnTo>
                    <a:pt x="29492" y="702684"/>
                  </a:lnTo>
                  <a:lnTo>
                    <a:pt x="42116" y="658229"/>
                  </a:lnTo>
                  <a:lnTo>
                    <a:pt x="56844" y="614702"/>
                  </a:lnTo>
                  <a:lnTo>
                    <a:pt x="73618" y="572160"/>
                  </a:lnTo>
                  <a:lnTo>
                    <a:pt x="92378" y="530664"/>
                  </a:lnTo>
                  <a:lnTo>
                    <a:pt x="113066" y="490271"/>
                  </a:lnTo>
                  <a:lnTo>
                    <a:pt x="135623" y="451040"/>
                  </a:lnTo>
                  <a:lnTo>
                    <a:pt x="159990" y="413031"/>
                  </a:lnTo>
                  <a:lnTo>
                    <a:pt x="186108" y="376302"/>
                  </a:lnTo>
                  <a:lnTo>
                    <a:pt x="213919" y="340913"/>
                  </a:lnTo>
                  <a:lnTo>
                    <a:pt x="243363" y="306921"/>
                  </a:lnTo>
                  <a:lnTo>
                    <a:pt x="274381" y="274386"/>
                  </a:lnTo>
                  <a:lnTo>
                    <a:pt x="306916" y="243367"/>
                  </a:lnTo>
                  <a:lnTo>
                    <a:pt x="340907" y="213923"/>
                  </a:lnTo>
                  <a:lnTo>
                    <a:pt x="376297" y="186112"/>
                  </a:lnTo>
                  <a:lnTo>
                    <a:pt x="413025" y="159993"/>
                  </a:lnTo>
                  <a:lnTo>
                    <a:pt x="451034" y="135626"/>
                  </a:lnTo>
                  <a:lnTo>
                    <a:pt x="490265" y="113068"/>
                  </a:lnTo>
                  <a:lnTo>
                    <a:pt x="530658" y="92380"/>
                  </a:lnTo>
                  <a:lnTo>
                    <a:pt x="572155" y="73619"/>
                  </a:lnTo>
                  <a:lnTo>
                    <a:pt x="614697" y="56845"/>
                  </a:lnTo>
                  <a:lnTo>
                    <a:pt x="658225" y="42117"/>
                  </a:lnTo>
                  <a:lnTo>
                    <a:pt x="702680" y="29493"/>
                  </a:lnTo>
                  <a:lnTo>
                    <a:pt x="748003" y="19032"/>
                  </a:lnTo>
                  <a:lnTo>
                    <a:pt x="794136" y="10794"/>
                  </a:lnTo>
                  <a:lnTo>
                    <a:pt x="841019" y="4836"/>
                  </a:lnTo>
                  <a:lnTo>
                    <a:pt x="888594" y="1218"/>
                  </a:lnTo>
                  <a:lnTo>
                    <a:pt x="936802" y="0"/>
                  </a:lnTo>
                </a:path>
              </a:pathLst>
            </a:custGeom>
            <a:ln w="38100">
              <a:solidFill>
                <a:srgbClr val="00344B"/>
              </a:solidFill>
            </a:ln>
          </p:spPr>
          <p:txBody>
            <a:bodyPr wrap="square" lIns="0" tIns="0" rIns="0" bIns="0" rtlCol="0"/>
            <a:lstStyle/>
            <a:p>
              <a:pPr algn="ctr"/>
              <a:endParaRPr sz="1600"/>
            </a:p>
          </p:txBody>
        </p:sp>
        <p:sp>
          <p:nvSpPr>
            <p:cNvPr id="8" name="object 10">
              <a:extLst>
                <a:ext uri="{FF2B5EF4-FFF2-40B4-BE49-F238E27FC236}">
                  <a16:creationId xmlns:a16="http://schemas.microsoft.com/office/drawing/2014/main" id="{F6243C8C-0FD2-5995-700E-08B484DEC731}"/>
                </a:ext>
              </a:extLst>
            </p:cNvPr>
            <p:cNvSpPr/>
            <p:nvPr/>
          </p:nvSpPr>
          <p:spPr>
            <a:xfrm>
              <a:off x="7220030" y="5041357"/>
              <a:ext cx="937260" cy="1873885"/>
            </a:xfrm>
            <a:custGeom>
              <a:avLst/>
              <a:gdLst/>
              <a:ahLst/>
              <a:cxnLst/>
              <a:rect l="l" t="t" r="r" b="b"/>
              <a:pathLst>
                <a:path w="937259" h="1873884">
                  <a:moveTo>
                    <a:pt x="936802" y="1873605"/>
                  </a:moveTo>
                  <a:lnTo>
                    <a:pt x="888594" y="1872386"/>
                  </a:lnTo>
                  <a:lnTo>
                    <a:pt x="841019" y="1868769"/>
                  </a:lnTo>
                  <a:lnTo>
                    <a:pt x="794136" y="1862811"/>
                  </a:lnTo>
                  <a:lnTo>
                    <a:pt x="748003" y="1854573"/>
                  </a:lnTo>
                  <a:lnTo>
                    <a:pt x="702680" y="1844112"/>
                  </a:lnTo>
                  <a:lnTo>
                    <a:pt x="658225" y="1831489"/>
                  </a:lnTo>
                  <a:lnTo>
                    <a:pt x="614697" y="1816761"/>
                  </a:lnTo>
                  <a:lnTo>
                    <a:pt x="572155" y="1799987"/>
                  </a:lnTo>
                  <a:lnTo>
                    <a:pt x="530658" y="1781227"/>
                  </a:lnTo>
                  <a:lnTo>
                    <a:pt x="490265" y="1760539"/>
                  </a:lnTo>
                  <a:lnTo>
                    <a:pt x="451034" y="1737982"/>
                  </a:lnTo>
                  <a:lnTo>
                    <a:pt x="413025" y="1713615"/>
                  </a:lnTo>
                  <a:lnTo>
                    <a:pt x="376297" y="1687497"/>
                  </a:lnTo>
                  <a:lnTo>
                    <a:pt x="340907" y="1659686"/>
                  </a:lnTo>
                  <a:lnTo>
                    <a:pt x="306916" y="1630242"/>
                  </a:lnTo>
                  <a:lnTo>
                    <a:pt x="274381" y="1599223"/>
                  </a:lnTo>
                  <a:lnTo>
                    <a:pt x="243363" y="1566689"/>
                  </a:lnTo>
                  <a:lnTo>
                    <a:pt x="213919" y="1532697"/>
                  </a:lnTo>
                  <a:lnTo>
                    <a:pt x="186108" y="1497308"/>
                  </a:lnTo>
                  <a:lnTo>
                    <a:pt x="159990" y="1460579"/>
                  </a:lnTo>
                  <a:lnTo>
                    <a:pt x="135623" y="1422570"/>
                  </a:lnTo>
                  <a:lnTo>
                    <a:pt x="113066" y="1383340"/>
                  </a:lnTo>
                  <a:lnTo>
                    <a:pt x="92378" y="1342947"/>
                  </a:lnTo>
                  <a:lnTo>
                    <a:pt x="73618" y="1301450"/>
                  </a:lnTo>
                  <a:lnTo>
                    <a:pt x="56844" y="1258908"/>
                  </a:lnTo>
                  <a:lnTo>
                    <a:pt x="42116" y="1215380"/>
                  </a:lnTo>
                  <a:lnTo>
                    <a:pt x="29492" y="1170925"/>
                  </a:lnTo>
                  <a:lnTo>
                    <a:pt x="19032" y="1125602"/>
                  </a:lnTo>
                  <a:lnTo>
                    <a:pt x="10793" y="1079469"/>
                  </a:lnTo>
                  <a:lnTo>
                    <a:pt x="4836" y="1032586"/>
                  </a:lnTo>
                  <a:lnTo>
                    <a:pt x="1218" y="985010"/>
                  </a:lnTo>
                  <a:lnTo>
                    <a:pt x="0" y="936802"/>
                  </a:lnTo>
                  <a:lnTo>
                    <a:pt x="1218" y="888595"/>
                  </a:lnTo>
                  <a:lnTo>
                    <a:pt x="4836" y="841021"/>
                  </a:lnTo>
                  <a:lnTo>
                    <a:pt x="10793" y="794139"/>
                  </a:lnTo>
                  <a:lnTo>
                    <a:pt x="19032" y="748007"/>
                  </a:lnTo>
                  <a:lnTo>
                    <a:pt x="29492" y="702684"/>
                  </a:lnTo>
                  <a:lnTo>
                    <a:pt x="42116" y="658229"/>
                  </a:lnTo>
                  <a:lnTo>
                    <a:pt x="56844" y="614702"/>
                  </a:lnTo>
                  <a:lnTo>
                    <a:pt x="73618" y="572160"/>
                  </a:lnTo>
                  <a:lnTo>
                    <a:pt x="92378" y="530664"/>
                  </a:lnTo>
                  <a:lnTo>
                    <a:pt x="113066" y="490271"/>
                  </a:lnTo>
                  <a:lnTo>
                    <a:pt x="135623" y="451040"/>
                  </a:lnTo>
                  <a:lnTo>
                    <a:pt x="159990" y="413031"/>
                  </a:lnTo>
                  <a:lnTo>
                    <a:pt x="186108" y="376302"/>
                  </a:lnTo>
                  <a:lnTo>
                    <a:pt x="213919" y="340913"/>
                  </a:lnTo>
                  <a:lnTo>
                    <a:pt x="243363" y="306921"/>
                  </a:lnTo>
                  <a:lnTo>
                    <a:pt x="274381" y="274386"/>
                  </a:lnTo>
                  <a:lnTo>
                    <a:pt x="306916" y="243367"/>
                  </a:lnTo>
                  <a:lnTo>
                    <a:pt x="340907" y="213923"/>
                  </a:lnTo>
                  <a:lnTo>
                    <a:pt x="376297" y="186112"/>
                  </a:lnTo>
                  <a:lnTo>
                    <a:pt x="413025" y="159993"/>
                  </a:lnTo>
                  <a:lnTo>
                    <a:pt x="451034" y="135626"/>
                  </a:lnTo>
                  <a:lnTo>
                    <a:pt x="490265" y="113068"/>
                  </a:lnTo>
                  <a:lnTo>
                    <a:pt x="530658" y="92380"/>
                  </a:lnTo>
                  <a:lnTo>
                    <a:pt x="572155" y="73619"/>
                  </a:lnTo>
                  <a:lnTo>
                    <a:pt x="614697" y="56845"/>
                  </a:lnTo>
                  <a:lnTo>
                    <a:pt x="658225" y="42117"/>
                  </a:lnTo>
                  <a:lnTo>
                    <a:pt x="702680" y="29493"/>
                  </a:lnTo>
                  <a:lnTo>
                    <a:pt x="748003" y="19032"/>
                  </a:lnTo>
                  <a:lnTo>
                    <a:pt x="794136" y="10794"/>
                  </a:lnTo>
                  <a:lnTo>
                    <a:pt x="841019" y="4836"/>
                  </a:lnTo>
                  <a:lnTo>
                    <a:pt x="888594" y="1218"/>
                  </a:lnTo>
                  <a:lnTo>
                    <a:pt x="936802" y="0"/>
                  </a:lnTo>
                </a:path>
              </a:pathLst>
            </a:custGeom>
            <a:ln w="38100">
              <a:solidFill>
                <a:srgbClr val="100534"/>
              </a:solidFill>
            </a:ln>
          </p:spPr>
          <p:txBody>
            <a:bodyPr wrap="square" lIns="0" tIns="0" rIns="0" bIns="0" rtlCol="0"/>
            <a:lstStyle/>
            <a:p>
              <a:pPr algn="ctr"/>
              <a:endParaRPr sz="1600"/>
            </a:p>
          </p:txBody>
        </p:sp>
        <p:sp>
          <p:nvSpPr>
            <p:cNvPr id="9" name="object 11">
              <a:extLst>
                <a:ext uri="{FF2B5EF4-FFF2-40B4-BE49-F238E27FC236}">
                  <a16:creationId xmlns:a16="http://schemas.microsoft.com/office/drawing/2014/main" id="{A14D0CC2-2B57-8501-2683-9662604756E8}"/>
                </a:ext>
              </a:extLst>
            </p:cNvPr>
            <p:cNvSpPr/>
            <p:nvPr/>
          </p:nvSpPr>
          <p:spPr>
            <a:xfrm>
              <a:off x="8156832" y="5041360"/>
              <a:ext cx="937260" cy="1873885"/>
            </a:xfrm>
            <a:custGeom>
              <a:avLst/>
              <a:gdLst/>
              <a:ahLst/>
              <a:cxnLst/>
              <a:rect l="l" t="t" r="r" b="b"/>
              <a:pathLst>
                <a:path w="937259" h="1873884">
                  <a:moveTo>
                    <a:pt x="0" y="0"/>
                  </a:moveTo>
                  <a:lnTo>
                    <a:pt x="48208" y="1218"/>
                  </a:lnTo>
                  <a:lnTo>
                    <a:pt x="95783" y="4836"/>
                  </a:lnTo>
                  <a:lnTo>
                    <a:pt x="142666" y="10793"/>
                  </a:lnTo>
                  <a:lnTo>
                    <a:pt x="188799" y="19032"/>
                  </a:lnTo>
                  <a:lnTo>
                    <a:pt x="234122" y="29492"/>
                  </a:lnTo>
                  <a:lnTo>
                    <a:pt x="278577" y="42116"/>
                  </a:lnTo>
                  <a:lnTo>
                    <a:pt x="322105" y="56844"/>
                  </a:lnTo>
                  <a:lnTo>
                    <a:pt x="364647" y="73618"/>
                  </a:lnTo>
                  <a:lnTo>
                    <a:pt x="406144" y="92378"/>
                  </a:lnTo>
                  <a:lnTo>
                    <a:pt x="446537" y="113066"/>
                  </a:lnTo>
                  <a:lnTo>
                    <a:pt x="485767" y="135623"/>
                  </a:lnTo>
                  <a:lnTo>
                    <a:pt x="523776" y="159990"/>
                  </a:lnTo>
                  <a:lnTo>
                    <a:pt x="560505" y="186108"/>
                  </a:lnTo>
                  <a:lnTo>
                    <a:pt x="595894" y="213919"/>
                  </a:lnTo>
                  <a:lnTo>
                    <a:pt x="629886" y="243363"/>
                  </a:lnTo>
                  <a:lnTo>
                    <a:pt x="662420" y="274381"/>
                  </a:lnTo>
                  <a:lnTo>
                    <a:pt x="693439" y="306916"/>
                  </a:lnTo>
                  <a:lnTo>
                    <a:pt x="722883" y="340907"/>
                  </a:lnTo>
                  <a:lnTo>
                    <a:pt x="750694" y="376297"/>
                  </a:lnTo>
                  <a:lnTo>
                    <a:pt x="776812" y="413025"/>
                  </a:lnTo>
                  <a:lnTo>
                    <a:pt x="801179" y="451034"/>
                  </a:lnTo>
                  <a:lnTo>
                    <a:pt x="823736" y="490265"/>
                  </a:lnTo>
                  <a:lnTo>
                    <a:pt x="844424" y="530658"/>
                  </a:lnTo>
                  <a:lnTo>
                    <a:pt x="863184" y="572155"/>
                  </a:lnTo>
                  <a:lnTo>
                    <a:pt x="879958" y="614697"/>
                  </a:lnTo>
                  <a:lnTo>
                    <a:pt x="894686" y="658225"/>
                  </a:lnTo>
                  <a:lnTo>
                    <a:pt x="907309" y="702680"/>
                  </a:lnTo>
                  <a:lnTo>
                    <a:pt x="917770" y="748003"/>
                  </a:lnTo>
                  <a:lnTo>
                    <a:pt x="926008" y="794136"/>
                  </a:lnTo>
                  <a:lnTo>
                    <a:pt x="931966" y="841019"/>
                  </a:lnTo>
                  <a:lnTo>
                    <a:pt x="935583" y="888594"/>
                  </a:lnTo>
                  <a:lnTo>
                    <a:pt x="936802" y="936802"/>
                  </a:lnTo>
                  <a:lnTo>
                    <a:pt x="935583" y="985009"/>
                  </a:lnTo>
                  <a:lnTo>
                    <a:pt x="931966" y="1032583"/>
                  </a:lnTo>
                  <a:lnTo>
                    <a:pt x="926008" y="1079466"/>
                  </a:lnTo>
                  <a:lnTo>
                    <a:pt x="917770" y="1125598"/>
                  </a:lnTo>
                  <a:lnTo>
                    <a:pt x="907309" y="1170921"/>
                  </a:lnTo>
                  <a:lnTo>
                    <a:pt x="894686" y="1215375"/>
                  </a:lnTo>
                  <a:lnTo>
                    <a:pt x="879958" y="1258903"/>
                  </a:lnTo>
                  <a:lnTo>
                    <a:pt x="863184" y="1301444"/>
                  </a:lnTo>
                  <a:lnTo>
                    <a:pt x="844424" y="1342941"/>
                  </a:lnTo>
                  <a:lnTo>
                    <a:pt x="823736" y="1383334"/>
                  </a:lnTo>
                  <a:lnTo>
                    <a:pt x="801179" y="1422564"/>
                  </a:lnTo>
                  <a:lnTo>
                    <a:pt x="776812" y="1460574"/>
                  </a:lnTo>
                  <a:lnTo>
                    <a:pt x="750694" y="1497302"/>
                  </a:lnTo>
                  <a:lnTo>
                    <a:pt x="722883" y="1532692"/>
                  </a:lnTo>
                  <a:lnTo>
                    <a:pt x="693439" y="1566684"/>
                  </a:lnTo>
                  <a:lnTo>
                    <a:pt x="662420" y="1599218"/>
                  </a:lnTo>
                  <a:lnTo>
                    <a:pt x="629886" y="1630237"/>
                  </a:lnTo>
                  <a:lnTo>
                    <a:pt x="595894" y="1659682"/>
                  </a:lnTo>
                  <a:lnTo>
                    <a:pt x="560505" y="1687493"/>
                  </a:lnTo>
                  <a:lnTo>
                    <a:pt x="523776" y="1713611"/>
                  </a:lnTo>
                  <a:lnTo>
                    <a:pt x="485767" y="1737979"/>
                  </a:lnTo>
                  <a:lnTo>
                    <a:pt x="446537" y="1760536"/>
                  </a:lnTo>
                  <a:lnTo>
                    <a:pt x="406144" y="1781225"/>
                  </a:lnTo>
                  <a:lnTo>
                    <a:pt x="364647" y="1799985"/>
                  </a:lnTo>
                  <a:lnTo>
                    <a:pt x="322105" y="1816759"/>
                  </a:lnTo>
                  <a:lnTo>
                    <a:pt x="278577" y="1831488"/>
                  </a:lnTo>
                  <a:lnTo>
                    <a:pt x="234122" y="1844111"/>
                  </a:lnTo>
                  <a:lnTo>
                    <a:pt x="188799" y="1854572"/>
                  </a:lnTo>
                  <a:lnTo>
                    <a:pt x="142666" y="1862811"/>
                  </a:lnTo>
                  <a:lnTo>
                    <a:pt x="95783" y="1868768"/>
                  </a:lnTo>
                  <a:lnTo>
                    <a:pt x="48208" y="1872386"/>
                  </a:lnTo>
                  <a:lnTo>
                    <a:pt x="0" y="1873605"/>
                  </a:lnTo>
                </a:path>
              </a:pathLst>
            </a:custGeom>
            <a:ln w="127000">
              <a:solidFill>
                <a:srgbClr val="8B6139"/>
              </a:solidFill>
            </a:ln>
          </p:spPr>
          <p:txBody>
            <a:bodyPr wrap="square" lIns="0" tIns="0" rIns="0" bIns="0" rtlCol="0"/>
            <a:lstStyle/>
            <a:p>
              <a:pPr algn="ctr"/>
              <a:endParaRPr sz="1600"/>
            </a:p>
          </p:txBody>
        </p:sp>
        <p:sp>
          <p:nvSpPr>
            <p:cNvPr id="10" name="object 12">
              <a:extLst>
                <a:ext uri="{FF2B5EF4-FFF2-40B4-BE49-F238E27FC236}">
                  <a16:creationId xmlns:a16="http://schemas.microsoft.com/office/drawing/2014/main" id="{E8B81A99-DD7B-B3D2-A76A-8B777BA6C487}"/>
                </a:ext>
              </a:extLst>
            </p:cNvPr>
            <p:cNvSpPr/>
            <p:nvPr/>
          </p:nvSpPr>
          <p:spPr>
            <a:xfrm>
              <a:off x="9066249" y="3890867"/>
              <a:ext cx="937260" cy="1873885"/>
            </a:xfrm>
            <a:custGeom>
              <a:avLst/>
              <a:gdLst/>
              <a:ahLst/>
              <a:cxnLst/>
              <a:rect l="l" t="t" r="r" b="b"/>
              <a:pathLst>
                <a:path w="937259" h="1873885">
                  <a:moveTo>
                    <a:pt x="936802" y="1873605"/>
                  </a:moveTo>
                  <a:lnTo>
                    <a:pt x="888594" y="1872386"/>
                  </a:lnTo>
                  <a:lnTo>
                    <a:pt x="841019" y="1868769"/>
                  </a:lnTo>
                  <a:lnTo>
                    <a:pt x="794136" y="1862811"/>
                  </a:lnTo>
                  <a:lnTo>
                    <a:pt x="748003" y="1854573"/>
                  </a:lnTo>
                  <a:lnTo>
                    <a:pt x="702680" y="1844112"/>
                  </a:lnTo>
                  <a:lnTo>
                    <a:pt x="658225" y="1831489"/>
                  </a:lnTo>
                  <a:lnTo>
                    <a:pt x="614697" y="1816761"/>
                  </a:lnTo>
                  <a:lnTo>
                    <a:pt x="572155" y="1799987"/>
                  </a:lnTo>
                  <a:lnTo>
                    <a:pt x="530658" y="1781227"/>
                  </a:lnTo>
                  <a:lnTo>
                    <a:pt x="490265" y="1760539"/>
                  </a:lnTo>
                  <a:lnTo>
                    <a:pt x="451034" y="1737982"/>
                  </a:lnTo>
                  <a:lnTo>
                    <a:pt x="413025" y="1713615"/>
                  </a:lnTo>
                  <a:lnTo>
                    <a:pt x="376297" y="1687497"/>
                  </a:lnTo>
                  <a:lnTo>
                    <a:pt x="340907" y="1659686"/>
                  </a:lnTo>
                  <a:lnTo>
                    <a:pt x="306916" y="1630242"/>
                  </a:lnTo>
                  <a:lnTo>
                    <a:pt x="274381" y="1599223"/>
                  </a:lnTo>
                  <a:lnTo>
                    <a:pt x="243363" y="1566689"/>
                  </a:lnTo>
                  <a:lnTo>
                    <a:pt x="213919" y="1532697"/>
                  </a:lnTo>
                  <a:lnTo>
                    <a:pt x="186108" y="1497308"/>
                  </a:lnTo>
                  <a:lnTo>
                    <a:pt x="159990" y="1460579"/>
                  </a:lnTo>
                  <a:lnTo>
                    <a:pt x="135623" y="1422570"/>
                  </a:lnTo>
                  <a:lnTo>
                    <a:pt x="113066" y="1383340"/>
                  </a:lnTo>
                  <a:lnTo>
                    <a:pt x="92378" y="1342947"/>
                  </a:lnTo>
                  <a:lnTo>
                    <a:pt x="73618" y="1301450"/>
                  </a:lnTo>
                  <a:lnTo>
                    <a:pt x="56844" y="1258908"/>
                  </a:lnTo>
                  <a:lnTo>
                    <a:pt x="42116" y="1215380"/>
                  </a:lnTo>
                  <a:lnTo>
                    <a:pt x="29492" y="1170925"/>
                  </a:lnTo>
                  <a:lnTo>
                    <a:pt x="19032" y="1125602"/>
                  </a:lnTo>
                  <a:lnTo>
                    <a:pt x="10793" y="1079469"/>
                  </a:lnTo>
                  <a:lnTo>
                    <a:pt x="4836" y="1032586"/>
                  </a:lnTo>
                  <a:lnTo>
                    <a:pt x="1218" y="985010"/>
                  </a:lnTo>
                  <a:lnTo>
                    <a:pt x="0" y="936802"/>
                  </a:lnTo>
                  <a:lnTo>
                    <a:pt x="1218" y="888594"/>
                  </a:lnTo>
                  <a:lnTo>
                    <a:pt x="4836" y="841019"/>
                  </a:lnTo>
                  <a:lnTo>
                    <a:pt x="10793" y="794136"/>
                  </a:lnTo>
                  <a:lnTo>
                    <a:pt x="19032" y="748003"/>
                  </a:lnTo>
                  <a:lnTo>
                    <a:pt x="29492" y="702680"/>
                  </a:lnTo>
                  <a:lnTo>
                    <a:pt x="42116" y="658225"/>
                  </a:lnTo>
                  <a:lnTo>
                    <a:pt x="56844" y="614697"/>
                  </a:lnTo>
                  <a:lnTo>
                    <a:pt x="73618" y="572155"/>
                  </a:lnTo>
                  <a:lnTo>
                    <a:pt x="92378" y="530658"/>
                  </a:lnTo>
                  <a:lnTo>
                    <a:pt x="113066" y="490265"/>
                  </a:lnTo>
                  <a:lnTo>
                    <a:pt x="135623" y="451034"/>
                  </a:lnTo>
                  <a:lnTo>
                    <a:pt x="159990" y="413025"/>
                  </a:lnTo>
                  <a:lnTo>
                    <a:pt x="186108" y="376297"/>
                  </a:lnTo>
                  <a:lnTo>
                    <a:pt x="213919" y="340907"/>
                  </a:lnTo>
                  <a:lnTo>
                    <a:pt x="243363" y="306916"/>
                  </a:lnTo>
                  <a:lnTo>
                    <a:pt x="274381" y="274381"/>
                  </a:lnTo>
                  <a:lnTo>
                    <a:pt x="306916" y="243363"/>
                  </a:lnTo>
                  <a:lnTo>
                    <a:pt x="340907" y="213919"/>
                  </a:lnTo>
                  <a:lnTo>
                    <a:pt x="376297" y="186108"/>
                  </a:lnTo>
                  <a:lnTo>
                    <a:pt x="413025" y="159990"/>
                  </a:lnTo>
                  <a:lnTo>
                    <a:pt x="451034" y="135623"/>
                  </a:lnTo>
                  <a:lnTo>
                    <a:pt x="490265" y="113066"/>
                  </a:lnTo>
                  <a:lnTo>
                    <a:pt x="530658" y="92378"/>
                  </a:lnTo>
                  <a:lnTo>
                    <a:pt x="572155" y="73618"/>
                  </a:lnTo>
                  <a:lnTo>
                    <a:pt x="614697" y="56844"/>
                  </a:lnTo>
                  <a:lnTo>
                    <a:pt x="658225" y="42116"/>
                  </a:lnTo>
                  <a:lnTo>
                    <a:pt x="702680" y="29492"/>
                  </a:lnTo>
                  <a:lnTo>
                    <a:pt x="748003" y="19032"/>
                  </a:lnTo>
                  <a:lnTo>
                    <a:pt x="794136" y="10793"/>
                  </a:lnTo>
                  <a:lnTo>
                    <a:pt x="841019" y="4836"/>
                  </a:lnTo>
                  <a:lnTo>
                    <a:pt x="888594" y="1218"/>
                  </a:lnTo>
                  <a:lnTo>
                    <a:pt x="936802" y="0"/>
                  </a:lnTo>
                </a:path>
              </a:pathLst>
            </a:custGeom>
            <a:ln w="38100">
              <a:solidFill>
                <a:srgbClr val="00344B"/>
              </a:solidFill>
            </a:ln>
          </p:spPr>
          <p:txBody>
            <a:bodyPr wrap="square" lIns="0" tIns="0" rIns="0" bIns="0" rtlCol="0"/>
            <a:lstStyle/>
            <a:p>
              <a:pPr algn="ctr"/>
              <a:endParaRPr sz="1600"/>
            </a:p>
          </p:txBody>
        </p:sp>
        <p:sp>
          <p:nvSpPr>
            <p:cNvPr id="11" name="object 13">
              <a:extLst>
                <a:ext uri="{FF2B5EF4-FFF2-40B4-BE49-F238E27FC236}">
                  <a16:creationId xmlns:a16="http://schemas.microsoft.com/office/drawing/2014/main" id="{99975241-8742-2731-56B6-6A4C93AEAB0F}"/>
                </a:ext>
              </a:extLst>
            </p:cNvPr>
            <p:cNvSpPr/>
            <p:nvPr/>
          </p:nvSpPr>
          <p:spPr>
            <a:xfrm>
              <a:off x="9066249" y="3840067"/>
              <a:ext cx="937260" cy="1873885"/>
            </a:xfrm>
            <a:custGeom>
              <a:avLst/>
              <a:gdLst/>
              <a:ahLst/>
              <a:cxnLst/>
              <a:rect l="l" t="t" r="r" b="b"/>
              <a:pathLst>
                <a:path w="937259" h="1873885">
                  <a:moveTo>
                    <a:pt x="936802" y="1873605"/>
                  </a:moveTo>
                  <a:lnTo>
                    <a:pt x="888594" y="1872386"/>
                  </a:lnTo>
                  <a:lnTo>
                    <a:pt x="841019" y="1868769"/>
                  </a:lnTo>
                  <a:lnTo>
                    <a:pt x="794136" y="1862811"/>
                  </a:lnTo>
                  <a:lnTo>
                    <a:pt x="748003" y="1854573"/>
                  </a:lnTo>
                  <a:lnTo>
                    <a:pt x="702680" y="1844112"/>
                  </a:lnTo>
                  <a:lnTo>
                    <a:pt x="658225" y="1831489"/>
                  </a:lnTo>
                  <a:lnTo>
                    <a:pt x="614697" y="1816761"/>
                  </a:lnTo>
                  <a:lnTo>
                    <a:pt x="572155" y="1799987"/>
                  </a:lnTo>
                  <a:lnTo>
                    <a:pt x="530658" y="1781227"/>
                  </a:lnTo>
                  <a:lnTo>
                    <a:pt x="490265" y="1760539"/>
                  </a:lnTo>
                  <a:lnTo>
                    <a:pt x="451034" y="1737982"/>
                  </a:lnTo>
                  <a:lnTo>
                    <a:pt x="413025" y="1713615"/>
                  </a:lnTo>
                  <a:lnTo>
                    <a:pt x="376297" y="1687497"/>
                  </a:lnTo>
                  <a:lnTo>
                    <a:pt x="340907" y="1659686"/>
                  </a:lnTo>
                  <a:lnTo>
                    <a:pt x="306916" y="1630242"/>
                  </a:lnTo>
                  <a:lnTo>
                    <a:pt x="274381" y="1599223"/>
                  </a:lnTo>
                  <a:lnTo>
                    <a:pt x="243363" y="1566689"/>
                  </a:lnTo>
                  <a:lnTo>
                    <a:pt x="213919" y="1532697"/>
                  </a:lnTo>
                  <a:lnTo>
                    <a:pt x="186108" y="1497308"/>
                  </a:lnTo>
                  <a:lnTo>
                    <a:pt x="159990" y="1460579"/>
                  </a:lnTo>
                  <a:lnTo>
                    <a:pt x="135623" y="1422570"/>
                  </a:lnTo>
                  <a:lnTo>
                    <a:pt x="113066" y="1383340"/>
                  </a:lnTo>
                  <a:lnTo>
                    <a:pt x="92378" y="1342947"/>
                  </a:lnTo>
                  <a:lnTo>
                    <a:pt x="73618" y="1301450"/>
                  </a:lnTo>
                  <a:lnTo>
                    <a:pt x="56844" y="1258908"/>
                  </a:lnTo>
                  <a:lnTo>
                    <a:pt x="42116" y="1215380"/>
                  </a:lnTo>
                  <a:lnTo>
                    <a:pt x="29492" y="1170925"/>
                  </a:lnTo>
                  <a:lnTo>
                    <a:pt x="19032" y="1125602"/>
                  </a:lnTo>
                  <a:lnTo>
                    <a:pt x="10793" y="1079469"/>
                  </a:lnTo>
                  <a:lnTo>
                    <a:pt x="4836" y="1032586"/>
                  </a:lnTo>
                  <a:lnTo>
                    <a:pt x="1218" y="985010"/>
                  </a:lnTo>
                  <a:lnTo>
                    <a:pt x="0" y="936802"/>
                  </a:lnTo>
                  <a:lnTo>
                    <a:pt x="1218" y="888594"/>
                  </a:lnTo>
                  <a:lnTo>
                    <a:pt x="4836" y="841019"/>
                  </a:lnTo>
                  <a:lnTo>
                    <a:pt x="10793" y="794136"/>
                  </a:lnTo>
                  <a:lnTo>
                    <a:pt x="19032" y="748003"/>
                  </a:lnTo>
                  <a:lnTo>
                    <a:pt x="29492" y="702680"/>
                  </a:lnTo>
                  <a:lnTo>
                    <a:pt x="42116" y="658225"/>
                  </a:lnTo>
                  <a:lnTo>
                    <a:pt x="56844" y="614697"/>
                  </a:lnTo>
                  <a:lnTo>
                    <a:pt x="73618" y="572155"/>
                  </a:lnTo>
                  <a:lnTo>
                    <a:pt x="92378" y="530658"/>
                  </a:lnTo>
                  <a:lnTo>
                    <a:pt x="113066" y="490265"/>
                  </a:lnTo>
                  <a:lnTo>
                    <a:pt x="135623" y="451034"/>
                  </a:lnTo>
                  <a:lnTo>
                    <a:pt x="159990" y="413025"/>
                  </a:lnTo>
                  <a:lnTo>
                    <a:pt x="186108" y="376297"/>
                  </a:lnTo>
                  <a:lnTo>
                    <a:pt x="213919" y="340907"/>
                  </a:lnTo>
                  <a:lnTo>
                    <a:pt x="243363" y="306916"/>
                  </a:lnTo>
                  <a:lnTo>
                    <a:pt x="274381" y="274381"/>
                  </a:lnTo>
                  <a:lnTo>
                    <a:pt x="306916" y="243363"/>
                  </a:lnTo>
                  <a:lnTo>
                    <a:pt x="340907" y="213919"/>
                  </a:lnTo>
                  <a:lnTo>
                    <a:pt x="376297" y="186108"/>
                  </a:lnTo>
                  <a:lnTo>
                    <a:pt x="413025" y="159990"/>
                  </a:lnTo>
                  <a:lnTo>
                    <a:pt x="451034" y="135623"/>
                  </a:lnTo>
                  <a:lnTo>
                    <a:pt x="490265" y="113066"/>
                  </a:lnTo>
                  <a:lnTo>
                    <a:pt x="530658" y="92378"/>
                  </a:lnTo>
                  <a:lnTo>
                    <a:pt x="572155" y="73618"/>
                  </a:lnTo>
                  <a:lnTo>
                    <a:pt x="614697" y="56844"/>
                  </a:lnTo>
                  <a:lnTo>
                    <a:pt x="658225" y="42116"/>
                  </a:lnTo>
                  <a:lnTo>
                    <a:pt x="702680" y="29492"/>
                  </a:lnTo>
                  <a:lnTo>
                    <a:pt x="748003" y="19032"/>
                  </a:lnTo>
                  <a:lnTo>
                    <a:pt x="794136" y="10793"/>
                  </a:lnTo>
                  <a:lnTo>
                    <a:pt x="841019" y="4836"/>
                  </a:lnTo>
                  <a:lnTo>
                    <a:pt x="888594" y="1218"/>
                  </a:lnTo>
                  <a:lnTo>
                    <a:pt x="936802" y="0"/>
                  </a:lnTo>
                </a:path>
              </a:pathLst>
            </a:custGeom>
            <a:ln w="38100">
              <a:solidFill>
                <a:srgbClr val="100534"/>
              </a:solidFill>
            </a:ln>
          </p:spPr>
          <p:txBody>
            <a:bodyPr wrap="square" lIns="0" tIns="0" rIns="0" bIns="0" rtlCol="0"/>
            <a:lstStyle/>
            <a:p>
              <a:pPr algn="ctr"/>
              <a:endParaRPr sz="1600"/>
            </a:p>
          </p:txBody>
        </p:sp>
        <p:sp>
          <p:nvSpPr>
            <p:cNvPr id="12" name="object 14">
              <a:extLst>
                <a:ext uri="{FF2B5EF4-FFF2-40B4-BE49-F238E27FC236}">
                  <a16:creationId xmlns:a16="http://schemas.microsoft.com/office/drawing/2014/main" id="{B425A164-C1EE-2FDF-54B3-E41954B5876E}"/>
                </a:ext>
              </a:extLst>
            </p:cNvPr>
            <p:cNvSpPr/>
            <p:nvPr/>
          </p:nvSpPr>
          <p:spPr>
            <a:xfrm>
              <a:off x="10003052" y="3840063"/>
              <a:ext cx="937260" cy="1873885"/>
            </a:xfrm>
            <a:custGeom>
              <a:avLst/>
              <a:gdLst/>
              <a:ahLst/>
              <a:cxnLst/>
              <a:rect l="l" t="t" r="r" b="b"/>
              <a:pathLst>
                <a:path w="937259" h="1873885">
                  <a:moveTo>
                    <a:pt x="0" y="0"/>
                  </a:moveTo>
                  <a:lnTo>
                    <a:pt x="48206" y="1218"/>
                  </a:lnTo>
                  <a:lnTo>
                    <a:pt x="95781" y="4836"/>
                  </a:lnTo>
                  <a:lnTo>
                    <a:pt x="142663" y="10793"/>
                  </a:lnTo>
                  <a:lnTo>
                    <a:pt x="188795" y="19032"/>
                  </a:lnTo>
                  <a:lnTo>
                    <a:pt x="234118" y="29492"/>
                  </a:lnTo>
                  <a:lnTo>
                    <a:pt x="278573" y="42116"/>
                  </a:lnTo>
                  <a:lnTo>
                    <a:pt x="322100" y="56844"/>
                  </a:lnTo>
                  <a:lnTo>
                    <a:pt x="364642" y="73618"/>
                  </a:lnTo>
                  <a:lnTo>
                    <a:pt x="406138" y="92378"/>
                  </a:lnTo>
                  <a:lnTo>
                    <a:pt x="446531" y="113066"/>
                  </a:lnTo>
                  <a:lnTo>
                    <a:pt x="485762" y="135623"/>
                  </a:lnTo>
                  <a:lnTo>
                    <a:pt x="523771" y="159990"/>
                  </a:lnTo>
                  <a:lnTo>
                    <a:pt x="560500" y="186108"/>
                  </a:lnTo>
                  <a:lnTo>
                    <a:pt x="595889" y="213919"/>
                  </a:lnTo>
                  <a:lnTo>
                    <a:pt x="629881" y="243363"/>
                  </a:lnTo>
                  <a:lnTo>
                    <a:pt x="662416" y="274381"/>
                  </a:lnTo>
                  <a:lnTo>
                    <a:pt x="693435" y="306916"/>
                  </a:lnTo>
                  <a:lnTo>
                    <a:pt x="722879" y="340907"/>
                  </a:lnTo>
                  <a:lnTo>
                    <a:pt x="750690" y="376297"/>
                  </a:lnTo>
                  <a:lnTo>
                    <a:pt x="776809" y="413025"/>
                  </a:lnTo>
                  <a:lnTo>
                    <a:pt x="801176" y="451034"/>
                  </a:lnTo>
                  <a:lnTo>
                    <a:pt x="823733" y="490265"/>
                  </a:lnTo>
                  <a:lnTo>
                    <a:pt x="844422" y="530658"/>
                  </a:lnTo>
                  <a:lnTo>
                    <a:pt x="863182" y="572155"/>
                  </a:lnTo>
                  <a:lnTo>
                    <a:pt x="879956" y="614697"/>
                  </a:lnTo>
                  <a:lnTo>
                    <a:pt x="894685" y="658225"/>
                  </a:lnTo>
                  <a:lnTo>
                    <a:pt x="907309" y="702680"/>
                  </a:lnTo>
                  <a:lnTo>
                    <a:pt x="917769" y="748003"/>
                  </a:lnTo>
                  <a:lnTo>
                    <a:pt x="926008" y="794136"/>
                  </a:lnTo>
                  <a:lnTo>
                    <a:pt x="931966" y="841019"/>
                  </a:lnTo>
                  <a:lnTo>
                    <a:pt x="935583" y="888594"/>
                  </a:lnTo>
                  <a:lnTo>
                    <a:pt x="936802" y="936802"/>
                  </a:lnTo>
                  <a:lnTo>
                    <a:pt x="935583" y="985010"/>
                  </a:lnTo>
                  <a:lnTo>
                    <a:pt x="931966" y="1032586"/>
                  </a:lnTo>
                  <a:lnTo>
                    <a:pt x="926008" y="1079469"/>
                  </a:lnTo>
                  <a:lnTo>
                    <a:pt x="917769" y="1125602"/>
                  </a:lnTo>
                  <a:lnTo>
                    <a:pt x="907309" y="1170925"/>
                  </a:lnTo>
                  <a:lnTo>
                    <a:pt x="894685" y="1215380"/>
                  </a:lnTo>
                  <a:lnTo>
                    <a:pt x="879956" y="1258908"/>
                  </a:lnTo>
                  <a:lnTo>
                    <a:pt x="863182" y="1301450"/>
                  </a:lnTo>
                  <a:lnTo>
                    <a:pt x="844422" y="1342947"/>
                  </a:lnTo>
                  <a:lnTo>
                    <a:pt x="823733" y="1383340"/>
                  </a:lnTo>
                  <a:lnTo>
                    <a:pt x="801176" y="1422570"/>
                  </a:lnTo>
                  <a:lnTo>
                    <a:pt x="776809" y="1460579"/>
                  </a:lnTo>
                  <a:lnTo>
                    <a:pt x="750690" y="1497308"/>
                  </a:lnTo>
                  <a:lnTo>
                    <a:pt x="722879" y="1532697"/>
                  </a:lnTo>
                  <a:lnTo>
                    <a:pt x="693435" y="1566689"/>
                  </a:lnTo>
                  <a:lnTo>
                    <a:pt x="662416" y="1599223"/>
                  </a:lnTo>
                  <a:lnTo>
                    <a:pt x="629881" y="1630242"/>
                  </a:lnTo>
                  <a:lnTo>
                    <a:pt x="595889" y="1659686"/>
                  </a:lnTo>
                  <a:lnTo>
                    <a:pt x="560500" y="1687497"/>
                  </a:lnTo>
                  <a:lnTo>
                    <a:pt x="523771" y="1713615"/>
                  </a:lnTo>
                  <a:lnTo>
                    <a:pt x="485762" y="1737982"/>
                  </a:lnTo>
                  <a:lnTo>
                    <a:pt x="446531" y="1760539"/>
                  </a:lnTo>
                  <a:lnTo>
                    <a:pt x="406138" y="1781227"/>
                  </a:lnTo>
                  <a:lnTo>
                    <a:pt x="364642" y="1799987"/>
                  </a:lnTo>
                  <a:lnTo>
                    <a:pt x="322100" y="1816761"/>
                  </a:lnTo>
                  <a:lnTo>
                    <a:pt x="278573" y="1831489"/>
                  </a:lnTo>
                  <a:lnTo>
                    <a:pt x="234118" y="1844112"/>
                  </a:lnTo>
                  <a:lnTo>
                    <a:pt x="188795" y="1854573"/>
                  </a:lnTo>
                  <a:lnTo>
                    <a:pt x="142663" y="1862811"/>
                  </a:lnTo>
                  <a:lnTo>
                    <a:pt x="95781" y="1868769"/>
                  </a:lnTo>
                  <a:lnTo>
                    <a:pt x="48206" y="1872386"/>
                  </a:lnTo>
                  <a:lnTo>
                    <a:pt x="0" y="1873605"/>
                  </a:lnTo>
                </a:path>
              </a:pathLst>
            </a:custGeom>
            <a:ln w="127000">
              <a:solidFill>
                <a:srgbClr val="F7921E"/>
              </a:solidFill>
            </a:ln>
          </p:spPr>
          <p:txBody>
            <a:bodyPr wrap="square" lIns="0" tIns="0" rIns="0" bIns="0" rtlCol="0"/>
            <a:lstStyle/>
            <a:p>
              <a:pPr algn="ctr"/>
              <a:endParaRPr sz="1600"/>
            </a:p>
          </p:txBody>
        </p:sp>
        <p:sp>
          <p:nvSpPr>
            <p:cNvPr id="13" name="object 15">
              <a:extLst>
                <a:ext uri="{FF2B5EF4-FFF2-40B4-BE49-F238E27FC236}">
                  <a16:creationId xmlns:a16="http://schemas.microsoft.com/office/drawing/2014/main" id="{427A8FA9-9425-5D7E-F836-39DAEC49AD4C}"/>
                </a:ext>
              </a:extLst>
            </p:cNvPr>
            <p:cNvSpPr/>
            <p:nvPr/>
          </p:nvSpPr>
          <p:spPr>
            <a:xfrm>
              <a:off x="6905697" y="3986245"/>
              <a:ext cx="403225" cy="280035"/>
            </a:xfrm>
            <a:custGeom>
              <a:avLst/>
              <a:gdLst/>
              <a:ahLst/>
              <a:cxnLst/>
              <a:rect l="l" t="t" r="r" b="b"/>
              <a:pathLst>
                <a:path w="403225" h="280035">
                  <a:moveTo>
                    <a:pt x="0" y="279844"/>
                  </a:moveTo>
                  <a:lnTo>
                    <a:pt x="402704" y="0"/>
                  </a:lnTo>
                </a:path>
              </a:pathLst>
            </a:custGeom>
            <a:ln w="25400">
              <a:solidFill>
                <a:srgbClr val="100534"/>
              </a:solidFill>
            </a:ln>
          </p:spPr>
          <p:txBody>
            <a:bodyPr wrap="square" lIns="0" tIns="0" rIns="0" bIns="0" rtlCol="0"/>
            <a:lstStyle/>
            <a:p>
              <a:pPr algn="ctr"/>
              <a:endParaRPr sz="1600"/>
            </a:p>
          </p:txBody>
        </p:sp>
        <p:pic>
          <p:nvPicPr>
            <p:cNvPr id="15" name="object 16">
              <a:extLst>
                <a:ext uri="{FF2B5EF4-FFF2-40B4-BE49-F238E27FC236}">
                  <a16:creationId xmlns:a16="http://schemas.microsoft.com/office/drawing/2014/main" id="{A1C27EED-082A-91A5-EA92-9FF4EA9B3DEA}"/>
                </a:ext>
              </a:extLst>
            </p:cNvPr>
            <p:cNvPicPr/>
            <p:nvPr/>
          </p:nvPicPr>
          <p:blipFill>
            <a:blip r:embed="rId4" cstate="print"/>
            <a:stretch>
              <a:fillRect/>
            </a:stretch>
          </p:blipFill>
          <p:spPr>
            <a:xfrm>
              <a:off x="7233317" y="3911160"/>
              <a:ext cx="188264" cy="200964"/>
            </a:xfrm>
            <a:prstGeom prst="rect">
              <a:avLst/>
            </a:prstGeom>
          </p:spPr>
        </p:pic>
        <p:sp>
          <p:nvSpPr>
            <p:cNvPr id="16" name="object 17">
              <a:extLst>
                <a:ext uri="{FF2B5EF4-FFF2-40B4-BE49-F238E27FC236}">
                  <a16:creationId xmlns:a16="http://schemas.microsoft.com/office/drawing/2014/main" id="{7F2B6DDD-20D7-86C7-F9D2-2A91F8F485CB}"/>
                </a:ext>
              </a:extLst>
            </p:cNvPr>
            <p:cNvSpPr/>
            <p:nvPr/>
          </p:nvSpPr>
          <p:spPr>
            <a:xfrm>
              <a:off x="6905697" y="5287646"/>
              <a:ext cx="403225" cy="280035"/>
            </a:xfrm>
            <a:custGeom>
              <a:avLst/>
              <a:gdLst/>
              <a:ahLst/>
              <a:cxnLst/>
              <a:rect l="l" t="t" r="r" b="b"/>
              <a:pathLst>
                <a:path w="403225" h="280035">
                  <a:moveTo>
                    <a:pt x="0" y="0"/>
                  </a:moveTo>
                  <a:lnTo>
                    <a:pt x="402704" y="279844"/>
                  </a:lnTo>
                </a:path>
              </a:pathLst>
            </a:custGeom>
            <a:ln w="25400">
              <a:solidFill>
                <a:srgbClr val="100534"/>
              </a:solidFill>
            </a:ln>
          </p:spPr>
          <p:txBody>
            <a:bodyPr wrap="square" lIns="0" tIns="0" rIns="0" bIns="0" rtlCol="0"/>
            <a:lstStyle/>
            <a:p>
              <a:pPr algn="ctr"/>
              <a:endParaRPr sz="1600"/>
            </a:p>
          </p:txBody>
        </p:sp>
        <p:pic>
          <p:nvPicPr>
            <p:cNvPr id="17" name="object 18">
              <a:extLst>
                <a:ext uri="{FF2B5EF4-FFF2-40B4-BE49-F238E27FC236}">
                  <a16:creationId xmlns:a16="http://schemas.microsoft.com/office/drawing/2014/main" id="{6D120DED-780B-B829-E57C-8303E479FCB8}"/>
                </a:ext>
              </a:extLst>
            </p:cNvPr>
            <p:cNvPicPr/>
            <p:nvPr/>
          </p:nvPicPr>
          <p:blipFill>
            <a:blip r:embed="rId5" cstate="print"/>
            <a:stretch>
              <a:fillRect/>
            </a:stretch>
          </p:blipFill>
          <p:spPr>
            <a:xfrm>
              <a:off x="7233317" y="5492409"/>
              <a:ext cx="188264" cy="200964"/>
            </a:xfrm>
            <a:prstGeom prst="rect">
              <a:avLst/>
            </a:prstGeom>
          </p:spPr>
        </p:pic>
        <p:pic>
          <p:nvPicPr>
            <p:cNvPr id="18" name="object 19">
              <a:extLst>
                <a:ext uri="{FF2B5EF4-FFF2-40B4-BE49-F238E27FC236}">
                  <a16:creationId xmlns:a16="http://schemas.microsoft.com/office/drawing/2014/main" id="{969C6A66-6A87-4A22-01DA-70A479197750}"/>
                </a:ext>
              </a:extLst>
            </p:cNvPr>
            <p:cNvPicPr/>
            <p:nvPr/>
          </p:nvPicPr>
          <p:blipFill>
            <a:blip r:embed="rId6" cstate="print"/>
            <a:stretch>
              <a:fillRect/>
            </a:stretch>
          </p:blipFill>
          <p:spPr>
            <a:xfrm>
              <a:off x="9002400" y="4701785"/>
              <a:ext cx="188264" cy="200964"/>
            </a:xfrm>
            <a:prstGeom prst="rect">
              <a:avLst/>
            </a:prstGeom>
          </p:spPr>
        </p:pic>
        <p:sp>
          <p:nvSpPr>
            <p:cNvPr id="19" name="object 20">
              <a:extLst>
                <a:ext uri="{FF2B5EF4-FFF2-40B4-BE49-F238E27FC236}">
                  <a16:creationId xmlns:a16="http://schemas.microsoft.com/office/drawing/2014/main" id="{B8A16C15-82CD-04BD-D502-EE0143EF3C3F}"/>
                </a:ext>
              </a:extLst>
            </p:cNvPr>
            <p:cNvSpPr/>
            <p:nvPr/>
          </p:nvSpPr>
          <p:spPr>
            <a:xfrm>
              <a:off x="3401420" y="4776867"/>
              <a:ext cx="1891664" cy="0"/>
            </a:xfrm>
            <a:custGeom>
              <a:avLst/>
              <a:gdLst/>
              <a:ahLst/>
              <a:cxnLst/>
              <a:rect l="l" t="t" r="r" b="b"/>
              <a:pathLst>
                <a:path w="1891664">
                  <a:moveTo>
                    <a:pt x="0" y="0"/>
                  </a:moveTo>
                  <a:lnTo>
                    <a:pt x="1891080" y="0"/>
                  </a:lnTo>
                </a:path>
              </a:pathLst>
            </a:custGeom>
            <a:ln w="25400">
              <a:solidFill>
                <a:srgbClr val="100534"/>
              </a:solidFill>
            </a:ln>
          </p:spPr>
          <p:txBody>
            <a:bodyPr wrap="square" lIns="0" tIns="0" rIns="0" bIns="0" rtlCol="0"/>
            <a:lstStyle/>
            <a:p>
              <a:pPr algn="ctr"/>
              <a:endParaRPr sz="1600"/>
            </a:p>
          </p:txBody>
        </p:sp>
        <p:sp>
          <p:nvSpPr>
            <p:cNvPr id="20" name="object 21">
              <a:extLst>
                <a:ext uri="{FF2B5EF4-FFF2-40B4-BE49-F238E27FC236}">
                  <a16:creationId xmlns:a16="http://schemas.microsoft.com/office/drawing/2014/main" id="{CAD3D978-2A25-6DCA-85B9-F293D87E01C5}"/>
                </a:ext>
              </a:extLst>
            </p:cNvPr>
            <p:cNvSpPr/>
            <p:nvPr/>
          </p:nvSpPr>
          <p:spPr>
            <a:xfrm>
              <a:off x="4324626" y="2689571"/>
              <a:ext cx="937260" cy="1873885"/>
            </a:xfrm>
            <a:custGeom>
              <a:avLst/>
              <a:gdLst/>
              <a:ahLst/>
              <a:cxnLst/>
              <a:rect l="l" t="t" r="r" b="b"/>
              <a:pathLst>
                <a:path w="937260" h="1873885">
                  <a:moveTo>
                    <a:pt x="0" y="0"/>
                  </a:moveTo>
                  <a:lnTo>
                    <a:pt x="48208" y="1218"/>
                  </a:lnTo>
                  <a:lnTo>
                    <a:pt x="95783" y="4836"/>
                  </a:lnTo>
                  <a:lnTo>
                    <a:pt x="142666" y="10793"/>
                  </a:lnTo>
                  <a:lnTo>
                    <a:pt x="188799" y="19032"/>
                  </a:lnTo>
                  <a:lnTo>
                    <a:pt x="234122" y="29492"/>
                  </a:lnTo>
                  <a:lnTo>
                    <a:pt x="278577" y="42116"/>
                  </a:lnTo>
                  <a:lnTo>
                    <a:pt x="322105" y="56844"/>
                  </a:lnTo>
                  <a:lnTo>
                    <a:pt x="364647" y="73618"/>
                  </a:lnTo>
                  <a:lnTo>
                    <a:pt x="406144" y="92378"/>
                  </a:lnTo>
                  <a:lnTo>
                    <a:pt x="446537" y="113066"/>
                  </a:lnTo>
                  <a:lnTo>
                    <a:pt x="485767" y="135623"/>
                  </a:lnTo>
                  <a:lnTo>
                    <a:pt x="523776" y="159990"/>
                  </a:lnTo>
                  <a:lnTo>
                    <a:pt x="560505" y="186108"/>
                  </a:lnTo>
                  <a:lnTo>
                    <a:pt x="595894" y="213919"/>
                  </a:lnTo>
                  <a:lnTo>
                    <a:pt x="629886" y="243363"/>
                  </a:lnTo>
                  <a:lnTo>
                    <a:pt x="662420" y="274381"/>
                  </a:lnTo>
                  <a:lnTo>
                    <a:pt x="693439" y="306916"/>
                  </a:lnTo>
                  <a:lnTo>
                    <a:pt x="722883" y="340907"/>
                  </a:lnTo>
                  <a:lnTo>
                    <a:pt x="750694" y="376297"/>
                  </a:lnTo>
                  <a:lnTo>
                    <a:pt x="776812" y="413025"/>
                  </a:lnTo>
                  <a:lnTo>
                    <a:pt x="801179" y="451034"/>
                  </a:lnTo>
                  <a:lnTo>
                    <a:pt x="823736" y="490265"/>
                  </a:lnTo>
                  <a:lnTo>
                    <a:pt x="844424" y="530658"/>
                  </a:lnTo>
                  <a:lnTo>
                    <a:pt x="863184" y="572155"/>
                  </a:lnTo>
                  <a:lnTo>
                    <a:pt x="879958" y="614697"/>
                  </a:lnTo>
                  <a:lnTo>
                    <a:pt x="894686" y="658225"/>
                  </a:lnTo>
                  <a:lnTo>
                    <a:pt x="907309" y="702680"/>
                  </a:lnTo>
                  <a:lnTo>
                    <a:pt x="917770" y="748003"/>
                  </a:lnTo>
                  <a:lnTo>
                    <a:pt x="926008" y="794136"/>
                  </a:lnTo>
                  <a:lnTo>
                    <a:pt x="931966" y="841019"/>
                  </a:lnTo>
                  <a:lnTo>
                    <a:pt x="935583" y="888594"/>
                  </a:lnTo>
                  <a:lnTo>
                    <a:pt x="936802" y="936802"/>
                  </a:lnTo>
                  <a:lnTo>
                    <a:pt x="935583" y="985010"/>
                  </a:lnTo>
                  <a:lnTo>
                    <a:pt x="931966" y="1032586"/>
                  </a:lnTo>
                  <a:lnTo>
                    <a:pt x="926008" y="1079469"/>
                  </a:lnTo>
                  <a:lnTo>
                    <a:pt x="917770" y="1125602"/>
                  </a:lnTo>
                  <a:lnTo>
                    <a:pt x="907309" y="1170925"/>
                  </a:lnTo>
                  <a:lnTo>
                    <a:pt x="894686" y="1215380"/>
                  </a:lnTo>
                  <a:lnTo>
                    <a:pt x="879958" y="1258908"/>
                  </a:lnTo>
                  <a:lnTo>
                    <a:pt x="863184" y="1301450"/>
                  </a:lnTo>
                  <a:lnTo>
                    <a:pt x="844424" y="1342947"/>
                  </a:lnTo>
                  <a:lnTo>
                    <a:pt x="823736" y="1383340"/>
                  </a:lnTo>
                  <a:lnTo>
                    <a:pt x="801179" y="1422570"/>
                  </a:lnTo>
                  <a:lnTo>
                    <a:pt x="776812" y="1460579"/>
                  </a:lnTo>
                  <a:lnTo>
                    <a:pt x="750694" y="1497308"/>
                  </a:lnTo>
                  <a:lnTo>
                    <a:pt x="722883" y="1532697"/>
                  </a:lnTo>
                  <a:lnTo>
                    <a:pt x="693439" y="1566689"/>
                  </a:lnTo>
                  <a:lnTo>
                    <a:pt x="662420" y="1599223"/>
                  </a:lnTo>
                  <a:lnTo>
                    <a:pt x="629886" y="1630242"/>
                  </a:lnTo>
                  <a:lnTo>
                    <a:pt x="595894" y="1659686"/>
                  </a:lnTo>
                  <a:lnTo>
                    <a:pt x="560505" y="1687497"/>
                  </a:lnTo>
                  <a:lnTo>
                    <a:pt x="523776" y="1713615"/>
                  </a:lnTo>
                  <a:lnTo>
                    <a:pt x="485767" y="1737982"/>
                  </a:lnTo>
                  <a:lnTo>
                    <a:pt x="446537" y="1760539"/>
                  </a:lnTo>
                  <a:lnTo>
                    <a:pt x="406144" y="1781227"/>
                  </a:lnTo>
                  <a:lnTo>
                    <a:pt x="364647" y="1799987"/>
                  </a:lnTo>
                  <a:lnTo>
                    <a:pt x="322105" y="1816761"/>
                  </a:lnTo>
                  <a:lnTo>
                    <a:pt x="278577" y="1831489"/>
                  </a:lnTo>
                  <a:lnTo>
                    <a:pt x="234122" y="1844112"/>
                  </a:lnTo>
                  <a:lnTo>
                    <a:pt x="188799" y="1854573"/>
                  </a:lnTo>
                  <a:lnTo>
                    <a:pt x="142666" y="1862811"/>
                  </a:lnTo>
                  <a:lnTo>
                    <a:pt x="95783" y="1868769"/>
                  </a:lnTo>
                  <a:lnTo>
                    <a:pt x="48208" y="1872386"/>
                  </a:lnTo>
                  <a:lnTo>
                    <a:pt x="0" y="1873605"/>
                  </a:lnTo>
                </a:path>
              </a:pathLst>
            </a:custGeom>
            <a:ln w="38100">
              <a:solidFill>
                <a:srgbClr val="00344B"/>
              </a:solidFill>
            </a:ln>
          </p:spPr>
          <p:txBody>
            <a:bodyPr wrap="square" lIns="0" tIns="0" rIns="0" bIns="0" rtlCol="0"/>
            <a:lstStyle/>
            <a:p>
              <a:pPr algn="ctr"/>
              <a:endParaRPr sz="1600"/>
            </a:p>
          </p:txBody>
        </p:sp>
        <p:sp>
          <p:nvSpPr>
            <p:cNvPr id="22" name="object 22">
              <a:extLst>
                <a:ext uri="{FF2B5EF4-FFF2-40B4-BE49-F238E27FC236}">
                  <a16:creationId xmlns:a16="http://schemas.microsoft.com/office/drawing/2014/main" id="{E65918F0-1D29-C255-4FA2-93458EEADBB3}"/>
                </a:ext>
              </a:extLst>
            </p:cNvPr>
            <p:cNvSpPr/>
            <p:nvPr/>
          </p:nvSpPr>
          <p:spPr>
            <a:xfrm>
              <a:off x="4324626" y="2638771"/>
              <a:ext cx="937260" cy="1873885"/>
            </a:xfrm>
            <a:custGeom>
              <a:avLst/>
              <a:gdLst/>
              <a:ahLst/>
              <a:cxnLst/>
              <a:rect l="l" t="t" r="r" b="b"/>
              <a:pathLst>
                <a:path w="937260" h="1873885">
                  <a:moveTo>
                    <a:pt x="0" y="0"/>
                  </a:moveTo>
                  <a:lnTo>
                    <a:pt x="48208" y="1218"/>
                  </a:lnTo>
                  <a:lnTo>
                    <a:pt x="95783" y="4836"/>
                  </a:lnTo>
                  <a:lnTo>
                    <a:pt x="142666" y="10793"/>
                  </a:lnTo>
                  <a:lnTo>
                    <a:pt x="188799" y="19032"/>
                  </a:lnTo>
                  <a:lnTo>
                    <a:pt x="234122" y="29492"/>
                  </a:lnTo>
                  <a:lnTo>
                    <a:pt x="278577" y="42116"/>
                  </a:lnTo>
                  <a:lnTo>
                    <a:pt x="322105" y="56844"/>
                  </a:lnTo>
                  <a:lnTo>
                    <a:pt x="364647" y="73618"/>
                  </a:lnTo>
                  <a:lnTo>
                    <a:pt x="406144" y="92378"/>
                  </a:lnTo>
                  <a:lnTo>
                    <a:pt x="446537" y="113066"/>
                  </a:lnTo>
                  <a:lnTo>
                    <a:pt x="485767" y="135623"/>
                  </a:lnTo>
                  <a:lnTo>
                    <a:pt x="523776" y="159990"/>
                  </a:lnTo>
                  <a:lnTo>
                    <a:pt x="560505" y="186108"/>
                  </a:lnTo>
                  <a:lnTo>
                    <a:pt x="595894" y="213919"/>
                  </a:lnTo>
                  <a:lnTo>
                    <a:pt x="629886" y="243363"/>
                  </a:lnTo>
                  <a:lnTo>
                    <a:pt x="662420" y="274381"/>
                  </a:lnTo>
                  <a:lnTo>
                    <a:pt x="693439" y="306916"/>
                  </a:lnTo>
                  <a:lnTo>
                    <a:pt x="722883" y="340907"/>
                  </a:lnTo>
                  <a:lnTo>
                    <a:pt x="750694" y="376297"/>
                  </a:lnTo>
                  <a:lnTo>
                    <a:pt x="776812" y="413025"/>
                  </a:lnTo>
                  <a:lnTo>
                    <a:pt x="801179" y="451034"/>
                  </a:lnTo>
                  <a:lnTo>
                    <a:pt x="823736" y="490265"/>
                  </a:lnTo>
                  <a:lnTo>
                    <a:pt x="844424" y="530658"/>
                  </a:lnTo>
                  <a:lnTo>
                    <a:pt x="863184" y="572155"/>
                  </a:lnTo>
                  <a:lnTo>
                    <a:pt x="879958" y="614697"/>
                  </a:lnTo>
                  <a:lnTo>
                    <a:pt x="894686" y="658225"/>
                  </a:lnTo>
                  <a:lnTo>
                    <a:pt x="907309" y="702680"/>
                  </a:lnTo>
                  <a:lnTo>
                    <a:pt x="917770" y="748003"/>
                  </a:lnTo>
                  <a:lnTo>
                    <a:pt x="926008" y="794136"/>
                  </a:lnTo>
                  <a:lnTo>
                    <a:pt x="931966" y="841019"/>
                  </a:lnTo>
                  <a:lnTo>
                    <a:pt x="935583" y="888594"/>
                  </a:lnTo>
                  <a:lnTo>
                    <a:pt x="936802" y="936802"/>
                  </a:lnTo>
                  <a:lnTo>
                    <a:pt x="935583" y="985010"/>
                  </a:lnTo>
                  <a:lnTo>
                    <a:pt x="931966" y="1032586"/>
                  </a:lnTo>
                  <a:lnTo>
                    <a:pt x="926008" y="1079469"/>
                  </a:lnTo>
                  <a:lnTo>
                    <a:pt x="917770" y="1125602"/>
                  </a:lnTo>
                  <a:lnTo>
                    <a:pt x="907309" y="1170925"/>
                  </a:lnTo>
                  <a:lnTo>
                    <a:pt x="894686" y="1215380"/>
                  </a:lnTo>
                  <a:lnTo>
                    <a:pt x="879958" y="1258908"/>
                  </a:lnTo>
                  <a:lnTo>
                    <a:pt x="863184" y="1301450"/>
                  </a:lnTo>
                  <a:lnTo>
                    <a:pt x="844424" y="1342947"/>
                  </a:lnTo>
                  <a:lnTo>
                    <a:pt x="823736" y="1383340"/>
                  </a:lnTo>
                  <a:lnTo>
                    <a:pt x="801179" y="1422570"/>
                  </a:lnTo>
                  <a:lnTo>
                    <a:pt x="776812" y="1460579"/>
                  </a:lnTo>
                  <a:lnTo>
                    <a:pt x="750694" y="1497308"/>
                  </a:lnTo>
                  <a:lnTo>
                    <a:pt x="722883" y="1532697"/>
                  </a:lnTo>
                  <a:lnTo>
                    <a:pt x="693439" y="1566689"/>
                  </a:lnTo>
                  <a:lnTo>
                    <a:pt x="662420" y="1599223"/>
                  </a:lnTo>
                  <a:lnTo>
                    <a:pt x="629886" y="1630242"/>
                  </a:lnTo>
                  <a:lnTo>
                    <a:pt x="595894" y="1659686"/>
                  </a:lnTo>
                  <a:lnTo>
                    <a:pt x="560505" y="1687497"/>
                  </a:lnTo>
                  <a:lnTo>
                    <a:pt x="523776" y="1713615"/>
                  </a:lnTo>
                  <a:lnTo>
                    <a:pt x="485767" y="1737982"/>
                  </a:lnTo>
                  <a:lnTo>
                    <a:pt x="446537" y="1760539"/>
                  </a:lnTo>
                  <a:lnTo>
                    <a:pt x="406144" y="1781227"/>
                  </a:lnTo>
                  <a:lnTo>
                    <a:pt x="364647" y="1799987"/>
                  </a:lnTo>
                  <a:lnTo>
                    <a:pt x="322105" y="1816761"/>
                  </a:lnTo>
                  <a:lnTo>
                    <a:pt x="278577" y="1831489"/>
                  </a:lnTo>
                  <a:lnTo>
                    <a:pt x="234122" y="1844112"/>
                  </a:lnTo>
                  <a:lnTo>
                    <a:pt x="188799" y="1854573"/>
                  </a:lnTo>
                  <a:lnTo>
                    <a:pt x="142666" y="1862811"/>
                  </a:lnTo>
                  <a:lnTo>
                    <a:pt x="95783" y="1868769"/>
                  </a:lnTo>
                  <a:lnTo>
                    <a:pt x="48208" y="1872386"/>
                  </a:lnTo>
                  <a:lnTo>
                    <a:pt x="0" y="1873605"/>
                  </a:lnTo>
                </a:path>
              </a:pathLst>
            </a:custGeom>
            <a:ln w="38100">
              <a:solidFill>
                <a:srgbClr val="100534"/>
              </a:solidFill>
            </a:ln>
          </p:spPr>
          <p:txBody>
            <a:bodyPr wrap="square" lIns="0" tIns="0" rIns="0" bIns="0" rtlCol="0"/>
            <a:lstStyle/>
            <a:p>
              <a:pPr algn="ctr"/>
              <a:endParaRPr sz="1600"/>
            </a:p>
          </p:txBody>
        </p:sp>
        <p:sp>
          <p:nvSpPr>
            <p:cNvPr id="24" name="object 23">
              <a:extLst>
                <a:ext uri="{FF2B5EF4-FFF2-40B4-BE49-F238E27FC236}">
                  <a16:creationId xmlns:a16="http://schemas.microsoft.com/office/drawing/2014/main" id="{696C57E9-7E06-C031-C36D-830AEFE86275}"/>
                </a:ext>
              </a:extLst>
            </p:cNvPr>
            <p:cNvSpPr/>
            <p:nvPr/>
          </p:nvSpPr>
          <p:spPr>
            <a:xfrm>
              <a:off x="3387824" y="2638776"/>
              <a:ext cx="937260" cy="1873885"/>
            </a:xfrm>
            <a:custGeom>
              <a:avLst/>
              <a:gdLst/>
              <a:ahLst/>
              <a:cxnLst/>
              <a:rect l="l" t="t" r="r" b="b"/>
              <a:pathLst>
                <a:path w="937260" h="1873885">
                  <a:moveTo>
                    <a:pt x="936802" y="1873605"/>
                  </a:moveTo>
                  <a:lnTo>
                    <a:pt x="888595" y="1872386"/>
                  </a:lnTo>
                  <a:lnTo>
                    <a:pt x="841021" y="1868769"/>
                  </a:lnTo>
                  <a:lnTo>
                    <a:pt x="794139" y="1862811"/>
                  </a:lnTo>
                  <a:lnTo>
                    <a:pt x="748007" y="1854573"/>
                  </a:lnTo>
                  <a:lnTo>
                    <a:pt x="702684" y="1844112"/>
                  </a:lnTo>
                  <a:lnTo>
                    <a:pt x="658229" y="1831489"/>
                  </a:lnTo>
                  <a:lnTo>
                    <a:pt x="614702" y="1816761"/>
                  </a:lnTo>
                  <a:lnTo>
                    <a:pt x="572160" y="1799987"/>
                  </a:lnTo>
                  <a:lnTo>
                    <a:pt x="530664" y="1781227"/>
                  </a:lnTo>
                  <a:lnTo>
                    <a:pt x="490271" y="1760539"/>
                  </a:lnTo>
                  <a:lnTo>
                    <a:pt x="451040" y="1737982"/>
                  </a:lnTo>
                  <a:lnTo>
                    <a:pt x="413031" y="1713615"/>
                  </a:lnTo>
                  <a:lnTo>
                    <a:pt x="376302" y="1687497"/>
                  </a:lnTo>
                  <a:lnTo>
                    <a:pt x="340913" y="1659686"/>
                  </a:lnTo>
                  <a:lnTo>
                    <a:pt x="306921" y="1630242"/>
                  </a:lnTo>
                  <a:lnTo>
                    <a:pt x="274386" y="1599223"/>
                  </a:lnTo>
                  <a:lnTo>
                    <a:pt x="243367" y="1566689"/>
                  </a:lnTo>
                  <a:lnTo>
                    <a:pt x="213923" y="1532697"/>
                  </a:lnTo>
                  <a:lnTo>
                    <a:pt x="186112" y="1497308"/>
                  </a:lnTo>
                  <a:lnTo>
                    <a:pt x="159993" y="1460579"/>
                  </a:lnTo>
                  <a:lnTo>
                    <a:pt x="135626" y="1422570"/>
                  </a:lnTo>
                  <a:lnTo>
                    <a:pt x="113068" y="1383340"/>
                  </a:lnTo>
                  <a:lnTo>
                    <a:pt x="92380" y="1342947"/>
                  </a:lnTo>
                  <a:lnTo>
                    <a:pt x="73619" y="1301450"/>
                  </a:lnTo>
                  <a:lnTo>
                    <a:pt x="56845" y="1258908"/>
                  </a:lnTo>
                  <a:lnTo>
                    <a:pt x="42117" y="1215380"/>
                  </a:lnTo>
                  <a:lnTo>
                    <a:pt x="29493" y="1170925"/>
                  </a:lnTo>
                  <a:lnTo>
                    <a:pt x="19032" y="1125602"/>
                  </a:lnTo>
                  <a:lnTo>
                    <a:pt x="10794" y="1079469"/>
                  </a:lnTo>
                  <a:lnTo>
                    <a:pt x="4836" y="1032586"/>
                  </a:lnTo>
                  <a:lnTo>
                    <a:pt x="1218" y="985010"/>
                  </a:lnTo>
                  <a:lnTo>
                    <a:pt x="0" y="936802"/>
                  </a:lnTo>
                  <a:lnTo>
                    <a:pt x="1218" y="888594"/>
                  </a:lnTo>
                  <a:lnTo>
                    <a:pt x="4836" y="841019"/>
                  </a:lnTo>
                  <a:lnTo>
                    <a:pt x="10794" y="794136"/>
                  </a:lnTo>
                  <a:lnTo>
                    <a:pt x="19032" y="748003"/>
                  </a:lnTo>
                  <a:lnTo>
                    <a:pt x="29493" y="702680"/>
                  </a:lnTo>
                  <a:lnTo>
                    <a:pt x="42117" y="658225"/>
                  </a:lnTo>
                  <a:lnTo>
                    <a:pt x="56845" y="614697"/>
                  </a:lnTo>
                  <a:lnTo>
                    <a:pt x="73619" y="572155"/>
                  </a:lnTo>
                  <a:lnTo>
                    <a:pt x="92380" y="530658"/>
                  </a:lnTo>
                  <a:lnTo>
                    <a:pt x="113068" y="490265"/>
                  </a:lnTo>
                  <a:lnTo>
                    <a:pt x="135626" y="451034"/>
                  </a:lnTo>
                  <a:lnTo>
                    <a:pt x="159993" y="413025"/>
                  </a:lnTo>
                  <a:lnTo>
                    <a:pt x="186112" y="376297"/>
                  </a:lnTo>
                  <a:lnTo>
                    <a:pt x="213923" y="340907"/>
                  </a:lnTo>
                  <a:lnTo>
                    <a:pt x="243367" y="306916"/>
                  </a:lnTo>
                  <a:lnTo>
                    <a:pt x="274386" y="274381"/>
                  </a:lnTo>
                  <a:lnTo>
                    <a:pt x="306921" y="243363"/>
                  </a:lnTo>
                  <a:lnTo>
                    <a:pt x="340913" y="213919"/>
                  </a:lnTo>
                  <a:lnTo>
                    <a:pt x="376302" y="186108"/>
                  </a:lnTo>
                  <a:lnTo>
                    <a:pt x="413031" y="159990"/>
                  </a:lnTo>
                  <a:lnTo>
                    <a:pt x="451040" y="135623"/>
                  </a:lnTo>
                  <a:lnTo>
                    <a:pt x="490271" y="113066"/>
                  </a:lnTo>
                  <a:lnTo>
                    <a:pt x="530664" y="92378"/>
                  </a:lnTo>
                  <a:lnTo>
                    <a:pt x="572160" y="73618"/>
                  </a:lnTo>
                  <a:lnTo>
                    <a:pt x="614702" y="56844"/>
                  </a:lnTo>
                  <a:lnTo>
                    <a:pt x="658229" y="42116"/>
                  </a:lnTo>
                  <a:lnTo>
                    <a:pt x="702684" y="29492"/>
                  </a:lnTo>
                  <a:lnTo>
                    <a:pt x="748007" y="19032"/>
                  </a:lnTo>
                  <a:lnTo>
                    <a:pt x="794139" y="10793"/>
                  </a:lnTo>
                  <a:lnTo>
                    <a:pt x="841021" y="4836"/>
                  </a:lnTo>
                  <a:lnTo>
                    <a:pt x="888595" y="1218"/>
                  </a:lnTo>
                  <a:lnTo>
                    <a:pt x="936802" y="0"/>
                  </a:lnTo>
                </a:path>
              </a:pathLst>
            </a:custGeom>
            <a:ln w="127000">
              <a:solidFill>
                <a:srgbClr val="662C91"/>
              </a:solidFill>
            </a:ln>
          </p:spPr>
          <p:txBody>
            <a:bodyPr wrap="square" lIns="0" tIns="0" rIns="0" bIns="0" rtlCol="0"/>
            <a:lstStyle/>
            <a:p>
              <a:pPr algn="ctr"/>
              <a:endParaRPr sz="1600"/>
            </a:p>
          </p:txBody>
        </p:sp>
        <p:sp>
          <p:nvSpPr>
            <p:cNvPr id="25" name="object 24">
              <a:extLst>
                <a:ext uri="{FF2B5EF4-FFF2-40B4-BE49-F238E27FC236}">
                  <a16:creationId xmlns:a16="http://schemas.microsoft.com/office/drawing/2014/main" id="{2BEAD4F1-455E-FE0E-1BAD-6D38DEC96659}"/>
                </a:ext>
              </a:extLst>
            </p:cNvPr>
            <p:cNvSpPr/>
            <p:nvPr/>
          </p:nvSpPr>
          <p:spPr>
            <a:xfrm>
              <a:off x="2483107" y="3890863"/>
              <a:ext cx="937260" cy="1873885"/>
            </a:xfrm>
            <a:custGeom>
              <a:avLst/>
              <a:gdLst/>
              <a:ahLst/>
              <a:cxnLst/>
              <a:rect l="l" t="t" r="r" b="b"/>
              <a:pathLst>
                <a:path w="937260" h="1873885">
                  <a:moveTo>
                    <a:pt x="0" y="0"/>
                  </a:moveTo>
                  <a:lnTo>
                    <a:pt x="48208" y="1218"/>
                  </a:lnTo>
                  <a:lnTo>
                    <a:pt x="95783" y="4836"/>
                  </a:lnTo>
                  <a:lnTo>
                    <a:pt x="142666" y="10793"/>
                  </a:lnTo>
                  <a:lnTo>
                    <a:pt x="188799" y="19032"/>
                  </a:lnTo>
                  <a:lnTo>
                    <a:pt x="234122" y="29492"/>
                  </a:lnTo>
                  <a:lnTo>
                    <a:pt x="278577" y="42116"/>
                  </a:lnTo>
                  <a:lnTo>
                    <a:pt x="322105" y="56844"/>
                  </a:lnTo>
                  <a:lnTo>
                    <a:pt x="364647" y="73618"/>
                  </a:lnTo>
                  <a:lnTo>
                    <a:pt x="406144" y="92378"/>
                  </a:lnTo>
                  <a:lnTo>
                    <a:pt x="446537" y="113066"/>
                  </a:lnTo>
                  <a:lnTo>
                    <a:pt x="485767" y="135623"/>
                  </a:lnTo>
                  <a:lnTo>
                    <a:pt x="523776" y="159990"/>
                  </a:lnTo>
                  <a:lnTo>
                    <a:pt x="560505" y="186108"/>
                  </a:lnTo>
                  <a:lnTo>
                    <a:pt x="595894" y="213919"/>
                  </a:lnTo>
                  <a:lnTo>
                    <a:pt x="629886" y="243363"/>
                  </a:lnTo>
                  <a:lnTo>
                    <a:pt x="662420" y="274381"/>
                  </a:lnTo>
                  <a:lnTo>
                    <a:pt x="693439" y="306916"/>
                  </a:lnTo>
                  <a:lnTo>
                    <a:pt x="722883" y="340907"/>
                  </a:lnTo>
                  <a:lnTo>
                    <a:pt x="750694" y="376297"/>
                  </a:lnTo>
                  <a:lnTo>
                    <a:pt x="776812" y="413025"/>
                  </a:lnTo>
                  <a:lnTo>
                    <a:pt x="801179" y="451034"/>
                  </a:lnTo>
                  <a:lnTo>
                    <a:pt x="823736" y="490265"/>
                  </a:lnTo>
                  <a:lnTo>
                    <a:pt x="844424" y="530658"/>
                  </a:lnTo>
                  <a:lnTo>
                    <a:pt x="863184" y="572155"/>
                  </a:lnTo>
                  <a:lnTo>
                    <a:pt x="879958" y="614697"/>
                  </a:lnTo>
                  <a:lnTo>
                    <a:pt x="894686" y="658225"/>
                  </a:lnTo>
                  <a:lnTo>
                    <a:pt x="907309" y="702680"/>
                  </a:lnTo>
                  <a:lnTo>
                    <a:pt x="917770" y="748003"/>
                  </a:lnTo>
                  <a:lnTo>
                    <a:pt x="926008" y="794136"/>
                  </a:lnTo>
                  <a:lnTo>
                    <a:pt x="931966" y="841019"/>
                  </a:lnTo>
                  <a:lnTo>
                    <a:pt x="935583" y="888594"/>
                  </a:lnTo>
                  <a:lnTo>
                    <a:pt x="936802" y="936802"/>
                  </a:lnTo>
                  <a:lnTo>
                    <a:pt x="935583" y="985010"/>
                  </a:lnTo>
                  <a:lnTo>
                    <a:pt x="931966" y="1032586"/>
                  </a:lnTo>
                  <a:lnTo>
                    <a:pt x="926008" y="1079469"/>
                  </a:lnTo>
                  <a:lnTo>
                    <a:pt x="917770" y="1125602"/>
                  </a:lnTo>
                  <a:lnTo>
                    <a:pt x="907309" y="1170925"/>
                  </a:lnTo>
                  <a:lnTo>
                    <a:pt x="894686" y="1215380"/>
                  </a:lnTo>
                  <a:lnTo>
                    <a:pt x="879958" y="1258908"/>
                  </a:lnTo>
                  <a:lnTo>
                    <a:pt x="863184" y="1301450"/>
                  </a:lnTo>
                  <a:lnTo>
                    <a:pt x="844424" y="1342947"/>
                  </a:lnTo>
                  <a:lnTo>
                    <a:pt x="823736" y="1383340"/>
                  </a:lnTo>
                  <a:lnTo>
                    <a:pt x="801179" y="1422570"/>
                  </a:lnTo>
                  <a:lnTo>
                    <a:pt x="776812" y="1460579"/>
                  </a:lnTo>
                  <a:lnTo>
                    <a:pt x="750694" y="1497308"/>
                  </a:lnTo>
                  <a:lnTo>
                    <a:pt x="722883" y="1532697"/>
                  </a:lnTo>
                  <a:lnTo>
                    <a:pt x="693439" y="1566689"/>
                  </a:lnTo>
                  <a:lnTo>
                    <a:pt x="662420" y="1599223"/>
                  </a:lnTo>
                  <a:lnTo>
                    <a:pt x="629886" y="1630242"/>
                  </a:lnTo>
                  <a:lnTo>
                    <a:pt x="595894" y="1659686"/>
                  </a:lnTo>
                  <a:lnTo>
                    <a:pt x="560505" y="1687497"/>
                  </a:lnTo>
                  <a:lnTo>
                    <a:pt x="523776" y="1713615"/>
                  </a:lnTo>
                  <a:lnTo>
                    <a:pt x="485767" y="1737982"/>
                  </a:lnTo>
                  <a:lnTo>
                    <a:pt x="446537" y="1760539"/>
                  </a:lnTo>
                  <a:lnTo>
                    <a:pt x="406144" y="1781227"/>
                  </a:lnTo>
                  <a:lnTo>
                    <a:pt x="364647" y="1799987"/>
                  </a:lnTo>
                  <a:lnTo>
                    <a:pt x="322105" y="1816761"/>
                  </a:lnTo>
                  <a:lnTo>
                    <a:pt x="278577" y="1831489"/>
                  </a:lnTo>
                  <a:lnTo>
                    <a:pt x="234122" y="1844112"/>
                  </a:lnTo>
                  <a:lnTo>
                    <a:pt x="188799" y="1854573"/>
                  </a:lnTo>
                  <a:lnTo>
                    <a:pt x="142666" y="1862811"/>
                  </a:lnTo>
                  <a:lnTo>
                    <a:pt x="95783" y="1868769"/>
                  </a:lnTo>
                  <a:lnTo>
                    <a:pt x="48208" y="1872386"/>
                  </a:lnTo>
                  <a:lnTo>
                    <a:pt x="0" y="1873605"/>
                  </a:lnTo>
                </a:path>
              </a:pathLst>
            </a:custGeom>
            <a:ln w="38100">
              <a:solidFill>
                <a:srgbClr val="00344B"/>
              </a:solidFill>
            </a:ln>
          </p:spPr>
          <p:txBody>
            <a:bodyPr wrap="square" lIns="0" tIns="0" rIns="0" bIns="0" rtlCol="0"/>
            <a:lstStyle/>
            <a:p>
              <a:pPr algn="ctr"/>
              <a:endParaRPr sz="1600"/>
            </a:p>
          </p:txBody>
        </p:sp>
        <p:sp>
          <p:nvSpPr>
            <p:cNvPr id="26" name="object 25">
              <a:extLst>
                <a:ext uri="{FF2B5EF4-FFF2-40B4-BE49-F238E27FC236}">
                  <a16:creationId xmlns:a16="http://schemas.microsoft.com/office/drawing/2014/main" id="{ABB02C79-3784-8DCB-9B21-87CBA648EAA7}"/>
                </a:ext>
              </a:extLst>
            </p:cNvPr>
            <p:cNvSpPr/>
            <p:nvPr/>
          </p:nvSpPr>
          <p:spPr>
            <a:xfrm>
              <a:off x="2483107" y="3840063"/>
              <a:ext cx="937260" cy="1873885"/>
            </a:xfrm>
            <a:custGeom>
              <a:avLst/>
              <a:gdLst/>
              <a:ahLst/>
              <a:cxnLst/>
              <a:rect l="l" t="t" r="r" b="b"/>
              <a:pathLst>
                <a:path w="937260" h="1873885">
                  <a:moveTo>
                    <a:pt x="0" y="0"/>
                  </a:moveTo>
                  <a:lnTo>
                    <a:pt x="48208" y="1218"/>
                  </a:lnTo>
                  <a:lnTo>
                    <a:pt x="95783" y="4836"/>
                  </a:lnTo>
                  <a:lnTo>
                    <a:pt x="142666" y="10793"/>
                  </a:lnTo>
                  <a:lnTo>
                    <a:pt x="188799" y="19032"/>
                  </a:lnTo>
                  <a:lnTo>
                    <a:pt x="234122" y="29492"/>
                  </a:lnTo>
                  <a:lnTo>
                    <a:pt x="278577" y="42116"/>
                  </a:lnTo>
                  <a:lnTo>
                    <a:pt x="322105" y="56844"/>
                  </a:lnTo>
                  <a:lnTo>
                    <a:pt x="364647" y="73618"/>
                  </a:lnTo>
                  <a:lnTo>
                    <a:pt x="406144" y="92378"/>
                  </a:lnTo>
                  <a:lnTo>
                    <a:pt x="446537" y="113066"/>
                  </a:lnTo>
                  <a:lnTo>
                    <a:pt x="485767" y="135623"/>
                  </a:lnTo>
                  <a:lnTo>
                    <a:pt x="523776" y="159990"/>
                  </a:lnTo>
                  <a:lnTo>
                    <a:pt x="560505" y="186108"/>
                  </a:lnTo>
                  <a:lnTo>
                    <a:pt x="595894" y="213919"/>
                  </a:lnTo>
                  <a:lnTo>
                    <a:pt x="629886" y="243363"/>
                  </a:lnTo>
                  <a:lnTo>
                    <a:pt x="662420" y="274381"/>
                  </a:lnTo>
                  <a:lnTo>
                    <a:pt x="693439" y="306916"/>
                  </a:lnTo>
                  <a:lnTo>
                    <a:pt x="722883" y="340907"/>
                  </a:lnTo>
                  <a:lnTo>
                    <a:pt x="750694" y="376297"/>
                  </a:lnTo>
                  <a:lnTo>
                    <a:pt x="776812" y="413025"/>
                  </a:lnTo>
                  <a:lnTo>
                    <a:pt x="801179" y="451034"/>
                  </a:lnTo>
                  <a:lnTo>
                    <a:pt x="823736" y="490265"/>
                  </a:lnTo>
                  <a:lnTo>
                    <a:pt x="844424" y="530658"/>
                  </a:lnTo>
                  <a:lnTo>
                    <a:pt x="863184" y="572155"/>
                  </a:lnTo>
                  <a:lnTo>
                    <a:pt x="879958" y="614697"/>
                  </a:lnTo>
                  <a:lnTo>
                    <a:pt x="894686" y="658225"/>
                  </a:lnTo>
                  <a:lnTo>
                    <a:pt x="907309" y="702680"/>
                  </a:lnTo>
                  <a:lnTo>
                    <a:pt x="917770" y="748003"/>
                  </a:lnTo>
                  <a:lnTo>
                    <a:pt x="926008" y="794136"/>
                  </a:lnTo>
                  <a:lnTo>
                    <a:pt x="931966" y="841019"/>
                  </a:lnTo>
                  <a:lnTo>
                    <a:pt x="935583" y="888594"/>
                  </a:lnTo>
                  <a:lnTo>
                    <a:pt x="936802" y="936802"/>
                  </a:lnTo>
                  <a:lnTo>
                    <a:pt x="935583" y="985010"/>
                  </a:lnTo>
                  <a:lnTo>
                    <a:pt x="931966" y="1032586"/>
                  </a:lnTo>
                  <a:lnTo>
                    <a:pt x="926008" y="1079469"/>
                  </a:lnTo>
                  <a:lnTo>
                    <a:pt x="917770" y="1125602"/>
                  </a:lnTo>
                  <a:lnTo>
                    <a:pt x="907309" y="1170925"/>
                  </a:lnTo>
                  <a:lnTo>
                    <a:pt x="894686" y="1215380"/>
                  </a:lnTo>
                  <a:lnTo>
                    <a:pt x="879958" y="1258908"/>
                  </a:lnTo>
                  <a:lnTo>
                    <a:pt x="863184" y="1301450"/>
                  </a:lnTo>
                  <a:lnTo>
                    <a:pt x="844424" y="1342947"/>
                  </a:lnTo>
                  <a:lnTo>
                    <a:pt x="823736" y="1383340"/>
                  </a:lnTo>
                  <a:lnTo>
                    <a:pt x="801179" y="1422570"/>
                  </a:lnTo>
                  <a:lnTo>
                    <a:pt x="776812" y="1460579"/>
                  </a:lnTo>
                  <a:lnTo>
                    <a:pt x="750694" y="1497308"/>
                  </a:lnTo>
                  <a:lnTo>
                    <a:pt x="722883" y="1532697"/>
                  </a:lnTo>
                  <a:lnTo>
                    <a:pt x="693439" y="1566689"/>
                  </a:lnTo>
                  <a:lnTo>
                    <a:pt x="662420" y="1599223"/>
                  </a:lnTo>
                  <a:lnTo>
                    <a:pt x="629886" y="1630242"/>
                  </a:lnTo>
                  <a:lnTo>
                    <a:pt x="595894" y="1659686"/>
                  </a:lnTo>
                  <a:lnTo>
                    <a:pt x="560505" y="1687497"/>
                  </a:lnTo>
                  <a:lnTo>
                    <a:pt x="523776" y="1713615"/>
                  </a:lnTo>
                  <a:lnTo>
                    <a:pt x="485767" y="1737982"/>
                  </a:lnTo>
                  <a:lnTo>
                    <a:pt x="446537" y="1760539"/>
                  </a:lnTo>
                  <a:lnTo>
                    <a:pt x="406144" y="1781227"/>
                  </a:lnTo>
                  <a:lnTo>
                    <a:pt x="364647" y="1799987"/>
                  </a:lnTo>
                  <a:lnTo>
                    <a:pt x="322105" y="1816761"/>
                  </a:lnTo>
                  <a:lnTo>
                    <a:pt x="278577" y="1831489"/>
                  </a:lnTo>
                  <a:lnTo>
                    <a:pt x="234122" y="1844112"/>
                  </a:lnTo>
                  <a:lnTo>
                    <a:pt x="188799" y="1854573"/>
                  </a:lnTo>
                  <a:lnTo>
                    <a:pt x="142666" y="1862811"/>
                  </a:lnTo>
                  <a:lnTo>
                    <a:pt x="95783" y="1868769"/>
                  </a:lnTo>
                  <a:lnTo>
                    <a:pt x="48208" y="1872386"/>
                  </a:lnTo>
                  <a:lnTo>
                    <a:pt x="0" y="1873605"/>
                  </a:lnTo>
                </a:path>
              </a:pathLst>
            </a:custGeom>
            <a:ln w="38100">
              <a:solidFill>
                <a:srgbClr val="100534"/>
              </a:solidFill>
            </a:ln>
          </p:spPr>
          <p:txBody>
            <a:bodyPr wrap="square" lIns="0" tIns="0" rIns="0" bIns="0" rtlCol="0"/>
            <a:lstStyle/>
            <a:p>
              <a:pPr algn="ctr"/>
              <a:endParaRPr sz="1600"/>
            </a:p>
          </p:txBody>
        </p:sp>
        <p:sp>
          <p:nvSpPr>
            <p:cNvPr id="46" name="object 26">
              <a:extLst>
                <a:ext uri="{FF2B5EF4-FFF2-40B4-BE49-F238E27FC236}">
                  <a16:creationId xmlns:a16="http://schemas.microsoft.com/office/drawing/2014/main" id="{ACDF2B51-42E0-1338-C33F-D029490015BC}"/>
                </a:ext>
              </a:extLst>
            </p:cNvPr>
            <p:cNvSpPr/>
            <p:nvPr/>
          </p:nvSpPr>
          <p:spPr>
            <a:xfrm>
              <a:off x="1546305" y="3840067"/>
              <a:ext cx="937260" cy="1873885"/>
            </a:xfrm>
            <a:custGeom>
              <a:avLst/>
              <a:gdLst/>
              <a:ahLst/>
              <a:cxnLst/>
              <a:rect l="l" t="t" r="r" b="b"/>
              <a:pathLst>
                <a:path w="937260" h="1873885">
                  <a:moveTo>
                    <a:pt x="936802" y="1873605"/>
                  </a:moveTo>
                  <a:lnTo>
                    <a:pt x="888595" y="1872386"/>
                  </a:lnTo>
                  <a:lnTo>
                    <a:pt x="841021" y="1868769"/>
                  </a:lnTo>
                  <a:lnTo>
                    <a:pt x="794139" y="1862811"/>
                  </a:lnTo>
                  <a:lnTo>
                    <a:pt x="748007" y="1854573"/>
                  </a:lnTo>
                  <a:lnTo>
                    <a:pt x="702684" y="1844112"/>
                  </a:lnTo>
                  <a:lnTo>
                    <a:pt x="658229" y="1831489"/>
                  </a:lnTo>
                  <a:lnTo>
                    <a:pt x="614702" y="1816761"/>
                  </a:lnTo>
                  <a:lnTo>
                    <a:pt x="572160" y="1799987"/>
                  </a:lnTo>
                  <a:lnTo>
                    <a:pt x="530664" y="1781227"/>
                  </a:lnTo>
                  <a:lnTo>
                    <a:pt x="490271" y="1760539"/>
                  </a:lnTo>
                  <a:lnTo>
                    <a:pt x="451040" y="1737982"/>
                  </a:lnTo>
                  <a:lnTo>
                    <a:pt x="413031" y="1713615"/>
                  </a:lnTo>
                  <a:lnTo>
                    <a:pt x="376302" y="1687497"/>
                  </a:lnTo>
                  <a:lnTo>
                    <a:pt x="340913" y="1659686"/>
                  </a:lnTo>
                  <a:lnTo>
                    <a:pt x="306921" y="1630242"/>
                  </a:lnTo>
                  <a:lnTo>
                    <a:pt x="274386" y="1599223"/>
                  </a:lnTo>
                  <a:lnTo>
                    <a:pt x="243367" y="1566689"/>
                  </a:lnTo>
                  <a:lnTo>
                    <a:pt x="213923" y="1532697"/>
                  </a:lnTo>
                  <a:lnTo>
                    <a:pt x="186112" y="1497308"/>
                  </a:lnTo>
                  <a:lnTo>
                    <a:pt x="159993" y="1460579"/>
                  </a:lnTo>
                  <a:lnTo>
                    <a:pt x="135626" y="1422570"/>
                  </a:lnTo>
                  <a:lnTo>
                    <a:pt x="113068" y="1383340"/>
                  </a:lnTo>
                  <a:lnTo>
                    <a:pt x="92380" y="1342947"/>
                  </a:lnTo>
                  <a:lnTo>
                    <a:pt x="73619" y="1301450"/>
                  </a:lnTo>
                  <a:lnTo>
                    <a:pt x="56845" y="1258908"/>
                  </a:lnTo>
                  <a:lnTo>
                    <a:pt x="42117" y="1215380"/>
                  </a:lnTo>
                  <a:lnTo>
                    <a:pt x="29493" y="1170925"/>
                  </a:lnTo>
                  <a:lnTo>
                    <a:pt x="19032" y="1125602"/>
                  </a:lnTo>
                  <a:lnTo>
                    <a:pt x="10794" y="1079469"/>
                  </a:lnTo>
                  <a:lnTo>
                    <a:pt x="4836" y="1032586"/>
                  </a:lnTo>
                  <a:lnTo>
                    <a:pt x="1218" y="985010"/>
                  </a:lnTo>
                  <a:lnTo>
                    <a:pt x="0" y="936802"/>
                  </a:lnTo>
                  <a:lnTo>
                    <a:pt x="1218" y="888594"/>
                  </a:lnTo>
                  <a:lnTo>
                    <a:pt x="4836" y="841019"/>
                  </a:lnTo>
                  <a:lnTo>
                    <a:pt x="10794" y="794136"/>
                  </a:lnTo>
                  <a:lnTo>
                    <a:pt x="19032" y="748003"/>
                  </a:lnTo>
                  <a:lnTo>
                    <a:pt x="29493" y="702680"/>
                  </a:lnTo>
                  <a:lnTo>
                    <a:pt x="42117" y="658225"/>
                  </a:lnTo>
                  <a:lnTo>
                    <a:pt x="56845" y="614697"/>
                  </a:lnTo>
                  <a:lnTo>
                    <a:pt x="73619" y="572155"/>
                  </a:lnTo>
                  <a:lnTo>
                    <a:pt x="92380" y="530658"/>
                  </a:lnTo>
                  <a:lnTo>
                    <a:pt x="113068" y="490265"/>
                  </a:lnTo>
                  <a:lnTo>
                    <a:pt x="135626" y="451034"/>
                  </a:lnTo>
                  <a:lnTo>
                    <a:pt x="159993" y="413025"/>
                  </a:lnTo>
                  <a:lnTo>
                    <a:pt x="186112" y="376297"/>
                  </a:lnTo>
                  <a:lnTo>
                    <a:pt x="213923" y="340907"/>
                  </a:lnTo>
                  <a:lnTo>
                    <a:pt x="243367" y="306916"/>
                  </a:lnTo>
                  <a:lnTo>
                    <a:pt x="274386" y="274381"/>
                  </a:lnTo>
                  <a:lnTo>
                    <a:pt x="306921" y="243363"/>
                  </a:lnTo>
                  <a:lnTo>
                    <a:pt x="340913" y="213919"/>
                  </a:lnTo>
                  <a:lnTo>
                    <a:pt x="376302" y="186108"/>
                  </a:lnTo>
                  <a:lnTo>
                    <a:pt x="413031" y="159990"/>
                  </a:lnTo>
                  <a:lnTo>
                    <a:pt x="451040" y="135623"/>
                  </a:lnTo>
                  <a:lnTo>
                    <a:pt x="490271" y="113066"/>
                  </a:lnTo>
                  <a:lnTo>
                    <a:pt x="530664" y="92378"/>
                  </a:lnTo>
                  <a:lnTo>
                    <a:pt x="572160" y="73618"/>
                  </a:lnTo>
                  <a:lnTo>
                    <a:pt x="614702" y="56844"/>
                  </a:lnTo>
                  <a:lnTo>
                    <a:pt x="658229" y="42116"/>
                  </a:lnTo>
                  <a:lnTo>
                    <a:pt x="702684" y="29492"/>
                  </a:lnTo>
                  <a:lnTo>
                    <a:pt x="748007" y="19032"/>
                  </a:lnTo>
                  <a:lnTo>
                    <a:pt x="794139" y="10793"/>
                  </a:lnTo>
                  <a:lnTo>
                    <a:pt x="841021" y="4836"/>
                  </a:lnTo>
                  <a:lnTo>
                    <a:pt x="888595" y="1218"/>
                  </a:lnTo>
                  <a:lnTo>
                    <a:pt x="936802" y="0"/>
                  </a:lnTo>
                </a:path>
              </a:pathLst>
            </a:custGeom>
            <a:ln w="127000">
              <a:solidFill>
                <a:srgbClr val="29ABE1"/>
              </a:solidFill>
            </a:ln>
          </p:spPr>
          <p:txBody>
            <a:bodyPr wrap="square" lIns="0" tIns="0" rIns="0" bIns="0" rtlCol="0"/>
            <a:lstStyle/>
            <a:p>
              <a:pPr algn="ctr"/>
              <a:endParaRPr sz="1600"/>
            </a:p>
          </p:txBody>
        </p:sp>
        <p:sp>
          <p:nvSpPr>
            <p:cNvPr id="52" name="object 27">
              <a:extLst>
                <a:ext uri="{FF2B5EF4-FFF2-40B4-BE49-F238E27FC236}">
                  <a16:creationId xmlns:a16="http://schemas.microsoft.com/office/drawing/2014/main" id="{42EAFD0B-6548-F621-E1D1-A24023569B71}"/>
                </a:ext>
              </a:extLst>
            </p:cNvPr>
            <p:cNvSpPr/>
            <p:nvPr/>
          </p:nvSpPr>
          <p:spPr>
            <a:xfrm>
              <a:off x="4324626" y="5092160"/>
              <a:ext cx="937260" cy="1873885"/>
            </a:xfrm>
            <a:custGeom>
              <a:avLst/>
              <a:gdLst/>
              <a:ahLst/>
              <a:cxnLst/>
              <a:rect l="l" t="t" r="r" b="b"/>
              <a:pathLst>
                <a:path w="937260" h="1873884">
                  <a:moveTo>
                    <a:pt x="0" y="0"/>
                  </a:moveTo>
                  <a:lnTo>
                    <a:pt x="48208" y="1218"/>
                  </a:lnTo>
                  <a:lnTo>
                    <a:pt x="95783" y="4836"/>
                  </a:lnTo>
                  <a:lnTo>
                    <a:pt x="142666" y="10793"/>
                  </a:lnTo>
                  <a:lnTo>
                    <a:pt x="188799" y="19032"/>
                  </a:lnTo>
                  <a:lnTo>
                    <a:pt x="234122" y="29492"/>
                  </a:lnTo>
                  <a:lnTo>
                    <a:pt x="278577" y="42116"/>
                  </a:lnTo>
                  <a:lnTo>
                    <a:pt x="322105" y="56844"/>
                  </a:lnTo>
                  <a:lnTo>
                    <a:pt x="364647" y="73618"/>
                  </a:lnTo>
                  <a:lnTo>
                    <a:pt x="406144" y="92378"/>
                  </a:lnTo>
                  <a:lnTo>
                    <a:pt x="446537" y="113066"/>
                  </a:lnTo>
                  <a:lnTo>
                    <a:pt x="485767" y="135623"/>
                  </a:lnTo>
                  <a:lnTo>
                    <a:pt x="523776" y="159990"/>
                  </a:lnTo>
                  <a:lnTo>
                    <a:pt x="560505" y="186108"/>
                  </a:lnTo>
                  <a:lnTo>
                    <a:pt x="595894" y="213919"/>
                  </a:lnTo>
                  <a:lnTo>
                    <a:pt x="629886" y="243363"/>
                  </a:lnTo>
                  <a:lnTo>
                    <a:pt x="662420" y="274381"/>
                  </a:lnTo>
                  <a:lnTo>
                    <a:pt x="693439" y="306916"/>
                  </a:lnTo>
                  <a:lnTo>
                    <a:pt x="722883" y="340907"/>
                  </a:lnTo>
                  <a:lnTo>
                    <a:pt x="750694" y="376297"/>
                  </a:lnTo>
                  <a:lnTo>
                    <a:pt x="776812" y="413025"/>
                  </a:lnTo>
                  <a:lnTo>
                    <a:pt x="801179" y="451034"/>
                  </a:lnTo>
                  <a:lnTo>
                    <a:pt x="823736" y="490265"/>
                  </a:lnTo>
                  <a:lnTo>
                    <a:pt x="844424" y="530658"/>
                  </a:lnTo>
                  <a:lnTo>
                    <a:pt x="863184" y="572155"/>
                  </a:lnTo>
                  <a:lnTo>
                    <a:pt x="879958" y="614697"/>
                  </a:lnTo>
                  <a:lnTo>
                    <a:pt x="894686" y="658225"/>
                  </a:lnTo>
                  <a:lnTo>
                    <a:pt x="907309" y="702680"/>
                  </a:lnTo>
                  <a:lnTo>
                    <a:pt x="917770" y="748003"/>
                  </a:lnTo>
                  <a:lnTo>
                    <a:pt x="926008" y="794136"/>
                  </a:lnTo>
                  <a:lnTo>
                    <a:pt x="931966" y="841019"/>
                  </a:lnTo>
                  <a:lnTo>
                    <a:pt x="935583" y="888594"/>
                  </a:lnTo>
                  <a:lnTo>
                    <a:pt x="936802" y="936802"/>
                  </a:lnTo>
                  <a:lnTo>
                    <a:pt x="935583" y="985009"/>
                  </a:lnTo>
                  <a:lnTo>
                    <a:pt x="931966" y="1032583"/>
                  </a:lnTo>
                  <a:lnTo>
                    <a:pt x="926008" y="1079466"/>
                  </a:lnTo>
                  <a:lnTo>
                    <a:pt x="917770" y="1125598"/>
                  </a:lnTo>
                  <a:lnTo>
                    <a:pt x="907309" y="1170921"/>
                  </a:lnTo>
                  <a:lnTo>
                    <a:pt x="894686" y="1215375"/>
                  </a:lnTo>
                  <a:lnTo>
                    <a:pt x="879958" y="1258903"/>
                  </a:lnTo>
                  <a:lnTo>
                    <a:pt x="863184" y="1301444"/>
                  </a:lnTo>
                  <a:lnTo>
                    <a:pt x="844424" y="1342941"/>
                  </a:lnTo>
                  <a:lnTo>
                    <a:pt x="823736" y="1383334"/>
                  </a:lnTo>
                  <a:lnTo>
                    <a:pt x="801179" y="1422564"/>
                  </a:lnTo>
                  <a:lnTo>
                    <a:pt x="776812" y="1460574"/>
                  </a:lnTo>
                  <a:lnTo>
                    <a:pt x="750694" y="1497302"/>
                  </a:lnTo>
                  <a:lnTo>
                    <a:pt x="722883" y="1532692"/>
                  </a:lnTo>
                  <a:lnTo>
                    <a:pt x="693439" y="1566684"/>
                  </a:lnTo>
                  <a:lnTo>
                    <a:pt x="662420" y="1599218"/>
                  </a:lnTo>
                  <a:lnTo>
                    <a:pt x="629886" y="1630237"/>
                  </a:lnTo>
                  <a:lnTo>
                    <a:pt x="595894" y="1659682"/>
                  </a:lnTo>
                  <a:lnTo>
                    <a:pt x="560505" y="1687493"/>
                  </a:lnTo>
                  <a:lnTo>
                    <a:pt x="523776" y="1713611"/>
                  </a:lnTo>
                  <a:lnTo>
                    <a:pt x="485767" y="1737979"/>
                  </a:lnTo>
                  <a:lnTo>
                    <a:pt x="446537" y="1760536"/>
                  </a:lnTo>
                  <a:lnTo>
                    <a:pt x="406144" y="1781225"/>
                  </a:lnTo>
                  <a:lnTo>
                    <a:pt x="364647" y="1799985"/>
                  </a:lnTo>
                  <a:lnTo>
                    <a:pt x="322105" y="1816759"/>
                  </a:lnTo>
                  <a:lnTo>
                    <a:pt x="278577" y="1831488"/>
                  </a:lnTo>
                  <a:lnTo>
                    <a:pt x="234122" y="1844111"/>
                  </a:lnTo>
                  <a:lnTo>
                    <a:pt x="188799" y="1854572"/>
                  </a:lnTo>
                  <a:lnTo>
                    <a:pt x="142666" y="1862811"/>
                  </a:lnTo>
                  <a:lnTo>
                    <a:pt x="95783" y="1868768"/>
                  </a:lnTo>
                  <a:lnTo>
                    <a:pt x="48208" y="1872386"/>
                  </a:lnTo>
                  <a:lnTo>
                    <a:pt x="0" y="1873605"/>
                  </a:lnTo>
                </a:path>
              </a:pathLst>
            </a:custGeom>
            <a:ln w="38100">
              <a:solidFill>
                <a:srgbClr val="00344B"/>
              </a:solidFill>
            </a:ln>
          </p:spPr>
          <p:txBody>
            <a:bodyPr wrap="square" lIns="0" tIns="0" rIns="0" bIns="0" rtlCol="0"/>
            <a:lstStyle/>
            <a:p>
              <a:pPr algn="ctr"/>
              <a:endParaRPr sz="1600"/>
            </a:p>
          </p:txBody>
        </p:sp>
        <p:sp>
          <p:nvSpPr>
            <p:cNvPr id="53" name="object 28">
              <a:extLst>
                <a:ext uri="{FF2B5EF4-FFF2-40B4-BE49-F238E27FC236}">
                  <a16:creationId xmlns:a16="http://schemas.microsoft.com/office/drawing/2014/main" id="{12AACD78-7DF4-23C5-FB37-D1EB58D89C47}"/>
                </a:ext>
              </a:extLst>
            </p:cNvPr>
            <p:cNvSpPr/>
            <p:nvPr/>
          </p:nvSpPr>
          <p:spPr>
            <a:xfrm>
              <a:off x="4324626" y="5041360"/>
              <a:ext cx="937260" cy="1873885"/>
            </a:xfrm>
            <a:custGeom>
              <a:avLst/>
              <a:gdLst/>
              <a:ahLst/>
              <a:cxnLst/>
              <a:rect l="l" t="t" r="r" b="b"/>
              <a:pathLst>
                <a:path w="937260" h="1873884">
                  <a:moveTo>
                    <a:pt x="0" y="0"/>
                  </a:moveTo>
                  <a:lnTo>
                    <a:pt x="48208" y="1218"/>
                  </a:lnTo>
                  <a:lnTo>
                    <a:pt x="95783" y="4836"/>
                  </a:lnTo>
                  <a:lnTo>
                    <a:pt x="142666" y="10793"/>
                  </a:lnTo>
                  <a:lnTo>
                    <a:pt x="188799" y="19032"/>
                  </a:lnTo>
                  <a:lnTo>
                    <a:pt x="234122" y="29492"/>
                  </a:lnTo>
                  <a:lnTo>
                    <a:pt x="278577" y="42116"/>
                  </a:lnTo>
                  <a:lnTo>
                    <a:pt x="322105" y="56844"/>
                  </a:lnTo>
                  <a:lnTo>
                    <a:pt x="364647" y="73618"/>
                  </a:lnTo>
                  <a:lnTo>
                    <a:pt x="406144" y="92378"/>
                  </a:lnTo>
                  <a:lnTo>
                    <a:pt x="446537" y="113066"/>
                  </a:lnTo>
                  <a:lnTo>
                    <a:pt x="485767" y="135623"/>
                  </a:lnTo>
                  <a:lnTo>
                    <a:pt x="523776" y="159990"/>
                  </a:lnTo>
                  <a:lnTo>
                    <a:pt x="560505" y="186108"/>
                  </a:lnTo>
                  <a:lnTo>
                    <a:pt x="595894" y="213919"/>
                  </a:lnTo>
                  <a:lnTo>
                    <a:pt x="629886" y="243363"/>
                  </a:lnTo>
                  <a:lnTo>
                    <a:pt x="662420" y="274381"/>
                  </a:lnTo>
                  <a:lnTo>
                    <a:pt x="693439" y="306916"/>
                  </a:lnTo>
                  <a:lnTo>
                    <a:pt x="722883" y="340907"/>
                  </a:lnTo>
                  <a:lnTo>
                    <a:pt x="750694" y="376297"/>
                  </a:lnTo>
                  <a:lnTo>
                    <a:pt x="776812" y="413025"/>
                  </a:lnTo>
                  <a:lnTo>
                    <a:pt x="801179" y="451034"/>
                  </a:lnTo>
                  <a:lnTo>
                    <a:pt x="823736" y="490265"/>
                  </a:lnTo>
                  <a:lnTo>
                    <a:pt x="844424" y="530658"/>
                  </a:lnTo>
                  <a:lnTo>
                    <a:pt x="863184" y="572155"/>
                  </a:lnTo>
                  <a:lnTo>
                    <a:pt x="879958" y="614697"/>
                  </a:lnTo>
                  <a:lnTo>
                    <a:pt x="894686" y="658225"/>
                  </a:lnTo>
                  <a:lnTo>
                    <a:pt x="907309" y="702680"/>
                  </a:lnTo>
                  <a:lnTo>
                    <a:pt x="917770" y="748003"/>
                  </a:lnTo>
                  <a:lnTo>
                    <a:pt x="926008" y="794136"/>
                  </a:lnTo>
                  <a:lnTo>
                    <a:pt x="931966" y="841019"/>
                  </a:lnTo>
                  <a:lnTo>
                    <a:pt x="935583" y="888594"/>
                  </a:lnTo>
                  <a:lnTo>
                    <a:pt x="936802" y="936802"/>
                  </a:lnTo>
                  <a:lnTo>
                    <a:pt x="935583" y="985009"/>
                  </a:lnTo>
                  <a:lnTo>
                    <a:pt x="931966" y="1032583"/>
                  </a:lnTo>
                  <a:lnTo>
                    <a:pt x="926008" y="1079466"/>
                  </a:lnTo>
                  <a:lnTo>
                    <a:pt x="917770" y="1125598"/>
                  </a:lnTo>
                  <a:lnTo>
                    <a:pt x="907309" y="1170921"/>
                  </a:lnTo>
                  <a:lnTo>
                    <a:pt x="894686" y="1215375"/>
                  </a:lnTo>
                  <a:lnTo>
                    <a:pt x="879958" y="1258903"/>
                  </a:lnTo>
                  <a:lnTo>
                    <a:pt x="863184" y="1301444"/>
                  </a:lnTo>
                  <a:lnTo>
                    <a:pt x="844424" y="1342941"/>
                  </a:lnTo>
                  <a:lnTo>
                    <a:pt x="823736" y="1383334"/>
                  </a:lnTo>
                  <a:lnTo>
                    <a:pt x="801179" y="1422564"/>
                  </a:lnTo>
                  <a:lnTo>
                    <a:pt x="776812" y="1460574"/>
                  </a:lnTo>
                  <a:lnTo>
                    <a:pt x="750694" y="1497302"/>
                  </a:lnTo>
                  <a:lnTo>
                    <a:pt x="722883" y="1532692"/>
                  </a:lnTo>
                  <a:lnTo>
                    <a:pt x="693439" y="1566684"/>
                  </a:lnTo>
                  <a:lnTo>
                    <a:pt x="662420" y="1599218"/>
                  </a:lnTo>
                  <a:lnTo>
                    <a:pt x="629886" y="1630237"/>
                  </a:lnTo>
                  <a:lnTo>
                    <a:pt x="595894" y="1659682"/>
                  </a:lnTo>
                  <a:lnTo>
                    <a:pt x="560505" y="1687493"/>
                  </a:lnTo>
                  <a:lnTo>
                    <a:pt x="523776" y="1713611"/>
                  </a:lnTo>
                  <a:lnTo>
                    <a:pt x="485767" y="1737979"/>
                  </a:lnTo>
                  <a:lnTo>
                    <a:pt x="446537" y="1760536"/>
                  </a:lnTo>
                  <a:lnTo>
                    <a:pt x="406144" y="1781225"/>
                  </a:lnTo>
                  <a:lnTo>
                    <a:pt x="364647" y="1799985"/>
                  </a:lnTo>
                  <a:lnTo>
                    <a:pt x="322105" y="1816759"/>
                  </a:lnTo>
                  <a:lnTo>
                    <a:pt x="278577" y="1831488"/>
                  </a:lnTo>
                  <a:lnTo>
                    <a:pt x="234122" y="1844111"/>
                  </a:lnTo>
                  <a:lnTo>
                    <a:pt x="188799" y="1854572"/>
                  </a:lnTo>
                  <a:lnTo>
                    <a:pt x="142666" y="1862811"/>
                  </a:lnTo>
                  <a:lnTo>
                    <a:pt x="95783" y="1868768"/>
                  </a:lnTo>
                  <a:lnTo>
                    <a:pt x="48208" y="1872386"/>
                  </a:lnTo>
                  <a:lnTo>
                    <a:pt x="0" y="1873605"/>
                  </a:lnTo>
                </a:path>
              </a:pathLst>
            </a:custGeom>
            <a:ln w="38100">
              <a:solidFill>
                <a:srgbClr val="100534"/>
              </a:solidFill>
            </a:ln>
          </p:spPr>
          <p:txBody>
            <a:bodyPr wrap="square" lIns="0" tIns="0" rIns="0" bIns="0" rtlCol="0"/>
            <a:lstStyle/>
            <a:p>
              <a:pPr algn="ctr"/>
              <a:endParaRPr sz="1600"/>
            </a:p>
          </p:txBody>
        </p:sp>
        <p:sp>
          <p:nvSpPr>
            <p:cNvPr id="54" name="object 29">
              <a:extLst>
                <a:ext uri="{FF2B5EF4-FFF2-40B4-BE49-F238E27FC236}">
                  <a16:creationId xmlns:a16="http://schemas.microsoft.com/office/drawing/2014/main" id="{FA3E2364-DB42-5314-19C0-3B95811AD4DD}"/>
                </a:ext>
              </a:extLst>
            </p:cNvPr>
            <p:cNvSpPr/>
            <p:nvPr/>
          </p:nvSpPr>
          <p:spPr>
            <a:xfrm>
              <a:off x="3387824" y="5041357"/>
              <a:ext cx="937260" cy="1873885"/>
            </a:xfrm>
            <a:custGeom>
              <a:avLst/>
              <a:gdLst/>
              <a:ahLst/>
              <a:cxnLst/>
              <a:rect l="l" t="t" r="r" b="b"/>
              <a:pathLst>
                <a:path w="937260" h="1873884">
                  <a:moveTo>
                    <a:pt x="936802" y="1873605"/>
                  </a:moveTo>
                  <a:lnTo>
                    <a:pt x="888595" y="1872386"/>
                  </a:lnTo>
                  <a:lnTo>
                    <a:pt x="841021" y="1868769"/>
                  </a:lnTo>
                  <a:lnTo>
                    <a:pt x="794139" y="1862811"/>
                  </a:lnTo>
                  <a:lnTo>
                    <a:pt x="748007" y="1854573"/>
                  </a:lnTo>
                  <a:lnTo>
                    <a:pt x="702684" y="1844112"/>
                  </a:lnTo>
                  <a:lnTo>
                    <a:pt x="658229" y="1831489"/>
                  </a:lnTo>
                  <a:lnTo>
                    <a:pt x="614702" y="1816761"/>
                  </a:lnTo>
                  <a:lnTo>
                    <a:pt x="572160" y="1799987"/>
                  </a:lnTo>
                  <a:lnTo>
                    <a:pt x="530664" y="1781227"/>
                  </a:lnTo>
                  <a:lnTo>
                    <a:pt x="490271" y="1760539"/>
                  </a:lnTo>
                  <a:lnTo>
                    <a:pt x="451040" y="1737982"/>
                  </a:lnTo>
                  <a:lnTo>
                    <a:pt x="413031" y="1713615"/>
                  </a:lnTo>
                  <a:lnTo>
                    <a:pt x="376302" y="1687497"/>
                  </a:lnTo>
                  <a:lnTo>
                    <a:pt x="340913" y="1659686"/>
                  </a:lnTo>
                  <a:lnTo>
                    <a:pt x="306921" y="1630242"/>
                  </a:lnTo>
                  <a:lnTo>
                    <a:pt x="274386" y="1599223"/>
                  </a:lnTo>
                  <a:lnTo>
                    <a:pt x="243367" y="1566689"/>
                  </a:lnTo>
                  <a:lnTo>
                    <a:pt x="213923" y="1532697"/>
                  </a:lnTo>
                  <a:lnTo>
                    <a:pt x="186112" y="1497308"/>
                  </a:lnTo>
                  <a:lnTo>
                    <a:pt x="159993" y="1460579"/>
                  </a:lnTo>
                  <a:lnTo>
                    <a:pt x="135626" y="1422570"/>
                  </a:lnTo>
                  <a:lnTo>
                    <a:pt x="113068" y="1383340"/>
                  </a:lnTo>
                  <a:lnTo>
                    <a:pt x="92380" y="1342947"/>
                  </a:lnTo>
                  <a:lnTo>
                    <a:pt x="73619" y="1301450"/>
                  </a:lnTo>
                  <a:lnTo>
                    <a:pt x="56845" y="1258908"/>
                  </a:lnTo>
                  <a:lnTo>
                    <a:pt x="42117" y="1215380"/>
                  </a:lnTo>
                  <a:lnTo>
                    <a:pt x="29493" y="1170925"/>
                  </a:lnTo>
                  <a:lnTo>
                    <a:pt x="19032" y="1125602"/>
                  </a:lnTo>
                  <a:lnTo>
                    <a:pt x="10794" y="1079469"/>
                  </a:lnTo>
                  <a:lnTo>
                    <a:pt x="4836" y="1032586"/>
                  </a:lnTo>
                  <a:lnTo>
                    <a:pt x="1218" y="985010"/>
                  </a:lnTo>
                  <a:lnTo>
                    <a:pt x="0" y="936802"/>
                  </a:lnTo>
                  <a:lnTo>
                    <a:pt x="1218" y="888594"/>
                  </a:lnTo>
                  <a:lnTo>
                    <a:pt x="4836" y="841019"/>
                  </a:lnTo>
                  <a:lnTo>
                    <a:pt x="10794" y="794136"/>
                  </a:lnTo>
                  <a:lnTo>
                    <a:pt x="19032" y="748003"/>
                  </a:lnTo>
                  <a:lnTo>
                    <a:pt x="29493" y="702680"/>
                  </a:lnTo>
                  <a:lnTo>
                    <a:pt x="42117" y="658225"/>
                  </a:lnTo>
                  <a:lnTo>
                    <a:pt x="56845" y="614697"/>
                  </a:lnTo>
                  <a:lnTo>
                    <a:pt x="73619" y="572155"/>
                  </a:lnTo>
                  <a:lnTo>
                    <a:pt x="92380" y="530658"/>
                  </a:lnTo>
                  <a:lnTo>
                    <a:pt x="113068" y="490265"/>
                  </a:lnTo>
                  <a:lnTo>
                    <a:pt x="135626" y="451034"/>
                  </a:lnTo>
                  <a:lnTo>
                    <a:pt x="159993" y="413025"/>
                  </a:lnTo>
                  <a:lnTo>
                    <a:pt x="186112" y="376297"/>
                  </a:lnTo>
                  <a:lnTo>
                    <a:pt x="213923" y="340907"/>
                  </a:lnTo>
                  <a:lnTo>
                    <a:pt x="243367" y="306916"/>
                  </a:lnTo>
                  <a:lnTo>
                    <a:pt x="274386" y="274381"/>
                  </a:lnTo>
                  <a:lnTo>
                    <a:pt x="306921" y="243363"/>
                  </a:lnTo>
                  <a:lnTo>
                    <a:pt x="340913" y="213919"/>
                  </a:lnTo>
                  <a:lnTo>
                    <a:pt x="376302" y="186108"/>
                  </a:lnTo>
                  <a:lnTo>
                    <a:pt x="413031" y="159990"/>
                  </a:lnTo>
                  <a:lnTo>
                    <a:pt x="451040" y="135623"/>
                  </a:lnTo>
                  <a:lnTo>
                    <a:pt x="490271" y="113066"/>
                  </a:lnTo>
                  <a:lnTo>
                    <a:pt x="530664" y="92378"/>
                  </a:lnTo>
                  <a:lnTo>
                    <a:pt x="572160" y="73618"/>
                  </a:lnTo>
                  <a:lnTo>
                    <a:pt x="614702" y="56844"/>
                  </a:lnTo>
                  <a:lnTo>
                    <a:pt x="658229" y="42116"/>
                  </a:lnTo>
                  <a:lnTo>
                    <a:pt x="702684" y="29492"/>
                  </a:lnTo>
                  <a:lnTo>
                    <a:pt x="748007" y="19032"/>
                  </a:lnTo>
                  <a:lnTo>
                    <a:pt x="794139" y="10793"/>
                  </a:lnTo>
                  <a:lnTo>
                    <a:pt x="841021" y="4836"/>
                  </a:lnTo>
                  <a:lnTo>
                    <a:pt x="888595" y="1218"/>
                  </a:lnTo>
                  <a:lnTo>
                    <a:pt x="936802" y="0"/>
                  </a:lnTo>
                </a:path>
              </a:pathLst>
            </a:custGeom>
            <a:ln w="127000">
              <a:solidFill>
                <a:srgbClr val="000000"/>
              </a:solidFill>
            </a:ln>
          </p:spPr>
          <p:txBody>
            <a:bodyPr wrap="square" lIns="0" tIns="0" rIns="0" bIns="0" rtlCol="0"/>
            <a:lstStyle/>
            <a:p>
              <a:pPr algn="ctr"/>
              <a:endParaRPr sz="1600"/>
            </a:p>
          </p:txBody>
        </p:sp>
        <p:pic>
          <p:nvPicPr>
            <p:cNvPr id="55" name="object 30">
              <a:extLst>
                <a:ext uri="{FF2B5EF4-FFF2-40B4-BE49-F238E27FC236}">
                  <a16:creationId xmlns:a16="http://schemas.microsoft.com/office/drawing/2014/main" id="{A7CB944D-F8F1-ED34-962B-D493940887A5}"/>
                </a:ext>
              </a:extLst>
            </p:cNvPr>
            <p:cNvPicPr/>
            <p:nvPr/>
          </p:nvPicPr>
          <p:blipFill>
            <a:blip r:embed="rId7" cstate="print"/>
            <a:stretch>
              <a:fillRect/>
            </a:stretch>
          </p:blipFill>
          <p:spPr>
            <a:xfrm>
              <a:off x="3341592" y="4701785"/>
              <a:ext cx="188264" cy="200964"/>
            </a:xfrm>
            <a:prstGeom prst="rect">
              <a:avLst/>
            </a:prstGeom>
          </p:spPr>
        </p:pic>
        <p:sp>
          <p:nvSpPr>
            <p:cNvPr id="58" name="object 31">
              <a:extLst>
                <a:ext uri="{FF2B5EF4-FFF2-40B4-BE49-F238E27FC236}">
                  <a16:creationId xmlns:a16="http://schemas.microsoft.com/office/drawing/2014/main" id="{1BE8B5EB-75E0-1CD9-5760-311D6EE962CA}"/>
                </a:ext>
              </a:extLst>
            </p:cNvPr>
            <p:cNvSpPr/>
            <p:nvPr/>
          </p:nvSpPr>
          <p:spPr>
            <a:xfrm>
              <a:off x="5174285" y="3986245"/>
              <a:ext cx="403225" cy="280035"/>
            </a:xfrm>
            <a:custGeom>
              <a:avLst/>
              <a:gdLst/>
              <a:ahLst/>
              <a:cxnLst/>
              <a:rect l="l" t="t" r="r" b="b"/>
              <a:pathLst>
                <a:path w="403225" h="280035">
                  <a:moveTo>
                    <a:pt x="402704" y="279844"/>
                  </a:moveTo>
                  <a:lnTo>
                    <a:pt x="0" y="0"/>
                  </a:lnTo>
                </a:path>
              </a:pathLst>
            </a:custGeom>
            <a:ln w="25400">
              <a:solidFill>
                <a:srgbClr val="100534"/>
              </a:solidFill>
            </a:ln>
          </p:spPr>
          <p:txBody>
            <a:bodyPr wrap="square" lIns="0" tIns="0" rIns="0" bIns="0" rtlCol="0"/>
            <a:lstStyle/>
            <a:p>
              <a:pPr algn="ctr"/>
              <a:endParaRPr sz="1600"/>
            </a:p>
          </p:txBody>
        </p:sp>
        <p:pic>
          <p:nvPicPr>
            <p:cNvPr id="59" name="object 32">
              <a:extLst>
                <a:ext uri="{FF2B5EF4-FFF2-40B4-BE49-F238E27FC236}">
                  <a16:creationId xmlns:a16="http://schemas.microsoft.com/office/drawing/2014/main" id="{E805C896-7251-E874-6D39-7510D2252954}"/>
                </a:ext>
              </a:extLst>
            </p:cNvPr>
            <p:cNvPicPr/>
            <p:nvPr/>
          </p:nvPicPr>
          <p:blipFill>
            <a:blip r:embed="rId8" cstate="print"/>
            <a:stretch>
              <a:fillRect/>
            </a:stretch>
          </p:blipFill>
          <p:spPr>
            <a:xfrm>
              <a:off x="5099211" y="3911160"/>
              <a:ext cx="188252" cy="200964"/>
            </a:xfrm>
            <a:prstGeom prst="rect">
              <a:avLst/>
            </a:prstGeom>
          </p:spPr>
        </p:pic>
        <p:sp>
          <p:nvSpPr>
            <p:cNvPr id="60" name="object 33">
              <a:extLst>
                <a:ext uri="{FF2B5EF4-FFF2-40B4-BE49-F238E27FC236}">
                  <a16:creationId xmlns:a16="http://schemas.microsoft.com/office/drawing/2014/main" id="{C04FB683-1D39-BEB4-4C20-5F3BF1B32640}"/>
                </a:ext>
              </a:extLst>
            </p:cNvPr>
            <p:cNvSpPr/>
            <p:nvPr/>
          </p:nvSpPr>
          <p:spPr>
            <a:xfrm>
              <a:off x="5174285" y="5287646"/>
              <a:ext cx="403225" cy="280035"/>
            </a:xfrm>
            <a:custGeom>
              <a:avLst/>
              <a:gdLst/>
              <a:ahLst/>
              <a:cxnLst/>
              <a:rect l="l" t="t" r="r" b="b"/>
              <a:pathLst>
                <a:path w="403225" h="280035">
                  <a:moveTo>
                    <a:pt x="402704" y="0"/>
                  </a:moveTo>
                  <a:lnTo>
                    <a:pt x="0" y="279844"/>
                  </a:lnTo>
                </a:path>
              </a:pathLst>
            </a:custGeom>
            <a:ln w="25400">
              <a:solidFill>
                <a:srgbClr val="100534"/>
              </a:solidFill>
            </a:ln>
          </p:spPr>
          <p:txBody>
            <a:bodyPr wrap="square" lIns="0" tIns="0" rIns="0" bIns="0" rtlCol="0"/>
            <a:lstStyle/>
            <a:p>
              <a:pPr algn="ctr"/>
              <a:endParaRPr sz="1600"/>
            </a:p>
          </p:txBody>
        </p:sp>
        <p:pic>
          <p:nvPicPr>
            <p:cNvPr id="61" name="object 34">
              <a:extLst>
                <a:ext uri="{FF2B5EF4-FFF2-40B4-BE49-F238E27FC236}">
                  <a16:creationId xmlns:a16="http://schemas.microsoft.com/office/drawing/2014/main" id="{355A2238-570F-C1FB-6BF1-20C5BA435BAE}"/>
                </a:ext>
              </a:extLst>
            </p:cNvPr>
            <p:cNvPicPr/>
            <p:nvPr/>
          </p:nvPicPr>
          <p:blipFill>
            <a:blip r:embed="rId9" cstate="print"/>
            <a:stretch>
              <a:fillRect/>
            </a:stretch>
          </p:blipFill>
          <p:spPr>
            <a:xfrm>
              <a:off x="5099202" y="5492407"/>
              <a:ext cx="188261" cy="200967"/>
            </a:xfrm>
            <a:prstGeom prst="rect">
              <a:avLst/>
            </a:prstGeom>
          </p:spPr>
        </p:pic>
        <p:sp>
          <p:nvSpPr>
            <p:cNvPr id="62" name="object 35">
              <a:extLst>
                <a:ext uri="{FF2B5EF4-FFF2-40B4-BE49-F238E27FC236}">
                  <a16:creationId xmlns:a16="http://schemas.microsoft.com/office/drawing/2014/main" id="{925D503A-A3BB-5DD9-0645-B390A2AD7B4D}"/>
                </a:ext>
              </a:extLst>
            </p:cNvPr>
            <p:cNvSpPr/>
            <p:nvPr/>
          </p:nvSpPr>
          <p:spPr>
            <a:xfrm>
              <a:off x="5160208" y="3696337"/>
              <a:ext cx="2161540" cy="2161540"/>
            </a:xfrm>
            <a:custGeom>
              <a:avLst/>
              <a:gdLst/>
              <a:ahLst/>
              <a:cxnLst/>
              <a:rect l="l" t="t" r="r" b="b"/>
              <a:pathLst>
                <a:path w="2161540" h="2161540">
                  <a:moveTo>
                    <a:pt x="1060906" y="0"/>
                  </a:moveTo>
                  <a:lnTo>
                    <a:pt x="1013242" y="1871"/>
                  </a:lnTo>
                  <a:lnTo>
                    <a:pt x="966107" y="5790"/>
                  </a:lnTo>
                  <a:lnTo>
                    <a:pt x="919546" y="11714"/>
                  </a:lnTo>
                  <a:lnTo>
                    <a:pt x="873605" y="19600"/>
                  </a:lnTo>
                  <a:lnTo>
                    <a:pt x="828328" y="29404"/>
                  </a:lnTo>
                  <a:lnTo>
                    <a:pt x="783760" y="41086"/>
                  </a:lnTo>
                  <a:lnTo>
                    <a:pt x="739947" y="54600"/>
                  </a:lnTo>
                  <a:lnTo>
                    <a:pt x="696934" y="69906"/>
                  </a:lnTo>
                  <a:lnTo>
                    <a:pt x="654766" y="86960"/>
                  </a:lnTo>
                  <a:lnTo>
                    <a:pt x="613487" y="105719"/>
                  </a:lnTo>
                  <a:lnTo>
                    <a:pt x="573143" y="126141"/>
                  </a:lnTo>
                  <a:lnTo>
                    <a:pt x="533779" y="148183"/>
                  </a:lnTo>
                  <a:lnTo>
                    <a:pt x="495441" y="171802"/>
                  </a:lnTo>
                  <a:lnTo>
                    <a:pt x="458172" y="196956"/>
                  </a:lnTo>
                  <a:lnTo>
                    <a:pt x="422018" y="223601"/>
                  </a:lnTo>
                  <a:lnTo>
                    <a:pt x="387025" y="251694"/>
                  </a:lnTo>
                  <a:lnTo>
                    <a:pt x="353237" y="281194"/>
                  </a:lnTo>
                  <a:lnTo>
                    <a:pt x="320700" y="312058"/>
                  </a:lnTo>
                  <a:lnTo>
                    <a:pt x="289458" y="344242"/>
                  </a:lnTo>
                  <a:lnTo>
                    <a:pt x="259556" y="377703"/>
                  </a:lnTo>
                  <a:lnTo>
                    <a:pt x="231040" y="412400"/>
                  </a:lnTo>
                  <a:lnTo>
                    <a:pt x="203955" y="448290"/>
                  </a:lnTo>
                  <a:lnTo>
                    <a:pt x="178345" y="485328"/>
                  </a:lnTo>
                  <a:lnTo>
                    <a:pt x="154256" y="523474"/>
                  </a:lnTo>
                  <a:lnTo>
                    <a:pt x="131733" y="562684"/>
                  </a:lnTo>
                  <a:lnTo>
                    <a:pt x="110821" y="602915"/>
                  </a:lnTo>
                  <a:lnTo>
                    <a:pt x="91565" y="644125"/>
                  </a:lnTo>
                  <a:lnTo>
                    <a:pt x="74010" y="686270"/>
                  </a:lnTo>
                  <a:lnTo>
                    <a:pt x="58201" y="729309"/>
                  </a:lnTo>
                  <a:lnTo>
                    <a:pt x="44184" y="773198"/>
                  </a:lnTo>
                  <a:lnTo>
                    <a:pt x="32003" y="817894"/>
                  </a:lnTo>
                  <a:lnTo>
                    <a:pt x="21703" y="863356"/>
                  </a:lnTo>
                  <a:lnTo>
                    <a:pt x="13329" y="909539"/>
                  </a:lnTo>
                  <a:lnTo>
                    <a:pt x="6927" y="956402"/>
                  </a:lnTo>
                  <a:lnTo>
                    <a:pt x="2542" y="1003901"/>
                  </a:lnTo>
                  <a:lnTo>
                    <a:pt x="218" y="1051994"/>
                  </a:lnTo>
                  <a:lnTo>
                    <a:pt x="0" y="1100143"/>
                  </a:lnTo>
                  <a:lnTo>
                    <a:pt x="1871" y="1147807"/>
                  </a:lnTo>
                  <a:lnTo>
                    <a:pt x="5790" y="1194942"/>
                  </a:lnTo>
                  <a:lnTo>
                    <a:pt x="11714" y="1241503"/>
                  </a:lnTo>
                  <a:lnTo>
                    <a:pt x="19599" y="1287445"/>
                  </a:lnTo>
                  <a:lnTo>
                    <a:pt x="29403" y="1332722"/>
                  </a:lnTo>
                  <a:lnTo>
                    <a:pt x="41084" y="1377290"/>
                  </a:lnTo>
                  <a:lnTo>
                    <a:pt x="54599" y="1421103"/>
                  </a:lnTo>
                  <a:lnTo>
                    <a:pt x="69904" y="1464117"/>
                  </a:lnTo>
                  <a:lnTo>
                    <a:pt x="86958" y="1506286"/>
                  </a:lnTo>
                  <a:lnTo>
                    <a:pt x="105717" y="1547565"/>
                  </a:lnTo>
                  <a:lnTo>
                    <a:pt x="126138" y="1587909"/>
                  </a:lnTo>
                  <a:lnTo>
                    <a:pt x="148180" y="1627273"/>
                  </a:lnTo>
                  <a:lnTo>
                    <a:pt x="171798" y="1665612"/>
                  </a:lnTo>
                  <a:lnTo>
                    <a:pt x="196951" y="1702882"/>
                  </a:lnTo>
                  <a:lnTo>
                    <a:pt x="223595" y="1739036"/>
                  </a:lnTo>
                  <a:lnTo>
                    <a:pt x="251689" y="1774029"/>
                  </a:lnTo>
                  <a:lnTo>
                    <a:pt x="281188" y="1807818"/>
                  </a:lnTo>
                  <a:lnTo>
                    <a:pt x="312051" y="1840356"/>
                  </a:lnTo>
                  <a:lnTo>
                    <a:pt x="344235" y="1871599"/>
                  </a:lnTo>
                  <a:lnTo>
                    <a:pt x="377696" y="1901501"/>
                  </a:lnTo>
                  <a:lnTo>
                    <a:pt x="412392" y="1930017"/>
                  </a:lnTo>
                  <a:lnTo>
                    <a:pt x="448281" y="1957103"/>
                  </a:lnTo>
                  <a:lnTo>
                    <a:pt x="485319" y="1982713"/>
                  </a:lnTo>
                  <a:lnTo>
                    <a:pt x="523465" y="2006803"/>
                  </a:lnTo>
                  <a:lnTo>
                    <a:pt x="562674" y="2029326"/>
                  </a:lnTo>
                  <a:lnTo>
                    <a:pt x="602905" y="2050238"/>
                  </a:lnTo>
                  <a:lnTo>
                    <a:pt x="644114" y="2069495"/>
                  </a:lnTo>
                  <a:lnTo>
                    <a:pt x="686259" y="2087050"/>
                  </a:lnTo>
                  <a:lnTo>
                    <a:pt x="729297" y="2102859"/>
                  </a:lnTo>
                  <a:lnTo>
                    <a:pt x="773186" y="2116877"/>
                  </a:lnTo>
                  <a:lnTo>
                    <a:pt x="817882" y="2129059"/>
                  </a:lnTo>
                  <a:lnTo>
                    <a:pt x="863343" y="2139359"/>
                  </a:lnTo>
                  <a:lnTo>
                    <a:pt x="909527" y="2147732"/>
                  </a:lnTo>
                  <a:lnTo>
                    <a:pt x="956389" y="2154134"/>
                  </a:lnTo>
                  <a:lnTo>
                    <a:pt x="1003888" y="2158520"/>
                  </a:lnTo>
                  <a:lnTo>
                    <a:pt x="1051981" y="2160844"/>
                  </a:lnTo>
                  <a:lnTo>
                    <a:pt x="1100131" y="2161062"/>
                  </a:lnTo>
                  <a:lnTo>
                    <a:pt x="1147796" y="2159191"/>
                  </a:lnTo>
                  <a:lnTo>
                    <a:pt x="1194932" y="2155272"/>
                  </a:lnTo>
                  <a:lnTo>
                    <a:pt x="1241494" y="2149348"/>
                  </a:lnTo>
                  <a:lnTo>
                    <a:pt x="1287436" y="2141462"/>
                  </a:lnTo>
                  <a:lnTo>
                    <a:pt x="1332714" y="2131657"/>
                  </a:lnTo>
                  <a:lnTo>
                    <a:pt x="1377282" y="2119976"/>
                  </a:lnTo>
                  <a:lnTo>
                    <a:pt x="1421096" y="2106461"/>
                  </a:lnTo>
                  <a:lnTo>
                    <a:pt x="1464110" y="2091156"/>
                  </a:lnTo>
                  <a:lnTo>
                    <a:pt x="1506279" y="2074102"/>
                  </a:lnTo>
                  <a:lnTo>
                    <a:pt x="1547558" y="2055342"/>
                  </a:lnTo>
                  <a:lnTo>
                    <a:pt x="1587902" y="2034920"/>
                  </a:lnTo>
                  <a:lnTo>
                    <a:pt x="1627266" y="2012879"/>
                  </a:lnTo>
                  <a:lnTo>
                    <a:pt x="1665605" y="1989260"/>
                  </a:lnTo>
                  <a:lnTo>
                    <a:pt x="1702874" y="1964106"/>
                  </a:lnTo>
                  <a:lnTo>
                    <a:pt x="1739028" y="1937461"/>
                  </a:lnTo>
                  <a:lnTo>
                    <a:pt x="1774022" y="1909367"/>
                  </a:lnTo>
                  <a:lnTo>
                    <a:pt x="1807810" y="1879867"/>
                  </a:lnTo>
                  <a:lnTo>
                    <a:pt x="1840348" y="1849004"/>
                  </a:lnTo>
                  <a:lnTo>
                    <a:pt x="1871590" y="1816820"/>
                  </a:lnTo>
                  <a:lnTo>
                    <a:pt x="1901492" y="1783358"/>
                  </a:lnTo>
                  <a:lnTo>
                    <a:pt x="1930008" y="1748661"/>
                  </a:lnTo>
                  <a:lnTo>
                    <a:pt x="1957094" y="1712772"/>
                  </a:lnTo>
                  <a:lnTo>
                    <a:pt x="1982704" y="1675733"/>
                  </a:lnTo>
                  <a:lnTo>
                    <a:pt x="2006793" y="1637588"/>
                  </a:lnTo>
                  <a:lnTo>
                    <a:pt x="2029316" y="1598378"/>
                  </a:lnTo>
                  <a:lnTo>
                    <a:pt x="2050228" y="1558147"/>
                  </a:lnTo>
                  <a:lnTo>
                    <a:pt x="2069484" y="1516937"/>
                  </a:lnTo>
                  <a:lnTo>
                    <a:pt x="2087039" y="1474791"/>
                  </a:lnTo>
                  <a:lnTo>
                    <a:pt x="2102848" y="1431753"/>
                  </a:lnTo>
                  <a:lnTo>
                    <a:pt x="2116865" y="1387864"/>
                  </a:lnTo>
                  <a:lnTo>
                    <a:pt x="2129046" y="1343167"/>
                  </a:lnTo>
                  <a:lnTo>
                    <a:pt x="2139346" y="1297706"/>
                  </a:lnTo>
                  <a:lnTo>
                    <a:pt x="2147720" y="1251523"/>
                  </a:lnTo>
                  <a:lnTo>
                    <a:pt x="2154122" y="1204660"/>
                  </a:lnTo>
                  <a:lnTo>
                    <a:pt x="2158507" y="1157161"/>
                  </a:lnTo>
                  <a:lnTo>
                    <a:pt x="2160831" y="1109068"/>
                  </a:lnTo>
                  <a:lnTo>
                    <a:pt x="2161050" y="1060919"/>
                  </a:lnTo>
                  <a:lnTo>
                    <a:pt x="2159178" y="1013255"/>
                  </a:lnTo>
                  <a:lnTo>
                    <a:pt x="2155259" y="966119"/>
                  </a:lnTo>
                  <a:lnTo>
                    <a:pt x="2149336" y="919558"/>
                  </a:lnTo>
                  <a:lnTo>
                    <a:pt x="2141450" y="873617"/>
                  </a:lnTo>
                  <a:lnTo>
                    <a:pt x="2131646" y="828339"/>
                  </a:lnTo>
                  <a:lnTo>
                    <a:pt x="2119965" y="783772"/>
                  </a:lnTo>
                  <a:lnTo>
                    <a:pt x="2106450" y="739958"/>
                  </a:lnTo>
                  <a:lnTo>
                    <a:pt x="2091145" y="696945"/>
                  </a:lnTo>
                  <a:lnTo>
                    <a:pt x="2074091" y="654776"/>
                  </a:lnTo>
                  <a:lnTo>
                    <a:pt x="2055332" y="613497"/>
                  </a:lnTo>
                  <a:lnTo>
                    <a:pt x="2034910" y="573153"/>
                  </a:lnTo>
                  <a:lnTo>
                    <a:pt x="2012869" y="533788"/>
                  </a:lnTo>
                  <a:lnTo>
                    <a:pt x="1989250" y="495449"/>
                  </a:lnTo>
                  <a:lnTo>
                    <a:pt x="1964097" y="458180"/>
                  </a:lnTo>
                  <a:lnTo>
                    <a:pt x="1937453" y="422026"/>
                  </a:lnTo>
                  <a:lnTo>
                    <a:pt x="1909359" y="387032"/>
                  </a:lnTo>
                  <a:lnTo>
                    <a:pt x="1879859" y="353244"/>
                  </a:lnTo>
                  <a:lnTo>
                    <a:pt x="1848996" y="320706"/>
                  </a:lnTo>
                  <a:lnTo>
                    <a:pt x="1816813" y="289463"/>
                  </a:lnTo>
                  <a:lnTo>
                    <a:pt x="1783351" y="259561"/>
                  </a:lnTo>
                  <a:lnTo>
                    <a:pt x="1748654" y="231044"/>
                  </a:lnTo>
                  <a:lnTo>
                    <a:pt x="1712765" y="203959"/>
                  </a:lnTo>
                  <a:lnTo>
                    <a:pt x="1675726" y="178348"/>
                  </a:lnTo>
                  <a:lnTo>
                    <a:pt x="1637581" y="154259"/>
                  </a:lnTo>
                  <a:lnTo>
                    <a:pt x="1598371" y="131736"/>
                  </a:lnTo>
                  <a:lnTo>
                    <a:pt x="1558139" y="110823"/>
                  </a:lnTo>
                  <a:lnTo>
                    <a:pt x="1516930" y="91567"/>
                  </a:lnTo>
                  <a:lnTo>
                    <a:pt x="1474784" y="74012"/>
                  </a:lnTo>
                  <a:lnTo>
                    <a:pt x="1431745" y="58203"/>
                  </a:lnTo>
                  <a:lnTo>
                    <a:pt x="1387856" y="44185"/>
                  </a:lnTo>
                  <a:lnTo>
                    <a:pt x="1343159" y="32003"/>
                  </a:lnTo>
                  <a:lnTo>
                    <a:pt x="1297697" y="21703"/>
                  </a:lnTo>
                  <a:lnTo>
                    <a:pt x="1251513" y="13329"/>
                  </a:lnTo>
                  <a:lnTo>
                    <a:pt x="1204649" y="6927"/>
                  </a:lnTo>
                  <a:lnTo>
                    <a:pt x="1157149" y="2542"/>
                  </a:lnTo>
                  <a:lnTo>
                    <a:pt x="1109055" y="218"/>
                  </a:lnTo>
                  <a:lnTo>
                    <a:pt x="1060906" y="0"/>
                  </a:lnTo>
                  <a:close/>
                </a:path>
              </a:pathLst>
            </a:custGeom>
            <a:solidFill>
              <a:srgbClr val="FFFFFF"/>
            </a:solidFill>
          </p:spPr>
          <p:txBody>
            <a:bodyPr wrap="square" lIns="0" tIns="0" rIns="0" bIns="0" rtlCol="0"/>
            <a:lstStyle/>
            <a:p>
              <a:pPr algn="ctr"/>
              <a:endParaRPr sz="1600"/>
            </a:p>
          </p:txBody>
        </p:sp>
        <p:sp>
          <p:nvSpPr>
            <p:cNvPr id="63" name="object 36">
              <a:extLst>
                <a:ext uri="{FF2B5EF4-FFF2-40B4-BE49-F238E27FC236}">
                  <a16:creationId xmlns:a16="http://schemas.microsoft.com/office/drawing/2014/main" id="{FD455847-172D-D688-EB04-E6AC370EA034}"/>
                </a:ext>
              </a:extLst>
            </p:cNvPr>
            <p:cNvSpPr/>
            <p:nvPr/>
          </p:nvSpPr>
          <p:spPr>
            <a:xfrm>
              <a:off x="5144236" y="3680345"/>
              <a:ext cx="2193290" cy="2192655"/>
            </a:xfrm>
            <a:custGeom>
              <a:avLst/>
              <a:gdLst/>
              <a:ahLst/>
              <a:cxnLst/>
              <a:rect l="l" t="t" r="r" b="b"/>
              <a:pathLst>
                <a:path w="2193290" h="2192654">
                  <a:moveTo>
                    <a:pt x="1114806" y="0"/>
                  </a:moveTo>
                  <a:lnTo>
                    <a:pt x="1107567" y="6984"/>
                  </a:lnTo>
                  <a:lnTo>
                    <a:pt x="1107059" y="24510"/>
                  </a:lnTo>
                  <a:lnTo>
                    <a:pt x="1114044" y="31749"/>
                  </a:lnTo>
                  <a:lnTo>
                    <a:pt x="1122807" y="32003"/>
                  </a:lnTo>
                  <a:lnTo>
                    <a:pt x="1131697" y="32003"/>
                  </a:lnTo>
                  <a:lnTo>
                    <a:pt x="1138809" y="25145"/>
                  </a:lnTo>
                  <a:lnTo>
                    <a:pt x="1139317" y="7873"/>
                  </a:lnTo>
                  <a:lnTo>
                    <a:pt x="1132332" y="507"/>
                  </a:lnTo>
                  <a:lnTo>
                    <a:pt x="1114806" y="0"/>
                  </a:lnTo>
                  <a:close/>
                </a:path>
                <a:path w="2193290" h="2192654">
                  <a:moveTo>
                    <a:pt x="1041654" y="1269"/>
                  </a:moveTo>
                  <a:lnTo>
                    <a:pt x="1033018" y="1650"/>
                  </a:lnTo>
                  <a:lnTo>
                    <a:pt x="1024255" y="2285"/>
                  </a:lnTo>
                  <a:lnTo>
                    <a:pt x="1017524" y="9651"/>
                  </a:lnTo>
                  <a:lnTo>
                    <a:pt x="1018540" y="26923"/>
                  </a:lnTo>
                  <a:lnTo>
                    <a:pt x="1025525" y="33400"/>
                  </a:lnTo>
                  <a:lnTo>
                    <a:pt x="1034796" y="33400"/>
                  </a:lnTo>
                  <a:lnTo>
                    <a:pt x="1043559" y="32892"/>
                  </a:lnTo>
                  <a:lnTo>
                    <a:pt x="1050163" y="25399"/>
                  </a:lnTo>
                  <a:lnTo>
                    <a:pt x="1049782" y="16636"/>
                  </a:lnTo>
                  <a:lnTo>
                    <a:pt x="1049274" y="7873"/>
                  </a:lnTo>
                  <a:lnTo>
                    <a:pt x="1041654" y="1269"/>
                  </a:lnTo>
                  <a:close/>
                </a:path>
                <a:path w="2193290" h="2192654">
                  <a:moveTo>
                    <a:pt x="1205230" y="5333"/>
                  </a:moveTo>
                  <a:lnTo>
                    <a:pt x="1197356" y="11556"/>
                  </a:lnTo>
                  <a:lnTo>
                    <a:pt x="1195578" y="28955"/>
                  </a:lnTo>
                  <a:lnTo>
                    <a:pt x="1201801" y="36829"/>
                  </a:lnTo>
                  <a:lnTo>
                    <a:pt x="1210564" y="37718"/>
                  </a:lnTo>
                  <a:lnTo>
                    <a:pt x="1220343" y="37845"/>
                  </a:lnTo>
                  <a:lnTo>
                    <a:pt x="1227201" y="31876"/>
                  </a:lnTo>
                  <a:lnTo>
                    <a:pt x="1228090" y="23621"/>
                  </a:lnTo>
                  <a:lnTo>
                    <a:pt x="1228979" y="14985"/>
                  </a:lnTo>
                  <a:lnTo>
                    <a:pt x="1222629" y="7111"/>
                  </a:lnTo>
                  <a:lnTo>
                    <a:pt x="1205230" y="5333"/>
                  </a:lnTo>
                  <a:close/>
                </a:path>
                <a:path w="2193290" h="2192654">
                  <a:moveTo>
                    <a:pt x="951484" y="9397"/>
                  </a:moveTo>
                  <a:lnTo>
                    <a:pt x="942848" y="10540"/>
                  </a:lnTo>
                  <a:lnTo>
                    <a:pt x="934085" y="11810"/>
                  </a:lnTo>
                  <a:lnTo>
                    <a:pt x="928116" y="19811"/>
                  </a:lnTo>
                  <a:lnTo>
                    <a:pt x="929259" y="28574"/>
                  </a:lnTo>
                  <a:lnTo>
                    <a:pt x="930402" y="36448"/>
                  </a:lnTo>
                  <a:lnTo>
                    <a:pt x="937133" y="42163"/>
                  </a:lnTo>
                  <a:lnTo>
                    <a:pt x="946404" y="42163"/>
                  </a:lnTo>
                  <a:lnTo>
                    <a:pt x="947166" y="42036"/>
                  </a:lnTo>
                  <a:lnTo>
                    <a:pt x="955929" y="40766"/>
                  </a:lnTo>
                  <a:lnTo>
                    <a:pt x="961898" y="32765"/>
                  </a:lnTo>
                  <a:lnTo>
                    <a:pt x="960755" y="24129"/>
                  </a:lnTo>
                  <a:lnTo>
                    <a:pt x="959485" y="15366"/>
                  </a:lnTo>
                  <a:lnTo>
                    <a:pt x="951484" y="9397"/>
                  </a:lnTo>
                  <a:close/>
                </a:path>
                <a:path w="2193290" h="2192654">
                  <a:moveTo>
                    <a:pt x="1294892" y="17906"/>
                  </a:moveTo>
                  <a:lnTo>
                    <a:pt x="1286637" y="23494"/>
                  </a:lnTo>
                  <a:lnTo>
                    <a:pt x="1283335" y="40766"/>
                  </a:lnTo>
                  <a:lnTo>
                    <a:pt x="1289050" y="49021"/>
                  </a:lnTo>
                  <a:lnTo>
                    <a:pt x="1297559" y="50672"/>
                  </a:lnTo>
                  <a:lnTo>
                    <a:pt x="1298575" y="50926"/>
                  </a:lnTo>
                  <a:lnTo>
                    <a:pt x="1308100" y="50926"/>
                  </a:lnTo>
                  <a:lnTo>
                    <a:pt x="1314704" y="45719"/>
                  </a:lnTo>
                  <a:lnTo>
                    <a:pt x="1316101" y="38099"/>
                  </a:lnTo>
                  <a:lnTo>
                    <a:pt x="1317752" y="29463"/>
                  </a:lnTo>
                  <a:lnTo>
                    <a:pt x="1312164" y="21208"/>
                  </a:lnTo>
                  <a:lnTo>
                    <a:pt x="1294892" y="17906"/>
                  </a:lnTo>
                  <a:close/>
                </a:path>
                <a:path w="2193290" h="2192654">
                  <a:moveTo>
                    <a:pt x="862203" y="25018"/>
                  </a:moveTo>
                  <a:lnTo>
                    <a:pt x="845185" y="28828"/>
                  </a:lnTo>
                  <a:lnTo>
                    <a:pt x="839724" y="37337"/>
                  </a:lnTo>
                  <a:lnTo>
                    <a:pt x="841756" y="45846"/>
                  </a:lnTo>
                  <a:lnTo>
                    <a:pt x="843407" y="53212"/>
                  </a:lnTo>
                  <a:lnTo>
                    <a:pt x="849884" y="58292"/>
                  </a:lnTo>
                  <a:lnTo>
                    <a:pt x="858393" y="58292"/>
                  </a:lnTo>
                  <a:lnTo>
                    <a:pt x="859536" y="58165"/>
                  </a:lnTo>
                  <a:lnTo>
                    <a:pt x="860679" y="57911"/>
                  </a:lnTo>
                  <a:lnTo>
                    <a:pt x="869188" y="55879"/>
                  </a:lnTo>
                  <a:lnTo>
                    <a:pt x="874649" y="47497"/>
                  </a:lnTo>
                  <a:lnTo>
                    <a:pt x="872617" y="38861"/>
                  </a:lnTo>
                  <a:lnTo>
                    <a:pt x="870712" y="30352"/>
                  </a:lnTo>
                  <a:lnTo>
                    <a:pt x="862203" y="25018"/>
                  </a:lnTo>
                  <a:close/>
                </a:path>
                <a:path w="2193290" h="2192654">
                  <a:moveTo>
                    <a:pt x="1383284" y="37845"/>
                  </a:moveTo>
                  <a:lnTo>
                    <a:pt x="1374521" y="42798"/>
                  </a:lnTo>
                  <a:lnTo>
                    <a:pt x="1372198" y="51307"/>
                  </a:lnTo>
                  <a:lnTo>
                    <a:pt x="1369822" y="59689"/>
                  </a:lnTo>
                  <a:lnTo>
                    <a:pt x="1374775" y="68452"/>
                  </a:lnTo>
                  <a:lnTo>
                    <a:pt x="1383284" y="70738"/>
                  </a:lnTo>
                  <a:lnTo>
                    <a:pt x="1384681" y="71246"/>
                  </a:lnTo>
                  <a:lnTo>
                    <a:pt x="1386078" y="71373"/>
                  </a:lnTo>
                  <a:lnTo>
                    <a:pt x="1394460" y="71373"/>
                  </a:lnTo>
                  <a:lnTo>
                    <a:pt x="1400810" y="66801"/>
                  </a:lnTo>
                  <a:lnTo>
                    <a:pt x="1402842" y="59689"/>
                  </a:lnTo>
                  <a:lnTo>
                    <a:pt x="1405128" y="51307"/>
                  </a:lnTo>
                  <a:lnTo>
                    <a:pt x="1400175" y="42544"/>
                  </a:lnTo>
                  <a:lnTo>
                    <a:pt x="1391793" y="40258"/>
                  </a:lnTo>
                  <a:lnTo>
                    <a:pt x="1383284" y="37845"/>
                  </a:lnTo>
                  <a:close/>
                </a:path>
                <a:path w="2193290" h="2192654">
                  <a:moveTo>
                    <a:pt x="772467" y="49869"/>
                  </a:moveTo>
                  <a:lnTo>
                    <a:pt x="766191" y="50545"/>
                  </a:lnTo>
                  <a:lnTo>
                    <a:pt x="757809" y="53212"/>
                  </a:lnTo>
                  <a:lnTo>
                    <a:pt x="753237" y="62102"/>
                  </a:lnTo>
                  <a:lnTo>
                    <a:pt x="755904" y="70484"/>
                  </a:lnTo>
                  <a:lnTo>
                    <a:pt x="757936" y="77215"/>
                  </a:lnTo>
                  <a:lnTo>
                    <a:pt x="764286" y="81533"/>
                  </a:lnTo>
                  <a:lnTo>
                    <a:pt x="772541" y="81533"/>
                  </a:lnTo>
                  <a:lnTo>
                    <a:pt x="786806" y="67236"/>
                  </a:lnTo>
                  <a:lnTo>
                    <a:pt x="786130" y="60959"/>
                  </a:lnTo>
                  <a:lnTo>
                    <a:pt x="783068" y="55421"/>
                  </a:lnTo>
                  <a:lnTo>
                    <a:pt x="778303" y="51609"/>
                  </a:lnTo>
                  <a:lnTo>
                    <a:pt x="772467" y="49869"/>
                  </a:lnTo>
                  <a:close/>
                </a:path>
                <a:path w="2193290" h="2192654">
                  <a:moveTo>
                    <a:pt x="1471777" y="67218"/>
                  </a:moveTo>
                  <a:lnTo>
                    <a:pt x="1465849" y="68643"/>
                  </a:lnTo>
                  <a:lnTo>
                    <a:pt x="1460898" y="72163"/>
                  </a:lnTo>
                  <a:lnTo>
                    <a:pt x="1457579" y="77469"/>
                  </a:lnTo>
                  <a:lnTo>
                    <a:pt x="1456600" y="83718"/>
                  </a:lnTo>
                  <a:lnTo>
                    <a:pt x="1458039" y="89646"/>
                  </a:lnTo>
                  <a:lnTo>
                    <a:pt x="1461597" y="94597"/>
                  </a:lnTo>
                  <a:lnTo>
                    <a:pt x="1466977" y="97916"/>
                  </a:lnTo>
                  <a:lnTo>
                    <a:pt x="1468755" y="98551"/>
                  </a:lnTo>
                  <a:lnTo>
                    <a:pt x="1470660" y="98932"/>
                  </a:lnTo>
                  <a:lnTo>
                    <a:pt x="1478915" y="98932"/>
                  </a:lnTo>
                  <a:lnTo>
                    <a:pt x="1485011" y="94995"/>
                  </a:lnTo>
                  <a:lnTo>
                    <a:pt x="1487297" y="88518"/>
                  </a:lnTo>
                  <a:lnTo>
                    <a:pt x="1488277" y="82290"/>
                  </a:lnTo>
                  <a:lnTo>
                    <a:pt x="1486852" y="76406"/>
                  </a:lnTo>
                  <a:lnTo>
                    <a:pt x="1483332" y="71499"/>
                  </a:lnTo>
                  <a:lnTo>
                    <a:pt x="1478026" y="68198"/>
                  </a:lnTo>
                  <a:lnTo>
                    <a:pt x="1471777" y="67218"/>
                  </a:lnTo>
                  <a:close/>
                </a:path>
                <a:path w="2193290" h="2192654">
                  <a:moveTo>
                    <a:pt x="687228" y="80220"/>
                  </a:moveTo>
                  <a:lnTo>
                    <a:pt x="681101" y="81406"/>
                  </a:lnTo>
                  <a:lnTo>
                    <a:pt x="675838" y="84891"/>
                  </a:lnTo>
                  <a:lnTo>
                    <a:pt x="672433" y="89947"/>
                  </a:lnTo>
                  <a:lnTo>
                    <a:pt x="671171" y="95908"/>
                  </a:lnTo>
                  <a:lnTo>
                    <a:pt x="672338" y="102107"/>
                  </a:lnTo>
                  <a:lnTo>
                    <a:pt x="674878" y="108203"/>
                  </a:lnTo>
                  <a:lnTo>
                    <a:pt x="680847" y="112013"/>
                  </a:lnTo>
                  <a:lnTo>
                    <a:pt x="689102" y="112013"/>
                  </a:lnTo>
                  <a:lnTo>
                    <a:pt x="702968" y="96242"/>
                  </a:lnTo>
                  <a:lnTo>
                    <a:pt x="701802" y="90042"/>
                  </a:lnTo>
                  <a:lnTo>
                    <a:pt x="698246" y="84800"/>
                  </a:lnTo>
                  <a:lnTo>
                    <a:pt x="693166" y="81438"/>
                  </a:lnTo>
                  <a:lnTo>
                    <a:pt x="687228" y="80220"/>
                  </a:lnTo>
                  <a:close/>
                </a:path>
                <a:path w="2193290" h="2192654">
                  <a:moveTo>
                    <a:pt x="1555494" y="101709"/>
                  </a:moveTo>
                  <a:lnTo>
                    <a:pt x="1549479" y="102631"/>
                  </a:lnTo>
                  <a:lnTo>
                    <a:pt x="1544250" y="105769"/>
                  </a:lnTo>
                  <a:lnTo>
                    <a:pt x="1540510" y="110870"/>
                  </a:lnTo>
                  <a:lnTo>
                    <a:pt x="1539021" y="116968"/>
                  </a:lnTo>
                  <a:lnTo>
                    <a:pt x="1539938" y="122983"/>
                  </a:lnTo>
                  <a:lnTo>
                    <a:pt x="1543046" y="128212"/>
                  </a:lnTo>
                  <a:lnTo>
                    <a:pt x="1548130" y="131952"/>
                  </a:lnTo>
                  <a:lnTo>
                    <a:pt x="1550289" y="132968"/>
                  </a:lnTo>
                  <a:lnTo>
                    <a:pt x="1552575" y="133476"/>
                  </a:lnTo>
                  <a:lnTo>
                    <a:pt x="1560830" y="133476"/>
                  </a:lnTo>
                  <a:lnTo>
                    <a:pt x="1566545" y="130047"/>
                  </a:lnTo>
                  <a:lnTo>
                    <a:pt x="1569212" y="124332"/>
                  </a:lnTo>
                  <a:lnTo>
                    <a:pt x="1570682" y="118179"/>
                  </a:lnTo>
                  <a:lnTo>
                    <a:pt x="1569735" y="112156"/>
                  </a:lnTo>
                  <a:lnTo>
                    <a:pt x="1566622" y="106920"/>
                  </a:lnTo>
                  <a:lnTo>
                    <a:pt x="1561760" y="103250"/>
                  </a:lnTo>
                  <a:lnTo>
                    <a:pt x="1561592" y="103250"/>
                  </a:lnTo>
                  <a:lnTo>
                    <a:pt x="1555494" y="101709"/>
                  </a:lnTo>
                  <a:close/>
                </a:path>
                <a:path w="2193290" h="2192654">
                  <a:moveTo>
                    <a:pt x="1561592" y="103123"/>
                  </a:moveTo>
                  <a:lnTo>
                    <a:pt x="1561760" y="103250"/>
                  </a:lnTo>
                  <a:lnTo>
                    <a:pt x="1561592" y="103123"/>
                  </a:lnTo>
                  <a:close/>
                </a:path>
                <a:path w="2193290" h="2192654">
                  <a:moveTo>
                    <a:pt x="604781" y="117449"/>
                  </a:moveTo>
                  <a:lnTo>
                    <a:pt x="598678" y="119125"/>
                  </a:lnTo>
                  <a:lnTo>
                    <a:pt x="593784" y="123086"/>
                  </a:lnTo>
                  <a:lnTo>
                    <a:pt x="590867" y="128428"/>
                  </a:lnTo>
                  <a:lnTo>
                    <a:pt x="590141" y="134485"/>
                  </a:lnTo>
                  <a:lnTo>
                    <a:pt x="591820" y="140588"/>
                  </a:lnTo>
                  <a:lnTo>
                    <a:pt x="594614" y="146049"/>
                  </a:lnTo>
                  <a:lnTo>
                    <a:pt x="600202" y="149224"/>
                  </a:lnTo>
                  <a:lnTo>
                    <a:pt x="608457" y="149224"/>
                  </a:lnTo>
                  <a:lnTo>
                    <a:pt x="621817" y="132159"/>
                  </a:lnTo>
                  <a:lnTo>
                    <a:pt x="620141" y="126110"/>
                  </a:lnTo>
                  <a:lnTo>
                    <a:pt x="616180" y="121144"/>
                  </a:lnTo>
                  <a:lnTo>
                    <a:pt x="610838" y="118189"/>
                  </a:lnTo>
                  <a:lnTo>
                    <a:pt x="604781" y="117449"/>
                  </a:lnTo>
                  <a:close/>
                </a:path>
                <a:path w="2193290" h="2192654">
                  <a:moveTo>
                    <a:pt x="1636002" y="143053"/>
                  </a:moveTo>
                  <a:lnTo>
                    <a:pt x="1629949" y="143478"/>
                  </a:lnTo>
                  <a:lnTo>
                    <a:pt x="1624516" y="146141"/>
                  </a:lnTo>
                  <a:lnTo>
                    <a:pt x="1620393" y="150875"/>
                  </a:lnTo>
                  <a:lnTo>
                    <a:pt x="1618359" y="156858"/>
                  </a:lnTo>
                  <a:lnTo>
                    <a:pt x="1618789" y="162925"/>
                  </a:lnTo>
                  <a:lnTo>
                    <a:pt x="1621482" y="168396"/>
                  </a:lnTo>
                  <a:lnTo>
                    <a:pt x="1626235" y="172592"/>
                  </a:lnTo>
                  <a:lnTo>
                    <a:pt x="1628648" y="173989"/>
                  </a:lnTo>
                  <a:lnTo>
                    <a:pt x="1631442" y="174751"/>
                  </a:lnTo>
                  <a:lnTo>
                    <a:pt x="1639570" y="174751"/>
                  </a:lnTo>
                  <a:lnTo>
                    <a:pt x="1644904" y="171830"/>
                  </a:lnTo>
                  <a:lnTo>
                    <a:pt x="1647952" y="166750"/>
                  </a:lnTo>
                  <a:lnTo>
                    <a:pt x="1649912" y="160750"/>
                  </a:lnTo>
                  <a:lnTo>
                    <a:pt x="1649444" y="154654"/>
                  </a:lnTo>
                  <a:lnTo>
                    <a:pt x="1646737" y="149177"/>
                  </a:lnTo>
                  <a:lnTo>
                    <a:pt x="1641983" y="145033"/>
                  </a:lnTo>
                  <a:lnTo>
                    <a:pt x="1636002" y="143053"/>
                  </a:lnTo>
                  <a:close/>
                </a:path>
                <a:path w="2193290" h="2192654">
                  <a:moveTo>
                    <a:pt x="525742" y="161460"/>
                  </a:moveTo>
                  <a:lnTo>
                    <a:pt x="519811" y="163702"/>
                  </a:lnTo>
                  <a:lnTo>
                    <a:pt x="515195" y="167991"/>
                  </a:lnTo>
                  <a:lnTo>
                    <a:pt x="512699" y="173529"/>
                  </a:lnTo>
                  <a:lnTo>
                    <a:pt x="512488" y="179615"/>
                  </a:lnTo>
                  <a:lnTo>
                    <a:pt x="514731" y="185546"/>
                  </a:lnTo>
                  <a:lnTo>
                    <a:pt x="517652" y="190372"/>
                  </a:lnTo>
                  <a:lnTo>
                    <a:pt x="522859" y="193039"/>
                  </a:lnTo>
                  <a:lnTo>
                    <a:pt x="531114" y="193039"/>
                  </a:lnTo>
                  <a:lnTo>
                    <a:pt x="543897" y="174714"/>
                  </a:lnTo>
                  <a:lnTo>
                    <a:pt x="541655" y="168782"/>
                  </a:lnTo>
                  <a:lnTo>
                    <a:pt x="537366" y="164167"/>
                  </a:lnTo>
                  <a:lnTo>
                    <a:pt x="531828" y="161670"/>
                  </a:lnTo>
                  <a:lnTo>
                    <a:pt x="525742" y="161460"/>
                  </a:lnTo>
                  <a:close/>
                </a:path>
                <a:path w="2193290" h="2192654">
                  <a:moveTo>
                    <a:pt x="1706784" y="190880"/>
                  </a:moveTo>
                  <a:lnTo>
                    <a:pt x="1701117" y="193099"/>
                  </a:lnTo>
                  <a:lnTo>
                    <a:pt x="1696593" y="197484"/>
                  </a:lnTo>
                  <a:lnTo>
                    <a:pt x="1694120" y="203295"/>
                  </a:lnTo>
                  <a:lnTo>
                    <a:pt x="1694177" y="209708"/>
                  </a:lnTo>
                  <a:lnTo>
                    <a:pt x="1696271" y="215058"/>
                  </a:lnTo>
                  <a:lnTo>
                    <a:pt x="1700657" y="219582"/>
                  </a:lnTo>
                  <a:lnTo>
                    <a:pt x="1703451" y="221487"/>
                  </a:lnTo>
                  <a:lnTo>
                    <a:pt x="1706499" y="222376"/>
                  </a:lnTo>
                  <a:lnTo>
                    <a:pt x="1714754" y="222376"/>
                  </a:lnTo>
                  <a:lnTo>
                    <a:pt x="1719707" y="219963"/>
                  </a:lnTo>
                  <a:lnTo>
                    <a:pt x="1722755" y="215518"/>
                  </a:lnTo>
                  <a:lnTo>
                    <a:pt x="1725227" y="209708"/>
                  </a:lnTo>
                  <a:lnTo>
                    <a:pt x="1725170" y="203295"/>
                  </a:lnTo>
                  <a:lnTo>
                    <a:pt x="1723076" y="197945"/>
                  </a:lnTo>
                  <a:lnTo>
                    <a:pt x="1718691" y="193420"/>
                  </a:lnTo>
                  <a:lnTo>
                    <a:pt x="1712880" y="190948"/>
                  </a:lnTo>
                  <a:lnTo>
                    <a:pt x="1706784" y="190880"/>
                  </a:lnTo>
                  <a:close/>
                </a:path>
                <a:path w="2193290" h="2192654">
                  <a:moveTo>
                    <a:pt x="456596" y="211581"/>
                  </a:moveTo>
                  <a:lnTo>
                    <a:pt x="450548" y="211839"/>
                  </a:lnTo>
                  <a:lnTo>
                    <a:pt x="444881" y="214502"/>
                  </a:lnTo>
                  <a:lnTo>
                    <a:pt x="440612" y="219172"/>
                  </a:lnTo>
                  <a:lnTo>
                    <a:pt x="438546" y="224901"/>
                  </a:lnTo>
                  <a:lnTo>
                    <a:pt x="438790" y="230987"/>
                  </a:lnTo>
                  <a:lnTo>
                    <a:pt x="441452" y="236727"/>
                  </a:lnTo>
                  <a:lnTo>
                    <a:pt x="444627" y="240918"/>
                  </a:lnTo>
                  <a:lnTo>
                    <a:pt x="449453" y="243204"/>
                  </a:lnTo>
                  <a:lnTo>
                    <a:pt x="457581" y="243204"/>
                  </a:lnTo>
                  <a:lnTo>
                    <a:pt x="460883" y="242188"/>
                  </a:lnTo>
                  <a:lnTo>
                    <a:pt x="463677" y="240029"/>
                  </a:lnTo>
                  <a:lnTo>
                    <a:pt x="467925" y="235360"/>
                  </a:lnTo>
                  <a:lnTo>
                    <a:pt x="469947" y="229631"/>
                  </a:lnTo>
                  <a:lnTo>
                    <a:pt x="469659" y="223545"/>
                  </a:lnTo>
                  <a:lnTo>
                    <a:pt x="466979" y="217804"/>
                  </a:lnTo>
                  <a:lnTo>
                    <a:pt x="462311" y="213610"/>
                  </a:lnTo>
                  <a:lnTo>
                    <a:pt x="456596" y="211581"/>
                  </a:lnTo>
                  <a:close/>
                </a:path>
                <a:path w="2193290" h="2192654">
                  <a:moveTo>
                    <a:pt x="1779476" y="244427"/>
                  </a:moveTo>
                  <a:lnTo>
                    <a:pt x="1773632" y="246171"/>
                  </a:lnTo>
                  <a:lnTo>
                    <a:pt x="1768729" y="250189"/>
                  </a:lnTo>
                  <a:lnTo>
                    <a:pt x="1765764" y="255736"/>
                  </a:lnTo>
                  <a:lnTo>
                    <a:pt x="1765204" y="261794"/>
                  </a:lnTo>
                  <a:lnTo>
                    <a:pt x="1766978" y="267638"/>
                  </a:lnTo>
                  <a:lnTo>
                    <a:pt x="1771015" y="272541"/>
                  </a:lnTo>
                  <a:lnTo>
                    <a:pt x="1773936" y="274954"/>
                  </a:lnTo>
                  <a:lnTo>
                    <a:pt x="1777492" y="276097"/>
                  </a:lnTo>
                  <a:lnTo>
                    <a:pt x="1785620" y="276097"/>
                  </a:lnTo>
                  <a:lnTo>
                    <a:pt x="1790192" y="274065"/>
                  </a:lnTo>
                  <a:lnTo>
                    <a:pt x="1793240" y="270255"/>
                  </a:lnTo>
                  <a:lnTo>
                    <a:pt x="1796206" y="264709"/>
                  </a:lnTo>
                  <a:lnTo>
                    <a:pt x="1796780" y="258651"/>
                  </a:lnTo>
                  <a:lnTo>
                    <a:pt x="1795043" y="252807"/>
                  </a:lnTo>
                  <a:lnTo>
                    <a:pt x="1791081" y="247903"/>
                  </a:lnTo>
                  <a:lnTo>
                    <a:pt x="1785534" y="244992"/>
                  </a:lnTo>
                  <a:lnTo>
                    <a:pt x="1779476" y="244427"/>
                  </a:lnTo>
                  <a:close/>
                </a:path>
                <a:path w="2193290" h="2192654">
                  <a:moveTo>
                    <a:pt x="385794" y="267414"/>
                  </a:moveTo>
                  <a:lnTo>
                    <a:pt x="379745" y="268170"/>
                  </a:lnTo>
                  <a:lnTo>
                    <a:pt x="374269" y="271271"/>
                  </a:lnTo>
                  <a:lnTo>
                    <a:pt x="370441" y="276320"/>
                  </a:lnTo>
                  <a:lnTo>
                    <a:pt x="368887" y="282225"/>
                  </a:lnTo>
                  <a:lnTo>
                    <a:pt x="369643" y="288274"/>
                  </a:lnTo>
                  <a:lnTo>
                    <a:pt x="372745" y="293750"/>
                  </a:lnTo>
                  <a:lnTo>
                    <a:pt x="375920" y="297306"/>
                  </a:lnTo>
                  <a:lnTo>
                    <a:pt x="380365" y="299211"/>
                  </a:lnTo>
                  <a:lnTo>
                    <a:pt x="388493" y="299211"/>
                  </a:lnTo>
                  <a:lnTo>
                    <a:pt x="392176" y="297814"/>
                  </a:lnTo>
                  <a:lnTo>
                    <a:pt x="395224" y="295274"/>
                  </a:lnTo>
                  <a:lnTo>
                    <a:pt x="399051" y="290226"/>
                  </a:lnTo>
                  <a:lnTo>
                    <a:pt x="400605" y="284321"/>
                  </a:lnTo>
                  <a:lnTo>
                    <a:pt x="399849" y="278272"/>
                  </a:lnTo>
                  <a:lnTo>
                    <a:pt x="396748" y="272795"/>
                  </a:lnTo>
                  <a:lnTo>
                    <a:pt x="391699" y="268968"/>
                  </a:lnTo>
                  <a:lnTo>
                    <a:pt x="385794" y="267414"/>
                  </a:lnTo>
                  <a:close/>
                </a:path>
                <a:path w="2193290" h="2192654">
                  <a:moveTo>
                    <a:pt x="1847437" y="303752"/>
                  </a:moveTo>
                  <a:lnTo>
                    <a:pt x="1841484" y="305014"/>
                  </a:lnTo>
                  <a:lnTo>
                    <a:pt x="1836293" y="308609"/>
                  </a:lnTo>
                  <a:lnTo>
                    <a:pt x="1832887" y="313943"/>
                  </a:lnTo>
                  <a:lnTo>
                    <a:pt x="1831816" y="319944"/>
                  </a:lnTo>
                  <a:lnTo>
                    <a:pt x="1833078" y="325897"/>
                  </a:lnTo>
                  <a:lnTo>
                    <a:pt x="1836674" y="331088"/>
                  </a:lnTo>
                  <a:lnTo>
                    <a:pt x="1839722" y="334009"/>
                  </a:lnTo>
                  <a:lnTo>
                    <a:pt x="1843659" y="335533"/>
                  </a:lnTo>
                  <a:lnTo>
                    <a:pt x="1851914" y="335533"/>
                  </a:lnTo>
                  <a:lnTo>
                    <a:pt x="1855978" y="333882"/>
                  </a:lnTo>
                  <a:lnTo>
                    <a:pt x="1859153" y="330707"/>
                  </a:lnTo>
                  <a:lnTo>
                    <a:pt x="1862540" y="325373"/>
                  </a:lnTo>
                  <a:lnTo>
                    <a:pt x="1863582" y="319373"/>
                  </a:lnTo>
                  <a:lnTo>
                    <a:pt x="1862314" y="313420"/>
                  </a:lnTo>
                  <a:lnTo>
                    <a:pt x="1858772" y="308228"/>
                  </a:lnTo>
                  <a:lnTo>
                    <a:pt x="1853438" y="304823"/>
                  </a:lnTo>
                  <a:lnTo>
                    <a:pt x="1847437" y="303752"/>
                  </a:lnTo>
                  <a:close/>
                </a:path>
                <a:path w="2193290" h="2192654">
                  <a:moveTo>
                    <a:pt x="319754" y="329009"/>
                  </a:moveTo>
                  <a:lnTo>
                    <a:pt x="313801" y="330233"/>
                  </a:lnTo>
                  <a:lnTo>
                    <a:pt x="308610" y="333755"/>
                  </a:lnTo>
                  <a:lnTo>
                    <a:pt x="305204" y="339089"/>
                  </a:lnTo>
                  <a:lnTo>
                    <a:pt x="304133" y="345090"/>
                  </a:lnTo>
                  <a:lnTo>
                    <a:pt x="305395" y="351043"/>
                  </a:lnTo>
                  <a:lnTo>
                    <a:pt x="308991" y="356234"/>
                  </a:lnTo>
                  <a:lnTo>
                    <a:pt x="312039" y="359282"/>
                  </a:lnTo>
                  <a:lnTo>
                    <a:pt x="315976" y="360679"/>
                  </a:lnTo>
                  <a:lnTo>
                    <a:pt x="324104" y="360679"/>
                  </a:lnTo>
                  <a:lnTo>
                    <a:pt x="328295" y="359155"/>
                  </a:lnTo>
                  <a:lnTo>
                    <a:pt x="331470" y="355853"/>
                  </a:lnTo>
                  <a:lnTo>
                    <a:pt x="334857" y="350575"/>
                  </a:lnTo>
                  <a:lnTo>
                    <a:pt x="335899" y="344582"/>
                  </a:lnTo>
                  <a:lnTo>
                    <a:pt x="334631" y="338637"/>
                  </a:lnTo>
                  <a:lnTo>
                    <a:pt x="331089" y="333501"/>
                  </a:lnTo>
                  <a:lnTo>
                    <a:pt x="325755" y="330094"/>
                  </a:lnTo>
                  <a:lnTo>
                    <a:pt x="319754" y="329009"/>
                  </a:lnTo>
                  <a:close/>
                </a:path>
                <a:path w="2193290" h="2192654">
                  <a:moveTo>
                    <a:pt x="1910302" y="368458"/>
                  </a:moveTo>
                  <a:lnTo>
                    <a:pt x="1904253" y="369208"/>
                  </a:lnTo>
                  <a:lnTo>
                    <a:pt x="1898777" y="372363"/>
                  </a:lnTo>
                  <a:lnTo>
                    <a:pt x="1894951" y="377410"/>
                  </a:lnTo>
                  <a:lnTo>
                    <a:pt x="1893411" y="383301"/>
                  </a:lnTo>
                  <a:lnTo>
                    <a:pt x="1894205" y="389312"/>
                  </a:lnTo>
                  <a:lnTo>
                    <a:pt x="1897380" y="394715"/>
                  </a:lnTo>
                  <a:lnTo>
                    <a:pt x="1900428" y="398398"/>
                  </a:lnTo>
                  <a:lnTo>
                    <a:pt x="1904873" y="400176"/>
                  </a:lnTo>
                  <a:lnTo>
                    <a:pt x="1913001" y="400176"/>
                  </a:lnTo>
                  <a:lnTo>
                    <a:pt x="1916684" y="398906"/>
                  </a:lnTo>
                  <a:lnTo>
                    <a:pt x="1919732" y="396239"/>
                  </a:lnTo>
                  <a:lnTo>
                    <a:pt x="1923559" y="391211"/>
                  </a:lnTo>
                  <a:lnTo>
                    <a:pt x="1925113" y="385349"/>
                  </a:lnTo>
                  <a:lnTo>
                    <a:pt x="1924357" y="379345"/>
                  </a:lnTo>
                  <a:lnTo>
                    <a:pt x="1921256" y="373887"/>
                  </a:lnTo>
                  <a:lnTo>
                    <a:pt x="1916207" y="370042"/>
                  </a:lnTo>
                  <a:lnTo>
                    <a:pt x="1910302" y="368458"/>
                  </a:lnTo>
                  <a:close/>
                </a:path>
                <a:path w="2193290" h="2192654">
                  <a:moveTo>
                    <a:pt x="259032" y="395700"/>
                  </a:moveTo>
                  <a:lnTo>
                    <a:pt x="253188" y="397430"/>
                  </a:lnTo>
                  <a:lnTo>
                    <a:pt x="248285" y="401446"/>
                  </a:lnTo>
                  <a:lnTo>
                    <a:pt x="245318" y="406993"/>
                  </a:lnTo>
                  <a:lnTo>
                    <a:pt x="244744" y="413051"/>
                  </a:lnTo>
                  <a:lnTo>
                    <a:pt x="246481" y="418895"/>
                  </a:lnTo>
                  <a:lnTo>
                    <a:pt x="250444" y="423798"/>
                  </a:lnTo>
                  <a:lnTo>
                    <a:pt x="253492" y="426211"/>
                  </a:lnTo>
                  <a:lnTo>
                    <a:pt x="257048" y="427354"/>
                  </a:lnTo>
                  <a:lnTo>
                    <a:pt x="265176" y="427354"/>
                  </a:lnTo>
                  <a:lnTo>
                    <a:pt x="269748" y="425449"/>
                  </a:lnTo>
                  <a:lnTo>
                    <a:pt x="272923" y="421512"/>
                  </a:lnTo>
                  <a:lnTo>
                    <a:pt x="272796" y="421512"/>
                  </a:lnTo>
                  <a:lnTo>
                    <a:pt x="275762" y="415968"/>
                  </a:lnTo>
                  <a:lnTo>
                    <a:pt x="276336" y="409924"/>
                  </a:lnTo>
                  <a:lnTo>
                    <a:pt x="274599" y="404117"/>
                  </a:lnTo>
                  <a:lnTo>
                    <a:pt x="270637" y="399287"/>
                  </a:lnTo>
                  <a:lnTo>
                    <a:pt x="265090" y="396303"/>
                  </a:lnTo>
                  <a:lnTo>
                    <a:pt x="259032" y="395700"/>
                  </a:lnTo>
                  <a:close/>
                </a:path>
                <a:path w="2193290" h="2192654">
                  <a:moveTo>
                    <a:pt x="1967658" y="438149"/>
                  </a:moveTo>
                  <a:lnTo>
                    <a:pt x="1961596" y="438407"/>
                  </a:lnTo>
                  <a:lnTo>
                    <a:pt x="1955927" y="441070"/>
                  </a:lnTo>
                  <a:lnTo>
                    <a:pt x="1951678" y="445740"/>
                  </a:lnTo>
                  <a:lnTo>
                    <a:pt x="1949656" y="451469"/>
                  </a:lnTo>
                  <a:lnTo>
                    <a:pt x="1949944" y="457555"/>
                  </a:lnTo>
                  <a:lnTo>
                    <a:pt x="1952625" y="463295"/>
                  </a:lnTo>
                  <a:lnTo>
                    <a:pt x="1955673" y="467486"/>
                  </a:lnTo>
                  <a:lnTo>
                    <a:pt x="1960499" y="469645"/>
                  </a:lnTo>
                  <a:lnTo>
                    <a:pt x="1968627" y="469645"/>
                  </a:lnTo>
                  <a:lnTo>
                    <a:pt x="1971929" y="468629"/>
                  </a:lnTo>
                  <a:lnTo>
                    <a:pt x="1974850" y="466597"/>
                  </a:lnTo>
                  <a:lnTo>
                    <a:pt x="1979044" y="461910"/>
                  </a:lnTo>
                  <a:lnTo>
                    <a:pt x="1981073" y="456152"/>
                  </a:lnTo>
                  <a:lnTo>
                    <a:pt x="1980815" y="450060"/>
                  </a:lnTo>
                  <a:lnTo>
                    <a:pt x="1978152" y="444372"/>
                  </a:lnTo>
                  <a:lnTo>
                    <a:pt x="1973411" y="440178"/>
                  </a:lnTo>
                  <a:lnTo>
                    <a:pt x="1967658" y="438149"/>
                  </a:lnTo>
                  <a:close/>
                </a:path>
                <a:path w="2193290" h="2192654">
                  <a:moveTo>
                    <a:pt x="203930" y="467232"/>
                  </a:moveTo>
                  <a:lnTo>
                    <a:pt x="198306" y="469451"/>
                  </a:lnTo>
                  <a:lnTo>
                    <a:pt x="193802" y="473836"/>
                  </a:lnTo>
                  <a:lnTo>
                    <a:pt x="191256" y="479575"/>
                  </a:lnTo>
                  <a:lnTo>
                    <a:pt x="191150" y="485647"/>
                  </a:lnTo>
                  <a:lnTo>
                    <a:pt x="193355" y="491339"/>
                  </a:lnTo>
                  <a:lnTo>
                    <a:pt x="197739" y="495934"/>
                  </a:lnTo>
                  <a:lnTo>
                    <a:pt x="200533" y="497839"/>
                  </a:lnTo>
                  <a:lnTo>
                    <a:pt x="203708" y="498728"/>
                  </a:lnTo>
                  <a:lnTo>
                    <a:pt x="211836" y="498728"/>
                  </a:lnTo>
                  <a:lnTo>
                    <a:pt x="216789" y="496315"/>
                  </a:lnTo>
                  <a:lnTo>
                    <a:pt x="219837" y="491870"/>
                  </a:lnTo>
                  <a:lnTo>
                    <a:pt x="222309" y="486060"/>
                  </a:lnTo>
                  <a:lnTo>
                    <a:pt x="222377" y="479964"/>
                  </a:lnTo>
                  <a:lnTo>
                    <a:pt x="220158" y="474297"/>
                  </a:lnTo>
                  <a:lnTo>
                    <a:pt x="215773" y="469772"/>
                  </a:lnTo>
                  <a:lnTo>
                    <a:pt x="209982" y="467300"/>
                  </a:lnTo>
                  <a:lnTo>
                    <a:pt x="203930" y="467232"/>
                  </a:lnTo>
                  <a:close/>
                </a:path>
                <a:path w="2193290" h="2192654">
                  <a:moveTo>
                    <a:pt x="2013039" y="511980"/>
                  </a:moveTo>
                  <a:lnTo>
                    <a:pt x="2007108" y="514222"/>
                  </a:lnTo>
                  <a:lnTo>
                    <a:pt x="2002492" y="518511"/>
                  </a:lnTo>
                  <a:lnTo>
                    <a:pt x="1999996" y="524049"/>
                  </a:lnTo>
                  <a:lnTo>
                    <a:pt x="1999785" y="530135"/>
                  </a:lnTo>
                  <a:lnTo>
                    <a:pt x="2002028" y="536066"/>
                  </a:lnTo>
                  <a:lnTo>
                    <a:pt x="2005076" y="540892"/>
                  </a:lnTo>
                  <a:lnTo>
                    <a:pt x="2010156" y="543559"/>
                  </a:lnTo>
                  <a:lnTo>
                    <a:pt x="2018411" y="543559"/>
                  </a:lnTo>
                  <a:lnTo>
                    <a:pt x="2031194" y="525234"/>
                  </a:lnTo>
                  <a:lnTo>
                    <a:pt x="2028952" y="519302"/>
                  </a:lnTo>
                  <a:lnTo>
                    <a:pt x="2024663" y="514687"/>
                  </a:lnTo>
                  <a:lnTo>
                    <a:pt x="2019125" y="512190"/>
                  </a:lnTo>
                  <a:lnTo>
                    <a:pt x="2013039" y="511980"/>
                  </a:lnTo>
                  <a:close/>
                </a:path>
                <a:path w="2193290" h="2192654">
                  <a:moveTo>
                    <a:pt x="161022" y="542595"/>
                  </a:moveTo>
                  <a:lnTo>
                    <a:pt x="154955" y="543020"/>
                  </a:lnTo>
                  <a:lnTo>
                    <a:pt x="149484" y="545683"/>
                  </a:lnTo>
                  <a:lnTo>
                    <a:pt x="145288" y="550417"/>
                  </a:lnTo>
                  <a:lnTo>
                    <a:pt x="143307" y="556400"/>
                  </a:lnTo>
                  <a:lnTo>
                    <a:pt x="143732" y="562467"/>
                  </a:lnTo>
                  <a:lnTo>
                    <a:pt x="146395" y="567938"/>
                  </a:lnTo>
                  <a:lnTo>
                    <a:pt x="151130" y="572134"/>
                  </a:lnTo>
                  <a:lnTo>
                    <a:pt x="153670" y="573531"/>
                  </a:lnTo>
                  <a:lnTo>
                    <a:pt x="156337" y="574293"/>
                  </a:lnTo>
                  <a:lnTo>
                    <a:pt x="164592" y="574293"/>
                  </a:lnTo>
                  <a:lnTo>
                    <a:pt x="169926" y="571372"/>
                  </a:lnTo>
                  <a:lnTo>
                    <a:pt x="172847" y="566292"/>
                  </a:lnTo>
                  <a:lnTo>
                    <a:pt x="174827" y="560292"/>
                  </a:lnTo>
                  <a:lnTo>
                    <a:pt x="174402" y="554196"/>
                  </a:lnTo>
                  <a:lnTo>
                    <a:pt x="171739" y="548719"/>
                  </a:lnTo>
                  <a:lnTo>
                    <a:pt x="167005" y="544575"/>
                  </a:lnTo>
                  <a:lnTo>
                    <a:pt x="161022" y="542595"/>
                  </a:lnTo>
                  <a:close/>
                </a:path>
                <a:path w="2193290" h="2192654">
                  <a:moveTo>
                    <a:pt x="2058241" y="589635"/>
                  </a:moveTo>
                  <a:lnTo>
                    <a:pt x="2052193" y="591311"/>
                  </a:lnTo>
                  <a:lnTo>
                    <a:pt x="2047226" y="595217"/>
                  </a:lnTo>
                  <a:lnTo>
                    <a:pt x="2044271" y="600551"/>
                  </a:lnTo>
                  <a:lnTo>
                    <a:pt x="2043531" y="606599"/>
                  </a:lnTo>
                  <a:lnTo>
                    <a:pt x="2045208" y="612647"/>
                  </a:lnTo>
                  <a:lnTo>
                    <a:pt x="2048002" y="618235"/>
                  </a:lnTo>
                  <a:lnTo>
                    <a:pt x="2053590" y="621283"/>
                  </a:lnTo>
                  <a:lnTo>
                    <a:pt x="2061845" y="621283"/>
                  </a:lnTo>
                  <a:lnTo>
                    <a:pt x="2075205" y="604327"/>
                  </a:lnTo>
                  <a:lnTo>
                    <a:pt x="2073529" y="598296"/>
                  </a:lnTo>
                  <a:lnTo>
                    <a:pt x="2069623" y="593330"/>
                  </a:lnTo>
                  <a:lnTo>
                    <a:pt x="2064289" y="590375"/>
                  </a:lnTo>
                  <a:lnTo>
                    <a:pt x="2058241" y="589635"/>
                  </a:lnTo>
                  <a:close/>
                </a:path>
                <a:path w="2193290" h="2192654">
                  <a:moveTo>
                    <a:pt x="118433" y="621700"/>
                  </a:moveTo>
                  <a:lnTo>
                    <a:pt x="112410" y="622617"/>
                  </a:lnTo>
                  <a:lnTo>
                    <a:pt x="107174" y="625725"/>
                  </a:lnTo>
                  <a:lnTo>
                    <a:pt x="103378" y="630808"/>
                  </a:lnTo>
                  <a:lnTo>
                    <a:pt x="101907" y="636960"/>
                  </a:lnTo>
                  <a:lnTo>
                    <a:pt x="102854" y="642969"/>
                  </a:lnTo>
                  <a:lnTo>
                    <a:pt x="105967" y="648168"/>
                  </a:lnTo>
                  <a:lnTo>
                    <a:pt x="110998" y="651890"/>
                  </a:lnTo>
                  <a:lnTo>
                    <a:pt x="113284" y="652906"/>
                  </a:lnTo>
                  <a:lnTo>
                    <a:pt x="115570" y="653414"/>
                  </a:lnTo>
                  <a:lnTo>
                    <a:pt x="123698" y="653414"/>
                  </a:lnTo>
                  <a:lnTo>
                    <a:pt x="129413" y="650112"/>
                  </a:lnTo>
                  <a:lnTo>
                    <a:pt x="132207" y="644270"/>
                  </a:lnTo>
                  <a:lnTo>
                    <a:pt x="133677" y="638173"/>
                  </a:lnTo>
                  <a:lnTo>
                    <a:pt x="132730" y="632158"/>
                  </a:lnTo>
                  <a:lnTo>
                    <a:pt x="129617" y="626929"/>
                  </a:lnTo>
                  <a:lnTo>
                    <a:pt x="124587" y="623188"/>
                  </a:lnTo>
                  <a:lnTo>
                    <a:pt x="118433" y="621700"/>
                  </a:lnTo>
                  <a:close/>
                </a:path>
                <a:path w="2193290" h="2192654">
                  <a:moveTo>
                    <a:pt x="2096873" y="670661"/>
                  </a:moveTo>
                  <a:lnTo>
                    <a:pt x="2090674" y="671829"/>
                  </a:lnTo>
                  <a:lnTo>
                    <a:pt x="2085413" y="675368"/>
                  </a:lnTo>
                  <a:lnTo>
                    <a:pt x="2082022" y="680418"/>
                  </a:lnTo>
                  <a:lnTo>
                    <a:pt x="2080797" y="686349"/>
                  </a:lnTo>
                  <a:lnTo>
                    <a:pt x="2082038" y="692530"/>
                  </a:lnTo>
                  <a:lnTo>
                    <a:pt x="2084451" y="698753"/>
                  </a:lnTo>
                  <a:lnTo>
                    <a:pt x="2090420" y="702436"/>
                  </a:lnTo>
                  <a:lnTo>
                    <a:pt x="2098675" y="702436"/>
                  </a:lnTo>
                  <a:lnTo>
                    <a:pt x="2112543" y="686667"/>
                  </a:lnTo>
                  <a:lnTo>
                    <a:pt x="2111375" y="680465"/>
                  </a:lnTo>
                  <a:lnTo>
                    <a:pt x="2107890" y="675276"/>
                  </a:lnTo>
                  <a:lnTo>
                    <a:pt x="2102834" y="671909"/>
                  </a:lnTo>
                  <a:lnTo>
                    <a:pt x="2096873" y="670661"/>
                  </a:lnTo>
                  <a:close/>
                </a:path>
                <a:path w="2193290" h="2192654">
                  <a:moveTo>
                    <a:pt x="82524" y="704123"/>
                  </a:moveTo>
                  <a:lnTo>
                    <a:pt x="76596" y="705548"/>
                  </a:lnTo>
                  <a:lnTo>
                    <a:pt x="71645" y="709068"/>
                  </a:lnTo>
                  <a:lnTo>
                    <a:pt x="68326" y="714374"/>
                  </a:lnTo>
                  <a:lnTo>
                    <a:pt x="68326" y="714501"/>
                  </a:lnTo>
                  <a:lnTo>
                    <a:pt x="67347" y="720677"/>
                  </a:lnTo>
                  <a:lnTo>
                    <a:pt x="81407" y="735837"/>
                  </a:lnTo>
                  <a:lnTo>
                    <a:pt x="89662" y="735837"/>
                  </a:lnTo>
                  <a:lnTo>
                    <a:pt x="95758" y="731900"/>
                  </a:lnTo>
                  <a:lnTo>
                    <a:pt x="98044" y="725423"/>
                  </a:lnTo>
                  <a:lnTo>
                    <a:pt x="99024" y="719248"/>
                  </a:lnTo>
                  <a:lnTo>
                    <a:pt x="97599" y="713358"/>
                  </a:lnTo>
                  <a:lnTo>
                    <a:pt x="94079" y="708421"/>
                  </a:lnTo>
                  <a:lnTo>
                    <a:pt x="88773" y="705103"/>
                  </a:lnTo>
                  <a:lnTo>
                    <a:pt x="82524" y="704123"/>
                  </a:lnTo>
                  <a:close/>
                </a:path>
                <a:path w="2193290" h="2192654">
                  <a:moveTo>
                    <a:pt x="2128573" y="754592"/>
                  </a:moveTo>
                  <a:lnTo>
                    <a:pt x="2122297" y="755268"/>
                  </a:lnTo>
                  <a:lnTo>
                    <a:pt x="2113915" y="757935"/>
                  </a:lnTo>
                  <a:lnTo>
                    <a:pt x="2109343" y="766825"/>
                  </a:lnTo>
                  <a:lnTo>
                    <a:pt x="2112010" y="775207"/>
                  </a:lnTo>
                  <a:lnTo>
                    <a:pt x="2114042" y="781938"/>
                  </a:lnTo>
                  <a:lnTo>
                    <a:pt x="2120392" y="786256"/>
                  </a:lnTo>
                  <a:lnTo>
                    <a:pt x="2128647" y="786256"/>
                  </a:lnTo>
                  <a:lnTo>
                    <a:pt x="2130298" y="786129"/>
                  </a:lnTo>
                  <a:lnTo>
                    <a:pt x="2131949" y="785621"/>
                  </a:lnTo>
                  <a:lnTo>
                    <a:pt x="2140204" y="782954"/>
                  </a:lnTo>
                  <a:lnTo>
                    <a:pt x="2144903" y="774064"/>
                  </a:lnTo>
                  <a:lnTo>
                    <a:pt x="2142236" y="765682"/>
                  </a:lnTo>
                  <a:lnTo>
                    <a:pt x="2139174" y="760144"/>
                  </a:lnTo>
                  <a:lnTo>
                    <a:pt x="2134409" y="756332"/>
                  </a:lnTo>
                  <a:lnTo>
                    <a:pt x="2128573" y="754592"/>
                  </a:lnTo>
                  <a:close/>
                </a:path>
                <a:path w="2193290" h="2192654">
                  <a:moveTo>
                    <a:pt x="51435" y="787272"/>
                  </a:moveTo>
                  <a:lnTo>
                    <a:pt x="42672" y="792098"/>
                  </a:lnTo>
                  <a:lnTo>
                    <a:pt x="40259" y="800607"/>
                  </a:lnTo>
                  <a:lnTo>
                    <a:pt x="37973" y="808989"/>
                  </a:lnTo>
                  <a:lnTo>
                    <a:pt x="42926" y="817752"/>
                  </a:lnTo>
                  <a:lnTo>
                    <a:pt x="51308" y="820165"/>
                  </a:lnTo>
                  <a:lnTo>
                    <a:pt x="52832" y="820546"/>
                  </a:lnTo>
                  <a:lnTo>
                    <a:pt x="54229" y="820800"/>
                  </a:lnTo>
                  <a:lnTo>
                    <a:pt x="62611" y="820800"/>
                  </a:lnTo>
                  <a:lnTo>
                    <a:pt x="68961" y="816101"/>
                  </a:lnTo>
                  <a:lnTo>
                    <a:pt x="70902" y="808989"/>
                  </a:lnTo>
                  <a:lnTo>
                    <a:pt x="73279" y="800734"/>
                  </a:lnTo>
                  <a:lnTo>
                    <a:pt x="68326" y="791971"/>
                  </a:lnTo>
                  <a:lnTo>
                    <a:pt x="59817" y="789558"/>
                  </a:lnTo>
                  <a:lnTo>
                    <a:pt x="51435" y="787272"/>
                  </a:lnTo>
                  <a:close/>
                </a:path>
                <a:path w="2193290" h="2192654">
                  <a:moveTo>
                    <a:pt x="2155444" y="839215"/>
                  </a:moveTo>
                  <a:lnTo>
                    <a:pt x="2138426" y="843025"/>
                  </a:lnTo>
                  <a:lnTo>
                    <a:pt x="2132965" y="851534"/>
                  </a:lnTo>
                  <a:lnTo>
                    <a:pt x="2134997" y="860170"/>
                  </a:lnTo>
                  <a:lnTo>
                    <a:pt x="2136648" y="867536"/>
                  </a:lnTo>
                  <a:lnTo>
                    <a:pt x="2143252" y="872489"/>
                  </a:lnTo>
                  <a:lnTo>
                    <a:pt x="2151634" y="872489"/>
                  </a:lnTo>
                  <a:lnTo>
                    <a:pt x="2152777" y="872362"/>
                  </a:lnTo>
                  <a:lnTo>
                    <a:pt x="2162556" y="870203"/>
                  </a:lnTo>
                  <a:lnTo>
                    <a:pt x="2167890" y="861694"/>
                  </a:lnTo>
                  <a:lnTo>
                    <a:pt x="2165985" y="853058"/>
                  </a:lnTo>
                  <a:lnTo>
                    <a:pt x="2163953" y="844549"/>
                  </a:lnTo>
                  <a:lnTo>
                    <a:pt x="2155444" y="839215"/>
                  </a:lnTo>
                  <a:close/>
                </a:path>
                <a:path w="2193290" h="2192654">
                  <a:moveTo>
                    <a:pt x="29591" y="874521"/>
                  </a:moveTo>
                  <a:lnTo>
                    <a:pt x="21209" y="880236"/>
                  </a:lnTo>
                  <a:lnTo>
                    <a:pt x="17907" y="897381"/>
                  </a:lnTo>
                  <a:lnTo>
                    <a:pt x="23622" y="905763"/>
                  </a:lnTo>
                  <a:lnTo>
                    <a:pt x="32258" y="907414"/>
                  </a:lnTo>
                  <a:lnTo>
                    <a:pt x="34163" y="907668"/>
                  </a:lnTo>
                  <a:lnTo>
                    <a:pt x="42672" y="907668"/>
                  </a:lnTo>
                  <a:lnTo>
                    <a:pt x="49276" y="902334"/>
                  </a:lnTo>
                  <a:lnTo>
                    <a:pt x="50800" y="894841"/>
                  </a:lnTo>
                  <a:lnTo>
                    <a:pt x="52451" y="886205"/>
                  </a:lnTo>
                  <a:lnTo>
                    <a:pt x="46736" y="877823"/>
                  </a:lnTo>
                  <a:lnTo>
                    <a:pt x="29591" y="874521"/>
                  </a:lnTo>
                  <a:close/>
                </a:path>
                <a:path w="2193290" h="2192654">
                  <a:moveTo>
                    <a:pt x="2173097" y="927480"/>
                  </a:moveTo>
                  <a:lnTo>
                    <a:pt x="2164334" y="928750"/>
                  </a:lnTo>
                  <a:lnTo>
                    <a:pt x="2155698" y="929893"/>
                  </a:lnTo>
                  <a:lnTo>
                    <a:pt x="2149602" y="938021"/>
                  </a:lnTo>
                  <a:lnTo>
                    <a:pt x="2152015" y="954531"/>
                  </a:lnTo>
                  <a:lnTo>
                    <a:pt x="2158746" y="960373"/>
                  </a:lnTo>
                  <a:lnTo>
                    <a:pt x="2167255" y="960373"/>
                  </a:lnTo>
                  <a:lnTo>
                    <a:pt x="2168779" y="960119"/>
                  </a:lnTo>
                  <a:lnTo>
                    <a:pt x="2177415" y="958976"/>
                  </a:lnTo>
                  <a:lnTo>
                    <a:pt x="2183511" y="950975"/>
                  </a:lnTo>
                  <a:lnTo>
                    <a:pt x="2182241" y="942212"/>
                  </a:lnTo>
                  <a:lnTo>
                    <a:pt x="2181098" y="933576"/>
                  </a:lnTo>
                  <a:lnTo>
                    <a:pt x="2173097" y="927480"/>
                  </a:lnTo>
                  <a:close/>
                </a:path>
                <a:path w="2193290" h="2192654">
                  <a:moveTo>
                    <a:pt x="14986" y="963421"/>
                  </a:moveTo>
                  <a:lnTo>
                    <a:pt x="7112" y="969644"/>
                  </a:lnTo>
                  <a:lnTo>
                    <a:pt x="5334" y="987170"/>
                  </a:lnTo>
                  <a:lnTo>
                    <a:pt x="11557" y="994917"/>
                  </a:lnTo>
                  <a:lnTo>
                    <a:pt x="20320" y="995933"/>
                  </a:lnTo>
                  <a:lnTo>
                    <a:pt x="30099" y="995933"/>
                  </a:lnTo>
                  <a:lnTo>
                    <a:pt x="36957" y="989964"/>
                  </a:lnTo>
                  <a:lnTo>
                    <a:pt x="37846" y="981836"/>
                  </a:lnTo>
                  <a:lnTo>
                    <a:pt x="38735" y="973073"/>
                  </a:lnTo>
                  <a:lnTo>
                    <a:pt x="32385" y="965326"/>
                  </a:lnTo>
                  <a:lnTo>
                    <a:pt x="23749" y="964310"/>
                  </a:lnTo>
                  <a:lnTo>
                    <a:pt x="14986" y="963421"/>
                  </a:lnTo>
                  <a:close/>
                </a:path>
                <a:path w="2193290" h="2192654">
                  <a:moveTo>
                    <a:pt x="2183257" y="1016888"/>
                  </a:moveTo>
                  <a:lnTo>
                    <a:pt x="2165731" y="1017904"/>
                  </a:lnTo>
                  <a:lnTo>
                    <a:pt x="2159000" y="1025397"/>
                  </a:lnTo>
                  <a:lnTo>
                    <a:pt x="2160016" y="1042669"/>
                  </a:lnTo>
                  <a:lnTo>
                    <a:pt x="2167001" y="1049146"/>
                  </a:lnTo>
                  <a:lnTo>
                    <a:pt x="2176272" y="1049146"/>
                  </a:lnTo>
                  <a:lnTo>
                    <a:pt x="2185035" y="1048638"/>
                  </a:lnTo>
                  <a:lnTo>
                    <a:pt x="2191766" y="1041145"/>
                  </a:lnTo>
                  <a:lnTo>
                    <a:pt x="2190750" y="1023619"/>
                  </a:lnTo>
                  <a:lnTo>
                    <a:pt x="2183257" y="1016888"/>
                  </a:lnTo>
                  <a:close/>
                </a:path>
                <a:path w="2193290" h="2192654">
                  <a:moveTo>
                    <a:pt x="7874" y="1053083"/>
                  </a:moveTo>
                  <a:lnTo>
                    <a:pt x="508" y="1059941"/>
                  </a:lnTo>
                  <a:lnTo>
                    <a:pt x="0" y="1077467"/>
                  </a:lnTo>
                  <a:lnTo>
                    <a:pt x="6858" y="1084833"/>
                  </a:lnTo>
                  <a:lnTo>
                    <a:pt x="15621" y="1085087"/>
                  </a:lnTo>
                  <a:lnTo>
                    <a:pt x="24638" y="1085087"/>
                  </a:lnTo>
                  <a:lnTo>
                    <a:pt x="31750" y="1078229"/>
                  </a:lnTo>
                  <a:lnTo>
                    <a:pt x="32258" y="1060830"/>
                  </a:lnTo>
                  <a:lnTo>
                    <a:pt x="25400" y="1053591"/>
                  </a:lnTo>
                  <a:lnTo>
                    <a:pt x="7874" y="1053083"/>
                  </a:lnTo>
                  <a:close/>
                </a:path>
                <a:path w="2193290" h="2192654">
                  <a:moveTo>
                    <a:pt x="2168398" y="1106550"/>
                  </a:moveTo>
                  <a:lnTo>
                    <a:pt x="2161159" y="1113408"/>
                  </a:lnTo>
                  <a:lnTo>
                    <a:pt x="2161032" y="1123822"/>
                  </a:lnTo>
                  <a:lnTo>
                    <a:pt x="2160905" y="1124203"/>
                  </a:lnTo>
                  <a:lnTo>
                    <a:pt x="2160651" y="1133347"/>
                  </a:lnTo>
                  <a:lnTo>
                    <a:pt x="2167636" y="1140713"/>
                  </a:lnTo>
                  <a:lnTo>
                    <a:pt x="2176399" y="1140967"/>
                  </a:lnTo>
                  <a:lnTo>
                    <a:pt x="2185416" y="1140967"/>
                  </a:lnTo>
                  <a:lnTo>
                    <a:pt x="2192401" y="1134109"/>
                  </a:lnTo>
                  <a:lnTo>
                    <a:pt x="2192655" y="1125486"/>
                  </a:lnTo>
                  <a:lnTo>
                    <a:pt x="2192655" y="1123314"/>
                  </a:lnTo>
                  <a:lnTo>
                    <a:pt x="2192782" y="1122933"/>
                  </a:lnTo>
                  <a:lnTo>
                    <a:pt x="2192909" y="1114170"/>
                  </a:lnTo>
                  <a:lnTo>
                    <a:pt x="2185924" y="1106931"/>
                  </a:lnTo>
                  <a:lnTo>
                    <a:pt x="2177161" y="1106677"/>
                  </a:lnTo>
                  <a:lnTo>
                    <a:pt x="2168398" y="1106550"/>
                  </a:lnTo>
                  <a:close/>
                </a:path>
                <a:path w="2193290" h="2192654">
                  <a:moveTo>
                    <a:pt x="25400" y="1142237"/>
                  </a:moveTo>
                  <a:lnTo>
                    <a:pt x="16637" y="1142618"/>
                  </a:lnTo>
                  <a:lnTo>
                    <a:pt x="7874" y="1143126"/>
                  </a:lnTo>
                  <a:lnTo>
                    <a:pt x="1143" y="1150619"/>
                  </a:lnTo>
                  <a:lnTo>
                    <a:pt x="2159" y="1167891"/>
                  </a:lnTo>
                  <a:lnTo>
                    <a:pt x="9144" y="1174368"/>
                  </a:lnTo>
                  <a:lnTo>
                    <a:pt x="18415" y="1174368"/>
                  </a:lnTo>
                  <a:lnTo>
                    <a:pt x="27178" y="1173860"/>
                  </a:lnTo>
                  <a:lnTo>
                    <a:pt x="33782" y="1166367"/>
                  </a:lnTo>
                  <a:lnTo>
                    <a:pt x="33401" y="1157604"/>
                  </a:lnTo>
                  <a:lnTo>
                    <a:pt x="32893" y="1148841"/>
                  </a:lnTo>
                  <a:lnTo>
                    <a:pt x="25400" y="1142237"/>
                  </a:lnTo>
                  <a:close/>
                </a:path>
                <a:path w="2193290" h="2192654">
                  <a:moveTo>
                    <a:pt x="2163826" y="1197355"/>
                  </a:moveTo>
                  <a:lnTo>
                    <a:pt x="2155952" y="1203705"/>
                  </a:lnTo>
                  <a:lnTo>
                    <a:pt x="2155063" y="1212468"/>
                  </a:lnTo>
                  <a:lnTo>
                    <a:pt x="2154047" y="1221104"/>
                  </a:lnTo>
                  <a:lnTo>
                    <a:pt x="2160397" y="1228978"/>
                  </a:lnTo>
                  <a:lnTo>
                    <a:pt x="2169160" y="1229867"/>
                  </a:lnTo>
                  <a:lnTo>
                    <a:pt x="2169668" y="1229994"/>
                  </a:lnTo>
                  <a:lnTo>
                    <a:pt x="2178812" y="1229994"/>
                  </a:lnTo>
                  <a:lnTo>
                    <a:pt x="2185670" y="1224025"/>
                  </a:lnTo>
                  <a:lnTo>
                    <a:pt x="2186559" y="1215897"/>
                  </a:lnTo>
                  <a:lnTo>
                    <a:pt x="2187575" y="1207134"/>
                  </a:lnTo>
                  <a:lnTo>
                    <a:pt x="2181225" y="1199260"/>
                  </a:lnTo>
                  <a:lnTo>
                    <a:pt x="2172462" y="1198371"/>
                  </a:lnTo>
                  <a:lnTo>
                    <a:pt x="2163826" y="1197355"/>
                  </a:lnTo>
                  <a:close/>
                </a:path>
                <a:path w="2193290" h="2192654">
                  <a:moveTo>
                    <a:pt x="32639" y="1230375"/>
                  </a:moveTo>
                  <a:lnTo>
                    <a:pt x="24003" y="1231645"/>
                  </a:lnTo>
                  <a:lnTo>
                    <a:pt x="15367" y="1232788"/>
                  </a:lnTo>
                  <a:lnTo>
                    <a:pt x="9271" y="1240916"/>
                  </a:lnTo>
                  <a:lnTo>
                    <a:pt x="10541" y="1249552"/>
                  </a:lnTo>
                  <a:lnTo>
                    <a:pt x="10414" y="1249552"/>
                  </a:lnTo>
                  <a:lnTo>
                    <a:pt x="11557" y="1257553"/>
                  </a:lnTo>
                  <a:lnTo>
                    <a:pt x="18415" y="1263268"/>
                  </a:lnTo>
                  <a:lnTo>
                    <a:pt x="26924" y="1263268"/>
                  </a:lnTo>
                  <a:lnTo>
                    <a:pt x="28448" y="1263014"/>
                  </a:lnTo>
                  <a:lnTo>
                    <a:pt x="37084" y="1261871"/>
                  </a:lnTo>
                  <a:lnTo>
                    <a:pt x="43180" y="1253870"/>
                  </a:lnTo>
                  <a:lnTo>
                    <a:pt x="40640" y="1236471"/>
                  </a:lnTo>
                  <a:lnTo>
                    <a:pt x="32639" y="1230375"/>
                  </a:lnTo>
                  <a:close/>
                </a:path>
                <a:path w="2193290" h="2192654">
                  <a:moveTo>
                    <a:pt x="2151888" y="1285112"/>
                  </a:moveTo>
                  <a:lnTo>
                    <a:pt x="2143633" y="1290827"/>
                  </a:lnTo>
                  <a:lnTo>
                    <a:pt x="2140331" y="1307972"/>
                  </a:lnTo>
                  <a:lnTo>
                    <a:pt x="2145919" y="1316354"/>
                  </a:lnTo>
                  <a:lnTo>
                    <a:pt x="2154555" y="1318005"/>
                  </a:lnTo>
                  <a:lnTo>
                    <a:pt x="2156587" y="1318259"/>
                  </a:lnTo>
                  <a:lnTo>
                    <a:pt x="2164969" y="1318259"/>
                  </a:lnTo>
                  <a:lnTo>
                    <a:pt x="2171700" y="1313052"/>
                  </a:lnTo>
                  <a:lnTo>
                    <a:pt x="2173097" y="1305445"/>
                  </a:lnTo>
                  <a:lnTo>
                    <a:pt x="2174748" y="1296796"/>
                  </a:lnTo>
                  <a:lnTo>
                    <a:pt x="2169160" y="1288541"/>
                  </a:lnTo>
                  <a:lnTo>
                    <a:pt x="2160524" y="1286903"/>
                  </a:lnTo>
                  <a:lnTo>
                    <a:pt x="2151888" y="1285112"/>
                  </a:lnTo>
                  <a:close/>
                </a:path>
                <a:path w="2193290" h="2192654">
                  <a:moveTo>
                    <a:pt x="47244" y="1317751"/>
                  </a:moveTo>
                  <a:lnTo>
                    <a:pt x="38735" y="1319656"/>
                  </a:lnTo>
                  <a:lnTo>
                    <a:pt x="30099" y="1321688"/>
                  </a:lnTo>
                  <a:lnTo>
                    <a:pt x="24765" y="1330070"/>
                  </a:lnTo>
                  <a:lnTo>
                    <a:pt x="26670" y="1338706"/>
                  </a:lnTo>
                  <a:lnTo>
                    <a:pt x="28321" y="1346072"/>
                  </a:lnTo>
                  <a:lnTo>
                    <a:pt x="34925" y="1351025"/>
                  </a:lnTo>
                  <a:lnTo>
                    <a:pt x="43307" y="1351025"/>
                  </a:lnTo>
                  <a:lnTo>
                    <a:pt x="44577" y="1350911"/>
                  </a:lnTo>
                  <a:lnTo>
                    <a:pt x="54229" y="1348739"/>
                  </a:lnTo>
                  <a:lnTo>
                    <a:pt x="59563" y="1340230"/>
                  </a:lnTo>
                  <a:lnTo>
                    <a:pt x="57658" y="1331721"/>
                  </a:lnTo>
                  <a:lnTo>
                    <a:pt x="55753" y="1323085"/>
                  </a:lnTo>
                  <a:lnTo>
                    <a:pt x="47244" y="1317751"/>
                  </a:lnTo>
                  <a:close/>
                </a:path>
                <a:path w="2193290" h="2192654">
                  <a:moveTo>
                    <a:pt x="2132838" y="1371599"/>
                  </a:moveTo>
                  <a:lnTo>
                    <a:pt x="2124075" y="1376552"/>
                  </a:lnTo>
                  <a:lnTo>
                    <a:pt x="2121752" y="1385188"/>
                  </a:lnTo>
                  <a:lnTo>
                    <a:pt x="2119376" y="1393443"/>
                  </a:lnTo>
                  <a:lnTo>
                    <a:pt x="2124329" y="1402206"/>
                  </a:lnTo>
                  <a:lnTo>
                    <a:pt x="2132711" y="1404619"/>
                  </a:lnTo>
                  <a:lnTo>
                    <a:pt x="2134108" y="1405000"/>
                  </a:lnTo>
                  <a:lnTo>
                    <a:pt x="2135632" y="1405254"/>
                  </a:lnTo>
                  <a:lnTo>
                    <a:pt x="2144014" y="1405254"/>
                  </a:lnTo>
                  <a:lnTo>
                    <a:pt x="2150364" y="1400555"/>
                  </a:lnTo>
                  <a:lnTo>
                    <a:pt x="2152305" y="1393443"/>
                  </a:lnTo>
                  <a:lnTo>
                    <a:pt x="2154682" y="1385188"/>
                  </a:lnTo>
                  <a:lnTo>
                    <a:pt x="2149729" y="1376425"/>
                  </a:lnTo>
                  <a:lnTo>
                    <a:pt x="2132838" y="1371599"/>
                  </a:lnTo>
                  <a:close/>
                </a:path>
                <a:path w="2193290" h="2192654">
                  <a:moveTo>
                    <a:pt x="66982" y="1405594"/>
                  </a:moveTo>
                  <a:lnTo>
                    <a:pt x="60706" y="1406270"/>
                  </a:lnTo>
                  <a:lnTo>
                    <a:pt x="55167" y="1409332"/>
                  </a:lnTo>
                  <a:lnTo>
                    <a:pt x="51355" y="1414097"/>
                  </a:lnTo>
                  <a:lnTo>
                    <a:pt x="49615" y="1419933"/>
                  </a:lnTo>
                  <a:lnTo>
                    <a:pt x="50292" y="1426209"/>
                  </a:lnTo>
                  <a:lnTo>
                    <a:pt x="52451" y="1432953"/>
                  </a:lnTo>
                  <a:lnTo>
                    <a:pt x="58674" y="1437258"/>
                  </a:lnTo>
                  <a:lnTo>
                    <a:pt x="67056" y="1437258"/>
                  </a:lnTo>
                  <a:lnTo>
                    <a:pt x="68707" y="1437004"/>
                  </a:lnTo>
                  <a:lnTo>
                    <a:pt x="70231" y="1436496"/>
                  </a:lnTo>
                  <a:lnTo>
                    <a:pt x="78613" y="1433956"/>
                  </a:lnTo>
                  <a:lnTo>
                    <a:pt x="83185" y="1424939"/>
                  </a:lnTo>
                  <a:lnTo>
                    <a:pt x="80645" y="1416684"/>
                  </a:lnTo>
                  <a:lnTo>
                    <a:pt x="77583" y="1411146"/>
                  </a:lnTo>
                  <a:lnTo>
                    <a:pt x="72818" y="1407334"/>
                  </a:lnTo>
                  <a:lnTo>
                    <a:pt x="66982" y="1405594"/>
                  </a:lnTo>
                  <a:close/>
                </a:path>
                <a:path w="2193290" h="2192654">
                  <a:moveTo>
                    <a:pt x="2108628" y="1458376"/>
                  </a:moveTo>
                  <a:lnTo>
                    <a:pt x="2102739" y="1459801"/>
                  </a:lnTo>
                  <a:lnTo>
                    <a:pt x="2097801" y="1463321"/>
                  </a:lnTo>
                  <a:lnTo>
                    <a:pt x="2094484" y="1468627"/>
                  </a:lnTo>
                  <a:lnTo>
                    <a:pt x="2093503" y="1474882"/>
                  </a:lnTo>
                  <a:lnTo>
                    <a:pt x="2094928" y="1480808"/>
                  </a:lnTo>
                  <a:lnTo>
                    <a:pt x="2098448" y="1485756"/>
                  </a:lnTo>
                  <a:lnTo>
                    <a:pt x="2103755" y="1489074"/>
                  </a:lnTo>
                  <a:lnTo>
                    <a:pt x="2105660" y="1489709"/>
                  </a:lnTo>
                  <a:lnTo>
                    <a:pt x="2107438" y="1490103"/>
                  </a:lnTo>
                  <a:lnTo>
                    <a:pt x="2115693" y="1490103"/>
                  </a:lnTo>
                  <a:lnTo>
                    <a:pt x="2121789" y="1486153"/>
                  </a:lnTo>
                  <a:lnTo>
                    <a:pt x="2124202" y="1479803"/>
                  </a:lnTo>
                  <a:lnTo>
                    <a:pt x="2125180" y="1473560"/>
                  </a:lnTo>
                  <a:lnTo>
                    <a:pt x="2123741" y="1467632"/>
                  </a:lnTo>
                  <a:lnTo>
                    <a:pt x="2120183" y="1462678"/>
                  </a:lnTo>
                  <a:lnTo>
                    <a:pt x="2114804" y="1459356"/>
                  </a:lnTo>
                  <a:lnTo>
                    <a:pt x="2108628" y="1458376"/>
                  </a:lnTo>
                  <a:close/>
                </a:path>
                <a:path w="2193290" h="2192654">
                  <a:moveTo>
                    <a:pt x="95988" y="1489437"/>
                  </a:moveTo>
                  <a:lnTo>
                    <a:pt x="89789" y="1490611"/>
                  </a:lnTo>
                  <a:lnTo>
                    <a:pt x="84521" y="1494099"/>
                  </a:lnTo>
                  <a:lnTo>
                    <a:pt x="81137" y="1499141"/>
                  </a:lnTo>
                  <a:lnTo>
                    <a:pt x="79912" y="1505101"/>
                  </a:lnTo>
                  <a:lnTo>
                    <a:pt x="81153" y="1511299"/>
                  </a:lnTo>
                  <a:lnTo>
                    <a:pt x="83566" y="1517522"/>
                  </a:lnTo>
                  <a:lnTo>
                    <a:pt x="89535" y="1521205"/>
                  </a:lnTo>
                  <a:lnTo>
                    <a:pt x="97790" y="1521205"/>
                  </a:lnTo>
                  <a:lnTo>
                    <a:pt x="111676" y="1505561"/>
                  </a:lnTo>
                  <a:lnTo>
                    <a:pt x="110490" y="1499361"/>
                  </a:lnTo>
                  <a:lnTo>
                    <a:pt x="106989" y="1494088"/>
                  </a:lnTo>
                  <a:lnTo>
                    <a:pt x="101949" y="1490695"/>
                  </a:lnTo>
                  <a:lnTo>
                    <a:pt x="95988" y="1489437"/>
                  </a:lnTo>
                  <a:close/>
                </a:path>
                <a:path w="2193290" h="2192654">
                  <a:moveTo>
                    <a:pt x="2075251" y="1540690"/>
                  </a:moveTo>
                  <a:lnTo>
                    <a:pt x="2069242" y="1541637"/>
                  </a:lnTo>
                  <a:lnTo>
                    <a:pt x="2064043" y="1544750"/>
                  </a:lnTo>
                  <a:lnTo>
                    <a:pt x="2060321" y="1549780"/>
                  </a:lnTo>
                  <a:lnTo>
                    <a:pt x="2058779" y="1555934"/>
                  </a:lnTo>
                  <a:lnTo>
                    <a:pt x="2059701" y="1561957"/>
                  </a:lnTo>
                  <a:lnTo>
                    <a:pt x="2062839" y="1567193"/>
                  </a:lnTo>
                  <a:lnTo>
                    <a:pt x="2067941" y="1570989"/>
                  </a:lnTo>
                  <a:lnTo>
                    <a:pt x="2070100" y="1572005"/>
                  </a:lnTo>
                  <a:lnTo>
                    <a:pt x="2072386" y="1572386"/>
                  </a:lnTo>
                  <a:lnTo>
                    <a:pt x="2080514" y="1572386"/>
                  </a:lnTo>
                  <a:lnTo>
                    <a:pt x="2086356" y="1569084"/>
                  </a:lnTo>
                  <a:lnTo>
                    <a:pt x="2089023" y="1563369"/>
                  </a:lnTo>
                  <a:lnTo>
                    <a:pt x="2090493" y="1557216"/>
                  </a:lnTo>
                  <a:lnTo>
                    <a:pt x="2089546" y="1551193"/>
                  </a:lnTo>
                  <a:lnTo>
                    <a:pt x="2086433" y="1545957"/>
                  </a:lnTo>
                  <a:lnTo>
                    <a:pt x="2081403" y="1542160"/>
                  </a:lnTo>
                  <a:lnTo>
                    <a:pt x="2075251" y="1540690"/>
                  </a:lnTo>
                  <a:close/>
                </a:path>
                <a:path w="2193290" h="2192654">
                  <a:moveTo>
                    <a:pt x="131887" y="1570654"/>
                  </a:moveTo>
                  <a:lnTo>
                    <a:pt x="125857" y="1572386"/>
                  </a:lnTo>
                  <a:lnTo>
                    <a:pt x="120890" y="1576281"/>
                  </a:lnTo>
                  <a:lnTo>
                    <a:pt x="117935" y="1581588"/>
                  </a:lnTo>
                  <a:lnTo>
                    <a:pt x="117195" y="1587628"/>
                  </a:lnTo>
                  <a:lnTo>
                    <a:pt x="118872" y="1593722"/>
                  </a:lnTo>
                  <a:lnTo>
                    <a:pt x="121666" y="1599183"/>
                  </a:lnTo>
                  <a:lnTo>
                    <a:pt x="127254" y="1602358"/>
                  </a:lnTo>
                  <a:lnTo>
                    <a:pt x="135382" y="1602358"/>
                  </a:lnTo>
                  <a:lnTo>
                    <a:pt x="148869" y="1585346"/>
                  </a:lnTo>
                  <a:lnTo>
                    <a:pt x="147193" y="1579244"/>
                  </a:lnTo>
                  <a:lnTo>
                    <a:pt x="143234" y="1574333"/>
                  </a:lnTo>
                  <a:lnTo>
                    <a:pt x="137906" y="1571386"/>
                  </a:lnTo>
                  <a:lnTo>
                    <a:pt x="131887" y="1570654"/>
                  </a:lnTo>
                  <a:close/>
                </a:path>
                <a:path w="2193290" h="2192654">
                  <a:moveTo>
                    <a:pt x="2035163" y="1620017"/>
                  </a:moveTo>
                  <a:lnTo>
                    <a:pt x="2029110" y="1620450"/>
                  </a:lnTo>
                  <a:lnTo>
                    <a:pt x="2023677" y="1623140"/>
                  </a:lnTo>
                  <a:lnTo>
                    <a:pt x="2019554" y="1627885"/>
                  </a:lnTo>
                  <a:lnTo>
                    <a:pt x="2017518" y="1633761"/>
                  </a:lnTo>
                  <a:lnTo>
                    <a:pt x="2017934" y="1639860"/>
                  </a:lnTo>
                  <a:lnTo>
                    <a:pt x="2020589" y="1645337"/>
                  </a:lnTo>
                  <a:lnTo>
                    <a:pt x="2025269" y="1649476"/>
                  </a:lnTo>
                  <a:lnTo>
                    <a:pt x="2027809" y="1650872"/>
                  </a:lnTo>
                  <a:lnTo>
                    <a:pt x="2030603" y="1651634"/>
                  </a:lnTo>
                  <a:lnTo>
                    <a:pt x="2038731" y="1651634"/>
                  </a:lnTo>
                  <a:lnTo>
                    <a:pt x="2044065" y="1648714"/>
                  </a:lnTo>
                  <a:lnTo>
                    <a:pt x="2046986" y="1643633"/>
                  </a:lnTo>
                  <a:lnTo>
                    <a:pt x="2049019" y="1637653"/>
                  </a:lnTo>
                  <a:lnTo>
                    <a:pt x="2048589" y="1631600"/>
                  </a:lnTo>
                  <a:lnTo>
                    <a:pt x="2045896" y="1626167"/>
                  </a:lnTo>
                  <a:lnTo>
                    <a:pt x="2041144" y="1622043"/>
                  </a:lnTo>
                  <a:lnTo>
                    <a:pt x="2035163" y="1620017"/>
                  </a:lnTo>
                  <a:close/>
                </a:path>
                <a:path w="2193290" h="2192654">
                  <a:moveTo>
                    <a:pt x="2019554" y="1627758"/>
                  </a:moveTo>
                  <a:close/>
                </a:path>
                <a:path w="2193290" h="2192654">
                  <a:moveTo>
                    <a:pt x="174333" y="1648582"/>
                  </a:moveTo>
                  <a:lnTo>
                    <a:pt x="168402" y="1650745"/>
                  </a:lnTo>
                  <a:lnTo>
                    <a:pt x="163857" y="1655107"/>
                  </a:lnTo>
                  <a:lnTo>
                    <a:pt x="161385" y="1660672"/>
                  </a:lnTo>
                  <a:lnTo>
                    <a:pt x="161151" y="1666735"/>
                  </a:lnTo>
                  <a:lnTo>
                    <a:pt x="163322" y="1672589"/>
                  </a:lnTo>
                  <a:lnTo>
                    <a:pt x="166243" y="1677428"/>
                  </a:lnTo>
                  <a:lnTo>
                    <a:pt x="171450" y="1680095"/>
                  </a:lnTo>
                  <a:lnTo>
                    <a:pt x="179705" y="1680095"/>
                  </a:lnTo>
                  <a:lnTo>
                    <a:pt x="192541" y="1661830"/>
                  </a:lnTo>
                  <a:lnTo>
                    <a:pt x="190373" y="1655952"/>
                  </a:lnTo>
                  <a:lnTo>
                    <a:pt x="190246" y="1655952"/>
                  </a:lnTo>
                  <a:lnTo>
                    <a:pt x="185957" y="1651337"/>
                  </a:lnTo>
                  <a:lnTo>
                    <a:pt x="180419" y="1648829"/>
                  </a:lnTo>
                  <a:lnTo>
                    <a:pt x="174333" y="1648582"/>
                  </a:lnTo>
                  <a:close/>
                </a:path>
                <a:path w="2193290" h="2192654">
                  <a:moveTo>
                    <a:pt x="1982628" y="1695576"/>
                  </a:moveTo>
                  <a:lnTo>
                    <a:pt x="1976961" y="1697795"/>
                  </a:lnTo>
                  <a:lnTo>
                    <a:pt x="1972437" y="1702180"/>
                  </a:lnTo>
                  <a:lnTo>
                    <a:pt x="1969944" y="1707975"/>
                  </a:lnTo>
                  <a:lnTo>
                    <a:pt x="1969833" y="1714044"/>
                  </a:lnTo>
                  <a:lnTo>
                    <a:pt x="1972008" y="1719706"/>
                  </a:lnTo>
                  <a:lnTo>
                    <a:pt x="1976374" y="1724278"/>
                  </a:lnTo>
                  <a:lnTo>
                    <a:pt x="1979168" y="1726183"/>
                  </a:lnTo>
                  <a:lnTo>
                    <a:pt x="1982343" y="1727072"/>
                  </a:lnTo>
                  <a:lnTo>
                    <a:pt x="1990471" y="1727072"/>
                  </a:lnTo>
                  <a:lnTo>
                    <a:pt x="1995424" y="1724659"/>
                  </a:lnTo>
                  <a:lnTo>
                    <a:pt x="1998472" y="1720214"/>
                  </a:lnTo>
                  <a:lnTo>
                    <a:pt x="2001017" y="1714422"/>
                  </a:lnTo>
                  <a:lnTo>
                    <a:pt x="2001123" y="1708356"/>
                  </a:lnTo>
                  <a:lnTo>
                    <a:pt x="1998918" y="1702694"/>
                  </a:lnTo>
                  <a:lnTo>
                    <a:pt x="1994535" y="1698116"/>
                  </a:lnTo>
                  <a:lnTo>
                    <a:pt x="1988724" y="1695644"/>
                  </a:lnTo>
                  <a:lnTo>
                    <a:pt x="1982628" y="1695576"/>
                  </a:lnTo>
                  <a:close/>
                </a:path>
                <a:path w="2193290" h="2192654">
                  <a:moveTo>
                    <a:pt x="229203" y="1722502"/>
                  </a:moveTo>
                  <a:lnTo>
                    <a:pt x="223111" y="1722759"/>
                  </a:lnTo>
                  <a:lnTo>
                    <a:pt x="217424" y="1725421"/>
                  </a:lnTo>
                  <a:lnTo>
                    <a:pt x="213229" y="1730091"/>
                  </a:lnTo>
                  <a:lnTo>
                    <a:pt x="211201" y="1735820"/>
                  </a:lnTo>
                  <a:lnTo>
                    <a:pt x="211458" y="1741906"/>
                  </a:lnTo>
                  <a:lnTo>
                    <a:pt x="214122" y="1747646"/>
                  </a:lnTo>
                  <a:lnTo>
                    <a:pt x="217170" y="1751837"/>
                  </a:lnTo>
                  <a:lnTo>
                    <a:pt x="221996" y="1754136"/>
                  </a:lnTo>
                  <a:lnTo>
                    <a:pt x="230124" y="1754136"/>
                  </a:lnTo>
                  <a:lnTo>
                    <a:pt x="233426" y="1753120"/>
                  </a:lnTo>
                  <a:lnTo>
                    <a:pt x="236347" y="1750961"/>
                  </a:lnTo>
                  <a:lnTo>
                    <a:pt x="240541" y="1746285"/>
                  </a:lnTo>
                  <a:lnTo>
                    <a:pt x="242570" y="1740554"/>
                  </a:lnTo>
                  <a:lnTo>
                    <a:pt x="242312" y="1734470"/>
                  </a:lnTo>
                  <a:lnTo>
                    <a:pt x="239649" y="1728736"/>
                  </a:lnTo>
                  <a:lnTo>
                    <a:pt x="234961" y="1724534"/>
                  </a:lnTo>
                  <a:lnTo>
                    <a:pt x="229203" y="1722502"/>
                  </a:lnTo>
                  <a:close/>
                </a:path>
                <a:path w="2193290" h="2192654">
                  <a:moveTo>
                    <a:pt x="1930050" y="1766665"/>
                  </a:moveTo>
                  <a:lnTo>
                    <a:pt x="1924236" y="1768395"/>
                  </a:lnTo>
                  <a:lnTo>
                    <a:pt x="1919351" y="1772411"/>
                  </a:lnTo>
                  <a:lnTo>
                    <a:pt x="1916384" y="1777958"/>
                  </a:lnTo>
                  <a:lnTo>
                    <a:pt x="1915810" y="1784016"/>
                  </a:lnTo>
                  <a:lnTo>
                    <a:pt x="1917547" y="1789860"/>
                  </a:lnTo>
                  <a:lnTo>
                    <a:pt x="1921510" y="1794764"/>
                  </a:lnTo>
                  <a:lnTo>
                    <a:pt x="1924431" y="1797177"/>
                  </a:lnTo>
                  <a:lnTo>
                    <a:pt x="1927987" y="1798320"/>
                  </a:lnTo>
                  <a:lnTo>
                    <a:pt x="1936115" y="1798320"/>
                  </a:lnTo>
                  <a:lnTo>
                    <a:pt x="1940687" y="1796414"/>
                  </a:lnTo>
                  <a:lnTo>
                    <a:pt x="1943862" y="1792604"/>
                  </a:lnTo>
                  <a:lnTo>
                    <a:pt x="1946828" y="1786987"/>
                  </a:lnTo>
                  <a:lnTo>
                    <a:pt x="1947402" y="1780905"/>
                  </a:lnTo>
                  <a:lnTo>
                    <a:pt x="1945665" y="1775084"/>
                  </a:lnTo>
                  <a:lnTo>
                    <a:pt x="1941703" y="1770252"/>
                  </a:lnTo>
                  <a:lnTo>
                    <a:pt x="1936103" y="1767268"/>
                  </a:lnTo>
                  <a:lnTo>
                    <a:pt x="1930050" y="1766665"/>
                  </a:lnTo>
                  <a:close/>
                </a:path>
                <a:path w="2193290" h="2192654">
                  <a:moveTo>
                    <a:pt x="283924" y="1791922"/>
                  </a:moveTo>
                  <a:lnTo>
                    <a:pt x="277889" y="1792678"/>
                  </a:lnTo>
                  <a:lnTo>
                    <a:pt x="272415" y="1795779"/>
                  </a:lnTo>
                  <a:lnTo>
                    <a:pt x="268587" y="1800828"/>
                  </a:lnTo>
                  <a:lnTo>
                    <a:pt x="267033" y="1806733"/>
                  </a:lnTo>
                  <a:lnTo>
                    <a:pt x="267789" y="1812782"/>
                  </a:lnTo>
                  <a:lnTo>
                    <a:pt x="270891" y="1818258"/>
                  </a:lnTo>
                  <a:lnTo>
                    <a:pt x="274066" y="1821814"/>
                  </a:lnTo>
                  <a:lnTo>
                    <a:pt x="278384" y="1823592"/>
                  </a:lnTo>
                  <a:lnTo>
                    <a:pt x="286639" y="1823592"/>
                  </a:lnTo>
                  <a:lnTo>
                    <a:pt x="290322" y="1822322"/>
                  </a:lnTo>
                  <a:lnTo>
                    <a:pt x="293243" y="1819795"/>
                  </a:lnTo>
                  <a:lnTo>
                    <a:pt x="297088" y="1814747"/>
                  </a:lnTo>
                  <a:lnTo>
                    <a:pt x="298672" y="1808840"/>
                  </a:lnTo>
                  <a:lnTo>
                    <a:pt x="297922" y="1802788"/>
                  </a:lnTo>
                  <a:lnTo>
                    <a:pt x="294767" y="1797303"/>
                  </a:lnTo>
                  <a:lnTo>
                    <a:pt x="289792" y="1793476"/>
                  </a:lnTo>
                  <a:lnTo>
                    <a:pt x="283924" y="1791922"/>
                  </a:lnTo>
                  <a:close/>
                </a:path>
                <a:path w="2193290" h="2192654">
                  <a:moveTo>
                    <a:pt x="1871821" y="1833197"/>
                  </a:moveTo>
                  <a:lnTo>
                    <a:pt x="1865868" y="1834421"/>
                  </a:lnTo>
                  <a:lnTo>
                    <a:pt x="1860677" y="1837943"/>
                  </a:lnTo>
                  <a:lnTo>
                    <a:pt x="1860677" y="1838070"/>
                  </a:lnTo>
                  <a:lnTo>
                    <a:pt x="1857271" y="1843331"/>
                  </a:lnTo>
                  <a:lnTo>
                    <a:pt x="1868043" y="1864995"/>
                  </a:lnTo>
                  <a:lnTo>
                    <a:pt x="1876171" y="1864995"/>
                  </a:lnTo>
                  <a:lnTo>
                    <a:pt x="1880362" y="1863343"/>
                  </a:lnTo>
                  <a:lnTo>
                    <a:pt x="1883537" y="1860041"/>
                  </a:lnTo>
                  <a:lnTo>
                    <a:pt x="1883410" y="1860041"/>
                  </a:lnTo>
                  <a:lnTo>
                    <a:pt x="1886817" y="1854781"/>
                  </a:lnTo>
                  <a:lnTo>
                    <a:pt x="1887902" y="1848818"/>
                  </a:lnTo>
                  <a:lnTo>
                    <a:pt x="1886678" y="1842879"/>
                  </a:lnTo>
                  <a:lnTo>
                    <a:pt x="1883156" y="1837689"/>
                  </a:lnTo>
                  <a:lnTo>
                    <a:pt x="1877822" y="1834282"/>
                  </a:lnTo>
                  <a:lnTo>
                    <a:pt x="1871821" y="1833197"/>
                  </a:lnTo>
                  <a:close/>
                </a:path>
                <a:path w="2193290" h="2192654">
                  <a:moveTo>
                    <a:pt x="344138" y="1856697"/>
                  </a:moveTo>
                  <a:lnTo>
                    <a:pt x="338185" y="1857922"/>
                  </a:lnTo>
                  <a:lnTo>
                    <a:pt x="332994" y="1861439"/>
                  </a:lnTo>
                  <a:lnTo>
                    <a:pt x="329586" y="1866772"/>
                  </a:lnTo>
                  <a:lnTo>
                    <a:pt x="328501" y="1872773"/>
                  </a:lnTo>
                  <a:lnTo>
                    <a:pt x="329725" y="1878726"/>
                  </a:lnTo>
                  <a:lnTo>
                    <a:pt x="333248" y="1883917"/>
                  </a:lnTo>
                  <a:lnTo>
                    <a:pt x="336423" y="1886978"/>
                  </a:lnTo>
                  <a:lnTo>
                    <a:pt x="340360" y="1888362"/>
                  </a:lnTo>
                  <a:lnTo>
                    <a:pt x="348488" y="1888362"/>
                  </a:lnTo>
                  <a:lnTo>
                    <a:pt x="352679" y="1886839"/>
                  </a:lnTo>
                  <a:lnTo>
                    <a:pt x="355727" y="1883536"/>
                  </a:lnTo>
                  <a:lnTo>
                    <a:pt x="359134" y="1878276"/>
                  </a:lnTo>
                  <a:lnTo>
                    <a:pt x="360219" y="1872313"/>
                  </a:lnTo>
                  <a:lnTo>
                    <a:pt x="358995" y="1866374"/>
                  </a:lnTo>
                  <a:lnTo>
                    <a:pt x="355473" y="1861184"/>
                  </a:lnTo>
                  <a:lnTo>
                    <a:pt x="350139" y="1857779"/>
                  </a:lnTo>
                  <a:lnTo>
                    <a:pt x="344138" y="1856697"/>
                  </a:lnTo>
                  <a:close/>
                </a:path>
                <a:path w="2193290" h="2192654">
                  <a:moveTo>
                    <a:pt x="1808321" y="1894670"/>
                  </a:moveTo>
                  <a:lnTo>
                    <a:pt x="1802272" y="1895426"/>
                  </a:lnTo>
                  <a:lnTo>
                    <a:pt x="1796796" y="1898522"/>
                  </a:lnTo>
                  <a:lnTo>
                    <a:pt x="1792970" y="1903571"/>
                  </a:lnTo>
                  <a:lnTo>
                    <a:pt x="1791430" y="1909476"/>
                  </a:lnTo>
                  <a:lnTo>
                    <a:pt x="1792224" y="1915525"/>
                  </a:lnTo>
                  <a:lnTo>
                    <a:pt x="1795399" y="1921002"/>
                  </a:lnTo>
                  <a:lnTo>
                    <a:pt x="1798447" y="1924570"/>
                  </a:lnTo>
                  <a:lnTo>
                    <a:pt x="1802892" y="1926335"/>
                  </a:lnTo>
                  <a:lnTo>
                    <a:pt x="1811020" y="1926335"/>
                  </a:lnTo>
                  <a:lnTo>
                    <a:pt x="1814703" y="1925078"/>
                  </a:lnTo>
                  <a:lnTo>
                    <a:pt x="1817751" y="1922526"/>
                  </a:lnTo>
                  <a:lnTo>
                    <a:pt x="1821578" y="1917477"/>
                  </a:lnTo>
                  <a:lnTo>
                    <a:pt x="1823132" y="1911572"/>
                  </a:lnTo>
                  <a:lnTo>
                    <a:pt x="1822376" y="1905523"/>
                  </a:lnTo>
                  <a:lnTo>
                    <a:pt x="1819275" y="1900046"/>
                  </a:lnTo>
                  <a:lnTo>
                    <a:pt x="1814226" y="1896220"/>
                  </a:lnTo>
                  <a:lnTo>
                    <a:pt x="1808321" y="1894670"/>
                  </a:lnTo>
                  <a:close/>
                </a:path>
                <a:path w="2193290" h="2192654">
                  <a:moveTo>
                    <a:pt x="409400" y="1916193"/>
                  </a:moveTo>
                  <a:lnTo>
                    <a:pt x="403556" y="1917933"/>
                  </a:lnTo>
                  <a:lnTo>
                    <a:pt x="398653" y="1921903"/>
                  </a:lnTo>
                  <a:lnTo>
                    <a:pt x="395741" y="1927501"/>
                  </a:lnTo>
                  <a:lnTo>
                    <a:pt x="395176" y="1933549"/>
                  </a:lnTo>
                  <a:lnTo>
                    <a:pt x="396920" y="1939359"/>
                  </a:lnTo>
                  <a:lnTo>
                    <a:pt x="400939" y="1944242"/>
                  </a:lnTo>
                  <a:lnTo>
                    <a:pt x="403860" y="1946655"/>
                  </a:lnTo>
                  <a:lnTo>
                    <a:pt x="407416" y="1947926"/>
                  </a:lnTo>
                  <a:lnTo>
                    <a:pt x="415544" y="1947926"/>
                  </a:lnTo>
                  <a:lnTo>
                    <a:pt x="420116" y="1945893"/>
                  </a:lnTo>
                  <a:lnTo>
                    <a:pt x="423291" y="1942083"/>
                  </a:lnTo>
                  <a:lnTo>
                    <a:pt x="426257" y="1936537"/>
                  </a:lnTo>
                  <a:lnTo>
                    <a:pt x="426831" y="1930479"/>
                  </a:lnTo>
                  <a:lnTo>
                    <a:pt x="425094" y="1924635"/>
                  </a:lnTo>
                  <a:lnTo>
                    <a:pt x="421132" y="1919731"/>
                  </a:lnTo>
                  <a:lnTo>
                    <a:pt x="415458" y="1916765"/>
                  </a:lnTo>
                  <a:lnTo>
                    <a:pt x="409400" y="1916193"/>
                  </a:lnTo>
                  <a:close/>
                </a:path>
                <a:path w="2193290" h="2192654">
                  <a:moveTo>
                    <a:pt x="1740042" y="1950742"/>
                  </a:moveTo>
                  <a:lnTo>
                    <a:pt x="1733956" y="1950987"/>
                  </a:lnTo>
                  <a:lnTo>
                    <a:pt x="1728216" y="1953653"/>
                  </a:lnTo>
                  <a:lnTo>
                    <a:pt x="1724021" y="1958333"/>
                  </a:lnTo>
                  <a:lnTo>
                    <a:pt x="1721993" y="1964089"/>
                  </a:lnTo>
                  <a:lnTo>
                    <a:pt x="1722250" y="1970184"/>
                  </a:lnTo>
                  <a:lnTo>
                    <a:pt x="1724914" y="1975878"/>
                  </a:lnTo>
                  <a:lnTo>
                    <a:pt x="1727962" y="1980056"/>
                  </a:lnTo>
                  <a:lnTo>
                    <a:pt x="1732788" y="1982342"/>
                  </a:lnTo>
                  <a:lnTo>
                    <a:pt x="1740916" y="1982342"/>
                  </a:lnTo>
                  <a:lnTo>
                    <a:pt x="1744218" y="1981327"/>
                  </a:lnTo>
                  <a:lnTo>
                    <a:pt x="1747139" y="1979295"/>
                  </a:lnTo>
                  <a:lnTo>
                    <a:pt x="1751333" y="1974607"/>
                  </a:lnTo>
                  <a:lnTo>
                    <a:pt x="1753362" y="1968849"/>
                  </a:lnTo>
                  <a:lnTo>
                    <a:pt x="1753104" y="1962757"/>
                  </a:lnTo>
                  <a:lnTo>
                    <a:pt x="1750441" y="1957070"/>
                  </a:lnTo>
                  <a:lnTo>
                    <a:pt x="1745771" y="1952807"/>
                  </a:lnTo>
                  <a:lnTo>
                    <a:pt x="1740042" y="1950742"/>
                  </a:lnTo>
                  <a:close/>
                </a:path>
                <a:path w="2193290" h="2192654">
                  <a:moveTo>
                    <a:pt x="479456" y="1970214"/>
                  </a:moveTo>
                  <a:lnTo>
                    <a:pt x="473789" y="1972425"/>
                  </a:lnTo>
                  <a:lnTo>
                    <a:pt x="469265" y="1976754"/>
                  </a:lnTo>
                  <a:lnTo>
                    <a:pt x="466736" y="1982565"/>
                  </a:lnTo>
                  <a:lnTo>
                    <a:pt x="466661" y="1988661"/>
                  </a:lnTo>
                  <a:lnTo>
                    <a:pt x="468872" y="1994328"/>
                  </a:lnTo>
                  <a:lnTo>
                    <a:pt x="473202" y="1998852"/>
                  </a:lnTo>
                  <a:lnTo>
                    <a:pt x="475996" y="2000770"/>
                  </a:lnTo>
                  <a:lnTo>
                    <a:pt x="479171" y="2001646"/>
                  </a:lnTo>
                  <a:lnTo>
                    <a:pt x="487299" y="2001646"/>
                  </a:lnTo>
                  <a:lnTo>
                    <a:pt x="492252" y="1999360"/>
                  </a:lnTo>
                  <a:lnTo>
                    <a:pt x="495300" y="1994928"/>
                  </a:lnTo>
                  <a:lnTo>
                    <a:pt x="497774" y="1989111"/>
                  </a:lnTo>
                  <a:lnTo>
                    <a:pt x="497855" y="1983011"/>
                  </a:lnTo>
                  <a:lnTo>
                    <a:pt x="495675" y="1977342"/>
                  </a:lnTo>
                  <a:lnTo>
                    <a:pt x="491363" y="1972817"/>
                  </a:lnTo>
                  <a:lnTo>
                    <a:pt x="485552" y="1970289"/>
                  </a:lnTo>
                  <a:lnTo>
                    <a:pt x="479456" y="1970214"/>
                  </a:lnTo>
                  <a:close/>
                </a:path>
                <a:path w="2193290" h="2192654">
                  <a:moveTo>
                    <a:pt x="1661249" y="2000801"/>
                  </a:moveTo>
                  <a:lnTo>
                    <a:pt x="1655318" y="2003043"/>
                  </a:lnTo>
                  <a:lnTo>
                    <a:pt x="1650755" y="2007337"/>
                  </a:lnTo>
                  <a:lnTo>
                    <a:pt x="1648253" y="2012875"/>
                  </a:lnTo>
                  <a:lnTo>
                    <a:pt x="1648013" y="2018958"/>
                  </a:lnTo>
                  <a:lnTo>
                    <a:pt x="1650238" y="2024887"/>
                  </a:lnTo>
                  <a:lnTo>
                    <a:pt x="1653159" y="2029714"/>
                  </a:lnTo>
                  <a:lnTo>
                    <a:pt x="1658366" y="2032380"/>
                  </a:lnTo>
                  <a:lnTo>
                    <a:pt x="1666621" y="2032380"/>
                  </a:lnTo>
                  <a:lnTo>
                    <a:pt x="1679404" y="2014060"/>
                  </a:lnTo>
                  <a:lnTo>
                    <a:pt x="1677162" y="2008136"/>
                  </a:lnTo>
                  <a:lnTo>
                    <a:pt x="1672873" y="2003513"/>
                  </a:lnTo>
                  <a:lnTo>
                    <a:pt x="1667335" y="2001013"/>
                  </a:lnTo>
                  <a:lnTo>
                    <a:pt x="1661249" y="2000801"/>
                  </a:lnTo>
                  <a:close/>
                </a:path>
                <a:path w="2193290" h="2192654">
                  <a:moveTo>
                    <a:pt x="559677" y="2017832"/>
                  </a:moveTo>
                  <a:lnTo>
                    <a:pt x="553624" y="2018253"/>
                  </a:lnTo>
                  <a:lnTo>
                    <a:pt x="548191" y="2020915"/>
                  </a:lnTo>
                  <a:lnTo>
                    <a:pt x="544068" y="2025649"/>
                  </a:lnTo>
                  <a:lnTo>
                    <a:pt x="542032" y="2031632"/>
                  </a:lnTo>
                  <a:lnTo>
                    <a:pt x="542448" y="2037699"/>
                  </a:lnTo>
                  <a:lnTo>
                    <a:pt x="545103" y="2043170"/>
                  </a:lnTo>
                  <a:lnTo>
                    <a:pt x="549783" y="2047366"/>
                  </a:lnTo>
                  <a:lnTo>
                    <a:pt x="552323" y="2048764"/>
                  </a:lnTo>
                  <a:lnTo>
                    <a:pt x="555117" y="2049411"/>
                  </a:lnTo>
                  <a:lnTo>
                    <a:pt x="563245" y="2049411"/>
                  </a:lnTo>
                  <a:lnTo>
                    <a:pt x="568579" y="2046604"/>
                  </a:lnTo>
                  <a:lnTo>
                    <a:pt x="571500" y="2041524"/>
                  </a:lnTo>
                  <a:lnTo>
                    <a:pt x="573533" y="2035542"/>
                  </a:lnTo>
                  <a:lnTo>
                    <a:pt x="573103" y="2029477"/>
                  </a:lnTo>
                  <a:lnTo>
                    <a:pt x="570410" y="2024010"/>
                  </a:lnTo>
                  <a:lnTo>
                    <a:pt x="565658" y="2019820"/>
                  </a:lnTo>
                  <a:lnTo>
                    <a:pt x="559677" y="2017832"/>
                  </a:lnTo>
                  <a:close/>
                </a:path>
                <a:path w="2193290" h="2192654">
                  <a:moveTo>
                    <a:pt x="1584767" y="2044373"/>
                  </a:moveTo>
                  <a:lnTo>
                    <a:pt x="1578737" y="2046096"/>
                  </a:lnTo>
                  <a:lnTo>
                    <a:pt x="1573770" y="2049984"/>
                  </a:lnTo>
                  <a:lnTo>
                    <a:pt x="1570815" y="2055290"/>
                  </a:lnTo>
                  <a:lnTo>
                    <a:pt x="1570075" y="2061336"/>
                  </a:lnTo>
                  <a:lnTo>
                    <a:pt x="1571752" y="2067445"/>
                  </a:lnTo>
                  <a:lnTo>
                    <a:pt x="1574546" y="2072893"/>
                  </a:lnTo>
                  <a:lnTo>
                    <a:pt x="1580134" y="2076068"/>
                  </a:lnTo>
                  <a:lnTo>
                    <a:pt x="1588389" y="2076068"/>
                  </a:lnTo>
                  <a:lnTo>
                    <a:pt x="1601749" y="2059112"/>
                  </a:lnTo>
                  <a:lnTo>
                    <a:pt x="1600073" y="2053081"/>
                  </a:lnTo>
                  <a:lnTo>
                    <a:pt x="1596114" y="2048104"/>
                  </a:lnTo>
                  <a:lnTo>
                    <a:pt x="1590786" y="2045122"/>
                  </a:lnTo>
                  <a:lnTo>
                    <a:pt x="1584767" y="2044373"/>
                  </a:lnTo>
                  <a:close/>
                </a:path>
                <a:path w="2193290" h="2192654">
                  <a:moveTo>
                    <a:pt x="637609" y="2059086"/>
                  </a:moveTo>
                  <a:lnTo>
                    <a:pt x="631586" y="2060003"/>
                  </a:lnTo>
                  <a:lnTo>
                    <a:pt x="626350" y="2063111"/>
                  </a:lnTo>
                  <a:lnTo>
                    <a:pt x="622554" y="2068195"/>
                  </a:lnTo>
                  <a:lnTo>
                    <a:pt x="621083" y="2074292"/>
                  </a:lnTo>
                  <a:lnTo>
                    <a:pt x="622030" y="2080307"/>
                  </a:lnTo>
                  <a:lnTo>
                    <a:pt x="625143" y="2085536"/>
                  </a:lnTo>
                  <a:lnTo>
                    <a:pt x="630174" y="2089277"/>
                  </a:lnTo>
                  <a:lnTo>
                    <a:pt x="632333" y="2090292"/>
                  </a:lnTo>
                  <a:lnTo>
                    <a:pt x="634746" y="2090801"/>
                  </a:lnTo>
                  <a:lnTo>
                    <a:pt x="642874" y="2090801"/>
                  </a:lnTo>
                  <a:lnTo>
                    <a:pt x="648589" y="2087371"/>
                  </a:lnTo>
                  <a:lnTo>
                    <a:pt x="651383" y="2081656"/>
                  </a:lnTo>
                  <a:lnTo>
                    <a:pt x="652853" y="2075566"/>
                  </a:lnTo>
                  <a:lnTo>
                    <a:pt x="651906" y="2069553"/>
                  </a:lnTo>
                  <a:lnTo>
                    <a:pt x="648793" y="2064322"/>
                  </a:lnTo>
                  <a:lnTo>
                    <a:pt x="643763" y="2060574"/>
                  </a:lnTo>
                  <a:lnTo>
                    <a:pt x="637609" y="2059086"/>
                  </a:lnTo>
                  <a:close/>
                </a:path>
                <a:path w="2193290" h="2192654">
                  <a:moveTo>
                    <a:pt x="1504926" y="2081507"/>
                  </a:moveTo>
                  <a:lnTo>
                    <a:pt x="1498727" y="2082672"/>
                  </a:lnTo>
                  <a:lnTo>
                    <a:pt x="1493452" y="2086178"/>
                  </a:lnTo>
                  <a:lnTo>
                    <a:pt x="1490075" y="2091215"/>
                  </a:lnTo>
                  <a:lnTo>
                    <a:pt x="1488850" y="2097180"/>
                  </a:lnTo>
                  <a:lnTo>
                    <a:pt x="1490091" y="2103386"/>
                  </a:lnTo>
                  <a:lnTo>
                    <a:pt x="1492504" y="2109597"/>
                  </a:lnTo>
                  <a:lnTo>
                    <a:pt x="1498473" y="2113279"/>
                  </a:lnTo>
                  <a:lnTo>
                    <a:pt x="1506728" y="2113279"/>
                  </a:lnTo>
                  <a:lnTo>
                    <a:pt x="1520614" y="2097619"/>
                  </a:lnTo>
                  <a:lnTo>
                    <a:pt x="1519428" y="2091435"/>
                  </a:lnTo>
                  <a:lnTo>
                    <a:pt x="1515943" y="2086178"/>
                  </a:lnTo>
                  <a:lnTo>
                    <a:pt x="1510887" y="2082773"/>
                  </a:lnTo>
                  <a:lnTo>
                    <a:pt x="1504926" y="2081507"/>
                  </a:lnTo>
                  <a:close/>
                </a:path>
                <a:path w="2193290" h="2192654">
                  <a:moveTo>
                    <a:pt x="718667" y="2093686"/>
                  </a:moveTo>
                  <a:lnTo>
                    <a:pt x="712739" y="2095087"/>
                  </a:lnTo>
                  <a:lnTo>
                    <a:pt x="707788" y="2098631"/>
                  </a:lnTo>
                  <a:lnTo>
                    <a:pt x="704469" y="2104009"/>
                  </a:lnTo>
                  <a:lnTo>
                    <a:pt x="703488" y="2110259"/>
                  </a:lnTo>
                  <a:lnTo>
                    <a:pt x="704913" y="2116189"/>
                  </a:lnTo>
                  <a:lnTo>
                    <a:pt x="708433" y="2121141"/>
                  </a:lnTo>
                  <a:lnTo>
                    <a:pt x="713740" y="2124455"/>
                  </a:lnTo>
                  <a:lnTo>
                    <a:pt x="715645" y="2125103"/>
                  </a:lnTo>
                  <a:lnTo>
                    <a:pt x="717550" y="2125472"/>
                  </a:lnTo>
                  <a:lnTo>
                    <a:pt x="725805" y="2125472"/>
                  </a:lnTo>
                  <a:lnTo>
                    <a:pt x="731774" y="2121535"/>
                  </a:lnTo>
                  <a:lnTo>
                    <a:pt x="734187" y="2115070"/>
                  </a:lnTo>
                  <a:lnTo>
                    <a:pt x="735167" y="2108887"/>
                  </a:lnTo>
                  <a:lnTo>
                    <a:pt x="733742" y="2102994"/>
                  </a:lnTo>
                  <a:lnTo>
                    <a:pt x="730222" y="2098056"/>
                  </a:lnTo>
                  <a:lnTo>
                    <a:pt x="724916" y="2094737"/>
                  </a:lnTo>
                  <a:lnTo>
                    <a:pt x="718667" y="2093686"/>
                  </a:lnTo>
                  <a:close/>
                </a:path>
                <a:path w="2193290" h="2192654">
                  <a:moveTo>
                    <a:pt x="1422326" y="2111841"/>
                  </a:moveTo>
                  <a:lnTo>
                    <a:pt x="1416050" y="2112517"/>
                  </a:lnTo>
                  <a:lnTo>
                    <a:pt x="1410511" y="2115579"/>
                  </a:lnTo>
                  <a:lnTo>
                    <a:pt x="1406699" y="2120344"/>
                  </a:lnTo>
                  <a:lnTo>
                    <a:pt x="1404959" y="2126180"/>
                  </a:lnTo>
                  <a:lnTo>
                    <a:pt x="1405636" y="2132456"/>
                  </a:lnTo>
                  <a:lnTo>
                    <a:pt x="1407795" y="2139187"/>
                  </a:lnTo>
                  <a:lnTo>
                    <a:pt x="1414018" y="2143505"/>
                  </a:lnTo>
                  <a:lnTo>
                    <a:pt x="1422400" y="2143505"/>
                  </a:lnTo>
                  <a:lnTo>
                    <a:pt x="1423924" y="2143379"/>
                  </a:lnTo>
                  <a:lnTo>
                    <a:pt x="1425575" y="2142871"/>
                  </a:lnTo>
                  <a:lnTo>
                    <a:pt x="1433957" y="2140204"/>
                  </a:lnTo>
                  <a:lnTo>
                    <a:pt x="1438529" y="2131314"/>
                  </a:lnTo>
                  <a:lnTo>
                    <a:pt x="1435989" y="2122931"/>
                  </a:lnTo>
                  <a:lnTo>
                    <a:pt x="1432927" y="2117393"/>
                  </a:lnTo>
                  <a:lnTo>
                    <a:pt x="1428162" y="2113581"/>
                  </a:lnTo>
                  <a:lnTo>
                    <a:pt x="1422326" y="2111841"/>
                  </a:lnTo>
                  <a:close/>
                </a:path>
                <a:path w="2193290" h="2192654">
                  <a:moveTo>
                    <a:pt x="800100" y="2119503"/>
                  </a:moveTo>
                  <a:lnTo>
                    <a:pt x="791337" y="2124455"/>
                  </a:lnTo>
                  <a:lnTo>
                    <a:pt x="788924" y="2132965"/>
                  </a:lnTo>
                  <a:lnTo>
                    <a:pt x="786638" y="2141347"/>
                  </a:lnTo>
                  <a:lnTo>
                    <a:pt x="791591" y="2150110"/>
                  </a:lnTo>
                  <a:lnTo>
                    <a:pt x="799973" y="2152522"/>
                  </a:lnTo>
                  <a:lnTo>
                    <a:pt x="801370" y="2152904"/>
                  </a:lnTo>
                  <a:lnTo>
                    <a:pt x="802767" y="2153030"/>
                  </a:lnTo>
                  <a:lnTo>
                    <a:pt x="811149" y="2153030"/>
                  </a:lnTo>
                  <a:lnTo>
                    <a:pt x="817626" y="2148459"/>
                  </a:lnTo>
                  <a:lnTo>
                    <a:pt x="819568" y="2141347"/>
                  </a:lnTo>
                  <a:lnTo>
                    <a:pt x="821817" y="2132965"/>
                  </a:lnTo>
                  <a:lnTo>
                    <a:pt x="816991" y="2124329"/>
                  </a:lnTo>
                  <a:lnTo>
                    <a:pt x="800100" y="2119503"/>
                  </a:lnTo>
                  <a:close/>
                </a:path>
                <a:path w="2193290" h="2192654">
                  <a:moveTo>
                    <a:pt x="1339596" y="2133472"/>
                  </a:moveTo>
                  <a:lnTo>
                    <a:pt x="1322451" y="2137295"/>
                  </a:lnTo>
                  <a:lnTo>
                    <a:pt x="1317117" y="2145791"/>
                  </a:lnTo>
                  <a:lnTo>
                    <a:pt x="1319022" y="2154301"/>
                  </a:lnTo>
                  <a:lnTo>
                    <a:pt x="1320673" y="2161793"/>
                  </a:lnTo>
                  <a:lnTo>
                    <a:pt x="1327277" y="2166747"/>
                  </a:lnTo>
                  <a:lnTo>
                    <a:pt x="1335659" y="2166747"/>
                  </a:lnTo>
                  <a:lnTo>
                    <a:pt x="1336802" y="2166620"/>
                  </a:lnTo>
                  <a:lnTo>
                    <a:pt x="1338072" y="2166378"/>
                  </a:lnTo>
                  <a:lnTo>
                    <a:pt x="1346581" y="2164460"/>
                  </a:lnTo>
                  <a:lnTo>
                    <a:pt x="1351915" y="2155952"/>
                  </a:lnTo>
                  <a:lnTo>
                    <a:pt x="1350010" y="2147442"/>
                  </a:lnTo>
                  <a:lnTo>
                    <a:pt x="1348105" y="2138806"/>
                  </a:lnTo>
                  <a:lnTo>
                    <a:pt x="1339596" y="2133472"/>
                  </a:lnTo>
                  <a:close/>
                </a:path>
                <a:path w="2193290" h="2192654">
                  <a:moveTo>
                    <a:pt x="885571" y="2140470"/>
                  </a:moveTo>
                  <a:lnTo>
                    <a:pt x="877189" y="2146046"/>
                  </a:lnTo>
                  <a:lnTo>
                    <a:pt x="873887" y="2163317"/>
                  </a:lnTo>
                  <a:lnTo>
                    <a:pt x="879602" y="2171572"/>
                  </a:lnTo>
                  <a:lnTo>
                    <a:pt x="888111" y="2173236"/>
                  </a:lnTo>
                  <a:lnTo>
                    <a:pt x="889127" y="2173478"/>
                  </a:lnTo>
                  <a:lnTo>
                    <a:pt x="890143" y="2173604"/>
                  </a:lnTo>
                  <a:lnTo>
                    <a:pt x="898652" y="2173604"/>
                  </a:lnTo>
                  <a:lnTo>
                    <a:pt x="905256" y="2168271"/>
                  </a:lnTo>
                  <a:lnTo>
                    <a:pt x="906780" y="2160651"/>
                  </a:lnTo>
                  <a:lnTo>
                    <a:pt x="908431" y="2152015"/>
                  </a:lnTo>
                  <a:lnTo>
                    <a:pt x="902716" y="2143760"/>
                  </a:lnTo>
                  <a:lnTo>
                    <a:pt x="885571" y="2140470"/>
                  </a:lnTo>
                  <a:close/>
                </a:path>
                <a:path w="2193290" h="2192654">
                  <a:moveTo>
                    <a:pt x="1253236" y="2149995"/>
                  </a:moveTo>
                  <a:lnTo>
                    <a:pt x="1235837" y="2152268"/>
                  </a:lnTo>
                  <a:lnTo>
                    <a:pt x="1229741" y="2160397"/>
                  </a:lnTo>
                  <a:lnTo>
                    <a:pt x="1232154" y="2176906"/>
                  </a:lnTo>
                  <a:lnTo>
                    <a:pt x="1238885" y="2182761"/>
                  </a:lnTo>
                  <a:lnTo>
                    <a:pt x="1247394" y="2182761"/>
                  </a:lnTo>
                  <a:lnTo>
                    <a:pt x="1248156" y="2182622"/>
                  </a:lnTo>
                  <a:lnTo>
                    <a:pt x="1248918" y="2182622"/>
                  </a:lnTo>
                  <a:lnTo>
                    <a:pt x="1257554" y="2181352"/>
                  </a:lnTo>
                  <a:lnTo>
                    <a:pt x="1263650" y="2173351"/>
                  </a:lnTo>
                  <a:lnTo>
                    <a:pt x="1262380" y="2164715"/>
                  </a:lnTo>
                  <a:lnTo>
                    <a:pt x="1261237" y="2155952"/>
                  </a:lnTo>
                  <a:lnTo>
                    <a:pt x="1253236" y="2149995"/>
                  </a:lnTo>
                  <a:close/>
                </a:path>
                <a:path w="2193290" h="2192654">
                  <a:moveTo>
                    <a:pt x="972439" y="2154186"/>
                  </a:moveTo>
                  <a:lnTo>
                    <a:pt x="964565" y="2160536"/>
                  </a:lnTo>
                  <a:lnTo>
                    <a:pt x="962787" y="2177922"/>
                  </a:lnTo>
                  <a:lnTo>
                    <a:pt x="969010" y="2185797"/>
                  </a:lnTo>
                  <a:lnTo>
                    <a:pt x="977773" y="2186685"/>
                  </a:lnTo>
                  <a:lnTo>
                    <a:pt x="978281" y="2186685"/>
                  </a:lnTo>
                  <a:lnTo>
                    <a:pt x="978916" y="2186812"/>
                  </a:lnTo>
                  <a:lnTo>
                    <a:pt x="987552" y="2186812"/>
                  </a:lnTo>
                  <a:lnTo>
                    <a:pt x="994410" y="2180716"/>
                  </a:lnTo>
                  <a:lnTo>
                    <a:pt x="995299" y="2172589"/>
                  </a:lnTo>
                  <a:lnTo>
                    <a:pt x="996188" y="2163826"/>
                  </a:lnTo>
                  <a:lnTo>
                    <a:pt x="989838" y="2156079"/>
                  </a:lnTo>
                  <a:lnTo>
                    <a:pt x="981202" y="2155062"/>
                  </a:lnTo>
                  <a:lnTo>
                    <a:pt x="972439" y="2154186"/>
                  </a:lnTo>
                  <a:close/>
                </a:path>
                <a:path w="2193290" h="2192654">
                  <a:moveTo>
                    <a:pt x="1165733" y="2159127"/>
                  </a:moveTo>
                  <a:lnTo>
                    <a:pt x="1148207" y="2160142"/>
                  </a:lnTo>
                  <a:lnTo>
                    <a:pt x="1141476" y="2167635"/>
                  </a:lnTo>
                  <a:lnTo>
                    <a:pt x="1142492" y="2184780"/>
                  </a:lnTo>
                  <a:lnTo>
                    <a:pt x="1149477" y="2191385"/>
                  </a:lnTo>
                  <a:lnTo>
                    <a:pt x="1158748" y="2191385"/>
                  </a:lnTo>
                  <a:lnTo>
                    <a:pt x="1167511" y="2190877"/>
                  </a:lnTo>
                  <a:lnTo>
                    <a:pt x="1174242" y="2183384"/>
                  </a:lnTo>
                  <a:lnTo>
                    <a:pt x="1173226" y="2165870"/>
                  </a:lnTo>
                  <a:lnTo>
                    <a:pt x="1165733" y="2159127"/>
                  </a:lnTo>
                  <a:close/>
                </a:path>
                <a:path w="2193290" h="2192654">
                  <a:moveTo>
                    <a:pt x="1060069" y="2160778"/>
                  </a:moveTo>
                  <a:lnTo>
                    <a:pt x="1052830" y="2167762"/>
                  </a:lnTo>
                  <a:lnTo>
                    <a:pt x="1052684" y="2177160"/>
                  </a:lnTo>
                  <a:lnTo>
                    <a:pt x="1052449" y="2185289"/>
                  </a:lnTo>
                  <a:lnTo>
                    <a:pt x="1059434" y="2192528"/>
                  </a:lnTo>
                  <a:lnTo>
                    <a:pt x="1068197" y="2192654"/>
                  </a:lnTo>
                  <a:lnTo>
                    <a:pt x="1077087" y="2192654"/>
                  </a:lnTo>
                  <a:lnTo>
                    <a:pt x="1084199" y="2185797"/>
                  </a:lnTo>
                  <a:lnTo>
                    <a:pt x="1084462" y="2176526"/>
                  </a:lnTo>
                  <a:lnTo>
                    <a:pt x="1084580" y="2168397"/>
                  </a:lnTo>
                  <a:lnTo>
                    <a:pt x="1077595" y="2161159"/>
                  </a:lnTo>
                  <a:lnTo>
                    <a:pt x="1068959" y="2160904"/>
                  </a:lnTo>
                  <a:lnTo>
                    <a:pt x="1060069" y="2160778"/>
                  </a:lnTo>
                  <a:close/>
                </a:path>
              </a:pathLst>
            </a:custGeom>
            <a:solidFill>
              <a:srgbClr val="100534"/>
            </a:solidFill>
          </p:spPr>
          <p:txBody>
            <a:bodyPr wrap="square" lIns="0" tIns="0" rIns="0" bIns="0" rtlCol="0"/>
            <a:lstStyle/>
            <a:p>
              <a:pPr algn="ctr"/>
              <a:endParaRPr sz="1600"/>
            </a:p>
          </p:txBody>
        </p:sp>
        <p:sp>
          <p:nvSpPr>
            <p:cNvPr id="64" name="object 37">
              <a:extLst>
                <a:ext uri="{FF2B5EF4-FFF2-40B4-BE49-F238E27FC236}">
                  <a16:creationId xmlns:a16="http://schemas.microsoft.com/office/drawing/2014/main" id="{6EF9BE9C-A310-3DB0-480D-E125C256AED0}"/>
                </a:ext>
              </a:extLst>
            </p:cNvPr>
            <p:cNvSpPr/>
            <p:nvPr/>
          </p:nvSpPr>
          <p:spPr>
            <a:xfrm>
              <a:off x="5262970" y="3862607"/>
              <a:ext cx="1955800" cy="1955800"/>
            </a:xfrm>
            <a:custGeom>
              <a:avLst/>
              <a:gdLst/>
              <a:ahLst/>
              <a:cxnLst/>
              <a:rect l="l" t="t" r="r" b="b"/>
              <a:pathLst>
                <a:path w="1955800" h="1955800">
                  <a:moveTo>
                    <a:pt x="977760" y="0"/>
                  </a:moveTo>
                  <a:lnTo>
                    <a:pt x="928961" y="1196"/>
                  </a:lnTo>
                  <a:lnTo>
                    <a:pt x="880781" y="4749"/>
                  </a:lnTo>
                  <a:lnTo>
                    <a:pt x="833276" y="10601"/>
                  </a:lnTo>
                  <a:lnTo>
                    <a:pt x="786503" y="18697"/>
                  </a:lnTo>
                  <a:lnTo>
                    <a:pt x="740516" y="28981"/>
                  </a:lnTo>
                  <a:lnTo>
                    <a:pt x="695374" y="41397"/>
                  </a:lnTo>
                  <a:lnTo>
                    <a:pt x="651130" y="55888"/>
                  </a:lnTo>
                  <a:lnTo>
                    <a:pt x="607842" y="72400"/>
                  </a:lnTo>
                  <a:lnTo>
                    <a:pt x="565565" y="90875"/>
                  </a:lnTo>
                  <a:lnTo>
                    <a:pt x="524356" y="111258"/>
                  </a:lnTo>
                  <a:lnTo>
                    <a:pt x="484270" y="133492"/>
                  </a:lnTo>
                  <a:lnTo>
                    <a:pt x="445364" y="157522"/>
                  </a:lnTo>
                  <a:lnTo>
                    <a:pt x="407693" y="183292"/>
                  </a:lnTo>
                  <a:lnTo>
                    <a:pt x="371314" y="210746"/>
                  </a:lnTo>
                  <a:lnTo>
                    <a:pt x="336282" y="239827"/>
                  </a:lnTo>
                  <a:lnTo>
                    <a:pt x="302653" y="270480"/>
                  </a:lnTo>
                  <a:lnTo>
                    <a:pt x="270484" y="302648"/>
                  </a:lnTo>
                  <a:lnTo>
                    <a:pt x="239831" y="336276"/>
                  </a:lnTo>
                  <a:lnTo>
                    <a:pt x="210750" y="371308"/>
                  </a:lnTo>
                  <a:lnTo>
                    <a:pt x="183296" y="407687"/>
                  </a:lnTo>
                  <a:lnTo>
                    <a:pt x="157525" y="445358"/>
                  </a:lnTo>
                  <a:lnTo>
                    <a:pt x="133495" y="484265"/>
                  </a:lnTo>
                  <a:lnTo>
                    <a:pt x="111260" y="524351"/>
                  </a:lnTo>
                  <a:lnTo>
                    <a:pt x="90877" y="565560"/>
                  </a:lnTo>
                  <a:lnTo>
                    <a:pt x="72401" y="607837"/>
                  </a:lnTo>
                  <a:lnTo>
                    <a:pt x="55890" y="651125"/>
                  </a:lnTo>
                  <a:lnTo>
                    <a:pt x="41398" y="695369"/>
                  </a:lnTo>
                  <a:lnTo>
                    <a:pt x="28982" y="740512"/>
                  </a:lnTo>
                  <a:lnTo>
                    <a:pt x="18698" y="786499"/>
                  </a:lnTo>
                  <a:lnTo>
                    <a:pt x="10601" y="833273"/>
                  </a:lnTo>
                  <a:lnTo>
                    <a:pt x="4749" y="880779"/>
                  </a:lnTo>
                  <a:lnTo>
                    <a:pt x="1196" y="928960"/>
                  </a:lnTo>
                  <a:lnTo>
                    <a:pt x="0" y="977760"/>
                  </a:lnTo>
                  <a:lnTo>
                    <a:pt x="1196" y="1026560"/>
                  </a:lnTo>
                  <a:lnTo>
                    <a:pt x="4749" y="1074741"/>
                  </a:lnTo>
                  <a:lnTo>
                    <a:pt x="10601" y="1122246"/>
                  </a:lnTo>
                  <a:lnTo>
                    <a:pt x="18698" y="1169021"/>
                  </a:lnTo>
                  <a:lnTo>
                    <a:pt x="28982" y="1215007"/>
                  </a:lnTo>
                  <a:lnTo>
                    <a:pt x="41398" y="1260151"/>
                  </a:lnTo>
                  <a:lnTo>
                    <a:pt x="55890" y="1304394"/>
                  </a:lnTo>
                  <a:lnTo>
                    <a:pt x="72401" y="1347683"/>
                  </a:lnTo>
                  <a:lnTo>
                    <a:pt x="90877" y="1389960"/>
                  </a:lnTo>
                  <a:lnTo>
                    <a:pt x="111260" y="1431169"/>
                  </a:lnTo>
                  <a:lnTo>
                    <a:pt x="133495" y="1471255"/>
                  </a:lnTo>
                  <a:lnTo>
                    <a:pt x="157525" y="1510161"/>
                  </a:lnTo>
                  <a:lnTo>
                    <a:pt x="183296" y="1547832"/>
                  </a:lnTo>
                  <a:lnTo>
                    <a:pt x="210750" y="1584211"/>
                  </a:lnTo>
                  <a:lnTo>
                    <a:pt x="239831" y="1619243"/>
                  </a:lnTo>
                  <a:lnTo>
                    <a:pt x="270484" y="1652871"/>
                  </a:lnTo>
                  <a:lnTo>
                    <a:pt x="302653" y="1685040"/>
                  </a:lnTo>
                  <a:lnTo>
                    <a:pt x="336282" y="1715693"/>
                  </a:lnTo>
                  <a:lnTo>
                    <a:pt x="371314" y="1744774"/>
                  </a:lnTo>
                  <a:lnTo>
                    <a:pt x="407693" y="1772227"/>
                  </a:lnTo>
                  <a:lnTo>
                    <a:pt x="445364" y="1797997"/>
                  </a:lnTo>
                  <a:lnTo>
                    <a:pt x="484270" y="1822028"/>
                  </a:lnTo>
                  <a:lnTo>
                    <a:pt x="524356" y="1844262"/>
                  </a:lnTo>
                  <a:lnTo>
                    <a:pt x="565565" y="1864645"/>
                  </a:lnTo>
                  <a:lnTo>
                    <a:pt x="607842" y="1883120"/>
                  </a:lnTo>
                  <a:lnTo>
                    <a:pt x="651130" y="1899631"/>
                  </a:lnTo>
                  <a:lnTo>
                    <a:pt x="695374" y="1914123"/>
                  </a:lnTo>
                  <a:lnTo>
                    <a:pt x="740516" y="1926539"/>
                  </a:lnTo>
                  <a:lnTo>
                    <a:pt x="786503" y="1936823"/>
                  </a:lnTo>
                  <a:lnTo>
                    <a:pt x="833276" y="1944919"/>
                  </a:lnTo>
                  <a:lnTo>
                    <a:pt x="880781" y="1950771"/>
                  </a:lnTo>
                  <a:lnTo>
                    <a:pt x="928961" y="1954323"/>
                  </a:lnTo>
                  <a:lnTo>
                    <a:pt x="977760" y="1955520"/>
                  </a:lnTo>
                  <a:lnTo>
                    <a:pt x="1026560" y="1954323"/>
                  </a:lnTo>
                  <a:lnTo>
                    <a:pt x="1074741" y="1950771"/>
                  </a:lnTo>
                  <a:lnTo>
                    <a:pt x="1122246" y="1944919"/>
                  </a:lnTo>
                  <a:lnTo>
                    <a:pt x="1169021" y="1936823"/>
                  </a:lnTo>
                  <a:lnTo>
                    <a:pt x="1215007" y="1926539"/>
                  </a:lnTo>
                  <a:lnTo>
                    <a:pt x="1260151" y="1914123"/>
                  </a:lnTo>
                  <a:lnTo>
                    <a:pt x="1304394" y="1899631"/>
                  </a:lnTo>
                  <a:lnTo>
                    <a:pt x="1347683" y="1883120"/>
                  </a:lnTo>
                  <a:lnTo>
                    <a:pt x="1389960" y="1864645"/>
                  </a:lnTo>
                  <a:lnTo>
                    <a:pt x="1431169" y="1844262"/>
                  </a:lnTo>
                  <a:lnTo>
                    <a:pt x="1471255" y="1822028"/>
                  </a:lnTo>
                  <a:lnTo>
                    <a:pt x="1510161" y="1797997"/>
                  </a:lnTo>
                  <a:lnTo>
                    <a:pt x="1547832" y="1772227"/>
                  </a:lnTo>
                  <a:lnTo>
                    <a:pt x="1584211" y="1744774"/>
                  </a:lnTo>
                  <a:lnTo>
                    <a:pt x="1619243" y="1715693"/>
                  </a:lnTo>
                  <a:lnTo>
                    <a:pt x="1652871" y="1685040"/>
                  </a:lnTo>
                  <a:lnTo>
                    <a:pt x="1685040" y="1652871"/>
                  </a:lnTo>
                  <a:lnTo>
                    <a:pt x="1715693" y="1619243"/>
                  </a:lnTo>
                  <a:lnTo>
                    <a:pt x="1744774" y="1584211"/>
                  </a:lnTo>
                  <a:lnTo>
                    <a:pt x="1772227" y="1547832"/>
                  </a:lnTo>
                  <a:lnTo>
                    <a:pt x="1797997" y="1510161"/>
                  </a:lnTo>
                  <a:lnTo>
                    <a:pt x="1822028" y="1471255"/>
                  </a:lnTo>
                  <a:lnTo>
                    <a:pt x="1844262" y="1431169"/>
                  </a:lnTo>
                  <a:lnTo>
                    <a:pt x="1864645" y="1389960"/>
                  </a:lnTo>
                  <a:lnTo>
                    <a:pt x="1883120" y="1347683"/>
                  </a:lnTo>
                  <a:lnTo>
                    <a:pt x="1899631" y="1304394"/>
                  </a:lnTo>
                  <a:lnTo>
                    <a:pt x="1914123" y="1260151"/>
                  </a:lnTo>
                  <a:lnTo>
                    <a:pt x="1926539" y="1215007"/>
                  </a:lnTo>
                  <a:lnTo>
                    <a:pt x="1936823" y="1169021"/>
                  </a:lnTo>
                  <a:lnTo>
                    <a:pt x="1944919" y="1122246"/>
                  </a:lnTo>
                  <a:lnTo>
                    <a:pt x="1950771" y="1074741"/>
                  </a:lnTo>
                  <a:lnTo>
                    <a:pt x="1954323" y="1026560"/>
                  </a:lnTo>
                  <a:lnTo>
                    <a:pt x="1955520" y="977760"/>
                  </a:lnTo>
                  <a:lnTo>
                    <a:pt x="1954323" y="928960"/>
                  </a:lnTo>
                  <a:lnTo>
                    <a:pt x="1950771" y="880779"/>
                  </a:lnTo>
                  <a:lnTo>
                    <a:pt x="1944919" y="833273"/>
                  </a:lnTo>
                  <a:lnTo>
                    <a:pt x="1936823" y="786499"/>
                  </a:lnTo>
                  <a:lnTo>
                    <a:pt x="1926539" y="740512"/>
                  </a:lnTo>
                  <a:lnTo>
                    <a:pt x="1914123" y="695369"/>
                  </a:lnTo>
                  <a:lnTo>
                    <a:pt x="1899631" y="651125"/>
                  </a:lnTo>
                  <a:lnTo>
                    <a:pt x="1883120" y="607837"/>
                  </a:lnTo>
                  <a:lnTo>
                    <a:pt x="1864645" y="565560"/>
                  </a:lnTo>
                  <a:lnTo>
                    <a:pt x="1844262" y="524351"/>
                  </a:lnTo>
                  <a:lnTo>
                    <a:pt x="1822028" y="484265"/>
                  </a:lnTo>
                  <a:lnTo>
                    <a:pt x="1797997" y="445358"/>
                  </a:lnTo>
                  <a:lnTo>
                    <a:pt x="1772227" y="407687"/>
                  </a:lnTo>
                  <a:lnTo>
                    <a:pt x="1744774" y="371308"/>
                  </a:lnTo>
                  <a:lnTo>
                    <a:pt x="1715693" y="336276"/>
                  </a:lnTo>
                  <a:lnTo>
                    <a:pt x="1685040" y="302648"/>
                  </a:lnTo>
                  <a:lnTo>
                    <a:pt x="1652871" y="270480"/>
                  </a:lnTo>
                  <a:lnTo>
                    <a:pt x="1619243" y="239827"/>
                  </a:lnTo>
                  <a:lnTo>
                    <a:pt x="1584211" y="210746"/>
                  </a:lnTo>
                  <a:lnTo>
                    <a:pt x="1547832" y="183292"/>
                  </a:lnTo>
                  <a:lnTo>
                    <a:pt x="1510161" y="157522"/>
                  </a:lnTo>
                  <a:lnTo>
                    <a:pt x="1471255" y="133492"/>
                  </a:lnTo>
                  <a:lnTo>
                    <a:pt x="1431169" y="111258"/>
                  </a:lnTo>
                  <a:lnTo>
                    <a:pt x="1389960" y="90875"/>
                  </a:lnTo>
                  <a:lnTo>
                    <a:pt x="1347683" y="72400"/>
                  </a:lnTo>
                  <a:lnTo>
                    <a:pt x="1304394" y="55888"/>
                  </a:lnTo>
                  <a:lnTo>
                    <a:pt x="1260151" y="41397"/>
                  </a:lnTo>
                  <a:lnTo>
                    <a:pt x="1215007" y="28981"/>
                  </a:lnTo>
                  <a:lnTo>
                    <a:pt x="1169021" y="18697"/>
                  </a:lnTo>
                  <a:lnTo>
                    <a:pt x="1122246" y="10601"/>
                  </a:lnTo>
                  <a:lnTo>
                    <a:pt x="1074741" y="4749"/>
                  </a:lnTo>
                  <a:lnTo>
                    <a:pt x="1026560" y="1196"/>
                  </a:lnTo>
                  <a:lnTo>
                    <a:pt x="977760" y="0"/>
                  </a:lnTo>
                  <a:close/>
                </a:path>
              </a:pathLst>
            </a:custGeom>
            <a:solidFill>
              <a:srgbClr val="00344B">
                <a:alpha val="18998"/>
              </a:srgbClr>
            </a:solidFill>
          </p:spPr>
          <p:txBody>
            <a:bodyPr wrap="square" lIns="0" tIns="0" rIns="0" bIns="0" rtlCol="0"/>
            <a:lstStyle/>
            <a:p>
              <a:pPr algn="ctr"/>
              <a:endParaRPr sz="1600"/>
            </a:p>
          </p:txBody>
        </p:sp>
        <p:sp>
          <p:nvSpPr>
            <p:cNvPr id="65" name="object 38">
              <a:extLst>
                <a:ext uri="{FF2B5EF4-FFF2-40B4-BE49-F238E27FC236}">
                  <a16:creationId xmlns:a16="http://schemas.microsoft.com/office/drawing/2014/main" id="{762B763E-1F02-4FF3-284F-F1D41EBB6D92}"/>
                </a:ext>
              </a:extLst>
            </p:cNvPr>
            <p:cNvSpPr/>
            <p:nvPr/>
          </p:nvSpPr>
          <p:spPr>
            <a:xfrm>
              <a:off x="5262970" y="3799107"/>
              <a:ext cx="1955800" cy="1955800"/>
            </a:xfrm>
            <a:custGeom>
              <a:avLst/>
              <a:gdLst/>
              <a:ahLst/>
              <a:cxnLst/>
              <a:rect l="l" t="t" r="r" b="b"/>
              <a:pathLst>
                <a:path w="1955800" h="1955800">
                  <a:moveTo>
                    <a:pt x="977760" y="0"/>
                  </a:moveTo>
                  <a:lnTo>
                    <a:pt x="928961" y="1196"/>
                  </a:lnTo>
                  <a:lnTo>
                    <a:pt x="880781" y="4749"/>
                  </a:lnTo>
                  <a:lnTo>
                    <a:pt x="833276" y="10601"/>
                  </a:lnTo>
                  <a:lnTo>
                    <a:pt x="786503" y="18697"/>
                  </a:lnTo>
                  <a:lnTo>
                    <a:pt x="740516" y="28981"/>
                  </a:lnTo>
                  <a:lnTo>
                    <a:pt x="695374" y="41397"/>
                  </a:lnTo>
                  <a:lnTo>
                    <a:pt x="651130" y="55888"/>
                  </a:lnTo>
                  <a:lnTo>
                    <a:pt x="607842" y="72400"/>
                  </a:lnTo>
                  <a:lnTo>
                    <a:pt x="565565" y="90875"/>
                  </a:lnTo>
                  <a:lnTo>
                    <a:pt x="524356" y="111258"/>
                  </a:lnTo>
                  <a:lnTo>
                    <a:pt x="484270" y="133492"/>
                  </a:lnTo>
                  <a:lnTo>
                    <a:pt x="445364" y="157522"/>
                  </a:lnTo>
                  <a:lnTo>
                    <a:pt x="407693" y="183292"/>
                  </a:lnTo>
                  <a:lnTo>
                    <a:pt x="371314" y="210746"/>
                  </a:lnTo>
                  <a:lnTo>
                    <a:pt x="336282" y="239827"/>
                  </a:lnTo>
                  <a:lnTo>
                    <a:pt x="302653" y="270480"/>
                  </a:lnTo>
                  <a:lnTo>
                    <a:pt x="270484" y="302648"/>
                  </a:lnTo>
                  <a:lnTo>
                    <a:pt x="239831" y="336276"/>
                  </a:lnTo>
                  <a:lnTo>
                    <a:pt x="210750" y="371308"/>
                  </a:lnTo>
                  <a:lnTo>
                    <a:pt x="183296" y="407687"/>
                  </a:lnTo>
                  <a:lnTo>
                    <a:pt x="157525" y="445358"/>
                  </a:lnTo>
                  <a:lnTo>
                    <a:pt x="133495" y="484265"/>
                  </a:lnTo>
                  <a:lnTo>
                    <a:pt x="111260" y="524351"/>
                  </a:lnTo>
                  <a:lnTo>
                    <a:pt x="90877" y="565560"/>
                  </a:lnTo>
                  <a:lnTo>
                    <a:pt x="72401" y="607837"/>
                  </a:lnTo>
                  <a:lnTo>
                    <a:pt x="55890" y="651125"/>
                  </a:lnTo>
                  <a:lnTo>
                    <a:pt x="41398" y="695369"/>
                  </a:lnTo>
                  <a:lnTo>
                    <a:pt x="28982" y="740512"/>
                  </a:lnTo>
                  <a:lnTo>
                    <a:pt x="18698" y="786499"/>
                  </a:lnTo>
                  <a:lnTo>
                    <a:pt x="10601" y="833273"/>
                  </a:lnTo>
                  <a:lnTo>
                    <a:pt x="4749" y="880779"/>
                  </a:lnTo>
                  <a:lnTo>
                    <a:pt x="1196" y="928960"/>
                  </a:lnTo>
                  <a:lnTo>
                    <a:pt x="0" y="977760"/>
                  </a:lnTo>
                  <a:lnTo>
                    <a:pt x="1196" y="1026560"/>
                  </a:lnTo>
                  <a:lnTo>
                    <a:pt x="4749" y="1074741"/>
                  </a:lnTo>
                  <a:lnTo>
                    <a:pt x="10601" y="1122246"/>
                  </a:lnTo>
                  <a:lnTo>
                    <a:pt x="18698" y="1169021"/>
                  </a:lnTo>
                  <a:lnTo>
                    <a:pt x="28982" y="1215007"/>
                  </a:lnTo>
                  <a:lnTo>
                    <a:pt x="41398" y="1260151"/>
                  </a:lnTo>
                  <a:lnTo>
                    <a:pt x="55890" y="1304394"/>
                  </a:lnTo>
                  <a:lnTo>
                    <a:pt x="72401" y="1347683"/>
                  </a:lnTo>
                  <a:lnTo>
                    <a:pt x="90877" y="1389960"/>
                  </a:lnTo>
                  <a:lnTo>
                    <a:pt x="111260" y="1431169"/>
                  </a:lnTo>
                  <a:lnTo>
                    <a:pt x="133495" y="1471255"/>
                  </a:lnTo>
                  <a:lnTo>
                    <a:pt x="157525" y="1510161"/>
                  </a:lnTo>
                  <a:lnTo>
                    <a:pt x="183296" y="1547832"/>
                  </a:lnTo>
                  <a:lnTo>
                    <a:pt x="210750" y="1584211"/>
                  </a:lnTo>
                  <a:lnTo>
                    <a:pt x="239831" y="1619243"/>
                  </a:lnTo>
                  <a:lnTo>
                    <a:pt x="270484" y="1652871"/>
                  </a:lnTo>
                  <a:lnTo>
                    <a:pt x="302653" y="1685040"/>
                  </a:lnTo>
                  <a:lnTo>
                    <a:pt x="336282" y="1715693"/>
                  </a:lnTo>
                  <a:lnTo>
                    <a:pt x="371314" y="1744774"/>
                  </a:lnTo>
                  <a:lnTo>
                    <a:pt x="407693" y="1772227"/>
                  </a:lnTo>
                  <a:lnTo>
                    <a:pt x="445364" y="1797997"/>
                  </a:lnTo>
                  <a:lnTo>
                    <a:pt x="484270" y="1822028"/>
                  </a:lnTo>
                  <a:lnTo>
                    <a:pt x="524356" y="1844262"/>
                  </a:lnTo>
                  <a:lnTo>
                    <a:pt x="565565" y="1864645"/>
                  </a:lnTo>
                  <a:lnTo>
                    <a:pt x="607842" y="1883120"/>
                  </a:lnTo>
                  <a:lnTo>
                    <a:pt x="651130" y="1899631"/>
                  </a:lnTo>
                  <a:lnTo>
                    <a:pt x="695374" y="1914123"/>
                  </a:lnTo>
                  <a:lnTo>
                    <a:pt x="740516" y="1926539"/>
                  </a:lnTo>
                  <a:lnTo>
                    <a:pt x="786503" y="1936823"/>
                  </a:lnTo>
                  <a:lnTo>
                    <a:pt x="833276" y="1944919"/>
                  </a:lnTo>
                  <a:lnTo>
                    <a:pt x="880781" y="1950771"/>
                  </a:lnTo>
                  <a:lnTo>
                    <a:pt x="928961" y="1954323"/>
                  </a:lnTo>
                  <a:lnTo>
                    <a:pt x="977760" y="1955520"/>
                  </a:lnTo>
                  <a:lnTo>
                    <a:pt x="1026560" y="1954323"/>
                  </a:lnTo>
                  <a:lnTo>
                    <a:pt x="1074741" y="1950771"/>
                  </a:lnTo>
                  <a:lnTo>
                    <a:pt x="1122246" y="1944919"/>
                  </a:lnTo>
                  <a:lnTo>
                    <a:pt x="1169021" y="1936823"/>
                  </a:lnTo>
                  <a:lnTo>
                    <a:pt x="1215007" y="1926539"/>
                  </a:lnTo>
                  <a:lnTo>
                    <a:pt x="1260151" y="1914123"/>
                  </a:lnTo>
                  <a:lnTo>
                    <a:pt x="1304394" y="1899631"/>
                  </a:lnTo>
                  <a:lnTo>
                    <a:pt x="1347683" y="1883120"/>
                  </a:lnTo>
                  <a:lnTo>
                    <a:pt x="1389960" y="1864645"/>
                  </a:lnTo>
                  <a:lnTo>
                    <a:pt x="1431169" y="1844262"/>
                  </a:lnTo>
                  <a:lnTo>
                    <a:pt x="1471255" y="1822028"/>
                  </a:lnTo>
                  <a:lnTo>
                    <a:pt x="1510161" y="1797997"/>
                  </a:lnTo>
                  <a:lnTo>
                    <a:pt x="1547832" y="1772227"/>
                  </a:lnTo>
                  <a:lnTo>
                    <a:pt x="1584211" y="1744774"/>
                  </a:lnTo>
                  <a:lnTo>
                    <a:pt x="1619243" y="1715693"/>
                  </a:lnTo>
                  <a:lnTo>
                    <a:pt x="1652871" y="1685040"/>
                  </a:lnTo>
                  <a:lnTo>
                    <a:pt x="1685040" y="1652871"/>
                  </a:lnTo>
                  <a:lnTo>
                    <a:pt x="1715693" y="1619243"/>
                  </a:lnTo>
                  <a:lnTo>
                    <a:pt x="1744774" y="1584211"/>
                  </a:lnTo>
                  <a:lnTo>
                    <a:pt x="1772227" y="1547832"/>
                  </a:lnTo>
                  <a:lnTo>
                    <a:pt x="1797997" y="1510161"/>
                  </a:lnTo>
                  <a:lnTo>
                    <a:pt x="1822028" y="1471255"/>
                  </a:lnTo>
                  <a:lnTo>
                    <a:pt x="1844262" y="1431169"/>
                  </a:lnTo>
                  <a:lnTo>
                    <a:pt x="1864645" y="1389960"/>
                  </a:lnTo>
                  <a:lnTo>
                    <a:pt x="1883120" y="1347683"/>
                  </a:lnTo>
                  <a:lnTo>
                    <a:pt x="1899631" y="1304394"/>
                  </a:lnTo>
                  <a:lnTo>
                    <a:pt x="1914123" y="1260151"/>
                  </a:lnTo>
                  <a:lnTo>
                    <a:pt x="1926539" y="1215007"/>
                  </a:lnTo>
                  <a:lnTo>
                    <a:pt x="1936823" y="1169021"/>
                  </a:lnTo>
                  <a:lnTo>
                    <a:pt x="1944919" y="1122246"/>
                  </a:lnTo>
                  <a:lnTo>
                    <a:pt x="1950771" y="1074741"/>
                  </a:lnTo>
                  <a:lnTo>
                    <a:pt x="1954323" y="1026560"/>
                  </a:lnTo>
                  <a:lnTo>
                    <a:pt x="1955520" y="977760"/>
                  </a:lnTo>
                  <a:lnTo>
                    <a:pt x="1954323" y="928960"/>
                  </a:lnTo>
                  <a:lnTo>
                    <a:pt x="1950771" y="880779"/>
                  </a:lnTo>
                  <a:lnTo>
                    <a:pt x="1944919" y="833273"/>
                  </a:lnTo>
                  <a:lnTo>
                    <a:pt x="1936823" y="786499"/>
                  </a:lnTo>
                  <a:lnTo>
                    <a:pt x="1926539" y="740512"/>
                  </a:lnTo>
                  <a:lnTo>
                    <a:pt x="1914123" y="695369"/>
                  </a:lnTo>
                  <a:lnTo>
                    <a:pt x="1899631" y="651125"/>
                  </a:lnTo>
                  <a:lnTo>
                    <a:pt x="1883120" y="607837"/>
                  </a:lnTo>
                  <a:lnTo>
                    <a:pt x="1864645" y="565560"/>
                  </a:lnTo>
                  <a:lnTo>
                    <a:pt x="1844262" y="524351"/>
                  </a:lnTo>
                  <a:lnTo>
                    <a:pt x="1822028" y="484265"/>
                  </a:lnTo>
                  <a:lnTo>
                    <a:pt x="1797997" y="445358"/>
                  </a:lnTo>
                  <a:lnTo>
                    <a:pt x="1772227" y="407687"/>
                  </a:lnTo>
                  <a:lnTo>
                    <a:pt x="1744774" y="371308"/>
                  </a:lnTo>
                  <a:lnTo>
                    <a:pt x="1715693" y="336276"/>
                  </a:lnTo>
                  <a:lnTo>
                    <a:pt x="1685040" y="302648"/>
                  </a:lnTo>
                  <a:lnTo>
                    <a:pt x="1652871" y="270480"/>
                  </a:lnTo>
                  <a:lnTo>
                    <a:pt x="1619243" y="239827"/>
                  </a:lnTo>
                  <a:lnTo>
                    <a:pt x="1584211" y="210746"/>
                  </a:lnTo>
                  <a:lnTo>
                    <a:pt x="1547832" y="183292"/>
                  </a:lnTo>
                  <a:lnTo>
                    <a:pt x="1510161" y="157522"/>
                  </a:lnTo>
                  <a:lnTo>
                    <a:pt x="1471255" y="133492"/>
                  </a:lnTo>
                  <a:lnTo>
                    <a:pt x="1431169" y="111258"/>
                  </a:lnTo>
                  <a:lnTo>
                    <a:pt x="1389960" y="90875"/>
                  </a:lnTo>
                  <a:lnTo>
                    <a:pt x="1347683" y="72400"/>
                  </a:lnTo>
                  <a:lnTo>
                    <a:pt x="1304394" y="55888"/>
                  </a:lnTo>
                  <a:lnTo>
                    <a:pt x="1260151" y="41397"/>
                  </a:lnTo>
                  <a:lnTo>
                    <a:pt x="1215007" y="28981"/>
                  </a:lnTo>
                  <a:lnTo>
                    <a:pt x="1169021" y="18697"/>
                  </a:lnTo>
                  <a:lnTo>
                    <a:pt x="1122246" y="10601"/>
                  </a:lnTo>
                  <a:lnTo>
                    <a:pt x="1074741" y="4749"/>
                  </a:lnTo>
                  <a:lnTo>
                    <a:pt x="1026560" y="1196"/>
                  </a:lnTo>
                  <a:lnTo>
                    <a:pt x="977760" y="0"/>
                  </a:lnTo>
                  <a:close/>
                </a:path>
              </a:pathLst>
            </a:custGeom>
            <a:solidFill>
              <a:srgbClr val="FFFFFF"/>
            </a:solidFill>
          </p:spPr>
          <p:txBody>
            <a:bodyPr wrap="square" lIns="0" tIns="0" rIns="0" bIns="0" rtlCol="0"/>
            <a:lstStyle/>
            <a:p>
              <a:pPr algn="ctr"/>
              <a:endParaRPr sz="1600"/>
            </a:p>
          </p:txBody>
        </p:sp>
        <p:sp>
          <p:nvSpPr>
            <p:cNvPr id="66" name="object 39">
              <a:extLst>
                <a:ext uri="{FF2B5EF4-FFF2-40B4-BE49-F238E27FC236}">
                  <a16:creationId xmlns:a16="http://schemas.microsoft.com/office/drawing/2014/main" id="{AE3C7BD0-63C6-66BE-D1DC-AAA71E821539}"/>
                </a:ext>
              </a:extLst>
            </p:cNvPr>
            <p:cNvSpPr/>
            <p:nvPr/>
          </p:nvSpPr>
          <p:spPr>
            <a:xfrm>
              <a:off x="5358532" y="3894674"/>
              <a:ext cx="1764664" cy="1764664"/>
            </a:xfrm>
            <a:custGeom>
              <a:avLst/>
              <a:gdLst/>
              <a:ahLst/>
              <a:cxnLst/>
              <a:rect l="l" t="t" r="r" b="b"/>
              <a:pathLst>
                <a:path w="1764665" h="1764664">
                  <a:moveTo>
                    <a:pt x="882205" y="0"/>
                  </a:moveTo>
                  <a:lnTo>
                    <a:pt x="833800" y="1305"/>
                  </a:lnTo>
                  <a:lnTo>
                    <a:pt x="786078" y="5176"/>
                  </a:lnTo>
                  <a:lnTo>
                    <a:pt x="739105" y="11546"/>
                  </a:lnTo>
                  <a:lnTo>
                    <a:pt x="692949" y="20347"/>
                  </a:lnTo>
                  <a:lnTo>
                    <a:pt x="647677" y="31512"/>
                  </a:lnTo>
                  <a:lnTo>
                    <a:pt x="603357" y="44974"/>
                  </a:lnTo>
                  <a:lnTo>
                    <a:pt x="560056" y="60666"/>
                  </a:lnTo>
                  <a:lnTo>
                    <a:pt x="517840" y="78519"/>
                  </a:lnTo>
                  <a:lnTo>
                    <a:pt x="476778" y="98468"/>
                  </a:lnTo>
                  <a:lnTo>
                    <a:pt x="436936" y="120444"/>
                  </a:lnTo>
                  <a:lnTo>
                    <a:pt x="398382" y="144381"/>
                  </a:lnTo>
                  <a:lnTo>
                    <a:pt x="361183" y="170211"/>
                  </a:lnTo>
                  <a:lnTo>
                    <a:pt x="325406" y="197867"/>
                  </a:lnTo>
                  <a:lnTo>
                    <a:pt x="291119" y="227282"/>
                  </a:lnTo>
                  <a:lnTo>
                    <a:pt x="258389" y="258387"/>
                  </a:lnTo>
                  <a:lnTo>
                    <a:pt x="227283" y="291117"/>
                  </a:lnTo>
                  <a:lnTo>
                    <a:pt x="197868" y="325404"/>
                  </a:lnTo>
                  <a:lnTo>
                    <a:pt x="170212" y="361180"/>
                  </a:lnTo>
                  <a:lnTo>
                    <a:pt x="144382" y="398379"/>
                  </a:lnTo>
                  <a:lnTo>
                    <a:pt x="120445" y="436932"/>
                  </a:lnTo>
                  <a:lnTo>
                    <a:pt x="98468" y="476773"/>
                  </a:lnTo>
                  <a:lnTo>
                    <a:pt x="78520" y="517835"/>
                  </a:lnTo>
                  <a:lnTo>
                    <a:pt x="60666" y="560050"/>
                  </a:lnTo>
                  <a:lnTo>
                    <a:pt x="44974" y="603351"/>
                  </a:lnTo>
                  <a:lnTo>
                    <a:pt x="31512" y="647670"/>
                  </a:lnTo>
                  <a:lnTo>
                    <a:pt x="20347" y="692941"/>
                  </a:lnTo>
                  <a:lnTo>
                    <a:pt x="11546" y="739096"/>
                  </a:lnTo>
                  <a:lnTo>
                    <a:pt x="5176" y="786067"/>
                  </a:lnTo>
                  <a:lnTo>
                    <a:pt x="1305" y="833789"/>
                  </a:lnTo>
                  <a:lnTo>
                    <a:pt x="0" y="882192"/>
                  </a:lnTo>
                  <a:lnTo>
                    <a:pt x="1305" y="930596"/>
                  </a:lnTo>
                  <a:lnTo>
                    <a:pt x="5176" y="978317"/>
                  </a:lnTo>
                  <a:lnTo>
                    <a:pt x="11546" y="1025289"/>
                  </a:lnTo>
                  <a:lnTo>
                    <a:pt x="20347" y="1071444"/>
                  </a:lnTo>
                  <a:lnTo>
                    <a:pt x="31512" y="1116714"/>
                  </a:lnTo>
                  <a:lnTo>
                    <a:pt x="44974" y="1161034"/>
                  </a:lnTo>
                  <a:lnTo>
                    <a:pt x="60666" y="1204335"/>
                  </a:lnTo>
                  <a:lnTo>
                    <a:pt x="78520" y="1246550"/>
                  </a:lnTo>
                  <a:lnTo>
                    <a:pt x="98468" y="1287611"/>
                  </a:lnTo>
                  <a:lnTo>
                    <a:pt x="120445" y="1327452"/>
                  </a:lnTo>
                  <a:lnTo>
                    <a:pt x="144382" y="1366006"/>
                  </a:lnTo>
                  <a:lnTo>
                    <a:pt x="170212" y="1403204"/>
                  </a:lnTo>
                  <a:lnTo>
                    <a:pt x="197868" y="1438981"/>
                  </a:lnTo>
                  <a:lnTo>
                    <a:pt x="227283" y="1473267"/>
                  </a:lnTo>
                  <a:lnTo>
                    <a:pt x="258389" y="1505997"/>
                  </a:lnTo>
                  <a:lnTo>
                    <a:pt x="291119" y="1537103"/>
                  </a:lnTo>
                  <a:lnTo>
                    <a:pt x="325406" y="1566518"/>
                  </a:lnTo>
                  <a:lnTo>
                    <a:pt x="361183" y="1594173"/>
                  </a:lnTo>
                  <a:lnTo>
                    <a:pt x="398382" y="1620003"/>
                  </a:lnTo>
                  <a:lnTo>
                    <a:pt x="436936" y="1643940"/>
                  </a:lnTo>
                  <a:lnTo>
                    <a:pt x="476778" y="1665917"/>
                  </a:lnTo>
                  <a:lnTo>
                    <a:pt x="517840" y="1685865"/>
                  </a:lnTo>
                  <a:lnTo>
                    <a:pt x="560056" y="1703719"/>
                  </a:lnTo>
                  <a:lnTo>
                    <a:pt x="603357" y="1719410"/>
                  </a:lnTo>
                  <a:lnTo>
                    <a:pt x="647677" y="1732872"/>
                  </a:lnTo>
                  <a:lnTo>
                    <a:pt x="692949" y="1744038"/>
                  </a:lnTo>
                  <a:lnTo>
                    <a:pt x="739105" y="1752839"/>
                  </a:lnTo>
                  <a:lnTo>
                    <a:pt x="786078" y="1759209"/>
                  </a:lnTo>
                  <a:lnTo>
                    <a:pt x="833800" y="1763080"/>
                  </a:lnTo>
                  <a:lnTo>
                    <a:pt x="882205" y="1764385"/>
                  </a:lnTo>
                  <a:lnTo>
                    <a:pt x="930609" y="1763080"/>
                  </a:lnTo>
                  <a:lnTo>
                    <a:pt x="978330" y="1759209"/>
                  </a:lnTo>
                  <a:lnTo>
                    <a:pt x="1025302" y="1752839"/>
                  </a:lnTo>
                  <a:lnTo>
                    <a:pt x="1071456" y="1744038"/>
                  </a:lnTo>
                  <a:lnTo>
                    <a:pt x="1116727" y="1732872"/>
                  </a:lnTo>
                  <a:lnTo>
                    <a:pt x="1161047" y="1719410"/>
                  </a:lnTo>
                  <a:lnTo>
                    <a:pt x="1204347" y="1703719"/>
                  </a:lnTo>
                  <a:lnTo>
                    <a:pt x="1246562" y="1685865"/>
                  </a:lnTo>
                  <a:lnTo>
                    <a:pt x="1287624" y="1665917"/>
                  </a:lnTo>
                  <a:lnTo>
                    <a:pt x="1327465" y="1643940"/>
                  </a:lnTo>
                  <a:lnTo>
                    <a:pt x="1366019" y="1620003"/>
                  </a:lnTo>
                  <a:lnTo>
                    <a:pt x="1403217" y="1594173"/>
                  </a:lnTo>
                  <a:lnTo>
                    <a:pt x="1438993" y="1566518"/>
                  </a:lnTo>
                  <a:lnTo>
                    <a:pt x="1473280" y="1537103"/>
                  </a:lnTo>
                  <a:lnTo>
                    <a:pt x="1506010" y="1505997"/>
                  </a:lnTo>
                  <a:lnTo>
                    <a:pt x="1537116" y="1473267"/>
                  </a:lnTo>
                  <a:lnTo>
                    <a:pt x="1566530" y="1438981"/>
                  </a:lnTo>
                  <a:lnTo>
                    <a:pt x="1594186" y="1403204"/>
                  </a:lnTo>
                  <a:lnTo>
                    <a:pt x="1620016" y="1366006"/>
                  </a:lnTo>
                  <a:lnTo>
                    <a:pt x="1643953" y="1327452"/>
                  </a:lnTo>
                  <a:lnTo>
                    <a:pt x="1665929" y="1287611"/>
                  </a:lnTo>
                  <a:lnTo>
                    <a:pt x="1685878" y="1246550"/>
                  </a:lnTo>
                  <a:lnTo>
                    <a:pt x="1703732" y="1204335"/>
                  </a:lnTo>
                  <a:lnTo>
                    <a:pt x="1719423" y="1161034"/>
                  </a:lnTo>
                  <a:lnTo>
                    <a:pt x="1732885" y="1116714"/>
                  </a:lnTo>
                  <a:lnTo>
                    <a:pt x="1744050" y="1071444"/>
                  </a:lnTo>
                  <a:lnTo>
                    <a:pt x="1752851" y="1025289"/>
                  </a:lnTo>
                  <a:lnTo>
                    <a:pt x="1759221" y="978317"/>
                  </a:lnTo>
                  <a:lnTo>
                    <a:pt x="1763092" y="930596"/>
                  </a:lnTo>
                  <a:lnTo>
                    <a:pt x="1764398" y="882192"/>
                  </a:lnTo>
                  <a:lnTo>
                    <a:pt x="1763092" y="833789"/>
                  </a:lnTo>
                  <a:lnTo>
                    <a:pt x="1759221" y="786067"/>
                  </a:lnTo>
                  <a:lnTo>
                    <a:pt x="1752851" y="739096"/>
                  </a:lnTo>
                  <a:lnTo>
                    <a:pt x="1744050" y="692941"/>
                  </a:lnTo>
                  <a:lnTo>
                    <a:pt x="1732885" y="647670"/>
                  </a:lnTo>
                  <a:lnTo>
                    <a:pt x="1719423" y="603351"/>
                  </a:lnTo>
                  <a:lnTo>
                    <a:pt x="1703732" y="560050"/>
                  </a:lnTo>
                  <a:lnTo>
                    <a:pt x="1685878" y="517835"/>
                  </a:lnTo>
                  <a:lnTo>
                    <a:pt x="1665929" y="476773"/>
                  </a:lnTo>
                  <a:lnTo>
                    <a:pt x="1643953" y="436932"/>
                  </a:lnTo>
                  <a:lnTo>
                    <a:pt x="1620016" y="398379"/>
                  </a:lnTo>
                  <a:lnTo>
                    <a:pt x="1594186" y="361180"/>
                  </a:lnTo>
                  <a:lnTo>
                    <a:pt x="1566530" y="325404"/>
                  </a:lnTo>
                  <a:lnTo>
                    <a:pt x="1537116" y="291117"/>
                  </a:lnTo>
                  <a:lnTo>
                    <a:pt x="1506010" y="258387"/>
                  </a:lnTo>
                  <a:lnTo>
                    <a:pt x="1473280" y="227282"/>
                  </a:lnTo>
                  <a:lnTo>
                    <a:pt x="1438993" y="197867"/>
                  </a:lnTo>
                  <a:lnTo>
                    <a:pt x="1403217" y="170211"/>
                  </a:lnTo>
                  <a:lnTo>
                    <a:pt x="1366019" y="144381"/>
                  </a:lnTo>
                  <a:lnTo>
                    <a:pt x="1327465" y="120444"/>
                  </a:lnTo>
                  <a:lnTo>
                    <a:pt x="1287624" y="98468"/>
                  </a:lnTo>
                  <a:lnTo>
                    <a:pt x="1246562" y="78519"/>
                  </a:lnTo>
                  <a:lnTo>
                    <a:pt x="1204347" y="60666"/>
                  </a:lnTo>
                  <a:lnTo>
                    <a:pt x="1161047" y="44974"/>
                  </a:lnTo>
                  <a:lnTo>
                    <a:pt x="1116727" y="31512"/>
                  </a:lnTo>
                  <a:lnTo>
                    <a:pt x="1071456" y="20347"/>
                  </a:lnTo>
                  <a:lnTo>
                    <a:pt x="1025302" y="11546"/>
                  </a:lnTo>
                  <a:lnTo>
                    <a:pt x="978330" y="5176"/>
                  </a:lnTo>
                  <a:lnTo>
                    <a:pt x="930609" y="1305"/>
                  </a:lnTo>
                  <a:lnTo>
                    <a:pt x="882205" y="0"/>
                  </a:lnTo>
                  <a:close/>
                </a:path>
              </a:pathLst>
            </a:custGeom>
            <a:solidFill>
              <a:srgbClr val="100534"/>
            </a:solidFill>
          </p:spPr>
          <p:txBody>
            <a:bodyPr wrap="square" lIns="0" tIns="0" rIns="0" bIns="0" rtlCol="0"/>
            <a:lstStyle/>
            <a:p>
              <a:pPr algn="ctr"/>
              <a:endParaRPr sz="1600"/>
            </a:p>
          </p:txBody>
        </p:sp>
      </p:grpSp>
      <p:sp>
        <p:nvSpPr>
          <p:cNvPr id="67" name="object 40">
            <a:extLst>
              <a:ext uri="{FF2B5EF4-FFF2-40B4-BE49-F238E27FC236}">
                <a16:creationId xmlns:a16="http://schemas.microsoft.com/office/drawing/2014/main" id="{61BBEA18-6BA7-3337-C29A-925FB8E3034A}"/>
              </a:ext>
            </a:extLst>
          </p:cNvPr>
          <p:cNvSpPr txBox="1"/>
          <p:nvPr/>
        </p:nvSpPr>
        <p:spPr>
          <a:xfrm>
            <a:off x="5525808" y="3272750"/>
            <a:ext cx="1530738" cy="751488"/>
          </a:xfrm>
          <a:prstGeom prst="rect">
            <a:avLst/>
          </a:prstGeom>
        </p:spPr>
        <p:txBody>
          <a:bodyPr vert="horz" wrap="square" lIns="0" tIns="12700" rIns="0" bIns="0" rtlCol="0">
            <a:spAutoFit/>
          </a:bodyPr>
          <a:lstStyle/>
          <a:p>
            <a:pPr marL="396875" marR="5080" indent="-384810">
              <a:lnSpc>
                <a:spcPct val="100000"/>
              </a:lnSpc>
              <a:spcBef>
                <a:spcPts val="100"/>
              </a:spcBef>
            </a:pPr>
            <a:r>
              <a:rPr lang="en-US" sz="2400" spc="25" dirty="0">
                <a:solidFill>
                  <a:srgbClr val="FFFFFF"/>
                </a:solidFill>
                <a:latin typeface="Trebuchet MS"/>
                <a:cs typeface="Trebuchet MS"/>
              </a:rPr>
              <a:t>  </a:t>
            </a:r>
            <a:r>
              <a:rPr sz="2400" spc="25" dirty="0">
                <a:solidFill>
                  <a:srgbClr val="FFFFFF"/>
                </a:solidFill>
                <a:latin typeface="Trebuchet MS"/>
                <a:cs typeface="Trebuchet MS"/>
              </a:rPr>
              <a:t>A</a:t>
            </a:r>
            <a:r>
              <a:rPr sz="2400" spc="-155" dirty="0">
                <a:solidFill>
                  <a:srgbClr val="FFFFFF"/>
                </a:solidFill>
                <a:latin typeface="Trebuchet MS"/>
                <a:cs typeface="Trebuchet MS"/>
              </a:rPr>
              <a:t>cc</a:t>
            </a:r>
            <a:r>
              <a:rPr sz="2400" spc="-60" dirty="0">
                <a:solidFill>
                  <a:srgbClr val="FFFFFF"/>
                </a:solidFill>
                <a:latin typeface="Trebuchet MS"/>
                <a:cs typeface="Trebuchet MS"/>
              </a:rPr>
              <a:t>ess</a:t>
            </a:r>
            <a:r>
              <a:rPr sz="2400" spc="-250" dirty="0">
                <a:solidFill>
                  <a:srgbClr val="FFFFFF"/>
                </a:solidFill>
                <a:latin typeface="Trebuchet MS"/>
                <a:cs typeface="Trebuchet MS"/>
              </a:rPr>
              <a:t> </a:t>
            </a:r>
            <a:r>
              <a:rPr sz="2400" spc="-204" dirty="0">
                <a:solidFill>
                  <a:srgbClr val="FFFFFF"/>
                </a:solidFill>
                <a:latin typeface="Trebuchet MS"/>
                <a:cs typeface="Trebuchet MS"/>
              </a:rPr>
              <a:t>t</a:t>
            </a:r>
            <a:r>
              <a:rPr sz="2400" spc="20" dirty="0">
                <a:solidFill>
                  <a:srgbClr val="FFFFFF"/>
                </a:solidFill>
                <a:latin typeface="Trebuchet MS"/>
                <a:cs typeface="Trebuchet MS"/>
              </a:rPr>
              <a:t>o</a:t>
            </a:r>
            <a:r>
              <a:rPr lang="en-US" sz="2400" spc="20" dirty="0">
                <a:solidFill>
                  <a:srgbClr val="FFFFFF"/>
                </a:solidFill>
                <a:latin typeface="Trebuchet MS"/>
                <a:cs typeface="Trebuchet MS"/>
              </a:rPr>
              <a:t>  </a:t>
            </a:r>
            <a:r>
              <a:rPr sz="2400" spc="-40" dirty="0">
                <a:solidFill>
                  <a:srgbClr val="FFFFFF"/>
                </a:solidFill>
                <a:latin typeface="Trebuchet MS"/>
                <a:cs typeface="Trebuchet MS"/>
              </a:rPr>
              <a:t>Fund</a:t>
            </a:r>
            <a:endParaRPr sz="2400" dirty="0">
              <a:latin typeface="Trebuchet MS"/>
              <a:cs typeface="Trebuchet MS"/>
            </a:endParaRPr>
          </a:p>
        </p:txBody>
      </p:sp>
      <p:sp>
        <p:nvSpPr>
          <p:cNvPr id="68" name="object 41">
            <a:extLst>
              <a:ext uri="{FF2B5EF4-FFF2-40B4-BE49-F238E27FC236}">
                <a16:creationId xmlns:a16="http://schemas.microsoft.com/office/drawing/2014/main" id="{CD767C8A-0BEB-A12B-4DE1-6BCFE7E60872}"/>
              </a:ext>
            </a:extLst>
          </p:cNvPr>
          <p:cNvSpPr txBox="1"/>
          <p:nvPr/>
        </p:nvSpPr>
        <p:spPr>
          <a:xfrm>
            <a:off x="3693876" y="1940238"/>
            <a:ext cx="1243965" cy="751488"/>
          </a:xfrm>
          <a:prstGeom prst="rect">
            <a:avLst/>
          </a:prstGeom>
        </p:spPr>
        <p:txBody>
          <a:bodyPr vert="horz" wrap="square" lIns="0" tIns="12700" rIns="0" bIns="0" rtlCol="0">
            <a:spAutoFit/>
          </a:bodyPr>
          <a:lstStyle/>
          <a:p>
            <a:pPr marL="158750" marR="5080" indent="-146685" algn="ctr">
              <a:lnSpc>
                <a:spcPct val="100000"/>
              </a:lnSpc>
              <a:spcBef>
                <a:spcPts val="100"/>
              </a:spcBef>
            </a:pPr>
            <a:r>
              <a:rPr sz="2400" spc="-140" dirty="0">
                <a:latin typeface="Trebuchet MS"/>
                <a:cs typeface="Trebuchet MS"/>
              </a:rPr>
              <a:t>P</a:t>
            </a:r>
            <a:r>
              <a:rPr sz="2400" spc="-70" dirty="0">
                <a:latin typeface="Trebuchet MS"/>
                <a:cs typeface="Trebuchet MS"/>
              </a:rPr>
              <a:t>ersonal  </a:t>
            </a:r>
            <a:r>
              <a:rPr sz="2400" spc="-25" dirty="0">
                <a:latin typeface="Trebuchet MS"/>
                <a:cs typeface="Trebuchet MS"/>
              </a:rPr>
              <a:t>money</a:t>
            </a:r>
            <a:endParaRPr sz="2400" dirty="0">
              <a:latin typeface="Trebuchet MS"/>
              <a:cs typeface="Trebuchet MS"/>
            </a:endParaRPr>
          </a:p>
        </p:txBody>
      </p:sp>
      <p:sp>
        <p:nvSpPr>
          <p:cNvPr id="69" name="object 42">
            <a:extLst>
              <a:ext uri="{FF2B5EF4-FFF2-40B4-BE49-F238E27FC236}">
                <a16:creationId xmlns:a16="http://schemas.microsoft.com/office/drawing/2014/main" id="{39091D4F-266F-20D9-3BF5-B5739268AD21}"/>
              </a:ext>
            </a:extLst>
          </p:cNvPr>
          <p:cNvSpPr txBox="1"/>
          <p:nvPr/>
        </p:nvSpPr>
        <p:spPr>
          <a:xfrm>
            <a:off x="2084989" y="3330698"/>
            <a:ext cx="951230" cy="382156"/>
          </a:xfrm>
          <a:prstGeom prst="rect">
            <a:avLst/>
          </a:prstGeom>
        </p:spPr>
        <p:txBody>
          <a:bodyPr vert="horz" wrap="square" lIns="0" tIns="12700" rIns="0" bIns="0" rtlCol="0">
            <a:spAutoFit/>
          </a:bodyPr>
          <a:lstStyle/>
          <a:p>
            <a:pPr marL="12700" algn="ctr">
              <a:lnSpc>
                <a:spcPct val="100000"/>
              </a:lnSpc>
              <a:spcBef>
                <a:spcPts val="100"/>
              </a:spcBef>
            </a:pPr>
            <a:r>
              <a:rPr sz="2400" spc="-229" dirty="0">
                <a:latin typeface="Trebuchet MS"/>
                <a:cs typeface="Trebuchet MS"/>
              </a:rPr>
              <a:t>F</a:t>
            </a:r>
            <a:r>
              <a:rPr sz="2400" spc="-95" dirty="0">
                <a:latin typeface="Trebuchet MS"/>
                <a:cs typeface="Trebuchet MS"/>
              </a:rPr>
              <a:t>amily</a:t>
            </a:r>
            <a:endParaRPr sz="2400">
              <a:latin typeface="Trebuchet MS"/>
              <a:cs typeface="Trebuchet MS"/>
            </a:endParaRPr>
          </a:p>
        </p:txBody>
      </p:sp>
      <p:sp>
        <p:nvSpPr>
          <p:cNvPr id="70" name="object 43">
            <a:extLst>
              <a:ext uri="{FF2B5EF4-FFF2-40B4-BE49-F238E27FC236}">
                <a16:creationId xmlns:a16="http://schemas.microsoft.com/office/drawing/2014/main" id="{A0990917-8997-E1CD-0FEE-6E50EE556019}"/>
              </a:ext>
            </a:extLst>
          </p:cNvPr>
          <p:cNvSpPr txBox="1"/>
          <p:nvPr/>
        </p:nvSpPr>
        <p:spPr>
          <a:xfrm>
            <a:off x="3946936" y="4593255"/>
            <a:ext cx="1068705" cy="382156"/>
          </a:xfrm>
          <a:prstGeom prst="rect">
            <a:avLst/>
          </a:prstGeom>
        </p:spPr>
        <p:txBody>
          <a:bodyPr vert="horz" wrap="square" lIns="0" tIns="12700" rIns="0" bIns="0" rtlCol="0">
            <a:spAutoFit/>
          </a:bodyPr>
          <a:lstStyle/>
          <a:p>
            <a:pPr marL="12700" algn="ctr">
              <a:lnSpc>
                <a:spcPct val="100000"/>
              </a:lnSpc>
              <a:spcBef>
                <a:spcPts val="100"/>
              </a:spcBef>
            </a:pPr>
            <a:r>
              <a:rPr sz="2400" spc="-180" dirty="0">
                <a:latin typeface="Trebuchet MS"/>
                <a:cs typeface="Trebuchet MS"/>
              </a:rPr>
              <a:t>F</a:t>
            </a:r>
            <a:r>
              <a:rPr sz="2400" spc="-160" dirty="0">
                <a:latin typeface="Trebuchet MS"/>
                <a:cs typeface="Trebuchet MS"/>
              </a:rPr>
              <a:t>r</a:t>
            </a:r>
            <a:r>
              <a:rPr sz="2400" spc="-50" dirty="0">
                <a:latin typeface="Trebuchet MS"/>
                <a:cs typeface="Trebuchet MS"/>
              </a:rPr>
              <a:t>iends</a:t>
            </a:r>
            <a:endParaRPr sz="2400">
              <a:latin typeface="Trebuchet MS"/>
              <a:cs typeface="Trebuchet MS"/>
            </a:endParaRPr>
          </a:p>
        </p:txBody>
      </p:sp>
      <p:sp>
        <p:nvSpPr>
          <p:cNvPr id="71" name="object 44">
            <a:extLst>
              <a:ext uri="{FF2B5EF4-FFF2-40B4-BE49-F238E27FC236}">
                <a16:creationId xmlns:a16="http://schemas.microsoft.com/office/drawing/2014/main" id="{BEAAA64B-ABD5-B3EA-CE6A-AF7630033A65}"/>
              </a:ext>
            </a:extLst>
          </p:cNvPr>
          <p:cNvSpPr txBox="1"/>
          <p:nvPr/>
        </p:nvSpPr>
        <p:spPr>
          <a:xfrm>
            <a:off x="7544985" y="4312763"/>
            <a:ext cx="1177925" cy="751488"/>
          </a:xfrm>
          <a:prstGeom prst="rect">
            <a:avLst/>
          </a:prstGeom>
        </p:spPr>
        <p:txBody>
          <a:bodyPr vert="horz" wrap="square" lIns="0" tIns="12700" rIns="0" bIns="0" rtlCol="0">
            <a:spAutoFit/>
          </a:bodyPr>
          <a:lstStyle/>
          <a:p>
            <a:pPr marL="12700" marR="5080" indent="117475" algn="ctr">
              <a:lnSpc>
                <a:spcPct val="100000"/>
              </a:lnSpc>
              <a:spcBef>
                <a:spcPts val="100"/>
              </a:spcBef>
            </a:pPr>
            <a:r>
              <a:rPr sz="2400" spc="-15" dirty="0">
                <a:latin typeface="Trebuchet MS"/>
                <a:cs typeface="Trebuchet MS"/>
              </a:rPr>
              <a:t>Angel </a:t>
            </a:r>
            <a:r>
              <a:rPr sz="2400" spc="-10" dirty="0">
                <a:latin typeface="Trebuchet MS"/>
                <a:cs typeface="Trebuchet MS"/>
              </a:rPr>
              <a:t> </a:t>
            </a:r>
            <a:r>
              <a:rPr sz="2400" spc="-85" dirty="0">
                <a:latin typeface="Trebuchet MS"/>
                <a:cs typeface="Trebuchet MS"/>
              </a:rPr>
              <a:t>I</a:t>
            </a:r>
            <a:r>
              <a:rPr sz="2400" spc="-20" dirty="0">
                <a:latin typeface="Trebuchet MS"/>
                <a:cs typeface="Trebuchet MS"/>
              </a:rPr>
              <a:t>n</a:t>
            </a:r>
            <a:r>
              <a:rPr sz="2400" spc="-55" dirty="0">
                <a:latin typeface="Trebuchet MS"/>
                <a:cs typeface="Trebuchet MS"/>
              </a:rPr>
              <a:t>v</a:t>
            </a:r>
            <a:r>
              <a:rPr sz="2400" spc="-114" dirty="0">
                <a:latin typeface="Trebuchet MS"/>
                <a:cs typeface="Trebuchet MS"/>
              </a:rPr>
              <a:t>est</a:t>
            </a:r>
            <a:r>
              <a:rPr sz="2400" spc="-70" dirty="0">
                <a:latin typeface="Trebuchet MS"/>
                <a:cs typeface="Trebuchet MS"/>
              </a:rPr>
              <a:t>or</a:t>
            </a:r>
            <a:endParaRPr sz="2400">
              <a:latin typeface="Trebuchet MS"/>
              <a:cs typeface="Trebuchet MS"/>
            </a:endParaRPr>
          </a:p>
        </p:txBody>
      </p:sp>
      <p:sp>
        <p:nvSpPr>
          <p:cNvPr id="72" name="object 45">
            <a:extLst>
              <a:ext uri="{FF2B5EF4-FFF2-40B4-BE49-F238E27FC236}">
                <a16:creationId xmlns:a16="http://schemas.microsoft.com/office/drawing/2014/main" id="{1C869257-C7D3-9305-BF09-B8411A706CF2}"/>
              </a:ext>
            </a:extLst>
          </p:cNvPr>
          <p:cNvSpPr txBox="1"/>
          <p:nvPr/>
        </p:nvSpPr>
        <p:spPr>
          <a:xfrm>
            <a:off x="9393217" y="3152732"/>
            <a:ext cx="1149350" cy="751488"/>
          </a:xfrm>
          <a:prstGeom prst="rect">
            <a:avLst/>
          </a:prstGeom>
        </p:spPr>
        <p:txBody>
          <a:bodyPr vert="horz" wrap="square" lIns="0" tIns="12700" rIns="0" bIns="0" rtlCol="0">
            <a:spAutoFit/>
          </a:bodyPr>
          <a:lstStyle/>
          <a:p>
            <a:pPr marL="112395" marR="5080" indent="-100330" algn="ctr">
              <a:lnSpc>
                <a:spcPct val="100000"/>
              </a:lnSpc>
              <a:spcBef>
                <a:spcPts val="100"/>
              </a:spcBef>
            </a:pPr>
            <a:r>
              <a:rPr sz="2400" spc="-170" dirty="0">
                <a:latin typeface="Trebuchet MS"/>
                <a:cs typeface="Trebuchet MS"/>
              </a:rPr>
              <a:t>V</a:t>
            </a:r>
            <a:r>
              <a:rPr sz="2400" spc="-50" dirty="0">
                <a:latin typeface="Trebuchet MS"/>
                <a:cs typeface="Trebuchet MS"/>
              </a:rPr>
              <a:t>e</a:t>
            </a:r>
            <a:r>
              <a:rPr sz="2400" spc="-65" dirty="0">
                <a:latin typeface="Trebuchet MS"/>
                <a:cs typeface="Trebuchet MS"/>
              </a:rPr>
              <a:t>n</a:t>
            </a:r>
            <a:r>
              <a:rPr sz="2400" spc="-120" dirty="0">
                <a:latin typeface="Trebuchet MS"/>
                <a:cs typeface="Trebuchet MS"/>
              </a:rPr>
              <a:t>tu</a:t>
            </a:r>
            <a:r>
              <a:rPr sz="2400" spc="-130" dirty="0">
                <a:latin typeface="Trebuchet MS"/>
                <a:cs typeface="Trebuchet MS"/>
              </a:rPr>
              <a:t>r</a:t>
            </a:r>
            <a:r>
              <a:rPr sz="2400" spc="-85" dirty="0">
                <a:latin typeface="Trebuchet MS"/>
                <a:cs typeface="Trebuchet MS"/>
              </a:rPr>
              <a:t>e  </a:t>
            </a:r>
            <a:r>
              <a:rPr sz="2400" spc="-110" dirty="0">
                <a:latin typeface="Trebuchet MS"/>
                <a:cs typeface="Trebuchet MS"/>
              </a:rPr>
              <a:t>Capital</a:t>
            </a:r>
            <a:endParaRPr sz="2400">
              <a:latin typeface="Trebuchet MS"/>
              <a:cs typeface="Trebuchet MS"/>
            </a:endParaRPr>
          </a:p>
        </p:txBody>
      </p:sp>
      <p:sp>
        <p:nvSpPr>
          <p:cNvPr id="73" name="object 46">
            <a:extLst>
              <a:ext uri="{FF2B5EF4-FFF2-40B4-BE49-F238E27FC236}">
                <a16:creationId xmlns:a16="http://schemas.microsoft.com/office/drawing/2014/main" id="{7F12FC12-5EF0-EEB7-D5F4-D13E31FDE683}"/>
              </a:ext>
            </a:extLst>
          </p:cNvPr>
          <p:cNvSpPr txBox="1"/>
          <p:nvPr/>
        </p:nvSpPr>
        <p:spPr>
          <a:xfrm>
            <a:off x="7643786" y="1833504"/>
            <a:ext cx="973455" cy="1120820"/>
          </a:xfrm>
          <a:prstGeom prst="rect">
            <a:avLst/>
          </a:prstGeom>
        </p:spPr>
        <p:txBody>
          <a:bodyPr vert="horz" wrap="square" lIns="0" tIns="12700" rIns="0" bIns="0" rtlCol="0">
            <a:spAutoFit/>
          </a:bodyPr>
          <a:lstStyle/>
          <a:p>
            <a:pPr marL="31750" algn="ctr">
              <a:lnSpc>
                <a:spcPct val="100000"/>
              </a:lnSpc>
              <a:spcBef>
                <a:spcPts val="100"/>
              </a:spcBef>
            </a:pPr>
            <a:r>
              <a:rPr sz="2400" spc="-120" dirty="0">
                <a:latin typeface="Trebuchet MS"/>
                <a:cs typeface="Trebuchet MS"/>
              </a:rPr>
              <a:t>Private</a:t>
            </a:r>
            <a:endParaRPr sz="2400">
              <a:latin typeface="Trebuchet MS"/>
              <a:cs typeface="Trebuchet MS"/>
            </a:endParaRPr>
          </a:p>
          <a:p>
            <a:pPr marL="145415" marR="5080" indent="-133350" algn="ctr">
              <a:lnSpc>
                <a:spcPct val="100000"/>
              </a:lnSpc>
            </a:pPr>
            <a:r>
              <a:rPr sz="2400" spc="-110" dirty="0">
                <a:latin typeface="Trebuchet MS"/>
                <a:cs typeface="Trebuchet MS"/>
              </a:rPr>
              <a:t>-</a:t>
            </a:r>
            <a:r>
              <a:rPr sz="2400" spc="-80" dirty="0">
                <a:latin typeface="Trebuchet MS"/>
                <a:cs typeface="Trebuchet MS"/>
              </a:rPr>
              <a:t>equi</a:t>
            </a:r>
            <a:r>
              <a:rPr sz="2400" spc="-45" dirty="0">
                <a:latin typeface="Trebuchet MS"/>
                <a:cs typeface="Trebuchet MS"/>
              </a:rPr>
              <a:t>ty  </a:t>
            </a:r>
            <a:r>
              <a:rPr sz="2400" spc="-35" dirty="0">
                <a:latin typeface="Trebuchet MS"/>
                <a:cs typeface="Trebuchet MS"/>
              </a:rPr>
              <a:t>funds</a:t>
            </a:r>
            <a:endParaRPr sz="2400">
              <a:latin typeface="Trebuchet MS"/>
              <a:cs typeface="Trebuchet MS"/>
            </a:endParaRPr>
          </a:p>
        </p:txBody>
      </p:sp>
    </p:spTree>
    <p:extLst>
      <p:ext uri="{BB962C8B-B14F-4D97-AF65-F5344CB8AC3E}">
        <p14:creationId xmlns:p14="http://schemas.microsoft.com/office/powerpoint/2010/main" val="271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02596" y="0"/>
            <a:ext cx="4908932" cy="6613774"/>
          </a:xfrm>
          <a:prstGeom prst="rect">
            <a:avLst/>
          </a:prstGeom>
        </p:spPr>
      </p:pic>
      <p:sp>
        <p:nvSpPr>
          <p:cNvPr id="3" name="object 3"/>
          <p:cNvSpPr txBox="1">
            <a:spLocks noGrp="1"/>
          </p:cNvSpPr>
          <p:nvPr>
            <p:ph type="title"/>
          </p:nvPr>
        </p:nvSpPr>
        <p:spPr>
          <a:xfrm>
            <a:off x="2721838" y="449301"/>
            <a:ext cx="5473941" cy="834867"/>
          </a:xfrm>
          <a:prstGeom prst="rect">
            <a:avLst/>
          </a:prstGeom>
        </p:spPr>
        <p:txBody>
          <a:bodyPr vert="horz" wrap="square" lIns="0" tIns="11326" rIns="0" bIns="0" rtlCol="0" anchor="ctr">
            <a:spAutoFit/>
          </a:bodyPr>
          <a:lstStyle/>
          <a:p>
            <a:pPr marL="11326">
              <a:lnSpc>
                <a:spcPct val="100000"/>
              </a:lnSpc>
              <a:spcBef>
                <a:spcPts val="89"/>
              </a:spcBef>
            </a:pPr>
            <a:r>
              <a:rPr sz="5351" spc="-111" dirty="0">
                <a:solidFill>
                  <a:srgbClr val="840A0A"/>
                </a:solidFill>
              </a:rPr>
              <a:t>B</a:t>
            </a:r>
            <a:r>
              <a:rPr sz="5351" spc="-241" dirty="0">
                <a:solidFill>
                  <a:srgbClr val="840A0A"/>
                </a:solidFill>
              </a:rPr>
              <a:t>e</a:t>
            </a:r>
            <a:r>
              <a:rPr sz="5351" spc="-482" dirty="0">
                <a:solidFill>
                  <a:srgbClr val="840A0A"/>
                </a:solidFill>
              </a:rPr>
              <a:t> </a:t>
            </a:r>
            <a:r>
              <a:rPr sz="5351" spc="-94" dirty="0">
                <a:solidFill>
                  <a:srgbClr val="840A0A"/>
                </a:solidFill>
              </a:rPr>
              <a:t>an</a:t>
            </a:r>
            <a:r>
              <a:rPr sz="5351" spc="-482" dirty="0">
                <a:solidFill>
                  <a:srgbClr val="840A0A"/>
                </a:solidFill>
              </a:rPr>
              <a:t> </a:t>
            </a:r>
            <a:r>
              <a:rPr sz="5351" spc="-94" dirty="0">
                <a:solidFill>
                  <a:srgbClr val="840A0A"/>
                </a:solidFill>
              </a:rPr>
              <a:t>E</a:t>
            </a:r>
            <a:r>
              <a:rPr sz="5351" spc="-120" dirty="0">
                <a:solidFill>
                  <a:srgbClr val="840A0A"/>
                </a:solidFill>
              </a:rPr>
              <a:t>n</a:t>
            </a:r>
            <a:r>
              <a:rPr sz="5351" spc="-348" dirty="0">
                <a:solidFill>
                  <a:srgbClr val="840A0A"/>
                </a:solidFill>
              </a:rPr>
              <a:t>t</a:t>
            </a:r>
            <a:r>
              <a:rPr sz="5351" spc="-392" dirty="0">
                <a:solidFill>
                  <a:srgbClr val="840A0A"/>
                </a:solidFill>
              </a:rPr>
              <a:t>r</a:t>
            </a:r>
            <a:r>
              <a:rPr sz="5351" spc="-187" dirty="0">
                <a:solidFill>
                  <a:srgbClr val="840A0A"/>
                </a:solidFill>
              </a:rPr>
              <a:t>epr</a:t>
            </a:r>
            <a:r>
              <a:rPr sz="5351" spc="-147" dirty="0">
                <a:solidFill>
                  <a:srgbClr val="840A0A"/>
                </a:solidFill>
              </a:rPr>
              <a:t>eneur</a:t>
            </a:r>
            <a:endParaRPr sz="5351"/>
          </a:p>
        </p:txBody>
      </p:sp>
      <p:sp>
        <p:nvSpPr>
          <p:cNvPr id="4" name="object 4"/>
          <p:cNvSpPr txBox="1"/>
          <p:nvPr/>
        </p:nvSpPr>
        <p:spPr>
          <a:xfrm>
            <a:off x="3166778" y="1875604"/>
            <a:ext cx="1319500" cy="615320"/>
          </a:xfrm>
          <a:prstGeom prst="rect">
            <a:avLst/>
          </a:prstGeom>
        </p:spPr>
        <p:txBody>
          <a:bodyPr vert="horz" wrap="square" lIns="0" tIns="11326" rIns="0" bIns="0" rtlCol="0">
            <a:spAutoFit/>
          </a:bodyPr>
          <a:lstStyle/>
          <a:p>
            <a:pPr marL="11326">
              <a:spcBef>
                <a:spcPts val="89"/>
              </a:spcBef>
            </a:pPr>
            <a:r>
              <a:rPr sz="3924" spc="-204" dirty="0">
                <a:latin typeface="Trebuchet MS"/>
                <a:cs typeface="Trebuchet MS"/>
              </a:rPr>
              <a:t>P</a:t>
            </a:r>
            <a:r>
              <a:rPr sz="3924" spc="-241" dirty="0">
                <a:latin typeface="Trebuchet MS"/>
                <a:cs typeface="Trebuchet MS"/>
              </a:rPr>
              <a:t>a</a:t>
            </a:r>
            <a:r>
              <a:rPr sz="3924" spc="-85" dirty="0">
                <a:latin typeface="Trebuchet MS"/>
                <a:cs typeface="Trebuchet MS"/>
              </a:rPr>
              <a:t>r</a:t>
            </a:r>
            <a:r>
              <a:rPr sz="3924" spc="-259" dirty="0">
                <a:latin typeface="Trebuchet MS"/>
                <a:cs typeface="Trebuchet MS"/>
              </a:rPr>
              <a:t>t</a:t>
            </a:r>
            <a:r>
              <a:rPr sz="3924" spc="-352" dirty="0">
                <a:latin typeface="Trebuchet MS"/>
                <a:cs typeface="Trebuchet MS"/>
              </a:rPr>
              <a:t> </a:t>
            </a:r>
            <a:r>
              <a:rPr sz="3924" spc="-339" dirty="0">
                <a:latin typeface="Trebuchet MS"/>
                <a:cs typeface="Trebuchet MS"/>
              </a:rPr>
              <a:t>1:</a:t>
            </a:r>
            <a:endParaRPr sz="3924">
              <a:latin typeface="Trebuchet MS"/>
              <a:cs typeface="Trebuchet MS"/>
            </a:endParaRPr>
          </a:p>
        </p:txBody>
      </p:sp>
      <p:sp>
        <p:nvSpPr>
          <p:cNvPr id="5" name="object 5"/>
          <p:cNvSpPr txBox="1"/>
          <p:nvPr/>
        </p:nvSpPr>
        <p:spPr>
          <a:xfrm>
            <a:off x="5107289" y="1665374"/>
            <a:ext cx="3152641" cy="532990"/>
          </a:xfrm>
          <a:prstGeom prst="rect">
            <a:avLst/>
          </a:prstGeom>
        </p:spPr>
        <p:txBody>
          <a:bodyPr vert="horz" wrap="square" lIns="0" tIns="11326" rIns="0" bIns="0" rtlCol="0">
            <a:spAutoFit/>
          </a:bodyPr>
          <a:lstStyle/>
          <a:p>
            <a:pPr marL="11326">
              <a:spcBef>
                <a:spcPts val="89"/>
              </a:spcBef>
            </a:pPr>
            <a:r>
              <a:rPr sz="3389" spc="-312" dirty="0">
                <a:latin typeface="Trebuchet MS"/>
                <a:cs typeface="Trebuchet MS"/>
              </a:rPr>
              <a:t>T</a:t>
            </a:r>
            <a:r>
              <a:rPr sz="3389" spc="-62" dirty="0">
                <a:latin typeface="Trebuchet MS"/>
                <a:cs typeface="Trebuchet MS"/>
              </a:rPr>
              <a:t>he</a:t>
            </a:r>
            <a:r>
              <a:rPr sz="3389" spc="-303" dirty="0">
                <a:latin typeface="Trebuchet MS"/>
                <a:cs typeface="Trebuchet MS"/>
              </a:rPr>
              <a:t> </a:t>
            </a:r>
            <a:r>
              <a:rPr sz="3389" spc="-62" dirty="0">
                <a:latin typeface="Trebuchet MS"/>
                <a:cs typeface="Trebuchet MS"/>
              </a:rPr>
              <a:t>E</a:t>
            </a:r>
            <a:r>
              <a:rPr sz="3389" spc="-80" dirty="0">
                <a:latin typeface="Trebuchet MS"/>
                <a:cs typeface="Trebuchet MS"/>
              </a:rPr>
              <a:t>n</a:t>
            </a:r>
            <a:r>
              <a:rPr sz="3389" spc="-218" dirty="0">
                <a:latin typeface="Trebuchet MS"/>
                <a:cs typeface="Trebuchet MS"/>
              </a:rPr>
              <a:t>t</a:t>
            </a:r>
            <a:r>
              <a:rPr sz="3389" spc="-250" dirty="0">
                <a:latin typeface="Trebuchet MS"/>
                <a:cs typeface="Trebuchet MS"/>
              </a:rPr>
              <a:t>r</a:t>
            </a:r>
            <a:r>
              <a:rPr sz="3389" spc="-120" dirty="0">
                <a:latin typeface="Trebuchet MS"/>
                <a:cs typeface="Trebuchet MS"/>
              </a:rPr>
              <a:t>epr</a:t>
            </a:r>
            <a:r>
              <a:rPr sz="3389" spc="-94" dirty="0">
                <a:latin typeface="Trebuchet MS"/>
                <a:cs typeface="Trebuchet MS"/>
              </a:rPr>
              <a:t>eneur</a:t>
            </a:r>
            <a:endParaRPr sz="3389">
              <a:latin typeface="Trebuchet MS"/>
              <a:cs typeface="Trebuchet MS"/>
            </a:endParaRPr>
          </a:p>
        </p:txBody>
      </p:sp>
      <p:sp>
        <p:nvSpPr>
          <p:cNvPr id="6" name="object 6"/>
          <p:cNvSpPr txBox="1"/>
          <p:nvPr/>
        </p:nvSpPr>
        <p:spPr>
          <a:xfrm>
            <a:off x="5107288" y="2181847"/>
            <a:ext cx="3052405" cy="532990"/>
          </a:xfrm>
          <a:prstGeom prst="rect">
            <a:avLst/>
          </a:prstGeom>
        </p:spPr>
        <p:txBody>
          <a:bodyPr vert="horz" wrap="square" lIns="0" tIns="11326" rIns="0" bIns="0" rtlCol="0">
            <a:spAutoFit/>
          </a:bodyPr>
          <a:lstStyle/>
          <a:p>
            <a:pPr marL="11326">
              <a:spcBef>
                <a:spcPts val="89"/>
              </a:spcBef>
            </a:pPr>
            <a:r>
              <a:rPr sz="3389" spc="-80" dirty="0">
                <a:latin typeface="Trebuchet MS"/>
                <a:cs typeface="Trebuchet MS"/>
              </a:rPr>
              <a:t>Chapt</a:t>
            </a:r>
            <a:r>
              <a:rPr sz="3389" spc="-134" dirty="0">
                <a:latin typeface="Trebuchet MS"/>
                <a:cs typeface="Trebuchet MS"/>
              </a:rPr>
              <a:t>ers</a:t>
            </a:r>
            <a:r>
              <a:rPr sz="3389" spc="-303" dirty="0">
                <a:latin typeface="Trebuchet MS"/>
                <a:cs typeface="Trebuchet MS"/>
              </a:rPr>
              <a:t> </a:t>
            </a:r>
            <a:r>
              <a:rPr sz="3389" spc="-544" dirty="0">
                <a:latin typeface="Trebuchet MS"/>
                <a:cs typeface="Trebuchet MS"/>
              </a:rPr>
              <a:t>:</a:t>
            </a:r>
            <a:r>
              <a:rPr sz="3389" spc="-303" dirty="0">
                <a:latin typeface="Trebuchet MS"/>
                <a:cs typeface="Trebuchet MS"/>
              </a:rPr>
              <a:t> </a:t>
            </a:r>
            <a:r>
              <a:rPr sz="3389" spc="-259" dirty="0">
                <a:latin typeface="Trebuchet MS"/>
                <a:cs typeface="Trebuchet MS"/>
              </a:rPr>
              <a:t>1,2,3,4</a:t>
            </a:r>
            <a:endParaRPr sz="3389">
              <a:latin typeface="Trebuchet MS"/>
              <a:cs typeface="Trebuchet MS"/>
            </a:endParaRPr>
          </a:p>
        </p:txBody>
      </p:sp>
      <p:sp>
        <p:nvSpPr>
          <p:cNvPr id="7" name="object 7"/>
          <p:cNvSpPr txBox="1"/>
          <p:nvPr/>
        </p:nvSpPr>
        <p:spPr>
          <a:xfrm>
            <a:off x="3166778" y="3412713"/>
            <a:ext cx="1319500" cy="615320"/>
          </a:xfrm>
          <a:prstGeom prst="rect">
            <a:avLst/>
          </a:prstGeom>
        </p:spPr>
        <p:txBody>
          <a:bodyPr vert="horz" wrap="square" lIns="0" tIns="11326" rIns="0" bIns="0" rtlCol="0">
            <a:spAutoFit/>
          </a:bodyPr>
          <a:lstStyle/>
          <a:p>
            <a:pPr marL="11326">
              <a:spcBef>
                <a:spcPts val="89"/>
              </a:spcBef>
            </a:pPr>
            <a:r>
              <a:rPr sz="3924" spc="-204" dirty="0">
                <a:latin typeface="Trebuchet MS"/>
                <a:cs typeface="Trebuchet MS"/>
              </a:rPr>
              <a:t>P</a:t>
            </a:r>
            <a:r>
              <a:rPr sz="3924" spc="-241" dirty="0">
                <a:latin typeface="Trebuchet MS"/>
                <a:cs typeface="Trebuchet MS"/>
              </a:rPr>
              <a:t>a</a:t>
            </a:r>
            <a:r>
              <a:rPr sz="3924" spc="-85" dirty="0">
                <a:latin typeface="Trebuchet MS"/>
                <a:cs typeface="Trebuchet MS"/>
              </a:rPr>
              <a:t>r</a:t>
            </a:r>
            <a:r>
              <a:rPr sz="3924" spc="-259" dirty="0">
                <a:latin typeface="Trebuchet MS"/>
                <a:cs typeface="Trebuchet MS"/>
              </a:rPr>
              <a:t>t</a:t>
            </a:r>
            <a:r>
              <a:rPr sz="3924" spc="-352" dirty="0">
                <a:latin typeface="Trebuchet MS"/>
                <a:cs typeface="Trebuchet MS"/>
              </a:rPr>
              <a:t> </a:t>
            </a:r>
            <a:r>
              <a:rPr sz="3924" spc="-339" dirty="0">
                <a:latin typeface="Trebuchet MS"/>
                <a:cs typeface="Trebuchet MS"/>
              </a:rPr>
              <a:t>2:</a:t>
            </a:r>
            <a:endParaRPr sz="3924">
              <a:latin typeface="Trebuchet MS"/>
              <a:cs typeface="Trebuchet MS"/>
            </a:endParaRPr>
          </a:p>
        </p:txBody>
      </p:sp>
      <p:sp>
        <p:nvSpPr>
          <p:cNvPr id="8" name="object 8"/>
          <p:cNvSpPr txBox="1"/>
          <p:nvPr/>
        </p:nvSpPr>
        <p:spPr>
          <a:xfrm>
            <a:off x="5107282" y="3202493"/>
            <a:ext cx="3182656" cy="1054543"/>
          </a:xfrm>
          <a:prstGeom prst="rect">
            <a:avLst/>
          </a:prstGeom>
        </p:spPr>
        <p:txBody>
          <a:bodyPr vert="horz" wrap="square" lIns="0" tIns="11326" rIns="0" bIns="0" rtlCol="0">
            <a:spAutoFit/>
          </a:bodyPr>
          <a:lstStyle/>
          <a:p>
            <a:pPr marL="11326" marR="4530">
              <a:spcBef>
                <a:spcPts val="89"/>
              </a:spcBef>
            </a:pPr>
            <a:r>
              <a:rPr sz="3389" spc="-312" dirty="0">
                <a:latin typeface="Trebuchet MS"/>
                <a:cs typeface="Trebuchet MS"/>
              </a:rPr>
              <a:t>T</a:t>
            </a:r>
            <a:r>
              <a:rPr sz="3389" spc="-62" dirty="0">
                <a:latin typeface="Trebuchet MS"/>
                <a:cs typeface="Trebuchet MS"/>
              </a:rPr>
              <a:t>he</a:t>
            </a:r>
            <a:r>
              <a:rPr sz="3389" spc="-303" dirty="0">
                <a:latin typeface="Trebuchet MS"/>
                <a:cs typeface="Trebuchet MS"/>
              </a:rPr>
              <a:t> </a:t>
            </a:r>
            <a:r>
              <a:rPr sz="3389" spc="-58" dirty="0">
                <a:latin typeface="Trebuchet MS"/>
                <a:cs typeface="Trebuchet MS"/>
              </a:rPr>
              <a:t>Business</a:t>
            </a:r>
            <a:r>
              <a:rPr sz="3389" spc="-303" dirty="0">
                <a:latin typeface="Trebuchet MS"/>
                <a:cs typeface="Trebuchet MS"/>
              </a:rPr>
              <a:t> </a:t>
            </a:r>
            <a:r>
              <a:rPr sz="3389" spc="-107" dirty="0">
                <a:latin typeface="Trebuchet MS"/>
                <a:cs typeface="Trebuchet MS"/>
              </a:rPr>
              <a:t>P</a:t>
            </a:r>
            <a:r>
              <a:rPr sz="3389" spc="-94" dirty="0">
                <a:latin typeface="Trebuchet MS"/>
                <a:cs typeface="Trebuchet MS"/>
              </a:rPr>
              <a:t>lan  </a:t>
            </a:r>
            <a:r>
              <a:rPr sz="3389" spc="-80" dirty="0">
                <a:latin typeface="Trebuchet MS"/>
                <a:cs typeface="Trebuchet MS"/>
              </a:rPr>
              <a:t>Chapt</a:t>
            </a:r>
            <a:r>
              <a:rPr sz="3389" spc="-134" dirty="0">
                <a:latin typeface="Trebuchet MS"/>
                <a:cs typeface="Trebuchet MS"/>
              </a:rPr>
              <a:t>ers</a:t>
            </a:r>
            <a:r>
              <a:rPr sz="3389" spc="-303" dirty="0">
                <a:latin typeface="Trebuchet MS"/>
                <a:cs typeface="Trebuchet MS"/>
              </a:rPr>
              <a:t> </a:t>
            </a:r>
            <a:r>
              <a:rPr sz="3389" spc="-544" dirty="0">
                <a:latin typeface="Trebuchet MS"/>
                <a:cs typeface="Trebuchet MS"/>
              </a:rPr>
              <a:t>:</a:t>
            </a:r>
            <a:r>
              <a:rPr sz="3389" spc="-303" dirty="0">
                <a:latin typeface="Trebuchet MS"/>
                <a:cs typeface="Trebuchet MS"/>
              </a:rPr>
              <a:t> </a:t>
            </a:r>
            <a:r>
              <a:rPr sz="3389" spc="-259" dirty="0">
                <a:latin typeface="Trebuchet MS"/>
                <a:cs typeface="Trebuchet MS"/>
              </a:rPr>
              <a:t>5,6,7,8</a:t>
            </a:r>
            <a:endParaRPr sz="3389">
              <a:latin typeface="Trebuchet MS"/>
              <a:cs typeface="Trebuchet MS"/>
            </a:endParaRPr>
          </a:p>
        </p:txBody>
      </p:sp>
      <p:sp>
        <p:nvSpPr>
          <p:cNvPr id="9" name="object 9"/>
          <p:cNvSpPr txBox="1"/>
          <p:nvPr/>
        </p:nvSpPr>
        <p:spPr>
          <a:xfrm>
            <a:off x="3166778" y="4985559"/>
            <a:ext cx="1319500" cy="615320"/>
          </a:xfrm>
          <a:prstGeom prst="rect">
            <a:avLst/>
          </a:prstGeom>
        </p:spPr>
        <p:txBody>
          <a:bodyPr vert="horz" wrap="square" lIns="0" tIns="11326" rIns="0" bIns="0" rtlCol="0">
            <a:spAutoFit/>
          </a:bodyPr>
          <a:lstStyle/>
          <a:p>
            <a:pPr marL="11326">
              <a:spcBef>
                <a:spcPts val="89"/>
              </a:spcBef>
            </a:pPr>
            <a:r>
              <a:rPr sz="3924" spc="-204" dirty="0">
                <a:latin typeface="Trebuchet MS"/>
                <a:cs typeface="Trebuchet MS"/>
              </a:rPr>
              <a:t>P</a:t>
            </a:r>
            <a:r>
              <a:rPr sz="3924" spc="-241" dirty="0">
                <a:latin typeface="Trebuchet MS"/>
                <a:cs typeface="Trebuchet MS"/>
              </a:rPr>
              <a:t>a</a:t>
            </a:r>
            <a:r>
              <a:rPr sz="3924" spc="-85" dirty="0">
                <a:latin typeface="Trebuchet MS"/>
                <a:cs typeface="Trebuchet MS"/>
              </a:rPr>
              <a:t>r</a:t>
            </a:r>
            <a:r>
              <a:rPr sz="3924" spc="-259" dirty="0">
                <a:latin typeface="Trebuchet MS"/>
                <a:cs typeface="Trebuchet MS"/>
              </a:rPr>
              <a:t>t</a:t>
            </a:r>
            <a:r>
              <a:rPr sz="3924" spc="-352" dirty="0">
                <a:latin typeface="Trebuchet MS"/>
                <a:cs typeface="Trebuchet MS"/>
              </a:rPr>
              <a:t> </a:t>
            </a:r>
            <a:r>
              <a:rPr sz="3924" spc="-339" dirty="0">
                <a:latin typeface="Trebuchet MS"/>
                <a:cs typeface="Trebuchet MS"/>
              </a:rPr>
              <a:t>3:</a:t>
            </a:r>
            <a:endParaRPr sz="3924">
              <a:latin typeface="Trebuchet MS"/>
              <a:cs typeface="Trebuchet MS"/>
            </a:endParaRPr>
          </a:p>
        </p:txBody>
      </p:sp>
      <p:sp>
        <p:nvSpPr>
          <p:cNvPr id="10" name="object 10"/>
          <p:cNvSpPr txBox="1"/>
          <p:nvPr/>
        </p:nvSpPr>
        <p:spPr>
          <a:xfrm>
            <a:off x="5107282" y="4775338"/>
            <a:ext cx="4555388" cy="1054543"/>
          </a:xfrm>
          <a:prstGeom prst="rect">
            <a:avLst/>
          </a:prstGeom>
        </p:spPr>
        <p:txBody>
          <a:bodyPr vert="horz" wrap="square" lIns="0" tIns="11326" rIns="0" bIns="0" rtlCol="0">
            <a:spAutoFit/>
          </a:bodyPr>
          <a:lstStyle/>
          <a:p>
            <a:pPr marL="11326">
              <a:spcBef>
                <a:spcPts val="89"/>
              </a:spcBef>
            </a:pPr>
            <a:r>
              <a:rPr sz="3389" spc="-312" dirty="0">
                <a:latin typeface="Trebuchet MS"/>
                <a:cs typeface="Trebuchet MS"/>
              </a:rPr>
              <a:t>T</a:t>
            </a:r>
            <a:r>
              <a:rPr sz="3389" spc="-62" dirty="0">
                <a:latin typeface="Trebuchet MS"/>
                <a:cs typeface="Trebuchet MS"/>
              </a:rPr>
              <a:t>he</a:t>
            </a:r>
            <a:r>
              <a:rPr sz="3389" spc="-303" dirty="0">
                <a:latin typeface="Trebuchet MS"/>
                <a:cs typeface="Trebuchet MS"/>
              </a:rPr>
              <a:t> </a:t>
            </a:r>
            <a:r>
              <a:rPr sz="3389" spc="-62" dirty="0">
                <a:latin typeface="Trebuchet MS"/>
                <a:cs typeface="Trebuchet MS"/>
              </a:rPr>
              <a:t>E</a:t>
            </a:r>
            <a:r>
              <a:rPr sz="3389" spc="-80" dirty="0">
                <a:latin typeface="Trebuchet MS"/>
                <a:cs typeface="Trebuchet MS"/>
              </a:rPr>
              <a:t>n</a:t>
            </a:r>
            <a:r>
              <a:rPr sz="3389" spc="-245" dirty="0">
                <a:latin typeface="Trebuchet MS"/>
                <a:cs typeface="Trebuchet MS"/>
              </a:rPr>
              <a:t>t</a:t>
            </a:r>
            <a:r>
              <a:rPr sz="3389" spc="-214" dirty="0">
                <a:latin typeface="Trebuchet MS"/>
                <a:cs typeface="Trebuchet MS"/>
              </a:rPr>
              <a:t>e</a:t>
            </a:r>
            <a:r>
              <a:rPr sz="3389" spc="-143" dirty="0">
                <a:latin typeface="Trebuchet MS"/>
                <a:cs typeface="Trebuchet MS"/>
              </a:rPr>
              <a:t>r</a:t>
            </a:r>
            <a:r>
              <a:rPr sz="3389" spc="-102" dirty="0">
                <a:latin typeface="Trebuchet MS"/>
                <a:cs typeface="Trebuchet MS"/>
              </a:rPr>
              <a:t>p</a:t>
            </a:r>
            <a:r>
              <a:rPr sz="3389" spc="-58" dirty="0">
                <a:latin typeface="Trebuchet MS"/>
                <a:cs typeface="Trebuchet MS"/>
              </a:rPr>
              <a:t>r</a:t>
            </a:r>
            <a:r>
              <a:rPr sz="3389" spc="-120" dirty="0">
                <a:latin typeface="Trebuchet MS"/>
                <a:cs typeface="Trebuchet MS"/>
              </a:rPr>
              <a:t>ise</a:t>
            </a:r>
            <a:endParaRPr sz="3389">
              <a:latin typeface="Trebuchet MS"/>
              <a:cs typeface="Trebuchet MS"/>
            </a:endParaRPr>
          </a:p>
          <a:p>
            <a:pPr marL="11326"/>
            <a:r>
              <a:rPr sz="3389" spc="-80" dirty="0">
                <a:latin typeface="Trebuchet MS"/>
                <a:cs typeface="Trebuchet MS"/>
              </a:rPr>
              <a:t>Chapt</a:t>
            </a:r>
            <a:r>
              <a:rPr sz="3389" spc="-134" dirty="0">
                <a:latin typeface="Trebuchet MS"/>
                <a:cs typeface="Trebuchet MS"/>
              </a:rPr>
              <a:t>ers</a:t>
            </a:r>
            <a:r>
              <a:rPr sz="3389" spc="-303" dirty="0">
                <a:latin typeface="Trebuchet MS"/>
                <a:cs typeface="Trebuchet MS"/>
              </a:rPr>
              <a:t> </a:t>
            </a:r>
            <a:r>
              <a:rPr sz="3389" spc="-544" dirty="0">
                <a:latin typeface="Trebuchet MS"/>
                <a:cs typeface="Trebuchet MS"/>
              </a:rPr>
              <a:t>:</a:t>
            </a:r>
            <a:r>
              <a:rPr sz="3389" spc="-303" dirty="0">
                <a:latin typeface="Trebuchet MS"/>
                <a:cs typeface="Trebuchet MS"/>
              </a:rPr>
              <a:t> </a:t>
            </a:r>
            <a:r>
              <a:rPr sz="3389" spc="-210" dirty="0">
                <a:latin typeface="Trebuchet MS"/>
                <a:cs typeface="Trebuchet MS"/>
              </a:rPr>
              <a:t>9,10,1,11,12,13</a:t>
            </a:r>
            <a:endParaRPr sz="3389">
              <a:latin typeface="Trebuchet MS"/>
              <a:cs typeface="Trebuchet MS"/>
            </a:endParaRPr>
          </a:p>
        </p:txBody>
      </p:sp>
      <p:grpSp>
        <p:nvGrpSpPr>
          <p:cNvPr id="11" name="object 11"/>
          <p:cNvGrpSpPr/>
          <p:nvPr/>
        </p:nvGrpSpPr>
        <p:grpSpPr>
          <a:xfrm>
            <a:off x="1286686" y="1773709"/>
            <a:ext cx="1417471" cy="813219"/>
            <a:chOff x="1014484" y="1988853"/>
            <a:chExt cx="1589405" cy="911860"/>
          </a:xfrm>
        </p:grpSpPr>
        <p:sp>
          <p:nvSpPr>
            <p:cNvPr id="12" name="object 12"/>
            <p:cNvSpPr/>
            <p:nvPr/>
          </p:nvSpPr>
          <p:spPr>
            <a:xfrm>
              <a:off x="1218446" y="2161725"/>
              <a:ext cx="513080" cy="500380"/>
            </a:xfrm>
            <a:custGeom>
              <a:avLst/>
              <a:gdLst/>
              <a:ahLst/>
              <a:cxnLst/>
              <a:rect l="l" t="t" r="r" b="b"/>
              <a:pathLst>
                <a:path w="513080" h="500380">
                  <a:moveTo>
                    <a:pt x="168135" y="0"/>
                  </a:moveTo>
                  <a:lnTo>
                    <a:pt x="0" y="181724"/>
                  </a:lnTo>
                  <a:lnTo>
                    <a:pt x="344373" y="500329"/>
                  </a:lnTo>
                  <a:lnTo>
                    <a:pt x="512495" y="318592"/>
                  </a:lnTo>
                  <a:lnTo>
                    <a:pt x="168135" y="0"/>
                  </a:lnTo>
                  <a:close/>
                </a:path>
              </a:pathLst>
            </a:custGeom>
            <a:solidFill>
              <a:srgbClr val="CFE7FF"/>
            </a:solidFill>
          </p:spPr>
          <p:txBody>
            <a:bodyPr wrap="square" lIns="0" tIns="0" rIns="0" bIns="0" rtlCol="0"/>
            <a:lstStyle/>
            <a:p>
              <a:endParaRPr/>
            </a:p>
          </p:txBody>
        </p:sp>
        <p:sp>
          <p:nvSpPr>
            <p:cNvPr id="13" name="object 13"/>
            <p:cNvSpPr/>
            <p:nvPr/>
          </p:nvSpPr>
          <p:spPr>
            <a:xfrm>
              <a:off x="1252409" y="2196061"/>
              <a:ext cx="440055" cy="427990"/>
            </a:xfrm>
            <a:custGeom>
              <a:avLst/>
              <a:gdLst/>
              <a:ahLst/>
              <a:cxnLst/>
              <a:rect l="l" t="t" r="r" b="b"/>
              <a:pathLst>
                <a:path w="440055" h="427989">
                  <a:moveTo>
                    <a:pt x="130517" y="0"/>
                  </a:moveTo>
                  <a:lnTo>
                    <a:pt x="0" y="141084"/>
                  </a:lnTo>
                  <a:lnTo>
                    <a:pt x="309511" y="427443"/>
                  </a:lnTo>
                  <a:lnTo>
                    <a:pt x="323953" y="411834"/>
                  </a:lnTo>
                  <a:lnTo>
                    <a:pt x="308914" y="411834"/>
                  </a:lnTo>
                  <a:lnTo>
                    <a:pt x="302195" y="410796"/>
                  </a:lnTo>
                  <a:lnTo>
                    <a:pt x="296176" y="407136"/>
                  </a:lnTo>
                  <a:lnTo>
                    <a:pt x="21475" y="152971"/>
                  </a:lnTo>
                  <a:lnTo>
                    <a:pt x="17297" y="147180"/>
                  </a:lnTo>
                  <a:lnTo>
                    <a:pt x="15717" y="140469"/>
                  </a:lnTo>
                  <a:lnTo>
                    <a:pt x="16769" y="133656"/>
                  </a:lnTo>
                  <a:lnTo>
                    <a:pt x="20485" y="127558"/>
                  </a:lnTo>
                  <a:lnTo>
                    <a:pt x="118529" y="21589"/>
                  </a:lnTo>
                  <a:lnTo>
                    <a:pt x="124373" y="17375"/>
                  </a:lnTo>
                  <a:lnTo>
                    <a:pt x="131144" y="15782"/>
                  </a:lnTo>
                  <a:lnTo>
                    <a:pt x="147577" y="15782"/>
                  </a:lnTo>
                  <a:lnTo>
                    <a:pt x="130517" y="0"/>
                  </a:lnTo>
                  <a:close/>
                </a:path>
                <a:path w="440055" h="427989">
                  <a:moveTo>
                    <a:pt x="147577" y="15782"/>
                  </a:moveTo>
                  <a:lnTo>
                    <a:pt x="131144" y="15782"/>
                  </a:lnTo>
                  <a:lnTo>
                    <a:pt x="138019" y="16842"/>
                  </a:lnTo>
                  <a:lnTo>
                    <a:pt x="144170" y="20586"/>
                  </a:lnTo>
                  <a:lnTo>
                    <a:pt x="418693" y="274586"/>
                  </a:lnTo>
                  <a:lnTo>
                    <a:pt x="422834" y="280321"/>
                  </a:lnTo>
                  <a:lnTo>
                    <a:pt x="424397" y="286967"/>
                  </a:lnTo>
                  <a:lnTo>
                    <a:pt x="423353" y="293715"/>
                  </a:lnTo>
                  <a:lnTo>
                    <a:pt x="419671" y="299758"/>
                  </a:lnTo>
                  <a:lnTo>
                    <a:pt x="321233" y="406158"/>
                  </a:lnTo>
                  <a:lnTo>
                    <a:pt x="315529" y="410278"/>
                  </a:lnTo>
                  <a:lnTo>
                    <a:pt x="308914" y="411834"/>
                  </a:lnTo>
                  <a:lnTo>
                    <a:pt x="323953" y="411834"/>
                  </a:lnTo>
                  <a:lnTo>
                    <a:pt x="440042" y="286359"/>
                  </a:lnTo>
                  <a:lnTo>
                    <a:pt x="147577" y="15782"/>
                  </a:lnTo>
                  <a:close/>
                </a:path>
              </a:pathLst>
            </a:custGeom>
            <a:solidFill>
              <a:srgbClr val="C0D7FA"/>
            </a:solidFill>
          </p:spPr>
          <p:txBody>
            <a:bodyPr wrap="square" lIns="0" tIns="0" rIns="0" bIns="0" rtlCol="0"/>
            <a:lstStyle/>
            <a:p>
              <a:endParaRPr/>
            </a:p>
          </p:txBody>
        </p:sp>
        <p:pic>
          <p:nvPicPr>
            <p:cNvPr id="14" name="object 14"/>
            <p:cNvPicPr/>
            <p:nvPr/>
          </p:nvPicPr>
          <p:blipFill>
            <a:blip r:embed="rId3" cstate="print"/>
            <a:stretch>
              <a:fillRect/>
            </a:stretch>
          </p:blipFill>
          <p:spPr>
            <a:xfrm>
              <a:off x="1420758" y="2358114"/>
              <a:ext cx="103346" cy="103341"/>
            </a:xfrm>
            <a:prstGeom prst="rect">
              <a:avLst/>
            </a:prstGeom>
          </p:spPr>
        </p:pic>
        <p:sp>
          <p:nvSpPr>
            <p:cNvPr id="15" name="object 15"/>
            <p:cNvSpPr/>
            <p:nvPr/>
          </p:nvSpPr>
          <p:spPr>
            <a:xfrm>
              <a:off x="1451978" y="1988853"/>
              <a:ext cx="345440" cy="512445"/>
            </a:xfrm>
            <a:custGeom>
              <a:avLst/>
              <a:gdLst/>
              <a:ahLst/>
              <a:cxnLst/>
              <a:rect l="l" t="t" r="r" b="b"/>
              <a:pathLst>
                <a:path w="345439" h="512444">
                  <a:moveTo>
                    <a:pt x="241465" y="0"/>
                  </a:moveTo>
                  <a:lnTo>
                    <a:pt x="0" y="54584"/>
                  </a:lnTo>
                  <a:lnTo>
                    <a:pt x="103428" y="512178"/>
                  </a:lnTo>
                  <a:lnTo>
                    <a:pt x="344919" y="457580"/>
                  </a:lnTo>
                  <a:lnTo>
                    <a:pt x="241465" y="0"/>
                  </a:lnTo>
                  <a:close/>
                </a:path>
              </a:pathLst>
            </a:custGeom>
            <a:solidFill>
              <a:srgbClr val="DCEAFF"/>
            </a:solidFill>
          </p:spPr>
          <p:txBody>
            <a:bodyPr wrap="square" lIns="0" tIns="0" rIns="0" bIns="0" rtlCol="0"/>
            <a:lstStyle/>
            <a:p>
              <a:endParaRPr/>
            </a:p>
          </p:txBody>
        </p:sp>
        <p:sp>
          <p:nvSpPr>
            <p:cNvPr id="16" name="object 16"/>
            <p:cNvSpPr/>
            <p:nvPr/>
          </p:nvSpPr>
          <p:spPr>
            <a:xfrm>
              <a:off x="1483531" y="2015091"/>
              <a:ext cx="280670" cy="454025"/>
            </a:xfrm>
            <a:custGeom>
              <a:avLst/>
              <a:gdLst/>
              <a:ahLst/>
              <a:cxnLst/>
              <a:rect l="l" t="t" r="r" b="b"/>
              <a:pathLst>
                <a:path w="280669" h="454025">
                  <a:moveTo>
                    <a:pt x="187464" y="0"/>
                  </a:moveTo>
                  <a:lnTo>
                    <a:pt x="0" y="42379"/>
                  </a:lnTo>
                  <a:lnTo>
                    <a:pt x="92976" y="453669"/>
                  </a:lnTo>
                  <a:lnTo>
                    <a:pt x="140518" y="442922"/>
                  </a:lnTo>
                  <a:lnTo>
                    <a:pt x="107656" y="442922"/>
                  </a:lnTo>
                  <a:lnTo>
                    <a:pt x="101322" y="440458"/>
                  </a:lnTo>
                  <a:lnTo>
                    <a:pt x="96371" y="435798"/>
                  </a:lnTo>
                  <a:lnTo>
                    <a:pt x="93484" y="429374"/>
                  </a:lnTo>
                  <a:lnTo>
                    <a:pt x="10972" y="64338"/>
                  </a:lnTo>
                  <a:lnTo>
                    <a:pt x="10804" y="57197"/>
                  </a:lnTo>
                  <a:lnTo>
                    <a:pt x="13303" y="50773"/>
                  </a:lnTo>
                  <a:lnTo>
                    <a:pt x="18030" y="45755"/>
                  </a:lnTo>
                  <a:lnTo>
                    <a:pt x="24549" y="42837"/>
                  </a:lnTo>
                  <a:lnTo>
                    <a:pt x="165366" y="10998"/>
                  </a:lnTo>
                  <a:lnTo>
                    <a:pt x="172563" y="10831"/>
                  </a:lnTo>
                  <a:lnTo>
                    <a:pt x="189913" y="10831"/>
                  </a:lnTo>
                  <a:lnTo>
                    <a:pt x="187464" y="0"/>
                  </a:lnTo>
                  <a:close/>
                </a:path>
                <a:path w="280669" h="454025">
                  <a:moveTo>
                    <a:pt x="189913" y="10831"/>
                  </a:moveTo>
                  <a:lnTo>
                    <a:pt x="172563" y="10831"/>
                  </a:lnTo>
                  <a:lnTo>
                    <a:pt x="179039" y="13352"/>
                  </a:lnTo>
                  <a:lnTo>
                    <a:pt x="184099" y="18118"/>
                  </a:lnTo>
                  <a:lnTo>
                    <a:pt x="187045" y="24688"/>
                  </a:lnTo>
                  <a:lnTo>
                    <a:pt x="269519" y="389496"/>
                  </a:lnTo>
                  <a:lnTo>
                    <a:pt x="269684" y="396563"/>
                  </a:lnTo>
                  <a:lnTo>
                    <a:pt x="267209" y="402926"/>
                  </a:lnTo>
                  <a:lnTo>
                    <a:pt x="262527" y="407898"/>
                  </a:lnTo>
                  <a:lnTo>
                    <a:pt x="256070" y="410794"/>
                  </a:lnTo>
                  <a:lnTo>
                    <a:pt x="114693" y="442760"/>
                  </a:lnTo>
                  <a:lnTo>
                    <a:pt x="107656" y="442922"/>
                  </a:lnTo>
                  <a:lnTo>
                    <a:pt x="140518" y="442922"/>
                  </a:lnTo>
                  <a:lnTo>
                    <a:pt x="280454" y="411289"/>
                  </a:lnTo>
                  <a:lnTo>
                    <a:pt x="189913" y="10831"/>
                  </a:lnTo>
                  <a:close/>
                </a:path>
              </a:pathLst>
            </a:custGeom>
            <a:solidFill>
              <a:srgbClr val="C0D7FA"/>
            </a:solidFill>
          </p:spPr>
          <p:txBody>
            <a:bodyPr wrap="square" lIns="0" tIns="0" rIns="0" bIns="0" rtlCol="0"/>
            <a:lstStyle/>
            <a:p>
              <a:endParaRPr/>
            </a:p>
          </p:txBody>
        </p:sp>
        <p:pic>
          <p:nvPicPr>
            <p:cNvPr id="17" name="object 17"/>
            <p:cNvPicPr/>
            <p:nvPr/>
          </p:nvPicPr>
          <p:blipFill>
            <a:blip r:embed="rId4" cstate="print"/>
            <a:stretch>
              <a:fillRect/>
            </a:stretch>
          </p:blipFill>
          <p:spPr>
            <a:xfrm>
              <a:off x="1572844" y="2191013"/>
              <a:ext cx="101815" cy="101826"/>
            </a:xfrm>
            <a:prstGeom prst="rect">
              <a:avLst/>
            </a:prstGeom>
          </p:spPr>
        </p:pic>
        <p:pic>
          <p:nvPicPr>
            <p:cNvPr id="18" name="object 18"/>
            <p:cNvPicPr/>
            <p:nvPr/>
          </p:nvPicPr>
          <p:blipFill>
            <a:blip r:embed="rId5" cstate="print"/>
            <a:stretch>
              <a:fillRect/>
            </a:stretch>
          </p:blipFill>
          <p:spPr>
            <a:xfrm>
              <a:off x="1437462" y="2488703"/>
              <a:ext cx="103847" cy="124688"/>
            </a:xfrm>
            <a:prstGeom prst="rect">
              <a:avLst/>
            </a:prstGeom>
          </p:spPr>
        </p:pic>
        <p:sp>
          <p:nvSpPr>
            <p:cNvPr id="19" name="object 19"/>
            <p:cNvSpPr/>
            <p:nvPr/>
          </p:nvSpPr>
          <p:spPr>
            <a:xfrm>
              <a:off x="2020083" y="2134760"/>
              <a:ext cx="428625" cy="578485"/>
            </a:xfrm>
            <a:custGeom>
              <a:avLst/>
              <a:gdLst/>
              <a:ahLst/>
              <a:cxnLst/>
              <a:rect l="l" t="t" r="r" b="b"/>
              <a:pathLst>
                <a:path w="428625" h="578485">
                  <a:moveTo>
                    <a:pt x="171132" y="0"/>
                  </a:moveTo>
                  <a:lnTo>
                    <a:pt x="0" y="487934"/>
                  </a:lnTo>
                  <a:lnTo>
                    <a:pt x="257492" y="578243"/>
                  </a:lnTo>
                  <a:lnTo>
                    <a:pt x="428625" y="90309"/>
                  </a:lnTo>
                  <a:lnTo>
                    <a:pt x="171132" y="0"/>
                  </a:lnTo>
                  <a:close/>
                </a:path>
              </a:pathLst>
            </a:custGeom>
            <a:solidFill>
              <a:srgbClr val="DCEAFF"/>
            </a:solidFill>
          </p:spPr>
          <p:txBody>
            <a:bodyPr wrap="square" lIns="0" tIns="0" rIns="0" bIns="0" rtlCol="0"/>
            <a:lstStyle/>
            <a:p>
              <a:endParaRPr/>
            </a:p>
          </p:txBody>
        </p:sp>
        <p:sp>
          <p:nvSpPr>
            <p:cNvPr id="20" name="object 20"/>
            <p:cNvSpPr/>
            <p:nvPr/>
          </p:nvSpPr>
          <p:spPr>
            <a:xfrm>
              <a:off x="2058657" y="2166334"/>
              <a:ext cx="354330" cy="509270"/>
            </a:xfrm>
            <a:custGeom>
              <a:avLst/>
              <a:gdLst/>
              <a:ahLst/>
              <a:cxnLst/>
              <a:rect l="l" t="t" r="r" b="b"/>
              <a:pathLst>
                <a:path w="354330" h="509269">
                  <a:moveTo>
                    <a:pt x="153822" y="0"/>
                  </a:moveTo>
                  <a:lnTo>
                    <a:pt x="0" y="438556"/>
                  </a:lnTo>
                  <a:lnTo>
                    <a:pt x="199910" y="508673"/>
                  </a:lnTo>
                  <a:lnTo>
                    <a:pt x="204698" y="495022"/>
                  </a:lnTo>
                  <a:lnTo>
                    <a:pt x="185144" y="495022"/>
                  </a:lnTo>
                  <a:lnTo>
                    <a:pt x="177418" y="493953"/>
                  </a:lnTo>
                  <a:lnTo>
                    <a:pt x="26669" y="441071"/>
                  </a:lnTo>
                  <a:lnTo>
                    <a:pt x="19998" y="437106"/>
                  </a:lnTo>
                  <a:lnTo>
                    <a:pt x="15519" y="431101"/>
                  </a:lnTo>
                  <a:lnTo>
                    <a:pt x="13621" y="423858"/>
                  </a:lnTo>
                  <a:lnTo>
                    <a:pt x="14693" y="416179"/>
                  </a:lnTo>
                  <a:lnTo>
                    <a:pt x="151218" y="26924"/>
                  </a:lnTo>
                  <a:lnTo>
                    <a:pt x="155239" y="20162"/>
                  </a:lnTo>
                  <a:lnTo>
                    <a:pt x="161329" y="15624"/>
                  </a:lnTo>
                  <a:lnTo>
                    <a:pt x="168680" y="13700"/>
                  </a:lnTo>
                  <a:lnTo>
                    <a:pt x="192885" y="13700"/>
                  </a:lnTo>
                  <a:lnTo>
                    <a:pt x="153822" y="0"/>
                  </a:lnTo>
                  <a:close/>
                </a:path>
                <a:path w="354330" h="509269">
                  <a:moveTo>
                    <a:pt x="192885" y="13700"/>
                  </a:moveTo>
                  <a:lnTo>
                    <a:pt x="168680" y="13700"/>
                  </a:lnTo>
                  <a:lnTo>
                    <a:pt x="176479" y="14782"/>
                  </a:lnTo>
                  <a:lnTo>
                    <a:pt x="326643" y="67449"/>
                  </a:lnTo>
                  <a:lnTo>
                    <a:pt x="333459" y="71508"/>
                  </a:lnTo>
                  <a:lnTo>
                    <a:pt x="338037" y="77654"/>
                  </a:lnTo>
                  <a:lnTo>
                    <a:pt x="339979" y="85066"/>
                  </a:lnTo>
                  <a:lnTo>
                    <a:pt x="338886" y="92925"/>
                  </a:lnTo>
                  <a:lnTo>
                    <a:pt x="202450" y="481914"/>
                  </a:lnTo>
                  <a:lnTo>
                    <a:pt x="198468" y="488617"/>
                  </a:lnTo>
                  <a:lnTo>
                    <a:pt x="192430" y="493115"/>
                  </a:lnTo>
                  <a:lnTo>
                    <a:pt x="185144" y="495022"/>
                  </a:lnTo>
                  <a:lnTo>
                    <a:pt x="204698" y="495022"/>
                  </a:lnTo>
                  <a:lnTo>
                    <a:pt x="353733" y="70116"/>
                  </a:lnTo>
                  <a:lnTo>
                    <a:pt x="192885" y="13700"/>
                  </a:lnTo>
                  <a:close/>
                </a:path>
              </a:pathLst>
            </a:custGeom>
            <a:solidFill>
              <a:srgbClr val="C0D7FA"/>
            </a:solidFill>
          </p:spPr>
          <p:txBody>
            <a:bodyPr wrap="square" lIns="0" tIns="0" rIns="0" bIns="0" rtlCol="0"/>
            <a:lstStyle/>
            <a:p>
              <a:endParaRPr/>
            </a:p>
          </p:txBody>
        </p:sp>
        <p:pic>
          <p:nvPicPr>
            <p:cNvPr id="21" name="object 21"/>
            <p:cNvPicPr/>
            <p:nvPr/>
          </p:nvPicPr>
          <p:blipFill>
            <a:blip r:embed="rId6" cstate="print"/>
            <a:stretch>
              <a:fillRect/>
            </a:stretch>
          </p:blipFill>
          <p:spPr>
            <a:xfrm>
              <a:off x="2178616" y="2363766"/>
              <a:ext cx="113798" cy="113803"/>
            </a:xfrm>
            <a:prstGeom prst="rect">
              <a:avLst/>
            </a:prstGeom>
          </p:spPr>
        </p:pic>
        <p:sp>
          <p:nvSpPr>
            <p:cNvPr id="22" name="object 22"/>
            <p:cNvSpPr/>
            <p:nvPr/>
          </p:nvSpPr>
          <p:spPr>
            <a:xfrm>
              <a:off x="1499631" y="2277516"/>
              <a:ext cx="625475" cy="547370"/>
            </a:xfrm>
            <a:custGeom>
              <a:avLst/>
              <a:gdLst/>
              <a:ahLst/>
              <a:cxnLst/>
              <a:rect l="l" t="t" r="r" b="b"/>
              <a:pathLst>
                <a:path w="625475" h="547369">
                  <a:moveTo>
                    <a:pt x="351739" y="0"/>
                  </a:moveTo>
                  <a:lnTo>
                    <a:pt x="273532" y="0"/>
                  </a:lnTo>
                  <a:lnTo>
                    <a:pt x="226232" y="4121"/>
                  </a:lnTo>
                  <a:lnTo>
                    <a:pt x="181524" y="16014"/>
                  </a:lnTo>
                  <a:lnTo>
                    <a:pt x="140113" y="34972"/>
                  </a:lnTo>
                  <a:lnTo>
                    <a:pt x="102707" y="60289"/>
                  </a:lnTo>
                  <a:lnTo>
                    <a:pt x="70011" y="91257"/>
                  </a:lnTo>
                  <a:lnTo>
                    <a:pt x="42732" y="127170"/>
                  </a:lnTo>
                  <a:lnTo>
                    <a:pt x="21577" y="167322"/>
                  </a:lnTo>
                  <a:lnTo>
                    <a:pt x="5578" y="218584"/>
                  </a:lnTo>
                  <a:lnTo>
                    <a:pt x="0" y="273532"/>
                  </a:lnTo>
                  <a:lnTo>
                    <a:pt x="2553" y="310853"/>
                  </a:lnTo>
                  <a:lnTo>
                    <a:pt x="21961" y="380647"/>
                  </a:lnTo>
                  <a:lnTo>
                    <a:pt x="65225" y="450333"/>
                  </a:lnTo>
                  <a:lnTo>
                    <a:pt x="98206" y="483086"/>
                  </a:lnTo>
                  <a:lnTo>
                    <a:pt x="136304" y="509916"/>
                  </a:lnTo>
                  <a:lnTo>
                    <a:pt x="178742" y="530042"/>
                  </a:lnTo>
                  <a:lnTo>
                    <a:pt x="224743" y="542689"/>
                  </a:lnTo>
                  <a:lnTo>
                    <a:pt x="273532" y="547077"/>
                  </a:lnTo>
                  <a:lnTo>
                    <a:pt x="351739" y="547077"/>
                  </a:lnTo>
                  <a:lnTo>
                    <a:pt x="399034" y="542955"/>
                  </a:lnTo>
                  <a:lnTo>
                    <a:pt x="443739" y="531060"/>
                  </a:lnTo>
                  <a:lnTo>
                    <a:pt x="485147" y="512100"/>
                  </a:lnTo>
                  <a:lnTo>
                    <a:pt x="522552" y="486780"/>
                  </a:lnTo>
                  <a:lnTo>
                    <a:pt x="555247" y="455810"/>
                  </a:lnTo>
                  <a:lnTo>
                    <a:pt x="582526" y="419894"/>
                  </a:lnTo>
                  <a:lnTo>
                    <a:pt x="603681" y="379742"/>
                  </a:lnTo>
                  <a:lnTo>
                    <a:pt x="619686" y="328480"/>
                  </a:lnTo>
                  <a:lnTo>
                    <a:pt x="625271" y="273532"/>
                  </a:lnTo>
                  <a:lnTo>
                    <a:pt x="622986" y="238220"/>
                  </a:lnTo>
                  <a:lnTo>
                    <a:pt x="605565" y="171864"/>
                  </a:lnTo>
                  <a:lnTo>
                    <a:pt x="564163" y="101701"/>
                  </a:lnTo>
                  <a:lnTo>
                    <a:pt x="530981" y="67338"/>
                  </a:lnTo>
                  <a:lnTo>
                    <a:pt x="492304" y="39142"/>
                  </a:lnTo>
                  <a:lnTo>
                    <a:pt x="448976" y="17959"/>
                  </a:lnTo>
                  <a:lnTo>
                    <a:pt x="401839" y="4630"/>
                  </a:lnTo>
                  <a:lnTo>
                    <a:pt x="351739" y="0"/>
                  </a:lnTo>
                  <a:close/>
                </a:path>
              </a:pathLst>
            </a:custGeom>
            <a:solidFill>
              <a:srgbClr val="EC7C2B"/>
            </a:solidFill>
          </p:spPr>
          <p:txBody>
            <a:bodyPr wrap="square" lIns="0" tIns="0" rIns="0" bIns="0" rtlCol="0"/>
            <a:lstStyle/>
            <a:p>
              <a:endParaRPr/>
            </a:p>
          </p:txBody>
        </p:sp>
        <p:sp>
          <p:nvSpPr>
            <p:cNvPr id="23" name="object 23"/>
            <p:cNvSpPr/>
            <p:nvPr/>
          </p:nvSpPr>
          <p:spPr>
            <a:xfrm>
              <a:off x="1499616" y="2169960"/>
              <a:ext cx="594360" cy="549275"/>
            </a:xfrm>
            <a:custGeom>
              <a:avLst/>
              <a:gdLst/>
              <a:ahLst/>
              <a:cxnLst/>
              <a:rect l="l" t="t" r="r" b="b"/>
              <a:pathLst>
                <a:path w="594360" h="549275">
                  <a:moveTo>
                    <a:pt x="593839" y="274612"/>
                  </a:moveTo>
                  <a:lnTo>
                    <a:pt x="564172" y="209270"/>
                  </a:lnTo>
                  <a:lnTo>
                    <a:pt x="530987" y="174904"/>
                  </a:lnTo>
                  <a:lnTo>
                    <a:pt x="492315" y="146710"/>
                  </a:lnTo>
                  <a:lnTo>
                    <a:pt x="448983" y="125526"/>
                  </a:lnTo>
                  <a:lnTo>
                    <a:pt x="401840" y="112191"/>
                  </a:lnTo>
                  <a:lnTo>
                    <a:pt x="351739" y="107569"/>
                  </a:lnTo>
                  <a:lnTo>
                    <a:pt x="273532" y="107569"/>
                  </a:lnTo>
                  <a:lnTo>
                    <a:pt x="247154" y="109867"/>
                  </a:lnTo>
                  <a:lnTo>
                    <a:pt x="245440" y="103505"/>
                  </a:lnTo>
                  <a:lnTo>
                    <a:pt x="215734" y="58699"/>
                  </a:lnTo>
                  <a:lnTo>
                    <a:pt x="179781" y="25323"/>
                  </a:lnTo>
                  <a:lnTo>
                    <a:pt x="145580" y="2755"/>
                  </a:lnTo>
                  <a:lnTo>
                    <a:pt x="137388" y="0"/>
                  </a:lnTo>
                  <a:lnTo>
                    <a:pt x="129006" y="177"/>
                  </a:lnTo>
                  <a:lnTo>
                    <a:pt x="121564" y="2895"/>
                  </a:lnTo>
                  <a:lnTo>
                    <a:pt x="116192" y="7708"/>
                  </a:lnTo>
                  <a:lnTo>
                    <a:pt x="114846" y="9690"/>
                  </a:lnTo>
                  <a:lnTo>
                    <a:pt x="114046" y="11976"/>
                  </a:lnTo>
                  <a:lnTo>
                    <a:pt x="114046" y="160185"/>
                  </a:lnTo>
                  <a:lnTo>
                    <a:pt x="102717" y="167843"/>
                  </a:lnTo>
                  <a:lnTo>
                    <a:pt x="70015" y="198818"/>
                  </a:lnTo>
                  <a:lnTo>
                    <a:pt x="42735" y="234734"/>
                  </a:lnTo>
                  <a:lnTo>
                    <a:pt x="21577" y="274891"/>
                  </a:lnTo>
                  <a:lnTo>
                    <a:pt x="5588" y="326148"/>
                  </a:lnTo>
                  <a:lnTo>
                    <a:pt x="0" y="381101"/>
                  </a:lnTo>
                  <a:lnTo>
                    <a:pt x="2565" y="418414"/>
                  </a:lnTo>
                  <a:lnTo>
                    <a:pt x="21971" y="488213"/>
                  </a:lnTo>
                  <a:lnTo>
                    <a:pt x="60566" y="525729"/>
                  </a:lnTo>
                  <a:lnTo>
                    <a:pt x="116954" y="537705"/>
                  </a:lnTo>
                  <a:lnTo>
                    <a:pt x="191033" y="548068"/>
                  </a:lnTo>
                  <a:lnTo>
                    <a:pt x="266496" y="548982"/>
                  </a:lnTo>
                  <a:lnTo>
                    <a:pt x="310515" y="544182"/>
                  </a:lnTo>
                  <a:lnTo>
                    <a:pt x="353707" y="537235"/>
                  </a:lnTo>
                  <a:lnTo>
                    <a:pt x="395516" y="527177"/>
                  </a:lnTo>
                  <a:lnTo>
                    <a:pt x="435343" y="513092"/>
                  </a:lnTo>
                  <a:lnTo>
                    <a:pt x="472605" y="494042"/>
                  </a:lnTo>
                  <a:lnTo>
                    <a:pt x="506691" y="469087"/>
                  </a:lnTo>
                  <a:lnTo>
                    <a:pt x="537032" y="437299"/>
                  </a:lnTo>
                  <a:lnTo>
                    <a:pt x="563029" y="397738"/>
                  </a:lnTo>
                  <a:lnTo>
                    <a:pt x="584085" y="349478"/>
                  </a:lnTo>
                  <a:lnTo>
                    <a:pt x="593102" y="302094"/>
                  </a:lnTo>
                  <a:lnTo>
                    <a:pt x="593839" y="274612"/>
                  </a:lnTo>
                  <a:close/>
                </a:path>
              </a:pathLst>
            </a:custGeom>
            <a:solidFill>
              <a:srgbClr val="F89646"/>
            </a:solidFill>
          </p:spPr>
          <p:txBody>
            <a:bodyPr wrap="square" lIns="0" tIns="0" rIns="0" bIns="0" rtlCol="0"/>
            <a:lstStyle/>
            <a:p>
              <a:endParaRPr/>
            </a:p>
          </p:txBody>
        </p:sp>
        <p:sp>
          <p:nvSpPr>
            <p:cNvPr id="24" name="object 24"/>
            <p:cNvSpPr/>
            <p:nvPr/>
          </p:nvSpPr>
          <p:spPr>
            <a:xfrm>
              <a:off x="1613673" y="2177661"/>
              <a:ext cx="51435" cy="168910"/>
            </a:xfrm>
            <a:custGeom>
              <a:avLst/>
              <a:gdLst/>
              <a:ahLst/>
              <a:cxnLst/>
              <a:rect l="l" t="t" r="r" b="b"/>
              <a:pathLst>
                <a:path w="51435" h="168910">
                  <a:moveTo>
                    <a:pt x="2146" y="0"/>
                  </a:moveTo>
                  <a:lnTo>
                    <a:pt x="800" y="1981"/>
                  </a:lnTo>
                  <a:lnTo>
                    <a:pt x="0" y="4267"/>
                  </a:lnTo>
                  <a:lnTo>
                    <a:pt x="0" y="161785"/>
                  </a:lnTo>
                  <a:lnTo>
                    <a:pt x="8801" y="168376"/>
                  </a:lnTo>
                  <a:lnTo>
                    <a:pt x="24028" y="168376"/>
                  </a:lnTo>
                  <a:lnTo>
                    <a:pt x="33950" y="166973"/>
                  </a:lnTo>
                  <a:lnTo>
                    <a:pt x="42260" y="163106"/>
                  </a:lnTo>
                  <a:lnTo>
                    <a:pt x="48211" y="157285"/>
                  </a:lnTo>
                  <a:lnTo>
                    <a:pt x="51053" y="150025"/>
                  </a:lnTo>
                  <a:lnTo>
                    <a:pt x="50910" y="100238"/>
                  </a:lnTo>
                  <a:lnTo>
                    <a:pt x="39592" y="58567"/>
                  </a:lnTo>
                  <a:lnTo>
                    <a:pt x="22111" y="25443"/>
                  </a:lnTo>
                  <a:lnTo>
                    <a:pt x="3479" y="1295"/>
                  </a:lnTo>
                  <a:lnTo>
                    <a:pt x="2146" y="0"/>
                  </a:lnTo>
                  <a:close/>
                </a:path>
              </a:pathLst>
            </a:custGeom>
            <a:solidFill>
              <a:srgbClr val="EC7C2B"/>
            </a:solidFill>
          </p:spPr>
          <p:txBody>
            <a:bodyPr wrap="square" lIns="0" tIns="0" rIns="0" bIns="0" rtlCol="0"/>
            <a:lstStyle/>
            <a:p>
              <a:endParaRPr/>
            </a:p>
          </p:txBody>
        </p:sp>
        <p:sp>
          <p:nvSpPr>
            <p:cNvPr id="25" name="object 25"/>
            <p:cNvSpPr/>
            <p:nvPr/>
          </p:nvSpPr>
          <p:spPr>
            <a:xfrm>
              <a:off x="1580997" y="2428212"/>
              <a:ext cx="32384" cy="32384"/>
            </a:xfrm>
            <a:custGeom>
              <a:avLst/>
              <a:gdLst/>
              <a:ahLst/>
              <a:cxnLst/>
              <a:rect l="l" t="t" r="r" b="b"/>
              <a:pathLst>
                <a:path w="32384" h="32385">
                  <a:moveTo>
                    <a:pt x="24879" y="0"/>
                  </a:moveTo>
                  <a:lnTo>
                    <a:pt x="7162" y="0"/>
                  </a:lnTo>
                  <a:lnTo>
                    <a:pt x="0" y="7175"/>
                  </a:lnTo>
                  <a:lnTo>
                    <a:pt x="0" y="16027"/>
                  </a:lnTo>
                  <a:lnTo>
                    <a:pt x="0" y="24879"/>
                  </a:lnTo>
                  <a:lnTo>
                    <a:pt x="7162" y="32054"/>
                  </a:lnTo>
                  <a:lnTo>
                    <a:pt x="24879" y="32054"/>
                  </a:lnTo>
                  <a:lnTo>
                    <a:pt x="32042" y="24879"/>
                  </a:lnTo>
                  <a:lnTo>
                    <a:pt x="32042" y="7175"/>
                  </a:lnTo>
                  <a:lnTo>
                    <a:pt x="24879" y="0"/>
                  </a:lnTo>
                  <a:close/>
                </a:path>
              </a:pathLst>
            </a:custGeom>
            <a:solidFill>
              <a:srgbClr val="2B468A"/>
            </a:solidFill>
          </p:spPr>
          <p:txBody>
            <a:bodyPr wrap="square" lIns="0" tIns="0" rIns="0" bIns="0" rtlCol="0"/>
            <a:lstStyle/>
            <a:p>
              <a:endParaRPr/>
            </a:p>
          </p:txBody>
        </p:sp>
        <p:pic>
          <p:nvPicPr>
            <p:cNvPr id="26" name="object 26"/>
            <p:cNvPicPr/>
            <p:nvPr/>
          </p:nvPicPr>
          <p:blipFill>
            <a:blip r:embed="rId7" cstate="print"/>
            <a:stretch>
              <a:fillRect/>
            </a:stretch>
          </p:blipFill>
          <p:spPr>
            <a:xfrm>
              <a:off x="1871891" y="2670854"/>
              <a:ext cx="225190" cy="228676"/>
            </a:xfrm>
            <a:prstGeom prst="rect">
              <a:avLst/>
            </a:prstGeom>
          </p:spPr>
        </p:pic>
        <p:sp>
          <p:nvSpPr>
            <p:cNvPr id="27" name="object 27"/>
            <p:cNvSpPr/>
            <p:nvPr/>
          </p:nvSpPr>
          <p:spPr>
            <a:xfrm>
              <a:off x="1537769" y="2689950"/>
              <a:ext cx="227965" cy="210185"/>
            </a:xfrm>
            <a:custGeom>
              <a:avLst/>
              <a:gdLst/>
              <a:ahLst/>
              <a:cxnLst/>
              <a:rect l="l" t="t" r="r" b="b"/>
              <a:pathLst>
                <a:path w="227964" h="210185">
                  <a:moveTo>
                    <a:pt x="0" y="0"/>
                  </a:moveTo>
                  <a:lnTo>
                    <a:pt x="106921" y="188772"/>
                  </a:lnTo>
                  <a:lnTo>
                    <a:pt x="141058" y="209575"/>
                  </a:lnTo>
                  <a:lnTo>
                    <a:pt x="208102" y="209575"/>
                  </a:lnTo>
                  <a:lnTo>
                    <a:pt x="217241" y="207412"/>
                  </a:lnTo>
                  <a:lnTo>
                    <a:pt x="224140" y="201690"/>
                  </a:lnTo>
                  <a:lnTo>
                    <a:pt x="227913" y="193560"/>
                  </a:lnTo>
                  <a:lnTo>
                    <a:pt x="227672" y="184175"/>
                  </a:lnTo>
                  <a:lnTo>
                    <a:pt x="207200" y="21348"/>
                  </a:lnTo>
                  <a:lnTo>
                    <a:pt x="0" y="0"/>
                  </a:lnTo>
                  <a:close/>
                </a:path>
              </a:pathLst>
            </a:custGeom>
            <a:solidFill>
              <a:srgbClr val="EC7C2B"/>
            </a:solidFill>
          </p:spPr>
          <p:txBody>
            <a:bodyPr wrap="square" lIns="0" tIns="0" rIns="0" bIns="0" rtlCol="0"/>
            <a:lstStyle/>
            <a:p>
              <a:endParaRPr/>
            </a:p>
          </p:txBody>
        </p:sp>
        <p:pic>
          <p:nvPicPr>
            <p:cNvPr id="28" name="object 28"/>
            <p:cNvPicPr/>
            <p:nvPr/>
          </p:nvPicPr>
          <p:blipFill>
            <a:blip r:embed="rId8" cstate="print"/>
            <a:stretch>
              <a:fillRect/>
            </a:stretch>
          </p:blipFill>
          <p:spPr>
            <a:xfrm>
              <a:off x="2085513" y="2476816"/>
              <a:ext cx="179057" cy="148579"/>
            </a:xfrm>
            <a:prstGeom prst="rect">
              <a:avLst/>
            </a:prstGeom>
          </p:spPr>
        </p:pic>
        <p:sp>
          <p:nvSpPr>
            <p:cNvPr id="29" name="object 29"/>
            <p:cNvSpPr/>
            <p:nvPr/>
          </p:nvSpPr>
          <p:spPr>
            <a:xfrm>
              <a:off x="1524170" y="2875323"/>
              <a:ext cx="212725" cy="19050"/>
            </a:xfrm>
            <a:custGeom>
              <a:avLst/>
              <a:gdLst/>
              <a:ahLst/>
              <a:cxnLst/>
              <a:rect l="l" t="t" r="r" b="b"/>
              <a:pathLst>
                <a:path w="212725" h="19050">
                  <a:moveTo>
                    <a:pt x="2451" y="0"/>
                  </a:moveTo>
                  <a:lnTo>
                    <a:pt x="406" y="1524"/>
                  </a:lnTo>
                  <a:lnTo>
                    <a:pt x="50" y="3505"/>
                  </a:lnTo>
                  <a:lnTo>
                    <a:pt x="0" y="14782"/>
                  </a:lnTo>
                  <a:lnTo>
                    <a:pt x="406" y="17373"/>
                  </a:lnTo>
                  <a:lnTo>
                    <a:pt x="2451" y="18897"/>
                  </a:lnTo>
                  <a:lnTo>
                    <a:pt x="207276" y="18897"/>
                  </a:lnTo>
                  <a:lnTo>
                    <a:pt x="209981" y="18313"/>
                  </a:lnTo>
                  <a:lnTo>
                    <a:pt x="210794" y="17767"/>
                  </a:lnTo>
                  <a:lnTo>
                    <a:pt x="211874" y="16421"/>
                  </a:lnTo>
                  <a:lnTo>
                    <a:pt x="212178" y="15633"/>
                  </a:lnTo>
                  <a:lnTo>
                    <a:pt x="212178" y="4114"/>
                  </a:lnTo>
                  <a:lnTo>
                    <a:pt x="212178" y="3263"/>
                  </a:lnTo>
                  <a:lnTo>
                    <a:pt x="211874" y="2476"/>
                  </a:lnTo>
                  <a:lnTo>
                    <a:pt x="210794" y="1130"/>
                  </a:lnTo>
                  <a:lnTo>
                    <a:pt x="209981" y="584"/>
                  </a:lnTo>
                  <a:lnTo>
                    <a:pt x="209041" y="279"/>
                  </a:lnTo>
                  <a:lnTo>
                    <a:pt x="2451" y="0"/>
                  </a:lnTo>
                  <a:close/>
                </a:path>
              </a:pathLst>
            </a:custGeom>
            <a:solidFill>
              <a:srgbClr val="FFB83D"/>
            </a:solidFill>
          </p:spPr>
          <p:txBody>
            <a:bodyPr wrap="square" lIns="0" tIns="0" rIns="0" bIns="0" rtlCol="0"/>
            <a:lstStyle/>
            <a:p>
              <a:endParaRPr/>
            </a:p>
          </p:txBody>
        </p:sp>
        <p:sp>
          <p:nvSpPr>
            <p:cNvPr id="30" name="object 30"/>
            <p:cNvSpPr/>
            <p:nvPr/>
          </p:nvSpPr>
          <p:spPr>
            <a:xfrm>
              <a:off x="1524165" y="2875318"/>
              <a:ext cx="211454" cy="19050"/>
            </a:xfrm>
            <a:custGeom>
              <a:avLst/>
              <a:gdLst/>
              <a:ahLst/>
              <a:cxnLst/>
              <a:rect l="l" t="t" r="r" b="b"/>
              <a:pathLst>
                <a:path w="211455" h="19050">
                  <a:moveTo>
                    <a:pt x="112801" y="18897"/>
                  </a:moveTo>
                  <a:lnTo>
                    <a:pt x="104546" y="13258"/>
                  </a:lnTo>
                  <a:lnTo>
                    <a:pt x="101003" y="5575"/>
                  </a:lnTo>
                  <a:lnTo>
                    <a:pt x="99491" y="12"/>
                  </a:lnTo>
                  <a:lnTo>
                    <a:pt x="96062" y="12"/>
                  </a:lnTo>
                  <a:lnTo>
                    <a:pt x="93764" y="0"/>
                  </a:lnTo>
                  <a:lnTo>
                    <a:pt x="76669" y="12"/>
                  </a:lnTo>
                  <a:lnTo>
                    <a:pt x="74371" y="0"/>
                  </a:lnTo>
                  <a:lnTo>
                    <a:pt x="2374" y="12"/>
                  </a:lnTo>
                  <a:lnTo>
                    <a:pt x="673" y="1308"/>
                  </a:lnTo>
                  <a:lnTo>
                    <a:pt x="165" y="3048"/>
                  </a:lnTo>
                  <a:lnTo>
                    <a:pt x="0" y="14795"/>
                  </a:lnTo>
                  <a:lnTo>
                    <a:pt x="673" y="17602"/>
                  </a:lnTo>
                  <a:lnTo>
                    <a:pt x="2374" y="18897"/>
                  </a:lnTo>
                  <a:lnTo>
                    <a:pt x="74371" y="18897"/>
                  </a:lnTo>
                  <a:lnTo>
                    <a:pt x="76669" y="18897"/>
                  </a:lnTo>
                  <a:lnTo>
                    <a:pt x="93764" y="18897"/>
                  </a:lnTo>
                  <a:lnTo>
                    <a:pt x="96062" y="18897"/>
                  </a:lnTo>
                  <a:lnTo>
                    <a:pt x="112801" y="18897"/>
                  </a:lnTo>
                  <a:close/>
                </a:path>
                <a:path w="211455" h="19050">
                  <a:moveTo>
                    <a:pt x="117792" y="0"/>
                  </a:moveTo>
                  <a:lnTo>
                    <a:pt x="115481" y="0"/>
                  </a:lnTo>
                  <a:lnTo>
                    <a:pt x="115481"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22" y="0"/>
                  </a:lnTo>
                  <a:lnTo>
                    <a:pt x="168122"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53" y="0"/>
                  </a:moveTo>
                  <a:lnTo>
                    <a:pt x="185254" y="0"/>
                  </a:lnTo>
                  <a:lnTo>
                    <a:pt x="185254" y="18897"/>
                  </a:lnTo>
                  <a:lnTo>
                    <a:pt x="187553" y="18897"/>
                  </a:lnTo>
                  <a:lnTo>
                    <a:pt x="187553" y="0"/>
                  </a:lnTo>
                  <a:close/>
                </a:path>
                <a:path w="211455" h="19050">
                  <a:moveTo>
                    <a:pt x="194970" y="0"/>
                  </a:moveTo>
                  <a:lnTo>
                    <a:pt x="192671" y="0"/>
                  </a:lnTo>
                  <a:lnTo>
                    <a:pt x="192671" y="18897"/>
                  </a:lnTo>
                  <a:lnTo>
                    <a:pt x="194970" y="18897"/>
                  </a:lnTo>
                  <a:lnTo>
                    <a:pt x="194970" y="0"/>
                  </a:lnTo>
                  <a:close/>
                </a:path>
                <a:path w="211455" h="19050">
                  <a:moveTo>
                    <a:pt x="199872" y="0"/>
                  </a:moveTo>
                  <a:lnTo>
                    <a:pt x="197561" y="0"/>
                  </a:lnTo>
                  <a:lnTo>
                    <a:pt x="197561" y="18897"/>
                  </a:lnTo>
                  <a:lnTo>
                    <a:pt x="199872" y="18897"/>
                  </a:lnTo>
                  <a:lnTo>
                    <a:pt x="199872" y="0"/>
                  </a:lnTo>
                  <a:close/>
                </a:path>
                <a:path w="211455" h="19050">
                  <a:moveTo>
                    <a:pt x="204597" y="0"/>
                  </a:moveTo>
                  <a:lnTo>
                    <a:pt x="202285" y="0"/>
                  </a:lnTo>
                  <a:lnTo>
                    <a:pt x="202285" y="18897"/>
                  </a:lnTo>
                  <a:lnTo>
                    <a:pt x="204597" y="18897"/>
                  </a:lnTo>
                  <a:lnTo>
                    <a:pt x="204597" y="0"/>
                  </a:lnTo>
                  <a:close/>
                </a:path>
                <a:path w="211455" h="19050">
                  <a:moveTo>
                    <a:pt x="208153" y="76"/>
                  </a:moveTo>
                  <a:lnTo>
                    <a:pt x="207581" y="12"/>
                  </a:lnTo>
                  <a:lnTo>
                    <a:pt x="205841" y="12"/>
                  </a:lnTo>
                  <a:lnTo>
                    <a:pt x="205841" y="18910"/>
                  </a:lnTo>
                  <a:lnTo>
                    <a:pt x="207581" y="18910"/>
                  </a:lnTo>
                  <a:lnTo>
                    <a:pt x="208153" y="18846"/>
                  </a:lnTo>
                  <a:lnTo>
                    <a:pt x="208153" y="76"/>
                  </a:lnTo>
                  <a:close/>
                </a:path>
                <a:path w="211455" h="19050">
                  <a:moveTo>
                    <a:pt x="211340" y="1828"/>
                  </a:moveTo>
                  <a:lnTo>
                    <a:pt x="210781" y="1130"/>
                  </a:lnTo>
                  <a:lnTo>
                    <a:pt x="209994" y="596"/>
                  </a:lnTo>
                  <a:lnTo>
                    <a:pt x="209042" y="292"/>
                  </a:lnTo>
                  <a:lnTo>
                    <a:pt x="209042" y="18630"/>
                  </a:lnTo>
                  <a:lnTo>
                    <a:pt x="209994"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31" name="object 31"/>
            <p:cNvSpPr/>
            <p:nvPr/>
          </p:nvSpPr>
          <p:spPr>
            <a:xfrm>
              <a:off x="1502528" y="2856428"/>
              <a:ext cx="212725" cy="19050"/>
            </a:xfrm>
            <a:custGeom>
              <a:avLst/>
              <a:gdLst/>
              <a:ahLst/>
              <a:cxnLst/>
              <a:rect l="l" t="t" r="r" b="b"/>
              <a:pathLst>
                <a:path w="212725" h="19050">
                  <a:moveTo>
                    <a:pt x="2451" y="0"/>
                  </a:moveTo>
                  <a:lnTo>
                    <a:pt x="419" y="1524"/>
                  </a:lnTo>
                  <a:lnTo>
                    <a:pt x="63" y="3505"/>
                  </a:lnTo>
                  <a:lnTo>
                    <a:pt x="0" y="14859"/>
                  </a:lnTo>
                  <a:lnTo>
                    <a:pt x="419" y="17360"/>
                  </a:lnTo>
                  <a:lnTo>
                    <a:pt x="2451" y="18897"/>
                  </a:lnTo>
                  <a:lnTo>
                    <a:pt x="207289" y="18897"/>
                  </a:lnTo>
                  <a:lnTo>
                    <a:pt x="209753" y="18389"/>
                  </a:lnTo>
                  <a:lnTo>
                    <a:pt x="210883" y="17576"/>
                  </a:lnTo>
                  <a:lnTo>
                    <a:pt x="212178" y="15633"/>
                  </a:lnTo>
                  <a:lnTo>
                    <a:pt x="212178" y="4114"/>
                  </a:lnTo>
                  <a:lnTo>
                    <a:pt x="212178" y="3263"/>
                  </a:lnTo>
                  <a:lnTo>
                    <a:pt x="211874" y="2476"/>
                  </a:lnTo>
                  <a:lnTo>
                    <a:pt x="210096" y="749"/>
                  </a:lnTo>
                  <a:lnTo>
                    <a:pt x="2451" y="0"/>
                  </a:lnTo>
                  <a:close/>
                </a:path>
              </a:pathLst>
            </a:custGeom>
            <a:solidFill>
              <a:srgbClr val="FFB83D"/>
            </a:solidFill>
          </p:spPr>
          <p:txBody>
            <a:bodyPr wrap="square" lIns="0" tIns="0" rIns="0" bIns="0" rtlCol="0"/>
            <a:lstStyle/>
            <a:p>
              <a:endParaRPr/>
            </a:p>
          </p:txBody>
        </p:sp>
        <p:sp>
          <p:nvSpPr>
            <p:cNvPr id="32" name="object 32"/>
            <p:cNvSpPr/>
            <p:nvPr/>
          </p:nvSpPr>
          <p:spPr>
            <a:xfrm>
              <a:off x="1502524" y="2856433"/>
              <a:ext cx="211454" cy="19050"/>
            </a:xfrm>
            <a:custGeom>
              <a:avLst/>
              <a:gdLst/>
              <a:ahLst/>
              <a:cxnLst/>
              <a:rect l="l" t="t" r="r" b="b"/>
              <a:pathLst>
                <a:path w="211455" h="19050">
                  <a:moveTo>
                    <a:pt x="112801" y="18897"/>
                  </a:moveTo>
                  <a:lnTo>
                    <a:pt x="104775" y="13411"/>
                  </a:lnTo>
                  <a:lnTo>
                    <a:pt x="101206" y="5981"/>
                  </a:lnTo>
                  <a:lnTo>
                    <a:pt x="99491" y="0"/>
                  </a:lnTo>
                  <a:lnTo>
                    <a:pt x="96075" y="0"/>
                  </a:lnTo>
                  <a:lnTo>
                    <a:pt x="93764" y="0"/>
                  </a:lnTo>
                  <a:lnTo>
                    <a:pt x="76657" y="0"/>
                  </a:lnTo>
                  <a:lnTo>
                    <a:pt x="74358" y="0"/>
                  </a:lnTo>
                  <a:lnTo>
                    <a:pt x="2374" y="0"/>
                  </a:lnTo>
                  <a:lnTo>
                    <a:pt x="685" y="1308"/>
                  </a:lnTo>
                  <a:lnTo>
                    <a:pt x="177" y="3048"/>
                  </a:lnTo>
                  <a:lnTo>
                    <a:pt x="0" y="14859"/>
                  </a:lnTo>
                  <a:lnTo>
                    <a:pt x="685" y="17589"/>
                  </a:lnTo>
                  <a:lnTo>
                    <a:pt x="2374" y="18897"/>
                  </a:lnTo>
                  <a:lnTo>
                    <a:pt x="74358" y="18897"/>
                  </a:lnTo>
                  <a:lnTo>
                    <a:pt x="76657" y="18897"/>
                  </a:lnTo>
                  <a:lnTo>
                    <a:pt x="93764" y="18897"/>
                  </a:lnTo>
                  <a:lnTo>
                    <a:pt x="96075" y="18897"/>
                  </a:lnTo>
                  <a:lnTo>
                    <a:pt x="112801" y="18897"/>
                  </a:lnTo>
                  <a:close/>
                </a:path>
                <a:path w="211455" h="19050">
                  <a:moveTo>
                    <a:pt x="117792" y="0"/>
                  </a:moveTo>
                  <a:lnTo>
                    <a:pt x="115493" y="0"/>
                  </a:lnTo>
                  <a:lnTo>
                    <a:pt x="115493"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35" y="0"/>
                  </a:lnTo>
                  <a:lnTo>
                    <a:pt x="168135"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66" y="0"/>
                  </a:moveTo>
                  <a:lnTo>
                    <a:pt x="185254" y="0"/>
                  </a:lnTo>
                  <a:lnTo>
                    <a:pt x="185254" y="18897"/>
                  </a:lnTo>
                  <a:lnTo>
                    <a:pt x="187566" y="18897"/>
                  </a:lnTo>
                  <a:lnTo>
                    <a:pt x="187566" y="0"/>
                  </a:lnTo>
                  <a:close/>
                </a:path>
                <a:path w="211455" h="19050">
                  <a:moveTo>
                    <a:pt x="194970" y="0"/>
                  </a:moveTo>
                  <a:lnTo>
                    <a:pt x="192671" y="0"/>
                  </a:lnTo>
                  <a:lnTo>
                    <a:pt x="192671" y="18897"/>
                  </a:lnTo>
                  <a:lnTo>
                    <a:pt x="194970" y="18897"/>
                  </a:lnTo>
                  <a:lnTo>
                    <a:pt x="194970" y="0"/>
                  </a:lnTo>
                  <a:close/>
                </a:path>
                <a:path w="211455" h="19050">
                  <a:moveTo>
                    <a:pt x="199872" y="0"/>
                  </a:moveTo>
                  <a:lnTo>
                    <a:pt x="197573" y="0"/>
                  </a:lnTo>
                  <a:lnTo>
                    <a:pt x="197573" y="18897"/>
                  </a:lnTo>
                  <a:lnTo>
                    <a:pt x="199872" y="18897"/>
                  </a:lnTo>
                  <a:lnTo>
                    <a:pt x="199872" y="0"/>
                  </a:lnTo>
                  <a:close/>
                </a:path>
                <a:path w="211455" h="19050">
                  <a:moveTo>
                    <a:pt x="204597" y="0"/>
                  </a:moveTo>
                  <a:lnTo>
                    <a:pt x="202298" y="0"/>
                  </a:lnTo>
                  <a:lnTo>
                    <a:pt x="202298" y="18897"/>
                  </a:lnTo>
                  <a:lnTo>
                    <a:pt x="204597" y="18897"/>
                  </a:lnTo>
                  <a:lnTo>
                    <a:pt x="204597" y="0"/>
                  </a:lnTo>
                  <a:close/>
                </a:path>
                <a:path w="211455" h="19050">
                  <a:moveTo>
                    <a:pt x="208153" y="76"/>
                  </a:moveTo>
                  <a:lnTo>
                    <a:pt x="207873" y="25"/>
                  </a:lnTo>
                  <a:lnTo>
                    <a:pt x="205854" y="12"/>
                  </a:lnTo>
                  <a:lnTo>
                    <a:pt x="205854" y="18897"/>
                  </a:lnTo>
                  <a:lnTo>
                    <a:pt x="207581" y="18897"/>
                  </a:lnTo>
                  <a:lnTo>
                    <a:pt x="208153" y="18834"/>
                  </a:lnTo>
                  <a:lnTo>
                    <a:pt x="208153" y="76"/>
                  </a:lnTo>
                  <a:close/>
                </a:path>
                <a:path w="211455" h="19050">
                  <a:moveTo>
                    <a:pt x="211340" y="1816"/>
                  </a:moveTo>
                  <a:lnTo>
                    <a:pt x="210781" y="1117"/>
                  </a:lnTo>
                  <a:lnTo>
                    <a:pt x="209981" y="584"/>
                  </a:lnTo>
                  <a:lnTo>
                    <a:pt x="209029" y="279"/>
                  </a:lnTo>
                  <a:lnTo>
                    <a:pt x="209029" y="18618"/>
                  </a:lnTo>
                  <a:lnTo>
                    <a:pt x="209981" y="18313"/>
                  </a:lnTo>
                  <a:lnTo>
                    <a:pt x="210781" y="17767"/>
                  </a:lnTo>
                  <a:lnTo>
                    <a:pt x="211340" y="17081"/>
                  </a:lnTo>
                  <a:lnTo>
                    <a:pt x="211340" y="1816"/>
                  </a:lnTo>
                  <a:close/>
                </a:path>
              </a:pathLst>
            </a:custGeom>
            <a:solidFill>
              <a:srgbClr val="FFA312"/>
            </a:solidFill>
          </p:spPr>
          <p:txBody>
            <a:bodyPr wrap="square" lIns="0" tIns="0" rIns="0" bIns="0" rtlCol="0"/>
            <a:lstStyle/>
            <a:p>
              <a:endParaRPr/>
            </a:p>
          </p:txBody>
        </p:sp>
        <p:sp>
          <p:nvSpPr>
            <p:cNvPr id="33" name="object 33"/>
            <p:cNvSpPr/>
            <p:nvPr/>
          </p:nvSpPr>
          <p:spPr>
            <a:xfrm>
              <a:off x="1512996" y="2838010"/>
              <a:ext cx="212725" cy="19050"/>
            </a:xfrm>
            <a:custGeom>
              <a:avLst/>
              <a:gdLst/>
              <a:ahLst/>
              <a:cxnLst/>
              <a:rect l="l" t="t" r="r" b="b"/>
              <a:pathLst>
                <a:path w="212725" h="19050">
                  <a:moveTo>
                    <a:pt x="2438" y="0"/>
                  </a:moveTo>
                  <a:lnTo>
                    <a:pt x="406" y="1511"/>
                  </a:lnTo>
                  <a:lnTo>
                    <a:pt x="50" y="3492"/>
                  </a:lnTo>
                  <a:lnTo>
                    <a:pt x="0" y="14770"/>
                  </a:lnTo>
                  <a:lnTo>
                    <a:pt x="304" y="16725"/>
                  </a:lnTo>
                  <a:lnTo>
                    <a:pt x="1295" y="17830"/>
                  </a:lnTo>
                  <a:lnTo>
                    <a:pt x="4076" y="18884"/>
                  </a:lnTo>
                  <a:lnTo>
                    <a:pt x="207276" y="18884"/>
                  </a:lnTo>
                  <a:lnTo>
                    <a:pt x="209981" y="18300"/>
                  </a:lnTo>
                  <a:lnTo>
                    <a:pt x="210781" y="17767"/>
                  </a:lnTo>
                  <a:lnTo>
                    <a:pt x="212166" y="15620"/>
                  </a:lnTo>
                  <a:lnTo>
                    <a:pt x="212166" y="4102"/>
                  </a:lnTo>
                  <a:lnTo>
                    <a:pt x="212166" y="3263"/>
                  </a:lnTo>
                  <a:lnTo>
                    <a:pt x="211861" y="2463"/>
                  </a:lnTo>
                  <a:lnTo>
                    <a:pt x="210781" y="1117"/>
                  </a:lnTo>
                  <a:lnTo>
                    <a:pt x="209981" y="571"/>
                  </a:lnTo>
                  <a:lnTo>
                    <a:pt x="209042" y="266"/>
                  </a:lnTo>
                  <a:lnTo>
                    <a:pt x="2438" y="0"/>
                  </a:lnTo>
                  <a:close/>
                </a:path>
              </a:pathLst>
            </a:custGeom>
            <a:solidFill>
              <a:srgbClr val="FFB83D"/>
            </a:solidFill>
          </p:spPr>
          <p:txBody>
            <a:bodyPr wrap="square" lIns="0" tIns="0" rIns="0" bIns="0" rtlCol="0"/>
            <a:lstStyle/>
            <a:p>
              <a:endParaRPr/>
            </a:p>
          </p:txBody>
        </p:sp>
        <p:sp>
          <p:nvSpPr>
            <p:cNvPr id="34" name="object 34"/>
            <p:cNvSpPr/>
            <p:nvPr/>
          </p:nvSpPr>
          <p:spPr>
            <a:xfrm>
              <a:off x="1512989" y="2837992"/>
              <a:ext cx="211454" cy="19050"/>
            </a:xfrm>
            <a:custGeom>
              <a:avLst/>
              <a:gdLst/>
              <a:ahLst/>
              <a:cxnLst/>
              <a:rect l="l" t="t" r="r" b="b"/>
              <a:pathLst>
                <a:path w="211455" h="19050">
                  <a:moveTo>
                    <a:pt x="112788" y="18910"/>
                  </a:moveTo>
                  <a:lnTo>
                    <a:pt x="104343" y="12852"/>
                  </a:lnTo>
                  <a:lnTo>
                    <a:pt x="100952" y="5422"/>
                  </a:lnTo>
                  <a:lnTo>
                    <a:pt x="99479" y="25"/>
                  </a:lnTo>
                  <a:lnTo>
                    <a:pt x="96062" y="25"/>
                  </a:lnTo>
                  <a:lnTo>
                    <a:pt x="93751" y="0"/>
                  </a:lnTo>
                  <a:lnTo>
                    <a:pt x="76669" y="25"/>
                  </a:lnTo>
                  <a:lnTo>
                    <a:pt x="74358" y="0"/>
                  </a:lnTo>
                  <a:lnTo>
                    <a:pt x="2349" y="25"/>
                  </a:lnTo>
                  <a:lnTo>
                    <a:pt x="660" y="1320"/>
                  </a:lnTo>
                  <a:lnTo>
                    <a:pt x="165" y="3073"/>
                  </a:lnTo>
                  <a:lnTo>
                    <a:pt x="0" y="14795"/>
                  </a:lnTo>
                  <a:lnTo>
                    <a:pt x="279" y="16751"/>
                  </a:lnTo>
                  <a:lnTo>
                    <a:pt x="1155" y="17856"/>
                  </a:lnTo>
                  <a:lnTo>
                    <a:pt x="3632" y="18910"/>
                  </a:lnTo>
                  <a:lnTo>
                    <a:pt x="112788" y="18910"/>
                  </a:lnTo>
                  <a:close/>
                </a:path>
                <a:path w="211455" h="19050">
                  <a:moveTo>
                    <a:pt x="117779" y="0"/>
                  </a:moveTo>
                  <a:lnTo>
                    <a:pt x="115481" y="0"/>
                  </a:lnTo>
                  <a:lnTo>
                    <a:pt x="115481" y="18897"/>
                  </a:lnTo>
                  <a:lnTo>
                    <a:pt x="117779" y="18897"/>
                  </a:lnTo>
                  <a:lnTo>
                    <a:pt x="117779" y="0"/>
                  </a:lnTo>
                  <a:close/>
                </a:path>
                <a:path w="211455" h="19050">
                  <a:moveTo>
                    <a:pt x="140982" y="0"/>
                  </a:moveTo>
                  <a:lnTo>
                    <a:pt x="138684" y="0"/>
                  </a:lnTo>
                  <a:lnTo>
                    <a:pt x="138684" y="18897"/>
                  </a:lnTo>
                  <a:lnTo>
                    <a:pt x="140982" y="18897"/>
                  </a:lnTo>
                  <a:lnTo>
                    <a:pt x="140982" y="0"/>
                  </a:lnTo>
                  <a:close/>
                </a:path>
                <a:path w="211455" h="19050">
                  <a:moveTo>
                    <a:pt x="156121" y="0"/>
                  </a:moveTo>
                  <a:lnTo>
                    <a:pt x="153809" y="0"/>
                  </a:lnTo>
                  <a:lnTo>
                    <a:pt x="153809" y="18897"/>
                  </a:lnTo>
                  <a:lnTo>
                    <a:pt x="156121" y="18897"/>
                  </a:lnTo>
                  <a:lnTo>
                    <a:pt x="156121" y="0"/>
                  </a:lnTo>
                  <a:close/>
                </a:path>
                <a:path w="211455" h="19050">
                  <a:moveTo>
                    <a:pt x="170421" y="0"/>
                  </a:moveTo>
                  <a:lnTo>
                    <a:pt x="168109" y="0"/>
                  </a:lnTo>
                  <a:lnTo>
                    <a:pt x="168109" y="18897"/>
                  </a:lnTo>
                  <a:lnTo>
                    <a:pt x="170421" y="18897"/>
                  </a:lnTo>
                  <a:lnTo>
                    <a:pt x="170421" y="0"/>
                  </a:lnTo>
                  <a:close/>
                </a:path>
                <a:path w="211455" h="19050">
                  <a:moveTo>
                    <a:pt x="179768" y="0"/>
                  </a:moveTo>
                  <a:lnTo>
                    <a:pt x="177469" y="0"/>
                  </a:lnTo>
                  <a:lnTo>
                    <a:pt x="177469" y="18897"/>
                  </a:lnTo>
                  <a:lnTo>
                    <a:pt x="179768" y="18897"/>
                  </a:lnTo>
                  <a:lnTo>
                    <a:pt x="179768" y="0"/>
                  </a:lnTo>
                  <a:close/>
                </a:path>
                <a:path w="211455" h="19050">
                  <a:moveTo>
                    <a:pt x="187553" y="0"/>
                  </a:moveTo>
                  <a:lnTo>
                    <a:pt x="185242" y="0"/>
                  </a:lnTo>
                  <a:lnTo>
                    <a:pt x="185242" y="18897"/>
                  </a:lnTo>
                  <a:lnTo>
                    <a:pt x="187553" y="18897"/>
                  </a:lnTo>
                  <a:lnTo>
                    <a:pt x="187553" y="0"/>
                  </a:lnTo>
                  <a:close/>
                </a:path>
                <a:path w="211455" h="19050">
                  <a:moveTo>
                    <a:pt x="194957" y="0"/>
                  </a:moveTo>
                  <a:lnTo>
                    <a:pt x="192659" y="0"/>
                  </a:lnTo>
                  <a:lnTo>
                    <a:pt x="192659" y="18897"/>
                  </a:lnTo>
                  <a:lnTo>
                    <a:pt x="194957" y="18897"/>
                  </a:lnTo>
                  <a:lnTo>
                    <a:pt x="194957" y="0"/>
                  </a:lnTo>
                  <a:close/>
                </a:path>
                <a:path w="211455" h="19050">
                  <a:moveTo>
                    <a:pt x="199859" y="0"/>
                  </a:moveTo>
                  <a:lnTo>
                    <a:pt x="197561" y="0"/>
                  </a:lnTo>
                  <a:lnTo>
                    <a:pt x="197561" y="18897"/>
                  </a:lnTo>
                  <a:lnTo>
                    <a:pt x="199859" y="18897"/>
                  </a:lnTo>
                  <a:lnTo>
                    <a:pt x="199859" y="0"/>
                  </a:lnTo>
                  <a:close/>
                </a:path>
                <a:path w="211455" h="19050">
                  <a:moveTo>
                    <a:pt x="204584" y="0"/>
                  </a:moveTo>
                  <a:lnTo>
                    <a:pt x="202272" y="0"/>
                  </a:lnTo>
                  <a:lnTo>
                    <a:pt x="202272" y="18897"/>
                  </a:lnTo>
                  <a:lnTo>
                    <a:pt x="204584" y="18897"/>
                  </a:lnTo>
                  <a:lnTo>
                    <a:pt x="204584" y="0"/>
                  </a:lnTo>
                  <a:close/>
                </a:path>
                <a:path w="211455" h="19050">
                  <a:moveTo>
                    <a:pt x="208140" y="88"/>
                  </a:moveTo>
                  <a:lnTo>
                    <a:pt x="207568" y="25"/>
                  </a:lnTo>
                  <a:lnTo>
                    <a:pt x="205841" y="25"/>
                  </a:lnTo>
                  <a:lnTo>
                    <a:pt x="205841" y="18910"/>
                  </a:lnTo>
                  <a:lnTo>
                    <a:pt x="207568" y="18910"/>
                  </a:lnTo>
                  <a:lnTo>
                    <a:pt x="208140" y="18846"/>
                  </a:lnTo>
                  <a:lnTo>
                    <a:pt x="208140" y="88"/>
                  </a:lnTo>
                  <a:close/>
                </a:path>
                <a:path w="211455" h="19050">
                  <a:moveTo>
                    <a:pt x="211340" y="1828"/>
                  </a:moveTo>
                  <a:lnTo>
                    <a:pt x="210781" y="1143"/>
                  </a:lnTo>
                  <a:lnTo>
                    <a:pt x="209981" y="596"/>
                  </a:lnTo>
                  <a:lnTo>
                    <a:pt x="209042" y="292"/>
                  </a:lnTo>
                  <a:lnTo>
                    <a:pt x="209042" y="18630"/>
                  </a:lnTo>
                  <a:lnTo>
                    <a:pt x="209981"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35" name="object 35"/>
            <p:cNvSpPr/>
            <p:nvPr/>
          </p:nvSpPr>
          <p:spPr>
            <a:xfrm>
              <a:off x="1517845" y="2819109"/>
              <a:ext cx="212725" cy="19050"/>
            </a:xfrm>
            <a:custGeom>
              <a:avLst/>
              <a:gdLst/>
              <a:ahLst/>
              <a:cxnLst/>
              <a:rect l="l" t="t" r="r" b="b"/>
              <a:pathLst>
                <a:path w="212725" h="19050">
                  <a:moveTo>
                    <a:pt x="4889" y="0"/>
                  </a:moveTo>
                  <a:lnTo>
                    <a:pt x="1968" y="266"/>
                  </a:lnTo>
                  <a:lnTo>
                    <a:pt x="127" y="1892"/>
                  </a:lnTo>
                  <a:lnTo>
                    <a:pt x="0" y="14998"/>
                  </a:lnTo>
                  <a:lnTo>
                    <a:pt x="393" y="17360"/>
                  </a:lnTo>
                  <a:lnTo>
                    <a:pt x="2438" y="18897"/>
                  </a:lnTo>
                  <a:lnTo>
                    <a:pt x="207264" y="18897"/>
                  </a:lnTo>
                  <a:lnTo>
                    <a:pt x="210731" y="17741"/>
                  </a:lnTo>
                  <a:lnTo>
                    <a:pt x="212166" y="15633"/>
                  </a:lnTo>
                  <a:lnTo>
                    <a:pt x="212166" y="4114"/>
                  </a:lnTo>
                  <a:lnTo>
                    <a:pt x="212166" y="3263"/>
                  </a:lnTo>
                  <a:lnTo>
                    <a:pt x="211861" y="2476"/>
                  </a:lnTo>
                  <a:lnTo>
                    <a:pt x="210781" y="1130"/>
                  </a:lnTo>
                  <a:lnTo>
                    <a:pt x="209969" y="584"/>
                  </a:lnTo>
                  <a:lnTo>
                    <a:pt x="209042" y="279"/>
                  </a:lnTo>
                  <a:lnTo>
                    <a:pt x="4889" y="0"/>
                  </a:lnTo>
                  <a:close/>
                </a:path>
              </a:pathLst>
            </a:custGeom>
            <a:solidFill>
              <a:srgbClr val="FFB83D"/>
            </a:solidFill>
          </p:spPr>
          <p:txBody>
            <a:bodyPr wrap="square" lIns="0" tIns="0" rIns="0" bIns="0" rtlCol="0"/>
            <a:lstStyle/>
            <a:p>
              <a:endParaRPr/>
            </a:p>
          </p:txBody>
        </p:sp>
        <p:sp>
          <p:nvSpPr>
            <p:cNvPr id="36" name="object 36"/>
            <p:cNvSpPr/>
            <p:nvPr/>
          </p:nvSpPr>
          <p:spPr>
            <a:xfrm>
              <a:off x="1517840" y="2819107"/>
              <a:ext cx="211454" cy="19050"/>
            </a:xfrm>
            <a:custGeom>
              <a:avLst/>
              <a:gdLst/>
              <a:ahLst/>
              <a:cxnLst/>
              <a:rect l="l" t="t" r="r" b="b"/>
              <a:pathLst>
                <a:path w="211455" h="19050">
                  <a:moveTo>
                    <a:pt x="112788" y="18910"/>
                  </a:moveTo>
                  <a:lnTo>
                    <a:pt x="104559" y="13271"/>
                  </a:lnTo>
                  <a:lnTo>
                    <a:pt x="101003" y="5600"/>
                  </a:lnTo>
                  <a:lnTo>
                    <a:pt x="99479" y="12"/>
                  </a:lnTo>
                  <a:lnTo>
                    <a:pt x="96062" y="12"/>
                  </a:lnTo>
                  <a:lnTo>
                    <a:pt x="93738" y="0"/>
                  </a:lnTo>
                  <a:lnTo>
                    <a:pt x="76657" y="12"/>
                  </a:lnTo>
                  <a:lnTo>
                    <a:pt x="74358" y="0"/>
                  </a:lnTo>
                  <a:lnTo>
                    <a:pt x="4368" y="12"/>
                  </a:lnTo>
                  <a:lnTo>
                    <a:pt x="1765" y="279"/>
                  </a:lnTo>
                  <a:lnTo>
                    <a:pt x="114" y="1917"/>
                  </a:lnTo>
                  <a:lnTo>
                    <a:pt x="0" y="15011"/>
                  </a:lnTo>
                  <a:lnTo>
                    <a:pt x="660" y="17602"/>
                  </a:lnTo>
                  <a:lnTo>
                    <a:pt x="2362" y="18910"/>
                  </a:lnTo>
                  <a:lnTo>
                    <a:pt x="112788" y="18910"/>
                  </a:lnTo>
                  <a:close/>
                </a:path>
                <a:path w="211455" h="19050">
                  <a:moveTo>
                    <a:pt x="117767" y="0"/>
                  </a:moveTo>
                  <a:lnTo>
                    <a:pt x="115468" y="0"/>
                  </a:lnTo>
                  <a:lnTo>
                    <a:pt x="115468" y="18897"/>
                  </a:lnTo>
                  <a:lnTo>
                    <a:pt x="117767" y="18897"/>
                  </a:lnTo>
                  <a:lnTo>
                    <a:pt x="117767" y="0"/>
                  </a:lnTo>
                  <a:close/>
                </a:path>
                <a:path w="211455" h="19050">
                  <a:moveTo>
                    <a:pt x="140982" y="0"/>
                  </a:moveTo>
                  <a:lnTo>
                    <a:pt x="138671" y="0"/>
                  </a:lnTo>
                  <a:lnTo>
                    <a:pt x="138671" y="18897"/>
                  </a:lnTo>
                  <a:lnTo>
                    <a:pt x="140982" y="18897"/>
                  </a:lnTo>
                  <a:lnTo>
                    <a:pt x="140982" y="0"/>
                  </a:lnTo>
                  <a:close/>
                </a:path>
                <a:path w="211455" h="19050">
                  <a:moveTo>
                    <a:pt x="156108" y="0"/>
                  </a:moveTo>
                  <a:lnTo>
                    <a:pt x="153797" y="0"/>
                  </a:lnTo>
                  <a:lnTo>
                    <a:pt x="153797" y="18897"/>
                  </a:lnTo>
                  <a:lnTo>
                    <a:pt x="156108" y="18897"/>
                  </a:lnTo>
                  <a:lnTo>
                    <a:pt x="156108" y="0"/>
                  </a:lnTo>
                  <a:close/>
                </a:path>
                <a:path w="211455" h="19050">
                  <a:moveTo>
                    <a:pt x="170421" y="0"/>
                  </a:moveTo>
                  <a:lnTo>
                    <a:pt x="168122" y="0"/>
                  </a:lnTo>
                  <a:lnTo>
                    <a:pt x="168122" y="18897"/>
                  </a:lnTo>
                  <a:lnTo>
                    <a:pt x="170421" y="18897"/>
                  </a:lnTo>
                  <a:lnTo>
                    <a:pt x="170421" y="0"/>
                  </a:lnTo>
                  <a:close/>
                </a:path>
                <a:path w="211455" h="19050">
                  <a:moveTo>
                    <a:pt x="179768" y="0"/>
                  </a:moveTo>
                  <a:lnTo>
                    <a:pt x="177457" y="0"/>
                  </a:lnTo>
                  <a:lnTo>
                    <a:pt x="177457" y="18897"/>
                  </a:lnTo>
                  <a:lnTo>
                    <a:pt x="179768" y="18897"/>
                  </a:lnTo>
                  <a:lnTo>
                    <a:pt x="179768" y="0"/>
                  </a:lnTo>
                  <a:close/>
                </a:path>
                <a:path w="211455" h="19050">
                  <a:moveTo>
                    <a:pt x="187553" y="0"/>
                  </a:moveTo>
                  <a:lnTo>
                    <a:pt x="185242" y="0"/>
                  </a:lnTo>
                  <a:lnTo>
                    <a:pt x="185242" y="18897"/>
                  </a:lnTo>
                  <a:lnTo>
                    <a:pt x="187553" y="18897"/>
                  </a:lnTo>
                  <a:lnTo>
                    <a:pt x="187553" y="0"/>
                  </a:lnTo>
                  <a:close/>
                </a:path>
                <a:path w="211455" h="19050">
                  <a:moveTo>
                    <a:pt x="194957" y="0"/>
                  </a:moveTo>
                  <a:lnTo>
                    <a:pt x="192659" y="0"/>
                  </a:lnTo>
                  <a:lnTo>
                    <a:pt x="192659" y="18897"/>
                  </a:lnTo>
                  <a:lnTo>
                    <a:pt x="194957" y="18897"/>
                  </a:lnTo>
                  <a:lnTo>
                    <a:pt x="194957" y="0"/>
                  </a:lnTo>
                  <a:close/>
                </a:path>
                <a:path w="211455" h="19050">
                  <a:moveTo>
                    <a:pt x="199859" y="0"/>
                  </a:moveTo>
                  <a:lnTo>
                    <a:pt x="197561" y="0"/>
                  </a:lnTo>
                  <a:lnTo>
                    <a:pt x="197561" y="18897"/>
                  </a:lnTo>
                  <a:lnTo>
                    <a:pt x="199859" y="18897"/>
                  </a:lnTo>
                  <a:lnTo>
                    <a:pt x="199859" y="0"/>
                  </a:lnTo>
                  <a:close/>
                </a:path>
                <a:path w="211455" h="19050">
                  <a:moveTo>
                    <a:pt x="204584" y="0"/>
                  </a:moveTo>
                  <a:lnTo>
                    <a:pt x="202272" y="0"/>
                  </a:lnTo>
                  <a:lnTo>
                    <a:pt x="202272" y="18897"/>
                  </a:lnTo>
                  <a:lnTo>
                    <a:pt x="204584" y="18897"/>
                  </a:lnTo>
                  <a:lnTo>
                    <a:pt x="204584" y="0"/>
                  </a:lnTo>
                  <a:close/>
                </a:path>
                <a:path w="211455" h="19050">
                  <a:moveTo>
                    <a:pt x="208140" y="76"/>
                  </a:moveTo>
                  <a:lnTo>
                    <a:pt x="207568" y="12"/>
                  </a:lnTo>
                  <a:lnTo>
                    <a:pt x="205841" y="12"/>
                  </a:lnTo>
                  <a:lnTo>
                    <a:pt x="205841" y="18897"/>
                  </a:lnTo>
                  <a:lnTo>
                    <a:pt x="207568" y="18897"/>
                  </a:lnTo>
                  <a:lnTo>
                    <a:pt x="208140" y="18834"/>
                  </a:lnTo>
                  <a:lnTo>
                    <a:pt x="208140" y="76"/>
                  </a:lnTo>
                  <a:close/>
                </a:path>
                <a:path w="211455" h="19050">
                  <a:moveTo>
                    <a:pt x="211340" y="1816"/>
                  </a:moveTo>
                  <a:lnTo>
                    <a:pt x="210781" y="1130"/>
                  </a:lnTo>
                  <a:lnTo>
                    <a:pt x="209981" y="584"/>
                  </a:lnTo>
                  <a:lnTo>
                    <a:pt x="209029" y="279"/>
                  </a:lnTo>
                  <a:lnTo>
                    <a:pt x="209029" y="18618"/>
                  </a:lnTo>
                  <a:lnTo>
                    <a:pt x="209981" y="18313"/>
                  </a:lnTo>
                  <a:lnTo>
                    <a:pt x="210781" y="17767"/>
                  </a:lnTo>
                  <a:lnTo>
                    <a:pt x="211340" y="17081"/>
                  </a:lnTo>
                  <a:lnTo>
                    <a:pt x="211340" y="1816"/>
                  </a:lnTo>
                  <a:close/>
                </a:path>
              </a:pathLst>
            </a:custGeom>
            <a:solidFill>
              <a:srgbClr val="FFA312"/>
            </a:solidFill>
          </p:spPr>
          <p:txBody>
            <a:bodyPr wrap="square" lIns="0" tIns="0" rIns="0" bIns="0" rtlCol="0"/>
            <a:lstStyle/>
            <a:p>
              <a:endParaRPr/>
            </a:p>
          </p:txBody>
        </p:sp>
        <p:sp>
          <p:nvSpPr>
            <p:cNvPr id="37" name="object 37"/>
            <p:cNvSpPr/>
            <p:nvPr/>
          </p:nvSpPr>
          <p:spPr>
            <a:xfrm>
              <a:off x="1502975" y="2800246"/>
              <a:ext cx="212725" cy="19050"/>
            </a:xfrm>
            <a:custGeom>
              <a:avLst/>
              <a:gdLst/>
              <a:ahLst/>
              <a:cxnLst/>
              <a:rect l="l" t="t" r="r" b="b"/>
              <a:pathLst>
                <a:path w="212725" h="19050">
                  <a:moveTo>
                    <a:pt x="4889" y="0"/>
                  </a:moveTo>
                  <a:lnTo>
                    <a:pt x="1701" y="546"/>
                  </a:lnTo>
                  <a:lnTo>
                    <a:pt x="203" y="1993"/>
                  </a:lnTo>
                  <a:lnTo>
                    <a:pt x="0" y="3721"/>
                  </a:lnTo>
                  <a:lnTo>
                    <a:pt x="126" y="17157"/>
                  </a:lnTo>
                  <a:lnTo>
                    <a:pt x="2273" y="18897"/>
                  </a:lnTo>
                  <a:lnTo>
                    <a:pt x="207352" y="18897"/>
                  </a:lnTo>
                  <a:lnTo>
                    <a:pt x="209969" y="18313"/>
                  </a:lnTo>
                  <a:lnTo>
                    <a:pt x="210769" y="17767"/>
                  </a:lnTo>
                  <a:lnTo>
                    <a:pt x="211861" y="16421"/>
                  </a:lnTo>
                  <a:lnTo>
                    <a:pt x="212153" y="15633"/>
                  </a:lnTo>
                  <a:lnTo>
                    <a:pt x="212153" y="4114"/>
                  </a:lnTo>
                  <a:lnTo>
                    <a:pt x="212153" y="3263"/>
                  </a:lnTo>
                  <a:lnTo>
                    <a:pt x="211861" y="2476"/>
                  </a:lnTo>
                  <a:lnTo>
                    <a:pt x="210769" y="1117"/>
                  </a:lnTo>
                  <a:lnTo>
                    <a:pt x="209969" y="584"/>
                  </a:lnTo>
                  <a:lnTo>
                    <a:pt x="209029" y="279"/>
                  </a:lnTo>
                  <a:lnTo>
                    <a:pt x="4889" y="0"/>
                  </a:lnTo>
                  <a:close/>
                </a:path>
              </a:pathLst>
            </a:custGeom>
            <a:solidFill>
              <a:srgbClr val="FFB83D"/>
            </a:solidFill>
          </p:spPr>
          <p:txBody>
            <a:bodyPr wrap="square" lIns="0" tIns="0" rIns="0" bIns="0" rtlCol="0"/>
            <a:lstStyle/>
            <a:p>
              <a:endParaRPr/>
            </a:p>
          </p:txBody>
        </p:sp>
        <p:sp>
          <p:nvSpPr>
            <p:cNvPr id="38" name="object 38"/>
            <p:cNvSpPr/>
            <p:nvPr/>
          </p:nvSpPr>
          <p:spPr>
            <a:xfrm>
              <a:off x="1502968" y="2800235"/>
              <a:ext cx="211454" cy="19050"/>
            </a:xfrm>
            <a:custGeom>
              <a:avLst/>
              <a:gdLst/>
              <a:ahLst/>
              <a:cxnLst/>
              <a:rect l="l" t="t" r="r" b="b"/>
              <a:pathLst>
                <a:path w="211455" h="19050">
                  <a:moveTo>
                    <a:pt x="112737" y="18884"/>
                  </a:moveTo>
                  <a:lnTo>
                    <a:pt x="104571" y="13296"/>
                  </a:lnTo>
                  <a:lnTo>
                    <a:pt x="101041" y="5689"/>
                  </a:lnTo>
                  <a:lnTo>
                    <a:pt x="99466" y="12"/>
                  </a:lnTo>
                  <a:lnTo>
                    <a:pt x="96050" y="12"/>
                  </a:lnTo>
                  <a:lnTo>
                    <a:pt x="93738" y="0"/>
                  </a:lnTo>
                  <a:lnTo>
                    <a:pt x="76657" y="12"/>
                  </a:lnTo>
                  <a:lnTo>
                    <a:pt x="74345" y="0"/>
                  </a:lnTo>
                  <a:lnTo>
                    <a:pt x="4356" y="12"/>
                  </a:lnTo>
                  <a:lnTo>
                    <a:pt x="1574" y="508"/>
                  </a:lnTo>
                  <a:lnTo>
                    <a:pt x="177" y="1968"/>
                  </a:lnTo>
                  <a:lnTo>
                    <a:pt x="0" y="3746"/>
                  </a:lnTo>
                  <a:lnTo>
                    <a:pt x="114" y="17170"/>
                  </a:lnTo>
                  <a:lnTo>
                    <a:pt x="2019" y="18910"/>
                  </a:lnTo>
                  <a:lnTo>
                    <a:pt x="93738" y="18897"/>
                  </a:lnTo>
                  <a:lnTo>
                    <a:pt x="96050" y="18897"/>
                  </a:lnTo>
                  <a:lnTo>
                    <a:pt x="112737" y="18884"/>
                  </a:lnTo>
                  <a:close/>
                </a:path>
                <a:path w="211455" h="19050">
                  <a:moveTo>
                    <a:pt x="117767" y="0"/>
                  </a:moveTo>
                  <a:lnTo>
                    <a:pt x="115468" y="0"/>
                  </a:lnTo>
                  <a:lnTo>
                    <a:pt x="115468" y="18897"/>
                  </a:lnTo>
                  <a:lnTo>
                    <a:pt x="117767" y="18897"/>
                  </a:lnTo>
                  <a:lnTo>
                    <a:pt x="117767" y="0"/>
                  </a:lnTo>
                  <a:close/>
                </a:path>
                <a:path w="211455" h="19050">
                  <a:moveTo>
                    <a:pt x="140957" y="0"/>
                  </a:moveTo>
                  <a:lnTo>
                    <a:pt x="138658" y="0"/>
                  </a:lnTo>
                  <a:lnTo>
                    <a:pt x="138658" y="18897"/>
                  </a:lnTo>
                  <a:lnTo>
                    <a:pt x="140957" y="18897"/>
                  </a:lnTo>
                  <a:lnTo>
                    <a:pt x="140957" y="0"/>
                  </a:lnTo>
                  <a:close/>
                </a:path>
                <a:path w="211455" h="19050">
                  <a:moveTo>
                    <a:pt x="156083" y="0"/>
                  </a:moveTo>
                  <a:lnTo>
                    <a:pt x="153784" y="0"/>
                  </a:lnTo>
                  <a:lnTo>
                    <a:pt x="153784" y="18897"/>
                  </a:lnTo>
                  <a:lnTo>
                    <a:pt x="156083" y="18897"/>
                  </a:lnTo>
                  <a:lnTo>
                    <a:pt x="156083" y="0"/>
                  </a:lnTo>
                  <a:close/>
                </a:path>
                <a:path w="211455" h="19050">
                  <a:moveTo>
                    <a:pt x="170408" y="0"/>
                  </a:moveTo>
                  <a:lnTo>
                    <a:pt x="168109" y="0"/>
                  </a:lnTo>
                  <a:lnTo>
                    <a:pt x="168109" y="18897"/>
                  </a:lnTo>
                  <a:lnTo>
                    <a:pt x="170408" y="18897"/>
                  </a:lnTo>
                  <a:lnTo>
                    <a:pt x="170408" y="0"/>
                  </a:lnTo>
                  <a:close/>
                </a:path>
                <a:path w="211455" h="19050">
                  <a:moveTo>
                    <a:pt x="179755" y="0"/>
                  </a:moveTo>
                  <a:lnTo>
                    <a:pt x="177444" y="0"/>
                  </a:lnTo>
                  <a:lnTo>
                    <a:pt x="177444" y="18897"/>
                  </a:lnTo>
                  <a:lnTo>
                    <a:pt x="179755" y="18897"/>
                  </a:lnTo>
                  <a:lnTo>
                    <a:pt x="179755" y="0"/>
                  </a:lnTo>
                  <a:close/>
                </a:path>
                <a:path w="211455" h="19050">
                  <a:moveTo>
                    <a:pt x="187540" y="0"/>
                  </a:moveTo>
                  <a:lnTo>
                    <a:pt x="185229" y="0"/>
                  </a:lnTo>
                  <a:lnTo>
                    <a:pt x="185229" y="18897"/>
                  </a:lnTo>
                  <a:lnTo>
                    <a:pt x="187540" y="18897"/>
                  </a:lnTo>
                  <a:lnTo>
                    <a:pt x="187540" y="0"/>
                  </a:lnTo>
                  <a:close/>
                </a:path>
                <a:path w="211455" h="19050">
                  <a:moveTo>
                    <a:pt x="194957" y="0"/>
                  </a:moveTo>
                  <a:lnTo>
                    <a:pt x="192646" y="0"/>
                  </a:lnTo>
                  <a:lnTo>
                    <a:pt x="192646" y="18897"/>
                  </a:lnTo>
                  <a:lnTo>
                    <a:pt x="194957" y="18897"/>
                  </a:lnTo>
                  <a:lnTo>
                    <a:pt x="194957" y="0"/>
                  </a:lnTo>
                  <a:close/>
                </a:path>
                <a:path w="211455" h="19050">
                  <a:moveTo>
                    <a:pt x="199847" y="0"/>
                  </a:moveTo>
                  <a:lnTo>
                    <a:pt x="197548" y="0"/>
                  </a:lnTo>
                  <a:lnTo>
                    <a:pt x="197548" y="18897"/>
                  </a:lnTo>
                  <a:lnTo>
                    <a:pt x="199847" y="18897"/>
                  </a:lnTo>
                  <a:lnTo>
                    <a:pt x="199847" y="0"/>
                  </a:lnTo>
                  <a:close/>
                </a:path>
                <a:path w="211455" h="19050">
                  <a:moveTo>
                    <a:pt x="204584" y="0"/>
                  </a:moveTo>
                  <a:lnTo>
                    <a:pt x="202272" y="0"/>
                  </a:lnTo>
                  <a:lnTo>
                    <a:pt x="202272" y="18897"/>
                  </a:lnTo>
                  <a:lnTo>
                    <a:pt x="204584" y="18897"/>
                  </a:lnTo>
                  <a:lnTo>
                    <a:pt x="204584" y="0"/>
                  </a:lnTo>
                  <a:close/>
                </a:path>
                <a:path w="211455" h="19050">
                  <a:moveTo>
                    <a:pt x="208127" y="76"/>
                  </a:moveTo>
                  <a:lnTo>
                    <a:pt x="207568" y="12"/>
                  </a:lnTo>
                  <a:lnTo>
                    <a:pt x="205828" y="12"/>
                  </a:lnTo>
                  <a:lnTo>
                    <a:pt x="205828" y="18897"/>
                  </a:lnTo>
                  <a:lnTo>
                    <a:pt x="207568" y="18897"/>
                  </a:lnTo>
                  <a:lnTo>
                    <a:pt x="208127" y="18834"/>
                  </a:lnTo>
                  <a:lnTo>
                    <a:pt x="208127" y="76"/>
                  </a:lnTo>
                  <a:close/>
                </a:path>
                <a:path w="211455" h="19050">
                  <a:moveTo>
                    <a:pt x="211328" y="1828"/>
                  </a:moveTo>
                  <a:lnTo>
                    <a:pt x="210769" y="1143"/>
                  </a:lnTo>
                  <a:lnTo>
                    <a:pt x="209969" y="596"/>
                  </a:lnTo>
                  <a:lnTo>
                    <a:pt x="209029" y="292"/>
                  </a:lnTo>
                  <a:lnTo>
                    <a:pt x="209029" y="18630"/>
                  </a:lnTo>
                  <a:lnTo>
                    <a:pt x="209969" y="18326"/>
                  </a:lnTo>
                  <a:lnTo>
                    <a:pt x="210769" y="17780"/>
                  </a:lnTo>
                  <a:lnTo>
                    <a:pt x="211328" y="17094"/>
                  </a:lnTo>
                  <a:lnTo>
                    <a:pt x="211328" y="1828"/>
                  </a:lnTo>
                  <a:close/>
                </a:path>
              </a:pathLst>
            </a:custGeom>
            <a:solidFill>
              <a:srgbClr val="FFA312"/>
            </a:solidFill>
          </p:spPr>
          <p:txBody>
            <a:bodyPr wrap="square" lIns="0" tIns="0" rIns="0" bIns="0" rtlCol="0"/>
            <a:lstStyle/>
            <a:p>
              <a:endParaRPr/>
            </a:p>
          </p:txBody>
        </p:sp>
        <p:sp>
          <p:nvSpPr>
            <p:cNvPr id="39" name="object 39"/>
            <p:cNvSpPr/>
            <p:nvPr/>
          </p:nvSpPr>
          <p:spPr>
            <a:xfrm>
              <a:off x="1502624" y="2781486"/>
              <a:ext cx="212090" cy="19050"/>
            </a:xfrm>
            <a:custGeom>
              <a:avLst/>
              <a:gdLst/>
              <a:ahLst/>
              <a:cxnLst/>
              <a:rect l="l" t="t" r="r" b="b"/>
              <a:pathLst>
                <a:path w="212089" h="19050">
                  <a:moveTo>
                    <a:pt x="2354" y="0"/>
                  </a:moveTo>
                  <a:lnTo>
                    <a:pt x="322" y="1524"/>
                  </a:lnTo>
                  <a:lnTo>
                    <a:pt x="10" y="3263"/>
                  </a:lnTo>
                  <a:lnTo>
                    <a:pt x="0" y="15633"/>
                  </a:lnTo>
                  <a:lnTo>
                    <a:pt x="234" y="17094"/>
                  </a:lnTo>
                  <a:lnTo>
                    <a:pt x="1859" y="18503"/>
                  </a:lnTo>
                  <a:lnTo>
                    <a:pt x="4386" y="18884"/>
                  </a:lnTo>
                  <a:lnTo>
                    <a:pt x="207591" y="18884"/>
                  </a:lnTo>
                  <a:lnTo>
                    <a:pt x="212082" y="15633"/>
                  </a:lnTo>
                  <a:lnTo>
                    <a:pt x="212082" y="3263"/>
                  </a:lnTo>
                  <a:lnTo>
                    <a:pt x="2354" y="0"/>
                  </a:lnTo>
                  <a:close/>
                </a:path>
              </a:pathLst>
            </a:custGeom>
            <a:solidFill>
              <a:srgbClr val="FFB83D"/>
            </a:solidFill>
          </p:spPr>
          <p:txBody>
            <a:bodyPr wrap="square" lIns="0" tIns="0" rIns="0" bIns="0" rtlCol="0"/>
            <a:lstStyle/>
            <a:p>
              <a:endParaRPr/>
            </a:p>
          </p:txBody>
        </p:sp>
        <p:sp>
          <p:nvSpPr>
            <p:cNvPr id="40" name="object 40"/>
            <p:cNvSpPr/>
            <p:nvPr/>
          </p:nvSpPr>
          <p:spPr>
            <a:xfrm>
              <a:off x="1502524" y="2781477"/>
              <a:ext cx="211454" cy="19050"/>
            </a:xfrm>
            <a:custGeom>
              <a:avLst/>
              <a:gdLst/>
              <a:ahLst/>
              <a:cxnLst/>
              <a:rect l="l" t="t" r="r" b="b"/>
              <a:pathLst>
                <a:path w="211455" h="19050">
                  <a:moveTo>
                    <a:pt x="112737" y="18859"/>
                  </a:moveTo>
                  <a:lnTo>
                    <a:pt x="104711" y="13309"/>
                  </a:lnTo>
                  <a:lnTo>
                    <a:pt x="101193" y="5956"/>
                  </a:lnTo>
                  <a:lnTo>
                    <a:pt x="99491" y="12"/>
                  </a:lnTo>
                  <a:lnTo>
                    <a:pt x="96075" y="12"/>
                  </a:lnTo>
                  <a:lnTo>
                    <a:pt x="93764" y="0"/>
                  </a:lnTo>
                  <a:lnTo>
                    <a:pt x="76657" y="12"/>
                  </a:lnTo>
                  <a:lnTo>
                    <a:pt x="74358" y="0"/>
                  </a:lnTo>
                  <a:lnTo>
                    <a:pt x="2374" y="12"/>
                  </a:lnTo>
                  <a:lnTo>
                    <a:pt x="685" y="1320"/>
                  </a:lnTo>
                  <a:lnTo>
                    <a:pt x="177" y="3060"/>
                  </a:lnTo>
                  <a:lnTo>
                    <a:pt x="0" y="14871"/>
                  </a:lnTo>
                  <a:lnTo>
                    <a:pt x="317" y="17195"/>
                  </a:lnTo>
                  <a:lnTo>
                    <a:pt x="1892" y="18643"/>
                  </a:lnTo>
                  <a:lnTo>
                    <a:pt x="3848" y="18884"/>
                  </a:lnTo>
                  <a:lnTo>
                    <a:pt x="74358" y="18884"/>
                  </a:lnTo>
                  <a:lnTo>
                    <a:pt x="76657" y="18897"/>
                  </a:lnTo>
                  <a:lnTo>
                    <a:pt x="93764" y="18872"/>
                  </a:lnTo>
                  <a:lnTo>
                    <a:pt x="96075" y="18897"/>
                  </a:lnTo>
                  <a:lnTo>
                    <a:pt x="112737" y="18859"/>
                  </a:lnTo>
                  <a:close/>
                </a:path>
                <a:path w="211455" h="19050">
                  <a:moveTo>
                    <a:pt x="117792" y="0"/>
                  </a:moveTo>
                  <a:lnTo>
                    <a:pt x="115493" y="0"/>
                  </a:lnTo>
                  <a:lnTo>
                    <a:pt x="115493"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35" y="0"/>
                  </a:lnTo>
                  <a:lnTo>
                    <a:pt x="168135"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66" y="0"/>
                  </a:moveTo>
                  <a:lnTo>
                    <a:pt x="185254" y="0"/>
                  </a:lnTo>
                  <a:lnTo>
                    <a:pt x="185254" y="18897"/>
                  </a:lnTo>
                  <a:lnTo>
                    <a:pt x="187566" y="18897"/>
                  </a:lnTo>
                  <a:lnTo>
                    <a:pt x="187566" y="0"/>
                  </a:lnTo>
                  <a:close/>
                </a:path>
                <a:path w="211455" h="19050">
                  <a:moveTo>
                    <a:pt x="194970" y="0"/>
                  </a:moveTo>
                  <a:lnTo>
                    <a:pt x="192671" y="0"/>
                  </a:lnTo>
                  <a:lnTo>
                    <a:pt x="192671" y="18897"/>
                  </a:lnTo>
                  <a:lnTo>
                    <a:pt x="194970" y="18897"/>
                  </a:lnTo>
                  <a:lnTo>
                    <a:pt x="194970" y="0"/>
                  </a:lnTo>
                  <a:close/>
                </a:path>
                <a:path w="211455" h="19050">
                  <a:moveTo>
                    <a:pt x="199872" y="0"/>
                  </a:moveTo>
                  <a:lnTo>
                    <a:pt x="197573" y="0"/>
                  </a:lnTo>
                  <a:lnTo>
                    <a:pt x="197573" y="18897"/>
                  </a:lnTo>
                  <a:lnTo>
                    <a:pt x="199872" y="18897"/>
                  </a:lnTo>
                  <a:lnTo>
                    <a:pt x="199872" y="0"/>
                  </a:lnTo>
                  <a:close/>
                </a:path>
                <a:path w="211455" h="19050">
                  <a:moveTo>
                    <a:pt x="204597" y="0"/>
                  </a:moveTo>
                  <a:lnTo>
                    <a:pt x="202298" y="0"/>
                  </a:lnTo>
                  <a:lnTo>
                    <a:pt x="202298" y="18897"/>
                  </a:lnTo>
                  <a:lnTo>
                    <a:pt x="204597" y="18897"/>
                  </a:lnTo>
                  <a:lnTo>
                    <a:pt x="204597" y="0"/>
                  </a:lnTo>
                  <a:close/>
                </a:path>
                <a:path w="211455" h="19050">
                  <a:moveTo>
                    <a:pt x="208153" y="76"/>
                  </a:moveTo>
                  <a:lnTo>
                    <a:pt x="207581" y="12"/>
                  </a:lnTo>
                  <a:lnTo>
                    <a:pt x="205854" y="12"/>
                  </a:lnTo>
                  <a:lnTo>
                    <a:pt x="205854" y="18897"/>
                  </a:lnTo>
                  <a:lnTo>
                    <a:pt x="207581" y="18897"/>
                  </a:lnTo>
                  <a:lnTo>
                    <a:pt x="208153" y="18834"/>
                  </a:lnTo>
                  <a:lnTo>
                    <a:pt x="208153" y="76"/>
                  </a:lnTo>
                  <a:close/>
                </a:path>
                <a:path w="211455" h="19050">
                  <a:moveTo>
                    <a:pt x="211340" y="1828"/>
                  </a:moveTo>
                  <a:lnTo>
                    <a:pt x="210781" y="1143"/>
                  </a:lnTo>
                  <a:lnTo>
                    <a:pt x="209981" y="596"/>
                  </a:lnTo>
                  <a:lnTo>
                    <a:pt x="209029" y="292"/>
                  </a:lnTo>
                  <a:lnTo>
                    <a:pt x="209029" y="18630"/>
                  </a:lnTo>
                  <a:lnTo>
                    <a:pt x="209981"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41" name="object 41"/>
            <p:cNvSpPr/>
            <p:nvPr/>
          </p:nvSpPr>
          <p:spPr>
            <a:xfrm>
              <a:off x="1512996" y="2763056"/>
              <a:ext cx="212725" cy="19050"/>
            </a:xfrm>
            <a:custGeom>
              <a:avLst/>
              <a:gdLst/>
              <a:ahLst/>
              <a:cxnLst/>
              <a:rect l="l" t="t" r="r" b="b"/>
              <a:pathLst>
                <a:path w="212725" h="19050">
                  <a:moveTo>
                    <a:pt x="2438" y="0"/>
                  </a:moveTo>
                  <a:lnTo>
                    <a:pt x="406" y="1524"/>
                  </a:lnTo>
                  <a:lnTo>
                    <a:pt x="50" y="3505"/>
                  </a:lnTo>
                  <a:lnTo>
                    <a:pt x="0" y="14782"/>
                  </a:lnTo>
                  <a:lnTo>
                    <a:pt x="304" y="16738"/>
                  </a:lnTo>
                  <a:lnTo>
                    <a:pt x="1295" y="17843"/>
                  </a:lnTo>
                  <a:lnTo>
                    <a:pt x="4076" y="18897"/>
                  </a:lnTo>
                  <a:lnTo>
                    <a:pt x="207276" y="18897"/>
                  </a:lnTo>
                  <a:lnTo>
                    <a:pt x="209981" y="18313"/>
                  </a:lnTo>
                  <a:lnTo>
                    <a:pt x="210781" y="17767"/>
                  </a:lnTo>
                  <a:lnTo>
                    <a:pt x="212166" y="15633"/>
                  </a:lnTo>
                  <a:lnTo>
                    <a:pt x="212166" y="4114"/>
                  </a:lnTo>
                  <a:lnTo>
                    <a:pt x="212166" y="3263"/>
                  </a:lnTo>
                  <a:lnTo>
                    <a:pt x="211861" y="2476"/>
                  </a:lnTo>
                  <a:lnTo>
                    <a:pt x="210781" y="1130"/>
                  </a:lnTo>
                  <a:lnTo>
                    <a:pt x="209981" y="584"/>
                  </a:lnTo>
                  <a:lnTo>
                    <a:pt x="209042" y="279"/>
                  </a:lnTo>
                  <a:lnTo>
                    <a:pt x="2438" y="0"/>
                  </a:lnTo>
                  <a:close/>
                </a:path>
              </a:pathLst>
            </a:custGeom>
            <a:solidFill>
              <a:srgbClr val="FFB83D"/>
            </a:solidFill>
          </p:spPr>
          <p:txBody>
            <a:bodyPr wrap="square" lIns="0" tIns="0" rIns="0" bIns="0" rtlCol="0"/>
            <a:lstStyle/>
            <a:p>
              <a:endParaRPr/>
            </a:p>
          </p:txBody>
        </p:sp>
        <p:sp>
          <p:nvSpPr>
            <p:cNvPr id="42" name="object 42"/>
            <p:cNvSpPr/>
            <p:nvPr/>
          </p:nvSpPr>
          <p:spPr>
            <a:xfrm>
              <a:off x="1512989" y="2763062"/>
              <a:ext cx="211454" cy="19050"/>
            </a:xfrm>
            <a:custGeom>
              <a:avLst/>
              <a:gdLst/>
              <a:ahLst/>
              <a:cxnLst/>
              <a:rect l="l" t="t" r="r" b="b"/>
              <a:pathLst>
                <a:path w="211455" h="19050">
                  <a:moveTo>
                    <a:pt x="112788" y="18897"/>
                  </a:moveTo>
                  <a:lnTo>
                    <a:pt x="104343" y="12839"/>
                  </a:lnTo>
                  <a:lnTo>
                    <a:pt x="100952" y="5410"/>
                  </a:lnTo>
                  <a:lnTo>
                    <a:pt x="99479" y="0"/>
                  </a:lnTo>
                  <a:lnTo>
                    <a:pt x="96062" y="0"/>
                  </a:lnTo>
                  <a:lnTo>
                    <a:pt x="93751" y="0"/>
                  </a:lnTo>
                  <a:lnTo>
                    <a:pt x="76669" y="0"/>
                  </a:lnTo>
                  <a:lnTo>
                    <a:pt x="74358" y="0"/>
                  </a:lnTo>
                  <a:lnTo>
                    <a:pt x="2349" y="0"/>
                  </a:lnTo>
                  <a:lnTo>
                    <a:pt x="660" y="1308"/>
                  </a:lnTo>
                  <a:lnTo>
                    <a:pt x="165" y="3060"/>
                  </a:lnTo>
                  <a:lnTo>
                    <a:pt x="0" y="14782"/>
                  </a:lnTo>
                  <a:lnTo>
                    <a:pt x="279" y="16751"/>
                  </a:lnTo>
                  <a:lnTo>
                    <a:pt x="1155" y="17843"/>
                  </a:lnTo>
                  <a:lnTo>
                    <a:pt x="3632" y="18897"/>
                  </a:lnTo>
                  <a:lnTo>
                    <a:pt x="112788" y="18897"/>
                  </a:lnTo>
                  <a:close/>
                </a:path>
                <a:path w="211455" h="19050">
                  <a:moveTo>
                    <a:pt x="117779" y="0"/>
                  </a:moveTo>
                  <a:lnTo>
                    <a:pt x="115481" y="0"/>
                  </a:lnTo>
                  <a:lnTo>
                    <a:pt x="115481" y="18884"/>
                  </a:lnTo>
                  <a:lnTo>
                    <a:pt x="117779" y="18884"/>
                  </a:lnTo>
                  <a:lnTo>
                    <a:pt x="117779" y="0"/>
                  </a:lnTo>
                  <a:close/>
                </a:path>
                <a:path w="211455" h="19050">
                  <a:moveTo>
                    <a:pt x="140982" y="0"/>
                  </a:moveTo>
                  <a:lnTo>
                    <a:pt x="138684" y="0"/>
                  </a:lnTo>
                  <a:lnTo>
                    <a:pt x="138684" y="18884"/>
                  </a:lnTo>
                  <a:lnTo>
                    <a:pt x="140982" y="18884"/>
                  </a:lnTo>
                  <a:lnTo>
                    <a:pt x="140982" y="0"/>
                  </a:lnTo>
                  <a:close/>
                </a:path>
                <a:path w="211455" h="19050">
                  <a:moveTo>
                    <a:pt x="156121" y="0"/>
                  </a:moveTo>
                  <a:lnTo>
                    <a:pt x="153809" y="0"/>
                  </a:lnTo>
                  <a:lnTo>
                    <a:pt x="153809" y="18884"/>
                  </a:lnTo>
                  <a:lnTo>
                    <a:pt x="156121" y="18884"/>
                  </a:lnTo>
                  <a:lnTo>
                    <a:pt x="156121" y="0"/>
                  </a:lnTo>
                  <a:close/>
                </a:path>
                <a:path w="211455" h="19050">
                  <a:moveTo>
                    <a:pt x="170421" y="0"/>
                  </a:moveTo>
                  <a:lnTo>
                    <a:pt x="168109" y="0"/>
                  </a:lnTo>
                  <a:lnTo>
                    <a:pt x="168109" y="18884"/>
                  </a:lnTo>
                  <a:lnTo>
                    <a:pt x="170421" y="18884"/>
                  </a:lnTo>
                  <a:lnTo>
                    <a:pt x="170421" y="0"/>
                  </a:lnTo>
                  <a:close/>
                </a:path>
                <a:path w="211455" h="19050">
                  <a:moveTo>
                    <a:pt x="179768" y="0"/>
                  </a:moveTo>
                  <a:lnTo>
                    <a:pt x="177469" y="0"/>
                  </a:lnTo>
                  <a:lnTo>
                    <a:pt x="177469" y="18884"/>
                  </a:lnTo>
                  <a:lnTo>
                    <a:pt x="179768" y="18884"/>
                  </a:lnTo>
                  <a:lnTo>
                    <a:pt x="179768" y="0"/>
                  </a:lnTo>
                  <a:close/>
                </a:path>
                <a:path w="211455" h="19050">
                  <a:moveTo>
                    <a:pt x="187553" y="0"/>
                  </a:moveTo>
                  <a:lnTo>
                    <a:pt x="185242" y="0"/>
                  </a:lnTo>
                  <a:lnTo>
                    <a:pt x="185242" y="18884"/>
                  </a:lnTo>
                  <a:lnTo>
                    <a:pt x="187553" y="18884"/>
                  </a:lnTo>
                  <a:lnTo>
                    <a:pt x="187553" y="0"/>
                  </a:lnTo>
                  <a:close/>
                </a:path>
                <a:path w="211455" h="19050">
                  <a:moveTo>
                    <a:pt x="194957" y="0"/>
                  </a:moveTo>
                  <a:lnTo>
                    <a:pt x="192659" y="0"/>
                  </a:lnTo>
                  <a:lnTo>
                    <a:pt x="192659" y="18884"/>
                  </a:lnTo>
                  <a:lnTo>
                    <a:pt x="194957" y="18884"/>
                  </a:lnTo>
                  <a:lnTo>
                    <a:pt x="194957" y="0"/>
                  </a:lnTo>
                  <a:close/>
                </a:path>
                <a:path w="211455" h="19050">
                  <a:moveTo>
                    <a:pt x="199859" y="0"/>
                  </a:moveTo>
                  <a:lnTo>
                    <a:pt x="197561" y="0"/>
                  </a:lnTo>
                  <a:lnTo>
                    <a:pt x="197561" y="18884"/>
                  </a:lnTo>
                  <a:lnTo>
                    <a:pt x="199859" y="18884"/>
                  </a:lnTo>
                  <a:lnTo>
                    <a:pt x="199859" y="0"/>
                  </a:lnTo>
                  <a:close/>
                </a:path>
                <a:path w="211455" h="19050">
                  <a:moveTo>
                    <a:pt x="204584" y="0"/>
                  </a:moveTo>
                  <a:lnTo>
                    <a:pt x="202272" y="0"/>
                  </a:lnTo>
                  <a:lnTo>
                    <a:pt x="202272" y="18884"/>
                  </a:lnTo>
                  <a:lnTo>
                    <a:pt x="204584" y="18884"/>
                  </a:lnTo>
                  <a:lnTo>
                    <a:pt x="204584" y="0"/>
                  </a:lnTo>
                  <a:close/>
                </a:path>
                <a:path w="211455" h="19050">
                  <a:moveTo>
                    <a:pt x="208140" y="63"/>
                  </a:moveTo>
                  <a:lnTo>
                    <a:pt x="207568" y="0"/>
                  </a:lnTo>
                  <a:lnTo>
                    <a:pt x="205841" y="0"/>
                  </a:lnTo>
                  <a:lnTo>
                    <a:pt x="205841" y="18884"/>
                  </a:lnTo>
                  <a:lnTo>
                    <a:pt x="207289" y="18884"/>
                  </a:lnTo>
                  <a:lnTo>
                    <a:pt x="208140" y="18834"/>
                  </a:lnTo>
                  <a:lnTo>
                    <a:pt x="208140" y="63"/>
                  </a:lnTo>
                  <a:close/>
                </a:path>
                <a:path w="211455" h="19050">
                  <a:moveTo>
                    <a:pt x="211340" y="1816"/>
                  </a:moveTo>
                  <a:lnTo>
                    <a:pt x="210781" y="1130"/>
                  </a:lnTo>
                  <a:lnTo>
                    <a:pt x="209981" y="584"/>
                  </a:lnTo>
                  <a:lnTo>
                    <a:pt x="209042" y="279"/>
                  </a:lnTo>
                  <a:lnTo>
                    <a:pt x="209042" y="18618"/>
                  </a:lnTo>
                  <a:lnTo>
                    <a:pt x="209981" y="18313"/>
                  </a:lnTo>
                  <a:lnTo>
                    <a:pt x="210781" y="17767"/>
                  </a:lnTo>
                  <a:lnTo>
                    <a:pt x="211340" y="17081"/>
                  </a:lnTo>
                  <a:lnTo>
                    <a:pt x="211340" y="1816"/>
                  </a:lnTo>
                  <a:close/>
                </a:path>
              </a:pathLst>
            </a:custGeom>
            <a:solidFill>
              <a:srgbClr val="FFA312"/>
            </a:solidFill>
          </p:spPr>
          <p:txBody>
            <a:bodyPr wrap="square" lIns="0" tIns="0" rIns="0" bIns="0" rtlCol="0"/>
            <a:lstStyle/>
            <a:p>
              <a:endParaRPr/>
            </a:p>
          </p:txBody>
        </p:sp>
        <p:sp>
          <p:nvSpPr>
            <p:cNvPr id="43" name="object 43"/>
            <p:cNvSpPr/>
            <p:nvPr/>
          </p:nvSpPr>
          <p:spPr>
            <a:xfrm>
              <a:off x="1529528" y="2744167"/>
              <a:ext cx="212725" cy="19050"/>
            </a:xfrm>
            <a:custGeom>
              <a:avLst/>
              <a:gdLst/>
              <a:ahLst/>
              <a:cxnLst/>
              <a:rect l="l" t="t" r="r" b="b"/>
              <a:pathLst>
                <a:path w="212725" h="19050">
                  <a:moveTo>
                    <a:pt x="4902" y="0"/>
                  </a:moveTo>
                  <a:lnTo>
                    <a:pt x="1968" y="266"/>
                  </a:lnTo>
                  <a:lnTo>
                    <a:pt x="126" y="1904"/>
                  </a:lnTo>
                  <a:lnTo>
                    <a:pt x="0" y="14846"/>
                  </a:lnTo>
                  <a:lnTo>
                    <a:pt x="406" y="17360"/>
                  </a:lnTo>
                  <a:lnTo>
                    <a:pt x="2451" y="18884"/>
                  </a:lnTo>
                  <a:lnTo>
                    <a:pt x="207276" y="18884"/>
                  </a:lnTo>
                  <a:lnTo>
                    <a:pt x="210438" y="17932"/>
                  </a:lnTo>
                  <a:lnTo>
                    <a:pt x="212178" y="15620"/>
                  </a:lnTo>
                  <a:lnTo>
                    <a:pt x="212178" y="4102"/>
                  </a:lnTo>
                  <a:lnTo>
                    <a:pt x="212178" y="3263"/>
                  </a:lnTo>
                  <a:lnTo>
                    <a:pt x="211874" y="2476"/>
                  </a:lnTo>
                  <a:lnTo>
                    <a:pt x="210565" y="990"/>
                  </a:lnTo>
                  <a:lnTo>
                    <a:pt x="209041" y="279"/>
                  </a:lnTo>
                  <a:lnTo>
                    <a:pt x="4902" y="0"/>
                  </a:lnTo>
                  <a:close/>
                </a:path>
              </a:pathLst>
            </a:custGeom>
            <a:solidFill>
              <a:srgbClr val="FFB83D"/>
            </a:solidFill>
          </p:spPr>
          <p:txBody>
            <a:bodyPr wrap="square" lIns="0" tIns="0" rIns="0" bIns="0" rtlCol="0"/>
            <a:lstStyle/>
            <a:p>
              <a:endParaRPr/>
            </a:p>
          </p:txBody>
        </p:sp>
        <p:sp>
          <p:nvSpPr>
            <p:cNvPr id="44" name="object 44"/>
            <p:cNvSpPr/>
            <p:nvPr/>
          </p:nvSpPr>
          <p:spPr>
            <a:xfrm>
              <a:off x="1529600" y="2744165"/>
              <a:ext cx="211454" cy="19050"/>
            </a:xfrm>
            <a:custGeom>
              <a:avLst/>
              <a:gdLst/>
              <a:ahLst/>
              <a:cxnLst/>
              <a:rect l="l" t="t" r="r" b="b"/>
              <a:pathLst>
                <a:path w="211455" h="19050">
                  <a:moveTo>
                    <a:pt x="112725" y="18897"/>
                  </a:moveTo>
                  <a:lnTo>
                    <a:pt x="104482" y="13271"/>
                  </a:lnTo>
                  <a:lnTo>
                    <a:pt x="100939" y="5600"/>
                  </a:lnTo>
                  <a:lnTo>
                    <a:pt x="99415" y="25"/>
                  </a:lnTo>
                  <a:lnTo>
                    <a:pt x="95986" y="25"/>
                  </a:lnTo>
                  <a:lnTo>
                    <a:pt x="93687" y="0"/>
                  </a:lnTo>
                  <a:lnTo>
                    <a:pt x="76581" y="25"/>
                  </a:lnTo>
                  <a:lnTo>
                    <a:pt x="74282" y="0"/>
                  </a:lnTo>
                  <a:lnTo>
                    <a:pt x="3949" y="12"/>
                  </a:lnTo>
                  <a:lnTo>
                    <a:pt x="1689" y="279"/>
                  </a:lnTo>
                  <a:lnTo>
                    <a:pt x="38" y="1917"/>
                  </a:lnTo>
                  <a:lnTo>
                    <a:pt x="0" y="15544"/>
                  </a:lnTo>
                  <a:lnTo>
                    <a:pt x="584" y="17589"/>
                  </a:lnTo>
                  <a:lnTo>
                    <a:pt x="2286" y="18897"/>
                  </a:lnTo>
                  <a:lnTo>
                    <a:pt x="74282" y="18897"/>
                  </a:lnTo>
                  <a:lnTo>
                    <a:pt x="76581" y="18897"/>
                  </a:lnTo>
                  <a:lnTo>
                    <a:pt x="93687" y="18897"/>
                  </a:lnTo>
                  <a:lnTo>
                    <a:pt x="95986" y="18897"/>
                  </a:lnTo>
                  <a:lnTo>
                    <a:pt x="112725" y="18897"/>
                  </a:lnTo>
                  <a:close/>
                </a:path>
                <a:path w="211455" h="19050">
                  <a:moveTo>
                    <a:pt x="117716" y="0"/>
                  </a:moveTo>
                  <a:lnTo>
                    <a:pt x="115404" y="0"/>
                  </a:lnTo>
                  <a:lnTo>
                    <a:pt x="115404" y="18897"/>
                  </a:lnTo>
                  <a:lnTo>
                    <a:pt x="117716" y="18897"/>
                  </a:lnTo>
                  <a:lnTo>
                    <a:pt x="117716" y="0"/>
                  </a:lnTo>
                  <a:close/>
                </a:path>
                <a:path w="211455" h="19050">
                  <a:moveTo>
                    <a:pt x="140919" y="0"/>
                  </a:moveTo>
                  <a:lnTo>
                    <a:pt x="138607" y="0"/>
                  </a:lnTo>
                  <a:lnTo>
                    <a:pt x="138607" y="18897"/>
                  </a:lnTo>
                  <a:lnTo>
                    <a:pt x="140919" y="18897"/>
                  </a:lnTo>
                  <a:lnTo>
                    <a:pt x="140919" y="0"/>
                  </a:lnTo>
                  <a:close/>
                </a:path>
                <a:path w="211455" h="19050">
                  <a:moveTo>
                    <a:pt x="156044" y="0"/>
                  </a:moveTo>
                  <a:lnTo>
                    <a:pt x="153733" y="0"/>
                  </a:lnTo>
                  <a:lnTo>
                    <a:pt x="153733" y="18897"/>
                  </a:lnTo>
                  <a:lnTo>
                    <a:pt x="156044" y="18897"/>
                  </a:lnTo>
                  <a:lnTo>
                    <a:pt x="156044" y="0"/>
                  </a:lnTo>
                  <a:close/>
                </a:path>
                <a:path w="211455" h="19050">
                  <a:moveTo>
                    <a:pt x="170357" y="0"/>
                  </a:moveTo>
                  <a:lnTo>
                    <a:pt x="168046" y="0"/>
                  </a:lnTo>
                  <a:lnTo>
                    <a:pt x="168046" y="18897"/>
                  </a:lnTo>
                  <a:lnTo>
                    <a:pt x="170357" y="18897"/>
                  </a:lnTo>
                  <a:lnTo>
                    <a:pt x="170357" y="0"/>
                  </a:lnTo>
                  <a:close/>
                </a:path>
                <a:path w="211455" h="19050">
                  <a:moveTo>
                    <a:pt x="179705" y="0"/>
                  </a:moveTo>
                  <a:lnTo>
                    <a:pt x="177393" y="0"/>
                  </a:lnTo>
                  <a:lnTo>
                    <a:pt x="177393" y="18897"/>
                  </a:lnTo>
                  <a:lnTo>
                    <a:pt x="179705" y="18897"/>
                  </a:lnTo>
                  <a:lnTo>
                    <a:pt x="179705" y="0"/>
                  </a:lnTo>
                  <a:close/>
                </a:path>
                <a:path w="211455" h="19050">
                  <a:moveTo>
                    <a:pt x="187477" y="0"/>
                  </a:moveTo>
                  <a:lnTo>
                    <a:pt x="185178" y="0"/>
                  </a:lnTo>
                  <a:lnTo>
                    <a:pt x="185178" y="18897"/>
                  </a:lnTo>
                  <a:lnTo>
                    <a:pt x="187477" y="18897"/>
                  </a:lnTo>
                  <a:lnTo>
                    <a:pt x="187477" y="0"/>
                  </a:lnTo>
                  <a:close/>
                </a:path>
                <a:path w="211455" h="19050">
                  <a:moveTo>
                    <a:pt x="194894" y="0"/>
                  </a:moveTo>
                  <a:lnTo>
                    <a:pt x="192595" y="0"/>
                  </a:lnTo>
                  <a:lnTo>
                    <a:pt x="192595" y="18897"/>
                  </a:lnTo>
                  <a:lnTo>
                    <a:pt x="194894" y="18897"/>
                  </a:lnTo>
                  <a:lnTo>
                    <a:pt x="194894" y="0"/>
                  </a:lnTo>
                  <a:close/>
                </a:path>
                <a:path w="211455" h="19050">
                  <a:moveTo>
                    <a:pt x="199796" y="0"/>
                  </a:moveTo>
                  <a:lnTo>
                    <a:pt x="197485" y="0"/>
                  </a:lnTo>
                  <a:lnTo>
                    <a:pt x="197485" y="18897"/>
                  </a:lnTo>
                  <a:lnTo>
                    <a:pt x="199796" y="18897"/>
                  </a:lnTo>
                  <a:lnTo>
                    <a:pt x="199796" y="0"/>
                  </a:lnTo>
                  <a:close/>
                </a:path>
                <a:path w="211455" h="19050">
                  <a:moveTo>
                    <a:pt x="204520" y="0"/>
                  </a:moveTo>
                  <a:lnTo>
                    <a:pt x="202209" y="0"/>
                  </a:lnTo>
                  <a:lnTo>
                    <a:pt x="202209" y="18897"/>
                  </a:lnTo>
                  <a:lnTo>
                    <a:pt x="204520" y="18897"/>
                  </a:lnTo>
                  <a:lnTo>
                    <a:pt x="204520" y="0"/>
                  </a:lnTo>
                  <a:close/>
                </a:path>
                <a:path w="211455" h="19050">
                  <a:moveTo>
                    <a:pt x="208064" y="63"/>
                  </a:moveTo>
                  <a:lnTo>
                    <a:pt x="207492" y="0"/>
                  </a:lnTo>
                  <a:lnTo>
                    <a:pt x="205752" y="0"/>
                  </a:lnTo>
                  <a:lnTo>
                    <a:pt x="205752" y="18884"/>
                  </a:lnTo>
                  <a:lnTo>
                    <a:pt x="207200" y="18884"/>
                  </a:lnTo>
                  <a:lnTo>
                    <a:pt x="208064" y="18834"/>
                  </a:lnTo>
                  <a:lnTo>
                    <a:pt x="208064" y="63"/>
                  </a:lnTo>
                  <a:close/>
                </a:path>
                <a:path w="211455" h="19050">
                  <a:moveTo>
                    <a:pt x="211251" y="1816"/>
                  </a:moveTo>
                  <a:lnTo>
                    <a:pt x="210693" y="1130"/>
                  </a:lnTo>
                  <a:lnTo>
                    <a:pt x="209905" y="584"/>
                  </a:lnTo>
                  <a:lnTo>
                    <a:pt x="208953" y="279"/>
                  </a:lnTo>
                  <a:lnTo>
                    <a:pt x="208953" y="18618"/>
                  </a:lnTo>
                  <a:lnTo>
                    <a:pt x="209905" y="18313"/>
                  </a:lnTo>
                  <a:lnTo>
                    <a:pt x="210693" y="17767"/>
                  </a:lnTo>
                  <a:lnTo>
                    <a:pt x="211251" y="17081"/>
                  </a:lnTo>
                  <a:lnTo>
                    <a:pt x="211251" y="1816"/>
                  </a:lnTo>
                  <a:close/>
                </a:path>
              </a:pathLst>
            </a:custGeom>
            <a:solidFill>
              <a:srgbClr val="FFA312"/>
            </a:solidFill>
          </p:spPr>
          <p:txBody>
            <a:bodyPr wrap="square" lIns="0" tIns="0" rIns="0" bIns="0" rtlCol="0"/>
            <a:lstStyle/>
            <a:p>
              <a:endParaRPr/>
            </a:p>
          </p:txBody>
        </p:sp>
        <p:sp>
          <p:nvSpPr>
            <p:cNvPr id="45" name="object 45"/>
            <p:cNvSpPr/>
            <p:nvPr/>
          </p:nvSpPr>
          <p:spPr>
            <a:xfrm>
              <a:off x="1503013" y="2725298"/>
              <a:ext cx="212725" cy="19050"/>
            </a:xfrm>
            <a:custGeom>
              <a:avLst/>
              <a:gdLst/>
              <a:ahLst/>
              <a:cxnLst/>
              <a:rect l="l" t="t" r="r" b="b"/>
              <a:pathLst>
                <a:path w="212725" h="19050">
                  <a:moveTo>
                    <a:pt x="4356" y="0"/>
                  </a:moveTo>
                  <a:lnTo>
                    <a:pt x="3873" y="63"/>
                  </a:lnTo>
                  <a:lnTo>
                    <a:pt x="1498" y="673"/>
                  </a:lnTo>
                  <a:lnTo>
                    <a:pt x="63" y="2146"/>
                  </a:lnTo>
                  <a:lnTo>
                    <a:pt x="0" y="15709"/>
                  </a:lnTo>
                  <a:lnTo>
                    <a:pt x="253" y="16370"/>
                  </a:lnTo>
                  <a:lnTo>
                    <a:pt x="1536" y="18110"/>
                  </a:lnTo>
                  <a:lnTo>
                    <a:pt x="3086" y="18897"/>
                  </a:lnTo>
                  <a:lnTo>
                    <a:pt x="207708" y="18884"/>
                  </a:lnTo>
                  <a:lnTo>
                    <a:pt x="212115" y="3263"/>
                  </a:lnTo>
                  <a:lnTo>
                    <a:pt x="211823" y="2476"/>
                  </a:lnTo>
                  <a:lnTo>
                    <a:pt x="4356" y="0"/>
                  </a:lnTo>
                  <a:close/>
                </a:path>
              </a:pathLst>
            </a:custGeom>
            <a:solidFill>
              <a:srgbClr val="FFB83D"/>
            </a:solidFill>
          </p:spPr>
          <p:txBody>
            <a:bodyPr wrap="square" lIns="0" tIns="0" rIns="0" bIns="0" rtlCol="0"/>
            <a:lstStyle/>
            <a:p>
              <a:endParaRPr/>
            </a:p>
          </p:txBody>
        </p:sp>
        <p:sp>
          <p:nvSpPr>
            <p:cNvPr id="46" name="object 46"/>
            <p:cNvSpPr/>
            <p:nvPr/>
          </p:nvSpPr>
          <p:spPr>
            <a:xfrm>
              <a:off x="1502994" y="2725305"/>
              <a:ext cx="211454" cy="19050"/>
            </a:xfrm>
            <a:custGeom>
              <a:avLst/>
              <a:gdLst/>
              <a:ahLst/>
              <a:cxnLst/>
              <a:rect l="l" t="t" r="r" b="b"/>
              <a:pathLst>
                <a:path w="211455" h="19050">
                  <a:moveTo>
                    <a:pt x="112712" y="18872"/>
                  </a:moveTo>
                  <a:lnTo>
                    <a:pt x="104698" y="13373"/>
                  </a:lnTo>
                  <a:lnTo>
                    <a:pt x="101142" y="5943"/>
                  </a:lnTo>
                  <a:lnTo>
                    <a:pt x="99441" y="0"/>
                  </a:lnTo>
                  <a:lnTo>
                    <a:pt x="96024" y="0"/>
                  </a:lnTo>
                  <a:lnTo>
                    <a:pt x="93713" y="0"/>
                  </a:lnTo>
                  <a:lnTo>
                    <a:pt x="76631" y="0"/>
                  </a:lnTo>
                  <a:lnTo>
                    <a:pt x="74320" y="0"/>
                  </a:lnTo>
                  <a:lnTo>
                    <a:pt x="4330" y="0"/>
                  </a:lnTo>
                  <a:lnTo>
                    <a:pt x="1536" y="457"/>
                  </a:lnTo>
                  <a:lnTo>
                    <a:pt x="76" y="2019"/>
                  </a:lnTo>
                  <a:lnTo>
                    <a:pt x="0" y="15735"/>
                  </a:lnTo>
                  <a:lnTo>
                    <a:pt x="266" y="16433"/>
                  </a:lnTo>
                  <a:lnTo>
                    <a:pt x="1447" y="18148"/>
                  </a:lnTo>
                  <a:lnTo>
                    <a:pt x="2819" y="18897"/>
                  </a:lnTo>
                  <a:lnTo>
                    <a:pt x="93713" y="18884"/>
                  </a:lnTo>
                  <a:lnTo>
                    <a:pt x="96024" y="18884"/>
                  </a:lnTo>
                  <a:lnTo>
                    <a:pt x="112712" y="18872"/>
                  </a:lnTo>
                  <a:close/>
                </a:path>
                <a:path w="211455" h="19050">
                  <a:moveTo>
                    <a:pt x="117741" y="0"/>
                  </a:moveTo>
                  <a:lnTo>
                    <a:pt x="115443" y="0"/>
                  </a:lnTo>
                  <a:lnTo>
                    <a:pt x="115443" y="18884"/>
                  </a:lnTo>
                  <a:lnTo>
                    <a:pt x="117741" y="18884"/>
                  </a:lnTo>
                  <a:lnTo>
                    <a:pt x="117741" y="0"/>
                  </a:lnTo>
                  <a:close/>
                </a:path>
                <a:path w="211455" h="19050">
                  <a:moveTo>
                    <a:pt x="140931" y="0"/>
                  </a:moveTo>
                  <a:lnTo>
                    <a:pt x="138633" y="0"/>
                  </a:lnTo>
                  <a:lnTo>
                    <a:pt x="138633" y="18884"/>
                  </a:lnTo>
                  <a:lnTo>
                    <a:pt x="140931" y="18884"/>
                  </a:lnTo>
                  <a:lnTo>
                    <a:pt x="140931" y="0"/>
                  </a:lnTo>
                  <a:close/>
                </a:path>
                <a:path w="211455" h="19050">
                  <a:moveTo>
                    <a:pt x="156057" y="0"/>
                  </a:moveTo>
                  <a:lnTo>
                    <a:pt x="153758" y="0"/>
                  </a:lnTo>
                  <a:lnTo>
                    <a:pt x="153758" y="18884"/>
                  </a:lnTo>
                  <a:lnTo>
                    <a:pt x="156057" y="18884"/>
                  </a:lnTo>
                  <a:lnTo>
                    <a:pt x="156057" y="0"/>
                  </a:lnTo>
                  <a:close/>
                </a:path>
                <a:path w="211455" h="19050">
                  <a:moveTo>
                    <a:pt x="170383" y="0"/>
                  </a:moveTo>
                  <a:lnTo>
                    <a:pt x="168084" y="0"/>
                  </a:lnTo>
                  <a:lnTo>
                    <a:pt x="168084" y="18884"/>
                  </a:lnTo>
                  <a:lnTo>
                    <a:pt x="170383" y="18884"/>
                  </a:lnTo>
                  <a:lnTo>
                    <a:pt x="170383" y="0"/>
                  </a:lnTo>
                  <a:close/>
                </a:path>
                <a:path w="211455" h="19050">
                  <a:moveTo>
                    <a:pt x="179730" y="0"/>
                  </a:moveTo>
                  <a:lnTo>
                    <a:pt x="177419" y="0"/>
                  </a:lnTo>
                  <a:lnTo>
                    <a:pt x="177419" y="18884"/>
                  </a:lnTo>
                  <a:lnTo>
                    <a:pt x="179730" y="18884"/>
                  </a:lnTo>
                  <a:lnTo>
                    <a:pt x="179730" y="0"/>
                  </a:lnTo>
                  <a:close/>
                </a:path>
                <a:path w="211455" h="19050">
                  <a:moveTo>
                    <a:pt x="187515" y="0"/>
                  </a:moveTo>
                  <a:lnTo>
                    <a:pt x="185204" y="0"/>
                  </a:lnTo>
                  <a:lnTo>
                    <a:pt x="185204" y="18884"/>
                  </a:lnTo>
                  <a:lnTo>
                    <a:pt x="187515" y="18884"/>
                  </a:lnTo>
                  <a:lnTo>
                    <a:pt x="187515" y="0"/>
                  </a:lnTo>
                  <a:close/>
                </a:path>
                <a:path w="211455" h="19050">
                  <a:moveTo>
                    <a:pt x="194932" y="0"/>
                  </a:moveTo>
                  <a:lnTo>
                    <a:pt x="192620" y="0"/>
                  </a:lnTo>
                  <a:lnTo>
                    <a:pt x="192620" y="18884"/>
                  </a:lnTo>
                  <a:lnTo>
                    <a:pt x="194932" y="18884"/>
                  </a:lnTo>
                  <a:lnTo>
                    <a:pt x="194932" y="0"/>
                  </a:lnTo>
                  <a:close/>
                </a:path>
                <a:path w="211455" h="19050">
                  <a:moveTo>
                    <a:pt x="199821" y="0"/>
                  </a:moveTo>
                  <a:lnTo>
                    <a:pt x="197523" y="0"/>
                  </a:lnTo>
                  <a:lnTo>
                    <a:pt x="197523" y="18884"/>
                  </a:lnTo>
                  <a:lnTo>
                    <a:pt x="199821" y="18884"/>
                  </a:lnTo>
                  <a:lnTo>
                    <a:pt x="199821" y="0"/>
                  </a:lnTo>
                  <a:close/>
                </a:path>
                <a:path w="211455" h="19050">
                  <a:moveTo>
                    <a:pt x="204558" y="0"/>
                  </a:moveTo>
                  <a:lnTo>
                    <a:pt x="202247" y="0"/>
                  </a:lnTo>
                  <a:lnTo>
                    <a:pt x="202247" y="18884"/>
                  </a:lnTo>
                  <a:lnTo>
                    <a:pt x="204558" y="18884"/>
                  </a:lnTo>
                  <a:lnTo>
                    <a:pt x="204558" y="0"/>
                  </a:lnTo>
                  <a:close/>
                </a:path>
                <a:path w="211455" h="19050">
                  <a:moveTo>
                    <a:pt x="208102" y="63"/>
                  </a:moveTo>
                  <a:lnTo>
                    <a:pt x="207543" y="0"/>
                  </a:lnTo>
                  <a:lnTo>
                    <a:pt x="205803" y="0"/>
                  </a:lnTo>
                  <a:lnTo>
                    <a:pt x="205803" y="18884"/>
                  </a:lnTo>
                  <a:lnTo>
                    <a:pt x="207251" y="18884"/>
                  </a:lnTo>
                  <a:lnTo>
                    <a:pt x="208102" y="18834"/>
                  </a:lnTo>
                  <a:lnTo>
                    <a:pt x="208102" y="63"/>
                  </a:lnTo>
                  <a:close/>
                </a:path>
                <a:path w="211455" h="19050">
                  <a:moveTo>
                    <a:pt x="211302" y="1816"/>
                  </a:moveTo>
                  <a:lnTo>
                    <a:pt x="210743" y="1130"/>
                  </a:lnTo>
                  <a:lnTo>
                    <a:pt x="209943" y="584"/>
                  </a:lnTo>
                  <a:lnTo>
                    <a:pt x="209003" y="279"/>
                  </a:lnTo>
                  <a:lnTo>
                    <a:pt x="209003" y="18618"/>
                  </a:lnTo>
                  <a:lnTo>
                    <a:pt x="209943" y="18313"/>
                  </a:lnTo>
                  <a:lnTo>
                    <a:pt x="210743" y="17767"/>
                  </a:lnTo>
                  <a:lnTo>
                    <a:pt x="211302" y="17081"/>
                  </a:lnTo>
                  <a:lnTo>
                    <a:pt x="211302" y="1816"/>
                  </a:lnTo>
                  <a:close/>
                </a:path>
              </a:pathLst>
            </a:custGeom>
            <a:solidFill>
              <a:srgbClr val="FFA312"/>
            </a:solidFill>
          </p:spPr>
          <p:txBody>
            <a:bodyPr wrap="square" lIns="0" tIns="0" rIns="0" bIns="0" rtlCol="0"/>
            <a:lstStyle/>
            <a:p>
              <a:endParaRPr/>
            </a:p>
          </p:txBody>
        </p:sp>
        <p:sp>
          <p:nvSpPr>
            <p:cNvPr id="47" name="object 47"/>
            <p:cNvSpPr/>
            <p:nvPr/>
          </p:nvSpPr>
          <p:spPr>
            <a:xfrm>
              <a:off x="1517832" y="2706837"/>
              <a:ext cx="212725" cy="19050"/>
            </a:xfrm>
            <a:custGeom>
              <a:avLst/>
              <a:gdLst/>
              <a:ahLst/>
              <a:cxnLst/>
              <a:rect l="l" t="t" r="r" b="b"/>
              <a:pathLst>
                <a:path w="212725" h="19050">
                  <a:moveTo>
                    <a:pt x="4902" y="0"/>
                  </a:moveTo>
                  <a:lnTo>
                    <a:pt x="1981" y="266"/>
                  </a:lnTo>
                  <a:lnTo>
                    <a:pt x="139" y="1905"/>
                  </a:lnTo>
                  <a:lnTo>
                    <a:pt x="0" y="14859"/>
                  </a:lnTo>
                  <a:lnTo>
                    <a:pt x="190" y="16598"/>
                  </a:lnTo>
                  <a:lnTo>
                    <a:pt x="1244" y="17843"/>
                  </a:lnTo>
                  <a:lnTo>
                    <a:pt x="4114" y="18897"/>
                  </a:lnTo>
                  <a:lnTo>
                    <a:pt x="207289" y="18897"/>
                  </a:lnTo>
                  <a:lnTo>
                    <a:pt x="209981" y="18313"/>
                  </a:lnTo>
                  <a:lnTo>
                    <a:pt x="210794" y="17767"/>
                  </a:lnTo>
                  <a:lnTo>
                    <a:pt x="212178" y="15633"/>
                  </a:lnTo>
                  <a:lnTo>
                    <a:pt x="212178" y="4114"/>
                  </a:lnTo>
                  <a:lnTo>
                    <a:pt x="212178" y="3263"/>
                  </a:lnTo>
                  <a:lnTo>
                    <a:pt x="211874" y="2476"/>
                  </a:lnTo>
                  <a:lnTo>
                    <a:pt x="210794" y="1130"/>
                  </a:lnTo>
                  <a:lnTo>
                    <a:pt x="209981" y="584"/>
                  </a:lnTo>
                  <a:lnTo>
                    <a:pt x="209041" y="279"/>
                  </a:lnTo>
                  <a:lnTo>
                    <a:pt x="4902" y="0"/>
                  </a:lnTo>
                  <a:close/>
                </a:path>
              </a:pathLst>
            </a:custGeom>
            <a:solidFill>
              <a:srgbClr val="FFB83D"/>
            </a:solidFill>
          </p:spPr>
          <p:txBody>
            <a:bodyPr wrap="square" lIns="0" tIns="0" rIns="0" bIns="0" rtlCol="0"/>
            <a:lstStyle/>
            <a:p>
              <a:endParaRPr/>
            </a:p>
          </p:txBody>
        </p:sp>
        <p:sp>
          <p:nvSpPr>
            <p:cNvPr id="48" name="object 48"/>
            <p:cNvSpPr/>
            <p:nvPr/>
          </p:nvSpPr>
          <p:spPr>
            <a:xfrm>
              <a:off x="1517827" y="2706839"/>
              <a:ext cx="211454" cy="19050"/>
            </a:xfrm>
            <a:custGeom>
              <a:avLst/>
              <a:gdLst/>
              <a:ahLst/>
              <a:cxnLst/>
              <a:rect l="l" t="t" r="r" b="b"/>
              <a:pathLst>
                <a:path w="211455" h="19050">
                  <a:moveTo>
                    <a:pt x="112801" y="18897"/>
                  </a:moveTo>
                  <a:lnTo>
                    <a:pt x="104381" y="12877"/>
                  </a:lnTo>
                  <a:lnTo>
                    <a:pt x="100977" y="5448"/>
                  </a:lnTo>
                  <a:lnTo>
                    <a:pt x="99491" y="0"/>
                  </a:lnTo>
                  <a:lnTo>
                    <a:pt x="96075" y="0"/>
                  </a:lnTo>
                  <a:lnTo>
                    <a:pt x="93751" y="0"/>
                  </a:lnTo>
                  <a:lnTo>
                    <a:pt x="76669" y="0"/>
                  </a:lnTo>
                  <a:lnTo>
                    <a:pt x="74371" y="0"/>
                  </a:lnTo>
                  <a:lnTo>
                    <a:pt x="4381" y="0"/>
                  </a:lnTo>
                  <a:lnTo>
                    <a:pt x="1778" y="266"/>
                  </a:lnTo>
                  <a:lnTo>
                    <a:pt x="127" y="1905"/>
                  </a:lnTo>
                  <a:lnTo>
                    <a:pt x="0" y="14782"/>
                  </a:lnTo>
                  <a:lnTo>
                    <a:pt x="165" y="16598"/>
                  </a:lnTo>
                  <a:lnTo>
                    <a:pt x="1104" y="17843"/>
                  </a:lnTo>
                  <a:lnTo>
                    <a:pt x="3670" y="18897"/>
                  </a:lnTo>
                  <a:lnTo>
                    <a:pt x="74371" y="18897"/>
                  </a:lnTo>
                  <a:lnTo>
                    <a:pt x="76669" y="18897"/>
                  </a:lnTo>
                  <a:lnTo>
                    <a:pt x="93751" y="18897"/>
                  </a:lnTo>
                  <a:lnTo>
                    <a:pt x="96075" y="18897"/>
                  </a:lnTo>
                  <a:lnTo>
                    <a:pt x="112801" y="18897"/>
                  </a:lnTo>
                  <a:close/>
                </a:path>
                <a:path w="211455" h="19050">
                  <a:moveTo>
                    <a:pt x="117779" y="0"/>
                  </a:moveTo>
                  <a:lnTo>
                    <a:pt x="115481" y="0"/>
                  </a:lnTo>
                  <a:lnTo>
                    <a:pt x="115481" y="18897"/>
                  </a:lnTo>
                  <a:lnTo>
                    <a:pt x="117779" y="18897"/>
                  </a:lnTo>
                  <a:lnTo>
                    <a:pt x="117779"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35" y="0"/>
                  </a:lnTo>
                  <a:lnTo>
                    <a:pt x="168135"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66" y="0"/>
                  </a:moveTo>
                  <a:lnTo>
                    <a:pt x="185254" y="0"/>
                  </a:lnTo>
                  <a:lnTo>
                    <a:pt x="185254" y="18897"/>
                  </a:lnTo>
                  <a:lnTo>
                    <a:pt x="187566" y="18897"/>
                  </a:lnTo>
                  <a:lnTo>
                    <a:pt x="187566" y="0"/>
                  </a:lnTo>
                  <a:close/>
                </a:path>
                <a:path w="211455" h="19050">
                  <a:moveTo>
                    <a:pt x="194970" y="0"/>
                  </a:moveTo>
                  <a:lnTo>
                    <a:pt x="192671" y="0"/>
                  </a:lnTo>
                  <a:lnTo>
                    <a:pt x="192671" y="18897"/>
                  </a:lnTo>
                  <a:lnTo>
                    <a:pt x="194970" y="18897"/>
                  </a:lnTo>
                  <a:lnTo>
                    <a:pt x="194970" y="0"/>
                  </a:lnTo>
                  <a:close/>
                </a:path>
                <a:path w="211455" h="19050">
                  <a:moveTo>
                    <a:pt x="199872" y="0"/>
                  </a:moveTo>
                  <a:lnTo>
                    <a:pt x="197573" y="0"/>
                  </a:lnTo>
                  <a:lnTo>
                    <a:pt x="197573" y="18897"/>
                  </a:lnTo>
                  <a:lnTo>
                    <a:pt x="199872" y="18897"/>
                  </a:lnTo>
                  <a:lnTo>
                    <a:pt x="199872" y="0"/>
                  </a:lnTo>
                  <a:close/>
                </a:path>
                <a:path w="211455" h="19050">
                  <a:moveTo>
                    <a:pt x="204597" y="0"/>
                  </a:moveTo>
                  <a:lnTo>
                    <a:pt x="202285" y="0"/>
                  </a:lnTo>
                  <a:lnTo>
                    <a:pt x="202285" y="18897"/>
                  </a:lnTo>
                  <a:lnTo>
                    <a:pt x="204597" y="18897"/>
                  </a:lnTo>
                  <a:lnTo>
                    <a:pt x="204597" y="0"/>
                  </a:lnTo>
                  <a:close/>
                </a:path>
                <a:path w="211455" h="19050">
                  <a:moveTo>
                    <a:pt x="208153" y="76"/>
                  </a:moveTo>
                  <a:lnTo>
                    <a:pt x="207581" y="12"/>
                  </a:lnTo>
                  <a:lnTo>
                    <a:pt x="205854" y="12"/>
                  </a:lnTo>
                  <a:lnTo>
                    <a:pt x="205854" y="18897"/>
                  </a:lnTo>
                  <a:lnTo>
                    <a:pt x="207581" y="18897"/>
                  </a:lnTo>
                  <a:lnTo>
                    <a:pt x="208153" y="18834"/>
                  </a:lnTo>
                  <a:lnTo>
                    <a:pt x="208153" y="76"/>
                  </a:lnTo>
                  <a:close/>
                </a:path>
                <a:path w="211455" h="19050">
                  <a:moveTo>
                    <a:pt x="211353" y="1828"/>
                  </a:moveTo>
                  <a:lnTo>
                    <a:pt x="210794" y="1130"/>
                  </a:lnTo>
                  <a:lnTo>
                    <a:pt x="209994" y="596"/>
                  </a:lnTo>
                  <a:lnTo>
                    <a:pt x="209042" y="292"/>
                  </a:lnTo>
                  <a:lnTo>
                    <a:pt x="209042" y="18630"/>
                  </a:lnTo>
                  <a:lnTo>
                    <a:pt x="209994" y="18326"/>
                  </a:lnTo>
                  <a:lnTo>
                    <a:pt x="210794" y="17780"/>
                  </a:lnTo>
                  <a:lnTo>
                    <a:pt x="211353" y="17094"/>
                  </a:lnTo>
                  <a:lnTo>
                    <a:pt x="211353" y="1828"/>
                  </a:lnTo>
                  <a:close/>
                </a:path>
              </a:pathLst>
            </a:custGeom>
            <a:solidFill>
              <a:srgbClr val="FFA312"/>
            </a:solidFill>
          </p:spPr>
          <p:txBody>
            <a:bodyPr wrap="square" lIns="0" tIns="0" rIns="0" bIns="0" rtlCol="0"/>
            <a:lstStyle/>
            <a:p>
              <a:endParaRPr/>
            </a:p>
          </p:txBody>
        </p:sp>
        <p:sp>
          <p:nvSpPr>
            <p:cNvPr id="49" name="object 49"/>
            <p:cNvSpPr/>
            <p:nvPr/>
          </p:nvSpPr>
          <p:spPr>
            <a:xfrm>
              <a:off x="1524170" y="2687972"/>
              <a:ext cx="212725" cy="19050"/>
            </a:xfrm>
            <a:custGeom>
              <a:avLst/>
              <a:gdLst/>
              <a:ahLst/>
              <a:cxnLst/>
              <a:rect l="l" t="t" r="r" b="b"/>
              <a:pathLst>
                <a:path w="212725" h="19050">
                  <a:moveTo>
                    <a:pt x="2298" y="0"/>
                  </a:moveTo>
                  <a:lnTo>
                    <a:pt x="139" y="1739"/>
                  </a:lnTo>
                  <a:lnTo>
                    <a:pt x="0" y="3975"/>
                  </a:lnTo>
                  <a:lnTo>
                    <a:pt x="139" y="17157"/>
                  </a:lnTo>
                  <a:lnTo>
                    <a:pt x="2298" y="18897"/>
                  </a:lnTo>
                  <a:lnTo>
                    <a:pt x="207276" y="18897"/>
                  </a:lnTo>
                  <a:lnTo>
                    <a:pt x="209981" y="18313"/>
                  </a:lnTo>
                  <a:lnTo>
                    <a:pt x="210781" y="17767"/>
                  </a:lnTo>
                  <a:lnTo>
                    <a:pt x="211874" y="16421"/>
                  </a:lnTo>
                  <a:lnTo>
                    <a:pt x="212178" y="15633"/>
                  </a:lnTo>
                  <a:lnTo>
                    <a:pt x="212178" y="4114"/>
                  </a:lnTo>
                  <a:lnTo>
                    <a:pt x="212178" y="3263"/>
                  </a:lnTo>
                  <a:lnTo>
                    <a:pt x="211874" y="2476"/>
                  </a:lnTo>
                  <a:lnTo>
                    <a:pt x="210781" y="1130"/>
                  </a:lnTo>
                  <a:lnTo>
                    <a:pt x="209981" y="584"/>
                  </a:lnTo>
                  <a:lnTo>
                    <a:pt x="209041" y="279"/>
                  </a:lnTo>
                  <a:lnTo>
                    <a:pt x="2298" y="0"/>
                  </a:lnTo>
                  <a:close/>
                </a:path>
              </a:pathLst>
            </a:custGeom>
            <a:solidFill>
              <a:srgbClr val="FFB83D"/>
            </a:solidFill>
          </p:spPr>
          <p:txBody>
            <a:bodyPr wrap="square" lIns="0" tIns="0" rIns="0" bIns="0" rtlCol="0"/>
            <a:lstStyle/>
            <a:p>
              <a:endParaRPr/>
            </a:p>
          </p:txBody>
        </p:sp>
        <p:sp>
          <p:nvSpPr>
            <p:cNvPr id="50" name="object 50"/>
            <p:cNvSpPr/>
            <p:nvPr/>
          </p:nvSpPr>
          <p:spPr>
            <a:xfrm>
              <a:off x="1524165" y="2687967"/>
              <a:ext cx="211454" cy="19050"/>
            </a:xfrm>
            <a:custGeom>
              <a:avLst/>
              <a:gdLst/>
              <a:ahLst/>
              <a:cxnLst/>
              <a:rect l="l" t="t" r="r" b="b"/>
              <a:pathLst>
                <a:path w="211455" h="19050">
                  <a:moveTo>
                    <a:pt x="112750" y="18884"/>
                  </a:moveTo>
                  <a:lnTo>
                    <a:pt x="104533" y="13246"/>
                  </a:lnTo>
                  <a:lnTo>
                    <a:pt x="101003" y="5575"/>
                  </a:lnTo>
                  <a:lnTo>
                    <a:pt x="99479" y="12"/>
                  </a:lnTo>
                  <a:lnTo>
                    <a:pt x="96062" y="12"/>
                  </a:lnTo>
                  <a:lnTo>
                    <a:pt x="93764" y="0"/>
                  </a:lnTo>
                  <a:lnTo>
                    <a:pt x="76669" y="12"/>
                  </a:lnTo>
                  <a:lnTo>
                    <a:pt x="74371" y="0"/>
                  </a:lnTo>
                  <a:lnTo>
                    <a:pt x="2044" y="12"/>
                  </a:lnTo>
                  <a:lnTo>
                    <a:pt x="127" y="1752"/>
                  </a:lnTo>
                  <a:lnTo>
                    <a:pt x="0" y="3987"/>
                  </a:lnTo>
                  <a:lnTo>
                    <a:pt x="127" y="17170"/>
                  </a:lnTo>
                  <a:lnTo>
                    <a:pt x="2044" y="18910"/>
                  </a:lnTo>
                  <a:lnTo>
                    <a:pt x="93764" y="18897"/>
                  </a:lnTo>
                  <a:lnTo>
                    <a:pt x="96062" y="18897"/>
                  </a:lnTo>
                  <a:lnTo>
                    <a:pt x="112750" y="18884"/>
                  </a:lnTo>
                  <a:close/>
                </a:path>
                <a:path w="211455" h="19050">
                  <a:moveTo>
                    <a:pt x="117792" y="0"/>
                  </a:moveTo>
                  <a:lnTo>
                    <a:pt x="115481" y="0"/>
                  </a:lnTo>
                  <a:lnTo>
                    <a:pt x="115481" y="18897"/>
                  </a:lnTo>
                  <a:lnTo>
                    <a:pt x="117792" y="18897"/>
                  </a:lnTo>
                  <a:lnTo>
                    <a:pt x="117792" y="0"/>
                  </a:lnTo>
                  <a:close/>
                </a:path>
                <a:path w="211455" h="19050">
                  <a:moveTo>
                    <a:pt x="140995" y="0"/>
                  </a:moveTo>
                  <a:lnTo>
                    <a:pt x="138684" y="0"/>
                  </a:lnTo>
                  <a:lnTo>
                    <a:pt x="138684" y="18897"/>
                  </a:lnTo>
                  <a:lnTo>
                    <a:pt x="140995" y="18897"/>
                  </a:lnTo>
                  <a:lnTo>
                    <a:pt x="140995" y="0"/>
                  </a:lnTo>
                  <a:close/>
                </a:path>
                <a:path w="211455" h="19050">
                  <a:moveTo>
                    <a:pt x="156121" y="0"/>
                  </a:moveTo>
                  <a:lnTo>
                    <a:pt x="153809" y="0"/>
                  </a:lnTo>
                  <a:lnTo>
                    <a:pt x="153809" y="18897"/>
                  </a:lnTo>
                  <a:lnTo>
                    <a:pt x="156121" y="18897"/>
                  </a:lnTo>
                  <a:lnTo>
                    <a:pt x="156121" y="0"/>
                  </a:lnTo>
                  <a:close/>
                </a:path>
                <a:path w="211455" h="19050">
                  <a:moveTo>
                    <a:pt x="170434" y="0"/>
                  </a:moveTo>
                  <a:lnTo>
                    <a:pt x="168122" y="0"/>
                  </a:lnTo>
                  <a:lnTo>
                    <a:pt x="168122" y="18897"/>
                  </a:lnTo>
                  <a:lnTo>
                    <a:pt x="170434" y="18897"/>
                  </a:lnTo>
                  <a:lnTo>
                    <a:pt x="170434" y="0"/>
                  </a:lnTo>
                  <a:close/>
                </a:path>
                <a:path w="211455" h="19050">
                  <a:moveTo>
                    <a:pt x="179781" y="0"/>
                  </a:moveTo>
                  <a:lnTo>
                    <a:pt x="177469" y="0"/>
                  </a:lnTo>
                  <a:lnTo>
                    <a:pt x="177469" y="18897"/>
                  </a:lnTo>
                  <a:lnTo>
                    <a:pt x="179781" y="18897"/>
                  </a:lnTo>
                  <a:lnTo>
                    <a:pt x="179781" y="0"/>
                  </a:lnTo>
                  <a:close/>
                </a:path>
                <a:path w="211455" h="19050">
                  <a:moveTo>
                    <a:pt x="187553" y="0"/>
                  </a:moveTo>
                  <a:lnTo>
                    <a:pt x="185254" y="0"/>
                  </a:lnTo>
                  <a:lnTo>
                    <a:pt x="185254" y="18897"/>
                  </a:lnTo>
                  <a:lnTo>
                    <a:pt x="187553" y="18897"/>
                  </a:lnTo>
                  <a:lnTo>
                    <a:pt x="187553" y="0"/>
                  </a:lnTo>
                  <a:close/>
                </a:path>
                <a:path w="211455" h="19050">
                  <a:moveTo>
                    <a:pt x="194970" y="0"/>
                  </a:moveTo>
                  <a:lnTo>
                    <a:pt x="192671" y="0"/>
                  </a:lnTo>
                  <a:lnTo>
                    <a:pt x="192671" y="18897"/>
                  </a:lnTo>
                  <a:lnTo>
                    <a:pt x="194970" y="18897"/>
                  </a:lnTo>
                  <a:lnTo>
                    <a:pt x="194970" y="0"/>
                  </a:lnTo>
                  <a:close/>
                </a:path>
                <a:path w="211455" h="19050">
                  <a:moveTo>
                    <a:pt x="199872" y="0"/>
                  </a:moveTo>
                  <a:lnTo>
                    <a:pt x="197561" y="0"/>
                  </a:lnTo>
                  <a:lnTo>
                    <a:pt x="197561" y="18897"/>
                  </a:lnTo>
                  <a:lnTo>
                    <a:pt x="199872" y="18897"/>
                  </a:lnTo>
                  <a:lnTo>
                    <a:pt x="199872" y="0"/>
                  </a:lnTo>
                  <a:close/>
                </a:path>
                <a:path w="211455" h="19050">
                  <a:moveTo>
                    <a:pt x="204597" y="0"/>
                  </a:moveTo>
                  <a:lnTo>
                    <a:pt x="202285" y="0"/>
                  </a:lnTo>
                  <a:lnTo>
                    <a:pt x="202285" y="18897"/>
                  </a:lnTo>
                  <a:lnTo>
                    <a:pt x="204597" y="18897"/>
                  </a:lnTo>
                  <a:lnTo>
                    <a:pt x="204597" y="0"/>
                  </a:lnTo>
                  <a:close/>
                </a:path>
                <a:path w="211455" h="19050">
                  <a:moveTo>
                    <a:pt x="208153" y="88"/>
                  </a:moveTo>
                  <a:lnTo>
                    <a:pt x="207581" y="25"/>
                  </a:lnTo>
                  <a:lnTo>
                    <a:pt x="205841" y="25"/>
                  </a:lnTo>
                  <a:lnTo>
                    <a:pt x="205841" y="18910"/>
                  </a:lnTo>
                  <a:lnTo>
                    <a:pt x="207581" y="18910"/>
                  </a:lnTo>
                  <a:lnTo>
                    <a:pt x="208153" y="18846"/>
                  </a:lnTo>
                  <a:lnTo>
                    <a:pt x="208153" y="88"/>
                  </a:lnTo>
                  <a:close/>
                </a:path>
                <a:path w="211455" h="19050">
                  <a:moveTo>
                    <a:pt x="211340" y="1828"/>
                  </a:moveTo>
                  <a:lnTo>
                    <a:pt x="210781" y="1130"/>
                  </a:lnTo>
                  <a:lnTo>
                    <a:pt x="209994" y="596"/>
                  </a:lnTo>
                  <a:lnTo>
                    <a:pt x="209042" y="292"/>
                  </a:lnTo>
                  <a:lnTo>
                    <a:pt x="209042" y="18630"/>
                  </a:lnTo>
                  <a:lnTo>
                    <a:pt x="209994" y="18326"/>
                  </a:lnTo>
                  <a:lnTo>
                    <a:pt x="210781" y="17780"/>
                  </a:lnTo>
                  <a:lnTo>
                    <a:pt x="211340" y="17094"/>
                  </a:lnTo>
                  <a:lnTo>
                    <a:pt x="211340" y="1828"/>
                  </a:lnTo>
                  <a:close/>
                </a:path>
              </a:pathLst>
            </a:custGeom>
            <a:solidFill>
              <a:srgbClr val="FFA312"/>
            </a:solidFill>
          </p:spPr>
          <p:txBody>
            <a:bodyPr wrap="square" lIns="0" tIns="0" rIns="0" bIns="0" rtlCol="0"/>
            <a:lstStyle/>
            <a:p>
              <a:endParaRPr/>
            </a:p>
          </p:txBody>
        </p:sp>
        <p:sp>
          <p:nvSpPr>
            <p:cNvPr id="51" name="object 51"/>
            <p:cNvSpPr/>
            <p:nvPr/>
          </p:nvSpPr>
          <p:spPr>
            <a:xfrm>
              <a:off x="1533613" y="2558122"/>
              <a:ext cx="171450" cy="130175"/>
            </a:xfrm>
            <a:custGeom>
              <a:avLst/>
              <a:gdLst/>
              <a:ahLst/>
              <a:cxnLst/>
              <a:rect l="l" t="t" r="r" b="b"/>
              <a:pathLst>
                <a:path w="171450" h="130175">
                  <a:moveTo>
                    <a:pt x="138582" y="22186"/>
                  </a:moveTo>
                  <a:lnTo>
                    <a:pt x="130022" y="13462"/>
                  </a:lnTo>
                  <a:lnTo>
                    <a:pt x="126822" y="8483"/>
                  </a:lnTo>
                  <a:lnTo>
                    <a:pt x="118567" y="13462"/>
                  </a:lnTo>
                  <a:lnTo>
                    <a:pt x="109766" y="10795"/>
                  </a:lnTo>
                  <a:lnTo>
                    <a:pt x="108038" y="9740"/>
                  </a:lnTo>
                  <a:lnTo>
                    <a:pt x="105410" y="6565"/>
                  </a:lnTo>
                  <a:lnTo>
                    <a:pt x="104292" y="5537"/>
                  </a:lnTo>
                  <a:lnTo>
                    <a:pt x="96837" y="0"/>
                  </a:lnTo>
                  <a:lnTo>
                    <a:pt x="90741" y="2679"/>
                  </a:lnTo>
                  <a:lnTo>
                    <a:pt x="87376" y="7505"/>
                  </a:lnTo>
                  <a:lnTo>
                    <a:pt x="86563" y="12001"/>
                  </a:lnTo>
                  <a:lnTo>
                    <a:pt x="88557" y="18770"/>
                  </a:lnTo>
                  <a:lnTo>
                    <a:pt x="118211" y="37363"/>
                  </a:lnTo>
                  <a:lnTo>
                    <a:pt x="124002" y="37007"/>
                  </a:lnTo>
                  <a:lnTo>
                    <a:pt x="128054" y="35306"/>
                  </a:lnTo>
                  <a:lnTo>
                    <a:pt x="132283" y="30835"/>
                  </a:lnTo>
                  <a:lnTo>
                    <a:pt x="138582" y="22186"/>
                  </a:lnTo>
                  <a:close/>
                </a:path>
                <a:path w="171450" h="130175">
                  <a:moveTo>
                    <a:pt x="171094" y="130136"/>
                  </a:moveTo>
                  <a:lnTo>
                    <a:pt x="168109" y="80403"/>
                  </a:lnTo>
                  <a:lnTo>
                    <a:pt x="160248" y="54165"/>
                  </a:lnTo>
                  <a:lnTo>
                    <a:pt x="141338" y="42710"/>
                  </a:lnTo>
                  <a:lnTo>
                    <a:pt x="105194" y="37363"/>
                  </a:lnTo>
                  <a:lnTo>
                    <a:pt x="65506" y="39789"/>
                  </a:lnTo>
                  <a:lnTo>
                    <a:pt x="41325" y="50266"/>
                  </a:lnTo>
                  <a:lnTo>
                    <a:pt x="22771" y="77482"/>
                  </a:lnTo>
                  <a:lnTo>
                    <a:pt x="0" y="130136"/>
                  </a:lnTo>
                  <a:lnTo>
                    <a:pt x="171094" y="130136"/>
                  </a:lnTo>
                  <a:close/>
                </a:path>
              </a:pathLst>
            </a:custGeom>
            <a:solidFill>
              <a:srgbClr val="FFECDC"/>
            </a:solidFill>
          </p:spPr>
          <p:txBody>
            <a:bodyPr wrap="square" lIns="0" tIns="0" rIns="0" bIns="0" rtlCol="0"/>
            <a:lstStyle/>
            <a:p>
              <a:endParaRPr/>
            </a:p>
          </p:txBody>
        </p:sp>
        <p:sp>
          <p:nvSpPr>
            <p:cNvPr id="52" name="object 52"/>
            <p:cNvSpPr/>
            <p:nvPr/>
          </p:nvSpPr>
          <p:spPr>
            <a:xfrm>
              <a:off x="1619158" y="2584655"/>
              <a:ext cx="38100" cy="19050"/>
            </a:xfrm>
            <a:custGeom>
              <a:avLst/>
              <a:gdLst/>
              <a:ahLst/>
              <a:cxnLst/>
              <a:rect l="l" t="t" r="r" b="b"/>
              <a:pathLst>
                <a:path w="38100" h="19050">
                  <a:moveTo>
                    <a:pt x="6311" y="0"/>
                  </a:moveTo>
                  <a:lnTo>
                    <a:pt x="0" y="8864"/>
                  </a:lnTo>
                  <a:lnTo>
                    <a:pt x="1130" y="13601"/>
                  </a:lnTo>
                  <a:lnTo>
                    <a:pt x="16936" y="17033"/>
                  </a:lnTo>
                  <a:lnTo>
                    <a:pt x="25900" y="18437"/>
                  </a:lnTo>
                  <a:lnTo>
                    <a:pt x="31346" y="18045"/>
                  </a:lnTo>
                  <a:lnTo>
                    <a:pt x="36601" y="16090"/>
                  </a:lnTo>
                  <a:lnTo>
                    <a:pt x="37571" y="7429"/>
                  </a:lnTo>
                  <a:lnTo>
                    <a:pt x="18643" y="7429"/>
                  </a:lnTo>
                  <a:lnTo>
                    <a:pt x="13550" y="3670"/>
                  </a:lnTo>
                  <a:lnTo>
                    <a:pt x="6311" y="0"/>
                  </a:lnTo>
                  <a:close/>
                </a:path>
                <a:path w="38100" h="19050">
                  <a:moveTo>
                    <a:pt x="37871" y="4749"/>
                  </a:moveTo>
                  <a:lnTo>
                    <a:pt x="18643" y="7429"/>
                  </a:lnTo>
                  <a:lnTo>
                    <a:pt x="37571" y="7429"/>
                  </a:lnTo>
                  <a:lnTo>
                    <a:pt x="37871" y="4749"/>
                  </a:lnTo>
                  <a:close/>
                </a:path>
              </a:pathLst>
            </a:custGeom>
            <a:solidFill>
              <a:srgbClr val="DB6A1D"/>
            </a:solidFill>
          </p:spPr>
          <p:txBody>
            <a:bodyPr wrap="square" lIns="0" tIns="0" rIns="0" bIns="0" rtlCol="0"/>
            <a:lstStyle/>
            <a:p>
              <a:endParaRPr/>
            </a:p>
          </p:txBody>
        </p:sp>
        <p:sp>
          <p:nvSpPr>
            <p:cNvPr id="53" name="object 53"/>
            <p:cNvSpPr/>
            <p:nvPr/>
          </p:nvSpPr>
          <p:spPr>
            <a:xfrm>
              <a:off x="1636814" y="2562847"/>
              <a:ext cx="32384" cy="22860"/>
            </a:xfrm>
            <a:custGeom>
              <a:avLst/>
              <a:gdLst/>
              <a:ahLst/>
              <a:cxnLst/>
              <a:rect l="l" t="t" r="r" b="b"/>
              <a:pathLst>
                <a:path w="32385" h="22860">
                  <a:moveTo>
                    <a:pt x="8750" y="17056"/>
                  </a:moveTo>
                  <a:lnTo>
                    <a:pt x="8407" y="6616"/>
                  </a:lnTo>
                  <a:lnTo>
                    <a:pt x="6578" y="6070"/>
                  </a:lnTo>
                  <a:lnTo>
                    <a:pt x="4838" y="5003"/>
                  </a:lnTo>
                  <a:lnTo>
                    <a:pt x="2209" y="1841"/>
                  </a:lnTo>
                  <a:lnTo>
                    <a:pt x="1092" y="812"/>
                  </a:lnTo>
                  <a:lnTo>
                    <a:pt x="0" y="0"/>
                  </a:lnTo>
                  <a:lnTo>
                    <a:pt x="5321" y="19634"/>
                  </a:lnTo>
                  <a:lnTo>
                    <a:pt x="8750" y="17056"/>
                  </a:lnTo>
                  <a:close/>
                </a:path>
                <a:path w="32385" h="22860">
                  <a:moveTo>
                    <a:pt x="32080" y="14935"/>
                  </a:moveTo>
                  <a:lnTo>
                    <a:pt x="30467" y="13462"/>
                  </a:lnTo>
                  <a:lnTo>
                    <a:pt x="28511" y="11366"/>
                  </a:lnTo>
                  <a:lnTo>
                    <a:pt x="26695" y="8572"/>
                  </a:lnTo>
                  <a:lnTo>
                    <a:pt x="15722" y="22669"/>
                  </a:lnTo>
                  <a:lnTo>
                    <a:pt x="19151" y="22669"/>
                  </a:lnTo>
                  <a:lnTo>
                    <a:pt x="32080" y="14935"/>
                  </a:lnTo>
                  <a:close/>
                </a:path>
              </a:pathLst>
            </a:custGeom>
            <a:solidFill>
              <a:srgbClr val="E4C1A0"/>
            </a:solidFill>
          </p:spPr>
          <p:txBody>
            <a:bodyPr wrap="square" lIns="0" tIns="0" rIns="0" bIns="0" rtlCol="0"/>
            <a:lstStyle/>
            <a:p>
              <a:endParaRPr/>
            </a:p>
          </p:txBody>
        </p:sp>
        <p:sp>
          <p:nvSpPr>
            <p:cNvPr id="54" name="object 54"/>
            <p:cNvSpPr/>
            <p:nvPr/>
          </p:nvSpPr>
          <p:spPr>
            <a:xfrm>
              <a:off x="1570319" y="2622355"/>
              <a:ext cx="103505" cy="53975"/>
            </a:xfrm>
            <a:custGeom>
              <a:avLst/>
              <a:gdLst/>
              <a:ahLst/>
              <a:cxnLst/>
              <a:rect l="l" t="t" r="r" b="b"/>
              <a:pathLst>
                <a:path w="103505" h="53975">
                  <a:moveTo>
                    <a:pt x="34112" y="0"/>
                  </a:moveTo>
                  <a:lnTo>
                    <a:pt x="25512" y="6363"/>
                  </a:lnTo>
                  <a:lnTo>
                    <a:pt x="13974" y="20121"/>
                  </a:lnTo>
                  <a:lnTo>
                    <a:pt x="3978" y="33934"/>
                  </a:lnTo>
                  <a:lnTo>
                    <a:pt x="0" y="40462"/>
                  </a:lnTo>
                  <a:lnTo>
                    <a:pt x="21703" y="48197"/>
                  </a:lnTo>
                  <a:lnTo>
                    <a:pt x="55106" y="52412"/>
                  </a:lnTo>
                  <a:lnTo>
                    <a:pt x="86426" y="53456"/>
                  </a:lnTo>
                  <a:lnTo>
                    <a:pt x="101879" y="51676"/>
                  </a:lnTo>
                  <a:lnTo>
                    <a:pt x="103103" y="45194"/>
                  </a:lnTo>
                  <a:lnTo>
                    <a:pt x="101820" y="34382"/>
                  </a:lnTo>
                  <a:lnTo>
                    <a:pt x="79678" y="10069"/>
                  </a:lnTo>
                  <a:lnTo>
                    <a:pt x="70726" y="9829"/>
                  </a:lnTo>
                  <a:lnTo>
                    <a:pt x="60901" y="7767"/>
                  </a:lnTo>
                  <a:lnTo>
                    <a:pt x="41279" y="1255"/>
                  </a:lnTo>
                  <a:lnTo>
                    <a:pt x="34112" y="0"/>
                  </a:lnTo>
                  <a:close/>
                </a:path>
              </a:pathLst>
            </a:custGeom>
            <a:solidFill>
              <a:srgbClr val="F8DDBE"/>
            </a:solidFill>
          </p:spPr>
          <p:txBody>
            <a:bodyPr wrap="square" lIns="0" tIns="0" rIns="0" bIns="0" rtlCol="0"/>
            <a:lstStyle/>
            <a:p>
              <a:endParaRPr/>
            </a:p>
          </p:txBody>
        </p:sp>
        <p:sp>
          <p:nvSpPr>
            <p:cNvPr id="55" name="object 55"/>
            <p:cNvSpPr/>
            <p:nvPr/>
          </p:nvSpPr>
          <p:spPr>
            <a:xfrm>
              <a:off x="1738971" y="2224096"/>
              <a:ext cx="118745" cy="114935"/>
            </a:xfrm>
            <a:custGeom>
              <a:avLst/>
              <a:gdLst/>
              <a:ahLst/>
              <a:cxnLst/>
              <a:rect l="l" t="t" r="r" b="b"/>
              <a:pathLst>
                <a:path w="118744" h="114935">
                  <a:moveTo>
                    <a:pt x="54834" y="0"/>
                  </a:moveTo>
                  <a:lnTo>
                    <a:pt x="12441" y="22516"/>
                  </a:lnTo>
                  <a:lnTo>
                    <a:pt x="0" y="65544"/>
                  </a:lnTo>
                  <a:lnTo>
                    <a:pt x="7085" y="88087"/>
                  </a:lnTo>
                  <a:lnTo>
                    <a:pt x="57085" y="110667"/>
                  </a:lnTo>
                  <a:lnTo>
                    <a:pt x="82015" y="114312"/>
                  </a:lnTo>
                  <a:lnTo>
                    <a:pt x="117404" y="71675"/>
                  </a:lnTo>
                  <a:lnTo>
                    <a:pt x="118116" y="50977"/>
                  </a:lnTo>
                  <a:lnTo>
                    <a:pt x="111301" y="30632"/>
                  </a:lnTo>
                  <a:lnTo>
                    <a:pt x="96505" y="12988"/>
                  </a:lnTo>
                  <a:lnTo>
                    <a:pt x="76881" y="2546"/>
                  </a:lnTo>
                  <a:lnTo>
                    <a:pt x="54834" y="0"/>
                  </a:lnTo>
                  <a:close/>
                </a:path>
              </a:pathLst>
            </a:custGeom>
            <a:solidFill>
              <a:srgbClr val="FFB83D"/>
            </a:solidFill>
          </p:spPr>
          <p:txBody>
            <a:bodyPr wrap="square" lIns="0" tIns="0" rIns="0" bIns="0" rtlCol="0"/>
            <a:lstStyle/>
            <a:p>
              <a:endParaRPr/>
            </a:p>
          </p:txBody>
        </p:sp>
        <p:sp>
          <p:nvSpPr>
            <p:cNvPr id="56" name="object 56"/>
            <p:cNvSpPr/>
            <p:nvPr/>
          </p:nvSpPr>
          <p:spPr>
            <a:xfrm>
              <a:off x="1745183" y="2231047"/>
              <a:ext cx="106680" cy="105410"/>
            </a:xfrm>
            <a:custGeom>
              <a:avLst/>
              <a:gdLst/>
              <a:ahLst/>
              <a:cxnLst/>
              <a:rect l="l" t="t" r="r" b="b"/>
              <a:pathLst>
                <a:path w="106680" h="105410">
                  <a:moveTo>
                    <a:pt x="80899" y="62699"/>
                  </a:moveTo>
                  <a:lnTo>
                    <a:pt x="60007" y="47332"/>
                  </a:lnTo>
                  <a:lnTo>
                    <a:pt x="50406" y="47409"/>
                  </a:lnTo>
                  <a:lnTo>
                    <a:pt x="47663" y="47155"/>
                  </a:lnTo>
                  <a:lnTo>
                    <a:pt x="41021" y="38696"/>
                  </a:lnTo>
                  <a:lnTo>
                    <a:pt x="41160" y="37807"/>
                  </a:lnTo>
                  <a:lnTo>
                    <a:pt x="48514" y="31813"/>
                  </a:lnTo>
                  <a:lnTo>
                    <a:pt x="50685" y="31838"/>
                  </a:lnTo>
                  <a:lnTo>
                    <a:pt x="54698" y="33807"/>
                  </a:lnTo>
                  <a:lnTo>
                    <a:pt x="56337" y="35852"/>
                  </a:lnTo>
                  <a:lnTo>
                    <a:pt x="57607" y="38963"/>
                  </a:lnTo>
                  <a:lnTo>
                    <a:pt x="69735" y="34048"/>
                  </a:lnTo>
                  <a:lnTo>
                    <a:pt x="51536" y="21437"/>
                  </a:lnTo>
                  <a:lnTo>
                    <a:pt x="49098" y="21691"/>
                  </a:lnTo>
                  <a:lnTo>
                    <a:pt x="46558" y="22352"/>
                  </a:lnTo>
                  <a:lnTo>
                    <a:pt x="43129" y="13893"/>
                  </a:lnTo>
                  <a:lnTo>
                    <a:pt x="36410" y="16624"/>
                  </a:lnTo>
                  <a:lnTo>
                    <a:pt x="39801" y="24955"/>
                  </a:lnTo>
                  <a:lnTo>
                    <a:pt x="37388" y="26212"/>
                  </a:lnTo>
                  <a:lnTo>
                    <a:pt x="28295" y="43002"/>
                  </a:lnTo>
                  <a:lnTo>
                    <a:pt x="28714" y="45186"/>
                  </a:lnTo>
                  <a:lnTo>
                    <a:pt x="49161" y="58204"/>
                  </a:lnTo>
                  <a:lnTo>
                    <a:pt x="58585" y="57962"/>
                  </a:lnTo>
                  <a:lnTo>
                    <a:pt x="61264" y="58204"/>
                  </a:lnTo>
                  <a:lnTo>
                    <a:pt x="68033" y="65112"/>
                  </a:lnTo>
                  <a:lnTo>
                    <a:pt x="68021" y="67030"/>
                  </a:lnTo>
                  <a:lnTo>
                    <a:pt x="57416" y="74218"/>
                  </a:lnTo>
                  <a:lnTo>
                    <a:pt x="56222" y="74091"/>
                  </a:lnTo>
                  <a:lnTo>
                    <a:pt x="49123" y="67284"/>
                  </a:lnTo>
                  <a:lnTo>
                    <a:pt x="36995" y="72199"/>
                  </a:lnTo>
                  <a:lnTo>
                    <a:pt x="52705" y="84658"/>
                  </a:lnTo>
                  <a:lnTo>
                    <a:pt x="57658" y="84455"/>
                  </a:lnTo>
                  <a:lnTo>
                    <a:pt x="60121" y="84061"/>
                  </a:lnTo>
                  <a:lnTo>
                    <a:pt x="62534" y="83350"/>
                  </a:lnTo>
                  <a:lnTo>
                    <a:pt x="65659" y="91059"/>
                  </a:lnTo>
                  <a:lnTo>
                    <a:pt x="72339" y="88353"/>
                  </a:lnTo>
                  <a:lnTo>
                    <a:pt x="69189" y="80606"/>
                  </a:lnTo>
                  <a:lnTo>
                    <a:pt x="71602" y="79349"/>
                  </a:lnTo>
                  <a:lnTo>
                    <a:pt x="80784" y="66979"/>
                  </a:lnTo>
                  <a:lnTo>
                    <a:pt x="80899" y="62699"/>
                  </a:lnTo>
                  <a:close/>
                </a:path>
                <a:path w="106680" h="105410">
                  <a:moveTo>
                    <a:pt x="106248" y="46697"/>
                  </a:moveTo>
                  <a:lnTo>
                    <a:pt x="99999" y="27292"/>
                  </a:lnTo>
                  <a:lnTo>
                    <a:pt x="86321" y="11163"/>
                  </a:lnTo>
                  <a:lnTo>
                    <a:pt x="68122" y="1828"/>
                  </a:lnTo>
                  <a:lnTo>
                    <a:pt x="47752" y="0"/>
                  </a:lnTo>
                  <a:lnTo>
                    <a:pt x="27571" y="6337"/>
                  </a:lnTo>
                  <a:lnTo>
                    <a:pt x="15836" y="15100"/>
                  </a:lnTo>
                  <a:lnTo>
                    <a:pt x="7188" y="26314"/>
                  </a:lnTo>
                  <a:lnTo>
                    <a:pt x="1841" y="39230"/>
                  </a:lnTo>
                  <a:lnTo>
                    <a:pt x="0" y="53111"/>
                  </a:lnTo>
                  <a:lnTo>
                    <a:pt x="406" y="59651"/>
                  </a:lnTo>
                  <a:lnTo>
                    <a:pt x="20218" y="95389"/>
                  </a:lnTo>
                  <a:lnTo>
                    <a:pt x="37299" y="102349"/>
                  </a:lnTo>
                  <a:lnTo>
                    <a:pt x="30010" y="99987"/>
                  </a:lnTo>
                  <a:lnTo>
                    <a:pt x="23228" y="96024"/>
                  </a:lnTo>
                  <a:lnTo>
                    <a:pt x="13792" y="87045"/>
                  </a:lnTo>
                  <a:lnTo>
                    <a:pt x="10515" y="82842"/>
                  </a:lnTo>
                  <a:lnTo>
                    <a:pt x="7886" y="78066"/>
                  </a:lnTo>
                  <a:lnTo>
                    <a:pt x="1727" y="58432"/>
                  </a:lnTo>
                  <a:lnTo>
                    <a:pt x="3505" y="38620"/>
                  </a:lnTo>
                  <a:lnTo>
                    <a:pt x="12573" y="20904"/>
                  </a:lnTo>
                  <a:lnTo>
                    <a:pt x="28270" y="7594"/>
                  </a:lnTo>
                  <a:lnTo>
                    <a:pt x="47904" y="1435"/>
                  </a:lnTo>
                  <a:lnTo>
                    <a:pt x="67716" y="3213"/>
                  </a:lnTo>
                  <a:lnTo>
                    <a:pt x="85420" y="12280"/>
                  </a:lnTo>
                  <a:lnTo>
                    <a:pt x="98729" y="27978"/>
                  </a:lnTo>
                  <a:lnTo>
                    <a:pt x="104863" y="47244"/>
                  </a:lnTo>
                  <a:lnTo>
                    <a:pt x="103327" y="66713"/>
                  </a:lnTo>
                  <a:lnTo>
                    <a:pt x="78828" y="98196"/>
                  </a:lnTo>
                  <a:lnTo>
                    <a:pt x="58089" y="104686"/>
                  </a:lnTo>
                  <a:lnTo>
                    <a:pt x="63296" y="105397"/>
                  </a:lnTo>
                  <a:lnTo>
                    <a:pt x="96583" y="84162"/>
                  </a:lnTo>
                  <a:lnTo>
                    <a:pt x="104914" y="66357"/>
                  </a:lnTo>
                  <a:lnTo>
                    <a:pt x="106248" y="46697"/>
                  </a:lnTo>
                  <a:close/>
                </a:path>
              </a:pathLst>
            </a:custGeom>
            <a:solidFill>
              <a:srgbClr val="FFA312"/>
            </a:solidFill>
          </p:spPr>
          <p:txBody>
            <a:bodyPr wrap="square" lIns="0" tIns="0" rIns="0" bIns="0" rtlCol="0"/>
            <a:lstStyle/>
            <a:p>
              <a:endParaRPr/>
            </a:p>
          </p:txBody>
        </p:sp>
        <p:sp>
          <p:nvSpPr>
            <p:cNvPr id="57" name="object 57"/>
            <p:cNvSpPr/>
            <p:nvPr/>
          </p:nvSpPr>
          <p:spPr>
            <a:xfrm>
              <a:off x="1502545" y="2701483"/>
              <a:ext cx="93980" cy="186690"/>
            </a:xfrm>
            <a:custGeom>
              <a:avLst/>
              <a:gdLst/>
              <a:ahLst/>
              <a:cxnLst/>
              <a:rect l="l" t="t" r="r" b="b"/>
              <a:pathLst>
                <a:path w="93980" h="186689">
                  <a:moveTo>
                    <a:pt x="7810" y="0"/>
                  </a:moveTo>
                  <a:lnTo>
                    <a:pt x="1130" y="40843"/>
                  </a:lnTo>
                  <a:lnTo>
                    <a:pt x="1904" y="41973"/>
                  </a:lnTo>
                  <a:lnTo>
                    <a:pt x="3263" y="42710"/>
                  </a:lnTo>
                  <a:lnTo>
                    <a:pt x="30835" y="42710"/>
                  </a:lnTo>
                  <a:lnTo>
                    <a:pt x="28740" y="42951"/>
                  </a:lnTo>
                  <a:lnTo>
                    <a:pt x="27089" y="44589"/>
                  </a:lnTo>
                  <a:lnTo>
                    <a:pt x="27050" y="58216"/>
                  </a:lnTo>
                  <a:lnTo>
                    <a:pt x="27635" y="60274"/>
                  </a:lnTo>
                  <a:lnTo>
                    <a:pt x="29336" y="61569"/>
                  </a:lnTo>
                  <a:lnTo>
                    <a:pt x="12788" y="61569"/>
                  </a:lnTo>
                  <a:lnTo>
                    <a:pt x="11112" y="62877"/>
                  </a:lnTo>
                  <a:lnTo>
                    <a:pt x="10604" y="64630"/>
                  </a:lnTo>
                  <a:lnTo>
                    <a:pt x="10477" y="65201"/>
                  </a:lnTo>
                  <a:lnTo>
                    <a:pt x="10452" y="76631"/>
                  </a:lnTo>
                  <a:lnTo>
                    <a:pt x="10718" y="78320"/>
                  </a:lnTo>
                  <a:lnTo>
                    <a:pt x="11607" y="79413"/>
                  </a:lnTo>
                  <a:lnTo>
                    <a:pt x="12801" y="79997"/>
                  </a:lnTo>
                  <a:lnTo>
                    <a:pt x="2349" y="79997"/>
                  </a:lnTo>
                  <a:lnTo>
                    <a:pt x="660" y="81305"/>
                  </a:lnTo>
                  <a:lnTo>
                    <a:pt x="63" y="83350"/>
                  </a:lnTo>
                  <a:lnTo>
                    <a:pt x="0" y="95123"/>
                  </a:lnTo>
                  <a:lnTo>
                    <a:pt x="292" y="97180"/>
                  </a:lnTo>
                  <a:lnTo>
                    <a:pt x="1866" y="98640"/>
                  </a:lnTo>
                  <a:lnTo>
                    <a:pt x="3822" y="98869"/>
                  </a:lnTo>
                  <a:lnTo>
                    <a:pt x="2006" y="99250"/>
                  </a:lnTo>
                  <a:lnTo>
                    <a:pt x="596" y="100711"/>
                  </a:lnTo>
                  <a:lnTo>
                    <a:pt x="431" y="102552"/>
                  </a:lnTo>
                  <a:lnTo>
                    <a:pt x="419" y="113753"/>
                  </a:lnTo>
                  <a:lnTo>
                    <a:pt x="546" y="115912"/>
                  </a:lnTo>
                  <a:lnTo>
                    <a:pt x="2451" y="117652"/>
                  </a:lnTo>
                  <a:lnTo>
                    <a:pt x="19138" y="117652"/>
                  </a:lnTo>
                  <a:lnTo>
                    <a:pt x="17056" y="117894"/>
                  </a:lnTo>
                  <a:lnTo>
                    <a:pt x="15405" y="119532"/>
                  </a:lnTo>
                  <a:lnTo>
                    <a:pt x="15366" y="133172"/>
                  </a:lnTo>
                  <a:lnTo>
                    <a:pt x="15951" y="135216"/>
                  </a:lnTo>
                  <a:lnTo>
                    <a:pt x="17652" y="136525"/>
                  </a:lnTo>
                  <a:lnTo>
                    <a:pt x="12788" y="136525"/>
                  </a:lnTo>
                  <a:lnTo>
                    <a:pt x="11112" y="137833"/>
                  </a:lnTo>
                  <a:lnTo>
                    <a:pt x="10604" y="139585"/>
                  </a:lnTo>
                  <a:lnTo>
                    <a:pt x="10477" y="140157"/>
                  </a:lnTo>
                  <a:lnTo>
                    <a:pt x="10452" y="151574"/>
                  </a:lnTo>
                  <a:lnTo>
                    <a:pt x="10718" y="153250"/>
                  </a:lnTo>
                  <a:lnTo>
                    <a:pt x="11607" y="154355"/>
                  </a:lnTo>
                  <a:lnTo>
                    <a:pt x="12801" y="154952"/>
                  </a:lnTo>
                  <a:lnTo>
                    <a:pt x="2349" y="154952"/>
                  </a:lnTo>
                  <a:lnTo>
                    <a:pt x="660" y="156248"/>
                  </a:lnTo>
                  <a:lnTo>
                    <a:pt x="101" y="158153"/>
                  </a:lnTo>
                  <a:lnTo>
                    <a:pt x="63" y="170497"/>
                  </a:lnTo>
                  <a:lnTo>
                    <a:pt x="660" y="172542"/>
                  </a:lnTo>
                  <a:lnTo>
                    <a:pt x="2349" y="173837"/>
                  </a:lnTo>
                  <a:lnTo>
                    <a:pt x="23990" y="173837"/>
                  </a:lnTo>
                  <a:lnTo>
                    <a:pt x="22288" y="175145"/>
                  </a:lnTo>
                  <a:lnTo>
                    <a:pt x="21780" y="176885"/>
                  </a:lnTo>
                  <a:lnTo>
                    <a:pt x="21691" y="177296"/>
                  </a:lnTo>
                  <a:lnTo>
                    <a:pt x="21628" y="186258"/>
                  </a:lnTo>
                  <a:lnTo>
                    <a:pt x="42942" y="177296"/>
                  </a:lnTo>
                  <a:lnTo>
                    <a:pt x="77760" y="145138"/>
                  </a:lnTo>
                  <a:lnTo>
                    <a:pt x="93138" y="102970"/>
                  </a:lnTo>
                  <a:lnTo>
                    <a:pt x="93595" y="92662"/>
                  </a:lnTo>
                  <a:lnTo>
                    <a:pt x="92875" y="82397"/>
                  </a:lnTo>
                  <a:lnTo>
                    <a:pt x="83741" y="52779"/>
                  </a:lnTo>
                  <a:lnTo>
                    <a:pt x="65430" y="27839"/>
                  </a:lnTo>
                  <a:lnTo>
                    <a:pt x="39575" y="9579"/>
                  </a:lnTo>
                  <a:lnTo>
                    <a:pt x="7810" y="0"/>
                  </a:lnTo>
                  <a:close/>
                </a:path>
              </a:pathLst>
            </a:custGeom>
            <a:solidFill>
              <a:srgbClr val="E1810E">
                <a:alpha val="50000"/>
              </a:srgbClr>
            </a:solidFill>
          </p:spPr>
          <p:txBody>
            <a:bodyPr wrap="square" lIns="0" tIns="0" rIns="0" bIns="0" rtlCol="0"/>
            <a:lstStyle/>
            <a:p>
              <a:endParaRPr/>
            </a:p>
          </p:txBody>
        </p:sp>
        <p:sp>
          <p:nvSpPr>
            <p:cNvPr id="58" name="object 58"/>
            <p:cNvSpPr/>
            <p:nvPr/>
          </p:nvSpPr>
          <p:spPr>
            <a:xfrm>
              <a:off x="1375106" y="2691460"/>
              <a:ext cx="198120" cy="198120"/>
            </a:xfrm>
            <a:custGeom>
              <a:avLst/>
              <a:gdLst/>
              <a:ahLst/>
              <a:cxnLst/>
              <a:rect l="l" t="t" r="r" b="b"/>
              <a:pathLst>
                <a:path w="198119" h="198119">
                  <a:moveTo>
                    <a:pt x="88682" y="0"/>
                  </a:moveTo>
                  <a:lnTo>
                    <a:pt x="50972" y="11856"/>
                  </a:lnTo>
                  <a:lnTo>
                    <a:pt x="20816" y="37408"/>
                  </a:lnTo>
                  <a:lnTo>
                    <a:pt x="3406" y="71365"/>
                  </a:lnTo>
                  <a:lnTo>
                    <a:pt x="0" y="109375"/>
                  </a:lnTo>
                  <a:lnTo>
                    <a:pt x="11856" y="147086"/>
                  </a:lnTo>
                  <a:lnTo>
                    <a:pt x="37413" y="177247"/>
                  </a:lnTo>
                  <a:lnTo>
                    <a:pt x="71370" y="194658"/>
                  </a:lnTo>
                  <a:lnTo>
                    <a:pt x="109377" y="198065"/>
                  </a:lnTo>
                  <a:lnTo>
                    <a:pt x="147086" y="186214"/>
                  </a:lnTo>
                  <a:lnTo>
                    <a:pt x="177242" y="160655"/>
                  </a:lnTo>
                  <a:lnTo>
                    <a:pt x="194653" y="126694"/>
                  </a:lnTo>
                  <a:lnTo>
                    <a:pt x="198063" y="88682"/>
                  </a:lnTo>
                  <a:lnTo>
                    <a:pt x="186214" y="50972"/>
                  </a:lnTo>
                  <a:lnTo>
                    <a:pt x="160655" y="20816"/>
                  </a:lnTo>
                  <a:lnTo>
                    <a:pt x="126694" y="3406"/>
                  </a:lnTo>
                  <a:lnTo>
                    <a:pt x="88682" y="0"/>
                  </a:lnTo>
                  <a:close/>
                </a:path>
              </a:pathLst>
            </a:custGeom>
            <a:solidFill>
              <a:srgbClr val="E1810E"/>
            </a:solidFill>
          </p:spPr>
          <p:txBody>
            <a:bodyPr wrap="square" lIns="0" tIns="0" rIns="0" bIns="0" rtlCol="0"/>
            <a:lstStyle/>
            <a:p>
              <a:endParaRPr/>
            </a:p>
          </p:txBody>
        </p:sp>
        <p:sp>
          <p:nvSpPr>
            <p:cNvPr id="59" name="object 59"/>
            <p:cNvSpPr/>
            <p:nvPr/>
          </p:nvSpPr>
          <p:spPr>
            <a:xfrm>
              <a:off x="1367834" y="2695185"/>
              <a:ext cx="198120" cy="199390"/>
            </a:xfrm>
            <a:custGeom>
              <a:avLst/>
              <a:gdLst/>
              <a:ahLst/>
              <a:cxnLst/>
              <a:rect l="l" t="t" r="r" b="b"/>
              <a:pathLst>
                <a:path w="198119" h="199389">
                  <a:moveTo>
                    <a:pt x="102222" y="0"/>
                  </a:moveTo>
                  <a:lnTo>
                    <a:pt x="62191" y="6770"/>
                  </a:lnTo>
                  <a:lnTo>
                    <a:pt x="15486" y="44829"/>
                  </a:lnTo>
                  <a:lnTo>
                    <a:pt x="0" y="112695"/>
                  </a:lnTo>
                  <a:lnTo>
                    <a:pt x="11518" y="147549"/>
                  </a:lnTo>
                  <a:lnTo>
                    <a:pt x="36191" y="177006"/>
                  </a:lnTo>
                  <a:lnTo>
                    <a:pt x="68903" y="194484"/>
                  </a:lnTo>
                  <a:lnTo>
                    <a:pt x="105673" y="198829"/>
                  </a:lnTo>
                  <a:lnTo>
                    <a:pt x="142519" y="188888"/>
                  </a:lnTo>
                  <a:lnTo>
                    <a:pt x="150494" y="184506"/>
                  </a:lnTo>
                  <a:lnTo>
                    <a:pt x="178768" y="158686"/>
                  </a:lnTo>
                  <a:lnTo>
                    <a:pt x="194865" y="125224"/>
                  </a:lnTo>
                  <a:lnTo>
                    <a:pt x="197621" y="88135"/>
                  </a:lnTo>
                  <a:lnTo>
                    <a:pt x="185876" y="51435"/>
                  </a:lnTo>
                  <a:lnTo>
                    <a:pt x="155340" y="17610"/>
                  </a:lnTo>
                  <a:lnTo>
                    <a:pt x="116104" y="1482"/>
                  </a:lnTo>
                  <a:lnTo>
                    <a:pt x="102222" y="0"/>
                  </a:lnTo>
                  <a:close/>
                </a:path>
              </a:pathLst>
            </a:custGeom>
            <a:solidFill>
              <a:srgbClr val="FFB83D"/>
            </a:solidFill>
          </p:spPr>
          <p:txBody>
            <a:bodyPr wrap="square" lIns="0" tIns="0" rIns="0" bIns="0" rtlCol="0"/>
            <a:lstStyle/>
            <a:p>
              <a:endParaRPr/>
            </a:p>
          </p:txBody>
        </p:sp>
        <p:sp>
          <p:nvSpPr>
            <p:cNvPr id="60" name="object 60"/>
            <p:cNvSpPr/>
            <p:nvPr/>
          </p:nvSpPr>
          <p:spPr>
            <a:xfrm>
              <a:off x="1378178" y="2707017"/>
              <a:ext cx="177800" cy="178435"/>
            </a:xfrm>
            <a:custGeom>
              <a:avLst/>
              <a:gdLst/>
              <a:ahLst/>
              <a:cxnLst/>
              <a:rect l="l" t="t" r="r" b="b"/>
              <a:pathLst>
                <a:path w="177800" h="178435">
                  <a:moveTo>
                    <a:pt x="135077" y="104902"/>
                  </a:moveTo>
                  <a:lnTo>
                    <a:pt x="100114" y="79171"/>
                  </a:lnTo>
                  <a:lnTo>
                    <a:pt x="84048" y="79311"/>
                  </a:lnTo>
                  <a:lnTo>
                    <a:pt x="79476" y="78892"/>
                  </a:lnTo>
                  <a:lnTo>
                    <a:pt x="68351" y="64744"/>
                  </a:lnTo>
                  <a:lnTo>
                    <a:pt x="68580" y="63246"/>
                  </a:lnTo>
                  <a:lnTo>
                    <a:pt x="80886" y="53213"/>
                  </a:lnTo>
                  <a:lnTo>
                    <a:pt x="84505" y="53251"/>
                  </a:lnTo>
                  <a:lnTo>
                    <a:pt x="91249" y="56553"/>
                  </a:lnTo>
                  <a:lnTo>
                    <a:pt x="93980" y="59982"/>
                  </a:lnTo>
                  <a:lnTo>
                    <a:pt x="96100" y="65189"/>
                  </a:lnTo>
                  <a:lnTo>
                    <a:pt x="116382" y="56959"/>
                  </a:lnTo>
                  <a:lnTo>
                    <a:pt x="85940" y="35864"/>
                  </a:lnTo>
                  <a:lnTo>
                    <a:pt x="81851" y="36271"/>
                  </a:lnTo>
                  <a:lnTo>
                    <a:pt x="77622" y="37388"/>
                  </a:lnTo>
                  <a:lnTo>
                    <a:pt x="71882" y="23241"/>
                  </a:lnTo>
                  <a:lnTo>
                    <a:pt x="60642" y="27800"/>
                  </a:lnTo>
                  <a:lnTo>
                    <a:pt x="66319" y="41757"/>
                  </a:lnTo>
                  <a:lnTo>
                    <a:pt x="62255" y="43853"/>
                  </a:lnTo>
                  <a:lnTo>
                    <a:pt x="47053" y="71945"/>
                  </a:lnTo>
                  <a:lnTo>
                    <a:pt x="47764" y="75577"/>
                  </a:lnTo>
                  <a:lnTo>
                    <a:pt x="81978" y="97383"/>
                  </a:lnTo>
                  <a:lnTo>
                    <a:pt x="97739" y="96964"/>
                  </a:lnTo>
                  <a:lnTo>
                    <a:pt x="102209" y="97383"/>
                  </a:lnTo>
                  <a:lnTo>
                    <a:pt x="113538" y="108940"/>
                  </a:lnTo>
                  <a:lnTo>
                    <a:pt x="113525" y="112141"/>
                  </a:lnTo>
                  <a:lnTo>
                    <a:pt x="95783" y="124155"/>
                  </a:lnTo>
                  <a:lnTo>
                    <a:pt x="93776" y="123952"/>
                  </a:lnTo>
                  <a:lnTo>
                    <a:pt x="81902" y="112560"/>
                  </a:lnTo>
                  <a:lnTo>
                    <a:pt x="61620" y="120789"/>
                  </a:lnTo>
                  <a:lnTo>
                    <a:pt x="87896" y="141643"/>
                  </a:lnTo>
                  <a:lnTo>
                    <a:pt x="96202" y="141300"/>
                  </a:lnTo>
                  <a:lnTo>
                    <a:pt x="100291" y="140627"/>
                  </a:lnTo>
                  <a:lnTo>
                    <a:pt x="104343" y="139446"/>
                  </a:lnTo>
                  <a:lnTo>
                    <a:pt x="109588" y="152349"/>
                  </a:lnTo>
                  <a:lnTo>
                    <a:pt x="120738" y="147815"/>
                  </a:lnTo>
                  <a:lnTo>
                    <a:pt x="115481" y="134848"/>
                  </a:lnTo>
                  <a:lnTo>
                    <a:pt x="119519" y="132753"/>
                  </a:lnTo>
                  <a:lnTo>
                    <a:pt x="134874" y="112064"/>
                  </a:lnTo>
                  <a:lnTo>
                    <a:pt x="135077" y="104902"/>
                  </a:lnTo>
                  <a:close/>
                </a:path>
                <a:path w="177800" h="178435">
                  <a:moveTo>
                    <a:pt x="177622" y="79413"/>
                  </a:moveTo>
                  <a:lnTo>
                    <a:pt x="175234" y="71805"/>
                  </a:lnTo>
                  <a:lnTo>
                    <a:pt x="175234" y="79667"/>
                  </a:lnTo>
                  <a:lnTo>
                    <a:pt x="172250" y="112814"/>
                  </a:lnTo>
                  <a:lnTo>
                    <a:pt x="130822" y="164719"/>
                  </a:lnTo>
                  <a:lnTo>
                    <a:pt x="81648" y="175209"/>
                  </a:lnTo>
                  <a:lnTo>
                    <a:pt x="64795" y="172072"/>
                  </a:lnTo>
                  <a:lnTo>
                    <a:pt x="22593" y="144741"/>
                  </a:lnTo>
                  <a:lnTo>
                    <a:pt x="2616" y="98323"/>
                  </a:lnTo>
                  <a:lnTo>
                    <a:pt x="2400" y="81432"/>
                  </a:lnTo>
                  <a:lnTo>
                    <a:pt x="5537" y="64592"/>
                  </a:lnTo>
                  <a:lnTo>
                    <a:pt x="32880" y="22390"/>
                  </a:lnTo>
                  <a:lnTo>
                    <a:pt x="67551" y="4572"/>
                  </a:lnTo>
                  <a:lnTo>
                    <a:pt x="88773" y="1930"/>
                  </a:lnTo>
                  <a:lnTo>
                    <a:pt x="111366" y="4902"/>
                  </a:lnTo>
                  <a:lnTo>
                    <a:pt x="132410" y="13614"/>
                  </a:lnTo>
                  <a:lnTo>
                    <a:pt x="150660" y="27698"/>
                  </a:lnTo>
                  <a:lnTo>
                    <a:pt x="164922" y="46812"/>
                  </a:lnTo>
                  <a:lnTo>
                    <a:pt x="175234" y="79667"/>
                  </a:lnTo>
                  <a:lnTo>
                    <a:pt x="175234" y="71805"/>
                  </a:lnTo>
                  <a:lnTo>
                    <a:pt x="167030" y="45643"/>
                  </a:lnTo>
                  <a:lnTo>
                    <a:pt x="144132" y="18656"/>
                  </a:lnTo>
                  <a:lnTo>
                    <a:pt x="113690" y="3060"/>
                  </a:lnTo>
                  <a:lnTo>
                    <a:pt x="101079" y="1930"/>
                  </a:lnTo>
                  <a:lnTo>
                    <a:pt x="79629" y="0"/>
                  </a:lnTo>
                  <a:lnTo>
                    <a:pt x="31330" y="20561"/>
                  </a:lnTo>
                  <a:lnTo>
                    <a:pt x="3238" y="63919"/>
                  </a:lnTo>
                  <a:lnTo>
                    <a:pt x="0" y="81241"/>
                  </a:lnTo>
                  <a:lnTo>
                    <a:pt x="215" y="98602"/>
                  </a:lnTo>
                  <a:lnTo>
                    <a:pt x="20764" y="146291"/>
                  </a:lnTo>
                  <a:lnTo>
                    <a:pt x="64135" y="174396"/>
                  </a:lnTo>
                  <a:lnTo>
                    <a:pt x="80721" y="177939"/>
                  </a:lnTo>
                  <a:lnTo>
                    <a:pt x="89039" y="177939"/>
                  </a:lnTo>
                  <a:lnTo>
                    <a:pt x="100139" y="177228"/>
                  </a:lnTo>
                  <a:lnTo>
                    <a:pt x="110680" y="175209"/>
                  </a:lnTo>
                  <a:lnTo>
                    <a:pt x="111061" y="175145"/>
                  </a:lnTo>
                  <a:lnTo>
                    <a:pt x="121716" y="171665"/>
                  </a:lnTo>
                  <a:lnTo>
                    <a:pt x="131978" y="166827"/>
                  </a:lnTo>
                  <a:lnTo>
                    <a:pt x="158965" y="143929"/>
                  </a:lnTo>
                  <a:lnTo>
                    <a:pt x="174561" y="113474"/>
                  </a:lnTo>
                  <a:lnTo>
                    <a:pt x="177622" y="79413"/>
                  </a:lnTo>
                  <a:close/>
                </a:path>
              </a:pathLst>
            </a:custGeom>
            <a:solidFill>
              <a:srgbClr val="FFA312"/>
            </a:solidFill>
          </p:spPr>
          <p:txBody>
            <a:bodyPr wrap="square" lIns="0" tIns="0" rIns="0" bIns="0" rtlCol="0"/>
            <a:lstStyle/>
            <a:p>
              <a:endParaRPr/>
            </a:p>
          </p:txBody>
        </p:sp>
        <p:sp>
          <p:nvSpPr>
            <p:cNvPr id="61" name="object 61"/>
            <p:cNvSpPr/>
            <p:nvPr/>
          </p:nvSpPr>
          <p:spPr>
            <a:xfrm>
              <a:off x="1327353" y="2426804"/>
              <a:ext cx="90805" cy="149860"/>
            </a:xfrm>
            <a:custGeom>
              <a:avLst/>
              <a:gdLst/>
              <a:ahLst/>
              <a:cxnLst/>
              <a:rect l="l" t="t" r="r" b="b"/>
              <a:pathLst>
                <a:path w="90805" h="149860">
                  <a:moveTo>
                    <a:pt x="90690" y="49428"/>
                  </a:moveTo>
                  <a:lnTo>
                    <a:pt x="86804" y="28613"/>
                  </a:lnTo>
                  <a:lnTo>
                    <a:pt x="82867" y="18351"/>
                  </a:lnTo>
                  <a:lnTo>
                    <a:pt x="76454" y="15608"/>
                  </a:lnTo>
                  <a:lnTo>
                    <a:pt x="71780" y="16370"/>
                  </a:lnTo>
                  <a:lnTo>
                    <a:pt x="72263" y="8661"/>
                  </a:lnTo>
                  <a:lnTo>
                    <a:pt x="71323" y="5715"/>
                  </a:lnTo>
                  <a:lnTo>
                    <a:pt x="70358" y="2717"/>
                  </a:lnTo>
                  <a:lnTo>
                    <a:pt x="63919" y="520"/>
                  </a:lnTo>
                  <a:lnTo>
                    <a:pt x="51003" y="203"/>
                  </a:lnTo>
                  <a:lnTo>
                    <a:pt x="57785" y="2032"/>
                  </a:lnTo>
                  <a:lnTo>
                    <a:pt x="61290" y="5715"/>
                  </a:lnTo>
                  <a:lnTo>
                    <a:pt x="52793" y="1079"/>
                  </a:lnTo>
                  <a:lnTo>
                    <a:pt x="46850" y="0"/>
                  </a:lnTo>
                  <a:lnTo>
                    <a:pt x="40678" y="2908"/>
                  </a:lnTo>
                  <a:lnTo>
                    <a:pt x="31483" y="10210"/>
                  </a:lnTo>
                  <a:lnTo>
                    <a:pt x="23926" y="22809"/>
                  </a:lnTo>
                  <a:lnTo>
                    <a:pt x="22123" y="38404"/>
                  </a:lnTo>
                  <a:lnTo>
                    <a:pt x="22339" y="52743"/>
                  </a:lnTo>
                  <a:lnTo>
                    <a:pt x="20878" y="61518"/>
                  </a:lnTo>
                  <a:lnTo>
                    <a:pt x="15303" y="65570"/>
                  </a:lnTo>
                  <a:lnTo>
                    <a:pt x="7823" y="69989"/>
                  </a:lnTo>
                  <a:lnTo>
                    <a:pt x="1651" y="76962"/>
                  </a:lnTo>
                  <a:lnTo>
                    <a:pt x="0" y="88709"/>
                  </a:lnTo>
                  <a:lnTo>
                    <a:pt x="10007" y="104317"/>
                  </a:lnTo>
                  <a:lnTo>
                    <a:pt x="29591" y="120523"/>
                  </a:lnTo>
                  <a:lnTo>
                    <a:pt x="48056" y="136105"/>
                  </a:lnTo>
                  <a:lnTo>
                    <a:pt x="54787" y="149771"/>
                  </a:lnTo>
                  <a:lnTo>
                    <a:pt x="67259" y="130848"/>
                  </a:lnTo>
                  <a:lnTo>
                    <a:pt x="72059" y="119634"/>
                  </a:lnTo>
                  <a:lnTo>
                    <a:pt x="71729" y="118478"/>
                  </a:lnTo>
                  <a:lnTo>
                    <a:pt x="70104" y="112788"/>
                  </a:lnTo>
                  <a:lnTo>
                    <a:pt x="70535" y="108712"/>
                  </a:lnTo>
                  <a:lnTo>
                    <a:pt x="69977" y="103162"/>
                  </a:lnTo>
                  <a:lnTo>
                    <a:pt x="69570" y="102679"/>
                  </a:lnTo>
                  <a:lnTo>
                    <a:pt x="68783" y="101765"/>
                  </a:lnTo>
                  <a:lnTo>
                    <a:pt x="68783" y="110680"/>
                  </a:lnTo>
                  <a:lnTo>
                    <a:pt x="61048" y="102679"/>
                  </a:lnTo>
                  <a:lnTo>
                    <a:pt x="68719" y="109905"/>
                  </a:lnTo>
                  <a:lnTo>
                    <a:pt x="68783" y="110680"/>
                  </a:lnTo>
                  <a:lnTo>
                    <a:pt x="68783" y="101765"/>
                  </a:lnTo>
                  <a:lnTo>
                    <a:pt x="67043" y="99733"/>
                  </a:lnTo>
                  <a:lnTo>
                    <a:pt x="60909" y="96367"/>
                  </a:lnTo>
                  <a:lnTo>
                    <a:pt x="54254" y="90868"/>
                  </a:lnTo>
                  <a:lnTo>
                    <a:pt x="48895" y="83159"/>
                  </a:lnTo>
                  <a:lnTo>
                    <a:pt x="45440" y="75742"/>
                  </a:lnTo>
                  <a:lnTo>
                    <a:pt x="44564" y="71158"/>
                  </a:lnTo>
                  <a:lnTo>
                    <a:pt x="45948" y="68351"/>
                  </a:lnTo>
                  <a:lnTo>
                    <a:pt x="90690" y="49428"/>
                  </a:lnTo>
                  <a:close/>
                </a:path>
              </a:pathLst>
            </a:custGeom>
            <a:solidFill>
              <a:srgbClr val="2C3963"/>
            </a:solidFill>
          </p:spPr>
          <p:txBody>
            <a:bodyPr wrap="square" lIns="0" tIns="0" rIns="0" bIns="0" rtlCol="0"/>
            <a:lstStyle/>
            <a:p>
              <a:endParaRPr/>
            </a:p>
          </p:txBody>
        </p:sp>
        <p:sp>
          <p:nvSpPr>
            <p:cNvPr id="62" name="object 62"/>
            <p:cNvSpPr/>
            <p:nvPr/>
          </p:nvSpPr>
          <p:spPr>
            <a:xfrm>
              <a:off x="1339824" y="2525864"/>
              <a:ext cx="119380" cy="180975"/>
            </a:xfrm>
            <a:custGeom>
              <a:avLst/>
              <a:gdLst/>
              <a:ahLst/>
              <a:cxnLst/>
              <a:rect l="l" t="t" r="r" b="b"/>
              <a:pathLst>
                <a:path w="119380" h="180975">
                  <a:moveTo>
                    <a:pt x="118948" y="170357"/>
                  </a:moveTo>
                  <a:lnTo>
                    <a:pt x="118618" y="166344"/>
                  </a:lnTo>
                  <a:lnTo>
                    <a:pt x="104978" y="162420"/>
                  </a:lnTo>
                  <a:lnTo>
                    <a:pt x="95529" y="161366"/>
                  </a:lnTo>
                  <a:lnTo>
                    <a:pt x="91554" y="163982"/>
                  </a:lnTo>
                  <a:lnTo>
                    <a:pt x="65481" y="120218"/>
                  </a:lnTo>
                  <a:lnTo>
                    <a:pt x="60388" y="112585"/>
                  </a:lnTo>
                  <a:lnTo>
                    <a:pt x="56934" y="108712"/>
                  </a:lnTo>
                  <a:lnTo>
                    <a:pt x="52527" y="96037"/>
                  </a:lnTo>
                  <a:lnTo>
                    <a:pt x="48094" y="71640"/>
                  </a:lnTo>
                  <a:lnTo>
                    <a:pt x="43522" y="42468"/>
                  </a:lnTo>
                  <a:lnTo>
                    <a:pt x="38747" y="15417"/>
                  </a:lnTo>
                  <a:lnTo>
                    <a:pt x="33223" y="5219"/>
                  </a:lnTo>
                  <a:lnTo>
                    <a:pt x="23672" y="0"/>
                  </a:lnTo>
                  <a:lnTo>
                    <a:pt x="12865" y="431"/>
                  </a:lnTo>
                  <a:lnTo>
                    <a:pt x="3556" y="7213"/>
                  </a:lnTo>
                  <a:lnTo>
                    <a:pt x="1714" y="9652"/>
                  </a:lnTo>
                  <a:lnTo>
                    <a:pt x="419" y="12547"/>
                  </a:lnTo>
                  <a:lnTo>
                    <a:pt x="0" y="15951"/>
                  </a:lnTo>
                  <a:lnTo>
                    <a:pt x="3441" y="38963"/>
                  </a:lnTo>
                  <a:lnTo>
                    <a:pt x="24980" y="102285"/>
                  </a:lnTo>
                  <a:lnTo>
                    <a:pt x="62204" y="151409"/>
                  </a:lnTo>
                  <a:lnTo>
                    <a:pt x="83210" y="171691"/>
                  </a:lnTo>
                  <a:lnTo>
                    <a:pt x="83502" y="176403"/>
                  </a:lnTo>
                  <a:lnTo>
                    <a:pt x="91071" y="180771"/>
                  </a:lnTo>
                  <a:lnTo>
                    <a:pt x="101511" y="173799"/>
                  </a:lnTo>
                  <a:lnTo>
                    <a:pt x="103568" y="171615"/>
                  </a:lnTo>
                  <a:lnTo>
                    <a:pt x="118948" y="170357"/>
                  </a:lnTo>
                  <a:close/>
                </a:path>
              </a:pathLst>
            </a:custGeom>
            <a:solidFill>
              <a:srgbClr val="EC975F"/>
            </a:solidFill>
          </p:spPr>
          <p:txBody>
            <a:bodyPr wrap="square" lIns="0" tIns="0" rIns="0" bIns="0" rtlCol="0"/>
            <a:lstStyle/>
            <a:p>
              <a:endParaRPr/>
            </a:p>
          </p:txBody>
        </p:sp>
        <p:sp>
          <p:nvSpPr>
            <p:cNvPr id="63" name="object 63"/>
            <p:cNvSpPr/>
            <p:nvPr/>
          </p:nvSpPr>
          <p:spPr>
            <a:xfrm>
              <a:off x="1209293" y="2599347"/>
              <a:ext cx="127000" cy="281305"/>
            </a:xfrm>
            <a:custGeom>
              <a:avLst/>
              <a:gdLst/>
              <a:ahLst/>
              <a:cxnLst/>
              <a:rect l="l" t="t" r="r" b="b"/>
              <a:pathLst>
                <a:path w="127000" h="281305">
                  <a:moveTo>
                    <a:pt x="63004" y="0"/>
                  </a:moveTo>
                  <a:lnTo>
                    <a:pt x="54664" y="6711"/>
                  </a:lnTo>
                  <a:lnTo>
                    <a:pt x="45529" y="10637"/>
                  </a:lnTo>
                  <a:lnTo>
                    <a:pt x="29879" y="13299"/>
                  </a:lnTo>
                  <a:lnTo>
                    <a:pt x="1993" y="16217"/>
                  </a:lnTo>
                  <a:lnTo>
                    <a:pt x="968" y="19826"/>
                  </a:lnTo>
                  <a:lnTo>
                    <a:pt x="0" y="30005"/>
                  </a:lnTo>
                  <a:lnTo>
                    <a:pt x="2251" y="45787"/>
                  </a:lnTo>
                  <a:lnTo>
                    <a:pt x="10883" y="66205"/>
                  </a:lnTo>
                  <a:lnTo>
                    <a:pt x="16667" y="76609"/>
                  </a:lnTo>
                  <a:lnTo>
                    <a:pt x="35136" y="110664"/>
                  </a:lnTo>
                  <a:lnTo>
                    <a:pt x="55924" y="148499"/>
                  </a:lnTo>
                  <a:lnTo>
                    <a:pt x="72339" y="175488"/>
                  </a:lnTo>
                  <a:lnTo>
                    <a:pt x="72392" y="176479"/>
                  </a:lnTo>
                  <a:lnTo>
                    <a:pt x="71945" y="182600"/>
                  </a:lnTo>
                  <a:lnTo>
                    <a:pt x="72047" y="188328"/>
                  </a:lnTo>
                  <a:lnTo>
                    <a:pt x="72618" y="193979"/>
                  </a:lnTo>
                  <a:lnTo>
                    <a:pt x="82173" y="246237"/>
                  </a:lnTo>
                  <a:lnTo>
                    <a:pt x="115608" y="279196"/>
                  </a:lnTo>
                  <a:lnTo>
                    <a:pt x="126733" y="280822"/>
                  </a:lnTo>
                  <a:lnTo>
                    <a:pt x="124202" y="271196"/>
                  </a:lnTo>
                  <a:lnTo>
                    <a:pt x="118286" y="247548"/>
                  </a:lnTo>
                  <a:lnTo>
                    <a:pt x="111501" y="217718"/>
                  </a:lnTo>
                  <a:lnTo>
                    <a:pt x="106362" y="189547"/>
                  </a:lnTo>
                  <a:lnTo>
                    <a:pt x="105575" y="183959"/>
                  </a:lnTo>
                  <a:lnTo>
                    <a:pt x="105232" y="179425"/>
                  </a:lnTo>
                  <a:lnTo>
                    <a:pt x="105511" y="176479"/>
                  </a:lnTo>
                  <a:lnTo>
                    <a:pt x="105644" y="168478"/>
                  </a:lnTo>
                  <a:lnTo>
                    <a:pt x="97349" y="120592"/>
                  </a:lnTo>
                  <a:lnTo>
                    <a:pt x="85454" y="78154"/>
                  </a:lnTo>
                  <a:lnTo>
                    <a:pt x="77622" y="53441"/>
                  </a:lnTo>
                  <a:lnTo>
                    <a:pt x="77739" y="52599"/>
                  </a:lnTo>
                  <a:lnTo>
                    <a:pt x="76747" y="47510"/>
                  </a:lnTo>
                  <a:lnTo>
                    <a:pt x="73720" y="33849"/>
                  </a:lnTo>
                  <a:lnTo>
                    <a:pt x="67729" y="7289"/>
                  </a:lnTo>
                  <a:lnTo>
                    <a:pt x="63004" y="0"/>
                  </a:lnTo>
                  <a:close/>
                </a:path>
              </a:pathLst>
            </a:custGeom>
            <a:solidFill>
              <a:srgbClr val="2B468A"/>
            </a:solidFill>
          </p:spPr>
          <p:txBody>
            <a:bodyPr wrap="square" lIns="0" tIns="0" rIns="0" bIns="0" rtlCol="0"/>
            <a:lstStyle/>
            <a:p>
              <a:endParaRPr/>
            </a:p>
          </p:txBody>
        </p:sp>
        <p:sp>
          <p:nvSpPr>
            <p:cNvPr id="64" name="object 64"/>
            <p:cNvSpPr/>
            <p:nvPr/>
          </p:nvSpPr>
          <p:spPr>
            <a:xfrm>
              <a:off x="1311843" y="2868420"/>
              <a:ext cx="47625" cy="26034"/>
            </a:xfrm>
            <a:custGeom>
              <a:avLst/>
              <a:gdLst/>
              <a:ahLst/>
              <a:cxnLst/>
              <a:rect l="l" t="t" r="r" b="b"/>
              <a:pathLst>
                <a:path w="47625" h="26035">
                  <a:moveTo>
                    <a:pt x="2832" y="0"/>
                  </a:moveTo>
                  <a:lnTo>
                    <a:pt x="8051" y="8077"/>
                  </a:lnTo>
                  <a:lnTo>
                    <a:pt x="4737" y="8242"/>
                  </a:lnTo>
                  <a:lnTo>
                    <a:pt x="0" y="18757"/>
                  </a:lnTo>
                  <a:lnTo>
                    <a:pt x="1104" y="25831"/>
                  </a:lnTo>
                  <a:lnTo>
                    <a:pt x="47523" y="25831"/>
                  </a:lnTo>
                  <a:lnTo>
                    <a:pt x="46678" y="17818"/>
                  </a:lnTo>
                  <a:lnTo>
                    <a:pt x="33058" y="17818"/>
                  </a:lnTo>
                  <a:lnTo>
                    <a:pt x="27279" y="13665"/>
                  </a:lnTo>
                  <a:lnTo>
                    <a:pt x="22809" y="4724"/>
                  </a:lnTo>
                  <a:lnTo>
                    <a:pt x="22541" y="4292"/>
                  </a:lnTo>
                  <a:lnTo>
                    <a:pt x="15278" y="4292"/>
                  </a:lnTo>
                  <a:lnTo>
                    <a:pt x="5791" y="3035"/>
                  </a:lnTo>
                  <a:lnTo>
                    <a:pt x="2832" y="0"/>
                  </a:lnTo>
                  <a:close/>
                </a:path>
                <a:path w="47625" h="26035">
                  <a:moveTo>
                    <a:pt x="46596" y="17043"/>
                  </a:moveTo>
                  <a:lnTo>
                    <a:pt x="33058" y="17818"/>
                  </a:lnTo>
                  <a:lnTo>
                    <a:pt x="46678" y="17818"/>
                  </a:lnTo>
                  <a:lnTo>
                    <a:pt x="46596" y="17043"/>
                  </a:lnTo>
                  <a:close/>
                </a:path>
                <a:path w="47625" h="26035">
                  <a:moveTo>
                    <a:pt x="21983" y="3390"/>
                  </a:moveTo>
                  <a:lnTo>
                    <a:pt x="15278" y="4292"/>
                  </a:lnTo>
                  <a:lnTo>
                    <a:pt x="22541" y="4292"/>
                  </a:lnTo>
                  <a:lnTo>
                    <a:pt x="21983" y="3390"/>
                  </a:lnTo>
                  <a:close/>
                </a:path>
              </a:pathLst>
            </a:custGeom>
            <a:solidFill>
              <a:srgbClr val="223861"/>
            </a:solidFill>
          </p:spPr>
          <p:txBody>
            <a:bodyPr wrap="square" lIns="0" tIns="0" rIns="0" bIns="0" rtlCol="0"/>
            <a:lstStyle/>
            <a:p>
              <a:endParaRPr/>
            </a:p>
          </p:txBody>
        </p:sp>
        <p:pic>
          <p:nvPicPr>
            <p:cNvPr id="65" name="object 65"/>
            <p:cNvPicPr/>
            <p:nvPr/>
          </p:nvPicPr>
          <p:blipFill>
            <a:blip r:embed="rId9" cstate="print"/>
            <a:stretch>
              <a:fillRect/>
            </a:stretch>
          </p:blipFill>
          <p:spPr>
            <a:xfrm>
              <a:off x="1209291" y="2599349"/>
              <a:ext cx="79171" cy="129641"/>
            </a:xfrm>
            <a:prstGeom prst="rect">
              <a:avLst/>
            </a:prstGeom>
          </p:spPr>
        </p:pic>
        <p:sp>
          <p:nvSpPr>
            <p:cNvPr id="66" name="object 66"/>
            <p:cNvSpPr/>
            <p:nvPr/>
          </p:nvSpPr>
          <p:spPr>
            <a:xfrm>
              <a:off x="1348230" y="2530969"/>
              <a:ext cx="35560" cy="48895"/>
            </a:xfrm>
            <a:custGeom>
              <a:avLst/>
              <a:gdLst/>
              <a:ahLst/>
              <a:cxnLst/>
              <a:rect l="l" t="t" r="r" b="b"/>
              <a:pathLst>
                <a:path w="35559" h="48894">
                  <a:moveTo>
                    <a:pt x="25374" y="0"/>
                  </a:moveTo>
                  <a:lnTo>
                    <a:pt x="21591" y="756"/>
                  </a:lnTo>
                  <a:lnTo>
                    <a:pt x="17687" y="6095"/>
                  </a:lnTo>
                  <a:lnTo>
                    <a:pt x="11283" y="20599"/>
                  </a:lnTo>
                  <a:lnTo>
                    <a:pt x="0" y="48844"/>
                  </a:lnTo>
                  <a:lnTo>
                    <a:pt x="14311" y="46193"/>
                  </a:lnTo>
                  <a:lnTo>
                    <a:pt x="22721" y="41784"/>
                  </a:lnTo>
                  <a:lnTo>
                    <a:pt x="28505" y="32443"/>
                  </a:lnTo>
                  <a:lnTo>
                    <a:pt x="34937" y="14998"/>
                  </a:lnTo>
                  <a:lnTo>
                    <a:pt x="31953" y="6819"/>
                  </a:lnTo>
                  <a:lnTo>
                    <a:pt x="25374" y="0"/>
                  </a:lnTo>
                  <a:close/>
                </a:path>
              </a:pathLst>
            </a:custGeom>
            <a:solidFill>
              <a:srgbClr val="EC7C2B"/>
            </a:solidFill>
          </p:spPr>
          <p:txBody>
            <a:bodyPr wrap="square" lIns="0" tIns="0" rIns="0" bIns="0" rtlCol="0"/>
            <a:lstStyle/>
            <a:p>
              <a:endParaRPr/>
            </a:p>
          </p:txBody>
        </p:sp>
        <p:sp>
          <p:nvSpPr>
            <p:cNvPr id="67" name="object 67"/>
            <p:cNvSpPr/>
            <p:nvPr/>
          </p:nvSpPr>
          <p:spPr>
            <a:xfrm>
              <a:off x="1139379" y="2589657"/>
              <a:ext cx="116839" cy="302895"/>
            </a:xfrm>
            <a:custGeom>
              <a:avLst/>
              <a:gdLst/>
              <a:ahLst/>
              <a:cxnLst/>
              <a:rect l="l" t="t" r="r" b="b"/>
              <a:pathLst>
                <a:path w="116840" h="302894">
                  <a:moveTo>
                    <a:pt x="57029" y="0"/>
                  </a:moveTo>
                  <a:lnTo>
                    <a:pt x="46535" y="7497"/>
                  </a:lnTo>
                  <a:lnTo>
                    <a:pt x="40894" y="14832"/>
                  </a:lnTo>
                  <a:lnTo>
                    <a:pt x="38176" y="26355"/>
                  </a:lnTo>
                  <a:lnTo>
                    <a:pt x="34555" y="67542"/>
                  </a:lnTo>
                  <a:lnTo>
                    <a:pt x="28465" y="131750"/>
                  </a:lnTo>
                  <a:lnTo>
                    <a:pt x="26765" y="155346"/>
                  </a:lnTo>
                  <a:lnTo>
                    <a:pt x="26308" y="171386"/>
                  </a:lnTo>
                  <a:lnTo>
                    <a:pt x="22002" y="177050"/>
                  </a:lnTo>
                  <a:lnTo>
                    <a:pt x="18891" y="181876"/>
                  </a:lnTo>
                  <a:lnTo>
                    <a:pt x="16211" y="186880"/>
                  </a:lnTo>
                  <a:lnTo>
                    <a:pt x="3096" y="225700"/>
                  </a:lnTo>
                  <a:lnTo>
                    <a:pt x="0" y="263221"/>
                  </a:lnTo>
                  <a:lnTo>
                    <a:pt x="1856" y="291534"/>
                  </a:lnTo>
                  <a:lnTo>
                    <a:pt x="3600" y="302729"/>
                  </a:lnTo>
                  <a:lnTo>
                    <a:pt x="9747" y="301167"/>
                  </a:lnTo>
                  <a:lnTo>
                    <a:pt x="22875" y="260707"/>
                  </a:lnTo>
                  <a:lnTo>
                    <a:pt x="31094" y="236896"/>
                  </a:lnTo>
                  <a:lnTo>
                    <a:pt x="37863" y="220443"/>
                  </a:lnTo>
                  <a:lnTo>
                    <a:pt x="49117" y="196989"/>
                  </a:lnTo>
                  <a:lnTo>
                    <a:pt x="51365" y="193040"/>
                  </a:lnTo>
                  <a:lnTo>
                    <a:pt x="53257" y="190754"/>
                  </a:lnTo>
                  <a:lnTo>
                    <a:pt x="57415" y="184918"/>
                  </a:lnTo>
                  <a:lnTo>
                    <a:pt x="78202" y="138556"/>
                  </a:lnTo>
                  <a:lnTo>
                    <a:pt x="92806" y="94066"/>
                  </a:lnTo>
                  <a:lnTo>
                    <a:pt x="98926" y="73152"/>
                  </a:lnTo>
                  <a:lnTo>
                    <a:pt x="101896" y="66352"/>
                  </a:lnTo>
                  <a:lnTo>
                    <a:pt x="116528" y="29362"/>
                  </a:lnTo>
                  <a:lnTo>
                    <a:pt x="116693" y="20675"/>
                  </a:lnTo>
                  <a:lnTo>
                    <a:pt x="100068" y="18366"/>
                  </a:lnTo>
                  <a:lnTo>
                    <a:pt x="80370" y="11156"/>
                  </a:lnTo>
                  <a:lnTo>
                    <a:pt x="63917" y="3537"/>
                  </a:lnTo>
                  <a:lnTo>
                    <a:pt x="57029" y="0"/>
                  </a:lnTo>
                  <a:close/>
                </a:path>
              </a:pathLst>
            </a:custGeom>
            <a:solidFill>
              <a:srgbClr val="2B468A"/>
            </a:solidFill>
          </p:spPr>
          <p:txBody>
            <a:bodyPr wrap="square" lIns="0" tIns="0" rIns="0" bIns="0" rtlCol="0"/>
            <a:lstStyle/>
            <a:p>
              <a:endParaRPr/>
            </a:p>
          </p:txBody>
        </p:sp>
        <p:sp>
          <p:nvSpPr>
            <p:cNvPr id="68" name="object 68"/>
            <p:cNvSpPr/>
            <p:nvPr/>
          </p:nvSpPr>
          <p:spPr>
            <a:xfrm>
              <a:off x="1341629" y="2494419"/>
              <a:ext cx="45720" cy="66675"/>
            </a:xfrm>
            <a:custGeom>
              <a:avLst/>
              <a:gdLst/>
              <a:ahLst/>
              <a:cxnLst/>
              <a:rect l="l" t="t" r="r" b="b"/>
              <a:pathLst>
                <a:path w="45719" h="66675">
                  <a:moveTo>
                    <a:pt x="27163" y="0"/>
                  </a:moveTo>
                  <a:lnTo>
                    <a:pt x="21307" y="8856"/>
                  </a:lnTo>
                  <a:lnTo>
                    <a:pt x="15633" y="15298"/>
                  </a:lnTo>
                  <a:lnTo>
                    <a:pt x="10667" y="19372"/>
                  </a:lnTo>
                  <a:lnTo>
                    <a:pt x="6932" y="21120"/>
                  </a:lnTo>
                  <a:lnTo>
                    <a:pt x="3603" y="27026"/>
                  </a:lnTo>
                  <a:lnTo>
                    <a:pt x="0" y="41189"/>
                  </a:lnTo>
                  <a:lnTo>
                    <a:pt x="2008" y="56699"/>
                  </a:lnTo>
                  <a:lnTo>
                    <a:pt x="15517" y="66649"/>
                  </a:lnTo>
                  <a:lnTo>
                    <a:pt x="21730" y="63120"/>
                  </a:lnTo>
                  <a:lnTo>
                    <a:pt x="27938" y="53589"/>
                  </a:lnTo>
                  <a:lnTo>
                    <a:pt x="32469" y="43527"/>
                  </a:lnTo>
                  <a:lnTo>
                    <a:pt x="33653" y="38404"/>
                  </a:lnTo>
                  <a:lnTo>
                    <a:pt x="33285" y="36868"/>
                  </a:lnTo>
                  <a:lnTo>
                    <a:pt x="35533" y="32397"/>
                  </a:lnTo>
                  <a:lnTo>
                    <a:pt x="41552" y="22059"/>
                  </a:lnTo>
                  <a:lnTo>
                    <a:pt x="45566" y="16128"/>
                  </a:lnTo>
                  <a:lnTo>
                    <a:pt x="27163" y="0"/>
                  </a:lnTo>
                  <a:close/>
                </a:path>
              </a:pathLst>
            </a:custGeom>
            <a:solidFill>
              <a:srgbClr val="FFB17C"/>
            </a:solidFill>
          </p:spPr>
          <p:txBody>
            <a:bodyPr wrap="square" lIns="0" tIns="0" rIns="0" bIns="0" rtlCol="0"/>
            <a:lstStyle/>
            <a:p>
              <a:endParaRPr/>
            </a:p>
          </p:txBody>
        </p:sp>
        <p:sp>
          <p:nvSpPr>
            <p:cNvPr id="69" name="object 69"/>
            <p:cNvSpPr/>
            <p:nvPr/>
          </p:nvSpPr>
          <p:spPr>
            <a:xfrm>
              <a:off x="1369517" y="2495327"/>
              <a:ext cx="17780" cy="27305"/>
            </a:xfrm>
            <a:custGeom>
              <a:avLst/>
              <a:gdLst/>
              <a:ahLst/>
              <a:cxnLst/>
              <a:rect l="l" t="t" r="r" b="b"/>
              <a:pathLst>
                <a:path w="17780" h="27305">
                  <a:moveTo>
                    <a:pt x="321" y="0"/>
                  </a:moveTo>
                  <a:lnTo>
                    <a:pt x="0" y="6195"/>
                  </a:lnTo>
                  <a:lnTo>
                    <a:pt x="933" y="13574"/>
                  </a:lnTo>
                  <a:lnTo>
                    <a:pt x="4053" y="20904"/>
                  </a:lnTo>
                  <a:lnTo>
                    <a:pt x="10290" y="26949"/>
                  </a:lnTo>
                  <a:lnTo>
                    <a:pt x="13668" y="21145"/>
                  </a:lnTo>
                  <a:lnTo>
                    <a:pt x="17681" y="15227"/>
                  </a:lnTo>
                  <a:lnTo>
                    <a:pt x="321" y="0"/>
                  </a:lnTo>
                  <a:close/>
                </a:path>
              </a:pathLst>
            </a:custGeom>
            <a:solidFill>
              <a:srgbClr val="EC975F"/>
            </a:solidFill>
          </p:spPr>
          <p:txBody>
            <a:bodyPr wrap="square" lIns="0" tIns="0" rIns="0" bIns="0" rtlCol="0"/>
            <a:lstStyle/>
            <a:p>
              <a:endParaRPr/>
            </a:p>
          </p:txBody>
        </p:sp>
        <p:sp>
          <p:nvSpPr>
            <p:cNvPr id="70" name="object 70"/>
            <p:cNvSpPr/>
            <p:nvPr/>
          </p:nvSpPr>
          <p:spPr>
            <a:xfrm>
              <a:off x="1365816" y="2464323"/>
              <a:ext cx="50800" cy="53975"/>
            </a:xfrm>
            <a:custGeom>
              <a:avLst/>
              <a:gdLst/>
              <a:ahLst/>
              <a:cxnLst/>
              <a:rect l="l" t="t" r="r" b="b"/>
              <a:pathLst>
                <a:path w="50800" h="53975">
                  <a:moveTo>
                    <a:pt x="23857" y="0"/>
                  </a:moveTo>
                  <a:lnTo>
                    <a:pt x="16750" y="3603"/>
                  </a:lnTo>
                  <a:lnTo>
                    <a:pt x="11105" y="11862"/>
                  </a:lnTo>
                  <a:lnTo>
                    <a:pt x="4986" y="23086"/>
                  </a:lnTo>
                  <a:lnTo>
                    <a:pt x="0" y="32668"/>
                  </a:lnTo>
                  <a:lnTo>
                    <a:pt x="95" y="39068"/>
                  </a:lnTo>
                  <a:lnTo>
                    <a:pt x="6856" y="45169"/>
                  </a:lnTo>
                  <a:lnTo>
                    <a:pt x="21865" y="53858"/>
                  </a:lnTo>
                  <a:lnTo>
                    <a:pt x="28884" y="51729"/>
                  </a:lnTo>
                  <a:lnTo>
                    <a:pt x="37579" y="43287"/>
                  </a:lnTo>
                  <a:lnTo>
                    <a:pt x="45291" y="33058"/>
                  </a:lnTo>
                  <a:lnTo>
                    <a:pt x="49360" y="25563"/>
                  </a:lnTo>
                  <a:lnTo>
                    <a:pt x="50187" y="20611"/>
                  </a:lnTo>
                  <a:lnTo>
                    <a:pt x="48962" y="15076"/>
                  </a:lnTo>
                  <a:lnTo>
                    <a:pt x="44186" y="9079"/>
                  </a:lnTo>
                  <a:lnTo>
                    <a:pt x="34362" y="2741"/>
                  </a:lnTo>
                  <a:lnTo>
                    <a:pt x="23857" y="0"/>
                  </a:lnTo>
                  <a:close/>
                </a:path>
              </a:pathLst>
            </a:custGeom>
            <a:solidFill>
              <a:srgbClr val="FFB17C"/>
            </a:solidFill>
          </p:spPr>
          <p:txBody>
            <a:bodyPr wrap="square" lIns="0" tIns="0" rIns="0" bIns="0" rtlCol="0"/>
            <a:lstStyle/>
            <a:p>
              <a:endParaRPr/>
            </a:p>
          </p:txBody>
        </p:sp>
        <p:sp>
          <p:nvSpPr>
            <p:cNvPr id="71" name="object 71"/>
            <p:cNvSpPr/>
            <p:nvPr/>
          </p:nvSpPr>
          <p:spPr>
            <a:xfrm>
              <a:off x="1366024" y="2462166"/>
              <a:ext cx="55880" cy="39370"/>
            </a:xfrm>
            <a:custGeom>
              <a:avLst/>
              <a:gdLst/>
              <a:ahLst/>
              <a:cxnLst/>
              <a:rect l="l" t="t" r="r" b="b"/>
              <a:pathLst>
                <a:path w="55880" h="39369">
                  <a:moveTo>
                    <a:pt x="52730" y="13214"/>
                  </a:moveTo>
                  <a:lnTo>
                    <a:pt x="44030" y="13214"/>
                  </a:lnTo>
                  <a:lnTo>
                    <a:pt x="44805" y="15551"/>
                  </a:lnTo>
                  <a:lnTo>
                    <a:pt x="46126" y="20453"/>
                  </a:lnTo>
                  <a:lnTo>
                    <a:pt x="44246" y="28898"/>
                  </a:lnTo>
                  <a:lnTo>
                    <a:pt x="39928" y="37725"/>
                  </a:lnTo>
                  <a:lnTo>
                    <a:pt x="42557" y="38868"/>
                  </a:lnTo>
                  <a:lnTo>
                    <a:pt x="55384" y="29063"/>
                  </a:lnTo>
                  <a:lnTo>
                    <a:pt x="52730" y="13214"/>
                  </a:lnTo>
                  <a:close/>
                </a:path>
                <a:path w="55880" h="39369">
                  <a:moveTo>
                    <a:pt x="33067" y="21710"/>
                  </a:moveTo>
                  <a:lnTo>
                    <a:pt x="27952" y="21710"/>
                  </a:lnTo>
                  <a:lnTo>
                    <a:pt x="19253" y="26562"/>
                  </a:lnTo>
                  <a:lnTo>
                    <a:pt x="10159" y="28416"/>
                  </a:lnTo>
                  <a:lnTo>
                    <a:pt x="22194" y="26905"/>
                  </a:lnTo>
                  <a:lnTo>
                    <a:pt x="32681" y="21986"/>
                  </a:lnTo>
                  <a:lnTo>
                    <a:pt x="33067" y="21710"/>
                  </a:lnTo>
                  <a:close/>
                </a:path>
                <a:path w="55880" h="39369">
                  <a:moveTo>
                    <a:pt x="29792" y="0"/>
                  </a:moveTo>
                  <a:lnTo>
                    <a:pt x="23297" y="397"/>
                  </a:lnTo>
                  <a:lnTo>
                    <a:pt x="20675" y="1123"/>
                  </a:lnTo>
                  <a:lnTo>
                    <a:pt x="12217" y="11728"/>
                  </a:lnTo>
                  <a:lnTo>
                    <a:pt x="0" y="13531"/>
                  </a:lnTo>
                  <a:lnTo>
                    <a:pt x="3047" y="19196"/>
                  </a:lnTo>
                  <a:lnTo>
                    <a:pt x="19418" y="23768"/>
                  </a:lnTo>
                  <a:lnTo>
                    <a:pt x="23761" y="23120"/>
                  </a:lnTo>
                  <a:lnTo>
                    <a:pt x="27952" y="21710"/>
                  </a:lnTo>
                  <a:lnTo>
                    <a:pt x="33067" y="21710"/>
                  </a:lnTo>
                  <a:lnTo>
                    <a:pt x="40376" y="16482"/>
                  </a:lnTo>
                  <a:lnTo>
                    <a:pt x="44030" y="13214"/>
                  </a:lnTo>
                  <a:lnTo>
                    <a:pt x="52730" y="13214"/>
                  </a:lnTo>
                  <a:lnTo>
                    <a:pt x="52374" y="11093"/>
                  </a:lnTo>
                  <a:lnTo>
                    <a:pt x="51223" y="10877"/>
                  </a:lnTo>
                  <a:lnTo>
                    <a:pt x="46177" y="10877"/>
                  </a:lnTo>
                  <a:lnTo>
                    <a:pt x="38104" y="2602"/>
                  </a:lnTo>
                  <a:lnTo>
                    <a:pt x="29792" y="0"/>
                  </a:lnTo>
                  <a:close/>
                </a:path>
                <a:path w="55880" h="39369">
                  <a:moveTo>
                    <a:pt x="48717" y="10407"/>
                  </a:moveTo>
                  <a:lnTo>
                    <a:pt x="46177" y="10877"/>
                  </a:lnTo>
                  <a:lnTo>
                    <a:pt x="51223" y="10877"/>
                  </a:lnTo>
                  <a:lnTo>
                    <a:pt x="48717" y="10407"/>
                  </a:lnTo>
                  <a:close/>
                </a:path>
              </a:pathLst>
            </a:custGeom>
            <a:solidFill>
              <a:srgbClr val="2C3963"/>
            </a:solidFill>
          </p:spPr>
          <p:txBody>
            <a:bodyPr wrap="square" lIns="0" tIns="0" rIns="0" bIns="0" rtlCol="0"/>
            <a:lstStyle/>
            <a:p>
              <a:endParaRPr/>
            </a:p>
          </p:txBody>
        </p:sp>
        <p:sp>
          <p:nvSpPr>
            <p:cNvPr id="72" name="object 72"/>
            <p:cNvSpPr/>
            <p:nvPr/>
          </p:nvSpPr>
          <p:spPr>
            <a:xfrm>
              <a:off x="1132370" y="2868078"/>
              <a:ext cx="47625" cy="26670"/>
            </a:xfrm>
            <a:custGeom>
              <a:avLst/>
              <a:gdLst/>
              <a:ahLst/>
              <a:cxnLst/>
              <a:rect l="l" t="t" r="r" b="b"/>
              <a:pathLst>
                <a:path w="47625" h="26669">
                  <a:moveTo>
                    <a:pt x="7518" y="0"/>
                  </a:moveTo>
                  <a:lnTo>
                    <a:pt x="8381" y="6235"/>
                  </a:lnTo>
                  <a:lnTo>
                    <a:pt x="4749" y="8585"/>
                  </a:lnTo>
                  <a:lnTo>
                    <a:pt x="0" y="19100"/>
                  </a:lnTo>
                  <a:lnTo>
                    <a:pt x="1117" y="26174"/>
                  </a:lnTo>
                  <a:lnTo>
                    <a:pt x="47536" y="26174"/>
                  </a:lnTo>
                  <a:lnTo>
                    <a:pt x="46690" y="18160"/>
                  </a:lnTo>
                  <a:lnTo>
                    <a:pt x="33070" y="18160"/>
                  </a:lnTo>
                  <a:lnTo>
                    <a:pt x="27292" y="14008"/>
                  </a:lnTo>
                  <a:lnTo>
                    <a:pt x="22548" y="6438"/>
                  </a:lnTo>
                  <a:lnTo>
                    <a:pt x="15278" y="6438"/>
                  </a:lnTo>
                  <a:lnTo>
                    <a:pt x="10464" y="3047"/>
                  </a:lnTo>
                  <a:lnTo>
                    <a:pt x="7518" y="0"/>
                  </a:lnTo>
                  <a:close/>
                </a:path>
                <a:path w="47625" h="26669">
                  <a:moveTo>
                    <a:pt x="46608" y="17386"/>
                  </a:moveTo>
                  <a:lnTo>
                    <a:pt x="33070" y="18160"/>
                  </a:lnTo>
                  <a:lnTo>
                    <a:pt x="46690" y="18160"/>
                  </a:lnTo>
                  <a:lnTo>
                    <a:pt x="46608" y="17386"/>
                  </a:lnTo>
                  <a:close/>
                </a:path>
                <a:path w="47625" h="26669">
                  <a:moveTo>
                    <a:pt x="21983" y="5537"/>
                  </a:moveTo>
                  <a:lnTo>
                    <a:pt x="15278" y="6438"/>
                  </a:lnTo>
                  <a:lnTo>
                    <a:pt x="22548" y="6438"/>
                  </a:lnTo>
                  <a:lnTo>
                    <a:pt x="21983" y="5537"/>
                  </a:lnTo>
                  <a:close/>
                </a:path>
              </a:pathLst>
            </a:custGeom>
            <a:solidFill>
              <a:srgbClr val="223861"/>
            </a:solidFill>
          </p:spPr>
          <p:txBody>
            <a:bodyPr wrap="square" lIns="0" tIns="0" rIns="0" bIns="0" rtlCol="0"/>
            <a:lstStyle/>
            <a:p>
              <a:endParaRPr/>
            </a:p>
          </p:txBody>
        </p:sp>
        <p:sp>
          <p:nvSpPr>
            <p:cNvPr id="73" name="object 73"/>
            <p:cNvSpPr/>
            <p:nvPr/>
          </p:nvSpPr>
          <p:spPr>
            <a:xfrm>
              <a:off x="1196413" y="2506707"/>
              <a:ext cx="180975" cy="120650"/>
            </a:xfrm>
            <a:custGeom>
              <a:avLst/>
              <a:gdLst/>
              <a:ahLst/>
              <a:cxnLst/>
              <a:rect l="l" t="t" r="r" b="b"/>
              <a:pathLst>
                <a:path w="180975" h="120650">
                  <a:moveTo>
                    <a:pt x="150543" y="0"/>
                  </a:moveTo>
                  <a:lnTo>
                    <a:pt x="146481" y="1409"/>
                  </a:lnTo>
                  <a:lnTo>
                    <a:pt x="131241" y="5257"/>
                  </a:lnTo>
                  <a:lnTo>
                    <a:pt x="93633" y="18465"/>
                  </a:lnTo>
                  <a:lnTo>
                    <a:pt x="45829" y="43532"/>
                  </a:lnTo>
                  <a:lnTo>
                    <a:pt x="0" y="82956"/>
                  </a:lnTo>
                  <a:lnTo>
                    <a:pt x="2650" y="88297"/>
                  </a:lnTo>
                  <a:lnTo>
                    <a:pt x="14543" y="100325"/>
                  </a:lnTo>
                  <a:lnTo>
                    <a:pt x="41592" y="113040"/>
                  </a:lnTo>
                  <a:lnTo>
                    <a:pt x="89712" y="120446"/>
                  </a:lnTo>
                  <a:lnTo>
                    <a:pt x="91729" y="118238"/>
                  </a:lnTo>
                  <a:lnTo>
                    <a:pt x="96380" y="112734"/>
                  </a:lnTo>
                  <a:lnTo>
                    <a:pt x="101564" y="105616"/>
                  </a:lnTo>
                  <a:lnTo>
                    <a:pt x="105181" y="98564"/>
                  </a:lnTo>
                  <a:lnTo>
                    <a:pt x="105689" y="97040"/>
                  </a:lnTo>
                  <a:lnTo>
                    <a:pt x="107302" y="95859"/>
                  </a:lnTo>
                  <a:lnTo>
                    <a:pt x="149694" y="89090"/>
                  </a:lnTo>
                  <a:lnTo>
                    <a:pt x="158076" y="87960"/>
                  </a:lnTo>
                  <a:lnTo>
                    <a:pt x="164058" y="85864"/>
                  </a:lnTo>
                  <a:lnTo>
                    <a:pt x="174182" y="81446"/>
                  </a:lnTo>
                  <a:lnTo>
                    <a:pt x="179136" y="73524"/>
                  </a:lnTo>
                  <a:lnTo>
                    <a:pt x="180342" y="56294"/>
                  </a:lnTo>
                  <a:lnTo>
                    <a:pt x="179222" y="23952"/>
                  </a:lnTo>
                  <a:lnTo>
                    <a:pt x="180682" y="20573"/>
                  </a:lnTo>
                  <a:lnTo>
                    <a:pt x="169621" y="11785"/>
                  </a:lnTo>
                  <a:lnTo>
                    <a:pt x="159944" y="4215"/>
                  </a:lnTo>
                  <a:lnTo>
                    <a:pt x="154308" y="610"/>
                  </a:lnTo>
                  <a:lnTo>
                    <a:pt x="150543" y="0"/>
                  </a:lnTo>
                  <a:close/>
                </a:path>
              </a:pathLst>
            </a:custGeom>
            <a:solidFill>
              <a:srgbClr val="F89646"/>
            </a:solidFill>
          </p:spPr>
          <p:txBody>
            <a:bodyPr wrap="square" lIns="0" tIns="0" rIns="0" bIns="0" rtlCol="0"/>
            <a:lstStyle/>
            <a:p>
              <a:endParaRPr/>
            </a:p>
          </p:txBody>
        </p:sp>
        <p:sp>
          <p:nvSpPr>
            <p:cNvPr id="74" name="object 74"/>
            <p:cNvSpPr/>
            <p:nvPr/>
          </p:nvSpPr>
          <p:spPr>
            <a:xfrm>
              <a:off x="1306120" y="2530959"/>
              <a:ext cx="31750" cy="71120"/>
            </a:xfrm>
            <a:custGeom>
              <a:avLst/>
              <a:gdLst/>
              <a:ahLst/>
              <a:cxnLst/>
              <a:rect l="l" t="t" r="r" b="b"/>
              <a:pathLst>
                <a:path w="31750" h="71119">
                  <a:moveTo>
                    <a:pt x="16332" y="0"/>
                  </a:moveTo>
                  <a:lnTo>
                    <a:pt x="13399" y="5368"/>
                  </a:lnTo>
                  <a:lnTo>
                    <a:pt x="7151" y="20204"/>
                  </a:lnTo>
                  <a:lnTo>
                    <a:pt x="1410" y="42599"/>
                  </a:lnTo>
                  <a:lnTo>
                    <a:pt x="0" y="70650"/>
                  </a:lnTo>
                  <a:lnTo>
                    <a:pt x="5977" y="68966"/>
                  </a:lnTo>
                  <a:lnTo>
                    <a:pt x="13604" y="67725"/>
                  </a:lnTo>
                  <a:lnTo>
                    <a:pt x="31419" y="65773"/>
                  </a:lnTo>
                  <a:lnTo>
                    <a:pt x="29676" y="56158"/>
                  </a:lnTo>
                  <a:lnTo>
                    <a:pt x="27524" y="46102"/>
                  </a:lnTo>
                  <a:lnTo>
                    <a:pt x="16332" y="0"/>
                  </a:lnTo>
                  <a:close/>
                </a:path>
              </a:pathLst>
            </a:custGeom>
            <a:solidFill>
              <a:srgbClr val="EC7C2B"/>
            </a:solidFill>
          </p:spPr>
          <p:txBody>
            <a:bodyPr wrap="square" lIns="0" tIns="0" rIns="0" bIns="0" rtlCol="0"/>
            <a:lstStyle/>
            <a:p>
              <a:endParaRPr/>
            </a:p>
          </p:txBody>
        </p:sp>
        <p:sp>
          <p:nvSpPr>
            <p:cNvPr id="75" name="object 75"/>
            <p:cNvSpPr/>
            <p:nvPr/>
          </p:nvSpPr>
          <p:spPr>
            <a:xfrm>
              <a:off x="1317045" y="2523167"/>
              <a:ext cx="100330" cy="190500"/>
            </a:xfrm>
            <a:custGeom>
              <a:avLst/>
              <a:gdLst/>
              <a:ahLst/>
              <a:cxnLst/>
              <a:rect l="l" t="t" r="r" b="b"/>
              <a:pathLst>
                <a:path w="100330" h="190500">
                  <a:moveTo>
                    <a:pt x="33058" y="0"/>
                  </a:moveTo>
                  <a:lnTo>
                    <a:pt x="15332" y="2057"/>
                  </a:lnTo>
                  <a:lnTo>
                    <a:pt x="5980" y="5129"/>
                  </a:lnTo>
                  <a:lnTo>
                    <a:pt x="1902" y="11360"/>
                  </a:lnTo>
                  <a:lnTo>
                    <a:pt x="0" y="22898"/>
                  </a:lnTo>
                  <a:lnTo>
                    <a:pt x="3620" y="47160"/>
                  </a:lnTo>
                  <a:lnTo>
                    <a:pt x="26326" y="113879"/>
                  </a:lnTo>
                  <a:lnTo>
                    <a:pt x="65543" y="165639"/>
                  </a:lnTo>
                  <a:lnTo>
                    <a:pt x="90982" y="190182"/>
                  </a:lnTo>
                  <a:lnTo>
                    <a:pt x="99974" y="184734"/>
                  </a:lnTo>
                  <a:lnTo>
                    <a:pt x="69011" y="132775"/>
                  </a:lnTo>
                  <a:lnTo>
                    <a:pt x="63634" y="124737"/>
                  </a:lnTo>
                  <a:lnTo>
                    <a:pt x="59994" y="120650"/>
                  </a:lnTo>
                  <a:lnTo>
                    <a:pt x="53694" y="99133"/>
                  </a:lnTo>
                  <a:lnTo>
                    <a:pt x="47255" y="59677"/>
                  </a:lnTo>
                  <a:lnTo>
                    <a:pt x="40451" y="20544"/>
                  </a:lnTo>
                  <a:lnTo>
                    <a:pt x="33058" y="0"/>
                  </a:lnTo>
                  <a:close/>
                </a:path>
              </a:pathLst>
            </a:custGeom>
            <a:solidFill>
              <a:srgbClr val="FFB17C"/>
            </a:solidFill>
          </p:spPr>
          <p:txBody>
            <a:bodyPr wrap="square" lIns="0" tIns="0" rIns="0" bIns="0" rtlCol="0"/>
            <a:lstStyle/>
            <a:p>
              <a:endParaRPr/>
            </a:p>
          </p:txBody>
        </p:sp>
        <p:sp>
          <p:nvSpPr>
            <p:cNvPr id="76" name="object 76"/>
            <p:cNvSpPr/>
            <p:nvPr/>
          </p:nvSpPr>
          <p:spPr>
            <a:xfrm>
              <a:off x="1310998" y="2517835"/>
              <a:ext cx="55244" cy="44450"/>
            </a:xfrm>
            <a:custGeom>
              <a:avLst/>
              <a:gdLst/>
              <a:ahLst/>
              <a:cxnLst/>
              <a:rect l="l" t="t" r="r" b="b"/>
              <a:pathLst>
                <a:path w="55244" h="44450">
                  <a:moveTo>
                    <a:pt x="47984" y="0"/>
                  </a:moveTo>
                  <a:lnTo>
                    <a:pt x="10134" y="7342"/>
                  </a:lnTo>
                  <a:lnTo>
                    <a:pt x="0" y="30442"/>
                  </a:lnTo>
                  <a:lnTo>
                    <a:pt x="6934" y="40196"/>
                  </a:lnTo>
                  <a:lnTo>
                    <a:pt x="11667" y="41676"/>
                  </a:lnTo>
                  <a:lnTo>
                    <a:pt x="23353" y="43810"/>
                  </a:lnTo>
                  <a:lnTo>
                    <a:pt x="38418" y="44137"/>
                  </a:lnTo>
                  <a:lnTo>
                    <a:pt x="53289" y="40196"/>
                  </a:lnTo>
                  <a:lnTo>
                    <a:pt x="55197" y="16061"/>
                  </a:lnTo>
                  <a:lnTo>
                    <a:pt x="53984" y="3897"/>
                  </a:lnTo>
                  <a:lnTo>
                    <a:pt x="47984" y="0"/>
                  </a:lnTo>
                  <a:close/>
                </a:path>
              </a:pathLst>
            </a:custGeom>
            <a:solidFill>
              <a:srgbClr val="F89646"/>
            </a:solidFill>
          </p:spPr>
          <p:txBody>
            <a:bodyPr wrap="square" lIns="0" tIns="0" rIns="0" bIns="0" rtlCol="0"/>
            <a:lstStyle/>
            <a:p>
              <a:endParaRPr/>
            </a:p>
          </p:txBody>
        </p:sp>
        <p:sp>
          <p:nvSpPr>
            <p:cNvPr id="77" name="object 77"/>
            <p:cNvSpPr/>
            <p:nvPr/>
          </p:nvSpPr>
          <p:spPr>
            <a:xfrm>
              <a:off x="1405244" y="2696974"/>
              <a:ext cx="35560" cy="20955"/>
            </a:xfrm>
            <a:custGeom>
              <a:avLst/>
              <a:gdLst/>
              <a:ahLst/>
              <a:cxnLst/>
              <a:rect l="l" t="t" r="r" b="b"/>
              <a:pathLst>
                <a:path w="35559" h="20955">
                  <a:moveTo>
                    <a:pt x="20447" y="0"/>
                  </a:moveTo>
                  <a:lnTo>
                    <a:pt x="10972" y="495"/>
                  </a:lnTo>
                  <a:lnTo>
                    <a:pt x="0" y="10566"/>
                  </a:lnTo>
                  <a:lnTo>
                    <a:pt x="1524" y="17271"/>
                  </a:lnTo>
                  <a:lnTo>
                    <a:pt x="9702" y="20358"/>
                  </a:lnTo>
                  <a:lnTo>
                    <a:pt x="18872" y="11798"/>
                  </a:lnTo>
                  <a:lnTo>
                    <a:pt x="19723" y="10553"/>
                  </a:lnTo>
                  <a:lnTo>
                    <a:pt x="20548" y="9296"/>
                  </a:lnTo>
                  <a:lnTo>
                    <a:pt x="35521" y="5587"/>
                  </a:lnTo>
                  <a:lnTo>
                    <a:pt x="34556" y="1689"/>
                  </a:lnTo>
                  <a:lnTo>
                    <a:pt x="20447" y="0"/>
                  </a:lnTo>
                  <a:close/>
                </a:path>
              </a:pathLst>
            </a:custGeom>
            <a:solidFill>
              <a:srgbClr val="FFB17C"/>
            </a:solidFill>
          </p:spPr>
          <p:txBody>
            <a:bodyPr wrap="square" lIns="0" tIns="0" rIns="0" bIns="0" rtlCol="0"/>
            <a:lstStyle/>
            <a:p>
              <a:endParaRPr/>
            </a:p>
          </p:txBody>
        </p:sp>
        <p:sp>
          <p:nvSpPr>
            <p:cNvPr id="78" name="object 78"/>
            <p:cNvSpPr/>
            <p:nvPr/>
          </p:nvSpPr>
          <p:spPr>
            <a:xfrm>
              <a:off x="1866607" y="2373528"/>
              <a:ext cx="313690" cy="523875"/>
            </a:xfrm>
            <a:custGeom>
              <a:avLst/>
              <a:gdLst/>
              <a:ahLst/>
              <a:cxnLst/>
              <a:rect l="l" t="t" r="r" b="b"/>
              <a:pathLst>
                <a:path w="313689" h="523875">
                  <a:moveTo>
                    <a:pt x="313474" y="520458"/>
                  </a:moveTo>
                  <a:lnTo>
                    <a:pt x="290220" y="449097"/>
                  </a:lnTo>
                  <a:lnTo>
                    <a:pt x="288696" y="444360"/>
                  </a:lnTo>
                  <a:lnTo>
                    <a:pt x="278028" y="411632"/>
                  </a:lnTo>
                  <a:lnTo>
                    <a:pt x="278028" y="442493"/>
                  </a:lnTo>
                  <a:lnTo>
                    <a:pt x="153377" y="443217"/>
                  </a:lnTo>
                  <a:lnTo>
                    <a:pt x="123050" y="350075"/>
                  </a:lnTo>
                  <a:lnTo>
                    <a:pt x="247700" y="349351"/>
                  </a:lnTo>
                  <a:lnTo>
                    <a:pt x="278028" y="442493"/>
                  </a:lnTo>
                  <a:lnTo>
                    <a:pt x="278028" y="411632"/>
                  </a:lnTo>
                  <a:lnTo>
                    <a:pt x="257111" y="347370"/>
                  </a:lnTo>
                  <a:lnTo>
                    <a:pt x="255587" y="342633"/>
                  </a:lnTo>
                  <a:lnTo>
                    <a:pt x="244906" y="309867"/>
                  </a:lnTo>
                  <a:lnTo>
                    <a:pt x="244906" y="340766"/>
                  </a:lnTo>
                  <a:lnTo>
                    <a:pt x="120256" y="341490"/>
                  </a:lnTo>
                  <a:lnTo>
                    <a:pt x="91414" y="252882"/>
                  </a:lnTo>
                  <a:lnTo>
                    <a:pt x="216065" y="252158"/>
                  </a:lnTo>
                  <a:lnTo>
                    <a:pt x="244906" y="340766"/>
                  </a:lnTo>
                  <a:lnTo>
                    <a:pt x="244906" y="309867"/>
                  </a:lnTo>
                  <a:lnTo>
                    <a:pt x="225475" y="250164"/>
                  </a:lnTo>
                  <a:lnTo>
                    <a:pt x="223939" y="245440"/>
                  </a:lnTo>
                  <a:lnTo>
                    <a:pt x="213258" y="212623"/>
                  </a:lnTo>
                  <a:lnTo>
                    <a:pt x="213258" y="243560"/>
                  </a:lnTo>
                  <a:lnTo>
                    <a:pt x="88620" y="244297"/>
                  </a:lnTo>
                  <a:lnTo>
                    <a:pt x="63322" y="166547"/>
                  </a:lnTo>
                  <a:lnTo>
                    <a:pt x="187960" y="165823"/>
                  </a:lnTo>
                  <a:lnTo>
                    <a:pt x="213258" y="243560"/>
                  </a:lnTo>
                  <a:lnTo>
                    <a:pt x="213258" y="212623"/>
                  </a:lnTo>
                  <a:lnTo>
                    <a:pt x="197383" y="163830"/>
                  </a:lnTo>
                  <a:lnTo>
                    <a:pt x="196405" y="160832"/>
                  </a:lnTo>
                  <a:lnTo>
                    <a:pt x="195859" y="159105"/>
                  </a:lnTo>
                  <a:lnTo>
                    <a:pt x="185166" y="126288"/>
                  </a:lnTo>
                  <a:lnTo>
                    <a:pt x="185166" y="157226"/>
                  </a:lnTo>
                  <a:lnTo>
                    <a:pt x="60528" y="157962"/>
                  </a:lnTo>
                  <a:lnTo>
                    <a:pt x="34150" y="76898"/>
                  </a:lnTo>
                  <a:lnTo>
                    <a:pt x="158788" y="76174"/>
                  </a:lnTo>
                  <a:lnTo>
                    <a:pt x="185166" y="157226"/>
                  </a:lnTo>
                  <a:lnTo>
                    <a:pt x="185166" y="126288"/>
                  </a:lnTo>
                  <a:lnTo>
                    <a:pt x="168211" y="74180"/>
                  </a:lnTo>
                  <a:lnTo>
                    <a:pt x="166674" y="69456"/>
                  </a:lnTo>
                  <a:lnTo>
                    <a:pt x="144729" y="2032"/>
                  </a:lnTo>
                  <a:lnTo>
                    <a:pt x="141820" y="0"/>
                  </a:lnTo>
                  <a:lnTo>
                    <a:pt x="136271" y="38"/>
                  </a:lnTo>
                  <a:lnTo>
                    <a:pt x="134683" y="2095"/>
                  </a:lnTo>
                  <a:lnTo>
                    <a:pt x="155994" y="67589"/>
                  </a:lnTo>
                  <a:lnTo>
                    <a:pt x="31356" y="68313"/>
                  </a:lnTo>
                  <a:lnTo>
                    <a:pt x="10045" y="2819"/>
                  </a:lnTo>
                  <a:lnTo>
                    <a:pt x="7124" y="787"/>
                  </a:lnTo>
                  <a:lnTo>
                    <a:pt x="1587" y="825"/>
                  </a:lnTo>
                  <a:lnTo>
                    <a:pt x="0" y="2882"/>
                  </a:lnTo>
                  <a:lnTo>
                    <a:pt x="79222" y="246278"/>
                  </a:lnTo>
                  <a:lnTo>
                    <a:pt x="80759" y="251002"/>
                  </a:lnTo>
                  <a:lnTo>
                    <a:pt x="168744" y="521309"/>
                  </a:lnTo>
                  <a:lnTo>
                    <a:pt x="171653" y="523328"/>
                  </a:lnTo>
                  <a:lnTo>
                    <a:pt x="174434" y="523316"/>
                  </a:lnTo>
                  <a:lnTo>
                    <a:pt x="177203" y="523303"/>
                  </a:lnTo>
                  <a:lnTo>
                    <a:pt x="178790" y="521246"/>
                  </a:lnTo>
                  <a:lnTo>
                    <a:pt x="156171" y="451802"/>
                  </a:lnTo>
                  <a:lnTo>
                    <a:pt x="280822" y="451078"/>
                  </a:lnTo>
                  <a:lnTo>
                    <a:pt x="303441" y="520522"/>
                  </a:lnTo>
                  <a:lnTo>
                    <a:pt x="306336" y="522541"/>
                  </a:lnTo>
                  <a:lnTo>
                    <a:pt x="309118" y="522528"/>
                  </a:lnTo>
                  <a:lnTo>
                    <a:pt x="311899" y="522516"/>
                  </a:lnTo>
                  <a:lnTo>
                    <a:pt x="313474" y="520458"/>
                  </a:lnTo>
                  <a:close/>
                </a:path>
              </a:pathLst>
            </a:custGeom>
            <a:solidFill>
              <a:srgbClr val="223861"/>
            </a:solidFill>
          </p:spPr>
          <p:txBody>
            <a:bodyPr wrap="square" lIns="0" tIns="0" rIns="0" bIns="0" rtlCol="0"/>
            <a:lstStyle/>
            <a:p>
              <a:endParaRPr/>
            </a:p>
          </p:txBody>
        </p:sp>
        <p:sp>
          <p:nvSpPr>
            <p:cNvPr id="79" name="object 79"/>
            <p:cNvSpPr/>
            <p:nvPr/>
          </p:nvSpPr>
          <p:spPr>
            <a:xfrm>
              <a:off x="1841351" y="2278641"/>
              <a:ext cx="34925" cy="19685"/>
            </a:xfrm>
            <a:custGeom>
              <a:avLst/>
              <a:gdLst/>
              <a:ahLst/>
              <a:cxnLst/>
              <a:rect l="l" t="t" r="r" b="b"/>
              <a:pathLst>
                <a:path w="34925" h="19685">
                  <a:moveTo>
                    <a:pt x="19773" y="0"/>
                  </a:moveTo>
                  <a:lnTo>
                    <a:pt x="19278" y="1485"/>
                  </a:lnTo>
                  <a:lnTo>
                    <a:pt x="19583" y="2539"/>
                  </a:lnTo>
                  <a:lnTo>
                    <a:pt x="20256" y="3632"/>
                  </a:lnTo>
                  <a:lnTo>
                    <a:pt x="16840" y="2362"/>
                  </a:lnTo>
                  <a:lnTo>
                    <a:pt x="0" y="8674"/>
                  </a:lnTo>
                  <a:lnTo>
                    <a:pt x="6273" y="12585"/>
                  </a:lnTo>
                  <a:lnTo>
                    <a:pt x="5054" y="11023"/>
                  </a:lnTo>
                  <a:lnTo>
                    <a:pt x="16687" y="18592"/>
                  </a:lnTo>
                  <a:lnTo>
                    <a:pt x="23812" y="19570"/>
                  </a:lnTo>
                  <a:lnTo>
                    <a:pt x="28067" y="16903"/>
                  </a:lnTo>
                  <a:lnTo>
                    <a:pt x="33769" y="15951"/>
                  </a:lnTo>
                  <a:lnTo>
                    <a:pt x="34480" y="6565"/>
                  </a:lnTo>
                  <a:lnTo>
                    <a:pt x="31229" y="6172"/>
                  </a:lnTo>
                  <a:lnTo>
                    <a:pt x="27914" y="5626"/>
                  </a:lnTo>
                  <a:lnTo>
                    <a:pt x="19773" y="0"/>
                  </a:lnTo>
                  <a:close/>
                </a:path>
              </a:pathLst>
            </a:custGeom>
            <a:solidFill>
              <a:srgbClr val="FFB17C"/>
            </a:solidFill>
          </p:spPr>
          <p:txBody>
            <a:bodyPr wrap="square" lIns="0" tIns="0" rIns="0" bIns="0" rtlCol="0"/>
            <a:lstStyle/>
            <a:p>
              <a:endParaRPr/>
            </a:p>
          </p:txBody>
        </p:sp>
        <p:pic>
          <p:nvPicPr>
            <p:cNvPr id="80" name="object 80"/>
            <p:cNvPicPr/>
            <p:nvPr/>
          </p:nvPicPr>
          <p:blipFill>
            <a:blip r:embed="rId10" cstate="print"/>
            <a:stretch>
              <a:fillRect/>
            </a:stretch>
          </p:blipFill>
          <p:spPr>
            <a:xfrm>
              <a:off x="1964813" y="2121639"/>
              <a:ext cx="66789" cy="97019"/>
            </a:xfrm>
            <a:prstGeom prst="rect">
              <a:avLst/>
            </a:prstGeom>
          </p:spPr>
        </p:pic>
        <p:sp>
          <p:nvSpPr>
            <p:cNvPr id="81" name="object 81"/>
            <p:cNvSpPr/>
            <p:nvPr/>
          </p:nvSpPr>
          <p:spPr>
            <a:xfrm>
              <a:off x="1963470" y="2579674"/>
              <a:ext cx="115570" cy="44450"/>
            </a:xfrm>
            <a:custGeom>
              <a:avLst/>
              <a:gdLst/>
              <a:ahLst/>
              <a:cxnLst/>
              <a:rect l="l" t="t" r="r" b="b"/>
              <a:pathLst>
                <a:path w="115569" h="44450">
                  <a:moveTo>
                    <a:pt x="49923" y="42405"/>
                  </a:moveTo>
                  <a:lnTo>
                    <a:pt x="48958" y="30683"/>
                  </a:lnTo>
                  <a:lnTo>
                    <a:pt x="48463" y="25984"/>
                  </a:lnTo>
                  <a:lnTo>
                    <a:pt x="39103" y="18681"/>
                  </a:lnTo>
                  <a:lnTo>
                    <a:pt x="34074" y="15938"/>
                  </a:lnTo>
                  <a:lnTo>
                    <a:pt x="31648" y="17462"/>
                  </a:lnTo>
                  <a:lnTo>
                    <a:pt x="30111" y="22974"/>
                  </a:lnTo>
                  <a:lnTo>
                    <a:pt x="29883" y="23876"/>
                  </a:lnTo>
                  <a:lnTo>
                    <a:pt x="26187" y="29895"/>
                  </a:lnTo>
                  <a:lnTo>
                    <a:pt x="20269" y="34213"/>
                  </a:lnTo>
                  <a:lnTo>
                    <a:pt x="13500" y="37020"/>
                  </a:lnTo>
                  <a:lnTo>
                    <a:pt x="7327" y="38493"/>
                  </a:lnTo>
                  <a:lnTo>
                    <a:pt x="1816" y="39395"/>
                  </a:lnTo>
                  <a:lnTo>
                    <a:pt x="368" y="42621"/>
                  </a:lnTo>
                  <a:lnTo>
                    <a:pt x="0" y="44221"/>
                  </a:lnTo>
                  <a:lnTo>
                    <a:pt x="45872" y="44221"/>
                  </a:lnTo>
                  <a:lnTo>
                    <a:pt x="46316" y="44145"/>
                  </a:lnTo>
                  <a:lnTo>
                    <a:pt x="46659" y="44043"/>
                  </a:lnTo>
                  <a:lnTo>
                    <a:pt x="49923" y="42405"/>
                  </a:lnTo>
                  <a:close/>
                </a:path>
                <a:path w="115569" h="44450">
                  <a:moveTo>
                    <a:pt x="115366" y="11290"/>
                  </a:moveTo>
                  <a:lnTo>
                    <a:pt x="107086" y="3632"/>
                  </a:lnTo>
                  <a:lnTo>
                    <a:pt x="104279" y="0"/>
                  </a:lnTo>
                  <a:lnTo>
                    <a:pt x="90563" y="3225"/>
                  </a:lnTo>
                  <a:lnTo>
                    <a:pt x="90220" y="6489"/>
                  </a:lnTo>
                  <a:lnTo>
                    <a:pt x="89865" y="13652"/>
                  </a:lnTo>
                  <a:lnTo>
                    <a:pt x="89789" y="17119"/>
                  </a:lnTo>
                  <a:lnTo>
                    <a:pt x="90360" y="27419"/>
                  </a:lnTo>
                  <a:lnTo>
                    <a:pt x="87934" y="35242"/>
                  </a:lnTo>
                  <a:lnTo>
                    <a:pt x="75018" y="38061"/>
                  </a:lnTo>
                  <a:lnTo>
                    <a:pt x="77685" y="42748"/>
                  </a:lnTo>
                  <a:lnTo>
                    <a:pt x="98628" y="42748"/>
                  </a:lnTo>
                  <a:lnTo>
                    <a:pt x="102666" y="39116"/>
                  </a:lnTo>
                  <a:lnTo>
                    <a:pt x="104673" y="25819"/>
                  </a:lnTo>
                  <a:lnTo>
                    <a:pt x="112141" y="22186"/>
                  </a:lnTo>
                  <a:lnTo>
                    <a:pt x="115366" y="11290"/>
                  </a:lnTo>
                  <a:close/>
                </a:path>
              </a:pathLst>
            </a:custGeom>
            <a:solidFill>
              <a:srgbClr val="2C3963"/>
            </a:solidFill>
          </p:spPr>
          <p:txBody>
            <a:bodyPr wrap="square" lIns="0" tIns="0" rIns="0" bIns="0" rtlCol="0"/>
            <a:lstStyle/>
            <a:p>
              <a:endParaRPr/>
            </a:p>
          </p:txBody>
        </p:sp>
        <p:sp>
          <p:nvSpPr>
            <p:cNvPr id="82" name="object 82"/>
            <p:cNvSpPr/>
            <p:nvPr/>
          </p:nvSpPr>
          <p:spPr>
            <a:xfrm>
              <a:off x="1972725" y="2355098"/>
              <a:ext cx="68580" cy="253365"/>
            </a:xfrm>
            <a:custGeom>
              <a:avLst/>
              <a:gdLst/>
              <a:ahLst/>
              <a:cxnLst/>
              <a:rect l="l" t="t" r="r" b="b"/>
              <a:pathLst>
                <a:path w="68580" h="253364">
                  <a:moveTo>
                    <a:pt x="68453" y="0"/>
                  </a:moveTo>
                  <a:lnTo>
                    <a:pt x="0" y="4229"/>
                  </a:lnTo>
                  <a:lnTo>
                    <a:pt x="11169" y="147321"/>
                  </a:lnTo>
                  <a:lnTo>
                    <a:pt x="14414" y="194386"/>
                  </a:lnTo>
                  <a:lnTo>
                    <a:pt x="15383" y="211085"/>
                  </a:lnTo>
                  <a:lnTo>
                    <a:pt x="18453" y="246811"/>
                  </a:lnTo>
                  <a:lnTo>
                    <a:pt x="23119" y="251195"/>
                  </a:lnTo>
                  <a:lnTo>
                    <a:pt x="27070" y="253118"/>
                  </a:lnTo>
                  <a:lnTo>
                    <a:pt x="32458" y="252996"/>
                  </a:lnTo>
                  <a:lnTo>
                    <a:pt x="53874" y="204858"/>
                  </a:lnTo>
                  <a:lnTo>
                    <a:pt x="59182" y="154051"/>
                  </a:lnTo>
                  <a:lnTo>
                    <a:pt x="62157" y="109052"/>
                  </a:lnTo>
                  <a:lnTo>
                    <a:pt x="68453" y="0"/>
                  </a:lnTo>
                  <a:close/>
                </a:path>
              </a:pathLst>
            </a:custGeom>
            <a:solidFill>
              <a:srgbClr val="2B468A"/>
            </a:solidFill>
          </p:spPr>
          <p:txBody>
            <a:bodyPr wrap="square" lIns="0" tIns="0" rIns="0" bIns="0" rtlCol="0"/>
            <a:lstStyle/>
            <a:p>
              <a:endParaRPr/>
            </a:p>
          </p:txBody>
        </p:sp>
        <p:sp>
          <p:nvSpPr>
            <p:cNvPr id="83" name="object 83"/>
            <p:cNvSpPr/>
            <p:nvPr/>
          </p:nvSpPr>
          <p:spPr>
            <a:xfrm>
              <a:off x="1972725" y="2355098"/>
              <a:ext cx="68580" cy="156845"/>
            </a:xfrm>
            <a:custGeom>
              <a:avLst/>
              <a:gdLst/>
              <a:ahLst/>
              <a:cxnLst/>
              <a:rect l="l" t="t" r="r" b="b"/>
              <a:pathLst>
                <a:path w="68580" h="156844">
                  <a:moveTo>
                    <a:pt x="68453" y="0"/>
                  </a:moveTo>
                  <a:lnTo>
                    <a:pt x="0" y="4229"/>
                  </a:lnTo>
                  <a:lnTo>
                    <a:pt x="5334" y="71539"/>
                  </a:lnTo>
                  <a:lnTo>
                    <a:pt x="59004" y="156464"/>
                  </a:lnTo>
                  <a:lnTo>
                    <a:pt x="62157" y="109052"/>
                  </a:lnTo>
                  <a:lnTo>
                    <a:pt x="68453" y="0"/>
                  </a:lnTo>
                  <a:close/>
                </a:path>
              </a:pathLst>
            </a:custGeom>
            <a:solidFill>
              <a:srgbClr val="223861"/>
            </a:solidFill>
          </p:spPr>
          <p:txBody>
            <a:bodyPr wrap="square" lIns="0" tIns="0" rIns="0" bIns="0" rtlCol="0"/>
            <a:lstStyle/>
            <a:p>
              <a:endParaRPr/>
            </a:p>
          </p:txBody>
        </p:sp>
        <p:sp>
          <p:nvSpPr>
            <p:cNvPr id="84" name="object 84"/>
            <p:cNvSpPr/>
            <p:nvPr/>
          </p:nvSpPr>
          <p:spPr>
            <a:xfrm>
              <a:off x="1987993" y="2333397"/>
              <a:ext cx="92075" cy="262255"/>
            </a:xfrm>
            <a:custGeom>
              <a:avLst/>
              <a:gdLst/>
              <a:ahLst/>
              <a:cxnLst/>
              <a:rect l="l" t="t" r="r" b="b"/>
              <a:pathLst>
                <a:path w="92075" h="262255">
                  <a:moveTo>
                    <a:pt x="63614" y="0"/>
                  </a:moveTo>
                  <a:lnTo>
                    <a:pt x="0" y="19405"/>
                  </a:lnTo>
                  <a:lnTo>
                    <a:pt x="14627" y="79407"/>
                  </a:lnTo>
                  <a:lnTo>
                    <a:pt x="24058" y="115944"/>
                  </a:lnTo>
                  <a:lnTo>
                    <a:pt x="32391" y="143899"/>
                  </a:lnTo>
                  <a:lnTo>
                    <a:pt x="43726" y="178155"/>
                  </a:lnTo>
                  <a:lnTo>
                    <a:pt x="54803" y="215093"/>
                  </a:lnTo>
                  <a:lnTo>
                    <a:pt x="60699" y="241266"/>
                  </a:lnTo>
                  <a:lnTo>
                    <a:pt x="63042" y="256845"/>
                  </a:lnTo>
                  <a:lnTo>
                    <a:pt x="63461" y="262001"/>
                  </a:lnTo>
                  <a:lnTo>
                    <a:pt x="84924" y="257810"/>
                  </a:lnTo>
                  <a:lnTo>
                    <a:pt x="87249" y="253631"/>
                  </a:lnTo>
                  <a:lnTo>
                    <a:pt x="91272" y="197266"/>
                  </a:lnTo>
                  <a:lnTo>
                    <a:pt x="91859" y="165519"/>
                  </a:lnTo>
                  <a:lnTo>
                    <a:pt x="88331" y="146725"/>
                  </a:lnTo>
                  <a:lnTo>
                    <a:pt x="80010" y="129222"/>
                  </a:lnTo>
                  <a:lnTo>
                    <a:pt x="75455" y="114276"/>
                  </a:lnTo>
                  <a:lnTo>
                    <a:pt x="73485" y="95388"/>
                  </a:lnTo>
                  <a:lnTo>
                    <a:pt x="73130" y="79407"/>
                  </a:lnTo>
                  <a:lnTo>
                    <a:pt x="73152" y="60896"/>
                  </a:lnTo>
                  <a:lnTo>
                    <a:pt x="71661" y="38490"/>
                  </a:lnTo>
                  <a:lnTo>
                    <a:pt x="68383" y="18989"/>
                  </a:lnTo>
                  <a:lnTo>
                    <a:pt x="65104" y="5218"/>
                  </a:lnTo>
                  <a:lnTo>
                    <a:pt x="63614" y="0"/>
                  </a:lnTo>
                  <a:close/>
                </a:path>
              </a:pathLst>
            </a:custGeom>
            <a:solidFill>
              <a:srgbClr val="2B468A"/>
            </a:solidFill>
          </p:spPr>
          <p:txBody>
            <a:bodyPr wrap="square" lIns="0" tIns="0" rIns="0" bIns="0" rtlCol="0"/>
            <a:lstStyle/>
            <a:p>
              <a:endParaRPr/>
            </a:p>
          </p:txBody>
        </p:sp>
        <p:pic>
          <p:nvPicPr>
            <p:cNvPr id="85" name="object 85"/>
            <p:cNvPicPr/>
            <p:nvPr/>
          </p:nvPicPr>
          <p:blipFill>
            <a:blip r:embed="rId11" cstate="print"/>
            <a:stretch>
              <a:fillRect/>
            </a:stretch>
          </p:blipFill>
          <p:spPr>
            <a:xfrm>
              <a:off x="1733567" y="2196342"/>
              <a:ext cx="366266" cy="183718"/>
            </a:xfrm>
            <a:prstGeom prst="rect">
              <a:avLst/>
            </a:prstGeom>
          </p:spPr>
        </p:pic>
        <p:pic>
          <p:nvPicPr>
            <p:cNvPr id="86" name="object 86"/>
            <p:cNvPicPr/>
            <p:nvPr/>
          </p:nvPicPr>
          <p:blipFill>
            <a:blip r:embed="rId12" cstate="print"/>
            <a:stretch>
              <a:fillRect/>
            </a:stretch>
          </p:blipFill>
          <p:spPr>
            <a:xfrm>
              <a:off x="2287369" y="2800040"/>
              <a:ext cx="121178" cy="96456"/>
            </a:xfrm>
            <a:prstGeom prst="rect">
              <a:avLst/>
            </a:prstGeom>
          </p:spPr>
        </p:pic>
        <p:sp>
          <p:nvSpPr>
            <p:cNvPr id="87" name="object 87"/>
            <p:cNvSpPr/>
            <p:nvPr/>
          </p:nvSpPr>
          <p:spPr>
            <a:xfrm>
              <a:off x="1773816" y="2068230"/>
              <a:ext cx="75565" cy="59690"/>
            </a:xfrm>
            <a:custGeom>
              <a:avLst/>
              <a:gdLst/>
              <a:ahLst/>
              <a:cxnLst/>
              <a:rect l="l" t="t" r="r" b="b"/>
              <a:pathLst>
                <a:path w="75564" h="59689">
                  <a:moveTo>
                    <a:pt x="11685" y="0"/>
                  </a:moveTo>
                  <a:lnTo>
                    <a:pt x="4262" y="1439"/>
                  </a:lnTo>
                  <a:lnTo>
                    <a:pt x="3855" y="1134"/>
                  </a:lnTo>
                  <a:lnTo>
                    <a:pt x="845" y="4271"/>
                  </a:lnTo>
                  <a:lnTo>
                    <a:pt x="210" y="5440"/>
                  </a:lnTo>
                  <a:lnTo>
                    <a:pt x="0" y="14000"/>
                  </a:lnTo>
                  <a:lnTo>
                    <a:pt x="5392" y="24621"/>
                  </a:lnTo>
                  <a:lnTo>
                    <a:pt x="41667" y="53646"/>
                  </a:lnTo>
                  <a:lnTo>
                    <a:pt x="63097" y="59243"/>
                  </a:lnTo>
                  <a:lnTo>
                    <a:pt x="70505" y="57675"/>
                  </a:lnTo>
                  <a:lnTo>
                    <a:pt x="71876" y="56849"/>
                  </a:lnTo>
                  <a:lnTo>
                    <a:pt x="75089" y="53700"/>
                  </a:lnTo>
                  <a:lnTo>
                    <a:pt x="74518" y="53281"/>
                  </a:lnTo>
                  <a:lnTo>
                    <a:pt x="74341" y="44705"/>
                  </a:lnTo>
                  <a:lnTo>
                    <a:pt x="45257" y="12514"/>
                  </a:lnTo>
                  <a:lnTo>
                    <a:pt x="21511" y="1447"/>
                  </a:lnTo>
                  <a:lnTo>
                    <a:pt x="11685" y="0"/>
                  </a:lnTo>
                  <a:close/>
                </a:path>
              </a:pathLst>
            </a:custGeom>
            <a:solidFill>
              <a:srgbClr val="FFA312"/>
            </a:solidFill>
          </p:spPr>
          <p:txBody>
            <a:bodyPr wrap="square" lIns="0" tIns="0" rIns="0" bIns="0" rtlCol="0"/>
            <a:lstStyle/>
            <a:p>
              <a:endParaRPr/>
            </a:p>
          </p:txBody>
        </p:sp>
        <p:sp>
          <p:nvSpPr>
            <p:cNvPr id="88" name="object 88"/>
            <p:cNvSpPr/>
            <p:nvPr/>
          </p:nvSpPr>
          <p:spPr>
            <a:xfrm>
              <a:off x="1776203" y="2066267"/>
              <a:ext cx="74930" cy="58419"/>
            </a:xfrm>
            <a:custGeom>
              <a:avLst/>
              <a:gdLst/>
              <a:ahLst/>
              <a:cxnLst/>
              <a:rect l="l" t="t" r="r" b="b"/>
              <a:pathLst>
                <a:path w="74930" h="58419">
                  <a:moveTo>
                    <a:pt x="16723" y="0"/>
                  </a:moveTo>
                  <a:lnTo>
                    <a:pt x="6236" y="256"/>
                  </a:lnTo>
                  <a:lnTo>
                    <a:pt x="203" y="5016"/>
                  </a:lnTo>
                  <a:lnTo>
                    <a:pt x="0" y="13575"/>
                  </a:lnTo>
                  <a:lnTo>
                    <a:pt x="5394" y="24193"/>
                  </a:lnTo>
                  <a:lnTo>
                    <a:pt x="15451" y="35545"/>
                  </a:lnTo>
                  <a:lnTo>
                    <a:pt x="29235" y="46304"/>
                  </a:lnTo>
                  <a:lnTo>
                    <a:pt x="44289" y="54374"/>
                  </a:lnTo>
                  <a:lnTo>
                    <a:pt x="57780" y="58394"/>
                  </a:lnTo>
                  <a:lnTo>
                    <a:pt x="68263" y="58137"/>
                  </a:lnTo>
                  <a:lnTo>
                    <a:pt x="74295" y="53378"/>
                  </a:lnTo>
                  <a:lnTo>
                    <a:pt x="74506" y="44819"/>
                  </a:lnTo>
                  <a:lnTo>
                    <a:pt x="69113" y="34201"/>
                  </a:lnTo>
                  <a:lnTo>
                    <a:pt x="59054" y="22849"/>
                  </a:lnTo>
                  <a:lnTo>
                    <a:pt x="45263" y="12090"/>
                  </a:lnTo>
                  <a:lnTo>
                    <a:pt x="30214" y="4019"/>
                  </a:lnTo>
                  <a:lnTo>
                    <a:pt x="16723" y="0"/>
                  </a:lnTo>
                  <a:close/>
                </a:path>
              </a:pathLst>
            </a:custGeom>
            <a:solidFill>
              <a:srgbClr val="FFB83D"/>
            </a:solidFill>
          </p:spPr>
          <p:txBody>
            <a:bodyPr wrap="square" lIns="0" tIns="0" rIns="0" bIns="0" rtlCol="0"/>
            <a:lstStyle/>
            <a:p>
              <a:endParaRPr/>
            </a:p>
          </p:txBody>
        </p:sp>
        <p:sp>
          <p:nvSpPr>
            <p:cNvPr id="89" name="object 89"/>
            <p:cNvSpPr/>
            <p:nvPr/>
          </p:nvSpPr>
          <p:spPr>
            <a:xfrm>
              <a:off x="1779143" y="2069376"/>
              <a:ext cx="69215" cy="52069"/>
            </a:xfrm>
            <a:custGeom>
              <a:avLst/>
              <a:gdLst/>
              <a:ahLst/>
              <a:cxnLst/>
              <a:rect l="l" t="t" r="r" b="b"/>
              <a:pathLst>
                <a:path w="69214" h="52069">
                  <a:moveTo>
                    <a:pt x="55867" y="35115"/>
                  </a:moveTo>
                  <a:lnTo>
                    <a:pt x="55613" y="32524"/>
                  </a:lnTo>
                  <a:lnTo>
                    <a:pt x="51155" y="30568"/>
                  </a:lnTo>
                  <a:lnTo>
                    <a:pt x="50927" y="29603"/>
                  </a:lnTo>
                  <a:lnTo>
                    <a:pt x="39789" y="18884"/>
                  </a:lnTo>
                  <a:lnTo>
                    <a:pt x="40233" y="23583"/>
                  </a:lnTo>
                  <a:lnTo>
                    <a:pt x="41300" y="24053"/>
                  </a:lnTo>
                  <a:lnTo>
                    <a:pt x="42214" y="24549"/>
                  </a:lnTo>
                  <a:lnTo>
                    <a:pt x="46177" y="30086"/>
                  </a:lnTo>
                  <a:lnTo>
                    <a:pt x="46126" y="30492"/>
                  </a:lnTo>
                  <a:lnTo>
                    <a:pt x="45808" y="31089"/>
                  </a:lnTo>
                  <a:lnTo>
                    <a:pt x="45567" y="31292"/>
                  </a:lnTo>
                  <a:lnTo>
                    <a:pt x="44919" y="31508"/>
                  </a:lnTo>
                  <a:lnTo>
                    <a:pt x="44081" y="31445"/>
                  </a:lnTo>
                  <a:lnTo>
                    <a:pt x="35864" y="22847"/>
                  </a:lnTo>
                  <a:lnTo>
                    <a:pt x="34467" y="20586"/>
                  </a:lnTo>
                  <a:lnTo>
                    <a:pt x="21577" y="12471"/>
                  </a:lnTo>
                  <a:lnTo>
                    <a:pt x="20688" y="12496"/>
                  </a:lnTo>
                  <a:lnTo>
                    <a:pt x="17576" y="16129"/>
                  </a:lnTo>
                  <a:lnTo>
                    <a:pt x="12750" y="14008"/>
                  </a:lnTo>
                  <a:lnTo>
                    <a:pt x="13004" y="16611"/>
                  </a:lnTo>
                  <a:lnTo>
                    <a:pt x="17894" y="18757"/>
                  </a:lnTo>
                  <a:lnTo>
                    <a:pt x="18173" y="19773"/>
                  </a:lnTo>
                  <a:lnTo>
                    <a:pt x="28981" y="29489"/>
                  </a:lnTo>
                  <a:lnTo>
                    <a:pt x="28524" y="24803"/>
                  </a:lnTo>
                  <a:lnTo>
                    <a:pt x="26720" y="24003"/>
                  </a:lnTo>
                  <a:lnTo>
                    <a:pt x="25336" y="23139"/>
                  </a:lnTo>
                  <a:lnTo>
                    <a:pt x="23456" y="21285"/>
                  </a:lnTo>
                  <a:lnTo>
                    <a:pt x="22936" y="20370"/>
                  </a:lnTo>
                  <a:lnTo>
                    <a:pt x="22796" y="18986"/>
                  </a:lnTo>
                  <a:lnTo>
                    <a:pt x="22860" y="18605"/>
                  </a:lnTo>
                  <a:lnTo>
                    <a:pt x="23190" y="18084"/>
                  </a:lnTo>
                  <a:lnTo>
                    <a:pt x="23444" y="17919"/>
                  </a:lnTo>
                  <a:lnTo>
                    <a:pt x="24117" y="17767"/>
                  </a:lnTo>
                  <a:lnTo>
                    <a:pt x="25450" y="17995"/>
                  </a:lnTo>
                  <a:lnTo>
                    <a:pt x="32435" y="25285"/>
                  </a:lnTo>
                  <a:lnTo>
                    <a:pt x="34531" y="28765"/>
                  </a:lnTo>
                  <a:lnTo>
                    <a:pt x="47510" y="36893"/>
                  </a:lnTo>
                  <a:lnTo>
                    <a:pt x="48374" y="36855"/>
                  </a:lnTo>
                  <a:lnTo>
                    <a:pt x="51371" y="33147"/>
                  </a:lnTo>
                  <a:lnTo>
                    <a:pt x="55867" y="35115"/>
                  </a:lnTo>
                  <a:close/>
                </a:path>
                <a:path w="69214" h="52069">
                  <a:moveTo>
                    <a:pt x="68618" y="42913"/>
                  </a:moveTo>
                  <a:lnTo>
                    <a:pt x="67005" y="37249"/>
                  </a:lnTo>
                  <a:lnTo>
                    <a:pt x="67005" y="42849"/>
                  </a:lnTo>
                  <a:lnTo>
                    <a:pt x="64655" y="47942"/>
                  </a:lnTo>
                  <a:lnTo>
                    <a:pt x="63207" y="49072"/>
                  </a:lnTo>
                  <a:lnTo>
                    <a:pt x="59918" y="50025"/>
                  </a:lnTo>
                  <a:lnTo>
                    <a:pt x="58559" y="50190"/>
                  </a:lnTo>
                  <a:lnTo>
                    <a:pt x="57048" y="50190"/>
                  </a:lnTo>
                  <a:lnTo>
                    <a:pt x="16675" y="30327"/>
                  </a:lnTo>
                  <a:lnTo>
                    <a:pt x="1625" y="8763"/>
                  </a:lnTo>
                  <a:lnTo>
                    <a:pt x="3962" y="3670"/>
                  </a:lnTo>
                  <a:lnTo>
                    <a:pt x="5410" y="2540"/>
                  </a:lnTo>
                  <a:lnTo>
                    <a:pt x="8712" y="1587"/>
                  </a:lnTo>
                  <a:lnTo>
                    <a:pt x="10058" y="1422"/>
                  </a:lnTo>
                  <a:lnTo>
                    <a:pt x="11557" y="1422"/>
                  </a:lnTo>
                  <a:lnTo>
                    <a:pt x="51930" y="21285"/>
                  </a:lnTo>
                  <a:lnTo>
                    <a:pt x="67005" y="42849"/>
                  </a:lnTo>
                  <a:lnTo>
                    <a:pt x="67005" y="37249"/>
                  </a:lnTo>
                  <a:lnTo>
                    <a:pt x="31369" y="5486"/>
                  </a:lnTo>
                  <a:lnTo>
                    <a:pt x="20535" y="1422"/>
                  </a:lnTo>
                  <a:lnTo>
                    <a:pt x="13766" y="0"/>
                  </a:lnTo>
                  <a:lnTo>
                    <a:pt x="7112" y="482"/>
                  </a:lnTo>
                  <a:lnTo>
                    <a:pt x="4559" y="1219"/>
                  </a:lnTo>
                  <a:lnTo>
                    <a:pt x="2781" y="2628"/>
                  </a:lnTo>
                  <a:lnTo>
                    <a:pt x="1854" y="4686"/>
                  </a:lnTo>
                  <a:lnTo>
                    <a:pt x="0" y="8699"/>
                  </a:lnTo>
                  <a:lnTo>
                    <a:pt x="27432" y="40538"/>
                  </a:lnTo>
                  <a:lnTo>
                    <a:pt x="56997" y="51701"/>
                  </a:lnTo>
                  <a:lnTo>
                    <a:pt x="58661" y="51701"/>
                  </a:lnTo>
                  <a:lnTo>
                    <a:pt x="60172" y="51511"/>
                  </a:lnTo>
                  <a:lnTo>
                    <a:pt x="64058" y="50393"/>
                  </a:lnTo>
                  <a:lnTo>
                    <a:pt x="64312" y="50190"/>
                  </a:lnTo>
                  <a:lnTo>
                    <a:pt x="65836" y="48983"/>
                  </a:lnTo>
                  <a:lnTo>
                    <a:pt x="68618" y="42913"/>
                  </a:lnTo>
                  <a:close/>
                </a:path>
              </a:pathLst>
            </a:custGeom>
            <a:solidFill>
              <a:srgbClr val="FFA312"/>
            </a:solidFill>
          </p:spPr>
          <p:txBody>
            <a:bodyPr wrap="square" lIns="0" tIns="0" rIns="0" bIns="0" rtlCol="0"/>
            <a:lstStyle/>
            <a:p>
              <a:endParaRPr/>
            </a:p>
          </p:txBody>
        </p:sp>
        <p:sp>
          <p:nvSpPr>
            <p:cNvPr id="90" name="object 90"/>
            <p:cNvSpPr/>
            <p:nvPr/>
          </p:nvSpPr>
          <p:spPr>
            <a:xfrm>
              <a:off x="1014476" y="2893822"/>
              <a:ext cx="1589405" cy="6350"/>
            </a:xfrm>
            <a:custGeom>
              <a:avLst/>
              <a:gdLst/>
              <a:ahLst/>
              <a:cxnLst/>
              <a:rect l="l" t="t" r="r" b="b"/>
              <a:pathLst>
                <a:path w="1589405" h="6350">
                  <a:moveTo>
                    <a:pt x="1589176" y="1270"/>
                  </a:moveTo>
                  <a:lnTo>
                    <a:pt x="1589074" y="0"/>
                  </a:lnTo>
                  <a:lnTo>
                    <a:pt x="101" y="0"/>
                  </a:lnTo>
                  <a:lnTo>
                    <a:pt x="101" y="1270"/>
                  </a:lnTo>
                  <a:lnTo>
                    <a:pt x="0" y="5080"/>
                  </a:lnTo>
                  <a:lnTo>
                    <a:pt x="381" y="5080"/>
                  </a:lnTo>
                  <a:lnTo>
                    <a:pt x="381" y="6350"/>
                  </a:lnTo>
                  <a:lnTo>
                    <a:pt x="1588795" y="6350"/>
                  </a:lnTo>
                  <a:lnTo>
                    <a:pt x="1588795" y="5080"/>
                  </a:lnTo>
                  <a:lnTo>
                    <a:pt x="1589176" y="5080"/>
                  </a:lnTo>
                  <a:lnTo>
                    <a:pt x="1589176" y="1270"/>
                  </a:lnTo>
                  <a:close/>
                </a:path>
              </a:pathLst>
            </a:custGeom>
            <a:solidFill>
              <a:srgbClr val="2D3552"/>
            </a:solidFill>
          </p:spPr>
          <p:txBody>
            <a:bodyPr wrap="square" lIns="0" tIns="0" rIns="0" bIns="0" rtlCol="0"/>
            <a:lstStyle/>
            <a:p>
              <a:endParaRPr/>
            </a:p>
          </p:txBody>
        </p:sp>
      </p:grpSp>
      <p:grpSp>
        <p:nvGrpSpPr>
          <p:cNvPr id="91" name="object 91"/>
          <p:cNvGrpSpPr/>
          <p:nvPr/>
        </p:nvGrpSpPr>
        <p:grpSpPr>
          <a:xfrm>
            <a:off x="1339994" y="3070867"/>
            <a:ext cx="1123557" cy="1120725"/>
            <a:chOff x="1292137" y="3443351"/>
            <a:chExt cx="1259840" cy="1256665"/>
          </a:xfrm>
        </p:grpSpPr>
        <p:pic>
          <p:nvPicPr>
            <p:cNvPr id="92" name="object 92"/>
            <p:cNvPicPr/>
            <p:nvPr/>
          </p:nvPicPr>
          <p:blipFill>
            <a:blip r:embed="rId13" cstate="print"/>
            <a:stretch>
              <a:fillRect/>
            </a:stretch>
          </p:blipFill>
          <p:spPr>
            <a:xfrm>
              <a:off x="1295713" y="3443351"/>
              <a:ext cx="1254987" cy="1249874"/>
            </a:xfrm>
            <a:prstGeom prst="rect">
              <a:avLst/>
            </a:prstGeom>
          </p:spPr>
        </p:pic>
        <p:sp>
          <p:nvSpPr>
            <p:cNvPr id="93" name="object 93"/>
            <p:cNvSpPr/>
            <p:nvPr/>
          </p:nvSpPr>
          <p:spPr>
            <a:xfrm>
              <a:off x="1443982" y="3530751"/>
              <a:ext cx="604520" cy="419734"/>
            </a:xfrm>
            <a:custGeom>
              <a:avLst/>
              <a:gdLst/>
              <a:ahLst/>
              <a:cxnLst/>
              <a:rect l="l" t="t" r="r" b="b"/>
              <a:pathLst>
                <a:path w="604519" h="419735">
                  <a:moveTo>
                    <a:pt x="564667" y="0"/>
                  </a:moveTo>
                  <a:lnTo>
                    <a:pt x="38023" y="10033"/>
                  </a:lnTo>
                  <a:lnTo>
                    <a:pt x="1860" y="36502"/>
                  </a:lnTo>
                  <a:lnTo>
                    <a:pt x="0" y="52603"/>
                  </a:lnTo>
                  <a:lnTo>
                    <a:pt x="31216" y="383870"/>
                  </a:lnTo>
                  <a:lnTo>
                    <a:pt x="35247" y="397821"/>
                  </a:lnTo>
                  <a:lnTo>
                    <a:pt x="43776" y="409011"/>
                  </a:lnTo>
                  <a:lnTo>
                    <a:pt x="55716" y="416451"/>
                  </a:lnTo>
                  <a:lnTo>
                    <a:pt x="69976" y="419150"/>
                  </a:lnTo>
                  <a:lnTo>
                    <a:pt x="565416" y="419150"/>
                  </a:lnTo>
                  <a:lnTo>
                    <a:pt x="580564" y="416090"/>
                  </a:lnTo>
                  <a:lnTo>
                    <a:pt x="592937" y="407746"/>
                  </a:lnTo>
                  <a:lnTo>
                    <a:pt x="601281" y="395372"/>
                  </a:lnTo>
                  <a:lnTo>
                    <a:pt x="604342" y="380225"/>
                  </a:lnTo>
                  <a:lnTo>
                    <a:pt x="604342" y="38925"/>
                  </a:lnTo>
                  <a:lnTo>
                    <a:pt x="601207" y="23592"/>
                  </a:lnTo>
                  <a:lnTo>
                    <a:pt x="592677" y="11137"/>
                  </a:lnTo>
                  <a:lnTo>
                    <a:pt x="580060" y="2845"/>
                  </a:lnTo>
                  <a:lnTo>
                    <a:pt x="564667" y="0"/>
                  </a:lnTo>
                  <a:close/>
                </a:path>
              </a:pathLst>
            </a:custGeom>
            <a:solidFill>
              <a:srgbClr val="7C96F4"/>
            </a:solidFill>
          </p:spPr>
          <p:txBody>
            <a:bodyPr wrap="square" lIns="0" tIns="0" rIns="0" bIns="0" rtlCol="0"/>
            <a:lstStyle/>
            <a:p>
              <a:endParaRPr/>
            </a:p>
          </p:txBody>
        </p:sp>
        <p:sp>
          <p:nvSpPr>
            <p:cNvPr id="94" name="object 94"/>
            <p:cNvSpPr/>
            <p:nvPr/>
          </p:nvSpPr>
          <p:spPr>
            <a:xfrm>
              <a:off x="1475652" y="3570005"/>
              <a:ext cx="546100" cy="356870"/>
            </a:xfrm>
            <a:custGeom>
              <a:avLst/>
              <a:gdLst/>
              <a:ahLst/>
              <a:cxnLst/>
              <a:rect l="l" t="t" r="r" b="b"/>
              <a:pathLst>
                <a:path w="546100" h="356870">
                  <a:moveTo>
                    <a:pt x="520839" y="0"/>
                  </a:moveTo>
                  <a:lnTo>
                    <a:pt x="23177" y="16954"/>
                  </a:lnTo>
                  <a:lnTo>
                    <a:pt x="0" y="42875"/>
                  </a:lnTo>
                  <a:lnTo>
                    <a:pt x="22136" y="329323"/>
                  </a:lnTo>
                  <a:lnTo>
                    <a:pt x="521398" y="356527"/>
                  </a:lnTo>
                  <a:lnTo>
                    <a:pt x="530847" y="354707"/>
                  </a:lnTo>
                  <a:lnTo>
                    <a:pt x="538584" y="349564"/>
                  </a:lnTo>
                  <a:lnTo>
                    <a:pt x="543812" y="341882"/>
                  </a:lnTo>
                  <a:lnTo>
                    <a:pt x="545731" y="332447"/>
                  </a:lnTo>
                  <a:lnTo>
                    <a:pt x="545731" y="24066"/>
                  </a:lnTo>
                  <a:lnTo>
                    <a:pt x="543755" y="14491"/>
                  </a:lnTo>
                  <a:lnTo>
                    <a:pt x="538386" y="6746"/>
                  </a:lnTo>
                  <a:lnTo>
                    <a:pt x="530467" y="1645"/>
                  </a:lnTo>
                  <a:lnTo>
                    <a:pt x="520839" y="0"/>
                  </a:lnTo>
                  <a:close/>
                </a:path>
              </a:pathLst>
            </a:custGeom>
            <a:solidFill>
              <a:srgbClr val="FFFFFF">
                <a:alpha val="86997"/>
              </a:srgbClr>
            </a:solidFill>
          </p:spPr>
          <p:txBody>
            <a:bodyPr wrap="square" lIns="0" tIns="0" rIns="0" bIns="0" rtlCol="0"/>
            <a:lstStyle/>
            <a:p>
              <a:endParaRPr/>
            </a:p>
          </p:txBody>
        </p:sp>
        <p:sp>
          <p:nvSpPr>
            <p:cNvPr id="95" name="object 95"/>
            <p:cNvSpPr/>
            <p:nvPr/>
          </p:nvSpPr>
          <p:spPr>
            <a:xfrm>
              <a:off x="1724774" y="3602164"/>
              <a:ext cx="278130" cy="42545"/>
            </a:xfrm>
            <a:custGeom>
              <a:avLst/>
              <a:gdLst/>
              <a:ahLst/>
              <a:cxnLst/>
              <a:rect l="l" t="t" r="r" b="b"/>
              <a:pathLst>
                <a:path w="278130" h="42545">
                  <a:moveTo>
                    <a:pt x="277888" y="32766"/>
                  </a:moveTo>
                  <a:lnTo>
                    <a:pt x="275704" y="30581"/>
                  </a:lnTo>
                  <a:lnTo>
                    <a:pt x="2184" y="30581"/>
                  </a:lnTo>
                  <a:lnTo>
                    <a:pt x="0" y="32766"/>
                  </a:lnTo>
                  <a:lnTo>
                    <a:pt x="0" y="35458"/>
                  </a:lnTo>
                  <a:lnTo>
                    <a:pt x="0" y="39992"/>
                  </a:lnTo>
                  <a:lnTo>
                    <a:pt x="2184" y="42176"/>
                  </a:lnTo>
                  <a:lnTo>
                    <a:pt x="275704" y="42176"/>
                  </a:lnTo>
                  <a:lnTo>
                    <a:pt x="277888" y="39992"/>
                  </a:lnTo>
                  <a:lnTo>
                    <a:pt x="277888" y="32766"/>
                  </a:lnTo>
                  <a:close/>
                </a:path>
                <a:path w="278130" h="42545">
                  <a:moveTo>
                    <a:pt x="277888" y="2209"/>
                  </a:moveTo>
                  <a:lnTo>
                    <a:pt x="275615" y="0"/>
                  </a:lnTo>
                  <a:lnTo>
                    <a:pt x="4724" y="8102"/>
                  </a:lnTo>
                  <a:lnTo>
                    <a:pt x="2095" y="8178"/>
                  </a:lnTo>
                  <a:lnTo>
                    <a:pt x="0" y="10337"/>
                  </a:lnTo>
                  <a:lnTo>
                    <a:pt x="0" y="15697"/>
                  </a:lnTo>
                  <a:lnTo>
                    <a:pt x="2222" y="17894"/>
                  </a:lnTo>
                  <a:lnTo>
                    <a:pt x="275755" y="14109"/>
                  </a:lnTo>
                  <a:lnTo>
                    <a:pt x="277888" y="11938"/>
                  </a:lnTo>
                  <a:lnTo>
                    <a:pt x="277888" y="2209"/>
                  </a:lnTo>
                  <a:close/>
                </a:path>
              </a:pathLst>
            </a:custGeom>
            <a:solidFill>
              <a:srgbClr val="7C96F4"/>
            </a:solidFill>
          </p:spPr>
          <p:txBody>
            <a:bodyPr wrap="square" lIns="0" tIns="0" rIns="0" bIns="0" rtlCol="0"/>
            <a:lstStyle/>
            <a:p>
              <a:endParaRPr/>
            </a:p>
          </p:txBody>
        </p:sp>
        <p:pic>
          <p:nvPicPr>
            <p:cNvPr id="96" name="object 96"/>
            <p:cNvPicPr/>
            <p:nvPr/>
          </p:nvPicPr>
          <p:blipFill>
            <a:blip r:embed="rId14" cstate="print"/>
            <a:stretch>
              <a:fillRect/>
            </a:stretch>
          </p:blipFill>
          <p:spPr>
            <a:xfrm>
              <a:off x="1656930" y="3802177"/>
              <a:ext cx="4533" cy="76568"/>
            </a:xfrm>
            <a:prstGeom prst="rect">
              <a:avLst/>
            </a:prstGeom>
          </p:spPr>
        </p:pic>
        <p:pic>
          <p:nvPicPr>
            <p:cNvPr id="97" name="object 97"/>
            <p:cNvPicPr/>
            <p:nvPr/>
          </p:nvPicPr>
          <p:blipFill>
            <a:blip r:embed="rId15" cstate="print"/>
            <a:stretch>
              <a:fillRect/>
            </a:stretch>
          </p:blipFill>
          <p:spPr>
            <a:xfrm>
              <a:off x="1766976" y="3774059"/>
              <a:ext cx="4381" cy="98463"/>
            </a:xfrm>
            <a:prstGeom prst="rect">
              <a:avLst/>
            </a:prstGeom>
          </p:spPr>
        </p:pic>
        <p:pic>
          <p:nvPicPr>
            <p:cNvPr id="98" name="object 98"/>
            <p:cNvPicPr/>
            <p:nvPr/>
          </p:nvPicPr>
          <p:blipFill>
            <a:blip r:embed="rId16" cstate="print"/>
            <a:stretch>
              <a:fillRect/>
            </a:stretch>
          </p:blipFill>
          <p:spPr>
            <a:xfrm>
              <a:off x="1846567" y="3751097"/>
              <a:ext cx="8572" cy="139496"/>
            </a:xfrm>
            <a:prstGeom prst="rect">
              <a:avLst/>
            </a:prstGeom>
          </p:spPr>
        </p:pic>
        <p:pic>
          <p:nvPicPr>
            <p:cNvPr id="99" name="object 99"/>
            <p:cNvPicPr/>
            <p:nvPr/>
          </p:nvPicPr>
          <p:blipFill>
            <a:blip r:embed="rId17" cstate="print"/>
            <a:stretch>
              <a:fillRect/>
            </a:stretch>
          </p:blipFill>
          <p:spPr>
            <a:xfrm>
              <a:off x="1930450" y="3692398"/>
              <a:ext cx="4368" cy="185953"/>
            </a:xfrm>
            <a:prstGeom prst="rect">
              <a:avLst/>
            </a:prstGeom>
          </p:spPr>
        </p:pic>
        <p:pic>
          <p:nvPicPr>
            <p:cNvPr id="100" name="object 100"/>
            <p:cNvPicPr/>
            <p:nvPr/>
          </p:nvPicPr>
          <p:blipFill>
            <a:blip r:embed="rId18" cstate="print"/>
            <a:stretch>
              <a:fillRect/>
            </a:stretch>
          </p:blipFill>
          <p:spPr>
            <a:xfrm>
              <a:off x="1508467" y="3628555"/>
              <a:ext cx="485165" cy="275615"/>
            </a:xfrm>
            <a:prstGeom prst="rect">
              <a:avLst/>
            </a:prstGeom>
          </p:spPr>
        </p:pic>
        <p:sp>
          <p:nvSpPr>
            <p:cNvPr id="101" name="object 101"/>
            <p:cNvSpPr/>
            <p:nvPr/>
          </p:nvSpPr>
          <p:spPr>
            <a:xfrm>
              <a:off x="1343689" y="3825322"/>
              <a:ext cx="298450" cy="773430"/>
            </a:xfrm>
            <a:custGeom>
              <a:avLst/>
              <a:gdLst/>
              <a:ahLst/>
              <a:cxnLst/>
              <a:rect l="l" t="t" r="r" b="b"/>
              <a:pathLst>
                <a:path w="298450" h="773429">
                  <a:moveTo>
                    <a:pt x="6527" y="0"/>
                  </a:moveTo>
                  <a:lnTo>
                    <a:pt x="0" y="4444"/>
                  </a:lnTo>
                  <a:lnTo>
                    <a:pt x="1701" y="9994"/>
                  </a:lnTo>
                  <a:lnTo>
                    <a:pt x="6793" y="34551"/>
                  </a:lnTo>
                  <a:lnTo>
                    <a:pt x="9640" y="65394"/>
                  </a:lnTo>
                  <a:lnTo>
                    <a:pt x="10971" y="101800"/>
                  </a:lnTo>
                  <a:lnTo>
                    <a:pt x="11986" y="188406"/>
                  </a:lnTo>
                  <a:lnTo>
                    <a:pt x="13123" y="237160"/>
                  </a:lnTo>
                  <a:lnTo>
                    <a:pt x="15647" y="288585"/>
                  </a:lnTo>
                  <a:lnTo>
                    <a:pt x="20287" y="341956"/>
                  </a:lnTo>
                  <a:lnTo>
                    <a:pt x="27767" y="396550"/>
                  </a:lnTo>
                  <a:lnTo>
                    <a:pt x="38813" y="451644"/>
                  </a:lnTo>
                  <a:lnTo>
                    <a:pt x="54154" y="506516"/>
                  </a:lnTo>
                  <a:lnTo>
                    <a:pt x="74513" y="560441"/>
                  </a:lnTo>
                  <a:lnTo>
                    <a:pt x="100619" y="612696"/>
                  </a:lnTo>
                  <a:lnTo>
                    <a:pt x="133197" y="662558"/>
                  </a:lnTo>
                  <a:lnTo>
                    <a:pt x="174326" y="716065"/>
                  </a:lnTo>
                  <a:lnTo>
                    <a:pt x="205241" y="745424"/>
                  </a:lnTo>
                  <a:lnTo>
                    <a:pt x="241428" y="761008"/>
                  </a:lnTo>
                  <a:lnTo>
                    <a:pt x="298373" y="773188"/>
                  </a:lnTo>
                  <a:lnTo>
                    <a:pt x="274125" y="754174"/>
                  </a:lnTo>
                  <a:lnTo>
                    <a:pt x="251110" y="731152"/>
                  </a:lnTo>
                  <a:lnTo>
                    <a:pt x="210794" y="668568"/>
                  </a:lnTo>
                  <a:lnTo>
                    <a:pt x="194500" y="626750"/>
                  </a:lnTo>
                  <a:lnTo>
                    <a:pt x="181452" y="576409"/>
                  </a:lnTo>
                  <a:lnTo>
                    <a:pt x="172156" y="516417"/>
                  </a:lnTo>
                  <a:lnTo>
                    <a:pt x="167113" y="445645"/>
                  </a:lnTo>
                  <a:lnTo>
                    <a:pt x="166827" y="362965"/>
                  </a:lnTo>
                  <a:lnTo>
                    <a:pt x="163600" y="287894"/>
                  </a:lnTo>
                  <a:lnTo>
                    <a:pt x="151339" y="222090"/>
                  </a:lnTo>
                  <a:lnTo>
                    <a:pt x="132240" y="165226"/>
                  </a:lnTo>
                  <a:lnTo>
                    <a:pt x="108502" y="116976"/>
                  </a:lnTo>
                  <a:lnTo>
                    <a:pt x="82323" y="77011"/>
                  </a:lnTo>
                  <a:lnTo>
                    <a:pt x="55902" y="45004"/>
                  </a:lnTo>
                  <a:lnTo>
                    <a:pt x="11125" y="3555"/>
                  </a:lnTo>
                  <a:lnTo>
                    <a:pt x="6527" y="0"/>
                  </a:lnTo>
                  <a:close/>
                </a:path>
              </a:pathLst>
            </a:custGeom>
            <a:solidFill>
              <a:srgbClr val="7C96F4"/>
            </a:solidFill>
          </p:spPr>
          <p:txBody>
            <a:bodyPr wrap="square" lIns="0" tIns="0" rIns="0" bIns="0" rtlCol="0"/>
            <a:lstStyle/>
            <a:p>
              <a:endParaRPr/>
            </a:p>
          </p:txBody>
        </p:sp>
        <p:sp>
          <p:nvSpPr>
            <p:cNvPr id="102" name="object 102"/>
            <p:cNvSpPr/>
            <p:nvPr/>
          </p:nvSpPr>
          <p:spPr>
            <a:xfrm>
              <a:off x="1385667" y="3912452"/>
              <a:ext cx="224790" cy="670560"/>
            </a:xfrm>
            <a:custGeom>
              <a:avLst/>
              <a:gdLst/>
              <a:ahLst/>
              <a:cxnLst/>
              <a:rect l="l" t="t" r="r" b="b"/>
              <a:pathLst>
                <a:path w="224790" h="670560">
                  <a:moveTo>
                    <a:pt x="2057" y="0"/>
                  </a:moveTo>
                  <a:lnTo>
                    <a:pt x="444" y="533"/>
                  </a:lnTo>
                  <a:lnTo>
                    <a:pt x="0" y="1371"/>
                  </a:lnTo>
                  <a:lnTo>
                    <a:pt x="228" y="2171"/>
                  </a:lnTo>
                  <a:lnTo>
                    <a:pt x="6247" y="23851"/>
                  </a:lnTo>
                  <a:lnTo>
                    <a:pt x="17457" y="67411"/>
                  </a:lnTo>
                  <a:lnTo>
                    <a:pt x="27400" y="111248"/>
                  </a:lnTo>
                  <a:lnTo>
                    <a:pt x="36085" y="155328"/>
                  </a:lnTo>
                  <a:lnTo>
                    <a:pt x="43366" y="199639"/>
                  </a:lnTo>
                  <a:lnTo>
                    <a:pt x="49386" y="244122"/>
                  </a:lnTo>
                  <a:lnTo>
                    <a:pt x="53899" y="288769"/>
                  </a:lnTo>
                  <a:lnTo>
                    <a:pt x="59800" y="378539"/>
                  </a:lnTo>
                  <a:lnTo>
                    <a:pt x="61460" y="401104"/>
                  </a:lnTo>
                  <a:lnTo>
                    <a:pt x="66738" y="446290"/>
                  </a:lnTo>
                  <a:lnTo>
                    <a:pt x="76828" y="491004"/>
                  </a:lnTo>
                  <a:lnTo>
                    <a:pt x="93586" y="533831"/>
                  </a:lnTo>
                  <a:lnTo>
                    <a:pt x="116547" y="573544"/>
                  </a:lnTo>
                  <a:lnTo>
                    <a:pt x="144551" y="609892"/>
                  </a:lnTo>
                  <a:lnTo>
                    <a:pt x="177631" y="641726"/>
                  </a:lnTo>
                  <a:lnTo>
                    <a:pt x="217449" y="670242"/>
                  </a:lnTo>
                  <a:lnTo>
                    <a:pt x="221018" y="669416"/>
                  </a:lnTo>
                  <a:lnTo>
                    <a:pt x="224383" y="664032"/>
                  </a:lnTo>
                  <a:lnTo>
                    <a:pt x="223621" y="660526"/>
                  </a:lnTo>
                  <a:lnTo>
                    <a:pt x="208724" y="650519"/>
                  </a:lnTo>
                  <a:lnTo>
                    <a:pt x="194017" y="639394"/>
                  </a:lnTo>
                  <a:lnTo>
                    <a:pt x="161451" y="609632"/>
                  </a:lnTo>
                  <a:lnTo>
                    <a:pt x="127119" y="566488"/>
                  </a:lnTo>
                  <a:lnTo>
                    <a:pt x="105054" y="528243"/>
                  </a:lnTo>
                  <a:lnTo>
                    <a:pt x="88900" y="487324"/>
                  </a:lnTo>
                  <a:lnTo>
                    <a:pt x="78867" y="444296"/>
                  </a:lnTo>
                  <a:lnTo>
                    <a:pt x="73369" y="400065"/>
                  </a:lnTo>
                  <a:lnTo>
                    <a:pt x="66513" y="310294"/>
                  </a:lnTo>
                  <a:lnTo>
                    <a:pt x="64422" y="287790"/>
                  </a:lnTo>
                  <a:lnTo>
                    <a:pt x="54838" y="213055"/>
                  </a:lnTo>
                  <a:lnTo>
                    <a:pt x="43928" y="153809"/>
                  </a:lnTo>
                  <a:lnTo>
                    <a:pt x="34093" y="109732"/>
                  </a:lnTo>
                  <a:lnTo>
                    <a:pt x="22808" y="66022"/>
                  </a:lnTo>
                  <a:lnTo>
                    <a:pt x="10100" y="22726"/>
                  </a:lnTo>
                  <a:lnTo>
                    <a:pt x="2933" y="444"/>
                  </a:lnTo>
                  <a:lnTo>
                    <a:pt x="2057" y="0"/>
                  </a:lnTo>
                  <a:close/>
                </a:path>
              </a:pathLst>
            </a:custGeom>
            <a:solidFill>
              <a:srgbClr val="FFFFFF"/>
            </a:solidFill>
          </p:spPr>
          <p:txBody>
            <a:bodyPr wrap="square" lIns="0" tIns="0" rIns="0" bIns="0" rtlCol="0"/>
            <a:lstStyle/>
            <a:p>
              <a:endParaRPr/>
            </a:p>
          </p:txBody>
        </p:sp>
        <p:sp>
          <p:nvSpPr>
            <p:cNvPr id="103" name="object 103"/>
            <p:cNvSpPr/>
            <p:nvPr/>
          </p:nvSpPr>
          <p:spPr>
            <a:xfrm>
              <a:off x="1292137" y="4047909"/>
              <a:ext cx="187325" cy="614680"/>
            </a:xfrm>
            <a:custGeom>
              <a:avLst/>
              <a:gdLst/>
              <a:ahLst/>
              <a:cxnLst/>
              <a:rect l="l" t="t" r="r" b="b"/>
              <a:pathLst>
                <a:path w="187325" h="614679">
                  <a:moveTo>
                    <a:pt x="9575" y="0"/>
                  </a:moveTo>
                  <a:lnTo>
                    <a:pt x="0" y="5016"/>
                  </a:lnTo>
                  <a:lnTo>
                    <a:pt x="1320" y="12941"/>
                  </a:lnTo>
                  <a:lnTo>
                    <a:pt x="5097" y="41112"/>
                  </a:lnTo>
                  <a:lnTo>
                    <a:pt x="8255" y="81326"/>
                  </a:lnTo>
                  <a:lnTo>
                    <a:pt x="9763" y="134661"/>
                  </a:lnTo>
                  <a:lnTo>
                    <a:pt x="8587" y="202197"/>
                  </a:lnTo>
                  <a:lnTo>
                    <a:pt x="3695" y="285013"/>
                  </a:lnTo>
                  <a:lnTo>
                    <a:pt x="4015" y="357633"/>
                  </a:lnTo>
                  <a:lnTo>
                    <a:pt x="14996" y="421791"/>
                  </a:lnTo>
                  <a:lnTo>
                    <a:pt x="33640" y="477362"/>
                  </a:lnTo>
                  <a:lnTo>
                    <a:pt x="56953" y="524220"/>
                  </a:lnTo>
                  <a:lnTo>
                    <a:pt x="81936" y="562239"/>
                  </a:lnTo>
                  <a:lnTo>
                    <a:pt x="124929" y="611263"/>
                  </a:lnTo>
                  <a:lnTo>
                    <a:pt x="136980" y="614633"/>
                  </a:lnTo>
                  <a:lnTo>
                    <a:pt x="142623" y="611894"/>
                  </a:lnTo>
                  <a:lnTo>
                    <a:pt x="146469" y="606526"/>
                  </a:lnTo>
                  <a:lnTo>
                    <a:pt x="168357" y="539749"/>
                  </a:lnTo>
                  <a:lnTo>
                    <a:pt x="181563" y="476114"/>
                  </a:lnTo>
                  <a:lnTo>
                    <a:pt x="187055" y="415755"/>
                  </a:lnTo>
                  <a:lnTo>
                    <a:pt x="185801" y="358802"/>
                  </a:lnTo>
                  <a:lnTo>
                    <a:pt x="178771" y="305387"/>
                  </a:lnTo>
                  <a:lnTo>
                    <a:pt x="166932" y="255642"/>
                  </a:lnTo>
                  <a:lnTo>
                    <a:pt x="151253" y="209699"/>
                  </a:lnTo>
                  <a:lnTo>
                    <a:pt x="132704" y="167689"/>
                  </a:lnTo>
                  <a:lnTo>
                    <a:pt x="112251" y="129743"/>
                  </a:lnTo>
                  <a:lnTo>
                    <a:pt x="90865" y="95995"/>
                  </a:lnTo>
                  <a:lnTo>
                    <a:pt x="49166" y="41614"/>
                  </a:lnTo>
                  <a:lnTo>
                    <a:pt x="15354" y="5600"/>
                  </a:lnTo>
                  <a:lnTo>
                    <a:pt x="9575" y="0"/>
                  </a:lnTo>
                  <a:close/>
                </a:path>
              </a:pathLst>
            </a:custGeom>
            <a:solidFill>
              <a:srgbClr val="91B3F9"/>
            </a:solidFill>
          </p:spPr>
          <p:txBody>
            <a:bodyPr wrap="square" lIns="0" tIns="0" rIns="0" bIns="0" rtlCol="0"/>
            <a:lstStyle/>
            <a:p>
              <a:endParaRPr/>
            </a:p>
          </p:txBody>
        </p:sp>
        <p:sp>
          <p:nvSpPr>
            <p:cNvPr id="104" name="object 104"/>
            <p:cNvSpPr/>
            <p:nvPr/>
          </p:nvSpPr>
          <p:spPr>
            <a:xfrm>
              <a:off x="1344145" y="4220076"/>
              <a:ext cx="83820" cy="435609"/>
            </a:xfrm>
            <a:custGeom>
              <a:avLst/>
              <a:gdLst/>
              <a:ahLst/>
              <a:cxnLst/>
              <a:rect l="l" t="t" r="r" b="b"/>
              <a:pathLst>
                <a:path w="83819" h="435610">
                  <a:moveTo>
                    <a:pt x="1714" y="0"/>
                  </a:moveTo>
                  <a:lnTo>
                    <a:pt x="0" y="1600"/>
                  </a:lnTo>
                  <a:lnTo>
                    <a:pt x="700" y="73885"/>
                  </a:lnTo>
                  <a:lnTo>
                    <a:pt x="6678" y="142659"/>
                  </a:lnTo>
                  <a:lnTo>
                    <a:pt x="16462" y="208164"/>
                  </a:lnTo>
                  <a:lnTo>
                    <a:pt x="28645" y="268612"/>
                  </a:lnTo>
                  <a:lnTo>
                    <a:pt x="41819" y="322212"/>
                  </a:lnTo>
                  <a:lnTo>
                    <a:pt x="54576" y="367174"/>
                  </a:lnTo>
                  <a:lnTo>
                    <a:pt x="73212" y="424031"/>
                  </a:lnTo>
                  <a:lnTo>
                    <a:pt x="79159" y="435190"/>
                  </a:lnTo>
                  <a:lnTo>
                    <a:pt x="81686" y="434136"/>
                  </a:lnTo>
                  <a:lnTo>
                    <a:pt x="83146" y="433222"/>
                  </a:lnTo>
                  <a:lnTo>
                    <a:pt x="83807" y="431355"/>
                  </a:lnTo>
                  <a:lnTo>
                    <a:pt x="80105" y="421425"/>
                  </a:lnTo>
                  <a:lnTo>
                    <a:pt x="72454" y="399245"/>
                  </a:lnTo>
                  <a:lnTo>
                    <a:pt x="48919" y="320259"/>
                  </a:lnTo>
                  <a:lnTo>
                    <a:pt x="35832" y="267013"/>
                  </a:lnTo>
                  <a:lnTo>
                    <a:pt x="23729" y="206972"/>
                  </a:lnTo>
                  <a:lnTo>
                    <a:pt x="14010" y="141915"/>
                  </a:lnTo>
                  <a:lnTo>
                    <a:pt x="8072" y="73622"/>
                  </a:lnTo>
                  <a:lnTo>
                    <a:pt x="7366" y="1841"/>
                  </a:lnTo>
                  <a:lnTo>
                    <a:pt x="5778" y="139"/>
                  </a:lnTo>
                  <a:lnTo>
                    <a:pt x="1714" y="0"/>
                  </a:lnTo>
                  <a:close/>
                </a:path>
              </a:pathLst>
            </a:custGeom>
            <a:solidFill>
              <a:srgbClr val="FFFFFF"/>
            </a:solidFill>
          </p:spPr>
          <p:txBody>
            <a:bodyPr wrap="square" lIns="0" tIns="0" rIns="0" bIns="0" rtlCol="0"/>
            <a:lstStyle/>
            <a:p>
              <a:endParaRPr/>
            </a:p>
          </p:txBody>
        </p:sp>
        <p:pic>
          <p:nvPicPr>
            <p:cNvPr id="105" name="object 105"/>
            <p:cNvPicPr/>
            <p:nvPr/>
          </p:nvPicPr>
          <p:blipFill>
            <a:blip r:embed="rId19" cstate="print"/>
            <a:stretch>
              <a:fillRect/>
            </a:stretch>
          </p:blipFill>
          <p:spPr>
            <a:xfrm>
              <a:off x="1380108" y="4317504"/>
              <a:ext cx="304850" cy="378218"/>
            </a:xfrm>
            <a:prstGeom prst="rect">
              <a:avLst/>
            </a:prstGeom>
          </p:spPr>
        </p:pic>
        <p:pic>
          <p:nvPicPr>
            <p:cNvPr id="106" name="object 106"/>
            <p:cNvPicPr/>
            <p:nvPr/>
          </p:nvPicPr>
          <p:blipFill>
            <a:blip r:embed="rId20" cstate="print"/>
            <a:stretch>
              <a:fillRect/>
            </a:stretch>
          </p:blipFill>
          <p:spPr>
            <a:xfrm>
              <a:off x="1370787" y="3984866"/>
              <a:ext cx="310197" cy="310197"/>
            </a:xfrm>
            <a:prstGeom prst="rect">
              <a:avLst/>
            </a:prstGeom>
          </p:spPr>
        </p:pic>
        <p:pic>
          <p:nvPicPr>
            <p:cNvPr id="107" name="object 107"/>
            <p:cNvPicPr/>
            <p:nvPr/>
          </p:nvPicPr>
          <p:blipFill>
            <a:blip r:embed="rId21" cstate="print"/>
            <a:stretch>
              <a:fillRect/>
            </a:stretch>
          </p:blipFill>
          <p:spPr>
            <a:xfrm>
              <a:off x="1398318" y="3998112"/>
              <a:ext cx="257738" cy="272028"/>
            </a:xfrm>
            <a:prstGeom prst="rect">
              <a:avLst/>
            </a:prstGeom>
          </p:spPr>
        </p:pic>
        <p:pic>
          <p:nvPicPr>
            <p:cNvPr id="108" name="object 108"/>
            <p:cNvPicPr/>
            <p:nvPr/>
          </p:nvPicPr>
          <p:blipFill>
            <a:blip r:embed="rId22" cstate="print"/>
            <a:stretch>
              <a:fillRect/>
            </a:stretch>
          </p:blipFill>
          <p:spPr>
            <a:xfrm>
              <a:off x="1472501" y="4053420"/>
              <a:ext cx="113982" cy="192189"/>
            </a:xfrm>
            <a:prstGeom prst="rect">
              <a:avLst/>
            </a:prstGeom>
          </p:spPr>
        </p:pic>
        <p:pic>
          <p:nvPicPr>
            <p:cNvPr id="109" name="object 109"/>
            <p:cNvPicPr/>
            <p:nvPr/>
          </p:nvPicPr>
          <p:blipFill>
            <a:blip r:embed="rId23" cstate="print"/>
            <a:stretch>
              <a:fillRect/>
            </a:stretch>
          </p:blipFill>
          <p:spPr>
            <a:xfrm>
              <a:off x="1721408" y="4381716"/>
              <a:ext cx="304609" cy="314007"/>
            </a:xfrm>
            <a:prstGeom prst="rect">
              <a:avLst/>
            </a:prstGeom>
          </p:spPr>
        </p:pic>
        <p:pic>
          <p:nvPicPr>
            <p:cNvPr id="110" name="object 110"/>
            <p:cNvPicPr/>
            <p:nvPr/>
          </p:nvPicPr>
          <p:blipFill>
            <a:blip r:embed="rId24" cstate="print"/>
            <a:stretch>
              <a:fillRect/>
            </a:stretch>
          </p:blipFill>
          <p:spPr>
            <a:xfrm>
              <a:off x="1706956" y="4050601"/>
              <a:ext cx="310197" cy="310184"/>
            </a:xfrm>
            <a:prstGeom prst="rect">
              <a:avLst/>
            </a:prstGeom>
          </p:spPr>
        </p:pic>
        <p:pic>
          <p:nvPicPr>
            <p:cNvPr id="111" name="object 111"/>
            <p:cNvPicPr/>
            <p:nvPr/>
          </p:nvPicPr>
          <p:blipFill>
            <a:blip r:embed="rId25" cstate="print"/>
            <a:stretch>
              <a:fillRect/>
            </a:stretch>
          </p:blipFill>
          <p:spPr>
            <a:xfrm>
              <a:off x="1734483" y="4063832"/>
              <a:ext cx="257751" cy="272035"/>
            </a:xfrm>
            <a:prstGeom prst="rect">
              <a:avLst/>
            </a:prstGeom>
          </p:spPr>
        </p:pic>
        <p:pic>
          <p:nvPicPr>
            <p:cNvPr id="112" name="object 112"/>
            <p:cNvPicPr/>
            <p:nvPr/>
          </p:nvPicPr>
          <p:blipFill>
            <a:blip r:embed="rId26" cstate="print"/>
            <a:stretch>
              <a:fillRect/>
            </a:stretch>
          </p:blipFill>
          <p:spPr>
            <a:xfrm>
              <a:off x="1808683" y="4119143"/>
              <a:ext cx="113982" cy="192201"/>
            </a:xfrm>
            <a:prstGeom prst="rect">
              <a:avLst/>
            </a:prstGeom>
          </p:spPr>
        </p:pic>
        <p:pic>
          <p:nvPicPr>
            <p:cNvPr id="113" name="object 113"/>
            <p:cNvPicPr/>
            <p:nvPr/>
          </p:nvPicPr>
          <p:blipFill>
            <a:blip r:embed="rId27" cstate="print"/>
            <a:stretch>
              <a:fillRect/>
            </a:stretch>
          </p:blipFill>
          <p:spPr>
            <a:xfrm>
              <a:off x="1648256" y="3810533"/>
              <a:ext cx="437895" cy="157921"/>
            </a:xfrm>
            <a:prstGeom prst="rect">
              <a:avLst/>
            </a:prstGeom>
          </p:spPr>
        </p:pic>
        <p:sp>
          <p:nvSpPr>
            <p:cNvPr id="114" name="object 114"/>
            <p:cNvSpPr/>
            <p:nvPr/>
          </p:nvSpPr>
          <p:spPr>
            <a:xfrm>
              <a:off x="2106844" y="3461874"/>
              <a:ext cx="227329" cy="556260"/>
            </a:xfrm>
            <a:custGeom>
              <a:avLst/>
              <a:gdLst/>
              <a:ahLst/>
              <a:cxnLst/>
              <a:rect l="l" t="t" r="r" b="b"/>
              <a:pathLst>
                <a:path w="227330" h="556260">
                  <a:moveTo>
                    <a:pt x="135470" y="0"/>
                  </a:moveTo>
                  <a:lnTo>
                    <a:pt x="119622" y="5408"/>
                  </a:lnTo>
                  <a:lnTo>
                    <a:pt x="105597" y="49799"/>
                  </a:lnTo>
                  <a:lnTo>
                    <a:pt x="92929" y="106931"/>
                  </a:lnTo>
                  <a:lnTo>
                    <a:pt x="81152" y="150558"/>
                  </a:lnTo>
                  <a:lnTo>
                    <a:pt x="63178" y="181475"/>
                  </a:lnTo>
                  <a:lnTo>
                    <a:pt x="40281" y="216911"/>
                  </a:lnTo>
                  <a:lnTo>
                    <a:pt x="24599" y="255216"/>
                  </a:lnTo>
                  <a:lnTo>
                    <a:pt x="28270" y="294741"/>
                  </a:lnTo>
                  <a:lnTo>
                    <a:pt x="34188" y="349094"/>
                  </a:lnTo>
                  <a:lnTo>
                    <a:pt x="23321" y="414286"/>
                  </a:lnTo>
                  <a:lnTo>
                    <a:pt x="7862" y="469020"/>
                  </a:lnTo>
                  <a:lnTo>
                    <a:pt x="0" y="491997"/>
                  </a:lnTo>
                  <a:lnTo>
                    <a:pt x="9231" y="520050"/>
                  </a:lnTo>
                  <a:lnTo>
                    <a:pt x="24969" y="539230"/>
                  </a:lnTo>
                  <a:lnTo>
                    <a:pt x="47139" y="550603"/>
                  </a:lnTo>
                  <a:lnTo>
                    <a:pt x="75666" y="555231"/>
                  </a:lnTo>
                  <a:lnTo>
                    <a:pt x="85826" y="555751"/>
                  </a:lnTo>
                  <a:lnTo>
                    <a:pt x="90589" y="552983"/>
                  </a:lnTo>
                  <a:lnTo>
                    <a:pt x="91871" y="548462"/>
                  </a:lnTo>
                  <a:lnTo>
                    <a:pt x="89370" y="535065"/>
                  </a:lnTo>
                  <a:lnTo>
                    <a:pt x="79698" y="519723"/>
                  </a:lnTo>
                  <a:lnTo>
                    <a:pt x="69036" y="506908"/>
                  </a:lnTo>
                  <a:lnTo>
                    <a:pt x="63563" y="501091"/>
                  </a:lnTo>
                  <a:lnTo>
                    <a:pt x="71357" y="505194"/>
                  </a:lnTo>
                  <a:lnTo>
                    <a:pt x="90398" y="511379"/>
                  </a:lnTo>
                  <a:lnTo>
                    <a:pt x="116830" y="512119"/>
                  </a:lnTo>
                  <a:lnTo>
                    <a:pt x="146799" y="499884"/>
                  </a:lnTo>
                  <a:lnTo>
                    <a:pt x="158421" y="486213"/>
                  </a:lnTo>
                  <a:lnTo>
                    <a:pt x="155871" y="474008"/>
                  </a:lnTo>
                  <a:lnTo>
                    <a:pt x="144404" y="463708"/>
                  </a:lnTo>
                  <a:lnTo>
                    <a:pt x="129273" y="455752"/>
                  </a:lnTo>
                  <a:lnTo>
                    <a:pt x="136843" y="454710"/>
                  </a:lnTo>
                  <a:lnTo>
                    <a:pt x="146089" y="452742"/>
                  </a:lnTo>
                  <a:lnTo>
                    <a:pt x="157185" y="449697"/>
                  </a:lnTo>
                  <a:lnTo>
                    <a:pt x="170306" y="445427"/>
                  </a:lnTo>
                  <a:lnTo>
                    <a:pt x="193850" y="431123"/>
                  </a:lnTo>
                  <a:lnTo>
                    <a:pt x="193011" y="416807"/>
                  </a:lnTo>
                  <a:lnTo>
                    <a:pt x="178747" y="404311"/>
                  </a:lnTo>
                  <a:lnTo>
                    <a:pt x="162013" y="395465"/>
                  </a:lnTo>
                  <a:lnTo>
                    <a:pt x="170959" y="394611"/>
                  </a:lnTo>
                  <a:lnTo>
                    <a:pt x="182829" y="388466"/>
                  </a:lnTo>
                  <a:lnTo>
                    <a:pt x="197404" y="374335"/>
                  </a:lnTo>
                  <a:lnTo>
                    <a:pt x="214464" y="349529"/>
                  </a:lnTo>
                  <a:lnTo>
                    <a:pt x="226915" y="316008"/>
                  </a:lnTo>
                  <a:lnTo>
                    <a:pt x="216749" y="306108"/>
                  </a:lnTo>
                  <a:lnTo>
                    <a:pt x="199361" y="308484"/>
                  </a:lnTo>
                  <a:lnTo>
                    <a:pt x="190144" y="311797"/>
                  </a:lnTo>
                  <a:lnTo>
                    <a:pt x="206452" y="297033"/>
                  </a:lnTo>
                  <a:lnTo>
                    <a:pt x="214217" y="281412"/>
                  </a:lnTo>
                  <a:lnTo>
                    <a:pt x="215533" y="255304"/>
                  </a:lnTo>
                  <a:lnTo>
                    <a:pt x="212496" y="209080"/>
                  </a:lnTo>
                  <a:lnTo>
                    <a:pt x="206843" y="182030"/>
                  </a:lnTo>
                  <a:lnTo>
                    <a:pt x="197686" y="177850"/>
                  </a:lnTo>
                  <a:lnTo>
                    <a:pt x="187327" y="187834"/>
                  </a:lnTo>
                  <a:lnTo>
                    <a:pt x="178066" y="203276"/>
                  </a:lnTo>
                  <a:lnTo>
                    <a:pt x="187607" y="178470"/>
                  </a:lnTo>
                  <a:lnTo>
                    <a:pt x="195511" y="147521"/>
                  </a:lnTo>
                  <a:lnTo>
                    <a:pt x="196931" y="115684"/>
                  </a:lnTo>
                  <a:lnTo>
                    <a:pt x="187020" y="88214"/>
                  </a:lnTo>
                  <a:lnTo>
                    <a:pt x="172315" y="78213"/>
                  </a:lnTo>
                  <a:lnTo>
                    <a:pt x="160556" y="86266"/>
                  </a:lnTo>
                  <a:lnTo>
                    <a:pt x="151955" y="103303"/>
                  </a:lnTo>
                  <a:lnTo>
                    <a:pt x="146723" y="120256"/>
                  </a:lnTo>
                  <a:lnTo>
                    <a:pt x="149298" y="100741"/>
                  </a:lnTo>
                  <a:lnTo>
                    <a:pt x="150847" y="74868"/>
                  </a:lnTo>
                  <a:lnTo>
                    <a:pt x="149877" y="46577"/>
                  </a:lnTo>
                  <a:lnTo>
                    <a:pt x="144843" y="19659"/>
                  </a:lnTo>
                  <a:lnTo>
                    <a:pt x="142532" y="12090"/>
                  </a:lnTo>
                  <a:lnTo>
                    <a:pt x="139458" y="5397"/>
                  </a:lnTo>
                  <a:lnTo>
                    <a:pt x="135470" y="0"/>
                  </a:lnTo>
                  <a:close/>
                </a:path>
              </a:pathLst>
            </a:custGeom>
            <a:solidFill>
              <a:srgbClr val="91B3F9"/>
            </a:solidFill>
          </p:spPr>
          <p:txBody>
            <a:bodyPr wrap="square" lIns="0" tIns="0" rIns="0" bIns="0" rtlCol="0"/>
            <a:lstStyle/>
            <a:p>
              <a:endParaRPr/>
            </a:p>
          </p:txBody>
        </p:sp>
        <p:sp>
          <p:nvSpPr>
            <p:cNvPr id="115" name="object 115"/>
            <p:cNvSpPr/>
            <p:nvPr/>
          </p:nvSpPr>
          <p:spPr>
            <a:xfrm>
              <a:off x="2139539" y="3470539"/>
              <a:ext cx="194310" cy="540385"/>
            </a:xfrm>
            <a:custGeom>
              <a:avLst/>
              <a:gdLst/>
              <a:ahLst/>
              <a:cxnLst/>
              <a:rect l="l" t="t" r="r" b="b"/>
              <a:pathLst>
                <a:path w="194310" h="540385">
                  <a:moveTo>
                    <a:pt x="104469" y="0"/>
                  </a:moveTo>
                  <a:lnTo>
                    <a:pt x="91490" y="41590"/>
                  </a:lnTo>
                  <a:lnTo>
                    <a:pt x="85170" y="98725"/>
                  </a:lnTo>
                  <a:lnTo>
                    <a:pt x="80294" y="127715"/>
                  </a:lnTo>
                  <a:lnTo>
                    <a:pt x="71488" y="155497"/>
                  </a:lnTo>
                  <a:lnTo>
                    <a:pt x="65220" y="168636"/>
                  </a:lnTo>
                  <a:lnTo>
                    <a:pt x="51060" y="194177"/>
                  </a:lnTo>
                  <a:lnTo>
                    <a:pt x="44335" y="207059"/>
                  </a:lnTo>
                  <a:lnTo>
                    <a:pt x="38218" y="220332"/>
                  </a:lnTo>
                  <a:lnTo>
                    <a:pt x="32956" y="234140"/>
                  </a:lnTo>
                  <a:lnTo>
                    <a:pt x="29323" y="248384"/>
                  </a:lnTo>
                  <a:lnTo>
                    <a:pt x="28092" y="262964"/>
                  </a:lnTo>
                  <a:lnTo>
                    <a:pt x="30357" y="279924"/>
                  </a:lnTo>
                  <a:lnTo>
                    <a:pt x="35161" y="296327"/>
                  </a:lnTo>
                  <a:lnTo>
                    <a:pt x="40320" y="312777"/>
                  </a:lnTo>
                  <a:lnTo>
                    <a:pt x="43649" y="329880"/>
                  </a:lnTo>
                  <a:lnTo>
                    <a:pt x="38034" y="384028"/>
                  </a:lnTo>
                  <a:lnTo>
                    <a:pt x="16918" y="451323"/>
                  </a:lnTo>
                  <a:lnTo>
                    <a:pt x="0" y="495400"/>
                  </a:lnTo>
                  <a:lnTo>
                    <a:pt x="5812" y="515956"/>
                  </a:lnTo>
                  <a:lnTo>
                    <a:pt x="19489" y="529972"/>
                  </a:lnTo>
                  <a:lnTo>
                    <a:pt x="38217" y="537801"/>
                  </a:lnTo>
                  <a:lnTo>
                    <a:pt x="59181" y="539799"/>
                  </a:lnTo>
                  <a:lnTo>
                    <a:pt x="56678" y="526400"/>
                  </a:lnTo>
                  <a:lnTo>
                    <a:pt x="47004" y="511055"/>
                  </a:lnTo>
                  <a:lnTo>
                    <a:pt x="36341" y="498240"/>
                  </a:lnTo>
                  <a:lnTo>
                    <a:pt x="30873" y="492428"/>
                  </a:lnTo>
                  <a:lnTo>
                    <a:pt x="38662" y="496529"/>
                  </a:lnTo>
                  <a:lnTo>
                    <a:pt x="57702" y="502712"/>
                  </a:lnTo>
                  <a:lnTo>
                    <a:pt x="84133" y="503451"/>
                  </a:lnTo>
                  <a:lnTo>
                    <a:pt x="114096" y="491221"/>
                  </a:lnTo>
                  <a:lnTo>
                    <a:pt x="125726" y="477550"/>
                  </a:lnTo>
                  <a:lnTo>
                    <a:pt x="123178" y="465345"/>
                  </a:lnTo>
                  <a:lnTo>
                    <a:pt x="111709" y="455045"/>
                  </a:lnTo>
                  <a:lnTo>
                    <a:pt x="96570" y="447089"/>
                  </a:lnTo>
                  <a:lnTo>
                    <a:pt x="104143" y="446047"/>
                  </a:lnTo>
                  <a:lnTo>
                    <a:pt x="113393" y="444079"/>
                  </a:lnTo>
                  <a:lnTo>
                    <a:pt x="124493" y="441034"/>
                  </a:lnTo>
                  <a:lnTo>
                    <a:pt x="137617" y="436764"/>
                  </a:lnTo>
                  <a:lnTo>
                    <a:pt x="161158" y="422458"/>
                  </a:lnTo>
                  <a:lnTo>
                    <a:pt x="160315" y="408139"/>
                  </a:lnTo>
                  <a:lnTo>
                    <a:pt x="146046" y="395642"/>
                  </a:lnTo>
                  <a:lnTo>
                    <a:pt x="129311" y="386802"/>
                  </a:lnTo>
                  <a:lnTo>
                    <a:pt x="138262" y="385941"/>
                  </a:lnTo>
                  <a:lnTo>
                    <a:pt x="150131" y="379793"/>
                  </a:lnTo>
                  <a:lnTo>
                    <a:pt x="164703" y="365665"/>
                  </a:lnTo>
                  <a:lnTo>
                    <a:pt x="181762" y="340866"/>
                  </a:lnTo>
                  <a:lnTo>
                    <a:pt x="194217" y="307343"/>
                  </a:lnTo>
                  <a:lnTo>
                    <a:pt x="184051" y="297438"/>
                  </a:lnTo>
                  <a:lnTo>
                    <a:pt x="166660" y="299811"/>
                  </a:lnTo>
                  <a:lnTo>
                    <a:pt x="157441" y="303122"/>
                  </a:lnTo>
                  <a:lnTo>
                    <a:pt x="173757" y="288365"/>
                  </a:lnTo>
                  <a:lnTo>
                    <a:pt x="181525" y="272748"/>
                  </a:lnTo>
                  <a:lnTo>
                    <a:pt x="182843" y="246641"/>
                  </a:lnTo>
                  <a:lnTo>
                    <a:pt x="179806" y="200417"/>
                  </a:lnTo>
                  <a:lnTo>
                    <a:pt x="174153" y="173367"/>
                  </a:lnTo>
                  <a:lnTo>
                    <a:pt x="164995" y="169187"/>
                  </a:lnTo>
                  <a:lnTo>
                    <a:pt x="154632" y="179171"/>
                  </a:lnTo>
                  <a:lnTo>
                    <a:pt x="145364" y="194613"/>
                  </a:lnTo>
                  <a:lnTo>
                    <a:pt x="154912" y="169806"/>
                  </a:lnTo>
                  <a:lnTo>
                    <a:pt x="162818" y="138857"/>
                  </a:lnTo>
                  <a:lnTo>
                    <a:pt x="164236" y="107016"/>
                  </a:lnTo>
                  <a:lnTo>
                    <a:pt x="154317" y="79538"/>
                  </a:lnTo>
                  <a:lnTo>
                    <a:pt x="139620" y="69545"/>
                  </a:lnTo>
                  <a:lnTo>
                    <a:pt x="127863" y="77600"/>
                  </a:lnTo>
                  <a:lnTo>
                    <a:pt x="119259" y="94635"/>
                  </a:lnTo>
                  <a:lnTo>
                    <a:pt x="114020" y="111580"/>
                  </a:lnTo>
                  <a:lnTo>
                    <a:pt x="116603" y="92071"/>
                  </a:lnTo>
                  <a:lnTo>
                    <a:pt x="118156" y="66198"/>
                  </a:lnTo>
                  <a:lnTo>
                    <a:pt x="117187" y="37908"/>
                  </a:lnTo>
                  <a:lnTo>
                    <a:pt x="112153" y="10983"/>
                  </a:lnTo>
                  <a:lnTo>
                    <a:pt x="104469" y="0"/>
                  </a:lnTo>
                  <a:close/>
                </a:path>
              </a:pathLst>
            </a:custGeom>
            <a:solidFill>
              <a:srgbClr val="BCD0FA"/>
            </a:solidFill>
          </p:spPr>
          <p:txBody>
            <a:bodyPr wrap="square" lIns="0" tIns="0" rIns="0" bIns="0" rtlCol="0"/>
            <a:lstStyle/>
            <a:p>
              <a:endParaRPr/>
            </a:p>
          </p:txBody>
        </p:sp>
        <p:sp>
          <p:nvSpPr>
            <p:cNvPr id="116" name="object 116"/>
            <p:cNvSpPr/>
            <p:nvPr/>
          </p:nvSpPr>
          <p:spPr>
            <a:xfrm>
              <a:off x="2189121" y="3468736"/>
              <a:ext cx="362585" cy="558165"/>
            </a:xfrm>
            <a:custGeom>
              <a:avLst/>
              <a:gdLst/>
              <a:ahLst/>
              <a:cxnLst/>
              <a:rect l="l" t="t" r="r" b="b"/>
              <a:pathLst>
                <a:path w="362585" h="558164">
                  <a:moveTo>
                    <a:pt x="334934" y="0"/>
                  </a:moveTo>
                  <a:lnTo>
                    <a:pt x="310050" y="25413"/>
                  </a:lnTo>
                  <a:lnTo>
                    <a:pt x="279633" y="68743"/>
                  </a:lnTo>
                  <a:lnTo>
                    <a:pt x="249369" y="114261"/>
                  </a:lnTo>
                  <a:lnTo>
                    <a:pt x="224942" y="146234"/>
                  </a:lnTo>
                  <a:lnTo>
                    <a:pt x="191560" y="170921"/>
                  </a:lnTo>
                  <a:lnTo>
                    <a:pt x="150541" y="198020"/>
                  </a:lnTo>
                  <a:lnTo>
                    <a:pt x="117048" y="231950"/>
                  </a:lnTo>
                  <a:lnTo>
                    <a:pt x="106248" y="277133"/>
                  </a:lnTo>
                  <a:lnTo>
                    <a:pt x="92802" y="336767"/>
                  </a:lnTo>
                  <a:lnTo>
                    <a:pt x="55929" y="400005"/>
                  </a:lnTo>
                  <a:lnTo>
                    <a:pt x="17653" y="450176"/>
                  </a:lnTo>
                  <a:lnTo>
                    <a:pt x="0" y="470605"/>
                  </a:lnTo>
                  <a:lnTo>
                    <a:pt x="1342" y="501128"/>
                  </a:lnTo>
                  <a:lnTo>
                    <a:pt x="13233" y="524627"/>
                  </a:lnTo>
                  <a:lnTo>
                    <a:pt x="35040" y="542149"/>
                  </a:lnTo>
                  <a:lnTo>
                    <a:pt x="66128" y="554742"/>
                  </a:lnTo>
                  <a:lnTo>
                    <a:pt x="77177" y="558006"/>
                  </a:lnTo>
                  <a:lnTo>
                    <a:pt x="83337" y="556774"/>
                  </a:lnTo>
                  <a:lnTo>
                    <a:pt x="86321" y="552964"/>
                  </a:lnTo>
                  <a:lnTo>
                    <a:pt x="88165" y="539757"/>
                  </a:lnTo>
                  <a:lnTo>
                    <a:pt x="82770" y="522545"/>
                  </a:lnTo>
                  <a:lnTo>
                    <a:pt x="75411" y="507366"/>
                  </a:lnTo>
                  <a:lnTo>
                    <a:pt x="71361" y="500259"/>
                  </a:lnTo>
                  <a:lnTo>
                    <a:pt x="78496" y="506438"/>
                  </a:lnTo>
                  <a:lnTo>
                    <a:pt x="97107" y="517903"/>
                  </a:lnTo>
                  <a:lnTo>
                    <a:pt x="125400" y="526477"/>
                  </a:lnTo>
                  <a:lnTo>
                    <a:pt x="161582" y="523983"/>
                  </a:lnTo>
                  <a:lnTo>
                    <a:pt x="178251" y="514893"/>
                  </a:lnTo>
                  <a:lnTo>
                    <a:pt x="179987" y="502945"/>
                  </a:lnTo>
                  <a:lnTo>
                    <a:pt x="171908" y="490036"/>
                  </a:lnTo>
                  <a:lnTo>
                    <a:pt x="159130" y="478060"/>
                  </a:lnTo>
                  <a:lnTo>
                    <a:pt x="167394" y="479468"/>
                  </a:lnTo>
                  <a:lnTo>
                    <a:pt x="177658" y="480533"/>
                  </a:lnTo>
                  <a:lnTo>
                    <a:pt x="190140" y="481174"/>
                  </a:lnTo>
                  <a:lnTo>
                    <a:pt x="205054" y="481311"/>
                  </a:lnTo>
                  <a:lnTo>
                    <a:pt x="233340" y="475449"/>
                  </a:lnTo>
                  <a:lnTo>
                    <a:pt x="237807" y="461970"/>
                  </a:lnTo>
                  <a:lnTo>
                    <a:pt x="228396" y="445894"/>
                  </a:lnTo>
                  <a:lnTo>
                    <a:pt x="215049" y="432238"/>
                  </a:lnTo>
                  <a:lnTo>
                    <a:pt x="224351" y="434469"/>
                  </a:lnTo>
                  <a:lnTo>
                    <a:pt x="238445" y="432760"/>
                  </a:lnTo>
                  <a:lnTo>
                    <a:pt x="258097" y="424567"/>
                  </a:lnTo>
                  <a:lnTo>
                    <a:pt x="284073" y="407346"/>
                  </a:lnTo>
                  <a:lnTo>
                    <a:pt x="308525" y="380525"/>
                  </a:lnTo>
                  <a:lnTo>
                    <a:pt x="302488" y="367458"/>
                  </a:lnTo>
                  <a:lnTo>
                    <a:pt x="284945" y="363226"/>
                  </a:lnTo>
                  <a:lnTo>
                    <a:pt x="274878" y="362909"/>
                  </a:lnTo>
                  <a:lnTo>
                    <a:pt x="296425" y="355002"/>
                  </a:lnTo>
                  <a:lnTo>
                    <a:pt x="310095" y="342897"/>
                  </a:lnTo>
                  <a:lnTo>
                    <a:pt x="321727" y="318071"/>
                  </a:lnTo>
                  <a:lnTo>
                    <a:pt x="337159" y="272002"/>
                  </a:lnTo>
                  <a:lnTo>
                    <a:pt x="342720" y="242349"/>
                  </a:lnTo>
                  <a:lnTo>
                    <a:pt x="335475" y="234067"/>
                  </a:lnTo>
                  <a:lnTo>
                    <a:pt x="321227" y="239473"/>
                  </a:lnTo>
                  <a:lnTo>
                    <a:pt x="305777" y="250882"/>
                  </a:lnTo>
                  <a:lnTo>
                    <a:pt x="325380" y="230034"/>
                  </a:lnTo>
                  <a:lnTo>
                    <a:pt x="345949" y="201970"/>
                  </a:lnTo>
                  <a:lnTo>
                    <a:pt x="360615" y="169602"/>
                  </a:lnTo>
                  <a:lnTo>
                    <a:pt x="362508" y="135845"/>
                  </a:lnTo>
                  <a:lnTo>
                    <a:pt x="352091" y="117036"/>
                  </a:lnTo>
                  <a:lnTo>
                    <a:pt x="336796" y="119377"/>
                  </a:lnTo>
                  <a:lnTo>
                    <a:pt x="320783" y="133152"/>
                  </a:lnTo>
                  <a:lnTo>
                    <a:pt x="308216" y="148647"/>
                  </a:lnTo>
                  <a:lnTo>
                    <a:pt x="319184" y="128834"/>
                  </a:lnTo>
                  <a:lnTo>
                    <a:pt x="343101" y="69491"/>
                  </a:lnTo>
                  <a:lnTo>
                    <a:pt x="350127" y="29067"/>
                  </a:lnTo>
                  <a:lnTo>
                    <a:pt x="350142" y="21888"/>
                  </a:lnTo>
                  <a:lnTo>
                    <a:pt x="349647" y="14929"/>
                  </a:lnTo>
                  <a:lnTo>
                    <a:pt x="348602" y="8236"/>
                  </a:lnTo>
                  <a:lnTo>
                    <a:pt x="334934" y="0"/>
                  </a:lnTo>
                  <a:close/>
                </a:path>
              </a:pathLst>
            </a:custGeom>
            <a:solidFill>
              <a:srgbClr val="7C96F4"/>
            </a:solidFill>
          </p:spPr>
          <p:txBody>
            <a:bodyPr wrap="square" lIns="0" tIns="0" rIns="0" bIns="0" rtlCol="0"/>
            <a:lstStyle/>
            <a:p>
              <a:endParaRPr/>
            </a:p>
          </p:txBody>
        </p:sp>
        <p:sp>
          <p:nvSpPr>
            <p:cNvPr id="117" name="object 117"/>
            <p:cNvSpPr/>
            <p:nvPr/>
          </p:nvSpPr>
          <p:spPr>
            <a:xfrm>
              <a:off x="2223489" y="3487838"/>
              <a:ext cx="328295" cy="534035"/>
            </a:xfrm>
            <a:custGeom>
              <a:avLst/>
              <a:gdLst/>
              <a:ahLst/>
              <a:cxnLst/>
              <a:rect l="l" t="t" r="r" b="b"/>
              <a:pathLst>
                <a:path w="328294" h="534035">
                  <a:moveTo>
                    <a:pt x="312158" y="0"/>
                  </a:moveTo>
                  <a:lnTo>
                    <a:pt x="280184" y="39444"/>
                  </a:lnTo>
                  <a:lnTo>
                    <a:pt x="248980" y="99496"/>
                  </a:lnTo>
                  <a:lnTo>
                    <a:pt x="231492" y="128823"/>
                  </a:lnTo>
                  <a:lnTo>
                    <a:pt x="210385" y="154518"/>
                  </a:lnTo>
                  <a:lnTo>
                    <a:pt x="198122" y="165518"/>
                  </a:lnTo>
                  <a:lnTo>
                    <a:pt x="172068" y="185931"/>
                  </a:lnTo>
                  <a:lnTo>
                    <a:pt x="159369" y="196467"/>
                  </a:lnTo>
                  <a:lnTo>
                    <a:pt x="125936" y="233541"/>
                  </a:lnTo>
                  <a:lnTo>
                    <a:pt x="113922" y="286776"/>
                  </a:lnTo>
                  <a:lnTo>
                    <a:pt x="113451" y="306137"/>
                  </a:lnTo>
                  <a:lnTo>
                    <a:pt x="110677" y="325219"/>
                  </a:lnTo>
                  <a:lnTo>
                    <a:pt x="84171" y="377616"/>
                  </a:lnTo>
                  <a:lnTo>
                    <a:pt x="46872" y="423860"/>
                  </a:lnTo>
                  <a:lnTo>
                    <a:pt x="12466" y="462065"/>
                  </a:lnTo>
                  <a:lnTo>
                    <a:pt x="441" y="474254"/>
                  </a:lnTo>
                  <a:lnTo>
                    <a:pt x="0" y="495788"/>
                  </a:lnTo>
                  <a:lnTo>
                    <a:pt x="10738" y="513205"/>
                  </a:lnTo>
                  <a:lnTo>
                    <a:pt x="29206" y="526049"/>
                  </a:lnTo>
                  <a:lnTo>
                    <a:pt x="51952" y="533867"/>
                  </a:lnTo>
                  <a:lnTo>
                    <a:pt x="53797" y="520653"/>
                  </a:lnTo>
                  <a:lnTo>
                    <a:pt x="48406" y="503438"/>
                  </a:lnTo>
                  <a:lnTo>
                    <a:pt x="41047" y="488262"/>
                  </a:lnTo>
                  <a:lnTo>
                    <a:pt x="36992" y="481162"/>
                  </a:lnTo>
                  <a:lnTo>
                    <a:pt x="44127" y="487339"/>
                  </a:lnTo>
                  <a:lnTo>
                    <a:pt x="62738" y="498801"/>
                  </a:lnTo>
                  <a:lnTo>
                    <a:pt x="91031" y="507375"/>
                  </a:lnTo>
                  <a:lnTo>
                    <a:pt x="127213" y="504886"/>
                  </a:lnTo>
                  <a:lnTo>
                    <a:pt x="143889" y="495791"/>
                  </a:lnTo>
                  <a:lnTo>
                    <a:pt x="145628" y="483844"/>
                  </a:lnTo>
                  <a:lnTo>
                    <a:pt x="137546" y="470937"/>
                  </a:lnTo>
                  <a:lnTo>
                    <a:pt x="124762" y="458963"/>
                  </a:lnTo>
                  <a:lnTo>
                    <a:pt x="133025" y="460365"/>
                  </a:lnTo>
                  <a:lnTo>
                    <a:pt x="143291" y="461430"/>
                  </a:lnTo>
                  <a:lnTo>
                    <a:pt x="155776" y="462070"/>
                  </a:lnTo>
                  <a:lnTo>
                    <a:pt x="170697" y="462201"/>
                  </a:lnTo>
                  <a:lnTo>
                    <a:pt x="198977" y="456341"/>
                  </a:lnTo>
                  <a:lnTo>
                    <a:pt x="203440" y="442867"/>
                  </a:lnTo>
                  <a:lnTo>
                    <a:pt x="194027" y="426795"/>
                  </a:lnTo>
                  <a:lnTo>
                    <a:pt x="180680" y="413141"/>
                  </a:lnTo>
                  <a:lnTo>
                    <a:pt x="189982" y="415372"/>
                  </a:lnTo>
                  <a:lnTo>
                    <a:pt x="204076" y="413664"/>
                  </a:lnTo>
                  <a:lnTo>
                    <a:pt x="223728" y="405471"/>
                  </a:lnTo>
                  <a:lnTo>
                    <a:pt x="249704" y="388249"/>
                  </a:lnTo>
                  <a:lnTo>
                    <a:pt x="274156" y="361423"/>
                  </a:lnTo>
                  <a:lnTo>
                    <a:pt x="268119" y="348357"/>
                  </a:lnTo>
                  <a:lnTo>
                    <a:pt x="250576" y="344128"/>
                  </a:lnTo>
                  <a:lnTo>
                    <a:pt x="240509" y="343812"/>
                  </a:lnTo>
                  <a:lnTo>
                    <a:pt x="262064" y="335905"/>
                  </a:lnTo>
                  <a:lnTo>
                    <a:pt x="275736" y="323800"/>
                  </a:lnTo>
                  <a:lnTo>
                    <a:pt x="287365" y="298974"/>
                  </a:lnTo>
                  <a:lnTo>
                    <a:pt x="302790" y="252905"/>
                  </a:lnTo>
                  <a:lnTo>
                    <a:pt x="308351" y="223252"/>
                  </a:lnTo>
                  <a:lnTo>
                    <a:pt x="301106" y="214969"/>
                  </a:lnTo>
                  <a:lnTo>
                    <a:pt x="286858" y="220371"/>
                  </a:lnTo>
                  <a:lnTo>
                    <a:pt x="271408" y="231773"/>
                  </a:lnTo>
                  <a:lnTo>
                    <a:pt x="291011" y="210925"/>
                  </a:lnTo>
                  <a:lnTo>
                    <a:pt x="311580" y="182862"/>
                  </a:lnTo>
                  <a:lnTo>
                    <a:pt x="326246" y="150498"/>
                  </a:lnTo>
                  <a:lnTo>
                    <a:pt x="328139" y="116749"/>
                  </a:lnTo>
                  <a:lnTo>
                    <a:pt x="317722" y="97934"/>
                  </a:lnTo>
                  <a:lnTo>
                    <a:pt x="302427" y="100275"/>
                  </a:lnTo>
                  <a:lnTo>
                    <a:pt x="286414" y="114054"/>
                  </a:lnTo>
                  <a:lnTo>
                    <a:pt x="273847" y="129550"/>
                  </a:lnTo>
                  <a:lnTo>
                    <a:pt x="284815" y="109732"/>
                  </a:lnTo>
                  <a:lnTo>
                    <a:pt x="297515" y="82216"/>
                  </a:lnTo>
                  <a:lnTo>
                    <a:pt x="308732" y="50392"/>
                  </a:lnTo>
                  <a:lnTo>
                    <a:pt x="315274" y="17435"/>
                  </a:lnTo>
                  <a:lnTo>
                    <a:pt x="312158" y="0"/>
                  </a:lnTo>
                  <a:close/>
                </a:path>
              </a:pathLst>
            </a:custGeom>
            <a:solidFill>
              <a:srgbClr val="91B3F9"/>
            </a:solidFill>
          </p:spPr>
          <p:txBody>
            <a:bodyPr wrap="square" lIns="0" tIns="0" rIns="0" bIns="0" rtlCol="0"/>
            <a:lstStyle/>
            <a:p>
              <a:endParaRPr/>
            </a:p>
          </p:txBody>
        </p:sp>
        <p:pic>
          <p:nvPicPr>
            <p:cNvPr id="118" name="object 118"/>
            <p:cNvPicPr/>
            <p:nvPr/>
          </p:nvPicPr>
          <p:blipFill>
            <a:blip r:embed="rId28" cstate="print"/>
            <a:stretch>
              <a:fillRect/>
            </a:stretch>
          </p:blipFill>
          <p:spPr>
            <a:xfrm>
              <a:off x="2061260" y="4583277"/>
              <a:ext cx="119976" cy="81911"/>
            </a:xfrm>
            <a:prstGeom prst="rect">
              <a:avLst/>
            </a:prstGeom>
          </p:spPr>
        </p:pic>
        <p:pic>
          <p:nvPicPr>
            <p:cNvPr id="119" name="object 119"/>
            <p:cNvPicPr/>
            <p:nvPr/>
          </p:nvPicPr>
          <p:blipFill>
            <a:blip r:embed="rId29" cstate="print"/>
            <a:stretch>
              <a:fillRect/>
            </a:stretch>
          </p:blipFill>
          <p:spPr>
            <a:xfrm>
              <a:off x="2325150" y="4593513"/>
              <a:ext cx="69434" cy="106502"/>
            </a:xfrm>
            <a:prstGeom prst="rect">
              <a:avLst/>
            </a:prstGeom>
          </p:spPr>
        </p:pic>
        <p:pic>
          <p:nvPicPr>
            <p:cNvPr id="120" name="object 120"/>
            <p:cNvPicPr/>
            <p:nvPr/>
          </p:nvPicPr>
          <p:blipFill>
            <a:blip r:embed="rId30" cstate="print"/>
            <a:stretch>
              <a:fillRect/>
            </a:stretch>
          </p:blipFill>
          <p:spPr>
            <a:xfrm>
              <a:off x="2028674" y="3630371"/>
              <a:ext cx="375150" cy="979894"/>
            </a:xfrm>
            <a:prstGeom prst="rect">
              <a:avLst/>
            </a:prstGeom>
          </p:spPr>
        </p:pic>
        <p:sp>
          <p:nvSpPr>
            <p:cNvPr id="121" name="object 121"/>
            <p:cNvSpPr/>
            <p:nvPr/>
          </p:nvSpPr>
          <p:spPr>
            <a:xfrm>
              <a:off x="2235376" y="4206029"/>
              <a:ext cx="32384" cy="18415"/>
            </a:xfrm>
            <a:custGeom>
              <a:avLst/>
              <a:gdLst/>
              <a:ahLst/>
              <a:cxnLst/>
              <a:rect l="l" t="t" r="r" b="b"/>
              <a:pathLst>
                <a:path w="32385" h="18414">
                  <a:moveTo>
                    <a:pt x="31648" y="0"/>
                  </a:moveTo>
                  <a:lnTo>
                    <a:pt x="0" y="13982"/>
                  </a:lnTo>
                  <a:lnTo>
                    <a:pt x="393" y="18110"/>
                  </a:lnTo>
                  <a:lnTo>
                    <a:pt x="571" y="18275"/>
                  </a:lnTo>
                  <a:lnTo>
                    <a:pt x="800" y="18275"/>
                  </a:lnTo>
                  <a:lnTo>
                    <a:pt x="1079" y="18249"/>
                  </a:lnTo>
                  <a:lnTo>
                    <a:pt x="1257" y="18033"/>
                  </a:lnTo>
                  <a:lnTo>
                    <a:pt x="876" y="14046"/>
                  </a:lnTo>
                  <a:lnTo>
                    <a:pt x="2463" y="8166"/>
                  </a:lnTo>
                  <a:lnTo>
                    <a:pt x="4406" y="6197"/>
                  </a:lnTo>
                  <a:lnTo>
                    <a:pt x="12357" y="3873"/>
                  </a:lnTo>
                  <a:lnTo>
                    <a:pt x="22859" y="1117"/>
                  </a:lnTo>
                  <a:lnTo>
                    <a:pt x="31673" y="876"/>
                  </a:lnTo>
                  <a:lnTo>
                    <a:pt x="31851" y="673"/>
                  </a:lnTo>
                  <a:lnTo>
                    <a:pt x="31838" y="190"/>
                  </a:lnTo>
                  <a:close/>
                </a:path>
              </a:pathLst>
            </a:custGeom>
            <a:solidFill>
              <a:srgbClr val="91B3F9"/>
            </a:solidFill>
          </p:spPr>
          <p:txBody>
            <a:bodyPr wrap="square" lIns="0" tIns="0" rIns="0" bIns="0" rtlCol="0"/>
            <a:lstStyle/>
            <a:p>
              <a:endParaRPr/>
            </a:p>
          </p:txBody>
        </p:sp>
        <p:pic>
          <p:nvPicPr>
            <p:cNvPr id="122" name="object 122"/>
            <p:cNvPicPr/>
            <p:nvPr/>
          </p:nvPicPr>
          <p:blipFill>
            <a:blip r:embed="rId31" cstate="print"/>
            <a:stretch>
              <a:fillRect/>
            </a:stretch>
          </p:blipFill>
          <p:spPr>
            <a:xfrm>
              <a:off x="2171179" y="4249407"/>
              <a:ext cx="235729" cy="108648"/>
            </a:xfrm>
            <a:prstGeom prst="rect">
              <a:avLst/>
            </a:prstGeom>
          </p:spPr>
        </p:pic>
        <p:sp>
          <p:nvSpPr>
            <p:cNvPr id="123" name="object 123"/>
            <p:cNvSpPr/>
            <p:nvPr/>
          </p:nvSpPr>
          <p:spPr>
            <a:xfrm>
              <a:off x="2269700" y="4318872"/>
              <a:ext cx="42545" cy="36195"/>
            </a:xfrm>
            <a:custGeom>
              <a:avLst/>
              <a:gdLst/>
              <a:ahLst/>
              <a:cxnLst/>
              <a:rect l="l" t="t" r="r" b="b"/>
              <a:pathLst>
                <a:path w="42544" h="36195">
                  <a:moveTo>
                    <a:pt x="39636" y="0"/>
                  </a:moveTo>
                  <a:lnTo>
                    <a:pt x="2920" y="0"/>
                  </a:lnTo>
                  <a:lnTo>
                    <a:pt x="0" y="3289"/>
                  </a:lnTo>
                  <a:lnTo>
                    <a:pt x="3632" y="33591"/>
                  </a:lnTo>
                  <a:lnTo>
                    <a:pt x="6324" y="35966"/>
                  </a:lnTo>
                  <a:lnTo>
                    <a:pt x="33845" y="35966"/>
                  </a:lnTo>
                  <a:lnTo>
                    <a:pt x="37122" y="35966"/>
                  </a:lnTo>
                  <a:lnTo>
                    <a:pt x="39839" y="33489"/>
                  </a:lnTo>
                  <a:lnTo>
                    <a:pt x="42544" y="3162"/>
                  </a:lnTo>
                  <a:lnTo>
                    <a:pt x="39636" y="0"/>
                  </a:lnTo>
                  <a:close/>
                </a:path>
              </a:pathLst>
            </a:custGeom>
            <a:solidFill>
              <a:srgbClr val="7C96F4"/>
            </a:solidFill>
          </p:spPr>
          <p:txBody>
            <a:bodyPr wrap="square" lIns="0" tIns="0" rIns="0" bIns="0" rtlCol="0"/>
            <a:lstStyle/>
            <a:p>
              <a:endParaRPr/>
            </a:p>
          </p:txBody>
        </p:sp>
        <p:pic>
          <p:nvPicPr>
            <p:cNvPr id="124" name="object 124"/>
            <p:cNvPicPr/>
            <p:nvPr/>
          </p:nvPicPr>
          <p:blipFill>
            <a:blip r:embed="rId32" cstate="print"/>
            <a:stretch>
              <a:fillRect/>
            </a:stretch>
          </p:blipFill>
          <p:spPr>
            <a:xfrm>
              <a:off x="2204364" y="3832720"/>
              <a:ext cx="137179" cy="401488"/>
            </a:xfrm>
            <a:prstGeom prst="rect">
              <a:avLst/>
            </a:prstGeom>
          </p:spPr>
        </p:pic>
      </p:grpSp>
      <p:pic>
        <p:nvPicPr>
          <p:cNvPr id="125" name="object 125"/>
          <p:cNvPicPr/>
          <p:nvPr/>
        </p:nvPicPr>
        <p:blipFill>
          <a:blip r:embed="rId33" cstate="print"/>
          <a:stretch>
            <a:fillRect/>
          </a:stretch>
        </p:blipFill>
        <p:spPr>
          <a:xfrm>
            <a:off x="1314793" y="4655262"/>
            <a:ext cx="1084379" cy="1022383"/>
          </a:xfrm>
          <a:prstGeom prst="rect">
            <a:avLst/>
          </a:prstGeom>
        </p:spPr>
      </p:pic>
      <p:sp>
        <p:nvSpPr>
          <p:cNvPr id="127" name="Slide Number Placeholder 126">
            <a:extLst>
              <a:ext uri="{FF2B5EF4-FFF2-40B4-BE49-F238E27FC236}">
                <a16:creationId xmlns:a16="http://schemas.microsoft.com/office/drawing/2014/main" id="{CD624FD9-E663-4B7A-AA88-891EB31C4394}"/>
              </a:ext>
            </a:extLst>
          </p:cNvPr>
          <p:cNvSpPr>
            <a:spLocks noGrp="1"/>
          </p:cNvSpPr>
          <p:nvPr>
            <p:ph type="sldNum" sz="quarter" idx="7"/>
          </p:nvPr>
        </p:nvSpPr>
        <p:spPr>
          <a:xfrm>
            <a:off x="9230868" y="6897624"/>
            <a:ext cx="2948749" cy="370840"/>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2088810"/>
            <a:ext cx="6448373" cy="3708708"/>
          </a:xfrm>
          <a:prstGeom prst="rect">
            <a:avLst/>
          </a:prstGeom>
        </p:spPr>
        <p:txBody>
          <a:bodyPr wrap="square" anchor="t">
            <a:spAutoFit/>
          </a:bodyPr>
          <a:lstStyle/>
          <a:p>
            <a:pPr algn="ctr">
              <a:lnSpc>
                <a:spcPct val="200000"/>
              </a:lnSpc>
            </a:pPr>
            <a:r>
              <a:rPr lang="en-US" sz="2000" dirty="0">
                <a:solidFill>
                  <a:srgbClr val="4D2643"/>
                </a:solidFill>
                <a:latin typeface="El Messiri" panose="00000800000000000000" pitchFamily="50" charset="-78"/>
                <a:cs typeface="El Messiri" panose="00000800000000000000" pitchFamily="50" charset="-78"/>
              </a:rPr>
              <a:t>For many entrepreneurs, the practical first source of funding for the new company is personal savings. You can mortgage your property. You can buy raw materials using a personal credit card. You can sell an item of value to raise cash, but there are pros and cons to using your own money.</a:t>
            </a:r>
          </a:p>
        </p:txBody>
      </p:sp>
      <p:sp>
        <p:nvSpPr>
          <p:cNvPr id="43" name="Rectangle 31">
            <a:extLst>
              <a:ext uri="{FF2B5EF4-FFF2-40B4-BE49-F238E27FC236}">
                <a16:creationId xmlns:a16="http://schemas.microsoft.com/office/drawing/2014/main" id="{A06FE8D0-C6EE-D1E9-B6AF-ABCFDBD7049E}"/>
              </a:ext>
            </a:extLst>
          </p:cNvPr>
          <p:cNvSpPr/>
          <p:nvPr/>
        </p:nvSpPr>
        <p:spPr>
          <a:xfrm>
            <a:off x="3134897" y="335346"/>
            <a:ext cx="5909772" cy="523220"/>
          </a:xfrm>
          <a:prstGeom prst="rect">
            <a:avLst/>
          </a:prstGeom>
        </p:spPr>
        <p:txBody>
          <a:bodyPr wrap="square" anchor="t">
            <a:spAutoFit/>
          </a:bodyPr>
          <a:lstStyle/>
          <a:p>
            <a:pPr algn="ctr"/>
            <a:r>
              <a:rPr lang="en-US" sz="2800" dirty="0">
                <a:solidFill>
                  <a:srgbClr val="4D2643"/>
                </a:solidFill>
                <a:latin typeface="El Messiri" panose="00000800000000000000" pitchFamily="50" charset="-78"/>
                <a:cs typeface="El Messiri" panose="00000800000000000000" pitchFamily="50" charset="-78"/>
              </a:rPr>
              <a:t>Where to Access Funding ?</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20</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151977"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Personal money</a:t>
            </a:r>
          </a:p>
        </p:txBody>
      </p:sp>
      <p:sp>
        <p:nvSpPr>
          <p:cNvPr id="16" name="Rectangle 31">
            <a:extLst>
              <a:ext uri="{FF2B5EF4-FFF2-40B4-BE49-F238E27FC236}">
                <a16:creationId xmlns:a16="http://schemas.microsoft.com/office/drawing/2014/main" id="{D374A80F-17B8-AF8F-C25B-C67F1E67F539}"/>
              </a:ext>
            </a:extLst>
          </p:cNvPr>
          <p:cNvSpPr/>
          <p:nvPr/>
        </p:nvSpPr>
        <p:spPr>
          <a:xfrm>
            <a:off x="3929743" y="534075"/>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1</a:t>
            </a:r>
          </a:p>
        </p:txBody>
      </p:sp>
    </p:spTree>
    <p:extLst>
      <p:ext uri="{BB962C8B-B14F-4D97-AF65-F5344CB8AC3E}">
        <p14:creationId xmlns:p14="http://schemas.microsoft.com/office/powerpoint/2010/main" val="22448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6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7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208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Where to Access Funding ?</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7104112" y="1948242"/>
            <a:ext cx="3014209"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CONS</a:t>
            </a:r>
          </a:p>
        </p:txBody>
      </p:sp>
      <p:sp>
        <p:nvSpPr>
          <p:cNvPr id="60" name="Rectangle 31">
            <a:extLst>
              <a:ext uri="{FF2B5EF4-FFF2-40B4-BE49-F238E27FC236}">
                <a16:creationId xmlns:a16="http://schemas.microsoft.com/office/drawing/2014/main" id="{ACA708B8-DDB2-4FA6-1BAC-199ED575A589}"/>
              </a:ext>
            </a:extLst>
          </p:cNvPr>
          <p:cNvSpPr/>
          <p:nvPr/>
        </p:nvSpPr>
        <p:spPr>
          <a:xfrm>
            <a:off x="1580424" y="1934005"/>
            <a:ext cx="2777062"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PROS</a:t>
            </a:r>
          </a:p>
        </p:txBody>
      </p:sp>
      <p:pic>
        <p:nvPicPr>
          <p:cNvPr id="3" name="صورة 2">
            <a:extLst>
              <a:ext uri="{FF2B5EF4-FFF2-40B4-BE49-F238E27FC236}">
                <a16:creationId xmlns:a16="http://schemas.microsoft.com/office/drawing/2014/main" id="{775912A5-A614-FF68-C153-BB3F36BD8678}"/>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p:blipFill>
        <p:spPr>
          <a:xfrm>
            <a:off x="5240907" y="1688359"/>
            <a:ext cx="985954" cy="657046"/>
          </a:xfrm>
          <a:prstGeom prst="rect">
            <a:avLst/>
          </a:prstGeom>
        </p:spPr>
      </p:pic>
      <p:sp>
        <p:nvSpPr>
          <p:cNvPr id="27" name="Title 6">
            <a:extLst>
              <a:ext uri="{FF2B5EF4-FFF2-40B4-BE49-F238E27FC236}">
                <a16:creationId xmlns:a16="http://schemas.microsoft.com/office/drawing/2014/main" id="{1A0ED411-AC14-6C9E-CA90-1CD5D41CFAE3}"/>
              </a:ext>
            </a:extLst>
          </p:cNvPr>
          <p:cNvSpPr txBox="1">
            <a:spLocks/>
          </p:cNvSpPr>
          <p:nvPr/>
        </p:nvSpPr>
        <p:spPr>
          <a:xfrm>
            <a:off x="1050930" y="2909517"/>
            <a:ext cx="3395607"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400" b="0" dirty="0">
                <a:solidFill>
                  <a:srgbClr val="343D45">
                    <a:lumMod val="75000"/>
                  </a:srgbClr>
                </a:solidFill>
                <a:latin typeface="Cocon® Next Arabic"/>
                <a:cs typeface="Geeza Pro" panose="02000400000000000000" pitchFamily="2" charset="0"/>
              </a:rPr>
              <a:t>Your own money is easiest to manage.</a:t>
            </a:r>
          </a:p>
        </p:txBody>
      </p:sp>
      <p:sp>
        <p:nvSpPr>
          <p:cNvPr id="38" name="Title 6">
            <a:extLst>
              <a:ext uri="{FF2B5EF4-FFF2-40B4-BE49-F238E27FC236}">
                <a16:creationId xmlns:a16="http://schemas.microsoft.com/office/drawing/2014/main" id="{ED4B15D6-8003-3BDB-9FDD-5E8011D95EFC}"/>
              </a:ext>
            </a:extLst>
          </p:cNvPr>
          <p:cNvSpPr txBox="1">
            <a:spLocks/>
          </p:cNvSpPr>
          <p:nvPr/>
        </p:nvSpPr>
        <p:spPr>
          <a:xfrm>
            <a:off x="1050929" y="3557815"/>
            <a:ext cx="4878267"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400" b="0" dirty="0">
                <a:solidFill>
                  <a:srgbClr val="343D45">
                    <a:lumMod val="75000"/>
                  </a:srgbClr>
                </a:solidFill>
                <a:latin typeface="Cocon® Next Arabic"/>
                <a:cs typeface="Geeza Pro" panose="02000400000000000000" pitchFamily="2" charset="0"/>
              </a:rPr>
              <a:t>Your money is instantly disposable. No need to wait long.</a:t>
            </a:r>
          </a:p>
        </p:txBody>
      </p:sp>
      <p:sp>
        <p:nvSpPr>
          <p:cNvPr id="39" name="Title 6">
            <a:extLst>
              <a:ext uri="{FF2B5EF4-FFF2-40B4-BE49-F238E27FC236}">
                <a16:creationId xmlns:a16="http://schemas.microsoft.com/office/drawing/2014/main" id="{BFB4B9E2-295F-4B2F-A755-336B47FB5BCD}"/>
              </a:ext>
            </a:extLst>
          </p:cNvPr>
          <p:cNvSpPr txBox="1">
            <a:spLocks/>
          </p:cNvSpPr>
          <p:nvPr/>
        </p:nvSpPr>
        <p:spPr>
          <a:xfrm>
            <a:off x="1050930" y="4216064"/>
            <a:ext cx="3992750"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400" b="0" dirty="0">
                <a:solidFill>
                  <a:srgbClr val="343D45">
                    <a:lumMod val="75000"/>
                  </a:srgbClr>
                </a:solidFill>
                <a:latin typeface="Cocon® Next Arabic"/>
                <a:cs typeface="Geeza Pro" panose="02000400000000000000" pitchFamily="2" charset="0"/>
              </a:rPr>
              <a:t>No need to convince other people.</a:t>
            </a:r>
          </a:p>
        </p:txBody>
      </p:sp>
      <p:sp>
        <p:nvSpPr>
          <p:cNvPr id="40" name="Title 6">
            <a:extLst>
              <a:ext uri="{FF2B5EF4-FFF2-40B4-BE49-F238E27FC236}">
                <a16:creationId xmlns:a16="http://schemas.microsoft.com/office/drawing/2014/main" id="{6D544A1F-ADF8-E468-82A2-BC582F6EF7DE}"/>
              </a:ext>
            </a:extLst>
          </p:cNvPr>
          <p:cNvSpPr txBox="1">
            <a:spLocks/>
          </p:cNvSpPr>
          <p:nvPr/>
        </p:nvSpPr>
        <p:spPr>
          <a:xfrm>
            <a:off x="1050929" y="4910589"/>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400" dirty="0"/>
              <a:t>The accounting process is simpler.</a:t>
            </a:r>
          </a:p>
        </p:txBody>
      </p:sp>
      <p:grpSp>
        <p:nvGrpSpPr>
          <p:cNvPr id="41" name="مجموعة 40">
            <a:extLst>
              <a:ext uri="{FF2B5EF4-FFF2-40B4-BE49-F238E27FC236}">
                <a16:creationId xmlns:a16="http://schemas.microsoft.com/office/drawing/2014/main" id="{D0F95A41-8804-DEF4-7D12-9D9B31DB6141}"/>
              </a:ext>
            </a:extLst>
          </p:cNvPr>
          <p:cNvGrpSpPr/>
          <p:nvPr/>
        </p:nvGrpSpPr>
        <p:grpSpPr>
          <a:xfrm>
            <a:off x="624349" y="2992240"/>
            <a:ext cx="347585" cy="347585"/>
            <a:chOff x="4860060" y="2980223"/>
            <a:chExt cx="1677584" cy="1677582"/>
          </a:xfrm>
        </p:grpSpPr>
        <p:sp>
          <p:nvSpPr>
            <p:cNvPr id="42" name="شكل بيضاوي 41">
              <a:extLst>
                <a:ext uri="{FF2B5EF4-FFF2-40B4-BE49-F238E27FC236}">
                  <a16:creationId xmlns:a16="http://schemas.microsoft.com/office/drawing/2014/main" id="{830C58E9-7DD7-E2FA-D4F1-CB86E96DAC0C}"/>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شكل بيضاوي 42">
              <a:extLst>
                <a:ext uri="{FF2B5EF4-FFF2-40B4-BE49-F238E27FC236}">
                  <a16:creationId xmlns:a16="http://schemas.microsoft.com/office/drawing/2014/main" id="{C30D31C6-7C27-16CC-A73C-48BD48BCFD03}"/>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4" name="مجموعة 43">
            <a:extLst>
              <a:ext uri="{FF2B5EF4-FFF2-40B4-BE49-F238E27FC236}">
                <a16:creationId xmlns:a16="http://schemas.microsoft.com/office/drawing/2014/main" id="{C4A59F22-C62C-C500-B551-A63A08C8E729}"/>
              </a:ext>
            </a:extLst>
          </p:cNvPr>
          <p:cNvGrpSpPr/>
          <p:nvPr/>
        </p:nvGrpSpPr>
        <p:grpSpPr>
          <a:xfrm>
            <a:off x="616693" y="3650823"/>
            <a:ext cx="347585" cy="347585"/>
            <a:chOff x="4860060" y="2980223"/>
            <a:chExt cx="1677584" cy="1677582"/>
          </a:xfrm>
        </p:grpSpPr>
        <p:sp>
          <p:nvSpPr>
            <p:cNvPr id="45" name="شكل بيضاوي 44">
              <a:extLst>
                <a:ext uri="{FF2B5EF4-FFF2-40B4-BE49-F238E27FC236}">
                  <a16:creationId xmlns:a16="http://schemas.microsoft.com/office/drawing/2014/main" id="{9813F28D-4115-E59B-1538-298D359FD96B}"/>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شكل بيضاوي 45">
              <a:extLst>
                <a:ext uri="{FF2B5EF4-FFF2-40B4-BE49-F238E27FC236}">
                  <a16:creationId xmlns:a16="http://schemas.microsoft.com/office/drawing/2014/main" id="{A8676DAD-FF44-9C77-662D-ACA23A51262C}"/>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7" name="مجموعة 46">
            <a:extLst>
              <a:ext uri="{FF2B5EF4-FFF2-40B4-BE49-F238E27FC236}">
                <a16:creationId xmlns:a16="http://schemas.microsoft.com/office/drawing/2014/main" id="{1B5469B3-D24F-9645-1D9A-A64E09F175DC}"/>
              </a:ext>
            </a:extLst>
          </p:cNvPr>
          <p:cNvGrpSpPr/>
          <p:nvPr/>
        </p:nvGrpSpPr>
        <p:grpSpPr>
          <a:xfrm>
            <a:off x="652268" y="4288850"/>
            <a:ext cx="347585" cy="347585"/>
            <a:chOff x="4860060" y="2980223"/>
            <a:chExt cx="1677584" cy="1677582"/>
          </a:xfrm>
        </p:grpSpPr>
        <p:sp>
          <p:nvSpPr>
            <p:cNvPr id="52" name="شكل بيضاوي 51">
              <a:extLst>
                <a:ext uri="{FF2B5EF4-FFF2-40B4-BE49-F238E27FC236}">
                  <a16:creationId xmlns:a16="http://schemas.microsoft.com/office/drawing/2014/main" id="{869592FE-8491-7456-3A2E-9400BEFA1B3F}"/>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شكل بيضاوي 52">
              <a:extLst>
                <a:ext uri="{FF2B5EF4-FFF2-40B4-BE49-F238E27FC236}">
                  <a16:creationId xmlns:a16="http://schemas.microsoft.com/office/drawing/2014/main" id="{7C999470-27F8-04A7-34C8-CFBE343D960C}"/>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4" name="مجموعة 53">
            <a:extLst>
              <a:ext uri="{FF2B5EF4-FFF2-40B4-BE49-F238E27FC236}">
                <a16:creationId xmlns:a16="http://schemas.microsoft.com/office/drawing/2014/main" id="{5A0811B8-7FB2-06EF-A459-8BF65FD9EA93}"/>
              </a:ext>
            </a:extLst>
          </p:cNvPr>
          <p:cNvGrpSpPr/>
          <p:nvPr/>
        </p:nvGrpSpPr>
        <p:grpSpPr>
          <a:xfrm>
            <a:off x="644612" y="4947433"/>
            <a:ext cx="347585" cy="347585"/>
            <a:chOff x="4860060" y="2980223"/>
            <a:chExt cx="1677584" cy="1677582"/>
          </a:xfrm>
        </p:grpSpPr>
        <p:sp>
          <p:nvSpPr>
            <p:cNvPr id="55" name="شكل بيضاوي 54">
              <a:extLst>
                <a:ext uri="{FF2B5EF4-FFF2-40B4-BE49-F238E27FC236}">
                  <a16:creationId xmlns:a16="http://schemas.microsoft.com/office/drawing/2014/main" id="{DF873757-9C6E-E588-2DF7-E4F6CEEDCD2A}"/>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شكل بيضاوي 55">
              <a:extLst>
                <a:ext uri="{FF2B5EF4-FFF2-40B4-BE49-F238E27FC236}">
                  <a16:creationId xmlns:a16="http://schemas.microsoft.com/office/drawing/2014/main" id="{F92BCF42-C4F1-B768-0346-B3A872BD2D3E}"/>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2" name="Title 6">
            <a:extLst>
              <a:ext uri="{FF2B5EF4-FFF2-40B4-BE49-F238E27FC236}">
                <a16:creationId xmlns:a16="http://schemas.microsoft.com/office/drawing/2014/main" id="{14E578CE-32E5-9B77-AD09-D1394F28E636}"/>
              </a:ext>
            </a:extLst>
          </p:cNvPr>
          <p:cNvSpPr txBox="1">
            <a:spLocks/>
          </p:cNvSpPr>
          <p:nvPr/>
        </p:nvSpPr>
        <p:spPr>
          <a:xfrm>
            <a:off x="1050929" y="5550912"/>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400" dirty="0"/>
              <a:t>You don’t owe anybody else.</a:t>
            </a:r>
          </a:p>
        </p:txBody>
      </p:sp>
      <p:grpSp>
        <p:nvGrpSpPr>
          <p:cNvPr id="63" name="مجموعة 62">
            <a:extLst>
              <a:ext uri="{FF2B5EF4-FFF2-40B4-BE49-F238E27FC236}">
                <a16:creationId xmlns:a16="http://schemas.microsoft.com/office/drawing/2014/main" id="{AA66D7E1-4C74-518C-0CEC-1FAC8E236C4F}"/>
              </a:ext>
            </a:extLst>
          </p:cNvPr>
          <p:cNvGrpSpPr/>
          <p:nvPr/>
        </p:nvGrpSpPr>
        <p:grpSpPr>
          <a:xfrm>
            <a:off x="644612" y="5587756"/>
            <a:ext cx="347585" cy="347585"/>
            <a:chOff x="4860060" y="2980223"/>
            <a:chExt cx="1677584" cy="1677582"/>
          </a:xfrm>
        </p:grpSpPr>
        <p:sp>
          <p:nvSpPr>
            <p:cNvPr id="64" name="شكل بيضاوي 63">
              <a:extLst>
                <a:ext uri="{FF2B5EF4-FFF2-40B4-BE49-F238E27FC236}">
                  <a16:creationId xmlns:a16="http://schemas.microsoft.com/office/drawing/2014/main" id="{461E04AB-D49B-9ABE-5BDD-B13EBD8A1E9D}"/>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6" name="شكل بيضاوي 65">
              <a:extLst>
                <a:ext uri="{FF2B5EF4-FFF2-40B4-BE49-F238E27FC236}">
                  <a16:creationId xmlns:a16="http://schemas.microsoft.com/office/drawing/2014/main" id="{50825B08-ECFD-BF7A-417F-23421634F98F}"/>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7" name="Title 6">
            <a:extLst>
              <a:ext uri="{FF2B5EF4-FFF2-40B4-BE49-F238E27FC236}">
                <a16:creationId xmlns:a16="http://schemas.microsoft.com/office/drawing/2014/main" id="{0B6762E6-D6B9-6538-8308-6119767D27F2}"/>
              </a:ext>
            </a:extLst>
          </p:cNvPr>
          <p:cNvSpPr txBox="1">
            <a:spLocks/>
          </p:cNvSpPr>
          <p:nvPr/>
        </p:nvSpPr>
        <p:spPr>
          <a:xfrm>
            <a:off x="6894291" y="2921071"/>
            <a:ext cx="4441366"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400" b="0" dirty="0">
                <a:solidFill>
                  <a:srgbClr val="343D45">
                    <a:lumMod val="75000"/>
                  </a:srgbClr>
                </a:solidFill>
                <a:latin typeface="Cocon® Next Arabic"/>
                <a:cs typeface="Geeza Pro" panose="02000400000000000000" pitchFamily="2" charset="0"/>
              </a:rPr>
              <a:t>You may not have enough cash in the first place.</a:t>
            </a:r>
          </a:p>
        </p:txBody>
      </p:sp>
      <p:sp>
        <p:nvSpPr>
          <p:cNvPr id="68" name="Title 6">
            <a:extLst>
              <a:ext uri="{FF2B5EF4-FFF2-40B4-BE49-F238E27FC236}">
                <a16:creationId xmlns:a16="http://schemas.microsoft.com/office/drawing/2014/main" id="{628BA2B4-62A8-9985-0EDD-F42596A98942}"/>
              </a:ext>
            </a:extLst>
          </p:cNvPr>
          <p:cNvSpPr txBox="1">
            <a:spLocks/>
          </p:cNvSpPr>
          <p:nvPr/>
        </p:nvSpPr>
        <p:spPr>
          <a:xfrm>
            <a:off x="6894290" y="3569369"/>
            <a:ext cx="4181920"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400" b="0" dirty="0">
                <a:solidFill>
                  <a:srgbClr val="343D45">
                    <a:lumMod val="75000"/>
                  </a:srgbClr>
                </a:solidFill>
                <a:latin typeface="Cocon® Next Arabic"/>
                <a:cs typeface="Geeza Pro" panose="02000400000000000000" pitchFamily="2" charset="0"/>
              </a:rPr>
              <a:t>The business may need more than you have.</a:t>
            </a:r>
          </a:p>
        </p:txBody>
      </p:sp>
      <p:sp>
        <p:nvSpPr>
          <p:cNvPr id="69" name="Title 6">
            <a:extLst>
              <a:ext uri="{FF2B5EF4-FFF2-40B4-BE49-F238E27FC236}">
                <a16:creationId xmlns:a16="http://schemas.microsoft.com/office/drawing/2014/main" id="{4C898132-F886-C9B5-CF93-7F79F9315112}"/>
              </a:ext>
            </a:extLst>
          </p:cNvPr>
          <p:cNvSpPr txBox="1">
            <a:spLocks/>
          </p:cNvSpPr>
          <p:nvPr/>
        </p:nvSpPr>
        <p:spPr>
          <a:xfrm>
            <a:off x="6894289" y="4227618"/>
            <a:ext cx="4617523" cy="889764"/>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400" b="0" dirty="0">
                <a:solidFill>
                  <a:srgbClr val="343D45">
                    <a:lumMod val="75000"/>
                  </a:srgbClr>
                </a:solidFill>
                <a:latin typeface="Cocon® Next Arabic"/>
                <a:cs typeface="Geeza Pro" panose="02000400000000000000" pitchFamily="2" charset="0"/>
              </a:rPr>
              <a:t>You may have cash, but it may already be committed to supporting a family, if the money is diverted to business, the family members may suffer.</a:t>
            </a:r>
          </a:p>
        </p:txBody>
      </p:sp>
      <p:sp>
        <p:nvSpPr>
          <p:cNvPr id="70" name="Title 6">
            <a:extLst>
              <a:ext uri="{FF2B5EF4-FFF2-40B4-BE49-F238E27FC236}">
                <a16:creationId xmlns:a16="http://schemas.microsoft.com/office/drawing/2014/main" id="{52C5F1C6-7BD2-C8BD-2335-73BCACF0A2D8}"/>
              </a:ext>
            </a:extLst>
          </p:cNvPr>
          <p:cNvSpPr txBox="1">
            <a:spLocks/>
          </p:cNvSpPr>
          <p:nvPr/>
        </p:nvSpPr>
        <p:spPr>
          <a:xfrm>
            <a:off x="6894290" y="5314029"/>
            <a:ext cx="4781794" cy="1089557"/>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sz="1400" dirty="0"/>
              <a:t>You may be understandably reluctant to put up everything you own. If you risk all you have and the venture does not work, what will you fall back on? You may get financially ruined.</a:t>
            </a:r>
          </a:p>
        </p:txBody>
      </p:sp>
      <p:grpSp>
        <p:nvGrpSpPr>
          <p:cNvPr id="71" name="مجموعة 70">
            <a:extLst>
              <a:ext uri="{FF2B5EF4-FFF2-40B4-BE49-F238E27FC236}">
                <a16:creationId xmlns:a16="http://schemas.microsoft.com/office/drawing/2014/main" id="{C9C40878-DA25-6086-6505-D245697FDDF5}"/>
              </a:ext>
            </a:extLst>
          </p:cNvPr>
          <p:cNvGrpSpPr/>
          <p:nvPr/>
        </p:nvGrpSpPr>
        <p:grpSpPr>
          <a:xfrm>
            <a:off x="6467709" y="3003794"/>
            <a:ext cx="347585" cy="347585"/>
            <a:chOff x="4860060" y="2980223"/>
            <a:chExt cx="1677584" cy="1677582"/>
          </a:xfrm>
        </p:grpSpPr>
        <p:sp>
          <p:nvSpPr>
            <p:cNvPr id="72" name="شكل بيضاوي 71">
              <a:extLst>
                <a:ext uri="{FF2B5EF4-FFF2-40B4-BE49-F238E27FC236}">
                  <a16:creationId xmlns:a16="http://schemas.microsoft.com/office/drawing/2014/main" id="{D43F3E33-7D78-4FCB-A681-0BCE569F0CDB}"/>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3" name="شكل بيضاوي 72">
              <a:extLst>
                <a:ext uri="{FF2B5EF4-FFF2-40B4-BE49-F238E27FC236}">
                  <a16:creationId xmlns:a16="http://schemas.microsoft.com/office/drawing/2014/main" id="{F4BCF121-378F-EEE4-9E58-163851F23D32}"/>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4" name="مجموعة 73">
            <a:extLst>
              <a:ext uri="{FF2B5EF4-FFF2-40B4-BE49-F238E27FC236}">
                <a16:creationId xmlns:a16="http://schemas.microsoft.com/office/drawing/2014/main" id="{8AC4001B-B06D-7302-F39A-C03282F74557}"/>
              </a:ext>
            </a:extLst>
          </p:cNvPr>
          <p:cNvGrpSpPr/>
          <p:nvPr/>
        </p:nvGrpSpPr>
        <p:grpSpPr>
          <a:xfrm>
            <a:off x="6460053" y="3662377"/>
            <a:ext cx="347585" cy="347585"/>
            <a:chOff x="4860060" y="2980223"/>
            <a:chExt cx="1677584" cy="1677582"/>
          </a:xfrm>
        </p:grpSpPr>
        <p:sp>
          <p:nvSpPr>
            <p:cNvPr id="75" name="شكل بيضاوي 74">
              <a:extLst>
                <a:ext uri="{FF2B5EF4-FFF2-40B4-BE49-F238E27FC236}">
                  <a16:creationId xmlns:a16="http://schemas.microsoft.com/office/drawing/2014/main" id="{967E511B-7E8B-3614-8A37-CE70E5A2E326}"/>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شكل بيضاوي 75">
              <a:extLst>
                <a:ext uri="{FF2B5EF4-FFF2-40B4-BE49-F238E27FC236}">
                  <a16:creationId xmlns:a16="http://schemas.microsoft.com/office/drawing/2014/main" id="{C259D406-E090-F257-C621-7AE5693ECA4D}"/>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7" name="مجموعة 76">
            <a:extLst>
              <a:ext uri="{FF2B5EF4-FFF2-40B4-BE49-F238E27FC236}">
                <a16:creationId xmlns:a16="http://schemas.microsoft.com/office/drawing/2014/main" id="{F013902B-C6DD-6532-D5C6-770F8389DF52}"/>
              </a:ext>
            </a:extLst>
          </p:cNvPr>
          <p:cNvGrpSpPr/>
          <p:nvPr/>
        </p:nvGrpSpPr>
        <p:grpSpPr>
          <a:xfrm>
            <a:off x="6495628" y="4300404"/>
            <a:ext cx="347585" cy="347585"/>
            <a:chOff x="4860060" y="2980223"/>
            <a:chExt cx="1677584" cy="1677582"/>
          </a:xfrm>
        </p:grpSpPr>
        <p:sp>
          <p:nvSpPr>
            <p:cNvPr id="78" name="شكل بيضاوي 77">
              <a:extLst>
                <a:ext uri="{FF2B5EF4-FFF2-40B4-BE49-F238E27FC236}">
                  <a16:creationId xmlns:a16="http://schemas.microsoft.com/office/drawing/2014/main" id="{D3292C30-2448-81CE-E423-E2B7A165FB6F}"/>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9" name="شكل بيضاوي 78">
              <a:extLst>
                <a:ext uri="{FF2B5EF4-FFF2-40B4-BE49-F238E27FC236}">
                  <a16:creationId xmlns:a16="http://schemas.microsoft.com/office/drawing/2014/main" id="{B6F34CB1-ED96-E27F-1D6D-F8B7A7CB95B5}"/>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0" name="مجموعة 79">
            <a:extLst>
              <a:ext uri="{FF2B5EF4-FFF2-40B4-BE49-F238E27FC236}">
                <a16:creationId xmlns:a16="http://schemas.microsoft.com/office/drawing/2014/main" id="{08DC9F62-5B20-A1D8-7AC3-BC5A369DB8CC}"/>
              </a:ext>
            </a:extLst>
          </p:cNvPr>
          <p:cNvGrpSpPr/>
          <p:nvPr/>
        </p:nvGrpSpPr>
        <p:grpSpPr>
          <a:xfrm>
            <a:off x="6487972" y="5350873"/>
            <a:ext cx="347585" cy="347585"/>
            <a:chOff x="4860060" y="2980223"/>
            <a:chExt cx="1677584" cy="1677582"/>
          </a:xfrm>
        </p:grpSpPr>
        <p:sp>
          <p:nvSpPr>
            <p:cNvPr id="81" name="شكل بيضاوي 80">
              <a:extLst>
                <a:ext uri="{FF2B5EF4-FFF2-40B4-BE49-F238E27FC236}">
                  <a16:creationId xmlns:a16="http://schemas.microsoft.com/office/drawing/2014/main" id="{1DBFDE2D-4370-03EF-DAB6-7720B0B4C070}"/>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2" name="شكل بيضاوي 81">
              <a:extLst>
                <a:ext uri="{FF2B5EF4-FFF2-40B4-BE49-F238E27FC236}">
                  <a16:creationId xmlns:a16="http://schemas.microsoft.com/office/drawing/2014/main" id="{5F3EC304-DD98-C063-244B-64C912498776}"/>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82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5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35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3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27"/>
                                        </p:tgtEl>
                                        <p:attrNameLst>
                                          <p:attrName>ppt_y</p:attrName>
                                        </p:attrNameLst>
                                      </p:cBhvr>
                                      <p:tavLst>
                                        <p:tav tm="0">
                                          <p:val>
                                            <p:strVal val="#ppt_y"/>
                                          </p:val>
                                        </p:tav>
                                        <p:tav tm="100000">
                                          <p:val>
                                            <p:strVal val="#ppt_y"/>
                                          </p:val>
                                        </p:tav>
                                      </p:tavLst>
                                    </p:anim>
                                    <p:anim calcmode="lin" valueType="num">
                                      <p:cBhvr>
                                        <p:cTn id="41" dur="1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27"/>
                                        </p:tgtEl>
                                      </p:cBhvr>
                                    </p:animEffect>
                                  </p:childTnLst>
                                </p:cTn>
                              </p:par>
                            </p:childTnLst>
                          </p:cTn>
                        </p:par>
                        <p:par>
                          <p:cTn id="44" fill="hold">
                            <p:stCondLst>
                              <p:cond delay="374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gtEl>
                                        <p:attrNameLst>
                                          <p:attrName>style.visibility</p:attrName>
                                        </p:attrNameLst>
                                      </p:cBhvr>
                                      <p:to>
                                        <p:strVal val="visible"/>
                                      </p:to>
                                    </p:set>
                                    <p:anim calcmode="lin" valueType="num">
                                      <p:cBhvr>
                                        <p:cTn id="47" dur="1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38"/>
                                        </p:tgtEl>
                                        <p:attrNameLst>
                                          <p:attrName>ppt_y</p:attrName>
                                        </p:attrNameLst>
                                      </p:cBhvr>
                                      <p:tavLst>
                                        <p:tav tm="0">
                                          <p:val>
                                            <p:strVal val="#ppt_y"/>
                                          </p:val>
                                        </p:tav>
                                        <p:tav tm="100000">
                                          <p:val>
                                            <p:strVal val="#ppt_y"/>
                                          </p:val>
                                        </p:tav>
                                      </p:tavLst>
                                    </p:anim>
                                    <p:anim calcmode="lin" valueType="num">
                                      <p:cBhvr>
                                        <p:cTn id="49" dur="1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38"/>
                                        </p:tgtEl>
                                      </p:cBhvr>
                                    </p:animEffect>
                                  </p:childTnLst>
                                </p:cTn>
                              </p:par>
                            </p:childTnLst>
                          </p:cTn>
                        </p:par>
                        <p:par>
                          <p:cTn id="52" fill="hold">
                            <p:stCondLst>
                              <p:cond delay="431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 calcmode="lin" valueType="num">
                                      <p:cBhvr>
                                        <p:cTn id="55" dur="1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39"/>
                                        </p:tgtEl>
                                        <p:attrNameLst>
                                          <p:attrName>ppt_y</p:attrName>
                                        </p:attrNameLst>
                                      </p:cBhvr>
                                      <p:tavLst>
                                        <p:tav tm="0">
                                          <p:val>
                                            <p:strVal val="#ppt_y"/>
                                          </p:val>
                                        </p:tav>
                                        <p:tav tm="100000">
                                          <p:val>
                                            <p:strVal val="#ppt_y"/>
                                          </p:val>
                                        </p:tav>
                                      </p:tavLst>
                                    </p:anim>
                                    <p:anim calcmode="lin" valueType="num">
                                      <p:cBhvr>
                                        <p:cTn id="57" dur="1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39"/>
                                        </p:tgtEl>
                                      </p:cBhvr>
                                    </p:animEffect>
                                  </p:childTnLst>
                                </p:cTn>
                              </p:par>
                            </p:childTnLst>
                          </p:cTn>
                        </p:par>
                        <p:par>
                          <p:cTn id="60" fill="hold">
                            <p:stCondLst>
                              <p:cond delay="468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0"/>
                                        </p:tgtEl>
                                        <p:attrNameLst>
                                          <p:attrName>style.visibility</p:attrName>
                                        </p:attrNameLst>
                                      </p:cBhvr>
                                      <p:to>
                                        <p:strVal val="visible"/>
                                      </p:to>
                                    </p:set>
                                    <p:anim calcmode="lin" valueType="num">
                                      <p:cBhvr>
                                        <p:cTn id="63"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0"/>
                                        </p:tgtEl>
                                        <p:attrNameLst>
                                          <p:attrName>ppt_y</p:attrName>
                                        </p:attrNameLst>
                                      </p:cBhvr>
                                      <p:tavLst>
                                        <p:tav tm="0">
                                          <p:val>
                                            <p:strVal val="#ppt_y"/>
                                          </p:val>
                                        </p:tav>
                                        <p:tav tm="100000">
                                          <p:val>
                                            <p:strVal val="#ppt_y"/>
                                          </p:val>
                                        </p:tav>
                                      </p:tavLst>
                                    </p:anim>
                                    <p:anim calcmode="lin" valueType="num">
                                      <p:cBhvr>
                                        <p:cTn id="65"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0"/>
                                        </p:tgtEl>
                                      </p:cBhvr>
                                    </p:animEffect>
                                  </p:childTnLst>
                                </p:cTn>
                              </p:par>
                            </p:childTnLst>
                          </p:cTn>
                        </p:par>
                        <p:par>
                          <p:cTn id="68" fill="hold">
                            <p:stCondLst>
                              <p:cond delay="507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62"/>
                                        </p:tgtEl>
                                        <p:attrNameLst>
                                          <p:attrName>style.visibility</p:attrName>
                                        </p:attrNameLst>
                                      </p:cBhvr>
                                      <p:to>
                                        <p:strVal val="visible"/>
                                      </p:to>
                                    </p:set>
                                    <p:anim calcmode="lin" valueType="num">
                                      <p:cBhvr>
                                        <p:cTn id="71" dur="1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62"/>
                                        </p:tgtEl>
                                        <p:attrNameLst>
                                          <p:attrName>ppt_y</p:attrName>
                                        </p:attrNameLst>
                                      </p:cBhvr>
                                      <p:tavLst>
                                        <p:tav tm="0">
                                          <p:val>
                                            <p:strVal val="#ppt_y"/>
                                          </p:val>
                                        </p:tav>
                                        <p:tav tm="100000">
                                          <p:val>
                                            <p:strVal val="#ppt_y"/>
                                          </p:val>
                                        </p:tav>
                                      </p:tavLst>
                                    </p:anim>
                                    <p:anim calcmode="lin" valueType="num">
                                      <p:cBhvr>
                                        <p:cTn id="73" dur="1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62"/>
                                        </p:tgtEl>
                                      </p:cBhvr>
                                    </p:animEffect>
                                  </p:childTnLst>
                                </p:cTn>
                              </p:par>
                            </p:childTnLst>
                          </p:cTn>
                        </p:par>
                        <p:par>
                          <p:cTn id="76" fill="hold">
                            <p:stCondLst>
                              <p:cond delay="539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7"/>
                                        </p:tgtEl>
                                        <p:attrNameLst>
                                          <p:attrName>style.visibility</p:attrName>
                                        </p:attrNameLst>
                                      </p:cBhvr>
                                      <p:to>
                                        <p:strVal val="visible"/>
                                      </p:to>
                                    </p:set>
                                    <p:anim calcmode="lin" valueType="num">
                                      <p:cBhvr>
                                        <p:cTn id="79" dur="1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7"/>
                                        </p:tgtEl>
                                        <p:attrNameLst>
                                          <p:attrName>ppt_y</p:attrName>
                                        </p:attrNameLst>
                                      </p:cBhvr>
                                      <p:tavLst>
                                        <p:tav tm="0">
                                          <p:val>
                                            <p:strVal val="#ppt_y"/>
                                          </p:val>
                                        </p:tav>
                                        <p:tav tm="100000">
                                          <p:val>
                                            <p:strVal val="#ppt_y"/>
                                          </p:val>
                                        </p:tav>
                                      </p:tavLst>
                                    </p:anim>
                                    <p:anim calcmode="lin" valueType="num">
                                      <p:cBhvr>
                                        <p:cTn id="81" dur="1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7"/>
                                        </p:tgtEl>
                                      </p:cBhvr>
                                    </p:animEffect>
                                  </p:childTnLst>
                                </p:cTn>
                              </p:par>
                            </p:childTnLst>
                          </p:cTn>
                        </p:par>
                        <p:par>
                          <p:cTn id="84" fill="hold">
                            <p:stCondLst>
                              <p:cond delay="587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68"/>
                                        </p:tgtEl>
                                        <p:attrNameLst>
                                          <p:attrName>style.visibility</p:attrName>
                                        </p:attrNameLst>
                                      </p:cBhvr>
                                      <p:to>
                                        <p:strVal val="visible"/>
                                      </p:to>
                                    </p:set>
                                    <p:anim calcmode="lin" valueType="num">
                                      <p:cBhvr>
                                        <p:cTn id="87"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68"/>
                                        </p:tgtEl>
                                        <p:attrNameLst>
                                          <p:attrName>ppt_y</p:attrName>
                                        </p:attrNameLst>
                                      </p:cBhvr>
                                      <p:tavLst>
                                        <p:tav tm="0">
                                          <p:val>
                                            <p:strVal val="#ppt_y"/>
                                          </p:val>
                                        </p:tav>
                                        <p:tav tm="100000">
                                          <p:val>
                                            <p:strVal val="#ppt_y"/>
                                          </p:val>
                                        </p:tav>
                                      </p:tavLst>
                                    </p:anim>
                                    <p:anim calcmode="lin" valueType="num">
                                      <p:cBhvr>
                                        <p:cTn id="89"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68"/>
                                        </p:tgtEl>
                                      </p:cBhvr>
                                    </p:animEffect>
                                  </p:childTnLst>
                                </p:cTn>
                              </p:par>
                            </p:childTnLst>
                          </p:cTn>
                        </p:par>
                        <p:par>
                          <p:cTn id="92" fill="hold">
                            <p:stCondLst>
                              <p:cond delay="630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9"/>
                                        </p:tgtEl>
                                        <p:attrNameLst>
                                          <p:attrName>style.visibility</p:attrName>
                                        </p:attrNameLst>
                                      </p:cBhvr>
                                      <p:to>
                                        <p:strVal val="visible"/>
                                      </p:to>
                                    </p:set>
                                    <p:anim calcmode="lin" valueType="num">
                                      <p:cBhvr>
                                        <p:cTn id="95"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69"/>
                                        </p:tgtEl>
                                        <p:attrNameLst>
                                          <p:attrName>ppt_y</p:attrName>
                                        </p:attrNameLst>
                                      </p:cBhvr>
                                      <p:tavLst>
                                        <p:tav tm="0">
                                          <p:val>
                                            <p:strVal val="#ppt_y"/>
                                          </p:val>
                                        </p:tav>
                                        <p:tav tm="100000">
                                          <p:val>
                                            <p:strVal val="#ppt_y"/>
                                          </p:val>
                                        </p:tav>
                                      </p:tavLst>
                                    </p:anim>
                                    <p:anim calcmode="lin" valueType="num">
                                      <p:cBhvr>
                                        <p:cTn id="97"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69"/>
                                        </p:tgtEl>
                                      </p:cBhvr>
                                    </p:animEffect>
                                  </p:childTnLst>
                                </p:cTn>
                              </p:par>
                            </p:childTnLst>
                          </p:cTn>
                        </p:par>
                        <p:par>
                          <p:cTn id="100" fill="hold">
                            <p:stCondLst>
                              <p:cond delay="757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0"/>
                                        </p:tgtEl>
                                        <p:attrNameLst>
                                          <p:attrName>style.visibility</p:attrName>
                                        </p:attrNameLst>
                                      </p:cBhvr>
                                      <p:to>
                                        <p:strVal val="visible"/>
                                      </p:to>
                                    </p:set>
                                    <p:anim calcmode="lin" valueType="num">
                                      <p:cBhvr>
                                        <p:cTn id="103" dur="1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0"/>
                                        </p:tgtEl>
                                        <p:attrNameLst>
                                          <p:attrName>ppt_y</p:attrName>
                                        </p:attrNameLst>
                                      </p:cBhvr>
                                      <p:tavLst>
                                        <p:tav tm="0">
                                          <p:val>
                                            <p:strVal val="#ppt_y"/>
                                          </p:val>
                                        </p:tav>
                                        <p:tav tm="100000">
                                          <p:val>
                                            <p:strVal val="#ppt_y"/>
                                          </p:val>
                                        </p:tav>
                                      </p:tavLst>
                                    </p:anim>
                                    <p:anim calcmode="lin" valueType="num">
                                      <p:cBhvr>
                                        <p:cTn id="105" dur="1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27" grpId="0"/>
      <p:bldP spid="38" grpId="0"/>
      <p:bldP spid="39" grpId="0"/>
      <p:bldP spid="40" grpId="0"/>
      <p:bldP spid="62" grpId="0"/>
      <p:bldP spid="67" grpId="0"/>
      <p:bldP spid="68" grpId="0"/>
      <p:bldP spid="69" grpId="0"/>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2088810"/>
            <a:ext cx="6600446" cy="4208844"/>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Aside from being more accessible, funds from relatives cost a lower cost. You can easily raise the money and pay less of a profit sharing fee on the investment, or offer less equity than a bank or venture capitalist would require, Moreover, public sources of funding at the “seed” and start-up phases of your company's development may simply be unavailable, making funds from family and friends the most accessible and perhaps the only source of capital</a:t>
            </a:r>
          </a:p>
        </p:txBody>
      </p:sp>
      <p:sp>
        <p:nvSpPr>
          <p:cNvPr id="43" name="Rectangle 31">
            <a:extLst>
              <a:ext uri="{FF2B5EF4-FFF2-40B4-BE49-F238E27FC236}">
                <a16:creationId xmlns:a16="http://schemas.microsoft.com/office/drawing/2014/main" id="{A06FE8D0-C6EE-D1E9-B6AF-ABCFDBD7049E}"/>
              </a:ext>
            </a:extLst>
          </p:cNvPr>
          <p:cNvSpPr/>
          <p:nvPr/>
        </p:nvSpPr>
        <p:spPr>
          <a:xfrm>
            <a:off x="3134897" y="335346"/>
            <a:ext cx="5909772" cy="523220"/>
          </a:xfrm>
          <a:prstGeom prst="rect">
            <a:avLst/>
          </a:prstGeom>
        </p:spPr>
        <p:txBody>
          <a:bodyPr wrap="square" anchor="t">
            <a:spAutoFit/>
          </a:bodyPr>
          <a:lstStyle/>
          <a:p>
            <a:pPr algn="ctr"/>
            <a:r>
              <a:rPr lang="en-US" sz="2800" dirty="0">
                <a:solidFill>
                  <a:srgbClr val="4D2643"/>
                </a:solidFill>
                <a:latin typeface="El Messiri" panose="00000800000000000000" pitchFamily="50" charset="-78"/>
                <a:cs typeface="El Messiri" panose="00000800000000000000" pitchFamily="50" charset="-78"/>
              </a:rPr>
              <a:t>Where to Access Funding ?</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22</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151977"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Family</a:t>
            </a:r>
          </a:p>
        </p:txBody>
      </p:sp>
      <p:sp>
        <p:nvSpPr>
          <p:cNvPr id="16" name="Rectangle 31">
            <a:extLst>
              <a:ext uri="{FF2B5EF4-FFF2-40B4-BE49-F238E27FC236}">
                <a16:creationId xmlns:a16="http://schemas.microsoft.com/office/drawing/2014/main" id="{D374A80F-17B8-AF8F-C25B-C67F1E67F539}"/>
              </a:ext>
            </a:extLst>
          </p:cNvPr>
          <p:cNvSpPr/>
          <p:nvPr/>
        </p:nvSpPr>
        <p:spPr>
          <a:xfrm>
            <a:off x="3929743" y="534075"/>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2</a:t>
            </a:r>
          </a:p>
        </p:txBody>
      </p:sp>
    </p:spTree>
    <p:extLst>
      <p:ext uri="{BB962C8B-B14F-4D97-AF65-F5344CB8AC3E}">
        <p14:creationId xmlns:p14="http://schemas.microsoft.com/office/powerpoint/2010/main" val="141803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6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7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197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2088810"/>
            <a:ext cx="6600446" cy="2954655"/>
          </a:xfrm>
          <a:prstGeom prst="rect">
            <a:avLst/>
          </a:prstGeom>
        </p:spPr>
        <p:txBody>
          <a:bodyPr wrap="square" anchor="t">
            <a:spAutoFit/>
          </a:bodyPr>
          <a:lstStyle/>
          <a:p>
            <a:pPr algn="ctr">
              <a:lnSpc>
                <a:spcPct val="200000"/>
              </a:lnSpc>
            </a:pPr>
            <a:r>
              <a:rPr lang="en-US" sz="2400" dirty="0">
                <a:solidFill>
                  <a:srgbClr val="4D2643"/>
                </a:solidFill>
                <a:latin typeface="El Messiri" panose="00000800000000000000" pitchFamily="50" charset="-78"/>
                <a:cs typeface="El Messiri" panose="00000800000000000000" pitchFamily="50" charset="-78"/>
              </a:rPr>
              <a:t>Next to your family, the best people to turn to are friends and colleagues. Like your family, you will have to keep in touch with friends and be close to them at reunion and event. </a:t>
            </a:r>
          </a:p>
        </p:txBody>
      </p:sp>
      <p:sp>
        <p:nvSpPr>
          <p:cNvPr id="43" name="Rectangle 31">
            <a:extLst>
              <a:ext uri="{FF2B5EF4-FFF2-40B4-BE49-F238E27FC236}">
                <a16:creationId xmlns:a16="http://schemas.microsoft.com/office/drawing/2014/main" id="{A06FE8D0-C6EE-D1E9-B6AF-ABCFDBD7049E}"/>
              </a:ext>
            </a:extLst>
          </p:cNvPr>
          <p:cNvSpPr/>
          <p:nvPr/>
        </p:nvSpPr>
        <p:spPr>
          <a:xfrm>
            <a:off x="3134897" y="335346"/>
            <a:ext cx="5909772" cy="523220"/>
          </a:xfrm>
          <a:prstGeom prst="rect">
            <a:avLst/>
          </a:prstGeom>
        </p:spPr>
        <p:txBody>
          <a:bodyPr wrap="square" anchor="t">
            <a:spAutoFit/>
          </a:bodyPr>
          <a:lstStyle/>
          <a:p>
            <a:pPr algn="ctr"/>
            <a:r>
              <a:rPr lang="en-US" sz="2800" dirty="0">
                <a:solidFill>
                  <a:srgbClr val="4D2643"/>
                </a:solidFill>
                <a:latin typeface="El Messiri" panose="00000800000000000000" pitchFamily="50" charset="-78"/>
                <a:cs typeface="El Messiri" panose="00000800000000000000" pitchFamily="50" charset="-78"/>
              </a:rPr>
              <a:t>Where to Access Funding ?</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23</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6112595" y="1724963"/>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376203" y="972146"/>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Friends and contacts</a:t>
            </a:r>
          </a:p>
        </p:txBody>
      </p:sp>
      <p:sp>
        <p:nvSpPr>
          <p:cNvPr id="16" name="Rectangle 31">
            <a:extLst>
              <a:ext uri="{FF2B5EF4-FFF2-40B4-BE49-F238E27FC236}">
                <a16:creationId xmlns:a16="http://schemas.microsoft.com/office/drawing/2014/main" id="{D374A80F-17B8-AF8F-C25B-C67F1E67F539}"/>
              </a:ext>
            </a:extLst>
          </p:cNvPr>
          <p:cNvSpPr/>
          <p:nvPr/>
        </p:nvSpPr>
        <p:spPr>
          <a:xfrm>
            <a:off x="3929743" y="534075"/>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3</a:t>
            </a:r>
          </a:p>
        </p:txBody>
      </p:sp>
    </p:spTree>
    <p:extLst>
      <p:ext uri="{BB962C8B-B14F-4D97-AF65-F5344CB8AC3E}">
        <p14:creationId xmlns:p14="http://schemas.microsoft.com/office/powerpoint/2010/main" val="40467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6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7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215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2088810"/>
            <a:ext cx="6600446" cy="3285515"/>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An angel investor expects good payoffs from investing in unknown and unappreciated companies before they become known and appreciated. They like the fun of being involved in a small business with great potential. They frequently mix personal goals with financial interests. For them, nurturing a business to life and grow is almost like being on a mission, or being a proud father.</a:t>
            </a:r>
          </a:p>
        </p:txBody>
      </p:sp>
      <p:sp>
        <p:nvSpPr>
          <p:cNvPr id="43" name="Rectangle 31">
            <a:extLst>
              <a:ext uri="{FF2B5EF4-FFF2-40B4-BE49-F238E27FC236}">
                <a16:creationId xmlns:a16="http://schemas.microsoft.com/office/drawing/2014/main" id="{A06FE8D0-C6EE-D1E9-B6AF-ABCFDBD7049E}"/>
              </a:ext>
            </a:extLst>
          </p:cNvPr>
          <p:cNvSpPr/>
          <p:nvPr/>
        </p:nvSpPr>
        <p:spPr>
          <a:xfrm>
            <a:off x="3134897" y="335346"/>
            <a:ext cx="5909772" cy="523220"/>
          </a:xfrm>
          <a:prstGeom prst="rect">
            <a:avLst/>
          </a:prstGeom>
        </p:spPr>
        <p:txBody>
          <a:bodyPr wrap="square" anchor="t">
            <a:spAutoFit/>
          </a:bodyPr>
          <a:lstStyle/>
          <a:p>
            <a:pPr algn="ctr"/>
            <a:r>
              <a:rPr lang="en-US" sz="2800" dirty="0">
                <a:solidFill>
                  <a:srgbClr val="4D2643"/>
                </a:solidFill>
                <a:latin typeface="El Messiri" panose="00000800000000000000" pitchFamily="50" charset="-78"/>
                <a:cs typeface="El Messiri" panose="00000800000000000000" pitchFamily="50" charset="-78"/>
              </a:rPr>
              <a:t>Where to Access Funding ?</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24</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151977"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Angel investor </a:t>
            </a:r>
          </a:p>
        </p:txBody>
      </p:sp>
      <p:sp>
        <p:nvSpPr>
          <p:cNvPr id="16" name="Rectangle 31">
            <a:extLst>
              <a:ext uri="{FF2B5EF4-FFF2-40B4-BE49-F238E27FC236}">
                <a16:creationId xmlns:a16="http://schemas.microsoft.com/office/drawing/2014/main" id="{D374A80F-17B8-AF8F-C25B-C67F1E67F539}"/>
              </a:ext>
            </a:extLst>
          </p:cNvPr>
          <p:cNvSpPr/>
          <p:nvPr/>
        </p:nvSpPr>
        <p:spPr>
          <a:xfrm>
            <a:off x="3929743" y="534075"/>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4</a:t>
            </a:r>
          </a:p>
        </p:txBody>
      </p:sp>
    </p:spTree>
    <p:extLst>
      <p:ext uri="{BB962C8B-B14F-4D97-AF65-F5344CB8AC3E}">
        <p14:creationId xmlns:p14="http://schemas.microsoft.com/office/powerpoint/2010/main" val="202766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6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7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208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8668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Where to Access Funding ?</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234438" y="1395218"/>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endParaRPr lang="ar-SA" sz="3200" b="1" dirty="0">
              <a:solidFill>
                <a:schemeClr val="tx1">
                  <a:lumMod val="65000"/>
                  <a:lumOff val="35000"/>
                </a:schemeClr>
              </a:solidFill>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928104" y="3636206"/>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243566" y="3917021"/>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a:t>
            </a:r>
            <a:endParaRPr lang="ar-SA" sz="3200" b="1" dirty="0">
              <a:solidFill>
                <a:schemeClr val="tx1">
                  <a:lumMod val="65000"/>
                  <a:lumOff val="35000"/>
                </a:schemeClr>
              </a:solidFill>
            </a:endParaRPr>
          </a:p>
        </p:txBody>
      </p:sp>
      <p:sp>
        <p:nvSpPr>
          <p:cNvPr id="38" name="شكل بيضاوي 37">
            <a:extLst>
              <a:ext uri="{FF2B5EF4-FFF2-40B4-BE49-F238E27FC236}">
                <a16:creationId xmlns:a16="http://schemas.microsoft.com/office/drawing/2014/main" id="{904B9214-CBB6-B4CD-3711-DD99F61715E9}"/>
              </a:ext>
            </a:extLst>
          </p:cNvPr>
          <p:cNvSpPr>
            <a:spLocks noChangeAspect="1"/>
          </p:cNvSpPr>
          <p:nvPr/>
        </p:nvSpPr>
        <p:spPr>
          <a:xfrm>
            <a:off x="6484979" y="1104241"/>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9" name="عنصر نائب للنص 13">
            <a:extLst>
              <a:ext uri="{FF2B5EF4-FFF2-40B4-BE49-F238E27FC236}">
                <a16:creationId xmlns:a16="http://schemas.microsoft.com/office/drawing/2014/main" id="{5C97C966-8F28-B99E-C277-FF1498F36D34}"/>
              </a:ext>
            </a:extLst>
          </p:cNvPr>
          <p:cNvSpPr txBox="1">
            <a:spLocks/>
          </p:cNvSpPr>
          <p:nvPr/>
        </p:nvSpPr>
        <p:spPr>
          <a:xfrm>
            <a:off x="6793456" y="1390771"/>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2</a:t>
            </a:r>
            <a:endParaRPr lang="ar-SA" sz="3200" b="1" dirty="0">
              <a:solidFill>
                <a:schemeClr val="tx1">
                  <a:lumMod val="65000"/>
                  <a:lumOff val="35000"/>
                </a:schemeClr>
              </a:solidFill>
            </a:endParaRPr>
          </a:p>
        </p:txBody>
      </p:sp>
      <p:sp>
        <p:nvSpPr>
          <p:cNvPr id="40" name="شكل بيضاوي 39">
            <a:extLst>
              <a:ext uri="{FF2B5EF4-FFF2-40B4-BE49-F238E27FC236}">
                <a16:creationId xmlns:a16="http://schemas.microsoft.com/office/drawing/2014/main" id="{7DD89EBC-CFCE-BDC2-1052-4413EBBF2B04}"/>
              </a:ext>
            </a:extLst>
          </p:cNvPr>
          <p:cNvSpPr>
            <a:spLocks noChangeAspect="1"/>
          </p:cNvSpPr>
          <p:nvPr/>
        </p:nvSpPr>
        <p:spPr>
          <a:xfrm>
            <a:off x="6490299" y="3628586"/>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عنصر نائب للنص 13">
            <a:extLst>
              <a:ext uri="{FF2B5EF4-FFF2-40B4-BE49-F238E27FC236}">
                <a16:creationId xmlns:a16="http://schemas.microsoft.com/office/drawing/2014/main" id="{EA515B05-6662-510E-246F-24F374C73827}"/>
              </a:ext>
            </a:extLst>
          </p:cNvPr>
          <p:cNvSpPr txBox="1">
            <a:spLocks/>
          </p:cNvSpPr>
          <p:nvPr/>
        </p:nvSpPr>
        <p:spPr>
          <a:xfrm>
            <a:off x="6802584" y="3912574"/>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3</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2387731" y="1429988"/>
            <a:ext cx="3403381" cy="593559"/>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eaLnBrk="1" hangingPunct="1"/>
            <a:r>
              <a:rPr lang="en-US" sz="2400" b="0" dirty="0">
                <a:solidFill>
                  <a:schemeClr val="tx1">
                    <a:lumMod val="60000"/>
                    <a:lumOff val="40000"/>
                  </a:schemeClr>
                </a:solidFill>
              </a:rPr>
              <a:t>Crowdfunding</a:t>
            </a:r>
          </a:p>
        </p:txBody>
      </p:sp>
      <p:sp>
        <p:nvSpPr>
          <p:cNvPr id="44" name="عنصر نائب للنص 40">
            <a:extLst>
              <a:ext uri="{FF2B5EF4-FFF2-40B4-BE49-F238E27FC236}">
                <a16:creationId xmlns:a16="http://schemas.microsoft.com/office/drawing/2014/main" id="{995BD818-333C-7BB4-C966-96DD1A19D3D2}"/>
              </a:ext>
            </a:extLst>
          </p:cNvPr>
          <p:cNvSpPr txBox="1">
            <a:spLocks/>
          </p:cNvSpPr>
          <p:nvPr/>
        </p:nvSpPr>
        <p:spPr>
          <a:xfrm>
            <a:off x="7708506" y="2113207"/>
            <a:ext cx="3837700" cy="1292356"/>
          </a:xfrm>
          <a:prstGeom prst="rect">
            <a:avLst/>
          </a:prstGeom>
        </p:spPr>
        <p:txBody>
          <a:bodyPr vert="horz" lIns="91440" tIns="45720" rIns="91440" bIns="45720" rtlCol="1" anchor="ctr"/>
          <a:lstStyle>
            <a:defPPr>
              <a:defRPr lang="ar-SA"/>
            </a:defPPr>
            <a:lvl1pPr marL="228600" indent="-228600" algn="just" eaLnBrk="1" hangingPunct="1">
              <a:buNone/>
              <a:defRPr sz="1400" b="0"/>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As of 2021, GoFundMe is the largest crowdfunding platform. Since GoFundMe was founded in 2010, the site has raised over $10 billion through more than 150 million donations.</a:t>
            </a:r>
          </a:p>
          <a:p>
            <a:r>
              <a:rPr lang="en-US" dirty="0">
                <a:solidFill>
                  <a:srgbClr val="00B0F0"/>
                </a:solidFill>
                <a:hlinkClick r:id="rId5">
                  <a:extLst>
                    <a:ext uri="{A12FA001-AC4F-418D-AE19-62706E023703}">
                      <ahyp:hlinkClr xmlns:ahyp="http://schemas.microsoft.com/office/drawing/2018/hyperlinkcolor" val="tx"/>
                    </a:ext>
                  </a:extLst>
                </a:hlinkClick>
              </a:rPr>
              <a:t>https://www.gofundme.com/</a:t>
            </a:r>
            <a:endParaRPr lang="en-US" dirty="0">
              <a:solidFill>
                <a:srgbClr val="00B0F0"/>
              </a:solidFill>
            </a:endParaRP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859926" y="4913205"/>
            <a:ext cx="5149949" cy="1046418"/>
          </a:xfrm>
          <a:prstGeom prst="rect">
            <a:avLst/>
          </a:prstGeom>
        </p:spPr>
        <p:txBody>
          <a:bodyPr vert="horz" lIns="91440" tIns="45720" rIns="91440" bIns="45720" rtlCol="1" anchor="ctr"/>
          <a:lstStyle>
            <a:defPPr>
              <a:defRPr lang="ar-SA"/>
            </a:defPPr>
            <a:lvl1pPr marL="228600" indent="-228600" algn="just" eaLnBrk="1" hangingPunct="1">
              <a:buNone/>
              <a:defRPr sz="1400" b="0"/>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Kickstarter is another popular choice. As of 2021, since it was founded in 2009, Kickstarter has successfully funded nearly 200,000 projects, with more than $5.7 billion pledged across all Kickstarter projects.</a:t>
            </a:r>
          </a:p>
          <a:p>
            <a:r>
              <a:rPr lang="en-US" dirty="0">
                <a:solidFill>
                  <a:srgbClr val="00B0F0"/>
                </a:solidFill>
                <a:hlinkClick r:id="rId6">
                  <a:extLst>
                    <a:ext uri="{A12FA001-AC4F-418D-AE19-62706E023703}">
                      <ahyp:hlinkClr xmlns:ahyp="http://schemas.microsoft.com/office/drawing/2018/hyperlinkcolor" val="tx"/>
                    </a:ext>
                  </a:extLst>
                </a:hlinkClick>
              </a:rPr>
              <a:t>https://www.kickstarter.com</a:t>
            </a:r>
            <a:endParaRPr lang="en-US" dirty="0">
              <a:solidFill>
                <a:srgbClr val="00B0F0"/>
              </a:solidFill>
            </a:endParaRPr>
          </a:p>
        </p:txBody>
      </p:sp>
      <p:sp>
        <p:nvSpPr>
          <p:cNvPr id="53" name="عنصر نائب للنص 40">
            <a:extLst>
              <a:ext uri="{FF2B5EF4-FFF2-40B4-BE49-F238E27FC236}">
                <a16:creationId xmlns:a16="http://schemas.microsoft.com/office/drawing/2014/main" id="{EA625BD6-D914-2506-FC9D-0F9FA4D2EB05}"/>
              </a:ext>
            </a:extLst>
          </p:cNvPr>
          <p:cNvSpPr txBox="1">
            <a:spLocks/>
          </p:cNvSpPr>
          <p:nvPr/>
        </p:nvSpPr>
        <p:spPr>
          <a:xfrm>
            <a:off x="7254130" y="4849361"/>
            <a:ext cx="4241420" cy="1539676"/>
          </a:xfrm>
          <a:prstGeom prst="rect">
            <a:avLst/>
          </a:prstGeom>
        </p:spPr>
        <p:txBody>
          <a:bodyPr vert="horz" lIns="91440" tIns="45720" rIns="91440" bIns="45720" rtlCol="1" anchor="ctr"/>
          <a:lstStyle>
            <a:defPPr>
              <a:defRPr lang="ar-SA"/>
            </a:defPPr>
            <a:lvl1pPr marL="228600" indent="-228600" algn="just" eaLnBrk="1" hangingPunct="1">
              <a:buNone/>
              <a:defRPr sz="1400" b="0"/>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Indiegogo started in 2007. The Indiegogo community has helped bring more than 800,000 innovative ideas to life since 2008. 2021, its group of backers is more than 9 million strong, representing 235 countries and territories. </a:t>
            </a:r>
          </a:p>
          <a:p>
            <a:r>
              <a:rPr lang="en-US" dirty="0">
                <a:solidFill>
                  <a:srgbClr val="00B0F0"/>
                </a:solidFill>
                <a:hlinkClick r:id="rId7">
                  <a:extLst>
                    <a:ext uri="{A12FA001-AC4F-418D-AE19-62706E023703}">
                      <ahyp:hlinkClr xmlns:ahyp="http://schemas.microsoft.com/office/drawing/2018/hyperlinkcolor" val="tx"/>
                    </a:ext>
                  </a:extLst>
                </a:hlinkClick>
              </a:rPr>
              <a:t>https://www.indiegogo.com</a:t>
            </a:r>
            <a:endParaRPr lang="en-US" dirty="0">
              <a:solidFill>
                <a:srgbClr val="00B0F0"/>
              </a:solidFill>
            </a:endParaRP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879141" y="3656315"/>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58" name="مجموعة 57">
            <a:extLst>
              <a:ext uri="{FF2B5EF4-FFF2-40B4-BE49-F238E27FC236}">
                <a16:creationId xmlns:a16="http://schemas.microsoft.com/office/drawing/2014/main" id="{BBFE3E4B-1532-C5F7-E955-A0FBD6167423}"/>
              </a:ext>
            </a:extLst>
          </p:cNvPr>
          <p:cNvGrpSpPr/>
          <p:nvPr/>
        </p:nvGrpSpPr>
        <p:grpSpPr>
          <a:xfrm>
            <a:off x="6431439" y="1132267"/>
            <a:ext cx="1280152" cy="1182442"/>
            <a:chOff x="-5434392" y="735821"/>
            <a:chExt cx="3920147" cy="3620932"/>
          </a:xfrm>
          <a:gradFill>
            <a:gsLst>
              <a:gs pos="581">
                <a:srgbClr val="000000"/>
              </a:gs>
              <a:gs pos="100000">
                <a:schemeClr val="tx1">
                  <a:alpha val="0"/>
                </a:schemeClr>
              </a:gs>
            </a:gsLst>
            <a:lin ang="8100000" scaled="1"/>
          </a:gradFill>
        </p:grpSpPr>
        <p:sp>
          <p:nvSpPr>
            <p:cNvPr id="59" name="شكل حر 34">
              <a:extLst>
                <a:ext uri="{FF2B5EF4-FFF2-40B4-BE49-F238E27FC236}">
                  <a16:creationId xmlns:a16="http://schemas.microsoft.com/office/drawing/2014/main" id="{6F93F328-12DA-710F-E23D-269EEAA9B20B}"/>
                </a:ext>
              </a:extLst>
            </p:cNvPr>
            <p:cNvSpPr/>
            <p:nvPr/>
          </p:nvSpPr>
          <p:spPr>
            <a:xfrm rot="19915677">
              <a:off x="-5089457" y="735821"/>
              <a:ext cx="3575212" cy="3620932"/>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60" name="شكل حر 35">
              <a:extLst>
                <a:ext uri="{FF2B5EF4-FFF2-40B4-BE49-F238E27FC236}">
                  <a16:creationId xmlns:a16="http://schemas.microsoft.com/office/drawing/2014/main" id="{502157B7-508D-C51F-35BC-3A88BE9F4A8B}"/>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grpSp>
        <p:nvGrpSpPr>
          <p:cNvPr id="62" name="مجموعة 61">
            <a:extLst>
              <a:ext uri="{FF2B5EF4-FFF2-40B4-BE49-F238E27FC236}">
                <a16:creationId xmlns:a16="http://schemas.microsoft.com/office/drawing/2014/main" id="{6E9AFC68-A62D-4F1D-589B-2148A211D881}"/>
              </a:ext>
            </a:extLst>
          </p:cNvPr>
          <p:cNvGrpSpPr/>
          <p:nvPr/>
        </p:nvGrpSpPr>
        <p:grpSpPr>
          <a:xfrm>
            <a:off x="6427276" y="3667362"/>
            <a:ext cx="1280152" cy="1189377"/>
            <a:chOff x="-5434391" y="691376"/>
            <a:chExt cx="3920146" cy="3642169"/>
          </a:xfrm>
          <a:gradFill>
            <a:gsLst>
              <a:gs pos="581">
                <a:srgbClr val="000000"/>
              </a:gs>
              <a:gs pos="100000">
                <a:schemeClr val="tx1">
                  <a:alpha val="0"/>
                </a:schemeClr>
              </a:gs>
            </a:gsLst>
            <a:lin ang="8100000" scaled="1"/>
          </a:gradFill>
        </p:grpSpPr>
        <p:sp>
          <p:nvSpPr>
            <p:cNvPr id="72" name="شكل حر 38">
              <a:extLst>
                <a:ext uri="{FF2B5EF4-FFF2-40B4-BE49-F238E27FC236}">
                  <a16:creationId xmlns:a16="http://schemas.microsoft.com/office/drawing/2014/main" id="{255E3756-F0E5-7B0C-7600-00A2B10C7AC6}"/>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73" name="شكل حر 39">
              <a:extLst>
                <a:ext uri="{FF2B5EF4-FFF2-40B4-BE49-F238E27FC236}">
                  <a16:creationId xmlns:a16="http://schemas.microsoft.com/office/drawing/2014/main" id="{24C71D27-0EF0-0EDE-F89A-7DF338F7DEBA}"/>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
        <p:nvSpPr>
          <p:cNvPr id="35" name="عنصر نائب للنص 40">
            <a:extLst>
              <a:ext uri="{FF2B5EF4-FFF2-40B4-BE49-F238E27FC236}">
                <a16:creationId xmlns:a16="http://schemas.microsoft.com/office/drawing/2014/main" id="{9FF519D0-3A94-62D8-54ED-D928DEA3D5B8}"/>
              </a:ext>
            </a:extLst>
          </p:cNvPr>
          <p:cNvSpPr txBox="1">
            <a:spLocks/>
          </p:cNvSpPr>
          <p:nvPr/>
        </p:nvSpPr>
        <p:spPr>
          <a:xfrm>
            <a:off x="928104" y="2165008"/>
            <a:ext cx="5149949" cy="1147095"/>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just" eaLnBrk="1" hangingPunct="1"/>
            <a:r>
              <a:rPr lang="en-US" sz="1400" b="0" dirty="0">
                <a:solidFill>
                  <a:schemeClr val="tx1"/>
                </a:solidFill>
              </a:rPr>
              <a:t>	Crowdfunding is the practice of funding a project or venture by raising small amounts of money from a large number of people, in modern times typically via the Internet.</a:t>
            </a:r>
          </a:p>
        </p:txBody>
      </p:sp>
      <p:sp>
        <p:nvSpPr>
          <p:cNvPr id="43" name="عنصر نائب للنص 40">
            <a:extLst>
              <a:ext uri="{FF2B5EF4-FFF2-40B4-BE49-F238E27FC236}">
                <a16:creationId xmlns:a16="http://schemas.microsoft.com/office/drawing/2014/main" id="{BCBB9B64-1EDF-0E12-FDB2-0AE730E6283D}"/>
              </a:ext>
            </a:extLst>
          </p:cNvPr>
          <p:cNvSpPr txBox="1">
            <a:spLocks/>
          </p:cNvSpPr>
          <p:nvPr/>
        </p:nvSpPr>
        <p:spPr>
          <a:xfrm>
            <a:off x="8113963" y="1426458"/>
            <a:ext cx="2138528" cy="571965"/>
          </a:xfrm>
          <a:prstGeom prst="rect">
            <a:avLst/>
          </a:prstGeom>
        </p:spPr>
        <p:txBody>
          <a:bodyPr vert="horz" lIns="91440" tIns="45720" rIns="91440" bIns="45720" rtlCol="1" anchor="ctr"/>
          <a:lstStyle>
            <a:defPPr>
              <a:defRPr lang="ar-SA"/>
            </a:defPPr>
            <a:lvl1pPr marL="228600" indent="-228600" eaLnBrk="1" hangingPunct="1">
              <a:buNone/>
              <a:defRPr sz="2400" b="0">
                <a:solidFill>
                  <a:srgbClr val="5AE2D2"/>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GoFundMe</a:t>
            </a:r>
          </a:p>
        </p:txBody>
      </p:sp>
      <p:sp>
        <p:nvSpPr>
          <p:cNvPr id="45" name="عنصر نائب للنص 40">
            <a:extLst>
              <a:ext uri="{FF2B5EF4-FFF2-40B4-BE49-F238E27FC236}">
                <a16:creationId xmlns:a16="http://schemas.microsoft.com/office/drawing/2014/main" id="{DAA74ACE-1442-FA55-DCAE-C70C03B9C123}"/>
              </a:ext>
            </a:extLst>
          </p:cNvPr>
          <p:cNvSpPr txBox="1">
            <a:spLocks/>
          </p:cNvSpPr>
          <p:nvPr/>
        </p:nvSpPr>
        <p:spPr>
          <a:xfrm>
            <a:off x="7968069" y="4060583"/>
            <a:ext cx="2760612" cy="534589"/>
          </a:xfrm>
          <a:prstGeom prst="rect">
            <a:avLst/>
          </a:prstGeom>
        </p:spPr>
        <p:txBody>
          <a:bodyPr vert="horz" lIns="91440" tIns="45720" rIns="91440" bIns="45720" rtlCol="1" anchor="ctr"/>
          <a:lstStyle>
            <a:defPPr>
              <a:defRPr lang="ar-SA"/>
            </a:defPPr>
            <a:lvl1pPr marL="228600" indent="-228600" eaLnBrk="1" hangingPunct="1">
              <a:buNone/>
              <a:defRPr sz="2400" b="0">
                <a:solidFill>
                  <a:srgbClr val="5AE2D2"/>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Indiegogo</a:t>
            </a:r>
          </a:p>
        </p:txBody>
      </p:sp>
      <p:sp>
        <p:nvSpPr>
          <p:cNvPr id="47" name="عنصر نائب للنص 40">
            <a:extLst>
              <a:ext uri="{FF2B5EF4-FFF2-40B4-BE49-F238E27FC236}">
                <a16:creationId xmlns:a16="http://schemas.microsoft.com/office/drawing/2014/main" id="{48577523-DF93-A508-5FF6-476EFC844375}"/>
              </a:ext>
            </a:extLst>
          </p:cNvPr>
          <p:cNvSpPr txBox="1">
            <a:spLocks/>
          </p:cNvSpPr>
          <p:nvPr/>
        </p:nvSpPr>
        <p:spPr>
          <a:xfrm>
            <a:off x="2323996" y="3860397"/>
            <a:ext cx="3500408" cy="593559"/>
          </a:xfrm>
          <a:prstGeom prst="rect">
            <a:avLst/>
          </a:prstGeom>
        </p:spPr>
        <p:txBody>
          <a:bodyPr vert="horz" lIns="91440" tIns="45720" rIns="91440" bIns="45720" rtlCol="1" anchor="ctr"/>
          <a:lstStyle>
            <a:defPPr>
              <a:defRPr lang="ar-SA"/>
            </a:defPPr>
            <a:lvl1pPr marL="228600" indent="-228600" eaLnBrk="1" hangingPunct="1">
              <a:buNone/>
              <a:defRPr sz="2400" b="0">
                <a:solidFill>
                  <a:srgbClr val="5AE2D2"/>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Kickstarter</a:t>
            </a:r>
          </a:p>
        </p:txBody>
      </p:sp>
    </p:spTree>
    <p:extLst>
      <p:ext uri="{BB962C8B-B14F-4D97-AF65-F5344CB8AC3E}">
        <p14:creationId xmlns:p14="http://schemas.microsoft.com/office/powerpoint/2010/main" val="42271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50"/>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100"/>
                                        <p:tgtEl>
                                          <p:spTgt spid="31"/>
                                        </p:tgtEl>
                                      </p:cBhvr>
                                    </p:animEffect>
                                  </p:childTnLst>
                                </p:cTn>
                              </p:par>
                            </p:childTnLst>
                          </p:cTn>
                        </p:par>
                        <p:par>
                          <p:cTn id="32" fill="hold">
                            <p:stCondLst>
                              <p:cond delay="1450"/>
                            </p:stCondLst>
                            <p:childTnLst>
                              <p:par>
                                <p:cTn id="33" presetID="14" presetClass="entr" presetSubtype="1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randombar(horizontal)">
                                      <p:cBhvr>
                                        <p:cTn id="35" dur="100"/>
                                        <p:tgtEl>
                                          <p:spTgt spid="38"/>
                                        </p:tgtEl>
                                      </p:cBhvr>
                                    </p:animEffect>
                                  </p:childTnLst>
                                </p:cTn>
                              </p:par>
                            </p:childTnLst>
                          </p:cTn>
                        </p:par>
                        <p:par>
                          <p:cTn id="36" fill="hold">
                            <p:stCondLst>
                              <p:cond delay="1550"/>
                            </p:stCondLst>
                            <p:childTnLst>
                              <p:par>
                                <p:cTn id="37" presetID="14" presetClass="entr" presetSubtype="1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100"/>
                                        <p:tgtEl>
                                          <p:spTgt spid="40"/>
                                        </p:tgtEl>
                                      </p:cBhvr>
                                    </p:animEffect>
                                  </p:childTnLst>
                                </p:cTn>
                              </p:par>
                            </p:childTnLst>
                          </p:cTn>
                        </p:par>
                        <p:par>
                          <p:cTn id="40" fill="hold">
                            <p:stCondLst>
                              <p:cond delay="1650"/>
                            </p:stCondLst>
                            <p:childTnLst>
                              <p:par>
                                <p:cTn id="41" presetID="14" presetClass="entr" presetSubtype="10"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randombar(horizontal)">
                                      <p:cBhvr>
                                        <p:cTn id="43" dur="100"/>
                                        <p:tgtEl>
                                          <p:spTgt spid="58"/>
                                        </p:tgtEl>
                                      </p:cBhvr>
                                    </p:animEffect>
                                  </p:childTnLst>
                                </p:cTn>
                              </p:par>
                            </p:childTnLst>
                          </p:cTn>
                        </p:par>
                        <p:par>
                          <p:cTn id="44" fill="hold">
                            <p:stCondLst>
                              <p:cond delay="1750"/>
                            </p:stCondLst>
                            <p:childTnLst>
                              <p:par>
                                <p:cTn id="45" presetID="14" presetClass="entr" presetSubtype="10"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randombar(horizontal)">
                                      <p:cBhvr>
                                        <p:cTn id="47" dur="100"/>
                                        <p:tgtEl>
                                          <p:spTgt spid="62"/>
                                        </p:tgtEl>
                                      </p:cBhvr>
                                    </p:animEffect>
                                  </p:childTnLst>
                                </p:cTn>
                              </p:par>
                            </p:childTnLst>
                          </p:cTn>
                        </p:par>
                        <p:par>
                          <p:cTn id="48" fill="hold">
                            <p:stCondLst>
                              <p:cond delay="1850"/>
                            </p:stCondLst>
                            <p:childTnLst>
                              <p:par>
                                <p:cTn id="49" presetID="14" presetClass="entr" presetSubtype="1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randombar(horizontal)">
                                      <p:cBhvr>
                                        <p:cTn id="51" dur="100"/>
                                        <p:tgtEl>
                                          <p:spTgt spid="55"/>
                                        </p:tgtEl>
                                      </p:cBhvr>
                                    </p:animEffect>
                                  </p:childTnLst>
                                </p:cTn>
                              </p:par>
                            </p:childTnLst>
                          </p:cTn>
                        </p:par>
                        <p:par>
                          <p:cTn id="52" fill="hold">
                            <p:stCondLst>
                              <p:cond delay="1950"/>
                            </p:stCondLst>
                            <p:childTnLst>
                              <p:par>
                                <p:cTn id="53" presetID="14" presetClass="entr" presetSubtype="10" fill="hold" grpId="0" nodeType="afterEffect" nodePh="1">
                                  <p:stCondLst>
                                    <p:cond delay="0"/>
                                  </p:stCondLst>
                                  <p:endCondLst>
                                    <p:cond evt="begin" delay="0">
                                      <p:tn val="53"/>
                                    </p:cond>
                                  </p:end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100"/>
                                        <p:tgtEl>
                                          <p:spTgt spid="30"/>
                                        </p:tgtEl>
                                      </p:cBhvr>
                                    </p:animEffect>
                                  </p:childTnLst>
                                </p:cTn>
                              </p:par>
                            </p:childTnLst>
                          </p:cTn>
                        </p:par>
                        <p:par>
                          <p:cTn id="56" fill="hold">
                            <p:stCondLst>
                              <p:cond delay="2050"/>
                            </p:stCondLst>
                            <p:childTnLst>
                              <p:par>
                                <p:cTn id="57" presetID="14" presetClass="entr" presetSubtype="1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randombar(horizontal)">
                                      <p:cBhvr>
                                        <p:cTn id="59" dur="100"/>
                                        <p:tgtEl>
                                          <p:spTgt spid="37"/>
                                        </p:tgtEl>
                                      </p:cBhvr>
                                    </p:animEffect>
                                  </p:childTnLst>
                                </p:cTn>
                              </p:par>
                            </p:childTnLst>
                          </p:cTn>
                        </p:par>
                        <p:par>
                          <p:cTn id="60" fill="hold">
                            <p:stCondLst>
                              <p:cond delay="2150"/>
                            </p:stCondLst>
                            <p:childTnLst>
                              <p:par>
                                <p:cTn id="61" presetID="14" presetClass="entr" presetSubtype="1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randombar(horizontal)">
                                      <p:cBhvr>
                                        <p:cTn id="63" dur="100"/>
                                        <p:tgtEl>
                                          <p:spTgt spid="39"/>
                                        </p:tgtEl>
                                      </p:cBhvr>
                                    </p:animEffect>
                                  </p:childTnLst>
                                </p:cTn>
                              </p:par>
                            </p:childTnLst>
                          </p:cTn>
                        </p:par>
                        <p:par>
                          <p:cTn id="64" fill="hold">
                            <p:stCondLst>
                              <p:cond delay="225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100"/>
                                        <p:tgtEl>
                                          <p:spTgt spid="41"/>
                                        </p:tgtEl>
                                      </p:cBhvr>
                                    </p:animEffect>
                                  </p:childTnLst>
                                </p:cTn>
                              </p:par>
                            </p:childTnLst>
                          </p:cTn>
                        </p:par>
                        <p:par>
                          <p:cTn id="68" fill="hold">
                            <p:stCondLst>
                              <p:cond delay="23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2"/>
                                        </p:tgtEl>
                                        <p:attrNameLst>
                                          <p:attrName>style.visibility</p:attrName>
                                        </p:attrNameLst>
                                      </p:cBhvr>
                                      <p:to>
                                        <p:strVal val="visible"/>
                                      </p:to>
                                    </p:set>
                                    <p:anim calcmode="lin" valueType="num">
                                      <p:cBhvr>
                                        <p:cTn id="71"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2" dur="250" fill="hold"/>
                                        <p:tgtEl>
                                          <p:spTgt spid="42"/>
                                        </p:tgtEl>
                                        <p:attrNameLst>
                                          <p:attrName>ppt_y</p:attrName>
                                        </p:attrNameLst>
                                      </p:cBhvr>
                                      <p:tavLst>
                                        <p:tav tm="0">
                                          <p:val>
                                            <p:strVal val="#ppt_y"/>
                                          </p:val>
                                        </p:tav>
                                        <p:tav tm="100000">
                                          <p:val>
                                            <p:strVal val="#ppt_y"/>
                                          </p:val>
                                        </p:tav>
                                      </p:tavLst>
                                    </p:anim>
                                    <p:anim calcmode="lin" valueType="num">
                                      <p:cBhvr>
                                        <p:cTn id="73"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4"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250" tmFilter="0,0; .5, 1; 1, 1"/>
                                        <p:tgtEl>
                                          <p:spTgt spid="42"/>
                                        </p:tgtEl>
                                      </p:cBhvr>
                                    </p:animEffect>
                                  </p:childTnLst>
                                </p:cTn>
                              </p:par>
                            </p:childTnLst>
                          </p:cTn>
                        </p:par>
                        <p:par>
                          <p:cTn id="76" fill="hold">
                            <p:stCondLst>
                              <p:cond delay="287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7"/>
                                        </p:tgtEl>
                                        <p:attrNameLst>
                                          <p:attrName>style.visibility</p:attrName>
                                        </p:attrNameLst>
                                      </p:cBhvr>
                                      <p:to>
                                        <p:strVal val="visible"/>
                                      </p:to>
                                    </p:set>
                                    <p:anim calcmode="lin" valueType="num">
                                      <p:cBhvr>
                                        <p:cTn id="79" dur="2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0" dur="250" fill="hold"/>
                                        <p:tgtEl>
                                          <p:spTgt spid="47"/>
                                        </p:tgtEl>
                                        <p:attrNameLst>
                                          <p:attrName>ppt_y</p:attrName>
                                        </p:attrNameLst>
                                      </p:cBhvr>
                                      <p:tavLst>
                                        <p:tav tm="0">
                                          <p:val>
                                            <p:strVal val="#ppt_y"/>
                                          </p:val>
                                        </p:tav>
                                        <p:tav tm="100000">
                                          <p:val>
                                            <p:strVal val="#ppt_y"/>
                                          </p:val>
                                        </p:tav>
                                      </p:tavLst>
                                    </p:anim>
                                    <p:anim calcmode="lin" valueType="num">
                                      <p:cBhvr>
                                        <p:cTn id="81" dur="2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82" dur="2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83" dur="250" tmFilter="0,0; .5, 1; 1, 1"/>
                                        <p:tgtEl>
                                          <p:spTgt spid="47"/>
                                        </p:tgtEl>
                                      </p:cBhvr>
                                    </p:animEffect>
                                  </p:childTnLst>
                                </p:cTn>
                              </p:par>
                            </p:childTnLst>
                          </p:cTn>
                        </p:par>
                        <p:par>
                          <p:cTn id="84" fill="hold">
                            <p:stCondLst>
                              <p:cond delay="337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3"/>
                                        </p:tgtEl>
                                        <p:attrNameLst>
                                          <p:attrName>style.visibility</p:attrName>
                                        </p:attrNameLst>
                                      </p:cBhvr>
                                      <p:to>
                                        <p:strVal val="visible"/>
                                      </p:to>
                                    </p:set>
                                    <p:anim calcmode="lin" valueType="num">
                                      <p:cBhvr>
                                        <p:cTn id="8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8" dur="250" fill="hold"/>
                                        <p:tgtEl>
                                          <p:spTgt spid="43"/>
                                        </p:tgtEl>
                                        <p:attrNameLst>
                                          <p:attrName>ppt_y</p:attrName>
                                        </p:attrNameLst>
                                      </p:cBhvr>
                                      <p:tavLst>
                                        <p:tav tm="0">
                                          <p:val>
                                            <p:strVal val="#ppt_y"/>
                                          </p:val>
                                        </p:tav>
                                        <p:tav tm="100000">
                                          <p:val>
                                            <p:strVal val="#ppt_y"/>
                                          </p:val>
                                        </p:tav>
                                      </p:tavLst>
                                    </p:anim>
                                    <p:anim calcmode="lin" valueType="num">
                                      <p:cBhvr>
                                        <p:cTn id="8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9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250" tmFilter="0,0; .5, 1; 1, 1"/>
                                        <p:tgtEl>
                                          <p:spTgt spid="43"/>
                                        </p:tgtEl>
                                      </p:cBhvr>
                                    </p:animEffect>
                                  </p:childTnLst>
                                </p:cTn>
                              </p:par>
                            </p:childTnLst>
                          </p:cTn>
                        </p:par>
                        <p:par>
                          <p:cTn id="92" fill="hold">
                            <p:stCondLst>
                              <p:cond delay="380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45"/>
                                        </p:tgtEl>
                                        <p:attrNameLst>
                                          <p:attrName>style.visibility</p:attrName>
                                        </p:attrNameLst>
                                      </p:cBhvr>
                                      <p:to>
                                        <p:strVal val="visible"/>
                                      </p:to>
                                    </p:set>
                                    <p:anim calcmode="lin" valueType="num">
                                      <p:cBhvr>
                                        <p:cTn id="95"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96" dur="250" fill="hold"/>
                                        <p:tgtEl>
                                          <p:spTgt spid="45"/>
                                        </p:tgtEl>
                                        <p:attrNameLst>
                                          <p:attrName>ppt_y</p:attrName>
                                        </p:attrNameLst>
                                      </p:cBhvr>
                                      <p:tavLst>
                                        <p:tav tm="0">
                                          <p:val>
                                            <p:strVal val="#ppt_y"/>
                                          </p:val>
                                        </p:tav>
                                        <p:tav tm="100000">
                                          <p:val>
                                            <p:strVal val="#ppt_y"/>
                                          </p:val>
                                        </p:tav>
                                      </p:tavLst>
                                    </p:anim>
                                    <p:anim calcmode="lin" valueType="num">
                                      <p:cBhvr>
                                        <p:cTn id="97"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98"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99" dur="250" tmFilter="0,0; .5, 1; 1, 1"/>
                                        <p:tgtEl>
                                          <p:spTgt spid="45"/>
                                        </p:tgtEl>
                                      </p:cBhvr>
                                    </p:animEffect>
                                  </p:childTnLst>
                                </p:cTn>
                              </p:par>
                            </p:childTnLst>
                          </p:cTn>
                        </p:par>
                        <p:par>
                          <p:cTn id="100" fill="hold">
                            <p:stCondLst>
                              <p:cond delay="425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35"/>
                                        </p:tgtEl>
                                        <p:attrNameLst>
                                          <p:attrName>style.visibility</p:attrName>
                                        </p:attrNameLst>
                                      </p:cBhvr>
                                      <p:to>
                                        <p:strVal val="visible"/>
                                      </p:to>
                                    </p:set>
                                    <p:anim calcmode="lin" valueType="num">
                                      <p:cBhvr>
                                        <p:cTn id="103"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04" dur="250" fill="hold"/>
                                        <p:tgtEl>
                                          <p:spTgt spid="35"/>
                                        </p:tgtEl>
                                        <p:attrNameLst>
                                          <p:attrName>ppt_y</p:attrName>
                                        </p:attrNameLst>
                                      </p:cBhvr>
                                      <p:tavLst>
                                        <p:tav tm="0">
                                          <p:val>
                                            <p:strVal val="#ppt_y"/>
                                          </p:val>
                                        </p:tav>
                                        <p:tav tm="100000">
                                          <p:val>
                                            <p:strVal val="#ppt_y"/>
                                          </p:val>
                                        </p:tav>
                                      </p:tavLst>
                                    </p:anim>
                                    <p:anim calcmode="lin" valueType="num">
                                      <p:cBhvr>
                                        <p:cTn id="105"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6"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250" tmFilter="0,0; .5, 1; 1, 1"/>
                                        <p:tgtEl>
                                          <p:spTgt spid="35"/>
                                        </p:tgtEl>
                                      </p:cBhvr>
                                    </p:animEffect>
                                  </p:childTnLst>
                                </p:cTn>
                              </p:par>
                            </p:childTnLst>
                          </p:cTn>
                        </p:par>
                        <p:par>
                          <p:cTn id="108" fill="hold">
                            <p:stCondLst>
                              <p:cond delay="800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46"/>
                                        </p:tgtEl>
                                        <p:attrNameLst>
                                          <p:attrName>style.visibility</p:attrName>
                                        </p:attrNameLst>
                                      </p:cBhvr>
                                      <p:to>
                                        <p:strVal val="visible"/>
                                      </p:to>
                                    </p:set>
                                    <p:anim calcmode="lin" valueType="num">
                                      <p:cBhvr>
                                        <p:cTn id="111"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12" dur="250" fill="hold"/>
                                        <p:tgtEl>
                                          <p:spTgt spid="46"/>
                                        </p:tgtEl>
                                        <p:attrNameLst>
                                          <p:attrName>ppt_y</p:attrName>
                                        </p:attrNameLst>
                                      </p:cBhvr>
                                      <p:tavLst>
                                        <p:tav tm="0">
                                          <p:val>
                                            <p:strVal val="#ppt_y"/>
                                          </p:val>
                                        </p:tav>
                                        <p:tav tm="100000">
                                          <p:val>
                                            <p:strVal val="#ppt_y"/>
                                          </p:val>
                                        </p:tav>
                                      </p:tavLst>
                                    </p:anim>
                                    <p:anim calcmode="lin" valueType="num">
                                      <p:cBhvr>
                                        <p:cTn id="113"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14"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250" tmFilter="0,0; .5, 1; 1, 1"/>
                                        <p:tgtEl>
                                          <p:spTgt spid="46"/>
                                        </p:tgtEl>
                                      </p:cBhvr>
                                    </p:animEffect>
                                  </p:childTnLst>
                                </p:cTn>
                              </p:par>
                            </p:childTnLst>
                          </p:cTn>
                        </p:par>
                        <p:par>
                          <p:cTn id="116" fill="hold">
                            <p:stCondLst>
                              <p:cond delay="1340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44"/>
                                        </p:tgtEl>
                                        <p:attrNameLst>
                                          <p:attrName>style.visibility</p:attrName>
                                        </p:attrNameLst>
                                      </p:cBhvr>
                                      <p:to>
                                        <p:strVal val="visible"/>
                                      </p:to>
                                    </p:set>
                                    <p:anim calcmode="lin" valueType="num">
                                      <p:cBhvr>
                                        <p:cTn id="119"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20" dur="250" fill="hold"/>
                                        <p:tgtEl>
                                          <p:spTgt spid="44"/>
                                        </p:tgtEl>
                                        <p:attrNameLst>
                                          <p:attrName>ppt_y</p:attrName>
                                        </p:attrNameLst>
                                      </p:cBhvr>
                                      <p:tavLst>
                                        <p:tav tm="0">
                                          <p:val>
                                            <p:strVal val="#ppt_y"/>
                                          </p:val>
                                        </p:tav>
                                        <p:tav tm="100000">
                                          <p:val>
                                            <p:strVal val="#ppt_y"/>
                                          </p:val>
                                        </p:tav>
                                      </p:tavLst>
                                    </p:anim>
                                    <p:anim calcmode="lin" valueType="num">
                                      <p:cBhvr>
                                        <p:cTn id="121"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22"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250" tmFilter="0,0; .5, 1; 1, 1"/>
                                        <p:tgtEl>
                                          <p:spTgt spid="44"/>
                                        </p:tgtEl>
                                      </p:cBhvr>
                                    </p:animEffect>
                                  </p:childTnLst>
                                </p:cTn>
                              </p:par>
                            </p:childTnLst>
                          </p:cTn>
                        </p:par>
                        <p:par>
                          <p:cTn id="124" fill="hold">
                            <p:stCondLst>
                              <p:cond delay="17875"/>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53"/>
                                        </p:tgtEl>
                                        <p:attrNameLst>
                                          <p:attrName>style.visibility</p:attrName>
                                        </p:attrNameLst>
                                      </p:cBhvr>
                                      <p:to>
                                        <p:strVal val="visible"/>
                                      </p:to>
                                    </p:set>
                                    <p:anim calcmode="lin" valueType="num">
                                      <p:cBhvr>
                                        <p:cTn id="127"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28" dur="250" fill="hold"/>
                                        <p:tgtEl>
                                          <p:spTgt spid="53"/>
                                        </p:tgtEl>
                                        <p:attrNameLst>
                                          <p:attrName>ppt_y</p:attrName>
                                        </p:attrNameLst>
                                      </p:cBhvr>
                                      <p:tavLst>
                                        <p:tav tm="0">
                                          <p:val>
                                            <p:strVal val="#ppt_y"/>
                                          </p:val>
                                        </p:tav>
                                        <p:tav tm="100000">
                                          <p:val>
                                            <p:strVal val="#ppt_y"/>
                                          </p:val>
                                        </p:tav>
                                      </p:tavLst>
                                    </p:anim>
                                    <p:anim calcmode="lin" valueType="num">
                                      <p:cBhvr>
                                        <p:cTn id="129"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30"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25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0" grpId="0"/>
      <p:bldP spid="31" grpId="0" animBg="1"/>
      <p:bldP spid="37" grpId="0"/>
      <p:bldP spid="38" grpId="0" animBg="1"/>
      <p:bldP spid="39" grpId="0"/>
      <p:bldP spid="40" grpId="0" animBg="1"/>
      <p:bldP spid="41"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P spid="44"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4"/>
                        </p:tgtEl>
                        <p:attrNameLst>
                          <p:attrName>style.visibility</p:attrName>
                        </p:attrNameLst>
                      </p:cBhvr>
                      <p:to>
                        <p:strVal val="visible"/>
                      </p:to>
                    </p:set>
                    <p:anim calcmode="lin" valueType="num">
                      <p:cBhvr>
                        <p:cTn dur="2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4"/>
                        </p:tgtEl>
                        <p:attrNameLst>
                          <p:attrName>ppt_y</p:attrName>
                        </p:attrNameLst>
                      </p:cBhvr>
                      <p:tavLst>
                        <p:tav tm="0">
                          <p:val>
                            <p:strVal val="#ppt_y"/>
                          </p:val>
                        </p:tav>
                        <p:tav tm="100000">
                          <p:val>
                            <p:strVal val="#ppt_y"/>
                          </p:val>
                        </p:tav>
                      </p:tavLst>
                    </p:anim>
                    <p:anim calcmode="lin" valueType="num">
                      <p:cBhvr>
                        <p:cTn dur="2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4"/>
                        </p:tgtEl>
                      </p:cBhvr>
                    </p:animEffect>
                  </p:childTnLst>
                </p:cTn>
              </p:par>
            </p:tnLst>
          </p:tmpl>
        </p:tmplLst>
      </p:bldP>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P spid="53"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53"/>
                        </p:tgtEl>
                        <p:attrNameLst>
                          <p:attrName>ppt_y</p:attrName>
                        </p:attrNameLst>
                      </p:cBhvr>
                      <p:tavLst>
                        <p:tav tm="0">
                          <p:val>
                            <p:strVal val="#ppt_y"/>
                          </p:val>
                        </p:tav>
                        <p:tav tm="100000">
                          <p:val>
                            <p:strVal val="#ppt_y"/>
                          </p:val>
                        </p:tav>
                      </p:tavLst>
                    </p:anim>
                    <p:anim calcmode="lin" valueType="num">
                      <p:cBhvr>
                        <p:cTn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53"/>
                        </p:tgtEl>
                      </p:cBhvr>
                    </p:animEffect>
                  </p:childTnLst>
                </p:cTn>
              </p:par>
            </p:tnLst>
          </p:tmpl>
        </p:tmplLst>
      </p:bldP>
      <p:bldP spid="35"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p:cTn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35"/>
                        </p:tgtEl>
                        <p:attrNameLst>
                          <p:attrName>ppt_y</p:attrName>
                        </p:attrNameLst>
                      </p:cBhvr>
                      <p:tavLst>
                        <p:tav tm="0">
                          <p:val>
                            <p:strVal val="#ppt_y"/>
                          </p:val>
                        </p:tav>
                        <p:tav tm="100000">
                          <p:val>
                            <p:strVal val="#ppt_y"/>
                          </p:val>
                        </p:tav>
                      </p:tavLst>
                    </p:anim>
                    <p:anim calcmode="lin" valueType="num">
                      <p:cBhvr>
                        <p:cTn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35"/>
                        </p:tgtEl>
                      </p:cBhvr>
                    </p:animEffect>
                  </p:childTnLst>
                </p:cTn>
              </p:par>
            </p:tnLst>
          </p:tmpl>
        </p:tmplLst>
      </p:bldP>
      <p:bldP spid="43"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3"/>
                        </p:tgtEl>
                        <p:attrNameLst>
                          <p:attrName>style.visibility</p:attrName>
                        </p:attrNameLst>
                      </p:cBhvr>
                      <p:to>
                        <p:strVal val="visible"/>
                      </p:to>
                    </p:set>
                    <p:anim calcmode="lin" valueType="num">
                      <p:cBhvr>
                        <p:cTn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3"/>
                        </p:tgtEl>
                        <p:attrNameLst>
                          <p:attrName>ppt_y</p:attrName>
                        </p:attrNameLst>
                      </p:cBhvr>
                      <p:tavLst>
                        <p:tav tm="0">
                          <p:val>
                            <p:strVal val="#ppt_y"/>
                          </p:val>
                        </p:tav>
                        <p:tav tm="100000">
                          <p:val>
                            <p:strVal val="#ppt_y"/>
                          </p:val>
                        </p:tav>
                      </p:tavLst>
                    </p:anim>
                    <p:anim calcmode="lin" valueType="num">
                      <p:cBhvr>
                        <p:cTn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3"/>
                        </p:tgtEl>
                      </p:cBhvr>
                    </p:animEffect>
                  </p:childTnLst>
                </p:cTn>
              </p:par>
            </p:tnLst>
          </p:tmpl>
        </p:tmplLst>
      </p:bldP>
      <p:bldP spid="45"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5"/>
                        </p:tgtEl>
                        <p:attrNameLst>
                          <p:attrName>style.visibility</p:attrName>
                        </p:attrNameLst>
                      </p:cBhvr>
                      <p:to>
                        <p:strVal val="visible"/>
                      </p:to>
                    </p:set>
                    <p:anim calcmode="lin" valueType="num">
                      <p:cBhvr>
                        <p:cTn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5"/>
                        </p:tgtEl>
                        <p:attrNameLst>
                          <p:attrName>ppt_y</p:attrName>
                        </p:attrNameLst>
                      </p:cBhvr>
                      <p:tavLst>
                        <p:tav tm="0">
                          <p:val>
                            <p:strVal val="#ppt_y"/>
                          </p:val>
                        </p:tav>
                        <p:tav tm="100000">
                          <p:val>
                            <p:strVal val="#ppt_y"/>
                          </p:val>
                        </p:tav>
                      </p:tavLst>
                    </p:anim>
                    <p:anim calcmode="lin" valueType="num">
                      <p:cBhvr>
                        <p:cTn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5"/>
                        </p:tgtEl>
                      </p:cBhvr>
                    </p:animEffect>
                  </p:childTnLst>
                </p:cTn>
              </p:par>
            </p:tnLst>
          </p:tmpl>
        </p:tmplLst>
      </p:bldP>
      <p:bldP spid="47"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7"/>
                        </p:tgtEl>
                        <p:attrNameLst>
                          <p:attrName>style.visibility</p:attrName>
                        </p:attrNameLst>
                      </p:cBhvr>
                      <p:to>
                        <p:strVal val="visible"/>
                      </p:to>
                    </p:set>
                    <p:anim calcmode="lin" valueType="num">
                      <p:cBhvr>
                        <p:cTn dur="2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7"/>
                        </p:tgtEl>
                        <p:attrNameLst>
                          <p:attrName>ppt_y</p:attrName>
                        </p:attrNameLst>
                      </p:cBhvr>
                      <p:tavLst>
                        <p:tav tm="0">
                          <p:val>
                            <p:strVal val="#ppt_y"/>
                          </p:val>
                        </p:tav>
                        <p:tav tm="100000">
                          <p:val>
                            <p:strVal val="#ppt_y"/>
                          </p:val>
                        </p:tav>
                      </p:tavLst>
                    </p:anim>
                    <p:anim calcmode="lin" valueType="num">
                      <p:cBhvr>
                        <p:cTn dur="2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7"/>
                        </p:tgtEl>
                      </p:cBhvr>
                    </p:animEffect>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8668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Where to Access Funding ?</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شكل بيضاوي 39">
            <a:extLst>
              <a:ext uri="{FF2B5EF4-FFF2-40B4-BE49-F238E27FC236}">
                <a16:creationId xmlns:a16="http://schemas.microsoft.com/office/drawing/2014/main" id="{7DD89EBC-CFCE-BDC2-1052-4413EBBF2B04}"/>
              </a:ext>
            </a:extLst>
          </p:cNvPr>
          <p:cNvSpPr>
            <a:spLocks noChangeAspect="1"/>
          </p:cNvSpPr>
          <p:nvPr/>
        </p:nvSpPr>
        <p:spPr>
          <a:xfrm>
            <a:off x="1559746" y="1277481"/>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عنصر نائب للنص 13">
            <a:extLst>
              <a:ext uri="{FF2B5EF4-FFF2-40B4-BE49-F238E27FC236}">
                <a16:creationId xmlns:a16="http://schemas.microsoft.com/office/drawing/2014/main" id="{EA515B05-6662-510E-246F-24F374C73827}"/>
              </a:ext>
            </a:extLst>
          </p:cNvPr>
          <p:cNvSpPr txBox="1">
            <a:spLocks/>
          </p:cNvSpPr>
          <p:nvPr/>
        </p:nvSpPr>
        <p:spPr>
          <a:xfrm>
            <a:off x="1872031" y="1561469"/>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5</a:t>
            </a:r>
            <a:endParaRPr lang="ar-SA" sz="3200" b="1" dirty="0">
              <a:solidFill>
                <a:schemeClr val="tx1">
                  <a:lumMod val="65000"/>
                  <a:lumOff val="35000"/>
                </a:schemeClr>
              </a:solidFill>
            </a:endParaRPr>
          </a:p>
        </p:txBody>
      </p:sp>
      <p:sp>
        <p:nvSpPr>
          <p:cNvPr id="53" name="عنصر نائب للنص 40">
            <a:extLst>
              <a:ext uri="{FF2B5EF4-FFF2-40B4-BE49-F238E27FC236}">
                <a16:creationId xmlns:a16="http://schemas.microsoft.com/office/drawing/2014/main" id="{EA625BD6-D914-2506-FC9D-0F9FA4D2EB05}"/>
              </a:ext>
            </a:extLst>
          </p:cNvPr>
          <p:cNvSpPr txBox="1">
            <a:spLocks/>
          </p:cNvSpPr>
          <p:nvPr/>
        </p:nvSpPr>
        <p:spPr>
          <a:xfrm>
            <a:off x="1269096" y="3052663"/>
            <a:ext cx="9731525" cy="2465363"/>
          </a:xfrm>
          <a:prstGeom prst="rect">
            <a:avLst/>
          </a:prstGeom>
        </p:spPr>
        <p:txBody>
          <a:bodyPr vert="horz" lIns="91440" tIns="45720" rIns="91440" bIns="45720" rtlCol="1" anchor="ctr"/>
          <a:lstStyle>
            <a:defPPr>
              <a:defRPr lang="ar-SA"/>
            </a:defPPr>
            <a:lvl1pPr marL="228600" indent="-228600" algn="just" eaLnBrk="1" hangingPunct="1">
              <a:buNone/>
              <a:defRPr sz="1400" b="0"/>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dirty="0"/>
              <a:t>	Venture capital is money invested by individuals or venture capital firms in small and high—risk businesses. In return, they generally receive equity ownership in the companies in which they invest, usually in the form of stock. Friends, family, and angel investors are a subset of venture capitalists in the early stages. Banks and lending institutions are not venture capitalists because they do not accept equity in the companies to which they lend money. Neither do they take 4 risks based on business plan projections</a:t>
            </a:r>
          </a:p>
        </p:txBody>
      </p:sp>
      <p:grpSp>
        <p:nvGrpSpPr>
          <p:cNvPr id="62" name="مجموعة 61">
            <a:extLst>
              <a:ext uri="{FF2B5EF4-FFF2-40B4-BE49-F238E27FC236}">
                <a16:creationId xmlns:a16="http://schemas.microsoft.com/office/drawing/2014/main" id="{6E9AFC68-A62D-4F1D-589B-2148A211D881}"/>
              </a:ext>
            </a:extLst>
          </p:cNvPr>
          <p:cNvGrpSpPr/>
          <p:nvPr/>
        </p:nvGrpSpPr>
        <p:grpSpPr>
          <a:xfrm>
            <a:off x="1496723" y="1316257"/>
            <a:ext cx="1280152" cy="1189377"/>
            <a:chOff x="-5434391" y="691376"/>
            <a:chExt cx="3920146" cy="3642169"/>
          </a:xfrm>
          <a:gradFill>
            <a:gsLst>
              <a:gs pos="581">
                <a:srgbClr val="000000"/>
              </a:gs>
              <a:gs pos="100000">
                <a:schemeClr val="tx1">
                  <a:alpha val="0"/>
                </a:schemeClr>
              </a:gs>
            </a:gsLst>
            <a:lin ang="8100000" scaled="1"/>
          </a:gradFill>
        </p:grpSpPr>
        <p:sp>
          <p:nvSpPr>
            <p:cNvPr id="72" name="شكل حر 38">
              <a:extLst>
                <a:ext uri="{FF2B5EF4-FFF2-40B4-BE49-F238E27FC236}">
                  <a16:creationId xmlns:a16="http://schemas.microsoft.com/office/drawing/2014/main" id="{255E3756-F0E5-7B0C-7600-00A2B10C7AC6}"/>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73" name="شكل حر 39">
              <a:extLst>
                <a:ext uri="{FF2B5EF4-FFF2-40B4-BE49-F238E27FC236}">
                  <a16:creationId xmlns:a16="http://schemas.microsoft.com/office/drawing/2014/main" id="{24C71D27-0EF0-0EDE-F89A-7DF338F7DEBA}"/>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
        <p:nvSpPr>
          <p:cNvPr id="45" name="عنصر نائب للنص 40">
            <a:extLst>
              <a:ext uri="{FF2B5EF4-FFF2-40B4-BE49-F238E27FC236}">
                <a16:creationId xmlns:a16="http://schemas.microsoft.com/office/drawing/2014/main" id="{DAA74ACE-1442-FA55-DCAE-C70C03B9C123}"/>
              </a:ext>
            </a:extLst>
          </p:cNvPr>
          <p:cNvSpPr txBox="1">
            <a:spLocks/>
          </p:cNvSpPr>
          <p:nvPr/>
        </p:nvSpPr>
        <p:spPr>
          <a:xfrm>
            <a:off x="3353974" y="1703368"/>
            <a:ext cx="2760612" cy="534589"/>
          </a:xfrm>
          <a:prstGeom prst="rect">
            <a:avLst/>
          </a:prstGeom>
        </p:spPr>
        <p:txBody>
          <a:bodyPr vert="horz" lIns="91440" tIns="45720" rIns="91440" bIns="45720" rtlCol="1" anchor="ctr"/>
          <a:lstStyle>
            <a:defPPr>
              <a:defRPr lang="ar-SA"/>
            </a:defPPr>
            <a:lvl1pPr marL="228600" indent="-228600" eaLnBrk="1" hangingPunct="1">
              <a:buNone/>
              <a:defRPr sz="2400" b="0">
                <a:solidFill>
                  <a:srgbClr val="5AE2D2"/>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Venture capital</a:t>
            </a:r>
          </a:p>
        </p:txBody>
      </p:sp>
    </p:spTree>
    <p:extLst>
      <p:ext uri="{BB962C8B-B14F-4D97-AF65-F5344CB8AC3E}">
        <p14:creationId xmlns:p14="http://schemas.microsoft.com/office/powerpoint/2010/main" val="10693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50"/>
                            </p:stCondLst>
                            <p:childTnLst>
                              <p:par>
                                <p:cTn id="29" presetID="14" presetClass="entr" presetSubtype="1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100"/>
                                        <p:tgtEl>
                                          <p:spTgt spid="40"/>
                                        </p:tgtEl>
                                      </p:cBhvr>
                                    </p:animEffect>
                                  </p:childTnLst>
                                </p:cTn>
                              </p:par>
                            </p:childTnLst>
                          </p:cTn>
                        </p:par>
                        <p:par>
                          <p:cTn id="32" fill="hold">
                            <p:stCondLst>
                              <p:cond delay="1450"/>
                            </p:stCondLst>
                            <p:childTnLst>
                              <p:par>
                                <p:cTn id="33" presetID="14" presetClass="entr" presetSubtype="1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randombar(horizontal)">
                                      <p:cBhvr>
                                        <p:cTn id="35" dur="100"/>
                                        <p:tgtEl>
                                          <p:spTgt spid="62"/>
                                        </p:tgtEl>
                                      </p:cBhvr>
                                    </p:animEffect>
                                  </p:childTnLst>
                                </p:cTn>
                              </p:par>
                            </p:childTnLst>
                          </p:cTn>
                        </p:par>
                        <p:par>
                          <p:cTn id="36" fill="hold">
                            <p:stCondLst>
                              <p:cond delay="1550"/>
                            </p:stCondLst>
                            <p:childTnLst>
                              <p:par>
                                <p:cTn id="37" presetID="14" presetClass="entr" presetSubtype="1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randombar(horizontal)">
                                      <p:cBhvr>
                                        <p:cTn id="39" dur="100"/>
                                        <p:tgtEl>
                                          <p:spTgt spid="41"/>
                                        </p:tgtEl>
                                      </p:cBhvr>
                                    </p:animEffect>
                                  </p:childTnLst>
                                </p:cTn>
                              </p:par>
                            </p:childTnLst>
                          </p:cTn>
                        </p:par>
                        <p:par>
                          <p:cTn id="40" fill="hold">
                            <p:stCondLst>
                              <p:cond delay="16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53"/>
                                        </p:tgtEl>
                                        <p:attrNameLst>
                                          <p:attrName>style.visibility</p:attrName>
                                        </p:attrNameLst>
                                      </p:cBhvr>
                                      <p:to>
                                        <p:strVal val="visible"/>
                                      </p:to>
                                    </p:set>
                                    <p:anim calcmode="lin" valueType="num">
                                      <p:cBhvr>
                                        <p:cTn id="43"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53"/>
                                        </p:tgtEl>
                                        <p:attrNameLst>
                                          <p:attrName>ppt_y</p:attrName>
                                        </p:attrNameLst>
                                      </p:cBhvr>
                                      <p:tavLst>
                                        <p:tav tm="0">
                                          <p:val>
                                            <p:strVal val="#ppt_y"/>
                                          </p:val>
                                        </p:tav>
                                        <p:tav tm="100000">
                                          <p:val>
                                            <p:strVal val="#ppt_y"/>
                                          </p:val>
                                        </p:tav>
                                      </p:tavLst>
                                    </p:anim>
                                    <p:anim calcmode="lin" valueType="num">
                                      <p:cBhvr>
                                        <p:cTn id="45"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53"/>
                                        </p:tgtEl>
                                      </p:cBhvr>
                                    </p:animEffect>
                                  </p:childTnLst>
                                </p:cTn>
                              </p:par>
                            </p:childTnLst>
                          </p:cTn>
                        </p:par>
                        <p:par>
                          <p:cTn id="48" fill="hold">
                            <p:stCondLst>
                              <p:cond delay="128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5"/>
                                        </p:tgtEl>
                                        <p:attrNameLst>
                                          <p:attrName>style.visibility</p:attrName>
                                        </p:attrNameLst>
                                      </p:cBhvr>
                                      <p:to>
                                        <p:strVal val="visible"/>
                                      </p:to>
                                    </p:set>
                                    <p:anim calcmode="lin" valueType="num">
                                      <p:cBhvr>
                                        <p:cTn id="51"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52" dur="250" fill="hold"/>
                                        <p:tgtEl>
                                          <p:spTgt spid="45"/>
                                        </p:tgtEl>
                                        <p:attrNameLst>
                                          <p:attrName>ppt_y</p:attrName>
                                        </p:attrNameLst>
                                      </p:cBhvr>
                                      <p:tavLst>
                                        <p:tav tm="0">
                                          <p:val>
                                            <p:strVal val="#ppt_y"/>
                                          </p:val>
                                        </p:tav>
                                        <p:tav tm="100000">
                                          <p:val>
                                            <p:strVal val="#ppt_y"/>
                                          </p:val>
                                        </p:tav>
                                      </p:tavLst>
                                    </p:anim>
                                    <p:anim calcmode="lin" valueType="num">
                                      <p:cBhvr>
                                        <p:cTn id="53"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54"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25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0" grpId="0" animBg="1"/>
      <p:bldP spid="41" grpId="0"/>
      <p:bldP spid="53"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53"/>
                        </p:tgtEl>
                        <p:attrNameLst>
                          <p:attrName>ppt_y</p:attrName>
                        </p:attrNameLst>
                      </p:cBhvr>
                      <p:tavLst>
                        <p:tav tm="0">
                          <p:val>
                            <p:strVal val="#ppt_y"/>
                          </p:val>
                        </p:tav>
                        <p:tav tm="100000">
                          <p:val>
                            <p:strVal val="#ppt_y"/>
                          </p:val>
                        </p:tav>
                      </p:tavLst>
                    </p:anim>
                    <p:anim calcmode="lin" valueType="num">
                      <p:cBhvr>
                        <p:cTn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53"/>
                        </p:tgtEl>
                      </p:cBhvr>
                    </p:animEffect>
                  </p:childTnLst>
                </p:cTn>
              </p:par>
            </p:tnLst>
          </p:tmpl>
        </p:tmplLst>
      </p:bldP>
      <p:bldP spid="45"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5"/>
                        </p:tgtEl>
                        <p:attrNameLst>
                          <p:attrName>style.visibility</p:attrName>
                        </p:attrNameLst>
                      </p:cBhvr>
                      <p:to>
                        <p:strVal val="visible"/>
                      </p:to>
                    </p:set>
                    <p:anim calcmode="lin" valueType="num">
                      <p:cBhvr>
                        <p:cTn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5"/>
                        </p:tgtEl>
                        <p:attrNameLst>
                          <p:attrName>ppt_y</p:attrName>
                        </p:attrNameLst>
                      </p:cBhvr>
                      <p:tavLst>
                        <p:tav tm="0">
                          <p:val>
                            <p:strVal val="#ppt_y"/>
                          </p:val>
                        </p:tav>
                        <p:tav tm="100000">
                          <p:val>
                            <p:strVal val="#ppt_y"/>
                          </p:val>
                        </p:tav>
                      </p:tavLst>
                    </p:anim>
                    <p:anim calcmode="lin" valueType="num">
                      <p:cBhvr>
                        <p:cTn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5"/>
                        </p:tgtEl>
                      </p:cBhvr>
                    </p:animEffect>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Angel Investors VS Venture Capitalists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7068457" y="1918045"/>
            <a:ext cx="3014209"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VENTURE CAPITALISTS</a:t>
            </a:r>
          </a:p>
        </p:txBody>
      </p:sp>
      <p:sp>
        <p:nvSpPr>
          <p:cNvPr id="60" name="Rectangle 31">
            <a:extLst>
              <a:ext uri="{FF2B5EF4-FFF2-40B4-BE49-F238E27FC236}">
                <a16:creationId xmlns:a16="http://schemas.microsoft.com/office/drawing/2014/main" id="{ACA708B8-DDB2-4FA6-1BAC-199ED575A589}"/>
              </a:ext>
            </a:extLst>
          </p:cNvPr>
          <p:cNvSpPr/>
          <p:nvPr/>
        </p:nvSpPr>
        <p:spPr>
          <a:xfrm>
            <a:off x="1493064" y="1990831"/>
            <a:ext cx="2777062"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ANGEL INVESTORS</a:t>
            </a:r>
          </a:p>
        </p:txBody>
      </p:sp>
      <p:pic>
        <p:nvPicPr>
          <p:cNvPr id="3" name="صورة 2">
            <a:extLst>
              <a:ext uri="{FF2B5EF4-FFF2-40B4-BE49-F238E27FC236}">
                <a16:creationId xmlns:a16="http://schemas.microsoft.com/office/drawing/2014/main" id="{775912A5-A614-FF68-C153-BB3F36BD8678}"/>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p:blipFill>
        <p:spPr>
          <a:xfrm>
            <a:off x="5240907" y="1688359"/>
            <a:ext cx="985954" cy="657046"/>
          </a:xfrm>
          <a:prstGeom prst="rect">
            <a:avLst/>
          </a:prstGeom>
        </p:spPr>
      </p:pic>
      <p:sp>
        <p:nvSpPr>
          <p:cNvPr id="27" name="Title 6">
            <a:extLst>
              <a:ext uri="{FF2B5EF4-FFF2-40B4-BE49-F238E27FC236}">
                <a16:creationId xmlns:a16="http://schemas.microsoft.com/office/drawing/2014/main" id="{1A0ED411-AC14-6C9E-CA90-1CD5D41CFAE3}"/>
              </a:ext>
            </a:extLst>
          </p:cNvPr>
          <p:cNvSpPr txBox="1">
            <a:spLocks/>
          </p:cNvSpPr>
          <p:nvPr/>
        </p:nvSpPr>
        <p:spPr>
          <a:xfrm>
            <a:off x="1631500" y="2919488"/>
            <a:ext cx="4385314"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lnSpc>
                <a:spcPct val="100000"/>
              </a:lnSpc>
              <a:buNone/>
            </a:pPr>
            <a:r>
              <a:rPr lang="en-US" b="0" dirty="0">
                <a:solidFill>
                  <a:srgbClr val="343D45">
                    <a:lumMod val="75000"/>
                  </a:srgbClr>
                </a:solidFill>
                <a:latin typeface="Cocon® Next Arabic"/>
                <a:cs typeface="Geeza Pro" panose="02000400000000000000" pitchFamily="2" charset="0"/>
              </a:rPr>
              <a:t>Individual or group of individuals</a:t>
            </a:r>
          </a:p>
        </p:txBody>
      </p:sp>
      <p:sp>
        <p:nvSpPr>
          <p:cNvPr id="38" name="Title 6">
            <a:extLst>
              <a:ext uri="{FF2B5EF4-FFF2-40B4-BE49-F238E27FC236}">
                <a16:creationId xmlns:a16="http://schemas.microsoft.com/office/drawing/2014/main" id="{ED4B15D6-8003-3BDB-9FDD-5E8011D95EFC}"/>
              </a:ext>
            </a:extLst>
          </p:cNvPr>
          <p:cNvSpPr txBox="1">
            <a:spLocks/>
          </p:cNvSpPr>
          <p:nvPr/>
        </p:nvSpPr>
        <p:spPr>
          <a:xfrm>
            <a:off x="1631501" y="3906155"/>
            <a:ext cx="4525562"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Invest own money</a:t>
            </a:r>
          </a:p>
        </p:txBody>
      </p:sp>
      <p:sp>
        <p:nvSpPr>
          <p:cNvPr id="39" name="Title 6">
            <a:extLst>
              <a:ext uri="{FF2B5EF4-FFF2-40B4-BE49-F238E27FC236}">
                <a16:creationId xmlns:a16="http://schemas.microsoft.com/office/drawing/2014/main" id="{BFB4B9E2-295F-4B2F-A755-336B47FB5BCD}"/>
              </a:ext>
            </a:extLst>
          </p:cNvPr>
          <p:cNvSpPr txBox="1">
            <a:spLocks/>
          </p:cNvSpPr>
          <p:nvPr/>
        </p:nvSpPr>
        <p:spPr>
          <a:xfrm>
            <a:off x="1631500" y="4680516"/>
            <a:ext cx="4385313"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Focus on early stages of business</a:t>
            </a:r>
          </a:p>
        </p:txBody>
      </p:sp>
      <p:sp>
        <p:nvSpPr>
          <p:cNvPr id="40" name="Title 6">
            <a:extLst>
              <a:ext uri="{FF2B5EF4-FFF2-40B4-BE49-F238E27FC236}">
                <a16:creationId xmlns:a16="http://schemas.microsoft.com/office/drawing/2014/main" id="{6D544A1F-ADF8-E468-82A2-BC582F6EF7DE}"/>
              </a:ext>
            </a:extLst>
          </p:cNvPr>
          <p:cNvSpPr txBox="1">
            <a:spLocks/>
          </p:cNvSpPr>
          <p:nvPr/>
        </p:nvSpPr>
        <p:spPr>
          <a:xfrm>
            <a:off x="1631501" y="5521154"/>
            <a:ext cx="4032608"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Investment may be tied to individual or</a:t>
            </a:r>
            <a:r>
              <a:rPr lang="ar-SA" dirty="0"/>
              <a:t> </a:t>
            </a:r>
            <a:r>
              <a:rPr lang="en-US" dirty="0"/>
              <a:t> group expertise</a:t>
            </a:r>
          </a:p>
        </p:txBody>
      </p:sp>
      <p:grpSp>
        <p:nvGrpSpPr>
          <p:cNvPr id="41" name="مجموعة 40">
            <a:extLst>
              <a:ext uri="{FF2B5EF4-FFF2-40B4-BE49-F238E27FC236}">
                <a16:creationId xmlns:a16="http://schemas.microsoft.com/office/drawing/2014/main" id="{D0F95A41-8804-DEF4-7D12-9D9B31DB6141}"/>
              </a:ext>
            </a:extLst>
          </p:cNvPr>
          <p:cNvGrpSpPr/>
          <p:nvPr/>
        </p:nvGrpSpPr>
        <p:grpSpPr>
          <a:xfrm>
            <a:off x="1204920" y="2992240"/>
            <a:ext cx="347585" cy="347585"/>
            <a:chOff x="4860060" y="2980223"/>
            <a:chExt cx="1677584" cy="1677582"/>
          </a:xfrm>
        </p:grpSpPr>
        <p:sp>
          <p:nvSpPr>
            <p:cNvPr id="42" name="شكل بيضاوي 41">
              <a:extLst>
                <a:ext uri="{FF2B5EF4-FFF2-40B4-BE49-F238E27FC236}">
                  <a16:creationId xmlns:a16="http://schemas.microsoft.com/office/drawing/2014/main" id="{830C58E9-7DD7-E2FA-D4F1-CB86E96DAC0C}"/>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شكل بيضاوي 42">
              <a:extLst>
                <a:ext uri="{FF2B5EF4-FFF2-40B4-BE49-F238E27FC236}">
                  <a16:creationId xmlns:a16="http://schemas.microsoft.com/office/drawing/2014/main" id="{C30D31C6-7C27-16CC-A73C-48BD48BCFD03}"/>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4" name="مجموعة 43">
            <a:extLst>
              <a:ext uri="{FF2B5EF4-FFF2-40B4-BE49-F238E27FC236}">
                <a16:creationId xmlns:a16="http://schemas.microsoft.com/office/drawing/2014/main" id="{C4A59F22-C62C-C500-B551-A63A08C8E729}"/>
              </a:ext>
            </a:extLst>
          </p:cNvPr>
          <p:cNvGrpSpPr/>
          <p:nvPr/>
        </p:nvGrpSpPr>
        <p:grpSpPr>
          <a:xfrm>
            <a:off x="1197264" y="3999163"/>
            <a:ext cx="347585" cy="347585"/>
            <a:chOff x="4860060" y="2980223"/>
            <a:chExt cx="1677584" cy="1677582"/>
          </a:xfrm>
        </p:grpSpPr>
        <p:sp>
          <p:nvSpPr>
            <p:cNvPr id="45" name="شكل بيضاوي 44">
              <a:extLst>
                <a:ext uri="{FF2B5EF4-FFF2-40B4-BE49-F238E27FC236}">
                  <a16:creationId xmlns:a16="http://schemas.microsoft.com/office/drawing/2014/main" id="{9813F28D-4115-E59B-1538-298D359FD96B}"/>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شكل بيضاوي 45">
              <a:extLst>
                <a:ext uri="{FF2B5EF4-FFF2-40B4-BE49-F238E27FC236}">
                  <a16:creationId xmlns:a16="http://schemas.microsoft.com/office/drawing/2014/main" id="{A8676DAD-FF44-9C77-662D-ACA23A51262C}"/>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7" name="مجموعة 46">
            <a:extLst>
              <a:ext uri="{FF2B5EF4-FFF2-40B4-BE49-F238E27FC236}">
                <a16:creationId xmlns:a16="http://schemas.microsoft.com/office/drawing/2014/main" id="{1B5469B3-D24F-9645-1D9A-A64E09F175DC}"/>
              </a:ext>
            </a:extLst>
          </p:cNvPr>
          <p:cNvGrpSpPr/>
          <p:nvPr/>
        </p:nvGrpSpPr>
        <p:grpSpPr>
          <a:xfrm>
            <a:off x="1232839" y="4753302"/>
            <a:ext cx="347585" cy="347585"/>
            <a:chOff x="4860060" y="2980223"/>
            <a:chExt cx="1677584" cy="1677582"/>
          </a:xfrm>
        </p:grpSpPr>
        <p:sp>
          <p:nvSpPr>
            <p:cNvPr id="52" name="شكل بيضاوي 51">
              <a:extLst>
                <a:ext uri="{FF2B5EF4-FFF2-40B4-BE49-F238E27FC236}">
                  <a16:creationId xmlns:a16="http://schemas.microsoft.com/office/drawing/2014/main" id="{869592FE-8491-7456-3A2E-9400BEFA1B3F}"/>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شكل بيضاوي 52">
              <a:extLst>
                <a:ext uri="{FF2B5EF4-FFF2-40B4-BE49-F238E27FC236}">
                  <a16:creationId xmlns:a16="http://schemas.microsoft.com/office/drawing/2014/main" id="{7C999470-27F8-04A7-34C8-CFBE343D960C}"/>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4" name="مجموعة 53">
            <a:extLst>
              <a:ext uri="{FF2B5EF4-FFF2-40B4-BE49-F238E27FC236}">
                <a16:creationId xmlns:a16="http://schemas.microsoft.com/office/drawing/2014/main" id="{5A0811B8-7FB2-06EF-A459-8BF65FD9EA93}"/>
              </a:ext>
            </a:extLst>
          </p:cNvPr>
          <p:cNvGrpSpPr/>
          <p:nvPr/>
        </p:nvGrpSpPr>
        <p:grpSpPr>
          <a:xfrm>
            <a:off x="1225183" y="5527997"/>
            <a:ext cx="347585" cy="347585"/>
            <a:chOff x="4860060" y="2980223"/>
            <a:chExt cx="1677584" cy="1677582"/>
          </a:xfrm>
        </p:grpSpPr>
        <p:sp>
          <p:nvSpPr>
            <p:cNvPr id="55" name="شكل بيضاوي 54">
              <a:extLst>
                <a:ext uri="{FF2B5EF4-FFF2-40B4-BE49-F238E27FC236}">
                  <a16:creationId xmlns:a16="http://schemas.microsoft.com/office/drawing/2014/main" id="{DF873757-9C6E-E588-2DF7-E4F6CEEDCD2A}"/>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6" name="شكل بيضاوي 55">
              <a:extLst>
                <a:ext uri="{FF2B5EF4-FFF2-40B4-BE49-F238E27FC236}">
                  <a16:creationId xmlns:a16="http://schemas.microsoft.com/office/drawing/2014/main" id="{F92BCF42-C4F1-B768-0346-B3A872BD2D3E}"/>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7" name="Title 6">
            <a:extLst>
              <a:ext uri="{FF2B5EF4-FFF2-40B4-BE49-F238E27FC236}">
                <a16:creationId xmlns:a16="http://schemas.microsoft.com/office/drawing/2014/main" id="{0B6762E6-D6B9-6538-8308-6119767D27F2}"/>
              </a:ext>
            </a:extLst>
          </p:cNvPr>
          <p:cNvSpPr txBox="1">
            <a:spLocks/>
          </p:cNvSpPr>
          <p:nvPr/>
        </p:nvSpPr>
        <p:spPr>
          <a:xfrm>
            <a:off x="7068457" y="2843610"/>
            <a:ext cx="4459695" cy="659892"/>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Corporate entities</a:t>
            </a:r>
          </a:p>
        </p:txBody>
      </p:sp>
      <p:sp>
        <p:nvSpPr>
          <p:cNvPr id="68" name="Title 6">
            <a:extLst>
              <a:ext uri="{FF2B5EF4-FFF2-40B4-BE49-F238E27FC236}">
                <a16:creationId xmlns:a16="http://schemas.microsoft.com/office/drawing/2014/main" id="{628BA2B4-62A8-9985-0EDD-F42596A98942}"/>
              </a:ext>
            </a:extLst>
          </p:cNvPr>
          <p:cNvSpPr txBox="1">
            <a:spLocks/>
          </p:cNvSpPr>
          <p:nvPr/>
        </p:nvSpPr>
        <p:spPr>
          <a:xfrm>
            <a:off x="7091199" y="3946237"/>
            <a:ext cx="4238171"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Invest pooled money from range of investors</a:t>
            </a:r>
          </a:p>
        </p:txBody>
      </p:sp>
      <p:sp>
        <p:nvSpPr>
          <p:cNvPr id="69" name="Title 6">
            <a:extLst>
              <a:ext uri="{FF2B5EF4-FFF2-40B4-BE49-F238E27FC236}">
                <a16:creationId xmlns:a16="http://schemas.microsoft.com/office/drawing/2014/main" id="{4C898132-F886-C9B5-CF93-7F79F9315112}"/>
              </a:ext>
            </a:extLst>
          </p:cNvPr>
          <p:cNvSpPr txBox="1">
            <a:spLocks/>
          </p:cNvSpPr>
          <p:nvPr/>
        </p:nvSpPr>
        <p:spPr>
          <a:xfrm>
            <a:off x="7086115" y="4700220"/>
            <a:ext cx="3890703"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All stages of development</a:t>
            </a:r>
          </a:p>
        </p:txBody>
      </p:sp>
      <p:sp>
        <p:nvSpPr>
          <p:cNvPr id="70" name="Title 6">
            <a:extLst>
              <a:ext uri="{FF2B5EF4-FFF2-40B4-BE49-F238E27FC236}">
                <a16:creationId xmlns:a16="http://schemas.microsoft.com/office/drawing/2014/main" id="{52C5F1C6-7BD2-C8BD-2335-73BCACF0A2D8}"/>
              </a:ext>
            </a:extLst>
          </p:cNvPr>
          <p:cNvSpPr txBox="1">
            <a:spLocks/>
          </p:cNvSpPr>
          <p:nvPr/>
        </p:nvSpPr>
        <p:spPr>
          <a:xfrm>
            <a:off x="7097626" y="5547022"/>
            <a:ext cx="3870441" cy="731090"/>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Investment may be tied to high-growth</a:t>
            </a:r>
          </a:p>
          <a:p>
            <a:r>
              <a:rPr lang="en-US" dirty="0"/>
              <a:t>opportunities, with focus on technology and innovation</a:t>
            </a:r>
          </a:p>
        </p:txBody>
      </p:sp>
      <p:grpSp>
        <p:nvGrpSpPr>
          <p:cNvPr id="71" name="مجموعة 70">
            <a:extLst>
              <a:ext uri="{FF2B5EF4-FFF2-40B4-BE49-F238E27FC236}">
                <a16:creationId xmlns:a16="http://schemas.microsoft.com/office/drawing/2014/main" id="{C9C40878-DA25-6086-6505-D245697FDDF5}"/>
              </a:ext>
            </a:extLst>
          </p:cNvPr>
          <p:cNvGrpSpPr/>
          <p:nvPr/>
        </p:nvGrpSpPr>
        <p:grpSpPr>
          <a:xfrm>
            <a:off x="6641877" y="3003794"/>
            <a:ext cx="347585" cy="347585"/>
            <a:chOff x="4860060" y="2980223"/>
            <a:chExt cx="1677584" cy="1677582"/>
          </a:xfrm>
        </p:grpSpPr>
        <p:sp>
          <p:nvSpPr>
            <p:cNvPr id="72" name="شكل بيضاوي 71">
              <a:extLst>
                <a:ext uri="{FF2B5EF4-FFF2-40B4-BE49-F238E27FC236}">
                  <a16:creationId xmlns:a16="http://schemas.microsoft.com/office/drawing/2014/main" id="{D43F3E33-7D78-4FCB-A681-0BCE569F0CDB}"/>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3" name="شكل بيضاوي 72">
              <a:extLst>
                <a:ext uri="{FF2B5EF4-FFF2-40B4-BE49-F238E27FC236}">
                  <a16:creationId xmlns:a16="http://schemas.microsoft.com/office/drawing/2014/main" id="{F4BCF121-378F-EEE4-9E58-163851F23D32}"/>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4" name="مجموعة 73">
            <a:extLst>
              <a:ext uri="{FF2B5EF4-FFF2-40B4-BE49-F238E27FC236}">
                <a16:creationId xmlns:a16="http://schemas.microsoft.com/office/drawing/2014/main" id="{8AC4001B-B06D-7302-F39A-C03282F74557}"/>
              </a:ext>
            </a:extLst>
          </p:cNvPr>
          <p:cNvGrpSpPr/>
          <p:nvPr/>
        </p:nvGrpSpPr>
        <p:grpSpPr>
          <a:xfrm>
            <a:off x="6634221" y="4010717"/>
            <a:ext cx="347585" cy="347585"/>
            <a:chOff x="4860060" y="2980223"/>
            <a:chExt cx="1677584" cy="1677582"/>
          </a:xfrm>
        </p:grpSpPr>
        <p:sp>
          <p:nvSpPr>
            <p:cNvPr id="75" name="شكل بيضاوي 74">
              <a:extLst>
                <a:ext uri="{FF2B5EF4-FFF2-40B4-BE49-F238E27FC236}">
                  <a16:creationId xmlns:a16="http://schemas.microsoft.com/office/drawing/2014/main" id="{967E511B-7E8B-3614-8A37-CE70E5A2E326}"/>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شكل بيضاوي 75">
              <a:extLst>
                <a:ext uri="{FF2B5EF4-FFF2-40B4-BE49-F238E27FC236}">
                  <a16:creationId xmlns:a16="http://schemas.microsoft.com/office/drawing/2014/main" id="{C259D406-E090-F257-C621-7AE5693ECA4D}"/>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7" name="مجموعة 76">
            <a:extLst>
              <a:ext uri="{FF2B5EF4-FFF2-40B4-BE49-F238E27FC236}">
                <a16:creationId xmlns:a16="http://schemas.microsoft.com/office/drawing/2014/main" id="{F013902B-C6DD-6532-D5C6-770F8389DF52}"/>
              </a:ext>
            </a:extLst>
          </p:cNvPr>
          <p:cNvGrpSpPr/>
          <p:nvPr/>
        </p:nvGrpSpPr>
        <p:grpSpPr>
          <a:xfrm>
            <a:off x="6669796" y="4764856"/>
            <a:ext cx="347585" cy="347585"/>
            <a:chOff x="4860060" y="2980223"/>
            <a:chExt cx="1677584" cy="1677582"/>
          </a:xfrm>
        </p:grpSpPr>
        <p:sp>
          <p:nvSpPr>
            <p:cNvPr id="78" name="شكل بيضاوي 77">
              <a:extLst>
                <a:ext uri="{FF2B5EF4-FFF2-40B4-BE49-F238E27FC236}">
                  <a16:creationId xmlns:a16="http://schemas.microsoft.com/office/drawing/2014/main" id="{D3292C30-2448-81CE-E423-E2B7A165FB6F}"/>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9" name="شكل بيضاوي 78">
              <a:extLst>
                <a:ext uri="{FF2B5EF4-FFF2-40B4-BE49-F238E27FC236}">
                  <a16:creationId xmlns:a16="http://schemas.microsoft.com/office/drawing/2014/main" id="{B6F34CB1-ED96-E27F-1D6D-F8B7A7CB95B5}"/>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0" name="مجموعة 79">
            <a:extLst>
              <a:ext uri="{FF2B5EF4-FFF2-40B4-BE49-F238E27FC236}">
                <a16:creationId xmlns:a16="http://schemas.microsoft.com/office/drawing/2014/main" id="{08DC9F62-5B20-A1D8-7AC3-BC5A369DB8CC}"/>
              </a:ext>
            </a:extLst>
          </p:cNvPr>
          <p:cNvGrpSpPr/>
          <p:nvPr/>
        </p:nvGrpSpPr>
        <p:grpSpPr>
          <a:xfrm>
            <a:off x="6662140" y="5539551"/>
            <a:ext cx="347585" cy="347585"/>
            <a:chOff x="4860060" y="2980223"/>
            <a:chExt cx="1677584" cy="1677582"/>
          </a:xfrm>
        </p:grpSpPr>
        <p:sp>
          <p:nvSpPr>
            <p:cNvPr id="81" name="شكل بيضاوي 80">
              <a:extLst>
                <a:ext uri="{FF2B5EF4-FFF2-40B4-BE49-F238E27FC236}">
                  <a16:creationId xmlns:a16="http://schemas.microsoft.com/office/drawing/2014/main" id="{1DBFDE2D-4370-03EF-DAB6-7720B0B4C070}"/>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2" name="شكل بيضاوي 81">
              <a:extLst>
                <a:ext uri="{FF2B5EF4-FFF2-40B4-BE49-F238E27FC236}">
                  <a16:creationId xmlns:a16="http://schemas.microsoft.com/office/drawing/2014/main" id="{5F3EC304-DD98-C063-244B-64C912498776}"/>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118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6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775"/>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8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27"/>
                                        </p:tgtEl>
                                        <p:attrNameLst>
                                          <p:attrName>ppt_y</p:attrName>
                                        </p:attrNameLst>
                                      </p:cBhvr>
                                      <p:tavLst>
                                        <p:tav tm="0">
                                          <p:val>
                                            <p:strVal val="#ppt_y"/>
                                          </p:val>
                                        </p:tav>
                                        <p:tav tm="100000">
                                          <p:val>
                                            <p:strVal val="#ppt_y"/>
                                          </p:val>
                                        </p:tav>
                                      </p:tavLst>
                                    </p:anim>
                                    <p:anim calcmode="lin" valueType="num">
                                      <p:cBhvr>
                                        <p:cTn id="41" dur="1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27"/>
                                        </p:tgtEl>
                                      </p:cBhvr>
                                    </p:animEffect>
                                  </p:childTnLst>
                                </p:cTn>
                              </p:par>
                            </p:childTnLst>
                          </p:cTn>
                        </p:par>
                        <p:par>
                          <p:cTn id="44" fill="hold">
                            <p:stCondLst>
                              <p:cond delay="426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8"/>
                                        </p:tgtEl>
                                        <p:attrNameLst>
                                          <p:attrName>style.visibility</p:attrName>
                                        </p:attrNameLst>
                                      </p:cBhvr>
                                      <p:to>
                                        <p:strVal val="visible"/>
                                      </p:to>
                                    </p:set>
                                    <p:anim calcmode="lin" valueType="num">
                                      <p:cBhvr>
                                        <p:cTn id="47" dur="1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38"/>
                                        </p:tgtEl>
                                        <p:attrNameLst>
                                          <p:attrName>ppt_y</p:attrName>
                                        </p:attrNameLst>
                                      </p:cBhvr>
                                      <p:tavLst>
                                        <p:tav tm="0">
                                          <p:val>
                                            <p:strVal val="#ppt_y"/>
                                          </p:val>
                                        </p:tav>
                                        <p:tav tm="100000">
                                          <p:val>
                                            <p:strVal val="#ppt_y"/>
                                          </p:val>
                                        </p:tav>
                                      </p:tavLst>
                                    </p:anim>
                                    <p:anim calcmode="lin" valueType="num">
                                      <p:cBhvr>
                                        <p:cTn id="49" dur="1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38"/>
                                        </p:tgtEl>
                                      </p:cBhvr>
                                    </p:animEffect>
                                  </p:childTnLst>
                                </p:cTn>
                              </p:par>
                            </p:childTnLst>
                          </p:cTn>
                        </p:par>
                        <p:par>
                          <p:cTn id="52" fill="hold">
                            <p:stCondLst>
                              <p:cond delay="449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9"/>
                                        </p:tgtEl>
                                        <p:attrNameLst>
                                          <p:attrName>style.visibility</p:attrName>
                                        </p:attrNameLst>
                                      </p:cBhvr>
                                      <p:to>
                                        <p:strVal val="visible"/>
                                      </p:to>
                                    </p:set>
                                    <p:anim calcmode="lin" valueType="num">
                                      <p:cBhvr>
                                        <p:cTn id="55" dur="1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39"/>
                                        </p:tgtEl>
                                        <p:attrNameLst>
                                          <p:attrName>ppt_y</p:attrName>
                                        </p:attrNameLst>
                                      </p:cBhvr>
                                      <p:tavLst>
                                        <p:tav tm="0">
                                          <p:val>
                                            <p:strVal val="#ppt_y"/>
                                          </p:val>
                                        </p:tav>
                                        <p:tav tm="100000">
                                          <p:val>
                                            <p:strVal val="#ppt_y"/>
                                          </p:val>
                                        </p:tav>
                                      </p:tavLst>
                                    </p:anim>
                                    <p:anim calcmode="lin" valueType="num">
                                      <p:cBhvr>
                                        <p:cTn id="57" dur="1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39"/>
                                        </p:tgtEl>
                                      </p:cBhvr>
                                    </p:animEffect>
                                  </p:childTnLst>
                                </p:cTn>
                              </p:par>
                            </p:childTnLst>
                          </p:cTn>
                        </p:par>
                        <p:par>
                          <p:cTn id="60" fill="hold">
                            <p:stCondLst>
                              <p:cond delay="486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0"/>
                                        </p:tgtEl>
                                        <p:attrNameLst>
                                          <p:attrName>style.visibility</p:attrName>
                                        </p:attrNameLst>
                                      </p:cBhvr>
                                      <p:to>
                                        <p:strVal val="visible"/>
                                      </p:to>
                                    </p:set>
                                    <p:anim calcmode="lin" valueType="num">
                                      <p:cBhvr>
                                        <p:cTn id="63"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0"/>
                                        </p:tgtEl>
                                        <p:attrNameLst>
                                          <p:attrName>ppt_y</p:attrName>
                                        </p:attrNameLst>
                                      </p:cBhvr>
                                      <p:tavLst>
                                        <p:tav tm="0">
                                          <p:val>
                                            <p:strVal val="#ppt_y"/>
                                          </p:val>
                                        </p:tav>
                                        <p:tav tm="100000">
                                          <p:val>
                                            <p:strVal val="#ppt_y"/>
                                          </p:val>
                                        </p:tav>
                                      </p:tavLst>
                                    </p:anim>
                                    <p:anim calcmode="lin" valueType="num">
                                      <p:cBhvr>
                                        <p:cTn id="65"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0"/>
                                        </p:tgtEl>
                                      </p:cBhvr>
                                    </p:animEffect>
                                  </p:childTnLst>
                                </p:cTn>
                              </p:par>
                            </p:childTnLst>
                          </p:cTn>
                        </p:par>
                        <p:par>
                          <p:cTn id="68" fill="hold">
                            <p:stCondLst>
                              <p:cond delay="542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67"/>
                                        </p:tgtEl>
                                        <p:attrNameLst>
                                          <p:attrName>style.visibility</p:attrName>
                                        </p:attrNameLst>
                                      </p:cBhvr>
                                      <p:to>
                                        <p:strVal val="visible"/>
                                      </p:to>
                                    </p:set>
                                    <p:anim calcmode="lin" valueType="num">
                                      <p:cBhvr>
                                        <p:cTn id="71" dur="1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67"/>
                                        </p:tgtEl>
                                        <p:attrNameLst>
                                          <p:attrName>ppt_y</p:attrName>
                                        </p:attrNameLst>
                                      </p:cBhvr>
                                      <p:tavLst>
                                        <p:tav tm="0">
                                          <p:val>
                                            <p:strVal val="#ppt_y"/>
                                          </p:val>
                                        </p:tav>
                                        <p:tav tm="100000">
                                          <p:val>
                                            <p:strVal val="#ppt_y"/>
                                          </p:val>
                                        </p:tav>
                                      </p:tavLst>
                                    </p:anim>
                                    <p:anim calcmode="lin" valueType="num">
                                      <p:cBhvr>
                                        <p:cTn id="73" dur="1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67"/>
                                        </p:tgtEl>
                                      </p:cBhvr>
                                    </p:animEffect>
                                  </p:childTnLst>
                                </p:cTn>
                              </p:par>
                            </p:childTnLst>
                          </p:cTn>
                        </p:par>
                        <p:par>
                          <p:cTn id="76" fill="hold">
                            <p:stCondLst>
                              <p:cond delay="568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8"/>
                                        </p:tgtEl>
                                        <p:attrNameLst>
                                          <p:attrName>style.visibility</p:attrName>
                                        </p:attrNameLst>
                                      </p:cBhvr>
                                      <p:to>
                                        <p:strVal val="visible"/>
                                      </p:to>
                                    </p:set>
                                    <p:anim calcmode="lin" valueType="num">
                                      <p:cBhvr>
                                        <p:cTn id="79"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8"/>
                                        </p:tgtEl>
                                        <p:attrNameLst>
                                          <p:attrName>ppt_y</p:attrName>
                                        </p:attrNameLst>
                                      </p:cBhvr>
                                      <p:tavLst>
                                        <p:tav tm="0">
                                          <p:val>
                                            <p:strVal val="#ppt_y"/>
                                          </p:val>
                                        </p:tav>
                                        <p:tav tm="100000">
                                          <p:val>
                                            <p:strVal val="#ppt_y"/>
                                          </p:val>
                                        </p:tav>
                                      </p:tavLst>
                                    </p:anim>
                                    <p:anim calcmode="lin" valueType="num">
                                      <p:cBhvr>
                                        <p:cTn id="81"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8"/>
                                        </p:tgtEl>
                                      </p:cBhvr>
                                    </p:animEffect>
                                  </p:childTnLst>
                                </p:cTn>
                              </p:par>
                            </p:childTnLst>
                          </p:cTn>
                        </p:par>
                        <p:par>
                          <p:cTn id="84" fill="hold">
                            <p:stCondLst>
                              <p:cond delay="614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69"/>
                                        </p:tgtEl>
                                        <p:attrNameLst>
                                          <p:attrName>style.visibility</p:attrName>
                                        </p:attrNameLst>
                                      </p:cBhvr>
                                      <p:to>
                                        <p:strVal val="visible"/>
                                      </p:to>
                                    </p:set>
                                    <p:anim calcmode="lin" valueType="num">
                                      <p:cBhvr>
                                        <p:cTn id="87"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69"/>
                                        </p:tgtEl>
                                        <p:attrNameLst>
                                          <p:attrName>ppt_y</p:attrName>
                                        </p:attrNameLst>
                                      </p:cBhvr>
                                      <p:tavLst>
                                        <p:tav tm="0">
                                          <p:val>
                                            <p:strVal val="#ppt_y"/>
                                          </p:val>
                                        </p:tav>
                                        <p:tav tm="100000">
                                          <p:val>
                                            <p:strVal val="#ppt_y"/>
                                          </p:val>
                                        </p:tav>
                                      </p:tavLst>
                                    </p:anim>
                                    <p:anim calcmode="lin" valueType="num">
                                      <p:cBhvr>
                                        <p:cTn id="89"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69"/>
                                        </p:tgtEl>
                                      </p:cBhvr>
                                    </p:animEffect>
                                  </p:childTnLst>
                                </p:cTn>
                              </p:par>
                            </p:childTnLst>
                          </p:cTn>
                        </p:par>
                        <p:par>
                          <p:cTn id="92" fill="hold">
                            <p:stCondLst>
                              <p:cond delay="645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70"/>
                                        </p:tgtEl>
                                        <p:attrNameLst>
                                          <p:attrName>style.visibility</p:attrName>
                                        </p:attrNameLst>
                                      </p:cBhvr>
                                      <p:to>
                                        <p:strVal val="visible"/>
                                      </p:to>
                                    </p:set>
                                    <p:anim calcmode="lin" valueType="num">
                                      <p:cBhvr>
                                        <p:cTn id="95" dur="1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70"/>
                                        </p:tgtEl>
                                        <p:attrNameLst>
                                          <p:attrName>ppt_y</p:attrName>
                                        </p:attrNameLst>
                                      </p:cBhvr>
                                      <p:tavLst>
                                        <p:tav tm="0">
                                          <p:val>
                                            <p:strVal val="#ppt_y"/>
                                          </p:val>
                                        </p:tav>
                                        <p:tav tm="100000">
                                          <p:val>
                                            <p:strVal val="#ppt_y"/>
                                          </p:val>
                                        </p:tav>
                                      </p:tavLst>
                                    </p:anim>
                                    <p:anim calcmode="lin" valueType="num">
                                      <p:cBhvr>
                                        <p:cTn id="97" dur="1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27" grpId="0"/>
      <p:bldP spid="38" grpId="0"/>
      <p:bldP spid="39" grpId="0"/>
      <p:bldP spid="40" grpId="0"/>
      <p:bldP spid="67" grpId="0"/>
      <p:bldP spid="68" grpId="0"/>
      <p:bldP spid="69"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8668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Where to Access Funding ?</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شكل بيضاوي 39">
            <a:extLst>
              <a:ext uri="{FF2B5EF4-FFF2-40B4-BE49-F238E27FC236}">
                <a16:creationId xmlns:a16="http://schemas.microsoft.com/office/drawing/2014/main" id="{7DD89EBC-CFCE-BDC2-1052-4413EBBF2B04}"/>
              </a:ext>
            </a:extLst>
          </p:cNvPr>
          <p:cNvSpPr>
            <a:spLocks noChangeAspect="1"/>
          </p:cNvSpPr>
          <p:nvPr/>
        </p:nvSpPr>
        <p:spPr>
          <a:xfrm>
            <a:off x="1559746" y="1277481"/>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عنصر نائب للنص 13">
            <a:extLst>
              <a:ext uri="{FF2B5EF4-FFF2-40B4-BE49-F238E27FC236}">
                <a16:creationId xmlns:a16="http://schemas.microsoft.com/office/drawing/2014/main" id="{EA515B05-6662-510E-246F-24F374C73827}"/>
              </a:ext>
            </a:extLst>
          </p:cNvPr>
          <p:cNvSpPr txBox="1">
            <a:spLocks/>
          </p:cNvSpPr>
          <p:nvPr/>
        </p:nvSpPr>
        <p:spPr>
          <a:xfrm>
            <a:off x="1872031" y="1561469"/>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6</a:t>
            </a:r>
            <a:endParaRPr lang="ar-SA" sz="3200" b="1" dirty="0">
              <a:solidFill>
                <a:schemeClr val="tx1">
                  <a:lumMod val="65000"/>
                  <a:lumOff val="35000"/>
                </a:schemeClr>
              </a:solidFill>
            </a:endParaRPr>
          </a:p>
        </p:txBody>
      </p:sp>
      <p:sp>
        <p:nvSpPr>
          <p:cNvPr id="53" name="عنصر نائب للنص 40">
            <a:extLst>
              <a:ext uri="{FF2B5EF4-FFF2-40B4-BE49-F238E27FC236}">
                <a16:creationId xmlns:a16="http://schemas.microsoft.com/office/drawing/2014/main" id="{EA625BD6-D914-2506-FC9D-0F9FA4D2EB05}"/>
              </a:ext>
            </a:extLst>
          </p:cNvPr>
          <p:cNvSpPr txBox="1">
            <a:spLocks/>
          </p:cNvSpPr>
          <p:nvPr/>
        </p:nvSpPr>
        <p:spPr>
          <a:xfrm>
            <a:off x="1337096" y="2952833"/>
            <a:ext cx="9179048" cy="2465363"/>
          </a:xfrm>
          <a:prstGeom prst="rect">
            <a:avLst/>
          </a:prstGeom>
        </p:spPr>
        <p:txBody>
          <a:bodyPr vert="horz" lIns="91440" tIns="45720" rIns="91440" bIns="45720" rtlCol="1" anchor="ctr"/>
          <a:lstStyle>
            <a:defPPr>
              <a:defRPr lang="ar-SA"/>
            </a:defPPr>
            <a:lvl1pPr marL="228600" indent="-228600" algn="just" eaLnBrk="1" hangingPunct="1">
              <a:buNone/>
              <a:defRPr sz="1400" b="0"/>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sz="2000" dirty="0"/>
              <a:t>	Private-equity funds are collected sums of money that are intended for young and promising private companies. The aim is to capture the “high growth stage” in young companies. From experience, investments in young companies can deliver better investment profits than investments in large companies that are stable or “slow-growth? </a:t>
            </a:r>
          </a:p>
        </p:txBody>
      </p:sp>
      <p:grpSp>
        <p:nvGrpSpPr>
          <p:cNvPr id="62" name="مجموعة 61">
            <a:extLst>
              <a:ext uri="{FF2B5EF4-FFF2-40B4-BE49-F238E27FC236}">
                <a16:creationId xmlns:a16="http://schemas.microsoft.com/office/drawing/2014/main" id="{6E9AFC68-A62D-4F1D-589B-2148A211D881}"/>
              </a:ext>
            </a:extLst>
          </p:cNvPr>
          <p:cNvGrpSpPr/>
          <p:nvPr/>
        </p:nvGrpSpPr>
        <p:grpSpPr>
          <a:xfrm>
            <a:off x="1496723" y="1316257"/>
            <a:ext cx="1280152" cy="1189377"/>
            <a:chOff x="-5434391" y="691376"/>
            <a:chExt cx="3920146" cy="3642169"/>
          </a:xfrm>
          <a:gradFill>
            <a:gsLst>
              <a:gs pos="581">
                <a:srgbClr val="000000"/>
              </a:gs>
              <a:gs pos="100000">
                <a:schemeClr val="tx1">
                  <a:alpha val="0"/>
                </a:schemeClr>
              </a:gs>
            </a:gsLst>
            <a:lin ang="8100000" scaled="1"/>
          </a:gradFill>
        </p:grpSpPr>
        <p:sp>
          <p:nvSpPr>
            <p:cNvPr id="72" name="شكل حر 38">
              <a:extLst>
                <a:ext uri="{FF2B5EF4-FFF2-40B4-BE49-F238E27FC236}">
                  <a16:creationId xmlns:a16="http://schemas.microsoft.com/office/drawing/2014/main" id="{255E3756-F0E5-7B0C-7600-00A2B10C7AC6}"/>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73" name="شكل حر 39">
              <a:extLst>
                <a:ext uri="{FF2B5EF4-FFF2-40B4-BE49-F238E27FC236}">
                  <a16:creationId xmlns:a16="http://schemas.microsoft.com/office/drawing/2014/main" id="{24C71D27-0EF0-0EDE-F89A-7DF338F7DEBA}"/>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
        <p:nvSpPr>
          <p:cNvPr id="45" name="عنصر نائب للنص 40">
            <a:extLst>
              <a:ext uri="{FF2B5EF4-FFF2-40B4-BE49-F238E27FC236}">
                <a16:creationId xmlns:a16="http://schemas.microsoft.com/office/drawing/2014/main" id="{DAA74ACE-1442-FA55-DCAE-C70C03B9C123}"/>
              </a:ext>
            </a:extLst>
          </p:cNvPr>
          <p:cNvSpPr txBox="1">
            <a:spLocks/>
          </p:cNvSpPr>
          <p:nvPr/>
        </p:nvSpPr>
        <p:spPr>
          <a:xfrm>
            <a:off x="3353974" y="1703368"/>
            <a:ext cx="3391600" cy="534589"/>
          </a:xfrm>
          <a:prstGeom prst="rect">
            <a:avLst/>
          </a:prstGeom>
        </p:spPr>
        <p:txBody>
          <a:bodyPr vert="horz" lIns="91440" tIns="45720" rIns="91440" bIns="45720" rtlCol="1" anchor="ctr"/>
          <a:lstStyle>
            <a:defPPr>
              <a:defRPr lang="ar-SA"/>
            </a:defPPr>
            <a:lvl1pPr marL="228600" indent="-228600" eaLnBrk="1" hangingPunct="1">
              <a:buNone/>
              <a:defRPr sz="2400" b="0">
                <a:solidFill>
                  <a:srgbClr val="5AE2D2"/>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Private-equity funds</a:t>
            </a:r>
          </a:p>
        </p:txBody>
      </p:sp>
    </p:spTree>
    <p:extLst>
      <p:ext uri="{BB962C8B-B14F-4D97-AF65-F5344CB8AC3E}">
        <p14:creationId xmlns:p14="http://schemas.microsoft.com/office/powerpoint/2010/main" val="287356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50"/>
                            </p:stCondLst>
                            <p:childTnLst>
                              <p:par>
                                <p:cTn id="29" presetID="14" presetClass="entr" presetSubtype="1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100"/>
                                        <p:tgtEl>
                                          <p:spTgt spid="40"/>
                                        </p:tgtEl>
                                      </p:cBhvr>
                                    </p:animEffect>
                                  </p:childTnLst>
                                </p:cTn>
                              </p:par>
                            </p:childTnLst>
                          </p:cTn>
                        </p:par>
                        <p:par>
                          <p:cTn id="32" fill="hold">
                            <p:stCondLst>
                              <p:cond delay="1450"/>
                            </p:stCondLst>
                            <p:childTnLst>
                              <p:par>
                                <p:cTn id="33" presetID="14" presetClass="entr" presetSubtype="1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randombar(horizontal)">
                                      <p:cBhvr>
                                        <p:cTn id="35" dur="100"/>
                                        <p:tgtEl>
                                          <p:spTgt spid="62"/>
                                        </p:tgtEl>
                                      </p:cBhvr>
                                    </p:animEffect>
                                  </p:childTnLst>
                                </p:cTn>
                              </p:par>
                            </p:childTnLst>
                          </p:cTn>
                        </p:par>
                        <p:par>
                          <p:cTn id="36" fill="hold">
                            <p:stCondLst>
                              <p:cond delay="1550"/>
                            </p:stCondLst>
                            <p:childTnLst>
                              <p:par>
                                <p:cTn id="37" presetID="14" presetClass="entr" presetSubtype="1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randombar(horizontal)">
                                      <p:cBhvr>
                                        <p:cTn id="39" dur="100"/>
                                        <p:tgtEl>
                                          <p:spTgt spid="41"/>
                                        </p:tgtEl>
                                      </p:cBhvr>
                                    </p:animEffect>
                                  </p:childTnLst>
                                </p:cTn>
                              </p:par>
                            </p:childTnLst>
                          </p:cTn>
                        </p:par>
                        <p:par>
                          <p:cTn id="40" fill="hold">
                            <p:stCondLst>
                              <p:cond delay="16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5"/>
                                        </p:tgtEl>
                                        <p:attrNameLst>
                                          <p:attrName>style.visibility</p:attrName>
                                        </p:attrNameLst>
                                      </p:cBhvr>
                                      <p:to>
                                        <p:strVal val="visible"/>
                                      </p:to>
                                    </p:set>
                                    <p:anim calcmode="lin" valueType="num">
                                      <p:cBhvr>
                                        <p:cTn id="43"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45"/>
                                        </p:tgtEl>
                                        <p:attrNameLst>
                                          <p:attrName>ppt_y</p:attrName>
                                        </p:attrNameLst>
                                      </p:cBhvr>
                                      <p:tavLst>
                                        <p:tav tm="0">
                                          <p:val>
                                            <p:strVal val="#ppt_y"/>
                                          </p:val>
                                        </p:tav>
                                        <p:tav tm="100000">
                                          <p:val>
                                            <p:strVal val="#ppt_y"/>
                                          </p:val>
                                        </p:tav>
                                      </p:tavLst>
                                    </p:anim>
                                    <p:anim calcmode="lin" valueType="num">
                                      <p:cBhvr>
                                        <p:cTn id="45"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45"/>
                                        </p:tgtEl>
                                      </p:cBhvr>
                                    </p:animEffect>
                                  </p:childTnLst>
                                </p:cTn>
                              </p:par>
                            </p:childTnLst>
                          </p:cTn>
                        </p:par>
                        <p:par>
                          <p:cTn id="48" fill="hold">
                            <p:stCondLst>
                              <p:cond delay="23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53"/>
                                        </p:tgtEl>
                                        <p:attrNameLst>
                                          <p:attrName>style.visibility</p:attrName>
                                        </p:attrNameLst>
                                      </p:cBhvr>
                                      <p:to>
                                        <p:strVal val="visible"/>
                                      </p:to>
                                    </p:set>
                                    <p:anim calcmode="lin" valueType="num">
                                      <p:cBhvr>
                                        <p:cTn id="51"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2" dur="250" fill="hold"/>
                                        <p:tgtEl>
                                          <p:spTgt spid="53"/>
                                        </p:tgtEl>
                                        <p:attrNameLst>
                                          <p:attrName>ppt_y</p:attrName>
                                        </p:attrNameLst>
                                      </p:cBhvr>
                                      <p:tavLst>
                                        <p:tav tm="0">
                                          <p:val>
                                            <p:strVal val="#ppt_y"/>
                                          </p:val>
                                        </p:tav>
                                        <p:tav tm="100000">
                                          <p:val>
                                            <p:strVal val="#ppt_y"/>
                                          </p:val>
                                        </p:tav>
                                      </p:tavLst>
                                    </p:anim>
                                    <p:anim calcmode="lin" valueType="num">
                                      <p:cBhvr>
                                        <p:cTn id="53"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4"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25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0" grpId="0" animBg="1"/>
      <p:bldP spid="41" grpId="0"/>
      <p:bldP spid="53"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2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53"/>
                        </p:tgtEl>
                        <p:attrNameLst>
                          <p:attrName>ppt_y</p:attrName>
                        </p:attrNameLst>
                      </p:cBhvr>
                      <p:tavLst>
                        <p:tav tm="0">
                          <p:val>
                            <p:strVal val="#ppt_y"/>
                          </p:val>
                        </p:tav>
                        <p:tav tm="100000">
                          <p:val>
                            <p:strVal val="#ppt_y"/>
                          </p:val>
                        </p:tav>
                      </p:tavLst>
                    </p:anim>
                    <p:anim calcmode="lin" valueType="num">
                      <p:cBhvr>
                        <p:cTn dur="2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53"/>
                        </p:tgtEl>
                      </p:cBhvr>
                    </p:animEffect>
                  </p:childTnLst>
                </p:cTn>
              </p:par>
            </p:tnLst>
          </p:tmpl>
        </p:tmplLst>
      </p:bldP>
      <p:bldP spid="45"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5"/>
                        </p:tgtEl>
                        <p:attrNameLst>
                          <p:attrName>style.visibility</p:attrName>
                        </p:attrNameLst>
                      </p:cBhvr>
                      <p:to>
                        <p:strVal val="visible"/>
                      </p:to>
                    </p:set>
                    <p:anim calcmode="lin" valueType="num">
                      <p:cBhvr>
                        <p:cTn dur="2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5"/>
                        </p:tgtEl>
                        <p:attrNameLst>
                          <p:attrName>ppt_y</p:attrName>
                        </p:attrNameLst>
                      </p:cBhvr>
                      <p:tavLst>
                        <p:tav tm="0">
                          <p:val>
                            <p:strVal val="#ppt_y"/>
                          </p:val>
                        </p:tav>
                        <p:tav tm="100000">
                          <p:val>
                            <p:strVal val="#ppt_y"/>
                          </p:val>
                        </p:tav>
                      </p:tavLst>
                    </p:anim>
                    <p:anim calcmode="lin" valueType="num">
                      <p:cBhvr>
                        <p:cTn dur="2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5"/>
                        </p:tgtEl>
                      </p:cBhvr>
                    </p:animEffect>
                  </p:childTnLst>
                </p:cTn>
              </p:par>
            </p:tnLst>
          </p:tmpl>
        </p:tmplLst>
      </p:b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080710" y="462116"/>
            <a:ext cx="9548318" cy="646331"/>
          </a:xfrm>
          <a:prstGeom prst="rect">
            <a:avLst/>
          </a:prstGeom>
        </p:spPr>
        <p:txBody>
          <a:bodyPr wrap="square" anchor="t">
            <a:spAutoFit/>
          </a:bodyPr>
          <a:lstStyle/>
          <a:p>
            <a:pPr algn="ctr">
              <a:defRPr/>
            </a:pPr>
            <a:r>
              <a:rPr lang="en-US" sz="3600" b="1" dirty="0">
                <a:solidFill>
                  <a:srgbClr val="20B09F"/>
                </a:solidFill>
                <a:latin typeface="El Messiri" panose="00000800000000000000" pitchFamily="50" charset="-78"/>
                <a:cs typeface="El Messiri" panose="00000800000000000000" pitchFamily="50" charset="-78"/>
              </a:rPr>
              <a:t>Fund and Stage of growth</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29</a:t>
            </a:fld>
            <a:endParaRPr lang="ar-SA"/>
          </a:p>
        </p:txBody>
      </p:sp>
      <p:grpSp>
        <p:nvGrpSpPr>
          <p:cNvPr id="4" name="object 4">
            <a:extLst>
              <a:ext uri="{FF2B5EF4-FFF2-40B4-BE49-F238E27FC236}">
                <a16:creationId xmlns:a16="http://schemas.microsoft.com/office/drawing/2014/main" id="{2CEE4108-0AC8-C9C9-F2FB-10DBE20E688F}"/>
              </a:ext>
            </a:extLst>
          </p:cNvPr>
          <p:cNvGrpSpPr/>
          <p:nvPr/>
        </p:nvGrpSpPr>
        <p:grpSpPr>
          <a:xfrm>
            <a:off x="1972354" y="1219235"/>
            <a:ext cx="7859349" cy="4660900"/>
            <a:chOff x="2092000" y="1854200"/>
            <a:chExt cx="8597900" cy="5561965"/>
          </a:xfrm>
        </p:grpSpPr>
        <p:pic>
          <p:nvPicPr>
            <p:cNvPr id="5" name="object 5">
              <a:extLst>
                <a:ext uri="{FF2B5EF4-FFF2-40B4-BE49-F238E27FC236}">
                  <a16:creationId xmlns:a16="http://schemas.microsoft.com/office/drawing/2014/main" id="{3CFB62CF-63A1-B5E8-8250-869372B683EB}"/>
                </a:ext>
              </a:extLst>
            </p:cNvPr>
            <p:cNvPicPr/>
            <p:nvPr/>
          </p:nvPicPr>
          <p:blipFill>
            <a:blip r:embed="rId5" cstate="print"/>
            <a:stretch>
              <a:fillRect/>
            </a:stretch>
          </p:blipFill>
          <p:spPr>
            <a:xfrm>
              <a:off x="2092000" y="1854200"/>
              <a:ext cx="8597894" cy="5561799"/>
            </a:xfrm>
            <a:prstGeom prst="rect">
              <a:avLst/>
            </a:prstGeom>
          </p:spPr>
        </p:pic>
        <p:pic>
          <p:nvPicPr>
            <p:cNvPr id="6" name="object 6">
              <a:extLst>
                <a:ext uri="{FF2B5EF4-FFF2-40B4-BE49-F238E27FC236}">
                  <a16:creationId xmlns:a16="http://schemas.microsoft.com/office/drawing/2014/main" id="{8C8B42B2-3CBE-AC0D-3B51-BA07013C9BB2}"/>
                </a:ext>
              </a:extLst>
            </p:cNvPr>
            <p:cNvPicPr/>
            <p:nvPr/>
          </p:nvPicPr>
          <p:blipFill>
            <a:blip r:embed="rId6" cstate="print"/>
            <a:stretch>
              <a:fillRect/>
            </a:stretch>
          </p:blipFill>
          <p:spPr>
            <a:xfrm>
              <a:off x="2252678" y="1978291"/>
              <a:ext cx="8206724" cy="5205969"/>
            </a:xfrm>
            <a:prstGeom prst="rect">
              <a:avLst/>
            </a:prstGeom>
          </p:spPr>
        </p:pic>
      </p:grpSp>
    </p:spTree>
    <p:extLst>
      <p:ext uri="{BB962C8B-B14F-4D97-AF65-F5344CB8AC3E}">
        <p14:creationId xmlns:p14="http://schemas.microsoft.com/office/powerpoint/2010/main" val="4097824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3A1010AB-68BC-5280-4A72-5C886D0514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69954" y="1211978"/>
            <a:ext cx="5436276" cy="5436276"/>
          </a:xfrm>
          <a:prstGeom prst="rect">
            <a:avLst/>
          </a:prstGeom>
          <a:ln>
            <a:noFill/>
          </a:ln>
          <a:effectLst>
            <a:outerShdw blurRad="495300" dist="228600" dir="9300000" sx="97000" sy="97000" algn="ctr">
              <a:srgbClr val="000000">
                <a:alpha val="20000"/>
              </a:srgbClr>
            </a:outerShdw>
          </a:effectLst>
          <a:scene3d>
            <a:camera prst="orthographicFront">
              <a:rot lat="0" lon="0" rev="0"/>
            </a:camera>
            <a:lightRig rig="brightRoom" dir="t">
              <a:rot lat="0" lon="0" rev="600000"/>
            </a:lightRig>
          </a:scene3d>
          <a:sp3d prstMaterial="metal">
            <a:bevelT w="38100" h="57150" prst="angle"/>
          </a:sp3d>
        </p:spPr>
      </p:pic>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620E4EF0-B6C1-40FC-80A9-82BE9FFE86F3}"/>
              </a:ext>
            </a:extLst>
          </p:cNvPr>
          <p:cNvSpPr txBox="1">
            <a:spLocks/>
          </p:cNvSpPr>
          <p:nvPr/>
        </p:nvSpPr>
        <p:spPr>
          <a:xfrm>
            <a:off x="4788464" y="2725961"/>
            <a:ext cx="4041183" cy="208457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chemeClr val="bg1">
                    <a:lumMod val="85000"/>
                  </a:schemeClr>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lnSpc>
                <a:spcPct val="130000"/>
              </a:lnSpc>
              <a:spcAft>
                <a:spcPts val="0"/>
              </a:spcAft>
            </a:pPr>
            <a:r>
              <a:rPr lang="en-US" sz="3200" dirty="0">
                <a:solidFill>
                  <a:srgbClr val="343D45">
                    <a:lumMod val="75000"/>
                  </a:srgbClr>
                </a:solidFill>
                <a:sym typeface="Arial"/>
              </a:rPr>
              <a:t>SECURE FUNDING</a:t>
            </a: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a:t>
            </a:r>
            <a:r>
              <a:rPr lang="ar-SA"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9</a:t>
            </a:r>
            <a:endPar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endParaRP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Tree>
    <p:extLst>
      <p:ext uri="{BB962C8B-B14F-4D97-AF65-F5344CB8AC3E}">
        <p14:creationId xmlns:p14="http://schemas.microsoft.com/office/powerpoint/2010/main" val="1267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8"/>
                                        </p:tgtEl>
                                        <p:attrNameLst>
                                          <p:attrName>ppt_y</p:attrName>
                                        </p:attrNameLst>
                                      </p:cBhvr>
                                      <p:tavLst>
                                        <p:tav tm="0">
                                          <p:val>
                                            <p:strVal val="#ppt_y"/>
                                          </p:val>
                                        </p:tav>
                                        <p:tav tm="100000">
                                          <p:val>
                                            <p:strVal val="#ppt_y"/>
                                          </p:val>
                                        </p:tav>
                                      </p:tavLst>
                                    </p:anim>
                                    <p:anim calcmode="lin" valueType="num">
                                      <p:cBhvr>
                                        <p:cTn id="3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18"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Fund and Stage of growth</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4" y="1496611"/>
            <a:ext cx="9420926" cy="1657914"/>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Businesses seek Series A funding or financing once they already have an established user base and consistent revenue. Series A funding is meant to help you further optimize your user base and product offerings as well as scale your product and introduce it to new markets.</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99351" y="1597824"/>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9" name="نجمة ذات 4 نقاط 52">
            <a:extLst>
              <a:ext uri="{FF2B5EF4-FFF2-40B4-BE49-F238E27FC236}">
                <a16:creationId xmlns:a16="http://schemas.microsoft.com/office/drawing/2014/main" id="{B3A580A4-5B8E-2A12-2F65-FC2D747A51B1}"/>
              </a:ext>
            </a:extLst>
          </p:cNvPr>
          <p:cNvSpPr/>
          <p:nvPr/>
        </p:nvSpPr>
        <p:spPr>
          <a:xfrm>
            <a:off x="1718475" y="4127260"/>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0" name="عنصر نائب للنص 13">
            <a:extLst>
              <a:ext uri="{FF2B5EF4-FFF2-40B4-BE49-F238E27FC236}">
                <a16:creationId xmlns:a16="http://schemas.microsoft.com/office/drawing/2014/main" id="{12149CE1-4F0D-B794-A295-AFB293CCBBE9}"/>
              </a:ext>
            </a:extLst>
          </p:cNvPr>
          <p:cNvSpPr txBox="1">
            <a:spLocks/>
          </p:cNvSpPr>
          <p:nvPr/>
        </p:nvSpPr>
        <p:spPr>
          <a:xfrm>
            <a:off x="2225476" y="4111780"/>
            <a:ext cx="6755082"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Raise between SR2 million and SR15 million</a:t>
            </a:r>
          </a:p>
        </p:txBody>
      </p:sp>
      <p:sp>
        <p:nvSpPr>
          <p:cNvPr id="22" name="نجمة ذات 4 نقاط 52">
            <a:extLst>
              <a:ext uri="{FF2B5EF4-FFF2-40B4-BE49-F238E27FC236}">
                <a16:creationId xmlns:a16="http://schemas.microsoft.com/office/drawing/2014/main" id="{656E5ED7-1B5E-78C7-3728-568EC0BCF5A1}"/>
              </a:ext>
            </a:extLst>
          </p:cNvPr>
          <p:cNvSpPr/>
          <p:nvPr/>
        </p:nvSpPr>
        <p:spPr>
          <a:xfrm>
            <a:off x="1746826" y="4595776"/>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عنصر نائب للنص 13">
            <a:extLst>
              <a:ext uri="{FF2B5EF4-FFF2-40B4-BE49-F238E27FC236}">
                <a16:creationId xmlns:a16="http://schemas.microsoft.com/office/drawing/2014/main" id="{8EC05CFA-3146-514F-B31A-5DA8E7691E35}"/>
              </a:ext>
            </a:extLst>
          </p:cNvPr>
          <p:cNvSpPr txBox="1">
            <a:spLocks/>
          </p:cNvSpPr>
          <p:nvPr/>
        </p:nvSpPr>
        <p:spPr>
          <a:xfrm>
            <a:off x="2253827" y="4580296"/>
            <a:ext cx="6755082"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Have a valuation between SR10M – SR40M</a:t>
            </a:r>
          </a:p>
        </p:txBody>
      </p:sp>
      <p:sp>
        <p:nvSpPr>
          <p:cNvPr id="25" name="نجمة ذات 4 نقاط 52">
            <a:extLst>
              <a:ext uri="{FF2B5EF4-FFF2-40B4-BE49-F238E27FC236}">
                <a16:creationId xmlns:a16="http://schemas.microsoft.com/office/drawing/2014/main" id="{4FCFE5A0-2C24-7472-690C-A896439C98E2}"/>
              </a:ext>
            </a:extLst>
          </p:cNvPr>
          <p:cNvSpPr/>
          <p:nvPr/>
        </p:nvSpPr>
        <p:spPr>
          <a:xfrm>
            <a:off x="1718475" y="5091557"/>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6" name="عنصر نائب للنص 13">
            <a:extLst>
              <a:ext uri="{FF2B5EF4-FFF2-40B4-BE49-F238E27FC236}">
                <a16:creationId xmlns:a16="http://schemas.microsoft.com/office/drawing/2014/main" id="{72B51F70-C20E-CDFE-DB7B-56D13A819C76}"/>
              </a:ext>
            </a:extLst>
          </p:cNvPr>
          <p:cNvSpPr txBox="1">
            <a:spLocks/>
          </p:cNvSpPr>
          <p:nvPr/>
        </p:nvSpPr>
        <p:spPr>
          <a:xfrm>
            <a:off x="2225475" y="5076077"/>
            <a:ext cx="7651525"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Pull in SR100K to SR 250K per month in revenue </a:t>
            </a:r>
          </a:p>
        </p:txBody>
      </p:sp>
      <p:sp>
        <p:nvSpPr>
          <p:cNvPr id="2" name="Rectangle 31">
            <a:extLst>
              <a:ext uri="{FF2B5EF4-FFF2-40B4-BE49-F238E27FC236}">
                <a16:creationId xmlns:a16="http://schemas.microsoft.com/office/drawing/2014/main" id="{1C55E18F-AB07-363E-7E4D-D64866AAE4F3}"/>
              </a:ext>
            </a:extLst>
          </p:cNvPr>
          <p:cNvSpPr/>
          <p:nvPr/>
        </p:nvSpPr>
        <p:spPr>
          <a:xfrm>
            <a:off x="4158155" y="648335"/>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Series A funding</a:t>
            </a:r>
          </a:p>
        </p:txBody>
      </p:sp>
      <p:sp>
        <p:nvSpPr>
          <p:cNvPr id="3" name="Rectangle 31">
            <a:extLst>
              <a:ext uri="{FF2B5EF4-FFF2-40B4-BE49-F238E27FC236}">
                <a16:creationId xmlns:a16="http://schemas.microsoft.com/office/drawing/2014/main" id="{AF77F48D-5163-0159-E9A1-E7BEBA086D0F}"/>
              </a:ext>
            </a:extLst>
          </p:cNvPr>
          <p:cNvSpPr/>
          <p:nvPr/>
        </p:nvSpPr>
        <p:spPr>
          <a:xfrm>
            <a:off x="1219351" y="3245618"/>
            <a:ext cx="7501967" cy="523220"/>
          </a:xfrm>
          <a:prstGeom prst="rect">
            <a:avLst/>
          </a:prstGeom>
        </p:spPr>
        <p:txBody>
          <a:bodyPr wrap="square" anchor="t">
            <a:spAutoFit/>
          </a:bodyPr>
          <a:lstStyle/>
          <a:p>
            <a:pPr algn="ctr"/>
            <a:r>
              <a:rPr lang="en-US" sz="2800" dirty="0">
                <a:solidFill>
                  <a:schemeClr val="bg2">
                    <a:lumMod val="60000"/>
                    <a:lumOff val="40000"/>
                  </a:schemeClr>
                </a:solidFill>
                <a:latin typeface="El Messiri" panose="00000800000000000000" pitchFamily="50" charset="-78"/>
                <a:cs typeface="El Messiri" panose="00000800000000000000" pitchFamily="50" charset="-78"/>
              </a:rPr>
              <a:t>Typically, businesses in Series A rounds:</a:t>
            </a:r>
          </a:p>
        </p:txBody>
      </p:sp>
      <p:sp>
        <p:nvSpPr>
          <p:cNvPr id="4" name="Rectangle 31">
            <a:extLst>
              <a:ext uri="{FF2B5EF4-FFF2-40B4-BE49-F238E27FC236}">
                <a16:creationId xmlns:a16="http://schemas.microsoft.com/office/drawing/2014/main" id="{75155620-80A0-7075-CBF0-B56D87CC0835}"/>
              </a:ext>
            </a:extLst>
          </p:cNvPr>
          <p:cNvSpPr/>
          <p:nvPr/>
        </p:nvSpPr>
        <p:spPr>
          <a:xfrm>
            <a:off x="21154" y="-678857"/>
            <a:ext cx="4019065" cy="2525691"/>
          </a:xfrm>
          <a:prstGeom prst="rect">
            <a:avLst/>
          </a:prstGeom>
        </p:spPr>
        <p:txBody>
          <a:bodyPr wrap="square" anchor="t">
            <a:spAutoFit/>
          </a:bodyPr>
          <a:lstStyle/>
          <a:p>
            <a:pPr algn="ctr">
              <a:lnSpc>
                <a:spcPct val="150000"/>
              </a:lnSpc>
            </a:pPr>
            <a:r>
              <a:rPr lang="en-US" sz="11500" dirty="0">
                <a:solidFill>
                  <a:srgbClr val="5AE2D2"/>
                </a:solidFill>
                <a:latin typeface="El Messiri" panose="00000800000000000000" pitchFamily="50" charset="-78"/>
                <a:cs typeface="El Messiri" panose="00000800000000000000" pitchFamily="50" charset="-78"/>
              </a:rPr>
              <a:t>A</a:t>
            </a:r>
          </a:p>
        </p:txBody>
      </p:sp>
    </p:spTree>
    <p:extLst>
      <p:ext uri="{BB962C8B-B14F-4D97-AF65-F5344CB8AC3E}">
        <p14:creationId xmlns:p14="http://schemas.microsoft.com/office/powerpoint/2010/main" val="8577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4"/>
                                        </p:tgtEl>
                                        <p:attrNameLst>
                                          <p:attrName>ppt_y</p:attrName>
                                        </p:attrNameLst>
                                      </p:cBhvr>
                                      <p:tavLst>
                                        <p:tav tm="0">
                                          <p:val>
                                            <p:strVal val="#ppt_y"/>
                                          </p:val>
                                        </p:tav>
                                        <p:tav tm="100000">
                                          <p:val>
                                            <p:strVal val="#ppt_y"/>
                                          </p:val>
                                        </p:tav>
                                      </p:tavLst>
                                    </p:anim>
                                    <p:anim calcmode="lin" valueType="num">
                                      <p:cBhvr>
                                        <p:cTn id="33"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4"/>
                                        </p:tgtEl>
                                      </p:cBhvr>
                                    </p:animEffect>
                                  </p:childTnLst>
                                </p:cTn>
                              </p:par>
                            </p:childTnLst>
                          </p:cTn>
                        </p:par>
                        <p:par>
                          <p:cTn id="36" fill="hold">
                            <p:stCondLst>
                              <p:cond delay="14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
                                        </p:tgtEl>
                                        <p:attrNameLst>
                                          <p:attrName>style.visibility</p:attrName>
                                        </p:attrNameLst>
                                      </p:cBhvr>
                                      <p:to>
                                        <p:strVal val="visible"/>
                                      </p:to>
                                    </p:set>
                                    <p:anim calcmode="lin" valueType="num">
                                      <p:cBhvr>
                                        <p:cTn id="39" dur="1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2"/>
                                        </p:tgtEl>
                                        <p:attrNameLst>
                                          <p:attrName>ppt_y</p:attrName>
                                        </p:attrNameLst>
                                      </p:cBhvr>
                                      <p:tavLst>
                                        <p:tav tm="0">
                                          <p:val>
                                            <p:strVal val="#ppt_y"/>
                                          </p:val>
                                        </p:tav>
                                        <p:tav tm="100000">
                                          <p:val>
                                            <p:strVal val="#ppt_y"/>
                                          </p:val>
                                        </p:tav>
                                      </p:tavLst>
                                    </p:anim>
                                    <p:anim calcmode="lin" valueType="num">
                                      <p:cBhvr>
                                        <p:cTn id="41" dur="1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250"/>
                                        <p:tgtEl>
                                          <p:spTgt spid="34"/>
                                        </p:tgtEl>
                                      </p:cBhvr>
                                    </p:animEffect>
                                  </p:childTnLst>
                                </p:cTn>
                              </p:par>
                            </p:childTnLst>
                          </p:cTn>
                        </p:par>
                        <p:par>
                          <p:cTn id="47" fill="hold">
                            <p:stCondLst>
                              <p:cond delay="1820"/>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33"/>
                                        </p:tgtEl>
                                        <p:attrNameLst>
                                          <p:attrName>style.visibility</p:attrName>
                                        </p:attrNameLst>
                                      </p:cBhvr>
                                      <p:to>
                                        <p:strVal val="visible"/>
                                      </p:to>
                                    </p:set>
                                    <p:animEffect transition="in" filter="wipe(left)">
                                      <p:cBhvr>
                                        <p:cTn id="50" dur="250"/>
                                        <p:tgtEl>
                                          <p:spTgt spid="33"/>
                                        </p:tgtEl>
                                      </p:cBhvr>
                                    </p:animEffect>
                                  </p:childTnLst>
                                </p:cTn>
                              </p:par>
                            </p:childTnLst>
                          </p:cTn>
                        </p:par>
                        <p:par>
                          <p:cTn id="51" fill="hold">
                            <p:stCondLst>
                              <p:cond delay="3245"/>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3"/>
                                        </p:tgtEl>
                                        <p:attrNameLst>
                                          <p:attrName>style.visibility</p:attrName>
                                        </p:attrNameLst>
                                      </p:cBhvr>
                                      <p:to>
                                        <p:strVal val="visible"/>
                                      </p:to>
                                    </p:set>
                                    <p:anim calcmode="lin" valueType="num">
                                      <p:cBhvr>
                                        <p:cTn id="54" dur="1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5" dur="150" fill="hold"/>
                                        <p:tgtEl>
                                          <p:spTgt spid="3"/>
                                        </p:tgtEl>
                                        <p:attrNameLst>
                                          <p:attrName>ppt_y</p:attrName>
                                        </p:attrNameLst>
                                      </p:cBhvr>
                                      <p:tavLst>
                                        <p:tav tm="0">
                                          <p:val>
                                            <p:strVal val="#ppt_y"/>
                                          </p:val>
                                        </p:tav>
                                        <p:tav tm="100000">
                                          <p:val>
                                            <p:strVal val="#ppt_y"/>
                                          </p:val>
                                        </p:tav>
                                      </p:tavLst>
                                    </p:anim>
                                    <p:anim calcmode="lin" valueType="num">
                                      <p:cBhvr>
                                        <p:cTn id="56" dur="1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7" dur="1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50" tmFilter="0,0; .5, 1; 1, 1"/>
                                        <p:tgtEl>
                                          <p:spTgt spid="3"/>
                                        </p:tgtEl>
                                      </p:cBhvr>
                                    </p:animEffect>
                                  </p:childTnLst>
                                </p:cTn>
                              </p:par>
                            </p:childTnLst>
                          </p:cTn>
                        </p:par>
                        <p:par>
                          <p:cTn id="59" fill="hold">
                            <p:stCondLst>
                              <p:cond delay="392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50"/>
                                        <p:tgtEl>
                                          <p:spTgt spid="19"/>
                                        </p:tgtEl>
                                      </p:cBhvr>
                                    </p:animEffect>
                                  </p:childTnLst>
                                </p:cTn>
                              </p:par>
                            </p:childTnLst>
                          </p:cTn>
                        </p:par>
                        <p:par>
                          <p:cTn id="63" fill="hold">
                            <p:stCondLst>
                              <p:cond delay="4170"/>
                            </p:stCondLst>
                            <p:childTnLst>
                              <p:par>
                                <p:cTn id="64" presetID="1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childTnLst>
                                </p:cTn>
                              </p:par>
                            </p:childTnLst>
                          </p:cTn>
                        </p:par>
                        <p:par>
                          <p:cTn id="67" fill="hold">
                            <p:stCondLst>
                              <p:cond delay="442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50"/>
                                        <p:tgtEl>
                                          <p:spTgt spid="25"/>
                                        </p:tgtEl>
                                      </p:cBhvr>
                                    </p:animEffect>
                                  </p:childTnLst>
                                </p:cTn>
                              </p:par>
                            </p:childTnLst>
                          </p:cTn>
                        </p:par>
                        <p:par>
                          <p:cTn id="71" fill="hold">
                            <p:stCondLst>
                              <p:cond delay="4670"/>
                            </p:stCondLst>
                            <p:childTnLst>
                              <p:par>
                                <p:cTn id="72" presetID="22" presetClass="entr" presetSubtype="8" fill="hold" grpId="0" nodeType="afterEffect">
                                  <p:stCondLst>
                                    <p:cond delay="0"/>
                                  </p:stCondLst>
                                  <p:iterate type="wd">
                                    <p:tmPct val="10000"/>
                                  </p:iterate>
                                  <p:childTnLst>
                                    <p:set>
                                      <p:cBhvr>
                                        <p:cTn id="73" dur="1" fill="hold">
                                          <p:stCondLst>
                                            <p:cond delay="0"/>
                                          </p:stCondLst>
                                        </p:cTn>
                                        <p:tgtEl>
                                          <p:spTgt spid="20"/>
                                        </p:tgtEl>
                                        <p:attrNameLst>
                                          <p:attrName>style.visibility</p:attrName>
                                        </p:attrNameLst>
                                      </p:cBhvr>
                                      <p:to>
                                        <p:strVal val="visible"/>
                                      </p:to>
                                    </p:set>
                                    <p:animEffect transition="in" filter="wipe(left)">
                                      <p:cBhvr>
                                        <p:cTn id="74" dur="250"/>
                                        <p:tgtEl>
                                          <p:spTgt spid="20"/>
                                        </p:tgtEl>
                                      </p:cBhvr>
                                    </p:animEffect>
                                  </p:childTnLst>
                                </p:cTn>
                              </p:par>
                            </p:childTnLst>
                          </p:cTn>
                        </p:par>
                        <p:par>
                          <p:cTn id="75" fill="hold">
                            <p:stCondLst>
                              <p:cond delay="5070"/>
                            </p:stCondLst>
                            <p:childTnLst>
                              <p:par>
                                <p:cTn id="76" presetID="22" presetClass="entr" presetSubtype="8" fill="hold" grpId="0" nodeType="afterEffect">
                                  <p:stCondLst>
                                    <p:cond delay="0"/>
                                  </p:stCondLst>
                                  <p:iterate type="wd">
                                    <p:tmPct val="10000"/>
                                  </p:iterate>
                                  <p:childTnLst>
                                    <p:set>
                                      <p:cBhvr>
                                        <p:cTn id="77" dur="1" fill="hold">
                                          <p:stCondLst>
                                            <p:cond delay="0"/>
                                          </p:stCondLst>
                                        </p:cTn>
                                        <p:tgtEl>
                                          <p:spTgt spid="24"/>
                                        </p:tgtEl>
                                        <p:attrNameLst>
                                          <p:attrName>style.visibility</p:attrName>
                                        </p:attrNameLst>
                                      </p:cBhvr>
                                      <p:to>
                                        <p:strVal val="visible"/>
                                      </p:to>
                                    </p:set>
                                    <p:animEffect transition="in" filter="wipe(left)">
                                      <p:cBhvr>
                                        <p:cTn id="78" dur="250"/>
                                        <p:tgtEl>
                                          <p:spTgt spid="24"/>
                                        </p:tgtEl>
                                      </p:cBhvr>
                                    </p:animEffect>
                                  </p:childTnLst>
                                </p:cTn>
                              </p:par>
                            </p:childTnLst>
                          </p:cTn>
                        </p:par>
                        <p:par>
                          <p:cTn id="79" fill="hold">
                            <p:stCondLst>
                              <p:cond delay="5470"/>
                            </p:stCondLst>
                            <p:childTnLst>
                              <p:par>
                                <p:cTn id="80" presetID="22" presetClass="entr" presetSubtype="8" fill="hold" grpId="0" nodeType="afterEffect">
                                  <p:stCondLst>
                                    <p:cond delay="0"/>
                                  </p:stCondLst>
                                  <p:iterate type="wd">
                                    <p:tmPct val="10000"/>
                                  </p:iterate>
                                  <p:childTnLst>
                                    <p:set>
                                      <p:cBhvr>
                                        <p:cTn id="81" dur="1" fill="hold">
                                          <p:stCondLst>
                                            <p:cond delay="0"/>
                                          </p:stCondLst>
                                        </p:cTn>
                                        <p:tgtEl>
                                          <p:spTgt spid="26"/>
                                        </p:tgtEl>
                                        <p:attrNameLst>
                                          <p:attrName>style.visibility</p:attrName>
                                        </p:attrNameLst>
                                      </p:cBhvr>
                                      <p:to>
                                        <p:strVal val="visible"/>
                                      </p:to>
                                    </p:set>
                                    <p:animEffect transition="in" filter="wipe(left)">
                                      <p:cBhvr>
                                        <p:cTn id="82"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19" grpId="0" animBg="1"/>
      <p:bldP spid="20" grpId="0"/>
      <p:bldP spid="22" grpId="0" animBg="1"/>
      <p:bldP spid="24" grpId="0"/>
      <p:bldP spid="25" grpId="0" animBg="1"/>
      <p:bldP spid="26" grpId="0"/>
      <p:bldP spid="2"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Fund and Stage of growth</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4" y="1552322"/>
            <a:ext cx="9420926" cy="82121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lnSpc>
                <a:spcPct val="100000"/>
              </a:lnSpc>
              <a:spcAft>
                <a:spcPts val="0"/>
              </a:spcAft>
              <a:buNone/>
              <a:defRPr/>
            </a:pPr>
            <a:r>
              <a:rPr lang="en-US" sz="2000" dirty="0">
                <a:solidFill>
                  <a:srgbClr val="343D45"/>
                </a:solidFill>
                <a:cs typeface="Cocon® Next Arabic" panose="020A0503020102020204"/>
              </a:rPr>
              <a:t>Series B funding is meant to help you significantly expand your market reach. At this stage, you’ve proven your business model so it’s easier to establish trust with investors. </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99351" y="1597824"/>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9" name="نجمة ذات 4 نقاط 52">
            <a:extLst>
              <a:ext uri="{FF2B5EF4-FFF2-40B4-BE49-F238E27FC236}">
                <a16:creationId xmlns:a16="http://schemas.microsoft.com/office/drawing/2014/main" id="{B3A580A4-5B8E-2A12-2F65-FC2D747A51B1}"/>
              </a:ext>
            </a:extLst>
          </p:cNvPr>
          <p:cNvSpPr/>
          <p:nvPr/>
        </p:nvSpPr>
        <p:spPr>
          <a:xfrm>
            <a:off x="1718475" y="4127260"/>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0" name="عنصر نائب للنص 13">
            <a:extLst>
              <a:ext uri="{FF2B5EF4-FFF2-40B4-BE49-F238E27FC236}">
                <a16:creationId xmlns:a16="http://schemas.microsoft.com/office/drawing/2014/main" id="{12149CE1-4F0D-B794-A295-AFB293CCBBE9}"/>
              </a:ext>
            </a:extLst>
          </p:cNvPr>
          <p:cNvSpPr txBox="1">
            <a:spLocks/>
          </p:cNvSpPr>
          <p:nvPr/>
        </p:nvSpPr>
        <p:spPr>
          <a:xfrm>
            <a:off x="2225476" y="4111780"/>
            <a:ext cx="6755082"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Raise between SR10 million and SR25 million</a:t>
            </a:r>
          </a:p>
        </p:txBody>
      </p:sp>
      <p:sp>
        <p:nvSpPr>
          <p:cNvPr id="22" name="نجمة ذات 4 نقاط 52">
            <a:extLst>
              <a:ext uri="{FF2B5EF4-FFF2-40B4-BE49-F238E27FC236}">
                <a16:creationId xmlns:a16="http://schemas.microsoft.com/office/drawing/2014/main" id="{656E5ED7-1B5E-78C7-3728-568EC0BCF5A1}"/>
              </a:ext>
            </a:extLst>
          </p:cNvPr>
          <p:cNvSpPr/>
          <p:nvPr/>
        </p:nvSpPr>
        <p:spPr>
          <a:xfrm>
            <a:off x="1746826" y="4595776"/>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عنصر نائب للنص 13">
            <a:extLst>
              <a:ext uri="{FF2B5EF4-FFF2-40B4-BE49-F238E27FC236}">
                <a16:creationId xmlns:a16="http://schemas.microsoft.com/office/drawing/2014/main" id="{8EC05CFA-3146-514F-B31A-5DA8E7691E35}"/>
              </a:ext>
            </a:extLst>
          </p:cNvPr>
          <p:cNvSpPr txBox="1">
            <a:spLocks/>
          </p:cNvSpPr>
          <p:nvPr/>
        </p:nvSpPr>
        <p:spPr>
          <a:xfrm>
            <a:off x="2253827" y="4580296"/>
            <a:ext cx="6755082"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Have a valuation between SR30M – SR100M</a:t>
            </a:r>
          </a:p>
        </p:txBody>
      </p:sp>
      <p:sp>
        <p:nvSpPr>
          <p:cNvPr id="25" name="نجمة ذات 4 نقاط 52">
            <a:extLst>
              <a:ext uri="{FF2B5EF4-FFF2-40B4-BE49-F238E27FC236}">
                <a16:creationId xmlns:a16="http://schemas.microsoft.com/office/drawing/2014/main" id="{4FCFE5A0-2C24-7472-690C-A896439C98E2}"/>
              </a:ext>
            </a:extLst>
          </p:cNvPr>
          <p:cNvSpPr/>
          <p:nvPr/>
        </p:nvSpPr>
        <p:spPr>
          <a:xfrm>
            <a:off x="1718475" y="5091557"/>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6" name="عنصر نائب للنص 13">
            <a:extLst>
              <a:ext uri="{FF2B5EF4-FFF2-40B4-BE49-F238E27FC236}">
                <a16:creationId xmlns:a16="http://schemas.microsoft.com/office/drawing/2014/main" id="{72B51F70-C20E-CDFE-DB7B-56D13A819C76}"/>
              </a:ext>
            </a:extLst>
          </p:cNvPr>
          <p:cNvSpPr txBox="1">
            <a:spLocks/>
          </p:cNvSpPr>
          <p:nvPr/>
        </p:nvSpPr>
        <p:spPr>
          <a:xfrm>
            <a:off x="2225475" y="5076077"/>
            <a:ext cx="7651525"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Pull in SR350K to SR800K per month in revenue </a:t>
            </a:r>
          </a:p>
        </p:txBody>
      </p:sp>
      <p:sp>
        <p:nvSpPr>
          <p:cNvPr id="2" name="Rectangle 31">
            <a:extLst>
              <a:ext uri="{FF2B5EF4-FFF2-40B4-BE49-F238E27FC236}">
                <a16:creationId xmlns:a16="http://schemas.microsoft.com/office/drawing/2014/main" id="{1C55E18F-AB07-363E-7E4D-D64866AAE4F3}"/>
              </a:ext>
            </a:extLst>
          </p:cNvPr>
          <p:cNvSpPr/>
          <p:nvPr/>
        </p:nvSpPr>
        <p:spPr>
          <a:xfrm>
            <a:off x="4158155" y="648335"/>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Series B funding</a:t>
            </a:r>
          </a:p>
        </p:txBody>
      </p:sp>
      <p:sp>
        <p:nvSpPr>
          <p:cNvPr id="3" name="Rectangle 31">
            <a:extLst>
              <a:ext uri="{FF2B5EF4-FFF2-40B4-BE49-F238E27FC236}">
                <a16:creationId xmlns:a16="http://schemas.microsoft.com/office/drawing/2014/main" id="{AF77F48D-5163-0159-E9A1-E7BEBA086D0F}"/>
              </a:ext>
            </a:extLst>
          </p:cNvPr>
          <p:cNvSpPr/>
          <p:nvPr/>
        </p:nvSpPr>
        <p:spPr>
          <a:xfrm>
            <a:off x="1219351" y="2870181"/>
            <a:ext cx="8494275" cy="707886"/>
          </a:xfrm>
          <a:prstGeom prst="rect">
            <a:avLst/>
          </a:prstGeom>
        </p:spPr>
        <p:txBody>
          <a:bodyPr wrap="square" anchor="t">
            <a:spAutoFit/>
          </a:bodyPr>
          <a:lstStyle/>
          <a:p>
            <a:pPr algn="ctr"/>
            <a:r>
              <a:rPr lang="en-US" sz="2000" dirty="0">
                <a:solidFill>
                  <a:schemeClr val="bg2">
                    <a:lumMod val="60000"/>
                    <a:lumOff val="40000"/>
                  </a:schemeClr>
                </a:solidFill>
                <a:latin typeface="El Messiri" panose="00000800000000000000" pitchFamily="50" charset="-78"/>
                <a:cs typeface="El Messiri" panose="00000800000000000000" pitchFamily="50" charset="-78"/>
              </a:rPr>
              <a:t>Series B funding helps you to expand your team, seek seasoned and experienced staff, and scale your overall business development efforts. </a:t>
            </a:r>
          </a:p>
        </p:txBody>
      </p:sp>
      <p:sp>
        <p:nvSpPr>
          <p:cNvPr id="4" name="نجمة ذات 4 نقاط 52">
            <a:extLst>
              <a:ext uri="{FF2B5EF4-FFF2-40B4-BE49-F238E27FC236}">
                <a16:creationId xmlns:a16="http://schemas.microsoft.com/office/drawing/2014/main" id="{0A76A59C-6434-33DD-8A59-E286C6160B5E}"/>
              </a:ext>
            </a:extLst>
          </p:cNvPr>
          <p:cNvSpPr/>
          <p:nvPr/>
        </p:nvSpPr>
        <p:spPr>
          <a:xfrm>
            <a:off x="1716985" y="5584138"/>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5" name="عنصر نائب للنص 13">
            <a:extLst>
              <a:ext uri="{FF2B5EF4-FFF2-40B4-BE49-F238E27FC236}">
                <a16:creationId xmlns:a16="http://schemas.microsoft.com/office/drawing/2014/main" id="{5F92E586-3532-43EF-E614-464AC3333629}"/>
              </a:ext>
            </a:extLst>
          </p:cNvPr>
          <p:cNvSpPr txBox="1">
            <a:spLocks/>
          </p:cNvSpPr>
          <p:nvPr/>
        </p:nvSpPr>
        <p:spPr>
          <a:xfrm>
            <a:off x="2223985" y="5568658"/>
            <a:ext cx="7651525"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Attract investors from traditional venture capital firms</a:t>
            </a:r>
          </a:p>
        </p:txBody>
      </p:sp>
      <p:sp>
        <p:nvSpPr>
          <p:cNvPr id="6" name="Rectangle 31">
            <a:extLst>
              <a:ext uri="{FF2B5EF4-FFF2-40B4-BE49-F238E27FC236}">
                <a16:creationId xmlns:a16="http://schemas.microsoft.com/office/drawing/2014/main" id="{E5E0AB9D-BAA7-B206-5C96-AABB18C44773}"/>
              </a:ext>
            </a:extLst>
          </p:cNvPr>
          <p:cNvSpPr/>
          <p:nvPr/>
        </p:nvSpPr>
        <p:spPr>
          <a:xfrm>
            <a:off x="21154" y="-678857"/>
            <a:ext cx="4019065" cy="2525691"/>
          </a:xfrm>
          <a:prstGeom prst="rect">
            <a:avLst/>
          </a:prstGeom>
        </p:spPr>
        <p:txBody>
          <a:bodyPr wrap="square" anchor="t">
            <a:spAutoFit/>
          </a:bodyPr>
          <a:lstStyle/>
          <a:p>
            <a:pPr algn="ctr">
              <a:lnSpc>
                <a:spcPct val="150000"/>
              </a:lnSpc>
            </a:pPr>
            <a:r>
              <a:rPr lang="en-US" sz="11500" dirty="0">
                <a:solidFill>
                  <a:srgbClr val="5AE2D2"/>
                </a:solidFill>
                <a:latin typeface="El Messiri" panose="00000800000000000000" pitchFamily="50" charset="-78"/>
                <a:cs typeface="El Messiri" panose="00000800000000000000" pitchFamily="50" charset="-78"/>
              </a:rPr>
              <a:t>B</a:t>
            </a:r>
          </a:p>
        </p:txBody>
      </p:sp>
    </p:spTree>
    <p:extLst>
      <p:ext uri="{BB962C8B-B14F-4D97-AF65-F5344CB8AC3E}">
        <p14:creationId xmlns:p14="http://schemas.microsoft.com/office/powerpoint/2010/main" val="344760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1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6"/>
                                        </p:tgtEl>
                                        <p:attrNameLst>
                                          <p:attrName>ppt_y</p:attrName>
                                        </p:attrNameLst>
                                      </p:cBhvr>
                                      <p:tavLst>
                                        <p:tav tm="0">
                                          <p:val>
                                            <p:strVal val="#ppt_y"/>
                                          </p:val>
                                        </p:tav>
                                        <p:tav tm="100000">
                                          <p:val>
                                            <p:strVal val="#ppt_y"/>
                                          </p:val>
                                        </p:tav>
                                      </p:tavLst>
                                    </p:anim>
                                    <p:anim calcmode="lin" valueType="num">
                                      <p:cBhvr>
                                        <p:cTn id="33" dur="1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250"/>
                                        <p:tgtEl>
                                          <p:spTgt spid="34"/>
                                        </p:tgtEl>
                                      </p:cBhvr>
                                    </p:animEffect>
                                  </p:childTnLst>
                                </p:cTn>
                              </p:par>
                            </p:childTnLst>
                          </p:cTn>
                        </p:par>
                        <p:par>
                          <p:cTn id="39" fill="hold">
                            <p:stCondLst>
                              <p:cond delay="1575"/>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2"/>
                                        </p:tgtEl>
                                        <p:attrNameLst>
                                          <p:attrName>style.visibility</p:attrName>
                                        </p:attrNameLst>
                                      </p:cBhvr>
                                      <p:to>
                                        <p:strVal val="visible"/>
                                      </p:to>
                                    </p:set>
                                    <p:anim calcmode="lin" valueType="num">
                                      <p:cBhvr>
                                        <p:cTn id="42" dur="1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3" dur="150" fill="hold"/>
                                        <p:tgtEl>
                                          <p:spTgt spid="2"/>
                                        </p:tgtEl>
                                        <p:attrNameLst>
                                          <p:attrName>ppt_y</p:attrName>
                                        </p:attrNameLst>
                                      </p:cBhvr>
                                      <p:tavLst>
                                        <p:tav tm="0">
                                          <p:val>
                                            <p:strVal val="#ppt_y"/>
                                          </p:val>
                                        </p:tav>
                                        <p:tav tm="100000">
                                          <p:val>
                                            <p:strVal val="#ppt_y"/>
                                          </p:val>
                                        </p:tav>
                                      </p:tavLst>
                                    </p:anim>
                                    <p:anim calcmode="lin" valueType="num">
                                      <p:cBhvr>
                                        <p:cTn id="44" dur="1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5" dur="1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6" dur="150" tmFilter="0,0; .5, 1; 1, 1"/>
                                        <p:tgtEl>
                                          <p:spTgt spid="2"/>
                                        </p:tgtEl>
                                      </p:cBhvr>
                                    </p:animEffect>
                                  </p:childTnLst>
                                </p:cTn>
                              </p:par>
                            </p:childTnLst>
                          </p:cTn>
                        </p:par>
                        <p:par>
                          <p:cTn id="47" fill="hold">
                            <p:stCondLst>
                              <p:cond delay="1920"/>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33"/>
                                        </p:tgtEl>
                                        <p:attrNameLst>
                                          <p:attrName>style.visibility</p:attrName>
                                        </p:attrNameLst>
                                      </p:cBhvr>
                                      <p:to>
                                        <p:strVal val="visible"/>
                                      </p:to>
                                    </p:set>
                                    <p:animEffect transition="in" filter="wipe(left)">
                                      <p:cBhvr>
                                        <p:cTn id="50" dur="250"/>
                                        <p:tgtEl>
                                          <p:spTgt spid="33"/>
                                        </p:tgtEl>
                                      </p:cBhvr>
                                    </p:animEffect>
                                  </p:childTnLst>
                                </p:cTn>
                              </p:par>
                            </p:childTnLst>
                          </p:cTn>
                        </p:par>
                        <p:par>
                          <p:cTn id="51" fill="hold">
                            <p:stCondLst>
                              <p:cond delay="2945"/>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3"/>
                                        </p:tgtEl>
                                        <p:attrNameLst>
                                          <p:attrName>style.visibility</p:attrName>
                                        </p:attrNameLst>
                                      </p:cBhvr>
                                      <p:to>
                                        <p:strVal val="visible"/>
                                      </p:to>
                                    </p:set>
                                    <p:anim calcmode="lin" valueType="num">
                                      <p:cBhvr>
                                        <p:cTn id="54" dur="1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5" dur="150" fill="hold"/>
                                        <p:tgtEl>
                                          <p:spTgt spid="3"/>
                                        </p:tgtEl>
                                        <p:attrNameLst>
                                          <p:attrName>ppt_y</p:attrName>
                                        </p:attrNameLst>
                                      </p:cBhvr>
                                      <p:tavLst>
                                        <p:tav tm="0">
                                          <p:val>
                                            <p:strVal val="#ppt_y"/>
                                          </p:val>
                                        </p:tav>
                                        <p:tav tm="100000">
                                          <p:val>
                                            <p:strVal val="#ppt_y"/>
                                          </p:val>
                                        </p:tav>
                                      </p:tavLst>
                                    </p:anim>
                                    <p:anim calcmode="lin" valueType="num">
                                      <p:cBhvr>
                                        <p:cTn id="56" dur="1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7" dur="1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50" tmFilter="0,0; .5, 1; 1, 1"/>
                                        <p:tgtEl>
                                          <p:spTgt spid="3"/>
                                        </p:tgtEl>
                                      </p:cBhvr>
                                    </p:animEffect>
                                  </p:childTnLst>
                                </p:cTn>
                              </p:par>
                            </p:childTnLst>
                          </p:cTn>
                        </p:par>
                        <p:par>
                          <p:cTn id="59" fill="hold">
                            <p:stCondLst>
                              <p:cond delay="4835"/>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50"/>
                                        <p:tgtEl>
                                          <p:spTgt spid="19"/>
                                        </p:tgtEl>
                                      </p:cBhvr>
                                    </p:animEffect>
                                  </p:childTnLst>
                                </p:cTn>
                              </p:par>
                            </p:childTnLst>
                          </p:cTn>
                        </p:par>
                        <p:par>
                          <p:cTn id="63" fill="hold">
                            <p:stCondLst>
                              <p:cond delay="5085"/>
                            </p:stCondLst>
                            <p:childTnLst>
                              <p:par>
                                <p:cTn id="64" presetID="1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childTnLst>
                                </p:cTn>
                              </p:par>
                            </p:childTnLst>
                          </p:cTn>
                        </p:par>
                        <p:par>
                          <p:cTn id="67" fill="hold">
                            <p:stCondLst>
                              <p:cond delay="5335"/>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50"/>
                                        <p:tgtEl>
                                          <p:spTgt spid="25"/>
                                        </p:tgtEl>
                                      </p:cBhvr>
                                    </p:animEffect>
                                  </p:childTnLst>
                                </p:cTn>
                              </p:par>
                            </p:childTnLst>
                          </p:cTn>
                        </p:par>
                        <p:par>
                          <p:cTn id="71" fill="hold">
                            <p:stCondLst>
                              <p:cond delay="5585"/>
                            </p:stCondLst>
                            <p:childTnLst>
                              <p:par>
                                <p:cTn id="72" presetID="22" presetClass="entr" presetSubtype="8" fill="hold" grpId="0" nodeType="afterEffect">
                                  <p:stCondLst>
                                    <p:cond delay="0"/>
                                  </p:stCondLst>
                                  <p:iterate type="wd">
                                    <p:tmPct val="10000"/>
                                  </p:iterate>
                                  <p:childTnLst>
                                    <p:set>
                                      <p:cBhvr>
                                        <p:cTn id="73" dur="1" fill="hold">
                                          <p:stCondLst>
                                            <p:cond delay="0"/>
                                          </p:stCondLst>
                                        </p:cTn>
                                        <p:tgtEl>
                                          <p:spTgt spid="20"/>
                                        </p:tgtEl>
                                        <p:attrNameLst>
                                          <p:attrName>style.visibility</p:attrName>
                                        </p:attrNameLst>
                                      </p:cBhvr>
                                      <p:to>
                                        <p:strVal val="visible"/>
                                      </p:to>
                                    </p:set>
                                    <p:animEffect transition="in" filter="wipe(left)">
                                      <p:cBhvr>
                                        <p:cTn id="74" dur="250"/>
                                        <p:tgtEl>
                                          <p:spTgt spid="20"/>
                                        </p:tgtEl>
                                      </p:cBhvr>
                                    </p:animEffect>
                                  </p:childTnLst>
                                </p:cTn>
                              </p:par>
                            </p:childTnLst>
                          </p:cTn>
                        </p:par>
                        <p:par>
                          <p:cTn id="75" fill="hold">
                            <p:stCondLst>
                              <p:cond delay="5985"/>
                            </p:stCondLst>
                            <p:childTnLst>
                              <p:par>
                                <p:cTn id="76" presetID="22" presetClass="entr" presetSubtype="8" fill="hold" grpId="0" nodeType="afterEffect">
                                  <p:stCondLst>
                                    <p:cond delay="0"/>
                                  </p:stCondLst>
                                  <p:iterate type="wd">
                                    <p:tmPct val="10000"/>
                                  </p:iterate>
                                  <p:childTnLst>
                                    <p:set>
                                      <p:cBhvr>
                                        <p:cTn id="77" dur="1" fill="hold">
                                          <p:stCondLst>
                                            <p:cond delay="0"/>
                                          </p:stCondLst>
                                        </p:cTn>
                                        <p:tgtEl>
                                          <p:spTgt spid="24"/>
                                        </p:tgtEl>
                                        <p:attrNameLst>
                                          <p:attrName>style.visibility</p:attrName>
                                        </p:attrNameLst>
                                      </p:cBhvr>
                                      <p:to>
                                        <p:strVal val="visible"/>
                                      </p:to>
                                    </p:set>
                                    <p:animEffect transition="in" filter="wipe(left)">
                                      <p:cBhvr>
                                        <p:cTn id="78" dur="250"/>
                                        <p:tgtEl>
                                          <p:spTgt spid="24"/>
                                        </p:tgtEl>
                                      </p:cBhvr>
                                    </p:animEffect>
                                  </p:childTnLst>
                                </p:cTn>
                              </p:par>
                            </p:childTnLst>
                          </p:cTn>
                        </p:par>
                        <p:par>
                          <p:cTn id="79" fill="hold">
                            <p:stCondLst>
                              <p:cond delay="6385"/>
                            </p:stCondLst>
                            <p:childTnLst>
                              <p:par>
                                <p:cTn id="80" presetID="22" presetClass="entr" presetSubtype="8" fill="hold" grpId="0" nodeType="afterEffect">
                                  <p:stCondLst>
                                    <p:cond delay="0"/>
                                  </p:stCondLst>
                                  <p:iterate type="wd">
                                    <p:tmPct val="10000"/>
                                  </p:iterate>
                                  <p:childTnLst>
                                    <p:set>
                                      <p:cBhvr>
                                        <p:cTn id="81" dur="1" fill="hold">
                                          <p:stCondLst>
                                            <p:cond delay="0"/>
                                          </p:stCondLst>
                                        </p:cTn>
                                        <p:tgtEl>
                                          <p:spTgt spid="26"/>
                                        </p:tgtEl>
                                        <p:attrNameLst>
                                          <p:attrName>style.visibility</p:attrName>
                                        </p:attrNameLst>
                                      </p:cBhvr>
                                      <p:to>
                                        <p:strVal val="visible"/>
                                      </p:to>
                                    </p:set>
                                    <p:animEffect transition="in" filter="wipe(left)">
                                      <p:cBhvr>
                                        <p:cTn id="82" dur="250"/>
                                        <p:tgtEl>
                                          <p:spTgt spid="26"/>
                                        </p:tgtEl>
                                      </p:cBhvr>
                                    </p:animEffect>
                                  </p:childTnLst>
                                </p:cTn>
                              </p:par>
                            </p:childTnLst>
                          </p:cTn>
                        </p:par>
                        <p:par>
                          <p:cTn id="83" fill="hold">
                            <p:stCondLst>
                              <p:cond delay="6835"/>
                            </p:stCondLst>
                            <p:childTnLst>
                              <p:par>
                                <p:cTn id="84" presetID="10" presetClass="entr" presetSubtype="0"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250"/>
                                        <p:tgtEl>
                                          <p:spTgt spid="4"/>
                                        </p:tgtEl>
                                      </p:cBhvr>
                                    </p:animEffect>
                                  </p:childTnLst>
                                </p:cTn>
                              </p:par>
                            </p:childTnLst>
                          </p:cTn>
                        </p:par>
                        <p:par>
                          <p:cTn id="87" fill="hold">
                            <p:stCondLst>
                              <p:cond delay="7085"/>
                            </p:stCondLst>
                            <p:childTnLst>
                              <p:par>
                                <p:cTn id="88" presetID="22" presetClass="entr" presetSubtype="8" fill="hold" grpId="0" nodeType="afterEffect">
                                  <p:stCondLst>
                                    <p:cond delay="0"/>
                                  </p:stCondLst>
                                  <p:iterate type="wd">
                                    <p:tmPct val="10000"/>
                                  </p:iterate>
                                  <p:childTnLst>
                                    <p:set>
                                      <p:cBhvr>
                                        <p:cTn id="89" dur="1" fill="hold">
                                          <p:stCondLst>
                                            <p:cond delay="0"/>
                                          </p:stCondLst>
                                        </p:cTn>
                                        <p:tgtEl>
                                          <p:spTgt spid="5"/>
                                        </p:tgtEl>
                                        <p:attrNameLst>
                                          <p:attrName>style.visibility</p:attrName>
                                        </p:attrNameLst>
                                      </p:cBhvr>
                                      <p:to>
                                        <p:strVal val="visible"/>
                                      </p:to>
                                    </p:set>
                                    <p:animEffect transition="in" filter="wipe(left)">
                                      <p:cBhvr>
                                        <p:cTn id="9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19" grpId="0" animBg="1"/>
      <p:bldP spid="20" grpId="0"/>
      <p:bldP spid="22" grpId="0" animBg="1"/>
      <p:bldP spid="24" grpId="0"/>
      <p:bldP spid="25" grpId="0" animBg="1"/>
      <p:bldP spid="26" grpId="0"/>
      <p:bldP spid="2" grpId="0"/>
      <p:bldP spid="3" grpId="0"/>
      <p:bldP spid="4" grpId="0" animBg="1"/>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Fund and Stage of growth</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4" y="1552322"/>
            <a:ext cx="9420926" cy="82121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lnSpc>
                <a:spcPct val="100000"/>
              </a:lnSpc>
              <a:spcAft>
                <a:spcPts val="0"/>
              </a:spcAft>
              <a:buNone/>
              <a:defRPr/>
            </a:pPr>
            <a:r>
              <a:rPr lang="en-US" sz="2000" dirty="0">
                <a:solidFill>
                  <a:srgbClr val="343D45"/>
                </a:solidFill>
                <a:cs typeface="Cocon® Next Arabic" panose="020A0503020102020204"/>
              </a:rPr>
              <a:t>Series C funding is meant for successful companies looking to develop new products or services or further expand into new markets.</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99351" y="1597824"/>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9" name="نجمة ذات 4 نقاط 52">
            <a:extLst>
              <a:ext uri="{FF2B5EF4-FFF2-40B4-BE49-F238E27FC236}">
                <a16:creationId xmlns:a16="http://schemas.microsoft.com/office/drawing/2014/main" id="{B3A580A4-5B8E-2A12-2F65-FC2D747A51B1}"/>
              </a:ext>
            </a:extLst>
          </p:cNvPr>
          <p:cNvSpPr/>
          <p:nvPr/>
        </p:nvSpPr>
        <p:spPr>
          <a:xfrm>
            <a:off x="1718475" y="3557639"/>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0" name="عنصر نائب للنص 13">
            <a:extLst>
              <a:ext uri="{FF2B5EF4-FFF2-40B4-BE49-F238E27FC236}">
                <a16:creationId xmlns:a16="http://schemas.microsoft.com/office/drawing/2014/main" id="{12149CE1-4F0D-B794-A295-AFB293CCBBE9}"/>
              </a:ext>
            </a:extLst>
          </p:cNvPr>
          <p:cNvSpPr txBox="1">
            <a:spLocks/>
          </p:cNvSpPr>
          <p:nvPr/>
        </p:nvSpPr>
        <p:spPr>
          <a:xfrm>
            <a:off x="2225476" y="3542159"/>
            <a:ext cx="6755082"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Typically, businesses in Series C rounds:</a:t>
            </a:r>
          </a:p>
        </p:txBody>
      </p:sp>
      <p:sp>
        <p:nvSpPr>
          <p:cNvPr id="22" name="نجمة ذات 4 نقاط 52">
            <a:extLst>
              <a:ext uri="{FF2B5EF4-FFF2-40B4-BE49-F238E27FC236}">
                <a16:creationId xmlns:a16="http://schemas.microsoft.com/office/drawing/2014/main" id="{656E5ED7-1B5E-78C7-3728-568EC0BCF5A1}"/>
              </a:ext>
            </a:extLst>
          </p:cNvPr>
          <p:cNvSpPr/>
          <p:nvPr/>
        </p:nvSpPr>
        <p:spPr>
          <a:xfrm>
            <a:off x="1746826" y="4026155"/>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عنصر نائب للنص 13">
            <a:extLst>
              <a:ext uri="{FF2B5EF4-FFF2-40B4-BE49-F238E27FC236}">
                <a16:creationId xmlns:a16="http://schemas.microsoft.com/office/drawing/2014/main" id="{8EC05CFA-3146-514F-B31A-5DA8E7691E35}"/>
              </a:ext>
            </a:extLst>
          </p:cNvPr>
          <p:cNvSpPr txBox="1">
            <a:spLocks/>
          </p:cNvSpPr>
          <p:nvPr/>
        </p:nvSpPr>
        <p:spPr>
          <a:xfrm>
            <a:off x="2253827" y="4010675"/>
            <a:ext cx="6755082"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Raise between over SR20 million</a:t>
            </a:r>
          </a:p>
        </p:txBody>
      </p:sp>
      <p:sp>
        <p:nvSpPr>
          <p:cNvPr id="25" name="نجمة ذات 4 نقاط 52">
            <a:extLst>
              <a:ext uri="{FF2B5EF4-FFF2-40B4-BE49-F238E27FC236}">
                <a16:creationId xmlns:a16="http://schemas.microsoft.com/office/drawing/2014/main" id="{4FCFE5A0-2C24-7472-690C-A896439C98E2}"/>
              </a:ext>
            </a:extLst>
          </p:cNvPr>
          <p:cNvSpPr/>
          <p:nvPr/>
        </p:nvSpPr>
        <p:spPr>
          <a:xfrm>
            <a:off x="1718475" y="4521936"/>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6" name="عنصر نائب للنص 13">
            <a:extLst>
              <a:ext uri="{FF2B5EF4-FFF2-40B4-BE49-F238E27FC236}">
                <a16:creationId xmlns:a16="http://schemas.microsoft.com/office/drawing/2014/main" id="{72B51F70-C20E-CDFE-DB7B-56D13A819C76}"/>
              </a:ext>
            </a:extLst>
          </p:cNvPr>
          <p:cNvSpPr txBox="1">
            <a:spLocks/>
          </p:cNvSpPr>
          <p:nvPr/>
        </p:nvSpPr>
        <p:spPr>
          <a:xfrm>
            <a:off x="2225475" y="4506456"/>
            <a:ext cx="7651525"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Have a valuation of over SR100 million</a:t>
            </a:r>
          </a:p>
        </p:txBody>
      </p:sp>
      <p:sp>
        <p:nvSpPr>
          <p:cNvPr id="2" name="Rectangle 31">
            <a:extLst>
              <a:ext uri="{FF2B5EF4-FFF2-40B4-BE49-F238E27FC236}">
                <a16:creationId xmlns:a16="http://schemas.microsoft.com/office/drawing/2014/main" id="{1C55E18F-AB07-363E-7E4D-D64866AAE4F3}"/>
              </a:ext>
            </a:extLst>
          </p:cNvPr>
          <p:cNvSpPr/>
          <p:nvPr/>
        </p:nvSpPr>
        <p:spPr>
          <a:xfrm>
            <a:off x="4158155" y="648335"/>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Series C funding</a:t>
            </a:r>
          </a:p>
        </p:txBody>
      </p:sp>
      <p:sp>
        <p:nvSpPr>
          <p:cNvPr id="3" name="Rectangle 31">
            <a:extLst>
              <a:ext uri="{FF2B5EF4-FFF2-40B4-BE49-F238E27FC236}">
                <a16:creationId xmlns:a16="http://schemas.microsoft.com/office/drawing/2014/main" id="{AF77F48D-5163-0159-E9A1-E7BEBA086D0F}"/>
              </a:ext>
            </a:extLst>
          </p:cNvPr>
          <p:cNvSpPr/>
          <p:nvPr/>
        </p:nvSpPr>
        <p:spPr>
          <a:xfrm>
            <a:off x="1219351" y="2602565"/>
            <a:ext cx="9856859" cy="707886"/>
          </a:xfrm>
          <a:prstGeom prst="rect">
            <a:avLst/>
          </a:prstGeom>
        </p:spPr>
        <p:txBody>
          <a:bodyPr wrap="square" anchor="t">
            <a:spAutoFit/>
          </a:bodyPr>
          <a:lstStyle/>
          <a:p>
            <a:pPr algn="ctr"/>
            <a:r>
              <a:rPr lang="en-US" sz="2000" dirty="0">
                <a:solidFill>
                  <a:schemeClr val="bg2">
                    <a:lumMod val="60000"/>
                    <a:lumOff val="40000"/>
                  </a:schemeClr>
                </a:solidFill>
                <a:latin typeface="El Messiri" panose="00000800000000000000" pitchFamily="50" charset="-78"/>
                <a:cs typeface="El Messiri" panose="00000800000000000000" pitchFamily="50" charset="-78"/>
              </a:rPr>
              <a:t>Series C funding can even be used to acquire other companies, which in turn will give you access to new tools and staff that can help you expand your offering and reach.</a:t>
            </a:r>
          </a:p>
        </p:txBody>
      </p:sp>
      <p:sp>
        <p:nvSpPr>
          <p:cNvPr id="4" name="نجمة ذات 4 نقاط 52">
            <a:extLst>
              <a:ext uri="{FF2B5EF4-FFF2-40B4-BE49-F238E27FC236}">
                <a16:creationId xmlns:a16="http://schemas.microsoft.com/office/drawing/2014/main" id="{0A76A59C-6434-33DD-8A59-E286C6160B5E}"/>
              </a:ext>
            </a:extLst>
          </p:cNvPr>
          <p:cNvSpPr/>
          <p:nvPr/>
        </p:nvSpPr>
        <p:spPr>
          <a:xfrm>
            <a:off x="1716985" y="5014517"/>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5" name="عنصر نائب للنص 13">
            <a:extLst>
              <a:ext uri="{FF2B5EF4-FFF2-40B4-BE49-F238E27FC236}">
                <a16:creationId xmlns:a16="http://schemas.microsoft.com/office/drawing/2014/main" id="{5F92E586-3532-43EF-E614-464AC3333629}"/>
              </a:ext>
            </a:extLst>
          </p:cNvPr>
          <p:cNvSpPr txBox="1">
            <a:spLocks/>
          </p:cNvSpPr>
          <p:nvPr/>
        </p:nvSpPr>
        <p:spPr>
          <a:xfrm>
            <a:off x="2223985" y="4999037"/>
            <a:ext cx="7651525" cy="345402"/>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Pull in over SR1 million per month in revenue </a:t>
            </a:r>
          </a:p>
        </p:txBody>
      </p:sp>
      <p:sp>
        <p:nvSpPr>
          <p:cNvPr id="6" name="Rectangle 31">
            <a:extLst>
              <a:ext uri="{FF2B5EF4-FFF2-40B4-BE49-F238E27FC236}">
                <a16:creationId xmlns:a16="http://schemas.microsoft.com/office/drawing/2014/main" id="{E5E0AB9D-BAA7-B206-5C96-AABB18C44773}"/>
              </a:ext>
            </a:extLst>
          </p:cNvPr>
          <p:cNvSpPr/>
          <p:nvPr/>
        </p:nvSpPr>
        <p:spPr>
          <a:xfrm>
            <a:off x="21154" y="-678857"/>
            <a:ext cx="4019065" cy="2525691"/>
          </a:xfrm>
          <a:prstGeom prst="rect">
            <a:avLst/>
          </a:prstGeom>
        </p:spPr>
        <p:txBody>
          <a:bodyPr wrap="square" anchor="t">
            <a:spAutoFit/>
          </a:bodyPr>
          <a:lstStyle/>
          <a:p>
            <a:pPr algn="ctr">
              <a:lnSpc>
                <a:spcPct val="150000"/>
              </a:lnSpc>
            </a:pPr>
            <a:r>
              <a:rPr lang="en-US" sz="11500" dirty="0">
                <a:solidFill>
                  <a:srgbClr val="5AE2D2"/>
                </a:solidFill>
                <a:latin typeface="El Messiri" panose="00000800000000000000" pitchFamily="50" charset="-78"/>
                <a:cs typeface="El Messiri" panose="00000800000000000000" pitchFamily="50" charset="-78"/>
              </a:rPr>
              <a:t>C</a:t>
            </a:r>
          </a:p>
        </p:txBody>
      </p:sp>
      <p:sp>
        <p:nvSpPr>
          <p:cNvPr id="7" name="نجمة ذات 4 نقاط 52">
            <a:extLst>
              <a:ext uri="{FF2B5EF4-FFF2-40B4-BE49-F238E27FC236}">
                <a16:creationId xmlns:a16="http://schemas.microsoft.com/office/drawing/2014/main" id="{2C796C85-5D77-683E-FF5A-F22D8871F337}"/>
              </a:ext>
            </a:extLst>
          </p:cNvPr>
          <p:cNvSpPr/>
          <p:nvPr/>
        </p:nvSpPr>
        <p:spPr>
          <a:xfrm>
            <a:off x="1713022" y="5534551"/>
            <a:ext cx="314441" cy="314441"/>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8" name="عنصر نائب للنص 13">
            <a:extLst>
              <a:ext uri="{FF2B5EF4-FFF2-40B4-BE49-F238E27FC236}">
                <a16:creationId xmlns:a16="http://schemas.microsoft.com/office/drawing/2014/main" id="{C04F2E05-1EEA-0D21-658A-E4F522E83281}"/>
              </a:ext>
            </a:extLst>
          </p:cNvPr>
          <p:cNvSpPr txBox="1">
            <a:spLocks/>
          </p:cNvSpPr>
          <p:nvPr/>
        </p:nvSpPr>
        <p:spPr>
          <a:xfrm>
            <a:off x="2220022" y="5519071"/>
            <a:ext cx="7651525" cy="700826"/>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000" dirty="0">
                <a:solidFill>
                  <a:srgbClr val="343D45"/>
                </a:solidFill>
                <a:cs typeface="Cocon® Next Arabic" panose="020A0503020102020204"/>
              </a:rPr>
              <a:t>Attract investors from hedge funds, investment banks, private equity groups, traditional venture capital firms.</a:t>
            </a:r>
          </a:p>
        </p:txBody>
      </p:sp>
    </p:spTree>
    <p:extLst>
      <p:ext uri="{BB962C8B-B14F-4D97-AF65-F5344CB8AC3E}">
        <p14:creationId xmlns:p14="http://schemas.microsoft.com/office/powerpoint/2010/main" val="391885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1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6"/>
                                        </p:tgtEl>
                                        <p:attrNameLst>
                                          <p:attrName>ppt_y</p:attrName>
                                        </p:attrNameLst>
                                      </p:cBhvr>
                                      <p:tavLst>
                                        <p:tav tm="0">
                                          <p:val>
                                            <p:strVal val="#ppt_y"/>
                                          </p:val>
                                        </p:tav>
                                        <p:tav tm="100000">
                                          <p:val>
                                            <p:strVal val="#ppt_y"/>
                                          </p:val>
                                        </p:tav>
                                      </p:tavLst>
                                    </p:anim>
                                    <p:anim calcmode="lin" valueType="num">
                                      <p:cBhvr>
                                        <p:cTn id="33" dur="1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6"/>
                                        </p:tgtEl>
                                      </p:cBhvr>
                                    </p:animEffect>
                                  </p:childTnLst>
                                </p:cTn>
                              </p:par>
                            </p:childTnLst>
                          </p:cTn>
                        </p:par>
                        <p:par>
                          <p:cTn id="36" fill="hold">
                            <p:stCondLst>
                              <p:cond delay="14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
                                        </p:tgtEl>
                                        <p:attrNameLst>
                                          <p:attrName>style.visibility</p:attrName>
                                        </p:attrNameLst>
                                      </p:cBhvr>
                                      <p:to>
                                        <p:strVal val="visible"/>
                                      </p:to>
                                    </p:set>
                                    <p:anim calcmode="lin" valueType="num">
                                      <p:cBhvr>
                                        <p:cTn id="39" dur="1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2"/>
                                        </p:tgtEl>
                                        <p:attrNameLst>
                                          <p:attrName>ppt_y</p:attrName>
                                        </p:attrNameLst>
                                      </p:cBhvr>
                                      <p:tavLst>
                                        <p:tav tm="0">
                                          <p:val>
                                            <p:strVal val="#ppt_y"/>
                                          </p:val>
                                        </p:tav>
                                        <p:tav tm="100000">
                                          <p:val>
                                            <p:strVal val="#ppt_y"/>
                                          </p:val>
                                        </p:tav>
                                      </p:tavLst>
                                    </p:anim>
                                    <p:anim calcmode="lin" valueType="num">
                                      <p:cBhvr>
                                        <p:cTn id="41" dur="1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250"/>
                                        <p:tgtEl>
                                          <p:spTgt spid="34"/>
                                        </p:tgtEl>
                                      </p:cBhvr>
                                    </p:animEffect>
                                  </p:childTnLst>
                                </p:cTn>
                              </p:par>
                            </p:childTnLst>
                          </p:cTn>
                        </p:par>
                        <p:par>
                          <p:cTn id="47" fill="hold">
                            <p:stCondLst>
                              <p:cond delay="1820"/>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33"/>
                                        </p:tgtEl>
                                        <p:attrNameLst>
                                          <p:attrName>style.visibility</p:attrName>
                                        </p:attrNameLst>
                                      </p:cBhvr>
                                      <p:to>
                                        <p:strVal val="visible"/>
                                      </p:to>
                                    </p:set>
                                    <p:animEffect transition="in" filter="wipe(left)">
                                      <p:cBhvr>
                                        <p:cTn id="50" dur="250"/>
                                        <p:tgtEl>
                                          <p:spTgt spid="33"/>
                                        </p:tgtEl>
                                      </p:cBhvr>
                                    </p:animEffect>
                                  </p:childTnLst>
                                </p:cTn>
                              </p:par>
                            </p:childTnLst>
                          </p:cTn>
                        </p:par>
                        <p:par>
                          <p:cTn id="51" fill="hold">
                            <p:stCondLst>
                              <p:cond delay="2595"/>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3"/>
                                        </p:tgtEl>
                                        <p:attrNameLst>
                                          <p:attrName>style.visibility</p:attrName>
                                        </p:attrNameLst>
                                      </p:cBhvr>
                                      <p:to>
                                        <p:strVal val="visible"/>
                                      </p:to>
                                    </p:set>
                                    <p:anim calcmode="lin" valueType="num">
                                      <p:cBhvr>
                                        <p:cTn id="54" dur="1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5" dur="150" fill="hold"/>
                                        <p:tgtEl>
                                          <p:spTgt spid="3"/>
                                        </p:tgtEl>
                                        <p:attrNameLst>
                                          <p:attrName>ppt_y</p:attrName>
                                        </p:attrNameLst>
                                      </p:cBhvr>
                                      <p:tavLst>
                                        <p:tav tm="0">
                                          <p:val>
                                            <p:strVal val="#ppt_y"/>
                                          </p:val>
                                        </p:tav>
                                        <p:tav tm="100000">
                                          <p:val>
                                            <p:strVal val="#ppt_y"/>
                                          </p:val>
                                        </p:tav>
                                      </p:tavLst>
                                    </p:anim>
                                    <p:anim calcmode="lin" valueType="num">
                                      <p:cBhvr>
                                        <p:cTn id="56" dur="1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7" dur="1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50" tmFilter="0,0; .5, 1; 1, 1"/>
                                        <p:tgtEl>
                                          <p:spTgt spid="3"/>
                                        </p:tgtEl>
                                      </p:cBhvr>
                                    </p:animEffect>
                                  </p:childTnLst>
                                </p:cTn>
                              </p:par>
                            </p:childTnLst>
                          </p:cTn>
                        </p:par>
                        <p:par>
                          <p:cTn id="59" fill="hold">
                            <p:stCondLst>
                              <p:cond delay="48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50"/>
                                        <p:tgtEl>
                                          <p:spTgt spid="19"/>
                                        </p:tgtEl>
                                      </p:cBhvr>
                                    </p:animEffect>
                                  </p:childTnLst>
                                </p:cTn>
                              </p:par>
                            </p:childTnLst>
                          </p:cTn>
                        </p:par>
                        <p:par>
                          <p:cTn id="63" fill="hold">
                            <p:stCondLst>
                              <p:cond delay="5050"/>
                            </p:stCondLst>
                            <p:childTnLst>
                              <p:par>
                                <p:cTn id="64" presetID="1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childTnLst>
                                </p:cTn>
                              </p:par>
                            </p:childTnLst>
                          </p:cTn>
                        </p:par>
                        <p:par>
                          <p:cTn id="67" fill="hold">
                            <p:stCondLst>
                              <p:cond delay="53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50"/>
                                        <p:tgtEl>
                                          <p:spTgt spid="25"/>
                                        </p:tgtEl>
                                      </p:cBhvr>
                                    </p:animEffect>
                                  </p:childTnLst>
                                </p:cTn>
                              </p:par>
                            </p:childTnLst>
                          </p:cTn>
                        </p:par>
                        <p:par>
                          <p:cTn id="71" fill="hold">
                            <p:stCondLst>
                              <p:cond delay="5550"/>
                            </p:stCondLst>
                            <p:childTnLst>
                              <p:par>
                                <p:cTn id="72" presetID="22" presetClass="entr" presetSubtype="8" fill="hold" grpId="0" nodeType="afterEffect">
                                  <p:stCondLst>
                                    <p:cond delay="0"/>
                                  </p:stCondLst>
                                  <p:iterate type="wd">
                                    <p:tmPct val="10000"/>
                                  </p:iterate>
                                  <p:childTnLst>
                                    <p:set>
                                      <p:cBhvr>
                                        <p:cTn id="73" dur="1" fill="hold">
                                          <p:stCondLst>
                                            <p:cond delay="0"/>
                                          </p:stCondLst>
                                        </p:cTn>
                                        <p:tgtEl>
                                          <p:spTgt spid="20"/>
                                        </p:tgtEl>
                                        <p:attrNameLst>
                                          <p:attrName>style.visibility</p:attrName>
                                        </p:attrNameLst>
                                      </p:cBhvr>
                                      <p:to>
                                        <p:strVal val="visible"/>
                                      </p:to>
                                    </p:set>
                                    <p:animEffect transition="in" filter="wipe(left)">
                                      <p:cBhvr>
                                        <p:cTn id="74" dur="250"/>
                                        <p:tgtEl>
                                          <p:spTgt spid="20"/>
                                        </p:tgtEl>
                                      </p:cBhvr>
                                    </p:animEffect>
                                  </p:childTnLst>
                                </p:cTn>
                              </p:par>
                            </p:childTnLst>
                          </p:cTn>
                        </p:par>
                        <p:par>
                          <p:cTn id="75" fill="hold">
                            <p:stCondLst>
                              <p:cond delay="5975"/>
                            </p:stCondLst>
                            <p:childTnLst>
                              <p:par>
                                <p:cTn id="76" presetID="22" presetClass="entr" presetSubtype="8" fill="hold" grpId="0" nodeType="afterEffect">
                                  <p:stCondLst>
                                    <p:cond delay="0"/>
                                  </p:stCondLst>
                                  <p:iterate type="wd">
                                    <p:tmPct val="10000"/>
                                  </p:iterate>
                                  <p:childTnLst>
                                    <p:set>
                                      <p:cBhvr>
                                        <p:cTn id="77" dur="1" fill="hold">
                                          <p:stCondLst>
                                            <p:cond delay="0"/>
                                          </p:stCondLst>
                                        </p:cTn>
                                        <p:tgtEl>
                                          <p:spTgt spid="24"/>
                                        </p:tgtEl>
                                        <p:attrNameLst>
                                          <p:attrName>style.visibility</p:attrName>
                                        </p:attrNameLst>
                                      </p:cBhvr>
                                      <p:to>
                                        <p:strVal val="visible"/>
                                      </p:to>
                                    </p:set>
                                    <p:animEffect transition="in" filter="wipe(left)">
                                      <p:cBhvr>
                                        <p:cTn id="78" dur="250"/>
                                        <p:tgtEl>
                                          <p:spTgt spid="24"/>
                                        </p:tgtEl>
                                      </p:cBhvr>
                                    </p:animEffect>
                                  </p:childTnLst>
                                </p:cTn>
                              </p:par>
                            </p:childTnLst>
                          </p:cTn>
                        </p:par>
                        <p:par>
                          <p:cTn id="79" fill="hold">
                            <p:stCondLst>
                              <p:cond delay="6325"/>
                            </p:stCondLst>
                            <p:childTnLst>
                              <p:par>
                                <p:cTn id="80" presetID="22" presetClass="entr" presetSubtype="8" fill="hold" grpId="0" nodeType="afterEffect">
                                  <p:stCondLst>
                                    <p:cond delay="0"/>
                                  </p:stCondLst>
                                  <p:iterate type="wd">
                                    <p:tmPct val="10000"/>
                                  </p:iterate>
                                  <p:childTnLst>
                                    <p:set>
                                      <p:cBhvr>
                                        <p:cTn id="81" dur="1" fill="hold">
                                          <p:stCondLst>
                                            <p:cond delay="0"/>
                                          </p:stCondLst>
                                        </p:cTn>
                                        <p:tgtEl>
                                          <p:spTgt spid="26"/>
                                        </p:tgtEl>
                                        <p:attrNameLst>
                                          <p:attrName>style.visibility</p:attrName>
                                        </p:attrNameLst>
                                      </p:cBhvr>
                                      <p:to>
                                        <p:strVal val="visible"/>
                                      </p:to>
                                    </p:set>
                                    <p:animEffect transition="in" filter="wipe(left)">
                                      <p:cBhvr>
                                        <p:cTn id="82" dur="250"/>
                                        <p:tgtEl>
                                          <p:spTgt spid="26"/>
                                        </p:tgtEl>
                                      </p:cBhvr>
                                    </p:animEffect>
                                  </p:childTnLst>
                                </p:cTn>
                              </p:par>
                            </p:childTnLst>
                          </p:cTn>
                        </p:par>
                        <p:par>
                          <p:cTn id="83" fill="hold">
                            <p:stCondLst>
                              <p:cond delay="6725"/>
                            </p:stCondLst>
                            <p:childTnLst>
                              <p:par>
                                <p:cTn id="84" presetID="10" presetClass="entr" presetSubtype="0"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250"/>
                                        <p:tgtEl>
                                          <p:spTgt spid="4"/>
                                        </p:tgtEl>
                                      </p:cBhvr>
                                    </p:animEffect>
                                  </p:childTnLst>
                                </p:cTn>
                              </p:par>
                            </p:childTnLst>
                          </p:cTn>
                        </p:par>
                        <p:par>
                          <p:cTn id="87" fill="hold">
                            <p:stCondLst>
                              <p:cond delay="6975"/>
                            </p:stCondLst>
                            <p:childTnLst>
                              <p:par>
                                <p:cTn id="88" presetID="22" presetClass="entr" presetSubtype="8" fill="hold" grpId="0" nodeType="afterEffect">
                                  <p:stCondLst>
                                    <p:cond delay="0"/>
                                  </p:stCondLst>
                                  <p:iterate type="wd">
                                    <p:tmPct val="10000"/>
                                  </p:iterate>
                                  <p:childTnLst>
                                    <p:set>
                                      <p:cBhvr>
                                        <p:cTn id="89" dur="1" fill="hold">
                                          <p:stCondLst>
                                            <p:cond delay="0"/>
                                          </p:stCondLst>
                                        </p:cTn>
                                        <p:tgtEl>
                                          <p:spTgt spid="5"/>
                                        </p:tgtEl>
                                        <p:attrNameLst>
                                          <p:attrName>style.visibility</p:attrName>
                                        </p:attrNameLst>
                                      </p:cBhvr>
                                      <p:to>
                                        <p:strVal val="visible"/>
                                      </p:to>
                                    </p:set>
                                    <p:animEffect transition="in" filter="wipe(left)">
                                      <p:cBhvr>
                                        <p:cTn id="90" dur="250"/>
                                        <p:tgtEl>
                                          <p:spTgt spid="5"/>
                                        </p:tgtEl>
                                      </p:cBhvr>
                                    </p:animEffect>
                                  </p:childTnLst>
                                </p:cTn>
                              </p:par>
                            </p:childTnLst>
                          </p:cTn>
                        </p:par>
                        <p:par>
                          <p:cTn id="91" fill="hold">
                            <p:stCondLst>
                              <p:cond delay="7425"/>
                            </p:stCondLst>
                            <p:childTnLst>
                              <p:par>
                                <p:cTn id="92" presetID="10" presetClass="entr" presetSubtype="0" fill="hold" grpId="0" nodeType="after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250"/>
                                        <p:tgtEl>
                                          <p:spTgt spid="7"/>
                                        </p:tgtEl>
                                      </p:cBhvr>
                                    </p:animEffect>
                                  </p:childTnLst>
                                </p:cTn>
                              </p:par>
                            </p:childTnLst>
                          </p:cTn>
                        </p:par>
                        <p:par>
                          <p:cTn id="95" fill="hold">
                            <p:stCondLst>
                              <p:cond delay="7675"/>
                            </p:stCondLst>
                            <p:childTnLst>
                              <p:par>
                                <p:cTn id="96" presetID="22" presetClass="entr" presetSubtype="8" fill="hold" grpId="0" nodeType="afterEffect">
                                  <p:stCondLst>
                                    <p:cond delay="0"/>
                                  </p:stCondLst>
                                  <p:iterate type="wd">
                                    <p:tmPct val="10000"/>
                                  </p:iterate>
                                  <p:childTnLst>
                                    <p:set>
                                      <p:cBhvr>
                                        <p:cTn id="97" dur="1" fill="hold">
                                          <p:stCondLst>
                                            <p:cond delay="0"/>
                                          </p:stCondLst>
                                        </p:cTn>
                                        <p:tgtEl>
                                          <p:spTgt spid="8"/>
                                        </p:tgtEl>
                                        <p:attrNameLst>
                                          <p:attrName>style.visibility</p:attrName>
                                        </p:attrNameLst>
                                      </p:cBhvr>
                                      <p:to>
                                        <p:strVal val="visible"/>
                                      </p:to>
                                    </p:set>
                                    <p:animEffect transition="in" filter="wipe(left)">
                                      <p:cBhvr>
                                        <p:cTn id="98"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19" grpId="0" animBg="1"/>
      <p:bldP spid="20" grpId="0"/>
      <p:bldP spid="22" grpId="0" animBg="1"/>
      <p:bldP spid="24" grpId="0"/>
      <p:bldP spid="25" grpId="0" animBg="1"/>
      <p:bldP spid="26" grpId="0"/>
      <p:bldP spid="2" grpId="0"/>
      <p:bldP spid="3" grpId="0"/>
      <p:bldP spid="4" grpId="0" animBg="1"/>
      <p:bldP spid="5" grpId="0"/>
      <p:bldP spid="6" grpId="0"/>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50185" y="247366"/>
            <a:ext cx="6891629" cy="5788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Types of Capital</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3">
            <a:extLst>
              <a:ext uri="{FF2B5EF4-FFF2-40B4-BE49-F238E27FC236}">
                <a16:creationId xmlns:a16="http://schemas.microsoft.com/office/drawing/2014/main" id="{203076F0-90AB-E745-DD92-8E70C6741844}"/>
              </a:ext>
            </a:extLst>
          </p:cNvPr>
          <p:cNvSpPr/>
          <p:nvPr/>
        </p:nvSpPr>
        <p:spPr>
          <a:xfrm>
            <a:off x="682354" y="1249082"/>
            <a:ext cx="10480579" cy="1685846"/>
          </a:xfrm>
          <a:prstGeom prst="rect">
            <a:avLst/>
          </a:prstGeom>
        </p:spPr>
        <p:txBody>
          <a:bodyPr wrap="square" lIns="0" rIns="0" anchor="ctr">
            <a:spAutoFit/>
          </a:bodyPr>
          <a:lstStyle/>
          <a:p>
            <a:pPr algn="ctr" eaLnBrk="1" fontAlgn="auto" hangingPunct="1">
              <a:lnSpc>
                <a:spcPct val="150000"/>
              </a:lnSpc>
              <a:spcBef>
                <a:spcPts val="0"/>
              </a:spcBef>
              <a:spcAft>
                <a:spcPts val="0"/>
              </a:spcAft>
            </a:pPr>
            <a:r>
              <a:rPr lang="en-US" sz="2400" dirty="0">
                <a:solidFill>
                  <a:srgbClr val="767171"/>
                </a:solidFill>
                <a:cs typeface="Cocon® Next Arabic" panose="020A0503020102020204" pitchFamily="18" charset="-78"/>
              </a:rPr>
              <a:t>	No matter what the stage of funding, there are essentially two major types of capital: Debt, in the form of loans, and liabilities. Money to be paid back. Equity representing part-ownership in the firm. Money of the owners.</a:t>
            </a:r>
          </a:p>
        </p:txBody>
      </p:sp>
      <p:sp>
        <p:nvSpPr>
          <p:cNvPr id="37" name="Rectangle 33">
            <a:extLst>
              <a:ext uri="{FF2B5EF4-FFF2-40B4-BE49-F238E27FC236}">
                <a16:creationId xmlns:a16="http://schemas.microsoft.com/office/drawing/2014/main" id="{C69EEF47-2FBC-0686-C05B-2F904E79A4B4}"/>
              </a:ext>
            </a:extLst>
          </p:cNvPr>
          <p:cNvSpPr/>
          <p:nvPr/>
        </p:nvSpPr>
        <p:spPr>
          <a:xfrm>
            <a:off x="1038349" y="4092044"/>
            <a:ext cx="2643523"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EQUITY</a:t>
            </a:r>
          </a:p>
        </p:txBody>
      </p:sp>
      <p:sp>
        <p:nvSpPr>
          <p:cNvPr id="39" name="Rectangle 33">
            <a:extLst>
              <a:ext uri="{FF2B5EF4-FFF2-40B4-BE49-F238E27FC236}">
                <a16:creationId xmlns:a16="http://schemas.microsoft.com/office/drawing/2014/main" id="{9579132C-6B8F-757D-ACE5-20D05CCF8183}"/>
              </a:ext>
            </a:extLst>
          </p:cNvPr>
          <p:cNvSpPr/>
          <p:nvPr/>
        </p:nvSpPr>
        <p:spPr>
          <a:xfrm>
            <a:off x="7952738" y="3860844"/>
            <a:ext cx="3006457" cy="646331"/>
          </a:xfrm>
          <a:prstGeom prst="rect">
            <a:avLst/>
          </a:prstGeom>
        </p:spPr>
        <p:txBody>
          <a:bodyPr wrap="square" lIns="0" rIns="0" anchor="ctr">
            <a:spAutoFit/>
          </a:bodyPr>
          <a:lstStyle/>
          <a:p>
            <a:pPr algn="ctr" eaLnBrk="1" fontAlgn="auto" hangingPunct="1">
              <a:spcBef>
                <a:spcPts val="0"/>
              </a:spcBef>
              <a:spcAft>
                <a:spcPts val="0"/>
              </a:spcAft>
            </a:pPr>
            <a:r>
              <a:rPr lang="en-US" sz="3600" dirty="0">
                <a:solidFill>
                  <a:srgbClr val="00B0F0"/>
                </a:solidFill>
                <a:cs typeface="Cocon® Next Arabic" panose="020A0503020102020204" pitchFamily="18" charset="-78"/>
              </a:rPr>
              <a:t>DEBT</a:t>
            </a:r>
          </a:p>
        </p:txBody>
      </p:sp>
      <p:grpSp>
        <p:nvGrpSpPr>
          <p:cNvPr id="3" name="مجموعة 2">
            <a:extLst>
              <a:ext uri="{FF2B5EF4-FFF2-40B4-BE49-F238E27FC236}">
                <a16:creationId xmlns:a16="http://schemas.microsoft.com/office/drawing/2014/main" id="{B7499A1A-4F80-116D-55DD-9ECDC04ABB68}"/>
              </a:ext>
            </a:extLst>
          </p:cNvPr>
          <p:cNvGrpSpPr/>
          <p:nvPr/>
        </p:nvGrpSpPr>
        <p:grpSpPr>
          <a:xfrm rot="18900000">
            <a:off x="5032607" y="2277516"/>
            <a:ext cx="2126785" cy="3634429"/>
            <a:chOff x="4786063" y="1337438"/>
            <a:chExt cx="2831779" cy="4839183"/>
          </a:xfrm>
        </p:grpSpPr>
        <p:grpSp>
          <p:nvGrpSpPr>
            <p:cNvPr id="26" name="مجموعة 25">
              <a:extLst>
                <a:ext uri="{FF2B5EF4-FFF2-40B4-BE49-F238E27FC236}">
                  <a16:creationId xmlns:a16="http://schemas.microsoft.com/office/drawing/2014/main" id="{199E4637-1A0E-2721-FEE9-91CBA93EB138}"/>
                </a:ext>
              </a:extLst>
            </p:cNvPr>
            <p:cNvGrpSpPr/>
            <p:nvPr/>
          </p:nvGrpSpPr>
          <p:grpSpPr>
            <a:xfrm rot="3600000">
              <a:off x="3986863" y="2136638"/>
              <a:ext cx="2728800" cy="1130400"/>
              <a:chOff x="5137484" y="1916911"/>
              <a:chExt cx="1945483" cy="806232"/>
            </a:xfrm>
          </p:grpSpPr>
          <p:sp>
            <p:nvSpPr>
              <p:cNvPr id="29" name="شكل حر 45">
                <a:extLst>
                  <a:ext uri="{FF2B5EF4-FFF2-40B4-BE49-F238E27FC236}">
                    <a16:creationId xmlns:a16="http://schemas.microsoft.com/office/drawing/2014/main" id="{6AA68309-B46F-08B0-41E9-501B90D55E73}"/>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D8D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0" name="شكل حر 48">
                <a:extLst>
                  <a:ext uri="{FF2B5EF4-FFF2-40B4-BE49-F238E27FC236}">
                    <a16:creationId xmlns:a16="http://schemas.microsoft.com/office/drawing/2014/main" id="{015B8697-D677-5972-8A4C-5073D71E1093}"/>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حر 49">
                <a:extLst>
                  <a:ext uri="{FF2B5EF4-FFF2-40B4-BE49-F238E27FC236}">
                    <a16:creationId xmlns:a16="http://schemas.microsoft.com/office/drawing/2014/main" id="{4CED8BD7-C58D-93A4-1937-E6B47AAC0215}"/>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2" name="مجموعة 31">
              <a:extLst>
                <a:ext uri="{FF2B5EF4-FFF2-40B4-BE49-F238E27FC236}">
                  <a16:creationId xmlns:a16="http://schemas.microsoft.com/office/drawing/2014/main" id="{DD7E84F9-972D-55B7-2867-3DEC31510D6A}"/>
                </a:ext>
              </a:extLst>
            </p:cNvPr>
            <p:cNvGrpSpPr/>
            <p:nvPr/>
          </p:nvGrpSpPr>
          <p:grpSpPr>
            <a:xfrm rot="2700000" flipH="1" flipV="1">
              <a:off x="5687752" y="4246531"/>
              <a:ext cx="2729176" cy="1131004"/>
              <a:chOff x="5137484" y="1916911"/>
              <a:chExt cx="1945483" cy="806232"/>
            </a:xfrm>
          </p:grpSpPr>
          <p:sp>
            <p:nvSpPr>
              <p:cNvPr id="33" name="شكل حر 42">
                <a:extLst>
                  <a:ext uri="{FF2B5EF4-FFF2-40B4-BE49-F238E27FC236}">
                    <a16:creationId xmlns:a16="http://schemas.microsoft.com/office/drawing/2014/main" id="{46D810F0-63E3-50FA-56AC-6A0415D755F0}"/>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E3EE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شكل حر 43">
                <a:extLst>
                  <a:ext uri="{FF2B5EF4-FFF2-40B4-BE49-F238E27FC236}">
                    <a16:creationId xmlns:a16="http://schemas.microsoft.com/office/drawing/2014/main" id="{15EDC996-1D74-8F50-6146-95B47EBA653E}"/>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C8DD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44">
                <a:extLst>
                  <a:ext uri="{FF2B5EF4-FFF2-40B4-BE49-F238E27FC236}">
                    <a16:creationId xmlns:a16="http://schemas.microsoft.com/office/drawing/2014/main" id="{5B7B392C-834B-3BCD-3948-33D929CA0D2A}"/>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sp>
          <p:nvSpPr>
            <p:cNvPr id="40" name="شكل بيضاوي 47">
              <a:extLst>
                <a:ext uri="{FF2B5EF4-FFF2-40B4-BE49-F238E27FC236}">
                  <a16:creationId xmlns:a16="http://schemas.microsoft.com/office/drawing/2014/main" id="{5076420F-EC72-3EE4-7DB9-38D7ACD5243A}"/>
                </a:ext>
              </a:extLst>
            </p:cNvPr>
            <p:cNvSpPr/>
            <p:nvPr/>
          </p:nvSpPr>
          <p:spPr>
            <a:xfrm>
              <a:off x="5187879" y="2825796"/>
              <a:ext cx="1913393" cy="1913393"/>
            </a:xfrm>
            <a:prstGeom prst="ellipse">
              <a:avLst/>
            </a:prstGeom>
            <a:gradFill flip="none" rotWithShape="1">
              <a:gsLst>
                <a:gs pos="0">
                  <a:srgbClr val="767171">
                    <a:alpha val="3500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LID4096"/>
            </a:p>
          </p:txBody>
        </p:sp>
      </p:grpSp>
      <p:sp>
        <p:nvSpPr>
          <p:cNvPr id="2" name="عنصر نائب لرقم الشريحة 1">
            <a:extLst>
              <a:ext uri="{FF2B5EF4-FFF2-40B4-BE49-F238E27FC236}">
                <a16:creationId xmlns:a16="http://schemas.microsoft.com/office/drawing/2014/main" id="{755DAF52-F1DF-173D-EA08-9CDAF5C36FAF}"/>
              </a:ext>
            </a:extLst>
          </p:cNvPr>
          <p:cNvSpPr>
            <a:spLocks noGrp="1"/>
          </p:cNvSpPr>
          <p:nvPr>
            <p:ph type="sldNum" sz="quarter" idx="12"/>
          </p:nvPr>
        </p:nvSpPr>
        <p:spPr/>
        <p:txBody>
          <a:bodyPr/>
          <a:lstStyle/>
          <a:p>
            <a:fld id="{7BB485FA-5BF7-483B-B1A0-9B2B5547A02D}" type="slidenum">
              <a:rPr lang="ar-SA" smtClean="0"/>
              <a:t>33</a:t>
            </a:fld>
            <a:endParaRPr lang="ar-SA"/>
          </a:p>
        </p:txBody>
      </p:sp>
    </p:spTree>
    <p:extLst>
      <p:ext uri="{BB962C8B-B14F-4D97-AF65-F5344CB8AC3E}">
        <p14:creationId xmlns:p14="http://schemas.microsoft.com/office/powerpoint/2010/main" val="169577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1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7"/>
                                        </p:tgtEl>
                                        <p:attrNameLst>
                                          <p:attrName>ppt_y</p:attrName>
                                        </p:attrNameLst>
                                      </p:cBhvr>
                                      <p:tavLst>
                                        <p:tav tm="0">
                                          <p:val>
                                            <p:strVal val="#ppt_y"/>
                                          </p:val>
                                        </p:tav>
                                        <p:tav tm="100000">
                                          <p:val>
                                            <p:strVal val="#ppt_y"/>
                                          </p:val>
                                        </p:tav>
                                      </p:tavLst>
                                    </p:anim>
                                    <p:anim calcmode="lin" valueType="num">
                                      <p:cBhvr>
                                        <p:cTn id="33"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7"/>
                                        </p:tgtEl>
                                      </p:cBhvr>
                                    </p:animEffect>
                                  </p:childTnLst>
                                </p:cTn>
                              </p:par>
                            </p:childTnLst>
                          </p:cTn>
                        </p:par>
                        <p:par>
                          <p:cTn id="36" fill="hold">
                            <p:stCondLst>
                              <p:cond delay="14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9"/>
                                        </p:tgtEl>
                                        <p:attrNameLst>
                                          <p:attrName>style.visibility</p:attrName>
                                        </p:attrNameLst>
                                      </p:cBhvr>
                                      <p:to>
                                        <p:strVal val="visible"/>
                                      </p:to>
                                    </p:set>
                                    <p:anim calcmode="lin" valueType="num">
                                      <p:cBhvr>
                                        <p:cTn id="39"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9"/>
                                        </p:tgtEl>
                                        <p:attrNameLst>
                                          <p:attrName>ppt_y</p:attrName>
                                        </p:attrNameLst>
                                      </p:cBhvr>
                                      <p:tavLst>
                                        <p:tav tm="0">
                                          <p:val>
                                            <p:strVal val="#ppt_y"/>
                                          </p:val>
                                        </p:tav>
                                        <p:tav tm="100000">
                                          <p:val>
                                            <p:strVal val="#ppt_y"/>
                                          </p:val>
                                        </p:tav>
                                      </p:tavLst>
                                    </p:anim>
                                    <p:anim calcmode="lin" valueType="num">
                                      <p:cBhvr>
                                        <p:cTn id="41"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9"/>
                                        </p:tgtEl>
                                      </p:cBhvr>
                                    </p:animEffect>
                                  </p:childTnLst>
                                </p:cTn>
                              </p:par>
                            </p:childTnLst>
                          </p:cTn>
                        </p:par>
                        <p:par>
                          <p:cTn id="44" fill="hold">
                            <p:stCondLst>
                              <p:cond delay="159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6"/>
                                        </p:tgtEl>
                                        <p:attrNameLst>
                                          <p:attrName>style.visibility</p:attrName>
                                        </p:attrNameLst>
                                      </p:cBhvr>
                                      <p:to>
                                        <p:strVal val="visible"/>
                                      </p:to>
                                    </p:set>
                                    <p:anim calcmode="lin" valueType="num">
                                      <p:cBhvr>
                                        <p:cTn id="47" dur="1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36"/>
                                        </p:tgtEl>
                                        <p:attrNameLst>
                                          <p:attrName>ppt_y</p:attrName>
                                        </p:attrNameLst>
                                      </p:cBhvr>
                                      <p:tavLst>
                                        <p:tav tm="0">
                                          <p:val>
                                            <p:strVal val="#ppt_y"/>
                                          </p:val>
                                        </p:tav>
                                        <p:tav tm="100000">
                                          <p:val>
                                            <p:strVal val="#ppt_y"/>
                                          </p:val>
                                        </p:tav>
                                      </p:tavLst>
                                    </p:anim>
                                    <p:anim calcmode="lin" valueType="num">
                                      <p:cBhvr>
                                        <p:cTn id="49" dur="1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36" grpId="0"/>
      <p:bldP spid="37"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614240" y="288721"/>
            <a:ext cx="10785233"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32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Types of Capital</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38" name="رابط مستقيم 37">
            <a:extLst>
              <a:ext uri="{FF2B5EF4-FFF2-40B4-BE49-F238E27FC236}">
                <a16:creationId xmlns:a16="http://schemas.microsoft.com/office/drawing/2014/main" id="{A4E3E921-A292-6E2D-9831-3E7289E7A08C}"/>
              </a:ext>
            </a:extLst>
          </p:cNvPr>
          <p:cNvCxnSpPr/>
          <p:nvPr/>
        </p:nvCxnSpPr>
        <p:spPr>
          <a:xfrm flipH="1" flipV="1">
            <a:off x="72075" y="1930789"/>
            <a:ext cx="12132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55" name="Title 1">
            <a:extLst>
              <a:ext uri="{FF2B5EF4-FFF2-40B4-BE49-F238E27FC236}">
                <a16:creationId xmlns:a16="http://schemas.microsoft.com/office/drawing/2014/main" id="{0E5D2239-7FBA-57EF-4D51-4EBE5A3DA8D1}"/>
              </a:ext>
            </a:extLst>
          </p:cNvPr>
          <p:cNvSpPr txBox="1">
            <a:spLocks/>
          </p:cNvSpPr>
          <p:nvPr/>
        </p:nvSpPr>
        <p:spPr>
          <a:xfrm>
            <a:off x="106533" y="2720000"/>
            <a:ext cx="1566394"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3200" dirty="0">
                <a:solidFill>
                  <a:srgbClr val="00B0F0"/>
                </a:solidFill>
                <a:latin typeface="Sakkal Majalla" panose="02000000000000000000" pitchFamily="2" charset="-78"/>
                <a:cs typeface="Sakkal Majalla" panose="02000000000000000000" pitchFamily="2" charset="-78"/>
              </a:rPr>
              <a:t>Debt</a:t>
            </a:r>
          </a:p>
        </p:txBody>
      </p:sp>
      <p:sp>
        <p:nvSpPr>
          <p:cNvPr id="60" name="Title 1">
            <a:extLst>
              <a:ext uri="{FF2B5EF4-FFF2-40B4-BE49-F238E27FC236}">
                <a16:creationId xmlns:a16="http://schemas.microsoft.com/office/drawing/2014/main" id="{6796D22C-C2F0-F250-AC8F-32F675BE4FF8}"/>
              </a:ext>
            </a:extLst>
          </p:cNvPr>
          <p:cNvSpPr txBox="1">
            <a:spLocks/>
          </p:cNvSpPr>
          <p:nvPr/>
        </p:nvSpPr>
        <p:spPr>
          <a:xfrm>
            <a:off x="3176086" y="3229526"/>
            <a:ext cx="2689581" cy="2496906"/>
          </a:xfrm>
          <a:prstGeom prst="rect">
            <a:avLst/>
          </a:prstGeom>
        </p:spPr>
        <p:txBody>
          <a:bodyPr vert="horz" lIns="91440" tIns="45720" rIns="91440" bIns="45720" rtlCol="0" anchor="ctr">
            <a:noAutofit/>
          </a:bodyPr>
          <a:lstStyle>
            <a:defPPr>
              <a:defRPr lang="ar-SA"/>
            </a:defPPr>
            <a:lvl1pPr lvl="0" algn="ctr" eaLnBrk="1" fontAlgn="auto" hangingPunct="1">
              <a:lnSpc>
                <a:spcPct val="90000"/>
              </a:lnSpc>
              <a:spcAft>
                <a:spcPts val="0"/>
              </a:spcAft>
              <a:buNone/>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pPr marL="342900" indent="-342900" algn="just">
              <a:buFont typeface="Arial" panose="020B0604020202020204" pitchFamily="34" charset="0"/>
              <a:buChar char="•"/>
            </a:pPr>
            <a:r>
              <a:rPr lang="en-US" dirty="0"/>
              <a:t>Bank loans (also known as “senior” debt)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Loans from investors, that are “subordinate” to the bank loans</a:t>
            </a:r>
          </a:p>
        </p:txBody>
      </p:sp>
      <p:sp>
        <p:nvSpPr>
          <p:cNvPr id="61" name="Title 1">
            <a:extLst>
              <a:ext uri="{FF2B5EF4-FFF2-40B4-BE49-F238E27FC236}">
                <a16:creationId xmlns:a16="http://schemas.microsoft.com/office/drawing/2014/main" id="{9010FA13-27C5-7870-E6E2-D0BE8BF98B68}"/>
              </a:ext>
            </a:extLst>
          </p:cNvPr>
          <p:cNvSpPr txBox="1">
            <a:spLocks/>
          </p:cNvSpPr>
          <p:nvPr/>
        </p:nvSpPr>
        <p:spPr>
          <a:xfrm>
            <a:off x="6964050" y="3053719"/>
            <a:ext cx="4100085" cy="3746983"/>
          </a:xfrm>
          <a:prstGeom prst="rect">
            <a:avLst/>
          </a:prstGeom>
        </p:spPr>
        <p:txBody>
          <a:bodyPr vert="horz" lIns="91440" tIns="45720" rIns="91440" bIns="45720" rtlCol="0" anchor="ctr">
            <a:noAutofit/>
          </a:bodyPr>
          <a:lstStyle>
            <a:defPPr>
              <a:defRPr lang="ar-SA"/>
            </a:defPPr>
            <a:lvl1pPr marL="342900" lvl="0" indent="-342900" algn="just" eaLnBrk="1" fontAlgn="auto" hangingPunct="1">
              <a:lnSpc>
                <a:spcPct val="90000"/>
              </a:lnSpc>
              <a:spcAft>
                <a:spcPts val="0"/>
              </a:spcAft>
              <a:buFont typeface="Arial" panose="020B0604020202020204" pitchFamily="34" charset="0"/>
              <a:buChar char="•"/>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Banks have legal priority in terms of getting paid a profit-sharing fee, or getting their money back, in case anything goes wrong with the business. </a:t>
            </a:r>
          </a:p>
          <a:p>
            <a:endParaRPr lang="en-US" dirty="0"/>
          </a:p>
          <a:p>
            <a:r>
              <a:rPr lang="en-US" dirty="0"/>
              <a:t>A loan to the company by a private investor can be paid back after the bank is fully paid. </a:t>
            </a:r>
          </a:p>
          <a:p>
            <a:endParaRPr lang="en-US" dirty="0"/>
          </a:p>
          <a:p>
            <a:r>
              <a:rPr lang="en-US" dirty="0"/>
              <a:t>Since it has to wait until after the bank gets paid back, the private loan is called “</a:t>
            </a:r>
            <a:r>
              <a:rPr lang="en-US" dirty="0" err="1"/>
              <a:t>subor-dinated</a:t>
            </a:r>
            <a:r>
              <a:rPr lang="en-US" dirty="0"/>
              <a:t> debt? The bank has priority. It has “seniority”</a:t>
            </a:r>
          </a:p>
        </p:txBody>
      </p:sp>
      <p:grpSp>
        <p:nvGrpSpPr>
          <p:cNvPr id="41" name="مجموعة 40">
            <a:extLst>
              <a:ext uri="{FF2B5EF4-FFF2-40B4-BE49-F238E27FC236}">
                <a16:creationId xmlns:a16="http://schemas.microsoft.com/office/drawing/2014/main" id="{012A5083-3227-3F55-551E-439A7C1684BB}"/>
              </a:ext>
            </a:extLst>
          </p:cNvPr>
          <p:cNvGrpSpPr/>
          <p:nvPr/>
        </p:nvGrpSpPr>
        <p:grpSpPr>
          <a:xfrm>
            <a:off x="3372450" y="1846594"/>
            <a:ext cx="2577698" cy="751940"/>
            <a:chOff x="5998501" y="1830997"/>
            <a:chExt cx="4139933" cy="1207660"/>
          </a:xfrm>
        </p:grpSpPr>
        <p:sp>
          <p:nvSpPr>
            <p:cNvPr id="78" name="شكل حر 77">
              <a:extLst>
                <a:ext uri="{FF2B5EF4-FFF2-40B4-BE49-F238E27FC236}">
                  <a16:creationId xmlns:a16="http://schemas.microsoft.com/office/drawing/2014/main" id="{8880428D-0421-C332-B385-0C62544241AE}"/>
                </a:ext>
              </a:extLst>
            </p:cNvPr>
            <p:cNvSpPr/>
            <p:nvPr/>
          </p:nvSpPr>
          <p:spPr>
            <a:xfrm>
              <a:off x="5998501" y="1830997"/>
              <a:ext cx="3909952"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9" name="وتر 78">
              <a:extLst>
                <a:ext uri="{FF2B5EF4-FFF2-40B4-BE49-F238E27FC236}">
                  <a16:creationId xmlns:a16="http://schemas.microsoft.com/office/drawing/2014/main" id="{864DB525-0C97-CE92-4C71-3C62352A2074}"/>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رابط مستقيم 79">
              <a:extLst>
                <a:ext uri="{FF2B5EF4-FFF2-40B4-BE49-F238E27FC236}">
                  <a16:creationId xmlns:a16="http://schemas.microsoft.com/office/drawing/2014/main" id="{BB756437-FF6B-AC92-8424-7E285DC43BF8}"/>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1" name="مستطيل 80">
              <a:extLst>
                <a:ext uri="{FF2B5EF4-FFF2-40B4-BE49-F238E27FC236}">
                  <a16:creationId xmlns:a16="http://schemas.microsoft.com/office/drawing/2014/main" id="{5ED53B74-122D-CFD9-DF24-06E50C629FD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مجموعة 41">
            <a:extLst>
              <a:ext uri="{FF2B5EF4-FFF2-40B4-BE49-F238E27FC236}">
                <a16:creationId xmlns:a16="http://schemas.microsoft.com/office/drawing/2014/main" id="{9AA3E11C-4857-F1E1-6DF5-719BAAB64D50}"/>
              </a:ext>
            </a:extLst>
          </p:cNvPr>
          <p:cNvGrpSpPr/>
          <p:nvPr/>
        </p:nvGrpSpPr>
        <p:grpSpPr>
          <a:xfrm>
            <a:off x="210816" y="1846594"/>
            <a:ext cx="1688391" cy="691744"/>
            <a:chOff x="7404569" y="1830997"/>
            <a:chExt cx="2711655" cy="1110982"/>
          </a:xfrm>
        </p:grpSpPr>
        <p:sp>
          <p:nvSpPr>
            <p:cNvPr id="74" name="شكل حر 83">
              <a:extLst>
                <a:ext uri="{FF2B5EF4-FFF2-40B4-BE49-F238E27FC236}">
                  <a16:creationId xmlns:a16="http://schemas.microsoft.com/office/drawing/2014/main" id="{0B1E3DA9-EC18-752B-A7EC-BCE715A346F8}"/>
                </a:ext>
              </a:extLst>
            </p:cNvPr>
            <p:cNvSpPr/>
            <p:nvPr/>
          </p:nvSpPr>
          <p:spPr>
            <a:xfrm>
              <a:off x="7404569" y="1830997"/>
              <a:ext cx="2515721"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5F7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5" name="وتر 74">
              <a:extLst>
                <a:ext uri="{FF2B5EF4-FFF2-40B4-BE49-F238E27FC236}">
                  <a16:creationId xmlns:a16="http://schemas.microsoft.com/office/drawing/2014/main" id="{65391204-F119-EF4D-F8AB-83361DB384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رابط مستقيم 75">
              <a:extLst>
                <a:ext uri="{FF2B5EF4-FFF2-40B4-BE49-F238E27FC236}">
                  <a16:creationId xmlns:a16="http://schemas.microsoft.com/office/drawing/2014/main" id="{A3DA5899-EE93-E55E-CD6F-9D86291A585A}"/>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5" name="Title 1">
            <a:extLst>
              <a:ext uri="{FF2B5EF4-FFF2-40B4-BE49-F238E27FC236}">
                <a16:creationId xmlns:a16="http://schemas.microsoft.com/office/drawing/2014/main" id="{3B8DC568-3775-895B-3EBC-1813EF68C982}"/>
              </a:ext>
            </a:extLst>
          </p:cNvPr>
          <p:cNvSpPr txBox="1">
            <a:spLocks/>
          </p:cNvSpPr>
          <p:nvPr/>
        </p:nvSpPr>
        <p:spPr>
          <a:xfrm>
            <a:off x="3562444" y="1944710"/>
            <a:ext cx="2197853" cy="385199"/>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1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Type of capital</a:t>
            </a:r>
          </a:p>
        </p:txBody>
      </p:sp>
      <p:sp>
        <p:nvSpPr>
          <p:cNvPr id="46" name="Title 1">
            <a:extLst>
              <a:ext uri="{FF2B5EF4-FFF2-40B4-BE49-F238E27FC236}">
                <a16:creationId xmlns:a16="http://schemas.microsoft.com/office/drawing/2014/main" id="{3827801A-8C93-0CB0-4B8E-597587AD2764}"/>
              </a:ext>
            </a:extLst>
          </p:cNvPr>
          <p:cNvSpPr txBox="1">
            <a:spLocks/>
          </p:cNvSpPr>
          <p:nvPr/>
        </p:nvSpPr>
        <p:spPr>
          <a:xfrm>
            <a:off x="311282" y="1944710"/>
            <a:ext cx="1322729" cy="41742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Source of funding</a:t>
            </a:r>
            <a:endParaRPr kumimoji="0" lang="en-US" sz="14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endParaRPr>
          </a:p>
        </p:txBody>
      </p:sp>
      <p:cxnSp>
        <p:nvCxnSpPr>
          <p:cNvPr id="54" name="رابط مستقيم 53">
            <a:extLst>
              <a:ext uri="{FF2B5EF4-FFF2-40B4-BE49-F238E27FC236}">
                <a16:creationId xmlns:a16="http://schemas.microsoft.com/office/drawing/2014/main" id="{5BA2F978-9C1A-14F3-C2DD-0B31927B8ECF}"/>
              </a:ext>
            </a:extLst>
          </p:cNvPr>
          <p:cNvCxnSpPr/>
          <p:nvPr/>
        </p:nvCxnSpPr>
        <p:spPr>
          <a:xfrm flipH="1" flipV="1">
            <a:off x="274443" y="2859378"/>
            <a:ext cx="1476000"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grpSp>
        <p:nvGrpSpPr>
          <p:cNvPr id="95" name="مجموعة 94">
            <a:extLst>
              <a:ext uri="{FF2B5EF4-FFF2-40B4-BE49-F238E27FC236}">
                <a16:creationId xmlns:a16="http://schemas.microsoft.com/office/drawing/2014/main" id="{A83A9604-2F78-38F0-9253-F6025097D294}"/>
              </a:ext>
            </a:extLst>
          </p:cNvPr>
          <p:cNvGrpSpPr/>
          <p:nvPr/>
        </p:nvGrpSpPr>
        <p:grpSpPr>
          <a:xfrm>
            <a:off x="7391401" y="1846594"/>
            <a:ext cx="2810404" cy="691744"/>
            <a:chOff x="5629036" y="1830997"/>
            <a:chExt cx="4487188" cy="1110982"/>
          </a:xfrm>
        </p:grpSpPr>
        <p:sp>
          <p:nvSpPr>
            <p:cNvPr id="96" name="شكل حر 83">
              <a:extLst>
                <a:ext uri="{FF2B5EF4-FFF2-40B4-BE49-F238E27FC236}">
                  <a16:creationId xmlns:a16="http://schemas.microsoft.com/office/drawing/2014/main" id="{A4A561CA-1AEF-8C79-A9B8-A60702EA813F}"/>
                </a:ext>
              </a:extLst>
            </p:cNvPr>
            <p:cNvSpPr/>
            <p:nvPr/>
          </p:nvSpPr>
          <p:spPr>
            <a:xfrm>
              <a:off x="5629036" y="1830997"/>
              <a:ext cx="4306552"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E6E9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43D45"/>
                </a:solidFill>
                <a:effectLst/>
                <a:uLnTx/>
                <a:uFillTx/>
                <a:latin typeface="Calibri" panose="020F0502020204030204"/>
                <a:ea typeface="+mn-ea"/>
                <a:cs typeface="+mn-cs"/>
              </a:endParaRPr>
            </a:p>
          </p:txBody>
        </p:sp>
        <p:sp>
          <p:nvSpPr>
            <p:cNvPr id="97" name="وتر 96">
              <a:extLst>
                <a:ext uri="{FF2B5EF4-FFF2-40B4-BE49-F238E27FC236}">
                  <a16:creationId xmlns:a16="http://schemas.microsoft.com/office/drawing/2014/main" id="{07910A91-2C75-3F31-DC04-5D9C7CBA17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8" name="رابط مستقيم 97">
              <a:extLst>
                <a:ext uri="{FF2B5EF4-FFF2-40B4-BE49-F238E27FC236}">
                  <a16:creationId xmlns:a16="http://schemas.microsoft.com/office/drawing/2014/main" id="{24292168-E2A4-88EA-7553-97204763C218}"/>
                </a:ext>
              </a:extLst>
            </p:cNvPr>
            <p:cNvCxnSpPr/>
            <p:nvPr/>
          </p:nvCxnSpPr>
          <p:spPr>
            <a:xfrm>
              <a:off x="9935586" y="1951847"/>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0" name="Title 1">
            <a:extLst>
              <a:ext uri="{FF2B5EF4-FFF2-40B4-BE49-F238E27FC236}">
                <a16:creationId xmlns:a16="http://schemas.microsoft.com/office/drawing/2014/main" id="{8D509E90-8371-66A1-3B54-3446AB1BB6FD}"/>
              </a:ext>
            </a:extLst>
          </p:cNvPr>
          <p:cNvSpPr txBox="1">
            <a:spLocks/>
          </p:cNvSpPr>
          <p:nvPr/>
        </p:nvSpPr>
        <p:spPr>
          <a:xfrm>
            <a:off x="7750796" y="1965528"/>
            <a:ext cx="1983155" cy="41742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Characteristics</a:t>
            </a:r>
            <a:endParaRPr kumimoji="0" lang="ar-EG" sz="1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endParaRPr>
          </a:p>
        </p:txBody>
      </p:sp>
      <p:cxnSp>
        <p:nvCxnSpPr>
          <p:cNvPr id="107" name="رابط مستقيم 106">
            <a:extLst>
              <a:ext uri="{FF2B5EF4-FFF2-40B4-BE49-F238E27FC236}">
                <a16:creationId xmlns:a16="http://schemas.microsoft.com/office/drawing/2014/main" id="{62101B06-F5DB-3A21-CE4B-4D475EA0A59C}"/>
              </a:ext>
            </a:extLst>
          </p:cNvPr>
          <p:cNvCxnSpPr/>
          <p:nvPr/>
        </p:nvCxnSpPr>
        <p:spPr>
          <a:xfrm flipH="1" flipV="1">
            <a:off x="3381667" y="2845739"/>
            <a:ext cx="2484000"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08" name="رابط مستقيم 107">
            <a:extLst>
              <a:ext uri="{FF2B5EF4-FFF2-40B4-BE49-F238E27FC236}">
                <a16:creationId xmlns:a16="http://schemas.microsoft.com/office/drawing/2014/main" id="{77DFC93D-6DAB-048C-1626-5C713B68045B}"/>
              </a:ext>
            </a:extLst>
          </p:cNvPr>
          <p:cNvCxnSpPr/>
          <p:nvPr/>
        </p:nvCxnSpPr>
        <p:spPr>
          <a:xfrm flipH="1" flipV="1">
            <a:off x="7391400" y="2845739"/>
            <a:ext cx="2736000"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0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1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5"/>
                                        </p:tgtEl>
                                        <p:attrNameLst>
                                          <p:attrName>style.visibility</p:attrName>
                                        </p:attrNameLst>
                                      </p:cBhvr>
                                      <p:to>
                                        <p:strVal val="visible"/>
                                      </p:to>
                                    </p:set>
                                    <p:anim calcmode="lin" valueType="num">
                                      <p:cBhvr>
                                        <p:cTn id="31"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55"/>
                                        </p:tgtEl>
                                        <p:attrNameLst>
                                          <p:attrName>ppt_y</p:attrName>
                                        </p:attrNameLst>
                                      </p:cBhvr>
                                      <p:tavLst>
                                        <p:tav tm="0">
                                          <p:val>
                                            <p:strVal val="#ppt_y"/>
                                          </p:val>
                                        </p:tav>
                                        <p:tav tm="100000">
                                          <p:val>
                                            <p:strVal val="#ppt_y"/>
                                          </p:val>
                                        </p:tav>
                                      </p:tavLst>
                                    </p:anim>
                                    <p:anim calcmode="lin" valueType="num">
                                      <p:cBhvr>
                                        <p:cTn id="33"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55"/>
                                        </p:tgtEl>
                                      </p:cBhvr>
                                    </p:animEffect>
                                  </p:childTnLst>
                                </p:cTn>
                              </p:par>
                            </p:childTnLst>
                          </p:cTn>
                        </p:par>
                        <p:par>
                          <p:cTn id="36" fill="hold">
                            <p:stCondLst>
                              <p:cond delay="137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0"/>
                                        </p:tgtEl>
                                        <p:attrNameLst>
                                          <p:attrName>style.visibility</p:attrName>
                                        </p:attrNameLst>
                                      </p:cBhvr>
                                      <p:to>
                                        <p:strVal val="visible"/>
                                      </p:to>
                                    </p:set>
                                    <p:anim calcmode="lin" valueType="num">
                                      <p:cBhvr>
                                        <p:cTn id="39" dur="15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60"/>
                                        </p:tgtEl>
                                        <p:attrNameLst>
                                          <p:attrName>ppt_y</p:attrName>
                                        </p:attrNameLst>
                                      </p:cBhvr>
                                      <p:tavLst>
                                        <p:tav tm="0">
                                          <p:val>
                                            <p:strVal val="#ppt_y"/>
                                          </p:val>
                                        </p:tav>
                                        <p:tav tm="100000">
                                          <p:val>
                                            <p:strVal val="#ppt_y"/>
                                          </p:val>
                                        </p:tav>
                                      </p:tavLst>
                                    </p:anim>
                                    <p:anim calcmode="lin" valueType="num">
                                      <p:cBhvr>
                                        <p:cTn id="41" dur="15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60"/>
                                        </p:tgtEl>
                                      </p:cBhvr>
                                    </p:animEffect>
                                  </p:childTnLst>
                                </p:cTn>
                              </p:par>
                            </p:childTnLst>
                          </p:cTn>
                        </p:par>
                        <p:par>
                          <p:cTn id="44" fill="hold">
                            <p:stCondLst>
                              <p:cond delay="281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1"/>
                                        </p:tgtEl>
                                        <p:attrNameLst>
                                          <p:attrName>style.visibility</p:attrName>
                                        </p:attrNameLst>
                                      </p:cBhvr>
                                      <p:to>
                                        <p:strVal val="visible"/>
                                      </p:to>
                                    </p:set>
                                    <p:anim calcmode="lin" valueType="num">
                                      <p:cBhvr>
                                        <p:cTn id="47" dur="1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61"/>
                                        </p:tgtEl>
                                        <p:attrNameLst>
                                          <p:attrName>ppt_y</p:attrName>
                                        </p:attrNameLst>
                                      </p:cBhvr>
                                      <p:tavLst>
                                        <p:tav tm="0">
                                          <p:val>
                                            <p:strVal val="#ppt_y"/>
                                          </p:val>
                                        </p:tav>
                                        <p:tav tm="100000">
                                          <p:val>
                                            <p:strVal val="#ppt_y"/>
                                          </p:val>
                                        </p:tav>
                                      </p:tavLst>
                                    </p:anim>
                                    <p:anim calcmode="lin" valueType="num">
                                      <p:cBhvr>
                                        <p:cTn id="49" dur="1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55" grpId="0"/>
      <p:bldP spid="60"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614240" y="288721"/>
            <a:ext cx="10785233"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32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Types of Capital</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38" name="رابط مستقيم 37">
            <a:extLst>
              <a:ext uri="{FF2B5EF4-FFF2-40B4-BE49-F238E27FC236}">
                <a16:creationId xmlns:a16="http://schemas.microsoft.com/office/drawing/2014/main" id="{A4E3E921-A292-6E2D-9831-3E7289E7A08C}"/>
              </a:ext>
            </a:extLst>
          </p:cNvPr>
          <p:cNvCxnSpPr/>
          <p:nvPr/>
        </p:nvCxnSpPr>
        <p:spPr>
          <a:xfrm flipH="1" flipV="1">
            <a:off x="72075" y="1930789"/>
            <a:ext cx="121320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55" name="Title 1">
            <a:extLst>
              <a:ext uri="{FF2B5EF4-FFF2-40B4-BE49-F238E27FC236}">
                <a16:creationId xmlns:a16="http://schemas.microsoft.com/office/drawing/2014/main" id="{0E5D2239-7FBA-57EF-4D51-4EBE5A3DA8D1}"/>
              </a:ext>
            </a:extLst>
          </p:cNvPr>
          <p:cNvSpPr txBox="1">
            <a:spLocks/>
          </p:cNvSpPr>
          <p:nvPr/>
        </p:nvSpPr>
        <p:spPr>
          <a:xfrm>
            <a:off x="106533" y="2720000"/>
            <a:ext cx="1566394"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3200" dirty="0">
                <a:solidFill>
                  <a:srgbClr val="00B0F0"/>
                </a:solidFill>
                <a:latin typeface="Sakkal Majalla" panose="02000000000000000000" pitchFamily="2" charset="-78"/>
                <a:cs typeface="Sakkal Majalla" panose="02000000000000000000" pitchFamily="2" charset="-78"/>
              </a:rPr>
              <a:t>Equity</a:t>
            </a:r>
          </a:p>
        </p:txBody>
      </p:sp>
      <p:sp>
        <p:nvSpPr>
          <p:cNvPr id="60" name="Title 1">
            <a:extLst>
              <a:ext uri="{FF2B5EF4-FFF2-40B4-BE49-F238E27FC236}">
                <a16:creationId xmlns:a16="http://schemas.microsoft.com/office/drawing/2014/main" id="{6796D22C-C2F0-F250-AC8F-32F675BE4FF8}"/>
              </a:ext>
            </a:extLst>
          </p:cNvPr>
          <p:cNvSpPr txBox="1">
            <a:spLocks/>
          </p:cNvSpPr>
          <p:nvPr/>
        </p:nvSpPr>
        <p:spPr>
          <a:xfrm>
            <a:off x="3443754" y="2961516"/>
            <a:ext cx="2689581" cy="2496906"/>
          </a:xfrm>
          <a:prstGeom prst="rect">
            <a:avLst/>
          </a:prstGeom>
        </p:spPr>
        <p:txBody>
          <a:bodyPr vert="horz" lIns="91440" tIns="45720" rIns="91440" bIns="45720" rtlCol="0" anchor="ctr">
            <a:noAutofit/>
          </a:bodyPr>
          <a:lstStyle>
            <a:defPPr>
              <a:defRPr lang="ar-SA"/>
            </a:defPPr>
            <a:lvl1pPr lvl="0" algn="ctr" eaLnBrk="1" fontAlgn="auto" hangingPunct="1">
              <a:lnSpc>
                <a:spcPct val="90000"/>
              </a:lnSpc>
              <a:spcAft>
                <a:spcPts val="0"/>
              </a:spcAft>
              <a:buNone/>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pPr marL="342900" indent="-342900" algn="just">
              <a:buFont typeface="Arial" panose="020B0604020202020204" pitchFamily="34" charset="0"/>
              <a:buChar char="•"/>
            </a:pPr>
            <a:r>
              <a:rPr lang="en-US" dirty="0"/>
              <a:t>Preferred shares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Common Shares</a:t>
            </a:r>
          </a:p>
        </p:txBody>
      </p:sp>
      <p:sp>
        <p:nvSpPr>
          <p:cNvPr id="61" name="Title 1">
            <a:extLst>
              <a:ext uri="{FF2B5EF4-FFF2-40B4-BE49-F238E27FC236}">
                <a16:creationId xmlns:a16="http://schemas.microsoft.com/office/drawing/2014/main" id="{9010FA13-27C5-7870-E6E2-D0BE8BF98B68}"/>
              </a:ext>
            </a:extLst>
          </p:cNvPr>
          <p:cNvSpPr txBox="1">
            <a:spLocks/>
          </p:cNvSpPr>
          <p:nvPr/>
        </p:nvSpPr>
        <p:spPr>
          <a:xfrm>
            <a:off x="6568415" y="3128350"/>
            <a:ext cx="4507795" cy="3746983"/>
          </a:xfrm>
          <a:prstGeom prst="rect">
            <a:avLst/>
          </a:prstGeom>
        </p:spPr>
        <p:txBody>
          <a:bodyPr vert="horz" lIns="91440" tIns="45720" rIns="91440" bIns="45720" rtlCol="0" anchor="ctr">
            <a:noAutofit/>
          </a:bodyPr>
          <a:lstStyle>
            <a:defPPr>
              <a:defRPr lang="ar-SA"/>
            </a:defPPr>
            <a:lvl1pPr marL="342900" lvl="0" indent="-342900" algn="just" eaLnBrk="1" fontAlgn="auto" hangingPunct="1">
              <a:lnSpc>
                <a:spcPct val="90000"/>
              </a:lnSpc>
              <a:spcAft>
                <a:spcPts val="0"/>
              </a:spcAft>
              <a:buFont typeface="Arial" panose="020B0604020202020204" pitchFamily="34" charset="0"/>
              <a:buChar char="•"/>
              <a:defRPr sz="2000" b="1">
                <a:solidFill>
                  <a:srgbClr val="343D45">
                    <a:lumMod val="75000"/>
                  </a:srgbClr>
                </a:solidFill>
                <a:latin typeface="Sakkal Majalla" panose="02000000000000000000" pitchFamily="2" charset="-78"/>
                <a:ea typeface="Cocon® Next Arabic" panose="020A0503020102020204" pitchFamily="18" charset="-78"/>
                <a:cs typeface="Sakkal Majalla" panose="02000000000000000000" pitchFamily="2" charset="-78"/>
              </a:defRPr>
            </a:lvl1pPr>
          </a:lstStyle>
          <a:p>
            <a:r>
              <a:rPr lang="en-US" dirty="0"/>
              <a:t>Preferred shares are investments that have a fixed annual dividend. They behave almost like loans that charge an annual profit sharing tee. They do not usually have voting rights. </a:t>
            </a:r>
            <a:endParaRPr lang="ar-SA" dirty="0"/>
          </a:p>
          <a:p>
            <a:pPr marL="0" indent="0">
              <a:buNone/>
            </a:pPr>
            <a:endParaRPr lang="en-US" dirty="0"/>
          </a:p>
          <a:p>
            <a:r>
              <a:rPr lang="en-US" dirty="0"/>
              <a:t>Common shares are investments that may not have a fixed annual dividend. In return for the lack of dividends, the value of the common shares can go up overtime, producing capital gains for the majority owner. Common shares have voting rights. Common shareholders are decision makers and members of the board.</a:t>
            </a:r>
          </a:p>
        </p:txBody>
      </p:sp>
      <p:grpSp>
        <p:nvGrpSpPr>
          <p:cNvPr id="41" name="مجموعة 40">
            <a:extLst>
              <a:ext uri="{FF2B5EF4-FFF2-40B4-BE49-F238E27FC236}">
                <a16:creationId xmlns:a16="http://schemas.microsoft.com/office/drawing/2014/main" id="{012A5083-3227-3F55-551E-439A7C1684BB}"/>
              </a:ext>
            </a:extLst>
          </p:cNvPr>
          <p:cNvGrpSpPr/>
          <p:nvPr/>
        </p:nvGrpSpPr>
        <p:grpSpPr>
          <a:xfrm>
            <a:off x="3372450" y="1846594"/>
            <a:ext cx="2577698" cy="751940"/>
            <a:chOff x="5998501" y="1830997"/>
            <a:chExt cx="4139933" cy="1207660"/>
          </a:xfrm>
        </p:grpSpPr>
        <p:sp>
          <p:nvSpPr>
            <p:cNvPr id="78" name="شكل حر 77">
              <a:extLst>
                <a:ext uri="{FF2B5EF4-FFF2-40B4-BE49-F238E27FC236}">
                  <a16:creationId xmlns:a16="http://schemas.microsoft.com/office/drawing/2014/main" id="{8880428D-0421-C332-B385-0C62544241AE}"/>
                </a:ext>
              </a:extLst>
            </p:cNvPr>
            <p:cNvSpPr/>
            <p:nvPr/>
          </p:nvSpPr>
          <p:spPr>
            <a:xfrm>
              <a:off x="5998501" y="1830997"/>
              <a:ext cx="3909952"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9" name="وتر 78">
              <a:extLst>
                <a:ext uri="{FF2B5EF4-FFF2-40B4-BE49-F238E27FC236}">
                  <a16:creationId xmlns:a16="http://schemas.microsoft.com/office/drawing/2014/main" id="{864DB525-0C97-CE92-4C71-3C62352A2074}"/>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رابط مستقيم 79">
              <a:extLst>
                <a:ext uri="{FF2B5EF4-FFF2-40B4-BE49-F238E27FC236}">
                  <a16:creationId xmlns:a16="http://schemas.microsoft.com/office/drawing/2014/main" id="{BB756437-FF6B-AC92-8424-7E285DC43BF8}"/>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1" name="مستطيل 80">
              <a:extLst>
                <a:ext uri="{FF2B5EF4-FFF2-40B4-BE49-F238E27FC236}">
                  <a16:creationId xmlns:a16="http://schemas.microsoft.com/office/drawing/2014/main" id="{5ED53B74-122D-CFD9-DF24-06E50C629FD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مجموعة 41">
            <a:extLst>
              <a:ext uri="{FF2B5EF4-FFF2-40B4-BE49-F238E27FC236}">
                <a16:creationId xmlns:a16="http://schemas.microsoft.com/office/drawing/2014/main" id="{9AA3E11C-4857-F1E1-6DF5-719BAAB64D50}"/>
              </a:ext>
            </a:extLst>
          </p:cNvPr>
          <p:cNvGrpSpPr/>
          <p:nvPr/>
        </p:nvGrpSpPr>
        <p:grpSpPr>
          <a:xfrm>
            <a:off x="210816" y="1846594"/>
            <a:ext cx="1688391" cy="691744"/>
            <a:chOff x="7404569" y="1830997"/>
            <a:chExt cx="2711655" cy="1110982"/>
          </a:xfrm>
        </p:grpSpPr>
        <p:sp>
          <p:nvSpPr>
            <p:cNvPr id="74" name="شكل حر 83">
              <a:extLst>
                <a:ext uri="{FF2B5EF4-FFF2-40B4-BE49-F238E27FC236}">
                  <a16:creationId xmlns:a16="http://schemas.microsoft.com/office/drawing/2014/main" id="{0B1E3DA9-EC18-752B-A7EC-BCE715A346F8}"/>
                </a:ext>
              </a:extLst>
            </p:cNvPr>
            <p:cNvSpPr/>
            <p:nvPr/>
          </p:nvSpPr>
          <p:spPr>
            <a:xfrm>
              <a:off x="7404569" y="1830997"/>
              <a:ext cx="2515721"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5F7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5" name="وتر 74">
              <a:extLst>
                <a:ext uri="{FF2B5EF4-FFF2-40B4-BE49-F238E27FC236}">
                  <a16:creationId xmlns:a16="http://schemas.microsoft.com/office/drawing/2014/main" id="{65391204-F119-EF4D-F8AB-83361DB384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رابط مستقيم 75">
              <a:extLst>
                <a:ext uri="{FF2B5EF4-FFF2-40B4-BE49-F238E27FC236}">
                  <a16:creationId xmlns:a16="http://schemas.microsoft.com/office/drawing/2014/main" id="{A3DA5899-EE93-E55E-CD6F-9D86291A585A}"/>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5" name="Title 1">
            <a:extLst>
              <a:ext uri="{FF2B5EF4-FFF2-40B4-BE49-F238E27FC236}">
                <a16:creationId xmlns:a16="http://schemas.microsoft.com/office/drawing/2014/main" id="{3B8DC568-3775-895B-3EBC-1813EF68C982}"/>
              </a:ext>
            </a:extLst>
          </p:cNvPr>
          <p:cNvSpPr txBox="1">
            <a:spLocks/>
          </p:cNvSpPr>
          <p:nvPr/>
        </p:nvSpPr>
        <p:spPr>
          <a:xfrm>
            <a:off x="3562444" y="1944710"/>
            <a:ext cx="2197853" cy="385199"/>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1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Type of capital</a:t>
            </a:r>
          </a:p>
        </p:txBody>
      </p:sp>
      <p:sp>
        <p:nvSpPr>
          <p:cNvPr id="46" name="Title 1">
            <a:extLst>
              <a:ext uri="{FF2B5EF4-FFF2-40B4-BE49-F238E27FC236}">
                <a16:creationId xmlns:a16="http://schemas.microsoft.com/office/drawing/2014/main" id="{3827801A-8C93-0CB0-4B8E-597587AD2764}"/>
              </a:ext>
            </a:extLst>
          </p:cNvPr>
          <p:cNvSpPr txBox="1">
            <a:spLocks/>
          </p:cNvSpPr>
          <p:nvPr/>
        </p:nvSpPr>
        <p:spPr>
          <a:xfrm>
            <a:off x="311282" y="1944710"/>
            <a:ext cx="1322729" cy="41742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Source of funding</a:t>
            </a:r>
          </a:p>
        </p:txBody>
      </p:sp>
      <p:cxnSp>
        <p:nvCxnSpPr>
          <p:cNvPr id="54" name="رابط مستقيم 53">
            <a:extLst>
              <a:ext uri="{FF2B5EF4-FFF2-40B4-BE49-F238E27FC236}">
                <a16:creationId xmlns:a16="http://schemas.microsoft.com/office/drawing/2014/main" id="{5BA2F978-9C1A-14F3-C2DD-0B31927B8ECF}"/>
              </a:ext>
            </a:extLst>
          </p:cNvPr>
          <p:cNvCxnSpPr/>
          <p:nvPr/>
        </p:nvCxnSpPr>
        <p:spPr>
          <a:xfrm flipH="1" flipV="1">
            <a:off x="274443" y="2859378"/>
            <a:ext cx="1476000"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grpSp>
        <p:nvGrpSpPr>
          <p:cNvPr id="95" name="مجموعة 94">
            <a:extLst>
              <a:ext uri="{FF2B5EF4-FFF2-40B4-BE49-F238E27FC236}">
                <a16:creationId xmlns:a16="http://schemas.microsoft.com/office/drawing/2014/main" id="{A83A9604-2F78-38F0-9253-F6025097D294}"/>
              </a:ext>
            </a:extLst>
          </p:cNvPr>
          <p:cNvGrpSpPr/>
          <p:nvPr/>
        </p:nvGrpSpPr>
        <p:grpSpPr>
          <a:xfrm>
            <a:off x="7391401" y="1846594"/>
            <a:ext cx="2810404" cy="691744"/>
            <a:chOff x="5629036" y="1830997"/>
            <a:chExt cx="4487188" cy="1110982"/>
          </a:xfrm>
        </p:grpSpPr>
        <p:sp>
          <p:nvSpPr>
            <p:cNvPr id="96" name="شكل حر 83">
              <a:extLst>
                <a:ext uri="{FF2B5EF4-FFF2-40B4-BE49-F238E27FC236}">
                  <a16:creationId xmlns:a16="http://schemas.microsoft.com/office/drawing/2014/main" id="{A4A561CA-1AEF-8C79-A9B8-A60702EA813F}"/>
                </a:ext>
              </a:extLst>
            </p:cNvPr>
            <p:cNvSpPr/>
            <p:nvPr/>
          </p:nvSpPr>
          <p:spPr>
            <a:xfrm>
              <a:off x="5629036" y="1830997"/>
              <a:ext cx="4306552"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E6E9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43D45"/>
                </a:solidFill>
                <a:effectLst/>
                <a:uLnTx/>
                <a:uFillTx/>
                <a:latin typeface="Calibri" panose="020F0502020204030204"/>
                <a:ea typeface="+mn-ea"/>
                <a:cs typeface="+mn-cs"/>
              </a:endParaRPr>
            </a:p>
          </p:txBody>
        </p:sp>
        <p:sp>
          <p:nvSpPr>
            <p:cNvPr id="97" name="وتر 96">
              <a:extLst>
                <a:ext uri="{FF2B5EF4-FFF2-40B4-BE49-F238E27FC236}">
                  <a16:creationId xmlns:a16="http://schemas.microsoft.com/office/drawing/2014/main" id="{07910A91-2C75-3F31-DC04-5D9C7CBA17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8" name="رابط مستقيم 97">
              <a:extLst>
                <a:ext uri="{FF2B5EF4-FFF2-40B4-BE49-F238E27FC236}">
                  <a16:creationId xmlns:a16="http://schemas.microsoft.com/office/drawing/2014/main" id="{24292168-E2A4-88EA-7553-97204763C218}"/>
                </a:ext>
              </a:extLst>
            </p:cNvPr>
            <p:cNvCxnSpPr/>
            <p:nvPr/>
          </p:nvCxnSpPr>
          <p:spPr>
            <a:xfrm>
              <a:off x="9935586" y="1951847"/>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0" name="Title 1">
            <a:extLst>
              <a:ext uri="{FF2B5EF4-FFF2-40B4-BE49-F238E27FC236}">
                <a16:creationId xmlns:a16="http://schemas.microsoft.com/office/drawing/2014/main" id="{8D509E90-8371-66A1-3B54-3446AB1BB6FD}"/>
              </a:ext>
            </a:extLst>
          </p:cNvPr>
          <p:cNvSpPr txBox="1">
            <a:spLocks/>
          </p:cNvSpPr>
          <p:nvPr/>
        </p:nvSpPr>
        <p:spPr>
          <a:xfrm>
            <a:off x="7750796" y="1965528"/>
            <a:ext cx="1983155" cy="41742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Characteristics</a:t>
            </a:r>
            <a:endParaRPr kumimoji="0" lang="ar-EG" sz="1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endParaRPr>
          </a:p>
        </p:txBody>
      </p:sp>
      <p:cxnSp>
        <p:nvCxnSpPr>
          <p:cNvPr id="107" name="رابط مستقيم 106">
            <a:extLst>
              <a:ext uri="{FF2B5EF4-FFF2-40B4-BE49-F238E27FC236}">
                <a16:creationId xmlns:a16="http://schemas.microsoft.com/office/drawing/2014/main" id="{62101B06-F5DB-3A21-CE4B-4D475EA0A59C}"/>
              </a:ext>
            </a:extLst>
          </p:cNvPr>
          <p:cNvCxnSpPr/>
          <p:nvPr/>
        </p:nvCxnSpPr>
        <p:spPr>
          <a:xfrm flipH="1" flipV="1">
            <a:off x="3381667" y="2845739"/>
            <a:ext cx="2484000"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108" name="رابط مستقيم 107">
            <a:extLst>
              <a:ext uri="{FF2B5EF4-FFF2-40B4-BE49-F238E27FC236}">
                <a16:creationId xmlns:a16="http://schemas.microsoft.com/office/drawing/2014/main" id="{77DFC93D-6DAB-048C-1626-5C713B68045B}"/>
              </a:ext>
            </a:extLst>
          </p:cNvPr>
          <p:cNvCxnSpPr/>
          <p:nvPr/>
        </p:nvCxnSpPr>
        <p:spPr>
          <a:xfrm flipH="1" flipV="1">
            <a:off x="7391400" y="2845739"/>
            <a:ext cx="2736000"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1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5"/>
                                        </p:tgtEl>
                                        <p:attrNameLst>
                                          <p:attrName>style.visibility</p:attrName>
                                        </p:attrNameLst>
                                      </p:cBhvr>
                                      <p:to>
                                        <p:strVal val="visible"/>
                                      </p:to>
                                    </p:set>
                                    <p:anim calcmode="lin" valueType="num">
                                      <p:cBhvr>
                                        <p:cTn id="31"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55"/>
                                        </p:tgtEl>
                                        <p:attrNameLst>
                                          <p:attrName>ppt_y</p:attrName>
                                        </p:attrNameLst>
                                      </p:cBhvr>
                                      <p:tavLst>
                                        <p:tav tm="0">
                                          <p:val>
                                            <p:strVal val="#ppt_y"/>
                                          </p:val>
                                        </p:tav>
                                        <p:tav tm="100000">
                                          <p:val>
                                            <p:strVal val="#ppt_y"/>
                                          </p:val>
                                        </p:tav>
                                      </p:tavLst>
                                    </p:anim>
                                    <p:anim calcmode="lin" valueType="num">
                                      <p:cBhvr>
                                        <p:cTn id="33"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55"/>
                                        </p:tgtEl>
                                      </p:cBhvr>
                                    </p:animEffect>
                                  </p:childTnLst>
                                </p:cTn>
                              </p:par>
                            </p:childTnLst>
                          </p:cTn>
                        </p:par>
                        <p:par>
                          <p:cTn id="36" fill="hold">
                            <p:stCondLst>
                              <p:cond delay="14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0"/>
                                        </p:tgtEl>
                                        <p:attrNameLst>
                                          <p:attrName>style.visibility</p:attrName>
                                        </p:attrNameLst>
                                      </p:cBhvr>
                                      <p:to>
                                        <p:strVal val="visible"/>
                                      </p:to>
                                    </p:set>
                                    <p:anim calcmode="lin" valueType="num">
                                      <p:cBhvr>
                                        <p:cTn id="39" dur="15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60"/>
                                        </p:tgtEl>
                                        <p:attrNameLst>
                                          <p:attrName>ppt_y</p:attrName>
                                        </p:attrNameLst>
                                      </p:cBhvr>
                                      <p:tavLst>
                                        <p:tav tm="0">
                                          <p:val>
                                            <p:strVal val="#ppt_y"/>
                                          </p:val>
                                        </p:tav>
                                        <p:tav tm="100000">
                                          <p:val>
                                            <p:strVal val="#ppt_y"/>
                                          </p:val>
                                        </p:tav>
                                      </p:tavLst>
                                    </p:anim>
                                    <p:anim calcmode="lin" valueType="num">
                                      <p:cBhvr>
                                        <p:cTn id="41" dur="15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60"/>
                                        </p:tgtEl>
                                      </p:cBhvr>
                                    </p:animEffect>
                                  </p:childTnLst>
                                </p:cTn>
                              </p:par>
                            </p:childTnLst>
                          </p:cTn>
                        </p:par>
                        <p:par>
                          <p:cTn id="44" fill="hold">
                            <p:stCondLst>
                              <p:cond delay="194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1"/>
                                        </p:tgtEl>
                                        <p:attrNameLst>
                                          <p:attrName>style.visibility</p:attrName>
                                        </p:attrNameLst>
                                      </p:cBhvr>
                                      <p:to>
                                        <p:strVal val="visible"/>
                                      </p:to>
                                    </p:set>
                                    <p:anim calcmode="lin" valueType="num">
                                      <p:cBhvr>
                                        <p:cTn id="47" dur="1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61"/>
                                        </p:tgtEl>
                                        <p:attrNameLst>
                                          <p:attrName>ppt_y</p:attrName>
                                        </p:attrNameLst>
                                      </p:cBhvr>
                                      <p:tavLst>
                                        <p:tav tm="0">
                                          <p:val>
                                            <p:strVal val="#ppt_y"/>
                                          </p:val>
                                        </p:tav>
                                        <p:tav tm="100000">
                                          <p:val>
                                            <p:strVal val="#ppt_y"/>
                                          </p:val>
                                        </p:tav>
                                      </p:tavLst>
                                    </p:anim>
                                    <p:anim calcmode="lin" valueType="num">
                                      <p:cBhvr>
                                        <p:cTn id="49" dur="1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55" grpId="0"/>
      <p:bldP spid="60" grpId="0"/>
      <p:bldP spid="6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789560" y="2391346"/>
            <a:ext cx="6600446" cy="2823850"/>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If your business is a corporation, you may choose to issue common or preferred stock to finance the company. This type of arrangement allows the investing public to receive a share of the profits, yet permits the officers of the corporation to retain control over the management of the company.</a:t>
            </a:r>
          </a:p>
        </p:txBody>
      </p:sp>
      <p:sp>
        <p:nvSpPr>
          <p:cNvPr id="43" name="Rectangle 31">
            <a:extLst>
              <a:ext uri="{FF2B5EF4-FFF2-40B4-BE49-F238E27FC236}">
                <a16:creationId xmlns:a16="http://schemas.microsoft.com/office/drawing/2014/main" id="{A06FE8D0-C6EE-D1E9-B6AF-ABCFDBD7049E}"/>
              </a:ext>
            </a:extLst>
          </p:cNvPr>
          <p:cNvSpPr/>
          <p:nvPr/>
        </p:nvSpPr>
        <p:spPr>
          <a:xfrm>
            <a:off x="3134897" y="335346"/>
            <a:ext cx="5909772" cy="523220"/>
          </a:xfrm>
          <a:prstGeom prst="rect">
            <a:avLst/>
          </a:prstGeom>
        </p:spPr>
        <p:txBody>
          <a:bodyPr wrap="square" anchor="t">
            <a:spAutoFit/>
          </a:bodyPr>
          <a:lstStyle/>
          <a:p>
            <a:pPr algn="ctr"/>
            <a:r>
              <a:rPr lang="en-US" sz="2800" dirty="0">
                <a:solidFill>
                  <a:srgbClr val="4D2643"/>
                </a:solidFill>
                <a:latin typeface="El Messiri" panose="00000800000000000000" pitchFamily="50" charset="-78"/>
                <a:cs typeface="El Messiri" panose="00000800000000000000" pitchFamily="50" charset="-78"/>
              </a:rPr>
              <a:t>Types of Capital</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36</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87542"/>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151977"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Stock Financing </a:t>
            </a:r>
          </a:p>
        </p:txBody>
      </p:sp>
    </p:spTree>
    <p:extLst>
      <p:ext uri="{BB962C8B-B14F-4D97-AF65-F5344CB8AC3E}">
        <p14:creationId xmlns:p14="http://schemas.microsoft.com/office/powerpoint/2010/main" val="3823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5"/>
                                        </p:tgtEl>
                                        <p:attrNameLst>
                                          <p:attrName>style.visibility</p:attrName>
                                        </p:attrNameLst>
                                      </p:cBhvr>
                                      <p:to>
                                        <p:strVal val="visible"/>
                                      </p:to>
                                    </p:set>
                                    <p:anim calcmode="lin" valueType="num">
                                      <p:cBhvr>
                                        <p:cTn id="35"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5"/>
                                        </p:tgtEl>
                                        <p:attrNameLst>
                                          <p:attrName>ppt_y</p:attrName>
                                        </p:attrNameLst>
                                      </p:cBhvr>
                                      <p:tavLst>
                                        <p:tav tm="0">
                                          <p:val>
                                            <p:strVal val="#ppt_y"/>
                                          </p:val>
                                        </p:tav>
                                        <p:tav tm="100000">
                                          <p:val>
                                            <p:strVal val="#ppt_y"/>
                                          </p:val>
                                        </p:tav>
                                      </p:tavLst>
                                    </p:anim>
                                    <p:anim calcmode="lin" valueType="num">
                                      <p:cBhvr>
                                        <p:cTn id="37"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5"/>
                                        </p:tgtEl>
                                      </p:cBhvr>
                                    </p:animEffect>
                                  </p:childTnLst>
                                </p:cTn>
                              </p:par>
                            </p:childTnLst>
                          </p:cTn>
                        </p:par>
                        <p:par>
                          <p:cTn id="40" fill="hold">
                            <p:stCondLst>
                              <p:cond delay="177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00" fill="hold"/>
                                        <p:tgtEl>
                                          <p:spTgt spid="42"/>
                                        </p:tgtEl>
                                        <p:attrNameLst>
                                          <p:attrName>ppt_y</p:attrName>
                                        </p:attrNameLst>
                                      </p:cBhvr>
                                      <p:tavLst>
                                        <p:tav tm="0">
                                          <p:val>
                                            <p:strVal val="#ppt_y"/>
                                          </p:val>
                                        </p:tav>
                                        <p:tav tm="100000">
                                          <p:val>
                                            <p:strVal val="#ppt_y"/>
                                          </p:val>
                                        </p:tav>
                                      </p:tavLst>
                                    </p:anim>
                                    <p:anim calcmode="lin" valueType="num">
                                      <p:cBhvr>
                                        <p:cTn id="45"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50185" y="247366"/>
            <a:ext cx="6891629" cy="5788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Types of Capital</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3">
            <a:extLst>
              <a:ext uri="{FF2B5EF4-FFF2-40B4-BE49-F238E27FC236}">
                <a16:creationId xmlns:a16="http://schemas.microsoft.com/office/drawing/2014/main" id="{203076F0-90AB-E745-DD92-8E70C6741844}"/>
              </a:ext>
            </a:extLst>
          </p:cNvPr>
          <p:cNvSpPr/>
          <p:nvPr/>
        </p:nvSpPr>
        <p:spPr>
          <a:xfrm>
            <a:off x="362424" y="3033969"/>
            <a:ext cx="5534050" cy="3001334"/>
          </a:xfrm>
          <a:prstGeom prst="rect">
            <a:avLst/>
          </a:prstGeom>
        </p:spPr>
        <p:txBody>
          <a:bodyPr wrap="square" lIns="0" rIns="0" anchor="ctr">
            <a:spAutoFit/>
          </a:bodyPr>
          <a:lstStyle/>
          <a:p>
            <a:pPr marL="285750" indent="-285750" algn="just" eaLnBrk="1" fontAlgn="auto" hangingPunct="1">
              <a:lnSpc>
                <a:spcPct val="150000"/>
              </a:lnSpc>
              <a:spcBef>
                <a:spcPts val="0"/>
              </a:spcBef>
              <a:spcAft>
                <a:spcPts val="0"/>
              </a:spcAft>
              <a:buFont typeface="Arial" panose="020B0604020202020204" pitchFamily="34" charset="0"/>
              <a:buChar char="•"/>
            </a:pPr>
            <a:r>
              <a:rPr lang="en-US" sz="1600" dirty="0">
                <a:solidFill>
                  <a:srgbClr val="767171"/>
                </a:solidFill>
                <a:cs typeface="Cocon® Next Arabic" panose="020A0503020102020204" pitchFamily="18" charset="-78"/>
              </a:rPr>
              <a:t>A corporation is not legally obligated to make dividend payments to stockholders, so long as the board of directors acts in the best interest of the corporation. </a:t>
            </a:r>
          </a:p>
          <a:p>
            <a:pPr marL="285750" indent="-285750" algn="just" eaLnBrk="1" fontAlgn="auto" hangingPunct="1">
              <a:lnSpc>
                <a:spcPct val="150000"/>
              </a:lnSpc>
              <a:spcBef>
                <a:spcPts val="0"/>
              </a:spcBef>
              <a:spcAft>
                <a:spcPts val="0"/>
              </a:spcAft>
              <a:buFont typeface="Arial" panose="020B0604020202020204" pitchFamily="34" charset="0"/>
              <a:buChar char="•"/>
            </a:pPr>
            <a:r>
              <a:rPr lang="en-US" sz="1600" dirty="0">
                <a:solidFill>
                  <a:srgbClr val="767171"/>
                </a:solidFill>
                <a:cs typeface="Cocon® Next Arabic" panose="020A0503020102020204" pitchFamily="18" charset="-78"/>
              </a:rPr>
              <a:t>Stock improves the credit rating of the company because it increases the amount of capital in the company. </a:t>
            </a:r>
          </a:p>
          <a:p>
            <a:pPr marL="285750" indent="-285750" algn="just" eaLnBrk="1" fontAlgn="auto" hangingPunct="1">
              <a:lnSpc>
                <a:spcPct val="150000"/>
              </a:lnSpc>
              <a:spcBef>
                <a:spcPts val="0"/>
              </a:spcBef>
              <a:spcAft>
                <a:spcPts val="0"/>
              </a:spcAft>
              <a:buFont typeface="Arial" panose="020B0604020202020204" pitchFamily="34" charset="0"/>
              <a:buChar char="•"/>
            </a:pPr>
            <a:r>
              <a:rPr lang="en-US" sz="1600" dirty="0">
                <a:solidFill>
                  <a:srgbClr val="767171"/>
                </a:solidFill>
                <a:cs typeface="Cocon® Next Arabic" panose="020A0503020102020204" pitchFamily="18" charset="-78"/>
              </a:rPr>
              <a:t>Listed shares 0f stock are attractive to some investors, because they generally have gains that are higher than inflation.</a:t>
            </a:r>
          </a:p>
        </p:txBody>
      </p:sp>
      <p:sp>
        <p:nvSpPr>
          <p:cNvPr id="37" name="Rectangle 33">
            <a:extLst>
              <a:ext uri="{FF2B5EF4-FFF2-40B4-BE49-F238E27FC236}">
                <a16:creationId xmlns:a16="http://schemas.microsoft.com/office/drawing/2014/main" id="{C69EEF47-2FBC-0686-C05B-2F904E79A4B4}"/>
              </a:ext>
            </a:extLst>
          </p:cNvPr>
          <p:cNvSpPr/>
          <p:nvPr/>
        </p:nvSpPr>
        <p:spPr>
          <a:xfrm>
            <a:off x="937877" y="2139606"/>
            <a:ext cx="2643523" cy="46166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ADVANTAGES </a:t>
            </a:r>
          </a:p>
        </p:txBody>
      </p:sp>
      <p:sp>
        <p:nvSpPr>
          <p:cNvPr id="39" name="Rectangle 33">
            <a:extLst>
              <a:ext uri="{FF2B5EF4-FFF2-40B4-BE49-F238E27FC236}">
                <a16:creationId xmlns:a16="http://schemas.microsoft.com/office/drawing/2014/main" id="{9579132C-6B8F-757D-ACE5-20D05CCF8183}"/>
              </a:ext>
            </a:extLst>
          </p:cNvPr>
          <p:cNvSpPr/>
          <p:nvPr/>
        </p:nvSpPr>
        <p:spPr>
          <a:xfrm>
            <a:off x="7822005" y="2125246"/>
            <a:ext cx="3006457" cy="461665"/>
          </a:xfrm>
          <a:prstGeom prst="rect">
            <a:avLst/>
          </a:prstGeom>
        </p:spPr>
        <p:txBody>
          <a:bodyPr wrap="square" lIns="0" rIns="0" anchor="ctr">
            <a:spAutoFit/>
          </a:bodyPr>
          <a:lstStyle/>
          <a:p>
            <a:pPr algn="ctr" eaLnBrk="1" fontAlgn="auto" hangingPunct="1">
              <a:spcBef>
                <a:spcPts val="0"/>
              </a:spcBef>
              <a:spcAft>
                <a:spcPts val="0"/>
              </a:spcAft>
            </a:pPr>
            <a:r>
              <a:rPr lang="en-US" sz="2400" dirty="0">
                <a:solidFill>
                  <a:srgbClr val="00B0F0"/>
                </a:solidFill>
                <a:cs typeface="Cocon® Next Arabic" panose="020A0503020102020204" pitchFamily="18" charset="-78"/>
              </a:rPr>
              <a:t>DISADVANTAGES</a:t>
            </a:r>
          </a:p>
        </p:txBody>
      </p:sp>
      <p:grpSp>
        <p:nvGrpSpPr>
          <p:cNvPr id="3" name="مجموعة 2">
            <a:extLst>
              <a:ext uri="{FF2B5EF4-FFF2-40B4-BE49-F238E27FC236}">
                <a16:creationId xmlns:a16="http://schemas.microsoft.com/office/drawing/2014/main" id="{B7499A1A-4F80-116D-55DD-9ECDC04ABB68}"/>
              </a:ext>
            </a:extLst>
          </p:cNvPr>
          <p:cNvGrpSpPr/>
          <p:nvPr/>
        </p:nvGrpSpPr>
        <p:grpSpPr>
          <a:xfrm rot="18900000">
            <a:off x="4932135" y="232746"/>
            <a:ext cx="2126785" cy="3634429"/>
            <a:chOff x="4786063" y="1337438"/>
            <a:chExt cx="2831779" cy="4839183"/>
          </a:xfrm>
        </p:grpSpPr>
        <p:grpSp>
          <p:nvGrpSpPr>
            <p:cNvPr id="26" name="مجموعة 25">
              <a:extLst>
                <a:ext uri="{FF2B5EF4-FFF2-40B4-BE49-F238E27FC236}">
                  <a16:creationId xmlns:a16="http://schemas.microsoft.com/office/drawing/2014/main" id="{199E4637-1A0E-2721-FEE9-91CBA93EB138}"/>
                </a:ext>
              </a:extLst>
            </p:cNvPr>
            <p:cNvGrpSpPr/>
            <p:nvPr/>
          </p:nvGrpSpPr>
          <p:grpSpPr>
            <a:xfrm rot="3600000">
              <a:off x="3986863" y="2136638"/>
              <a:ext cx="2728800" cy="1130400"/>
              <a:chOff x="5137484" y="1916911"/>
              <a:chExt cx="1945483" cy="806232"/>
            </a:xfrm>
          </p:grpSpPr>
          <p:sp>
            <p:nvSpPr>
              <p:cNvPr id="29" name="شكل حر 45">
                <a:extLst>
                  <a:ext uri="{FF2B5EF4-FFF2-40B4-BE49-F238E27FC236}">
                    <a16:creationId xmlns:a16="http://schemas.microsoft.com/office/drawing/2014/main" id="{6AA68309-B46F-08B0-41E9-501B90D55E73}"/>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D8D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0" name="شكل حر 48">
                <a:extLst>
                  <a:ext uri="{FF2B5EF4-FFF2-40B4-BE49-F238E27FC236}">
                    <a16:creationId xmlns:a16="http://schemas.microsoft.com/office/drawing/2014/main" id="{015B8697-D677-5972-8A4C-5073D71E1093}"/>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حر 49">
                <a:extLst>
                  <a:ext uri="{FF2B5EF4-FFF2-40B4-BE49-F238E27FC236}">
                    <a16:creationId xmlns:a16="http://schemas.microsoft.com/office/drawing/2014/main" id="{4CED8BD7-C58D-93A4-1937-E6B47AAC0215}"/>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2" name="مجموعة 31">
              <a:extLst>
                <a:ext uri="{FF2B5EF4-FFF2-40B4-BE49-F238E27FC236}">
                  <a16:creationId xmlns:a16="http://schemas.microsoft.com/office/drawing/2014/main" id="{DD7E84F9-972D-55B7-2867-3DEC31510D6A}"/>
                </a:ext>
              </a:extLst>
            </p:cNvPr>
            <p:cNvGrpSpPr/>
            <p:nvPr/>
          </p:nvGrpSpPr>
          <p:grpSpPr>
            <a:xfrm rot="2700000" flipH="1" flipV="1">
              <a:off x="5687752" y="4246531"/>
              <a:ext cx="2729176" cy="1131004"/>
              <a:chOff x="5137484" y="1916911"/>
              <a:chExt cx="1945483" cy="806232"/>
            </a:xfrm>
          </p:grpSpPr>
          <p:sp>
            <p:nvSpPr>
              <p:cNvPr id="33" name="شكل حر 42">
                <a:extLst>
                  <a:ext uri="{FF2B5EF4-FFF2-40B4-BE49-F238E27FC236}">
                    <a16:creationId xmlns:a16="http://schemas.microsoft.com/office/drawing/2014/main" id="{46D810F0-63E3-50FA-56AC-6A0415D755F0}"/>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E3EE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شكل حر 43">
                <a:extLst>
                  <a:ext uri="{FF2B5EF4-FFF2-40B4-BE49-F238E27FC236}">
                    <a16:creationId xmlns:a16="http://schemas.microsoft.com/office/drawing/2014/main" id="{15EDC996-1D74-8F50-6146-95B47EBA653E}"/>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C8DD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44">
                <a:extLst>
                  <a:ext uri="{FF2B5EF4-FFF2-40B4-BE49-F238E27FC236}">
                    <a16:creationId xmlns:a16="http://schemas.microsoft.com/office/drawing/2014/main" id="{5B7B392C-834B-3BCD-3948-33D929CA0D2A}"/>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sp>
          <p:nvSpPr>
            <p:cNvPr id="40" name="شكل بيضاوي 47">
              <a:extLst>
                <a:ext uri="{FF2B5EF4-FFF2-40B4-BE49-F238E27FC236}">
                  <a16:creationId xmlns:a16="http://schemas.microsoft.com/office/drawing/2014/main" id="{5076420F-EC72-3EE4-7DB9-38D7ACD5243A}"/>
                </a:ext>
              </a:extLst>
            </p:cNvPr>
            <p:cNvSpPr/>
            <p:nvPr/>
          </p:nvSpPr>
          <p:spPr>
            <a:xfrm>
              <a:off x="5187879" y="2825796"/>
              <a:ext cx="1913393" cy="1913393"/>
            </a:xfrm>
            <a:prstGeom prst="ellipse">
              <a:avLst/>
            </a:prstGeom>
            <a:gradFill flip="none" rotWithShape="1">
              <a:gsLst>
                <a:gs pos="0">
                  <a:srgbClr val="767171">
                    <a:alpha val="3500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LID4096"/>
            </a:p>
          </p:txBody>
        </p:sp>
      </p:grpSp>
      <p:sp>
        <p:nvSpPr>
          <p:cNvPr id="2" name="عنصر نائب لرقم الشريحة 1">
            <a:extLst>
              <a:ext uri="{FF2B5EF4-FFF2-40B4-BE49-F238E27FC236}">
                <a16:creationId xmlns:a16="http://schemas.microsoft.com/office/drawing/2014/main" id="{755DAF52-F1DF-173D-EA08-9CDAF5C36FAF}"/>
              </a:ext>
            </a:extLst>
          </p:cNvPr>
          <p:cNvSpPr>
            <a:spLocks noGrp="1"/>
          </p:cNvSpPr>
          <p:nvPr>
            <p:ph type="sldNum" sz="quarter" idx="12"/>
          </p:nvPr>
        </p:nvSpPr>
        <p:spPr/>
        <p:txBody>
          <a:bodyPr/>
          <a:lstStyle/>
          <a:p>
            <a:fld id="{7BB485FA-5BF7-483B-B1A0-9B2B5547A02D}" type="slidenum">
              <a:rPr lang="ar-SA" smtClean="0"/>
              <a:t>37</a:t>
            </a:fld>
            <a:endParaRPr lang="ar-SA"/>
          </a:p>
        </p:txBody>
      </p:sp>
      <p:sp>
        <p:nvSpPr>
          <p:cNvPr id="4" name="Rectangle 31">
            <a:extLst>
              <a:ext uri="{FF2B5EF4-FFF2-40B4-BE49-F238E27FC236}">
                <a16:creationId xmlns:a16="http://schemas.microsoft.com/office/drawing/2014/main" id="{54B31708-D291-1D6A-4A8F-95710C822E3E}"/>
              </a:ext>
            </a:extLst>
          </p:cNvPr>
          <p:cNvSpPr/>
          <p:nvPr/>
        </p:nvSpPr>
        <p:spPr>
          <a:xfrm>
            <a:off x="1593148" y="863134"/>
            <a:ext cx="8492273" cy="400110"/>
          </a:xfrm>
          <a:prstGeom prst="rect">
            <a:avLst/>
          </a:prstGeom>
        </p:spPr>
        <p:txBody>
          <a:bodyPr wrap="square" anchor="t">
            <a:spAutoFit/>
          </a:bodyPr>
          <a:lstStyle/>
          <a:p>
            <a:pPr algn="ctr"/>
            <a:r>
              <a:rPr lang="en-US" sz="2000" dirty="0">
                <a:solidFill>
                  <a:schemeClr val="bg1">
                    <a:lumMod val="65000"/>
                  </a:schemeClr>
                </a:solidFill>
                <a:latin typeface="El Messiri" panose="00000800000000000000" pitchFamily="50" charset="-78"/>
                <a:cs typeface="El Messiri" panose="00000800000000000000" pitchFamily="50" charset="-78"/>
              </a:rPr>
              <a:t>The pros and cons of financing with common stock are as follows</a:t>
            </a:r>
          </a:p>
        </p:txBody>
      </p:sp>
      <p:sp>
        <p:nvSpPr>
          <p:cNvPr id="5" name="Rectangle 33">
            <a:extLst>
              <a:ext uri="{FF2B5EF4-FFF2-40B4-BE49-F238E27FC236}">
                <a16:creationId xmlns:a16="http://schemas.microsoft.com/office/drawing/2014/main" id="{F76D95C5-75AC-36A7-C3BE-85239AC0ED76}"/>
              </a:ext>
            </a:extLst>
          </p:cNvPr>
          <p:cNvSpPr/>
          <p:nvPr/>
        </p:nvSpPr>
        <p:spPr>
          <a:xfrm>
            <a:off x="6722120" y="2900458"/>
            <a:ext cx="4354090" cy="3607206"/>
          </a:xfrm>
          <a:prstGeom prst="rect">
            <a:avLst/>
          </a:prstGeom>
        </p:spPr>
        <p:txBody>
          <a:bodyPr wrap="square" lIns="0" rIns="0" anchor="ctr">
            <a:spAutoFit/>
          </a:bodyPr>
          <a:lstStyle/>
          <a:p>
            <a:pPr marL="285750" indent="-285750" algn="just" eaLnBrk="1" fontAlgn="auto" hangingPunct="1">
              <a:lnSpc>
                <a:spcPct val="150000"/>
              </a:lnSpc>
              <a:spcBef>
                <a:spcPts val="0"/>
              </a:spcBef>
              <a:spcAft>
                <a:spcPts val="0"/>
              </a:spcAft>
              <a:buFont typeface="Arial" panose="020B0604020202020204" pitchFamily="34" charset="0"/>
              <a:buChar char="•"/>
            </a:pPr>
            <a:r>
              <a:rPr lang="en-US" sz="1400" dirty="0">
                <a:solidFill>
                  <a:srgbClr val="00B0F0"/>
                </a:solidFill>
                <a:cs typeface="Cocon® Next Arabic" panose="020A0503020102020204" pitchFamily="18" charset="-78"/>
              </a:rPr>
              <a:t>If the business owner sells common stock, the buyers will get corporate voting rights If they have majority ownership, they can vote to kick out the entrepreneur from the company that he started. </a:t>
            </a:r>
            <a:endParaRPr lang="ar-SA" sz="1400" dirty="0">
              <a:solidFill>
                <a:srgbClr val="00B0F0"/>
              </a:solidFill>
              <a:cs typeface="Cocon® Next Arabic" panose="020A0503020102020204" pitchFamily="18" charset="-78"/>
            </a:endParaRPr>
          </a:p>
          <a:p>
            <a:pPr algn="just" eaLnBrk="1" fontAlgn="auto" hangingPunct="1">
              <a:lnSpc>
                <a:spcPct val="150000"/>
              </a:lnSpc>
              <a:spcBef>
                <a:spcPts val="0"/>
              </a:spcBef>
              <a:spcAft>
                <a:spcPts val="0"/>
              </a:spcAft>
            </a:pPr>
            <a:endParaRPr lang="en-US" sz="1400" dirty="0">
              <a:solidFill>
                <a:srgbClr val="00B0F0"/>
              </a:solidFill>
              <a:cs typeface="Cocon® Next Arabic" panose="020A0503020102020204" pitchFamily="18" charset="-78"/>
            </a:endParaRPr>
          </a:p>
          <a:p>
            <a:pPr marL="285750" indent="-285750" algn="just" eaLnBrk="1" fontAlgn="auto" hangingPunct="1">
              <a:lnSpc>
                <a:spcPct val="150000"/>
              </a:lnSpc>
              <a:spcBef>
                <a:spcPts val="0"/>
              </a:spcBef>
              <a:spcAft>
                <a:spcPts val="0"/>
              </a:spcAft>
              <a:buFont typeface="Arial" panose="020B0604020202020204" pitchFamily="34" charset="0"/>
              <a:buChar char="•"/>
            </a:pPr>
            <a:r>
              <a:rPr lang="en-US" sz="1400" dirty="0">
                <a:solidFill>
                  <a:srgbClr val="00B0F0"/>
                </a:solidFill>
                <a:cs typeface="Cocon® Next Arabic" panose="020A0503020102020204" pitchFamily="18" charset="-78"/>
              </a:rPr>
              <a:t>Shareholders can share in the profits of the company through dividends for many, many years. If the business owner wishes to keep these dividends to himself he should get a loan and pay it all back in a few years, instead of selling shares of common stock.</a:t>
            </a:r>
          </a:p>
        </p:txBody>
      </p:sp>
    </p:spTree>
    <p:extLst>
      <p:ext uri="{BB962C8B-B14F-4D97-AF65-F5344CB8AC3E}">
        <p14:creationId xmlns:p14="http://schemas.microsoft.com/office/powerpoint/2010/main" val="21002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1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 calcmode="lin" valueType="num">
                                      <p:cBhvr>
                                        <p:cTn id="31"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4"/>
                                        </p:tgtEl>
                                        <p:attrNameLst>
                                          <p:attrName>ppt_y</p:attrName>
                                        </p:attrNameLst>
                                      </p:cBhvr>
                                      <p:tavLst>
                                        <p:tav tm="0">
                                          <p:val>
                                            <p:strVal val="#ppt_y"/>
                                          </p:val>
                                        </p:tav>
                                        <p:tav tm="100000">
                                          <p:val>
                                            <p:strVal val="#ppt_y"/>
                                          </p:val>
                                        </p:tav>
                                      </p:tavLst>
                                    </p:anim>
                                    <p:anim calcmode="lin" valueType="num">
                                      <p:cBhvr>
                                        <p:cTn id="33"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4"/>
                                        </p:tgtEl>
                                      </p:cBhvr>
                                    </p:animEffect>
                                  </p:childTnLst>
                                </p:cTn>
                              </p:par>
                            </p:childTnLst>
                          </p:cTn>
                        </p:par>
                        <p:par>
                          <p:cTn id="36" fill="hold">
                            <p:stCondLst>
                              <p:cond delay="209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7"/>
                                        </p:tgtEl>
                                        <p:attrNameLst>
                                          <p:attrName>ppt_y</p:attrName>
                                        </p:attrNameLst>
                                      </p:cBhvr>
                                      <p:tavLst>
                                        <p:tav tm="0">
                                          <p:val>
                                            <p:strVal val="#ppt_y"/>
                                          </p:val>
                                        </p:tav>
                                        <p:tav tm="100000">
                                          <p:val>
                                            <p:strVal val="#ppt_y"/>
                                          </p:val>
                                        </p:tav>
                                      </p:tavLst>
                                    </p:anim>
                                    <p:anim calcmode="lin" valueType="num">
                                      <p:cBhvr>
                                        <p:cTn id="4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7"/>
                                        </p:tgtEl>
                                      </p:cBhvr>
                                    </p:animEffect>
                                  </p:childTnLst>
                                </p:cTn>
                              </p:par>
                            </p:childTnLst>
                          </p:cTn>
                        </p:par>
                        <p:par>
                          <p:cTn id="44" fill="hold">
                            <p:stCondLst>
                              <p:cond delay="23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9"/>
                                        </p:tgtEl>
                                        <p:attrNameLst>
                                          <p:attrName>style.visibility</p:attrName>
                                        </p:attrNameLst>
                                      </p:cBhvr>
                                      <p:to>
                                        <p:strVal val="visible"/>
                                      </p:to>
                                    </p:set>
                                    <p:anim calcmode="lin" valueType="num">
                                      <p:cBhvr>
                                        <p:cTn id="4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9"/>
                                        </p:tgtEl>
                                        <p:attrNameLst>
                                          <p:attrName>ppt_y</p:attrName>
                                        </p:attrNameLst>
                                      </p:cBhvr>
                                      <p:tavLst>
                                        <p:tav tm="0">
                                          <p:val>
                                            <p:strVal val="#ppt_y"/>
                                          </p:val>
                                        </p:tav>
                                        <p:tav tm="100000">
                                          <p:val>
                                            <p:strVal val="#ppt_y"/>
                                          </p:val>
                                        </p:tav>
                                      </p:tavLst>
                                    </p:anim>
                                    <p:anim calcmode="lin" valueType="num">
                                      <p:cBhvr>
                                        <p:cTn id="4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9"/>
                                        </p:tgtEl>
                                      </p:cBhvr>
                                    </p:animEffect>
                                  </p:childTnLst>
                                </p:cTn>
                              </p:par>
                            </p:childTnLst>
                          </p:cTn>
                        </p:par>
                        <p:par>
                          <p:cTn id="52" fill="hold">
                            <p:stCondLst>
                              <p:cond delay="270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6"/>
                                        </p:tgtEl>
                                        <p:attrNameLst>
                                          <p:attrName>style.visibility</p:attrName>
                                        </p:attrNameLst>
                                      </p:cBhvr>
                                      <p:to>
                                        <p:strVal val="visible"/>
                                      </p:to>
                                    </p:set>
                                    <p:anim calcmode="lin" valueType="num">
                                      <p:cBhvr>
                                        <p:cTn id="55" dur="1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36"/>
                                        </p:tgtEl>
                                        <p:attrNameLst>
                                          <p:attrName>ppt_y</p:attrName>
                                        </p:attrNameLst>
                                      </p:cBhvr>
                                      <p:tavLst>
                                        <p:tav tm="0">
                                          <p:val>
                                            <p:strVal val="#ppt_y"/>
                                          </p:val>
                                        </p:tav>
                                        <p:tav tm="100000">
                                          <p:val>
                                            <p:strVal val="#ppt_y"/>
                                          </p:val>
                                        </p:tav>
                                      </p:tavLst>
                                    </p:anim>
                                    <p:anim calcmode="lin" valueType="num">
                                      <p:cBhvr>
                                        <p:cTn id="57" dur="1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36"/>
                                        </p:tgtEl>
                                      </p:cBhvr>
                                    </p:animEffect>
                                  </p:childTnLst>
                                </p:cTn>
                              </p:par>
                            </p:childTnLst>
                          </p:cTn>
                        </p:par>
                        <p:par>
                          <p:cTn id="60" fill="hold">
                            <p:stCondLst>
                              <p:cond delay="607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
                                        </p:tgtEl>
                                        <p:attrNameLst>
                                          <p:attrName>style.visibility</p:attrName>
                                        </p:attrNameLst>
                                      </p:cBhvr>
                                      <p:to>
                                        <p:strVal val="visible"/>
                                      </p:to>
                                    </p:set>
                                    <p:anim calcmode="lin" valueType="num">
                                      <p:cBhvr>
                                        <p:cTn id="63" dur="1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5"/>
                                        </p:tgtEl>
                                        <p:attrNameLst>
                                          <p:attrName>ppt_y</p:attrName>
                                        </p:attrNameLst>
                                      </p:cBhvr>
                                      <p:tavLst>
                                        <p:tav tm="0">
                                          <p:val>
                                            <p:strVal val="#ppt_y"/>
                                          </p:val>
                                        </p:tav>
                                        <p:tav tm="100000">
                                          <p:val>
                                            <p:strVal val="#ppt_y"/>
                                          </p:val>
                                        </p:tav>
                                      </p:tavLst>
                                    </p:anim>
                                    <p:anim calcmode="lin" valueType="num">
                                      <p:cBhvr>
                                        <p:cTn id="65" dur="1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36" grpId="0"/>
      <p:bldP spid="37" grpId="0"/>
      <p:bldP spid="39"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335439" y="20974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Glossary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مجموعة 70">
            <a:extLst>
              <a:ext uri="{FF2B5EF4-FFF2-40B4-BE49-F238E27FC236}">
                <a16:creationId xmlns:a16="http://schemas.microsoft.com/office/drawing/2014/main" id="{96328C69-B999-D717-07E8-22BD9924840B}"/>
              </a:ext>
            </a:extLst>
          </p:cNvPr>
          <p:cNvGrpSpPr/>
          <p:nvPr/>
        </p:nvGrpSpPr>
        <p:grpSpPr>
          <a:xfrm flipV="1">
            <a:off x="5128107" y="4082335"/>
            <a:ext cx="1522376" cy="829610"/>
            <a:chOff x="4140332" y="1219200"/>
            <a:chExt cx="3111236" cy="1695450"/>
          </a:xfrm>
          <a:solidFill>
            <a:schemeClr val="accent4"/>
          </a:solidFill>
        </p:grpSpPr>
        <p:sp>
          <p:nvSpPr>
            <p:cNvPr id="72" name="شكل حر 5">
              <a:extLst>
                <a:ext uri="{FF2B5EF4-FFF2-40B4-BE49-F238E27FC236}">
                  <a16:creationId xmlns:a16="http://schemas.microsoft.com/office/drawing/2014/main" id="{8541A407-B2D8-3F8F-0304-FAFB0581D33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شكل بيضاوي 76">
              <a:extLst>
                <a:ext uri="{FF2B5EF4-FFF2-40B4-BE49-F238E27FC236}">
                  <a16:creationId xmlns:a16="http://schemas.microsoft.com/office/drawing/2014/main" id="{7AC4CED6-23B9-164E-38B5-921D2BCBBDE8}"/>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93F9E5FB-56C7-7623-2050-3506A03890C0}"/>
              </a:ext>
            </a:extLst>
          </p:cNvPr>
          <p:cNvGrpSpPr/>
          <p:nvPr/>
        </p:nvGrpSpPr>
        <p:grpSpPr>
          <a:xfrm>
            <a:off x="6702752" y="3227976"/>
            <a:ext cx="1522376" cy="829610"/>
            <a:chOff x="4140332" y="1219200"/>
            <a:chExt cx="3111236" cy="1695450"/>
          </a:xfrm>
          <a:solidFill>
            <a:schemeClr val="accent1"/>
          </a:solidFill>
        </p:grpSpPr>
        <p:sp>
          <p:nvSpPr>
            <p:cNvPr id="81" name="شكل حر 8">
              <a:extLst>
                <a:ext uri="{FF2B5EF4-FFF2-40B4-BE49-F238E27FC236}">
                  <a16:creationId xmlns:a16="http://schemas.microsoft.com/office/drawing/2014/main" id="{D11C5699-F9C8-B7C0-281D-D5275F1AFFC7}"/>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2" name="شكل بيضاوي 81">
              <a:extLst>
                <a:ext uri="{FF2B5EF4-FFF2-40B4-BE49-F238E27FC236}">
                  <a16:creationId xmlns:a16="http://schemas.microsoft.com/office/drawing/2014/main" id="{172BDABA-4E7D-223F-A5E6-630C140D6BFD}"/>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3" name="مجموعة 82">
            <a:extLst>
              <a:ext uri="{FF2B5EF4-FFF2-40B4-BE49-F238E27FC236}">
                <a16:creationId xmlns:a16="http://schemas.microsoft.com/office/drawing/2014/main" id="{E7825CB6-3CE9-F9AC-CE80-DE0C309390B3}"/>
              </a:ext>
            </a:extLst>
          </p:cNvPr>
          <p:cNvGrpSpPr/>
          <p:nvPr/>
        </p:nvGrpSpPr>
        <p:grpSpPr>
          <a:xfrm flipV="1">
            <a:off x="8273735" y="4043603"/>
            <a:ext cx="1522376" cy="829610"/>
            <a:chOff x="4140332" y="1219200"/>
            <a:chExt cx="3111236" cy="1695450"/>
          </a:xfrm>
          <a:solidFill>
            <a:schemeClr val="bg2">
              <a:lumMod val="60000"/>
              <a:lumOff val="40000"/>
            </a:schemeClr>
          </a:solidFill>
        </p:grpSpPr>
        <p:sp>
          <p:nvSpPr>
            <p:cNvPr id="84" name="شكل حر 11">
              <a:extLst>
                <a:ext uri="{FF2B5EF4-FFF2-40B4-BE49-F238E27FC236}">
                  <a16:creationId xmlns:a16="http://schemas.microsoft.com/office/drawing/2014/main" id="{3FFC11AE-8C69-A4A8-94F8-6B5DD224B564}"/>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5" name="شكل بيضاوي 84">
              <a:extLst>
                <a:ext uri="{FF2B5EF4-FFF2-40B4-BE49-F238E27FC236}">
                  <a16:creationId xmlns:a16="http://schemas.microsoft.com/office/drawing/2014/main" id="{75E8B18A-293C-2867-742F-1B62DE6FC1AF}"/>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6" name="مجموعة 85">
            <a:extLst>
              <a:ext uri="{FF2B5EF4-FFF2-40B4-BE49-F238E27FC236}">
                <a16:creationId xmlns:a16="http://schemas.microsoft.com/office/drawing/2014/main" id="{DC6D18DF-13AC-0ADF-0B68-25E5D1F13170}"/>
              </a:ext>
            </a:extLst>
          </p:cNvPr>
          <p:cNvGrpSpPr/>
          <p:nvPr/>
        </p:nvGrpSpPr>
        <p:grpSpPr>
          <a:xfrm flipV="1">
            <a:off x="1988336" y="4057586"/>
            <a:ext cx="1522376" cy="829610"/>
            <a:chOff x="4140332" y="1219200"/>
            <a:chExt cx="3111236" cy="1695450"/>
          </a:xfrm>
          <a:solidFill>
            <a:schemeClr val="accent4">
              <a:alpha val="50000"/>
            </a:schemeClr>
          </a:solidFill>
        </p:grpSpPr>
        <p:sp>
          <p:nvSpPr>
            <p:cNvPr id="87" name="شكل حر 14">
              <a:extLst>
                <a:ext uri="{FF2B5EF4-FFF2-40B4-BE49-F238E27FC236}">
                  <a16:creationId xmlns:a16="http://schemas.microsoft.com/office/drawing/2014/main" id="{12874FD8-A328-A222-C878-E469F182ECC1}"/>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شكل بيضاوي 87">
              <a:extLst>
                <a:ext uri="{FF2B5EF4-FFF2-40B4-BE49-F238E27FC236}">
                  <a16:creationId xmlns:a16="http://schemas.microsoft.com/office/drawing/2014/main" id="{B9DB8CF9-4DE0-9FCA-1807-2C845391350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9" name="مجموعة 88">
            <a:extLst>
              <a:ext uri="{FF2B5EF4-FFF2-40B4-BE49-F238E27FC236}">
                <a16:creationId xmlns:a16="http://schemas.microsoft.com/office/drawing/2014/main" id="{42D85C3B-269B-1070-B392-4372650C2ED2}"/>
              </a:ext>
            </a:extLst>
          </p:cNvPr>
          <p:cNvGrpSpPr/>
          <p:nvPr/>
        </p:nvGrpSpPr>
        <p:grpSpPr>
          <a:xfrm>
            <a:off x="3557124" y="3252725"/>
            <a:ext cx="1522376" cy="829610"/>
            <a:chOff x="4140332" y="1219200"/>
            <a:chExt cx="3111236" cy="1695450"/>
          </a:xfrm>
          <a:solidFill>
            <a:schemeClr val="accent3">
              <a:lumMod val="60000"/>
              <a:lumOff val="40000"/>
            </a:schemeClr>
          </a:solidFill>
        </p:grpSpPr>
        <p:sp>
          <p:nvSpPr>
            <p:cNvPr id="90" name="شكل حر 17">
              <a:extLst>
                <a:ext uri="{FF2B5EF4-FFF2-40B4-BE49-F238E27FC236}">
                  <a16:creationId xmlns:a16="http://schemas.microsoft.com/office/drawing/2014/main" id="{5B04FD95-8EAE-10AE-EAFD-92514A3D07E8}"/>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بيضاوي 90">
              <a:extLst>
                <a:ext uri="{FF2B5EF4-FFF2-40B4-BE49-F238E27FC236}">
                  <a16:creationId xmlns:a16="http://schemas.microsoft.com/office/drawing/2014/main" id="{25BACBA8-FDB2-D5D0-0ABA-2CAD5C0650A9}"/>
                </a:ext>
              </a:extLst>
            </p:cNvPr>
            <p:cNvSpPr/>
            <p:nvPr/>
          </p:nvSpPr>
          <p:spPr>
            <a:xfrm>
              <a:off x="5257800" y="1219200"/>
              <a:ext cx="876301"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01" name="Title 6">
            <a:extLst>
              <a:ext uri="{FF2B5EF4-FFF2-40B4-BE49-F238E27FC236}">
                <a16:creationId xmlns:a16="http://schemas.microsoft.com/office/drawing/2014/main" id="{25BE3ABD-911B-49F9-CA04-60AB22887D69}"/>
              </a:ext>
            </a:extLst>
          </p:cNvPr>
          <p:cNvSpPr txBox="1">
            <a:spLocks/>
          </p:cNvSpPr>
          <p:nvPr/>
        </p:nvSpPr>
        <p:spPr>
          <a:xfrm>
            <a:off x="1612568" y="1682292"/>
            <a:ext cx="2095005"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b="0" dirty="0">
                <a:solidFill>
                  <a:srgbClr val="343D45">
                    <a:lumMod val="75000"/>
                  </a:srgbClr>
                </a:solidFill>
                <a:latin typeface="Cocon® Next Arabic"/>
                <a:cs typeface="Geeza Pro" panose="02000400000000000000" pitchFamily="2" charset="0"/>
              </a:rPr>
              <a:t>a rich individual who invests in early-stage companies in exchange for equity ownership in the business.</a:t>
            </a:r>
          </a:p>
        </p:txBody>
      </p:sp>
      <p:sp>
        <p:nvSpPr>
          <p:cNvPr id="102" name="Title 6">
            <a:extLst>
              <a:ext uri="{FF2B5EF4-FFF2-40B4-BE49-F238E27FC236}">
                <a16:creationId xmlns:a16="http://schemas.microsoft.com/office/drawing/2014/main" id="{E0D8882D-C7B9-1098-259D-F06F2B57A936}"/>
              </a:ext>
            </a:extLst>
          </p:cNvPr>
          <p:cNvSpPr txBox="1">
            <a:spLocks/>
          </p:cNvSpPr>
          <p:nvPr/>
        </p:nvSpPr>
        <p:spPr>
          <a:xfrm>
            <a:off x="3393720" y="4992034"/>
            <a:ext cx="1804203" cy="988825"/>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declaration that the company is unable to pay back its loans.</a:t>
            </a:r>
          </a:p>
        </p:txBody>
      </p:sp>
      <p:sp>
        <p:nvSpPr>
          <p:cNvPr id="103" name="Title 6">
            <a:extLst>
              <a:ext uri="{FF2B5EF4-FFF2-40B4-BE49-F238E27FC236}">
                <a16:creationId xmlns:a16="http://schemas.microsoft.com/office/drawing/2014/main" id="{1DB32BD5-FED2-DDDF-69CD-8729BB579878}"/>
              </a:ext>
            </a:extLst>
          </p:cNvPr>
          <p:cNvSpPr txBox="1">
            <a:spLocks/>
          </p:cNvSpPr>
          <p:nvPr/>
        </p:nvSpPr>
        <p:spPr>
          <a:xfrm>
            <a:off x="4919143" y="1717435"/>
            <a:ext cx="1804203"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funds used to start operating your company.</a:t>
            </a:r>
          </a:p>
        </p:txBody>
      </p:sp>
      <p:sp>
        <p:nvSpPr>
          <p:cNvPr id="104" name="Title 6">
            <a:extLst>
              <a:ext uri="{FF2B5EF4-FFF2-40B4-BE49-F238E27FC236}">
                <a16:creationId xmlns:a16="http://schemas.microsoft.com/office/drawing/2014/main" id="{FB33469B-8ED9-5589-2507-F35575B94838}"/>
              </a:ext>
            </a:extLst>
          </p:cNvPr>
          <p:cNvSpPr txBox="1">
            <a:spLocks/>
          </p:cNvSpPr>
          <p:nvPr/>
        </p:nvSpPr>
        <p:spPr>
          <a:xfrm>
            <a:off x="6650483" y="4992034"/>
            <a:ext cx="1813932"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property or other belongings that the bank can confiscate if you fail to pay your loan.</a:t>
            </a:r>
          </a:p>
        </p:txBody>
      </p:sp>
      <p:sp>
        <p:nvSpPr>
          <p:cNvPr id="105" name="Title 6">
            <a:extLst>
              <a:ext uri="{FF2B5EF4-FFF2-40B4-BE49-F238E27FC236}">
                <a16:creationId xmlns:a16="http://schemas.microsoft.com/office/drawing/2014/main" id="{D9BD5D19-CECE-4A86-CA48-29342F940EDE}"/>
              </a:ext>
            </a:extLst>
          </p:cNvPr>
          <p:cNvSpPr txBox="1">
            <a:spLocks/>
          </p:cNvSpPr>
          <p:nvPr/>
        </p:nvSpPr>
        <p:spPr>
          <a:xfrm>
            <a:off x="8049257" y="1710556"/>
            <a:ext cx="2107652"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certificates of part-ownership in a company. Common shares have voting rights. </a:t>
            </a:r>
          </a:p>
        </p:txBody>
      </p:sp>
      <p:sp>
        <p:nvSpPr>
          <p:cNvPr id="2" name="Title 6">
            <a:extLst>
              <a:ext uri="{FF2B5EF4-FFF2-40B4-BE49-F238E27FC236}">
                <a16:creationId xmlns:a16="http://schemas.microsoft.com/office/drawing/2014/main" id="{2541DE91-E173-D66E-5BFE-EB2E06A3477E}"/>
              </a:ext>
            </a:extLst>
          </p:cNvPr>
          <p:cNvSpPr txBox="1">
            <a:spLocks/>
          </p:cNvSpPr>
          <p:nvPr/>
        </p:nvSpPr>
        <p:spPr>
          <a:xfrm>
            <a:off x="1772198" y="3343478"/>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Angel investor: </a:t>
            </a:r>
          </a:p>
        </p:txBody>
      </p:sp>
      <p:sp>
        <p:nvSpPr>
          <p:cNvPr id="3" name="Title 6">
            <a:extLst>
              <a:ext uri="{FF2B5EF4-FFF2-40B4-BE49-F238E27FC236}">
                <a16:creationId xmlns:a16="http://schemas.microsoft.com/office/drawing/2014/main" id="{40B4F7FE-0735-F3B7-E42E-3C9FB033D774}"/>
              </a:ext>
            </a:extLst>
          </p:cNvPr>
          <p:cNvSpPr txBox="1">
            <a:spLocks/>
          </p:cNvSpPr>
          <p:nvPr/>
        </p:nvSpPr>
        <p:spPr>
          <a:xfrm>
            <a:off x="3430444" y="4216477"/>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Bankruptcy</a:t>
            </a:r>
          </a:p>
        </p:txBody>
      </p:sp>
      <p:sp>
        <p:nvSpPr>
          <p:cNvPr id="5" name="Title 6">
            <a:extLst>
              <a:ext uri="{FF2B5EF4-FFF2-40B4-BE49-F238E27FC236}">
                <a16:creationId xmlns:a16="http://schemas.microsoft.com/office/drawing/2014/main" id="{AB8CD8A7-1CAA-5D5D-3A22-F98FD3DA9E64}"/>
              </a:ext>
            </a:extLst>
          </p:cNvPr>
          <p:cNvSpPr txBox="1">
            <a:spLocks/>
          </p:cNvSpPr>
          <p:nvPr/>
        </p:nvSpPr>
        <p:spPr>
          <a:xfrm>
            <a:off x="4919144" y="3355954"/>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Capitalization</a:t>
            </a:r>
          </a:p>
        </p:txBody>
      </p:sp>
      <p:sp>
        <p:nvSpPr>
          <p:cNvPr id="6" name="Title 6">
            <a:extLst>
              <a:ext uri="{FF2B5EF4-FFF2-40B4-BE49-F238E27FC236}">
                <a16:creationId xmlns:a16="http://schemas.microsoft.com/office/drawing/2014/main" id="{A6FFE84F-D3B8-F799-469B-2093C9B1E0C5}"/>
              </a:ext>
            </a:extLst>
          </p:cNvPr>
          <p:cNvSpPr txBox="1">
            <a:spLocks/>
          </p:cNvSpPr>
          <p:nvPr/>
        </p:nvSpPr>
        <p:spPr>
          <a:xfrm>
            <a:off x="6577390" y="4228953"/>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Collateral</a:t>
            </a:r>
          </a:p>
        </p:txBody>
      </p:sp>
      <p:sp>
        <p:nvSpPr>
          <p:cNvPr id="7" name="Title 6">
            <a:extLst>
              <a:ext uri="{FF2B5EF4-FFF2-40B4-BE49-F238E27FC236}">
                <a16:creationId xmlns:a16="http://schemas.microsoft.com/office/drawing/2014/main" id="{5815B878-41C4-ADC7-83E7-E08BD88E9102}"/>
              </a:ext>
            </a:extLst>
          </p:cNvPr>
          <p:cNvSpPr txBox="1">
            <a:spLocks/>
          </p:cNvSpPr>
          <p:nvPr/>
        </p:nvSpPr>
        <p:spPr>
          <a:xfrm>
            <a:off x="8161748" y="3312389"/>
            <a:ext cx="1882671"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Common shares</a:t>
            </a:r>
          </a:p>
        </p:txBody>
      </p:sp>
    </p:spTree>
    <p:extLst>
      <p:ext uri="{BB962C8B-B14F-4D97-AF65-F5344CB8AC3E}">
        <p14:creationId xmlns:p14="http://schemas.microsoft.com/office/powerpoint/2010/main" val="382673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
                                        </p:tgtEl>
                                        <p:attrNameLst>
                                          <p:attrName>ppt_y</p:attrName>
                                        </p:attrNameLst>
                                      </p:cBhvr>
                                      <p:tavLst>
                                        <p:tav tm="0">
                                          <p:val>
                                            <p:strVal val="#ppt_y"/>
                                          </p:val>
                                        </p:tav>
                                        <p:tav tm="100000">
                                          <p:val>
                                            <p:strVal val="#ppt_y"/>
                                          </p:val>
                                        </p:tav>
                                      </p:tavLst>
                                    </p:anim>
                                    <p:anim calcmode="lin" valueType="num">
                                      <p:cBhvr>
                                        <p:cTn id="33" dur="1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
                                        </p:tgtEl>
                                      </p:cBhvr>
                                    </p:animEffect>
                                  </p:childTnLst>
                                </p:cTn>
                              </p:par>
                            </p:childTnLst>
                          </p:cTn>
                        </p:par>
                        <p:par>
                          <p:cTn id="36" fill="hold">
                            <p:stCondLst>
                              <p:cond delay="125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gtEl>
                                        <p:attrNameLst>
                                          <p:attrName>style.visibility</p:attrName>
                                        </p:attrNameLst>
                                      </p:cBhvr>
                                      <p:to>
                                        <p:strVal val="visible"/>
                                      </p:to>
                                    </p:set>
                                    <p:anim calcmode="lin" valueType="num">
                                      <p:cBhvr>
                                        <p:cTn id="39" dur="1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
                                        </p:tgtEl>
                                        <p:attrNameLst>
                                          <p:attrName>ppt_y</p:attrName>
                                        </p:attrNameLst>
                                      </p:cBhvr>
                                      <p:tavLst>
                                        <p:tav tm="0">
                                          <p:val>
                                            <p:strVal val="#ppt_y"/>
                                          </p:val>
                                        </p:tav>
                                        <p:tav tm="100000">
                                          <p:val>
                                            <p:strVal val="#ppt_y"/>
                                          </p:val>
                                        </p:tav>
                                      </p:tavLst>
                                    </p:anim>
                                    <p:anim calcmode="lin" valueType="num">
                                      <p:cBhvr>
                                        <p:cTn id="41" dur="1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
                                        </p:tgtEl>
                                      </p:cBhvr>
                                    </p:animEffect>
                                  </p:childTnLst>
                                </p:cTn>
                              </p:par>
                            </p:childTnLst>
                          </p:cTn>
                        </p:par>
                        <p:par>
                          <p:cTn id="44" fill="hold">
                            <p:stCondLst>
                              <p:cond delay="144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
                                        </p:tgtEl>
                                        <p:attrNameLst>
                                          <p:attrName>style.visibility</p:attrName>
                                        </p:attrNameLst>
                                      </p:cBhvr>
                                      <p:to>
                                        <p:strVal val="visible"/>
                                      </p:to>
                                    </p:set>
                                    <p:anim calcmode="lin" valueType="num">
                                      <p:cBhvr>
                                        <p:cTn id="47" dur="1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5"/>
                                        </p:tgtEl>
                                        <p:attrNameLst>
                                          <p:attrName>ppt_y</p:attrName>
                                        </p:attrNameLst>
                                      </p:cBhvr>
                                      <p:tavLst>
                                        <p:tav tm="0">
                                          <p:val>
                                            <p:strVal val="#ppt_y"/>
                                          </p:val>
                                        </p:tav>
                                        <p:tav tm="100000">
                                          <p:val>
                                            <p:strVal val="#ppt_y"/>
                                          </p:val>
                                        </p:tav>
                                      </p:tavLst>
                                    </p:anim>
                                    <p:anim calcmode="lin" valueType="num">
                                      <p:cBhvr>
                                        <p:cTn id="49" dur="1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5"/>
                                        </p:tgtEl>
                                      </p:cBhvr>
                                    </p:animEffect>
                                  </p:childTnLst>
                                </p:cTn>
                              </p:par>
                            </p:childTnLst>
                          </p:cTn>
                        </p:par>
                        <p:par>
                          <p:cTn id="52" fill="hold">
                            <p:stCondLst>
                              <p:cond delay="167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
                                        </p:tgtEl>
                                        <p:attrNameLst>
                                          <p:attrName>style.visibility</p:attrName>
                                        </p:attrNameLst>
                                      </p:cBhvr>
                                      <p:to>
                                        <p:strVal val="visible"/>
                                      </p:to>
                                    </p:set>
                                    <p:anim calcmode="lin" valueType="num">
                                      <p:cBhvr>
                                        <p:cTn id="55" dur="1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6"/>
                                        </p:tgtEl>
                                        <p:attrNameLst>
                                          <p:attrName>ppt_y</p:attrName>
                                        </p:attrNameLst>
                                      </p:cBhvr>
                                      <p:tavLst>
                                        <p:tav tm="0">
                                          <p:val>
                                            <p:strVal val="#ppt_y"/>
                                          </p:val>
                                        </p:tav>
                                        <p:tav tm="100000">
                                          <p:val>
                                            <p:strVal val="#ppt_y"/>
                                          </p:val>
                                        </p:tav>
                                      </p:tavLst>
                                    </p:anim>
                                    <p:anim calcmode="lin" valueType="num">
                                      <p:cBhvr>
                                        <p:cTn id="57" dur="1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6"/>
                                        </p:tgtEl>
                                      </p:cBhvr>
                                    </p:animEffect>
                                  </p:childTnLst>
                                </p:cTn>
                              </p:par>
                            </p:childTnLst>
                          </p:cTn>
                        </p:par>
                        <p:par>
                          <p:cTn id="60" fill="hold">
                            <p:stCondLst>
                              <p:cond delay="186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
                                        </p:tgtEl>
                                        <p:attrNameLst>
                                          <p:attrName>style.visibility</p:attrName>
                                        </p:attrNameLst>
                                      </p:cBhvr>
                                      <p:to>
                                        <p:strVal val="visible"/>
                                      </p:to>
                                    </p:set>
                                    <p:anim calcmode="lin" valueType="num">
                                      <p:cBhvr>
                                        <p:cTn id="63" dur="1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7"/>
                                        </p:tgtEl>
                                        <p:attrNameLst>
                                          <p:attrName>ppt_y</p:attrName>
                                        </p:attrNameLst>
                                      </p:cBhvr>
                                      <p:tavLst>
                                        <p:tav tm="0">
                                          <p:val>
                                            <p:strVal val="#ppt_y"/>
                                          </p:val>
                                        </p:tav>
                                        <p:tav tm="100000">
                                          <p:val>
                                            <p:strVal val="#ppt_y"/>
                                          </p:val>
                                        </p:tav>
                                      </p:tavLst>
                                    </p:anim>
                                    <p:anim calcmode="lin" valueType="num">
                                      <p:cBhvr>
                                        <p:cTn id="65" dur="1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7"/>
                                        </p:tgtEl>
                                      </p:cBhvr>
                                    </p:animEffect>
                                  </p:childTnLst>
                                </p:cTn>
                              </p:par>
                            </p:childTnLst>
                          </p:cTn>
                        </p:par>
                        <p:par>
                          <p:cTn id="68" fill="hold">
                            <p:stCondLst>
                              <p:cond delay="207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1"/>
                                        </p:tgtEl>
                                        <p:attrNameLst>
                                          <p:attrName>style.visibility</p:attrName>
                                        </p:attrNameLst>
                                      </p:cBhvr>
                                      <p:to>
                                        <p:strVal val="visible"/>
                                      </p:to>
                                    </p:set>
                                    <p:anim calcmode="lin" valueType="num">
                                      <p:cBhvr>
                                        <p:cTn id="71"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01"/>
                                        </p:tgtEl>
                                        <p:attrNameLst>
                                          <p:attrName>ppt_y</p:attrName>
                                        </p:attrNameLst>
                                      </p:cBhvr>
                                      <p:tavLst>
                                        <p:tav tm="0">
                                          <p:val>
                                            <p:strVal val="#ppt_y"/>
                                          </p:val>
                                        </p:tav>
                                        <p:tav tm="100000">
                                          <p:val>
                                            <p:strVal val="#ppt_y"/>
                                          </p:val>
                                        </p:tav>
                                      </p:tavLst>
                                    </p:anim>
                                    <p:anim calcmode="lin" valueType="num">
                                      <p:cBhvr>
                                        <p:cTn id="73"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01"/>
                                        </p:tgtEl>
                                      </p:cBhvr>
                                    </p:animEffect>
                                  </p:childTnLst>
                                </p:cTn>
                              </p:par>
                            </p:childTnLst>
                          </p:cTn>
                        </p:par>
                        <p:par>
                          <p:cTn id="76" fill="hold">
                            <p:stCondLst>
                              <p:cond delay="305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02"/>
                                        </p:tgtEl>
                                        <p:attrNameLst>
                                          <p:attrName>style.visibility</p:attrName>
                                        </p:attrNameLst>
                                      </p:cBhvr>
                                      <p:to>
                                        <p:strVal val="visible"/>
                                      </p:to>
                                    </p:set>
                                    <p:anim calcmode="lin" valueType="num">
                                      <p:cBhvr>
                                        <p:cTn id="79" dur="1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102"/>
                                        </p:tgtEl>
                                        <p:attrNameLst>
                                          <p:attrName>ppt_y</p:attrName>
                                        </p:attrNameLst>
                                      </p:cBhvr>
                                      <p:tavLst>
                                        <p:tav tm="0">
                                          <p:val>
                                            <p:strVal val="#ppt_y"/>
                                          </p:val>
                                        </p:tav>
                                        <p:tav tm="100000">
                                          <p:val>
                                            <p:strVal val="#ppt_y"/>
                                          </p:val>
                                        </p:tav>
                                      </p:tavLst>
                                    </p:anim>
                                    <p:anim calcmode="lin" valueType="num">
                                      <p:cBhvr>
                                        <p:cTn id="81" dur="1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102"/>
                                        </p:tgtEl>
                                      </p:cBhvr>
                                    </p:animEffect>
                                  </p:childTnLst>
                                </p:cTn>
                              </p:par>
                            </p:childTnLst>
                          </p:cTn>
                        </p:par>
                        <p:par>
                          <p:cTn id="84" fill="hold">
                            <p:stCondLst>
                              <p:cond delay="365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103"/>
                                        </p:tgtEl>
                                        <p:attrNameLst>
                                          <p:attrName>style.visibility</p:attrName>
                                        </p:attrNameLst>
                                      </p:cBhvr>
                                      <p:to>
                                        <p:strVal val="visible"/>
                                      </p:to>
                                    </p:set>
                                    <p:anim calcmode="lin" valueType="num">
                                      <p:cBhvr>
                                        <p:cTn id="87" dur="1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103"/>
                                        </p:tgtEl>
                                        <p:attrNameLst>
                                          <p:attrName>ppt_y</p:attrName>
                                        </p:attrNameLst>
                                      </p:cBhvr>
                                      <p:tavLst>
                                        <p:tav tm="0">
                                          <p:val>
                                            <p:strVal val="#ppt_y"/>
                                          </p:val>
                                        </p:tav>
                                        <p:tav tm="100000">
                                          <p:val>
                                            <p:strVal val="#ppt_y"/>
                                          </p:val>
                                        </p:tav>
                                      </p:tavLst>
                                    </p:anim>
                                    <p:anim calcmode="lin" valueType="num">
                                      <p:cBhvr>
                                        <p:cTn id="89" dur="1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103"/>
                                        </p:tgtEl>
                                      </p:cBhvr>
                                    </p:animEffect>
                                  </p:childTnLst>
                                </p:cTn>
                              </p:par>
                            </p:childTnLst>
                          </p:cTn>
                        </p:par>
                        <p:par>
                          <p:cTn id="92" fill="hold">
                            <p:stCondLst>
                              <p:cond delay="411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104"/>
                                        </p:tgtEl>
                                        <p:attrNameLst>
                                          <p:attrName>style.visibility</p:attrName>
                                        </p:attrNameLst>
                                      </p:cBhvr>
                                      <p:to>
                                        <p:strVal val="visible"/>
                                      </p:to>
                                    </p:set>
                                    <p:anim calcmode="lin" valueType="num">
                                      <p:cBhvr>
                                        <p:cTn id="95" dur="1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104"/>
                                        </p:tgtEl>
                                        <p:attrNameLst>
                                          <p:attrName>ppt_y</p:attrName>
                                        </p:attrNameLst>
                                      </p:cBhvr>
                                      <p:tavLst>
                                        <p:tav tm="0">
                                          <p:val>
                                            <p:strVal val="#ppt_y"/>
                                          </p:val>
                                        </p:tav>
                                        <p:tav tm="100000">
                                          <p:val>
                                            <p:strVal val="#ppt_y"/>
                                          </p:val>
                                        </p:tav>
                                      </p:tavLst>
                                    </p:anim>
                                    <p:anim calcmode="lin" valueType="num">
                                      <p:cBhvr>
                                        <p:cTn id="97" dur="1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104"/>
                                        </p:tgtEl>
                                      </p:cBhvr>
                                    </p:animEffect>
                                  </p:childTnLst>
                                </p:cTn>
                              </p:par>
                            </p:childTnLst>
                          </p:cTn>
                        </p:par>
                        <p:par>
                          <p:cTn id="100" fill="hold">
                            <p:stCondLst>
                              <p:cond delay="4925"/>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105"/>
                                        </p:tgtEl>
                                        <p:attrNameLst>
                                          <p:attrName>style.visibility</p:attrName>
                                        </p:attrNameLst>
                                      </p:cBhvr>
                                      <p:to>
                                        <p:strVal val="visible"/>
                                      </p:to>
                                    </p:set>
                                    <p:anim calcmode="lin" valueType="num">
                                      <p:cBhvr>
                                        <p:cTn id="103" dur="1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105"/>
                                        </p:tgtEl>
                                        <p:attrNameLst>
                                          <p:attrName>ppt_y</p:attrName>
                                        </p:attrNameLst>
                                      </p:cBhvr>
                                      <p:tavLst>
                                        <p:tav tm="0">
                                          <p:val>
                                            <p:strVal val="#ppt_y"/>
                                          </p:val>
                                        </p:tav>
                                        <p:tav tm="100000">
                                          <p:val>
                                            <p:strVal val="#ppt_y"/>
                                          </p:val>
                                        </p:tav>
                                      </p:tavLst>
                                    </p:anim>
                                    <p:anim calcmode="lin" valueType="num">
                                      <p:cBhvr>
                                        <p:cTn id="105" dur="1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01" grpId="0"/>
      <p:bldP spid="102" grpId="0"/>
      <p:bldP spid="103" grpId="0"/>
      <p:bldP spid="104" grpId="0"/>
      <p:bldP spid="105" grpId="0"/>
      <p:bldP spid="2" grpId="0"/>
      <p:bldP spid="3"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335439" y="20974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Glossary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مجموعة 70">
            <a:extLst>
              <a:ext uri="{FF2B5EF4-FFF2-40B4-BE49-F238E27FC236}">
                <a16:creationId xmlns:a16="http://schemas.microsoft.com/office/drawing/2014/main" id="{96328C69-B999-D717-07E8-22BD9924840B}"/>
              </a:ext>
            </a:extLst>
          </p:cNvPr>
          <p:cNvGrpSpPr/>
          <p:nvPr/>
        </p:nvGrpSpPr>
        <p:grpSpPr>
          <a:xfrm flipV="1">
            <a:off x="4537557" y="3891835"/>
            <a:ext cx="1522376" cy="829610"/>
            <a:chOff x="4140332" y="1219200"/>
            <a:chExt cx="3111236" cy="1695450"/>
          </a:xfrm>
          <a:solidFill>
            <a:schemeClr val="accent4"/>
          </a:solidFill>
        </p:grpSpPr>
        <p:sp>
          <p:nvSpPr>
            <p:cNvPr id="72" name="شكل حر 5">
              <a:extLst>
                <a:ext uri="{FF2B5EF4-FFF2-40B4-BE49-F238E27FC236}">
                  <a16:creationId xmlns:a16="http://schemas.microsoft.com/office/drawing/2014/main" id="{8541A407-B2D8-3F8F-0304-FAFB0581D33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شكل بيضاوي 76">
              <a:extLst>
                <a:ext uri="{FF2B5EF4-FFF2-40B4-BE49-F238E27FC236}">
                  <a16:creationId xmlns:a16="http://schemas.microsoft.com/office/drawing/2014/main" id="{7AC4CED6-23B9-164E-38B5-921D2BCBBDE8}"/>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93F9E5FB-56C7-7623-2050-3506A03890C0}"/>
              </a:ext>
            </a:extLst>
          </p:cNvPr>
          <p:cNvGrpSpPr/>
          <p:nvPr/>
        </p:nvGrpSpPr>
        <p:grpSpPr>
          <a:xfrm>
            <a:off x="6112202" y="3037476"/>
            <a:ext cx="1522376" cy="829610"/>
            <a:chOff x="4140332" y="1219200"/>
            <a:chExt cx="3111236" cy="1695450"/>
          </a:xfrm>
          <a:solidFill>
            <a:schemeClr val="accent1"/>
          </a:solidFill>
        </p:grpSpPr>
        <p:sp>
          <p:nvSpPr>
            <p:cNvPr id="81" name="شكل حر 8">
              <a:extLst>
                <a:ext uri="{FF2B5EF4-FFF2-40B4-BE49-F238E27FC236}">
                  <a16:creationId xmlns:a16="http://schemas.microsoft.com/office/drawing/2014/main" id="{D11C5699-F9C8-B7C0-281D-D5275F1AFFC7}"/>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2" name="شكل بيضاوي 81">
              <a:extLst>
                <a:ext uri="{FF2B5EF4-FFF2-40B4-BE49-F238E27FC236}">
                  <a16:creationId xmlns:a16="http://schemas.microsoft.com/office/drawing/2014/main" id="{172BDABA-4E7D-223F-A5E6-630C140D6BFD}"/>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3" name="مجموعة 82">
            <a:extLst>
              <a:ext uri="{FF2B5EF4-FFF2-40B4-BE49-F238E27FC236}">
                <a16:creationId xmlns:a16="http://schemas.microsoft.com/office/drawing/2014/main" id="{E7825CB6-3CE9-F9AC-CE80-DE0C309390B3}"/>
              </a:ext>
            </a:extLst>
          </p:cNvPr>
          <p:cNvGrpSpPr/>
          <p:nvPr/>
        </p:nvGrpSpPr>
        <p:grpSpPr>
          <a:xfrm flipV="1">
            <a:off x="7683185" y="3853103"/>
            <a:ext cx="1522376" cy="829610"/>
            <a:chOff x="4140332" y="1219200"/>
            <a:chExt cx="3111236" cy="1695450"/>
          </a:xfrm>
          <a:solidFill>
            <a:schemeClr val="bg2">
              <a:lumMod val="60000"/>
              <a:lumOff val="40000"/>
            </a:schemeClr>
          </a:solidFill>
        </p:grpSpPr>
        <p:sp>
          <p:nvSpPr>
            <p:cNvPr id="84" name="شكل حر 11">
              <a:extLst>
                <a:ext uri="{FF2B5EF4-FFF2-40B4-BE49-F238E27FC236}">
                  <a16:creationId xmlns:a16="http://schemas.microsoft.com/office/drawing/2014/main" id="{3FFC11AE-8C69-A4A8-94F8-6B5DD224B564}"/>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5" name="شكل بيضاوي 84">
              <a:extLst>
                <a:ext uri="{FF2B5EF4-FFF2-40B4-BE49-F238E27FC236}">
                  <a16:creationId xmlns:a16="http://schemas.microsoft.com/office/drawing/2014/main" id="{75E8B18A-293C-2867-742F-1B62DE6FC1AF}"/>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6" name="مجموعة 85">
            <a:extLst>
              <a:ext uri="{FF2B5EF4-FFF2-40B4-BE49-F238E27FC236}">
                <a16:creationId xmlns:a16="http://schemas.microsoft.com/office/drawing/2014/main" id="{DC6D18DF-13AC-0ADF-0B68-25E5D1F13170}"/>
              </a:ext>
            </a:extLst>
          </p:cNvPr>
          <p:cNvGrpSpPr/>
          <p:nvPr/>
        </p:nvGrpSpPr>
        <p:grpSpPr>
          <a:xfrm flipV="1">
            <a:off x="1397786" y="3867086"/>
            <a:ext cx="1522376" cy="829610"/>
            <a:chOff x="4140332" y="1219200"/>
            <a:chExt cx="3111236" cy="1695450"/>
          </a:xfrm>
          <a:solidFill>
            <a:schemeClr val="accent4">
              <a:alpha val="50000"/>
            </a:schemeClr>
          </a:solidFill>
        </p:grpSpPr>
        <p:sp>
          <p:nvSpPr>
            <p:cNvPr id="87" name="شكل حر 14">
              <a:extLst>
                <a:ext uri="{FF2B5EF4-FFF2-40B4-BE49-F238E27FC236}">
                  <a16:creationId xmlns:a16="http://schemas.microsoft.com/office/drawing/2014/main" id="{12874FD8-A328-A222-C878-E469F182ECC1}"/>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شكل بيضاوي 87">
              <a:extLst>
                <a:ext uri="{FF2B5EF4-FFF2-40B4-BE49-F238E27FC236}">
                  <a16:creationId xmlns:a16="http://schemas.microsoft.com/office/drawing/2014/main" id="{B9DB8CF9-4DE0-9FCA-1807-2C845391350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9" name="مجموعة 88">
            <a:extLst>
              <a:ext uri="{FF2B5EF4-FFF2-40B4-BE49-F238E27FC236}">
                <a16:creationId xmlns:a16="http://schemas.microsoft.com/office/drawing/2014/main" id="{42D85C3B-269B-1070-B392-4372650C2ED2}"/>
              </a:ext>
            </a:extLst>
          </p:cNvPr>
          <p:cNvGrpSpPr/>
          <p:nvPr/>
        </p:nvGrpSpPr>
        <p:grpSpPr>
          <a:xfrm>
            <a:off x="2966574" y="3062225"/>
            <a:ext cx="1522376" cy="829610"/>
            <a:chOff x="4140332" y="1219200"/>
            <a:chExt cx="3111236" cy="1695450"/>
          </a:xfrm>
          <a:solidFill>
            <a:schemeClr val="accent3">
              <a:lumMod val="60000"/>
              <a:lumOff val="40000"/>
            </a:schemeClr>
          </a:solidFill>
        </p:grpSpPr>
        <p:sp>
          <p:nvSpPr>
            <p:cNvPr id="90" name="شكل حر 17">
              <a:extLst>
                <a:ext uri="{FF2B5EF4-FFF2-40B4-BE49-F238E27FC236}">
                  <a16:creationId xmlns:a16="http://schemas.microsoft.com/office/drawing/2014/main" id="{5B04FD95-8EAE-10AE-EAFD-92514A3D07E8}"/>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بيضاوي 90">
              <a:extLst>
                <a:ext uri="{FF2B5EF4-FFF2-40B4-BE49-F238E27FC236}">
                  <a16:creationId xmlns:a16="http://schemas.microsoft.com/office/drawing/2014/main" id="{25BACBA8-FDB2-D5D0-0ABA-2CAD5C0650A9}"/>
                </a:ext>
              </a:extLst>
            </p:cNvPr>
            <p:cNvSpPr/>
            <p:nvPr/>
          </p:nvSpPr>
          <p:spPr>
            <a:xfrm>
              <a:off x="5257800" y="1219200"/>
              <a:ext cx="876301"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01" name="Title 6">
            <a:extLst>
              <a:ext uri="{FF2B5EF4-FFF2-40B4-BE49-F238E27FC236}">
                <a16:creationId xmlns:a16="http://schemas.microsoft.com/office/drawing/2014/main" id="{25BE3ABD-911B-49F9-CA04-60AB22887D69}"/>
              </a:ext>
            </a:extLst>
          </p:cNvPr>
          <p:cNvSpPr txBox="1">
            <a:spLocks/>
          </p:cNvSpPr>
          <p:nvPr/>
        </p:nvSpPr>
        <p:spPr>
          <a:xfrm>
            <a:off x="744890" y="1491792"/>
            <a:ext cx="2413234"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sz="1500" b="0" dirty="0">
                <a:solidFill>
                  <a:srgbClr val="343D45">
                    <a:lumMod val="75000"/>
                  </a:srgbClr>
                </a:solidFill>
                <a:latin typeface="Cocon® Next Arabic"/>
                <a:cs typeface="Geeza Pro" panose="02000400000000000000" pitchFamily="2" charset="0"/>
              </a:rPr>
              <a:t>With a convertible debenture, the venture capitalist makes a loan and then retains the option to convert the loan to shares in the company, at a future date.</a:t>
            </a:r>
          </a:p>
        </p:txBody>
      </p:sp>
      <p:sp>
        <p:nvSpPr>
          <p:cNvPr id="102" name="Title 6">
            <a:extLst>
              <a:ext uri="{FF2B5EF4-FFF2-40B4-BE49-F238E27FC236}">
                <a16:creationId xmlns:a16="http://schemas.microsoft.com/office/drawing/2014/main" id="{E0D8882D-C7B9-1098-259D-F06F2B57A936}"/>
              </a:ext>
            </a:extLst>
          </p:cNvPr>
          <p:cNvSpPr txBox="1">
            <a:spLocks/>
          </p:cNvSpPr>
          <p:nvPr/>
        </p:nvSpPr>
        <p:spPr>
          <a:xfrm>
            <a:off x="2803170" y="4801534"/>
            <a:ext cx="1804203" cy="988825"/>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money paid regularly to a company’s shareholders or owners.</a:t>
            </a:r>
          </a:p>
        </p:txBody>
      </p:sp>
      <p:sp>
        <p:nvSpPr>
          <p:cNvPr id="103" name="Title 6">
            <a:extLst>
              <a:ext uri="{FF2B5EF4-FFF2-40B4-BE49-F238E27FC236}">
                <a16:creationId xmlns:a16="http://schemas.microsoft.com/office/drawing/2014/main" id="{1DB32BD5-FED2-DDDF-69CD-8729BB579878}"/>
              </a:ext>
            </a:extLst>
          </p:cNvPr>
          <p:cNvSpPr txBox="1">
            <a:spLocks/>
          </p:cNvSpPr>
          <p:nvPr/>
        </p:nvSpPr>
        <p:spPr>
          <a:xfrm>
            <a:off x="4328593" y="1526935"/>
            <a:ext cx="1804203"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ownership or part-ownership.</a:t>
            </a:r>
          </a:p>
        </p:txBody>
      </p:sp>
      <p:sp>
        <p:nvSpPr>
          <p:cNvPr id="104" name="Title 6">
            <a:extLst>
              <a:ext uri="{FF2B5EF4-FFF2-40B4-BE49-F238E27FC236}">
                <a16:creationId xmlns:a16="http://schemas.microsoft.com/office/drawing/2014/main" id="{FB33469B-8ED9-5589-2507-F35575B94838}"/>
              </a:ext>
            </a:extLst>
          </p:cNvPr>
          <p:cNvSpPr txBox="1">
            <a:spLocks/>
          </p:cNvSpPr>
          <p:nvPr/>
        </p:nvSpPr>
        <p:spPr>
          <a:xfrm>
            <a:off x="6059933" y="4801534"/>
            <a:ext cx="1813932"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an investment company formed by cash contributions from shareholders.</a:t>
            </a:r>
          </a:p>
        </p:txBody>
      </p:sp>
      <p:sp>
        <p:nvSpPr>
          <p:cNvPr id="105" name="Title 6">
            <a:extLst>
              <a:ext uri="{FF2B5EF4-FFF2-40B4-BE49-F238E27FC236}">
                <a16:creationId xmlns:a16="http://schemas.microsoft.com/office/drawing/2014/main" id="{D9BD5D19-CECE-4A86-CA48-29342F940EDE}"/>
              </a:ext>
            </a:extLst>
          </p:cNvPr>
          <p:cNvSpPr txBox="1">
            <a:spLocks/>
          </p:cNvSpPr>
          <p:nvPr/>
        </p:nvSpPr>
        <p:spPr>
          <a:xfrm>
            <a:off x="7458707" y="1520056"/>
            <a:ext cx="2107652"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a company that has received investment money from an investor.</a:t>
            </a:r>
          </a:p>
        </p:txBody>
      </p:sp>
      <p:sp>
        <p:nvSpPr>
          <p:cNvPr id="2" name="Title 6">
            <a:extLst>
              <a:ext uri="{FF2B5EF4-FFF2-40B4-BE49-F238E27FC236}">
                <a16:creationId xmlns:a16="http://schemas.microsoft.com/office/drawing/2014/main" id="{2541DE91-E173-D66E-5BFE-EB2E06A3477E}"/>
              </a:ext>
            </a:extLst>
          </p:cNvPr>
          <p:cNvSpPr txBox="1">
            <a:spLocks/>
          </p:cNvSpPr>
          <p:nvPr/>
        </p:nvSpPr>
        <p:spPr>
          <a:xfrm>
            <a:off x="713695" y="3152978"/>
            <a:ext cx="2413235"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700" b="0" dirty="0">
                <a:solidFill>
                  <a:srgbClr val="00B0F0"/>
                </a:solidFill>
                <a:latin typeface="Cocon® Next Arabic"/>
                <a:cs typeface="Geeza Pro" panose="02000400000000000000" pitchFamily="2" charset="0"/>
              </a:rPr>
              <a:t>Convertible debenture</a:t>
            </a:r>
          </a:p>
        </p:txBody>
      </p:sp>
      <p:sp>
        <p:nvSpPr>
          <p:cNvPr id="3" name="Title 6">
            <a:extLst>
              <a:ext uri="{FF2B5EF4-FFF2-40B4-BE49-F238E27FC236}">
                <a16:creationId xmlns:a16="http://schemas.microsoft.com/office/drawing/2014/main" id="{40B4F7FE-0735-F3B7-E42E-3C9FB033D774}"/>
              </a:ext>
            </a:extLst>
          </p:cNvPr>
          <p:cNvSpPr txBox="1">
            <a:spLocks/>
          </p:cNvSpPr>
          <p:nvPr/>
        </p:nvSpPr>
        <p:spPr>
          <a:xfrm>
            <a:off x="2839894" y="4025977"/>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Dividend</a:t>
            </a:r>
          </a:p>
        </p:txBody>
      </p:sp>
      <p:sp>
        <p:nvSpPr>
          <p:cNvPr id="5" name="Title 6">
            <a:extLst>
              <a:ext uri="{FF2B5EF4-FFF2-40B4-BE49-F238E27FC236}">
                <a16:creationId xmlns:a16="http://schemas.microsoft.com/office/drawing/2014/main" id="{AB8CD8A7-1CAA-5D5D-3A22-F98FD3DA9E64}"/>
              </a:ext>
            </a:extLst>
          </p:cNvPr>
          <p:cNvSpPr txBox="1">
            <a:spLocks/>
          </p:cNvSpPr>
          <p:nvPr/>
        </p:nvSpPr>
        <p:spPr>
          <a:xfrm>
            <a:off x="4328594" y="3165454"/>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Equity</a:t>
            </a:r>
          </a:p>
        </p:txBody>
      </p:sp>
      <p:sp>
        <p:nvSpPr>
          <p:cNvPr id="6" name="Title 6">
            <a:extLst>
              <a:ext uri="{FF2B5EF4-FFF2-40B4-BE49-F238E27FC236}">
                <a16:creationId xmlns:a16="http://schemas.microsoft.com/office/drawing/2014/main" id="{A6FFE84F-D3B8-F799-469B-2093C9B1E0C5}"/>
              </a:ext>
            </a:extLst>
          </p:cNvPr>
          <p:cNvSpPr txBox="1">
            <a:spLocks/>
          </p:cNvSpPr>
          <p:nvPr/>
        </p:nvSpPr>
        <p:spPr>
          <a:xfrm>
            <a:off x="5986840" y="4038453"/>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Equity firms</a:t>
            </a:r>
          </a:p>
        </p:txBody>
      </p:sp>
      <p:sp>
        <p:nvSpPr>
          <p:cNvPr id="7" name="Title 6">
            <a:extLst>
              <a:ext uri="{FF2B5EF4-FFF2-40B4-BE49-F238E27FC236}">
                <a16:creationId xmlns:a16="http://schemas.microsoft.com/office/drawing/2014/main" id="{5815B878-41C4-ADC7-83E7-E08BD88E9102}"/>
              </a:ext>
            </a:extLst>
          </p:cNvPr>
          <p:cNvSpPr txBox="1">
            <a:spLocks/>
          </p:cNvSpPr>
          <p:nvPr/>
        </p:nvSpPr>
        <p:spPr>
          <a:xfrm>
            <a:off x="7571198" y="3121889"/>
            <a:ext cx="1995161"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700" b="0" dirty="0">
                <a:solidFill>
                  <a:srgbClr val="00B0F0"/>
                </a:solidFill>
                <a:latin typeface="Cocon® Next Arabic"/>
                <a:cs typeface="Geeza Pro" panose="02000400000000000000" pitchFamily="2" charset="0"/>
              </a:rPr>
              <a:t>Investee company</a:t>
            </a:r>
          </a:p>
        </p:txBody>
      </p:sp>
      <p:grpSp>
        <p:nvGrpSpPr>
          <p:cNvPr id="8" name="مجموعة 7">
            <a:extLst>
              <a:ext uri="{FF2B5EF4-FFF2-40B4-BE49-F238E27FC236}">
                <a16:creationId xmlns:a16="http://schemas.microsoft.com/office/drawing/2014/main" id="{435F9EE4-1532-ADDB-CB09-B9C7DE122DDB}"/>
              </a:ext>
            </a:extLst>
          </p:cNvPr>
          <p:cNvGrpSpPr/>
          <p:nvPr/>
        </p:nvGrpSpPr>
        <p:grpSpPr>
          <a:xfrm>
            <a:off x="9226587" y="3031831"/>
            <a:ext cx="1522376" cy="829610"/>
            <a:chOff x="4140332" y="1219200"/>
            <a:chExt cx="3111236" cy="1695450"/>
          </a:xfrm>
          <a:solidFill>
            <a:schemeClr val="bg1">
              <a:lumMod val="85000"/>
            </a:schemeClr>
          </a:solidFill>
        </p:grpSpPr>
        <p:sp>
          <p:nvSpPr>
            <p:cNvPr id="9" name="شكل حر 8">
              <a:extLst>
                <a:ext uri="{FF2B5EF4-FFF2-40B4-BE49-F238E27FC236}">
                  <a16:creationId xmlns:a16="http://schemas.microsoft.com/office/drawing/2014/main" id="{F3DCC1BB-D249-BB77-ECBB-2D5EBDE804D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شكل بيضاوي 9">
              <a:extLst>
                <a:ext uri="{FF2B5EF4-FFF2-40B4-BE49-F238E27FC236}">
                  <a16:creationId xmlns:a16="http://schemas.microsoft.com/office/drawing/2014/main" id="{F254E03C-8E13-1D07-E0B9-C354D1BC421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1" name="Title 6">
            <a:extLst>
              <a:ext uri="{FF2B5EF4-FFF2-40B4-BE49-F238E27FC236}">
                <a16:creationId xmlns:a16="http://schemas.microsoft.com/office/drawing/2014/main" id="{A241565B-7727-E000-4ADF-F63443507D65}"/>
              </a:ext>
            </a:extLst>
          </p:cNvPr>
          <p:cNvSpPr txBox="1">
            <a:spLocks/>
          </p:cNvSpPr>
          <p:nvPr/>
        </p:nvSpPr>
        <p:spPr>
          <a:xfrm>
            <a:off x="9174318" y="4795889"/>
            <a:ext cx="1813932"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a kind of venture capital company that borrows money from government or private sources. </a:t>
            </a:r>
          </a:p>
        </p:txBody>
      </p:sp>
      <p:sp>
        <p:nvSpPr>
          <p:cNvPr id="12" name="Title 6">
            <a:extLst>
              <a:ext uri="{FF2B5EF4-FFF2-40B4-BE49-F238E27FC236}">
                <a16:creationId xmlns:a16="http://schemas.microsoft.com/office/drawing/2014/main" id="{A2B135FF-0A1A-7845-1628-E978AFF7A766}"/>
              </a:ext>
            </a:extLst>
          </p:cNvPr>
          <p:cNvSpPr txBox="1">
            <a:spLocks/>
          </p:cNvSpPr>
          <p:nvPr/>
        </p:nvSpPr>
        <p:spPr>
          <a:xfrm>
            <a:off x="9101225" y="4032808"/>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700" b="0" dirty="0">
                <a:solidFill>
                  <a:srgbClr val="00B0F0"/>
                </a:solidFill>
                <a:latin typeface="Cocon® Next Arabic"/>
                <a:cs typeface="Geeza Pro" panose="02000400000000000000" pitchFamily="2" charset="0"/>
              </a:rPr>
              <a:t>Leveraged firms</a:t>
            </a:r>
          </a:p>
        </p:txBody>
      </p:sp>
    </p:spTree>
    <p:extLst>
      <p:ext uri="{BB962C8B-B14F-4D97-AF65-F5344CB8AC3E}">
        <p14:creationId xmlns:p14="http://schemas.microsoft.com/office/powerpoint/2010/main" val="396076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
                                        </p:tgtEl>
                                        <p:attrNameLst>
                                          <p:attrName>ppt_y</p:attrName>
                                        </p:attrNameLst>
                                      </p:cBhvr>
                                      <p:tavLst>
                                        <p:tav tm="0">
                                          <p:val>
                                            <p:strVal val="#ppt_y"/>
                                          </p:val>
                                        </p:tav>
                                        <p:tav tm="100000">
                                          <p:val>
                                            <p:strVal val="#ppt_y"/>
                                          </p:val>
                                        </p:tav>
                                      </p:tavLst>
                                    </p:anim>
                                    <p:anim calcmode="lin" valueType="num">
                                      <p:cBhvr>
                                        <p:cTn id="33" dur="1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
                                        </p:tgtEl>
                                      </p:cBhvr>
                                    </p:animEffect>
                                  </p:childTnLst>
                                </p:cTn>
                              </p:par>
                            </p:childTnLst>
                          </p:cTn>
                        </p:par>
                        <p:par>
                          <p:cTn id="36" fill="hold">
                            <p:stCondLst>
                              <p:cond delay="131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gtEl>
                                        <p:attrNameLst>
                                          <p:attrName>style.visibility</p:attrName>
                                        </p:attrNameLst>
                                      </p:cBhvr>
                                      <p:to>
                                        <p:strVal val="visible"/>
                                      </p:to>
                                    </p:set>
                                    <p:anim calcmode="lin" valueType="num">
                                      <p:cBhvr>
                                        <p:cTn id="39" dur="1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
                                        </p:tgtEl>
                                        <p:attrNameLst>
                                          <p:attrName>ppt_y</p:attrName>
                                        </p:attrNameLst>
                                      </p:cBhvr>
                                      <p:tavLst>
                                        <p:tav tm="0">
                                          <p:val>
                                            <p:strVal val="#ppt_y"/>
                                          </p:val>
                                        </p:tav>
                                        <p:tav tm="100000">
                                          <p:val>
                                            <p:strVal val="#ppt_y"/>
                                          </p:val>
                                        </p:tav>
                                      </p:tavLst>
                                    </p:anim>
                                    <p:anim calcmode="lin" valueType="num">
                                      <p:cBhvr>
                                        <p:cTn id="41" dur="1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
                                        </p:tgtEl>
                                      </p:cBhvr>
                                    </p:animEffect>
                                  </p:childTnLst>
                                </p:cTn>
                              </p:par>
                            </p:childTnLst>
                          </p:cTn>
                        </p:par>
                        <p:par>
                          <p:cTn id="44" fill="hold">
                            <p:stCondLst>
                              <p:cond delay="148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
                                        </p:tgtEl>
                                        <p:attrNameLst>
                                          <p:attrName>style.visibility</p:attrName>
                                        </p:attrNameLst>
                                      </p:cBhvr>
                                      <p:to>
                                        <p:strVal val="visible"/>
                                      </p:to>
                                    </p:set>
                                    <p:anim calcmode="lin" valueType="num">
                                      <p:cBhvr>
                                        <p:cTn id="47" dur="1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5"/>
                                        </p:tgtEl>
                                        <p:attrNameLst>
                                          <p:attrName>ppt_y</p:attrName>
                                        </p:attrNameLst>
                                      </p:cBhvr>
                                      <p:tavLst>
                                        <p:tav tm="0">
                                          <p:val>
                                            <p:strVal val="#ppt_y"/>
                                          </p:val>
                                        </p:tav>
                                        <p:tav tm="100000">
                                          <p:val>
                                            <p:strVal val="#ppt_y"/>
                                          </p:val>
                                        </p:tav>
                                      </p:tavLst>
                                    </p:anim>
                                    <p:anim calcmode="lin" valueType="num">
                                      <p:cBhvr>
                                        <p:cTn id="49" dur="1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5"/>
                                        </p:tgtEl>
                                      </p:cBhvr>
                                    </p:animEffect>
                                  </p:childTnLst>
                                </p:cTn>
                              </p:par>
                            </p:childTnLst>
                          </p:cTn>
                        </p:par>
                        <p:par>
                          <p:cTn id="52" fill="hold">
                            <p:stCondLst>
                              <p:cond delay="163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
                                        </p:tgtEl>
                                        <p:attrNameLst>
                                          <p:attrName>style.visibility</p:attrName>
                                        </p:attrNameLst>
                                      </p:cBhvr>
                                      <p:to>
                                        <p:strVal val="visible"/>
                                      </p:to>
                                    </p:set>
                                    <p:anim calcmode="lin" valueType="num">
                                      <p:cBhvr>
                                        <p:cTn id="55" dur="1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6"/>
                                        </p:tgtEl>
                                        <p:attrNameLst>
                                          <p:attrName>ppt_y</p:attrName>
                                        </p:attrNameLst>
                                      </p:cBhvr>
                                      <p:tavLst>
                                        <p:tav tm="0">
                                          <p:val>
                                            <p:strVal val="#ppt_y"/>
                                          </p:val>
                                        </p:tav>
                                        <p:tav tm="100000">
                                          <p:val>
                                            <p:strVal val="#ppt_y"/>
                                          </p:val>
                                        </p:tav>
                                      </p:tavLst>
                                    </p:anim>
                                    <p:anim calcmode="lin" valueType="num">
                                      <p:cBhvr>
                                        <p:cTn id="57" dur="1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6"/>
                                        </p:tgtEl>
                                      </p:cBhvr>
                                    </p:animEffect>
                                  </p:childTnLst>
                                </p:cTn>
                              </p:par>
                            </p:childTnLst>
                          </p:cTn>
                        </p:par>
                        <p:par>
                          <p:cTn id="60" fill="hold">
                            <p:stCondLst>
                              <p:cond delay="183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
                                        </p:tgtEl>
                                        <p:attrNameLst>
                                          <p:attrName>style.visibility</p:attrName>
                                        </p:attrNameLst>
                                      </p:cBhvr>
                                      <p:to>
                                        <p:strVal val="visible"/>
                                      </p:to>
                                    </p:set>
                                    <p:anim calcmode="lin" valueType="num">
                                      <p:cBhvr>
                                        <p:cTn id="63" dur="1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7"/>
                                        </p:tgtEl>
                                        <p:attrNameLst>
                                          <p:attrName>ppt_y</p:attrName>
                                        </p:attrNameLst>
                                      </p:cBhvr>
                                      <p:tavLst>
                                        <p:tav tm="0">
                                          <p:val>
                                            <p:strVal val="#ppt_y"/>
                                          </p:val>
                                        </p:tav>
                                        <p:tav tm="100000">
                                          <p:val>
                                            <p:strVal val="#ppt_y"/>
                                          </p:val>
                                        </p:tav>
                                      </p:tavLst>
                                    </p:anim>
                                    <p:anim calcmode="lin" valueType="num">
                                      <p:cBhvr>
                                        <p:cTn id="65" dur="1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7"/>
                                        </p:tgtEl>
                                      </p:cBhvr>
                                    </p:animEffect>
                                  </p:childTnLst>
                                </p:cTn>
                              </p:par>
                            </p:childTnLst>
                          </p:cTn>
                        </p:par>
                        <p:par>
                          <p:cTn id="68" fill="hold">
                            <p:stCondLst>
                              <p:cond delay="207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2"/>
                                        </p:tgtEl>
                                        <p:attrNameLst>
                                          <p:attrName>style.visibility</p:attrName>
                                        </p:attrNameLst>
                                      </p:cBhvr>
                                      <p:to>
                                        <p:strVal val="visible"/>
                                      </p:to>
                                    </p:set>
                                    <p:anim calcmode="lin" valueType="num">
                                      <p:cBhvr>
                                        <p:cTn id="71" dur="1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2"/>
                                        </p:tgtEl>
                                        <p:attrNameLst>
                                          <p:attrName>ppt_y</p:attrName>
                                        </p:attrNameLst>
                                      </p:cBhvr>
                                      <p:tavLst>
                                        <p:tav tm="0">
                                          <p:val>
                                            <p:strVal val="#ppt_y"/>
                                          </p:val>
                                        </p:tav>
                                        <p:tav tm="100000">
                                          <p:val>
                                            <p:strVal val="#ppt_y"/>
                                          </p:val>
                                        </p:tav>
                                      </p:tavLst>
                                    </p:anim>
                                    <p:anim calcmode="lin" valueType="num">
                                      <p:cBhvr>
                                        <p:cTn id="73" dur="1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2"/>
                                        </p:tgtEl>
                                      </p:cBhvr>
                                    </p:animEffect>
                                  </p:childTnLst>
                                </p:cTn>
                              </p:par>
                            </p:childTnLst>
                          </p:cTn>
                        </p:par>
                        <p:par>
                          <p:cTn id="76" fill="hold">
                            <p:stCondLst>
                              <p:cond delay="230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01"/>
                                        </p:tgtEl>
                                        <p:attrNameLst>
                                          <p:attrName>style.visibility</p:attrName>
                                        </p:attrNameLst>
                                      </p:cBhvr>
                                      <p:to>
                                        <p:strVal val="visible"/>
                                      </p:to>
                                    </p:set>
                                    <p:anim calcmode="lin" valueType="num">
                                      <p:cBhvr>
                                        <p:cTn id="79"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101"/>
                                        </p:tgtEl>
                                        <p:attrNameLst>
                                          <p:attrName>ppt_y</p:attrName>
                                        </p:attrNameLst>
                                      </p:cBhvr>
                                      <p:tavLst>
                                        <p:tav tm="0">
                                          <p:val>
                                            <p:strVal val="#ppt_y"/>
                                          </p:val>
                                        </p:tav>
                                        <p:tav tm="100000">
                                          <p:val>
                                            <p:strVal val="#ppt_y"/>
                                          </p:val>
                                        </p:tav>
                                      </p:tavLst>
                                    </p:anim>
                                    <p:anim calcmode="lin" valueType="num">
                                      <p:cBhvr>
                                        <p:cTn id="81"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101"/>
                                        </p:tgtEl>
                                      </p:cBhvr>
                                    </p:animEffect>
                                  </p:childTnLst>
                                </p:cTn>
                              </p:par>
                            </p:childTnLst>
                          </p:cTn>
                        </p:par>
                        <p:par>
                          <p:cTn id="84" fill="hold">
                            <p:stCondLst>
                              <p:cond delay="369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102"/>
                                        </p:tgtEl>
                                        <p:attrNameLst>
                                          <p:attrName>style.visibility</p:attrName>
                                        </p:attrNameLst>
                                      </p:cBhvr>
                                      <p:to>
                                        <p:strVal val="visible"/>
                                      </p:to>
                                    </p:set>
                                    <p:anim calcmode="lin" valueType="num">
                                      <p:cBhvr>
                                        <p:cTn id="87" dur="1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102"/>
                                        </p:tgtEl>
                                        <p:attrNameLst>
                                          <p:attrName>ppt_y</p:attrName>
                                        </p:attrNameLst>
                                      </p:cBhvr>
                                      <p:tavLst>
                                        <p:tav tm="0">
                                          <p:val>
                                            <p:strVal val="#ppt_y"/>
                                          </p:val>
                                        </p:tav>
                                        <p:tav tm="100000">
                                          <p:val>
                                            <p:strVal val="#ppt_y"/>
                                          </p:val>
                                        </p:tav>
                                      </p:tavLst>
                                    </p:anim>
                                    <p:anim calcmode="lin" valueType="num">
                                      <p:cBhvr>
                                        <p:cTn id="89" dur="1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102"/>
                                        </p:tgtEl>
                                      </p:cBhvr>
                                    </p:animEffect>
                                  </p:childTnLst>
                                </p:cTn>
                              </p:par>
                            </p:childTnLst>
                          </p:cTn>
                        </p:par>
                        <p:par>
                          <p:cTn id="92" fill="hold">
                            <p:stCondLst>
                              <p:cond delay="429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103"/>
                                        </p:tgtEl>
                                        <p:attrNameLst>
                                          <p:attrName>style.visibility</p:attrName>
                                        </p:attrNameLst>
                                      </p:cBhvr>
                                      <p:to>
                                        <p:strVal val="visible"/>
                                      </p:to>
                                    </p:set>
                                    <p:anim calcmode="lin" valueType="num">
                                      <p:cBhvr>
                                        <p:cTn id="95" dur="1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103"/>
                                        </p:tgtEl>
                                        <p:attrNameLst>
                                          <p:attrName>ppt_y</p:attrName>
                                        </p:attrNameLst>
                                      </p:cBhvr>
                                      <p:tavLst>
                                        <p:tav tm="0">
                                          <p:val>
                                            <p:strVal val="#ppt_y"/>
                                          </p:val>
                                        </p:tav>
                                        <p:tav tm="100000">
                                          <p:val>
                                            <p:strVal val="#ppt_y"/>
                                          </p:val>
                                        </p:tav>
                                      </p:tavLst>
                                    </p:anim>
                                    <p:anim calcmode="lin" valueType="num">
                                      <p:cBhvr>
                                        <p:cTn id="97" dur="1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103"/>
                                        </p:tgtEl>
                                      </p:cBhvr>
                                    </p:animEffect>
                                  </p:childTnLst>
                                </p:cTn>
                              </p:par>
                            </p:childTnLst>
                          </p:cTn>
                        </p:par>
                        <p:par>
                          <p:cTn id="100" fill="hold">
                            <p:stCondLst>
                              <p:cond delay="4645"/>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104"/>
                                        </p:tgtEl>
                                        <p:attrNameLst>
                                          <p:attrName>style.visibility</p:attrName>
                                        </p:attrNameLst>
                                      </p:cBhvr>
                                      <p:to>
                                        <p:strVal val="visible"/>
                                      </p:to>
                                    </p:set>
                                    <p:anim calcmode="lin" valueType="num">
                                      <p:cBhvr>
                                        <p:cTn id="103" dur="1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104"/>
                                        </p:tgtEl>
                                        <p:attrNameLst>
                                          <p:attrName>ppt_y</p:attrName>
                                        </p:attrNameLst>
                                      </p:cBhvr>
                                      <p:tavLst>
                                        <p:tav tm="0">
                                          <p:val>
                                            <p:strVal val="#ppt_y"/>
                                          </p:val>
                                        </p:tav>
                                        <p:tav tm="100000">
                                          <p:val>
                                            <p:strVal val="#ppt_y"/>
                                          </p:val>
                                        </p:tav>
                                      </p:tavLst>
                                    </p:anim>
                                    <p:anim calcmode="lin" valueType="num">
                                      <p:cBhvr>
                                        <p:cTn id="105" dur="1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104"/>
                                        </p:tgtEl>
                                      </p:cBhvr>
                                    </p:animEffect>
                                  </p:childTnLst>
                                </p:cTn>
                              </p:par>
                            </p:childTnLst>
                          </p:cTn>
                        </p:par>
                        <p:par>
                          <p:cTn id="108" fill="hold">
                            <p:stCondLst>
                              <p:cond delay="5345"/>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105"/>
                                        </p:tgtEl>
                                        <p:attrNameLst>
                                          <p:attrName>style.visibility</p:attrName>
                                        </p:attrNameLst>
                                      </p:cBhvr>
                                      <p:to>
                                        <p:strVal val="visible"/>
                                      </p:to>
                                    </p:set>
                                    <p:anim calcmode="lin" valueType="num">
                                      <p:cBhvr>
                                        <p:cTn id="111" dur="1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105"/>
                                        </p:tgtEl>
                                        <p:attrNameLst>
                                          <p:attrName>ppt_y</p:attrName>
                                        </p:attrNameLst>
                                      </p:cBhvr>
                                      <p:tavLst>
                                        <p:tav tm="0">
                                          <p:val>
                                            <p:strVal val="#ppt_y"/>
                                          </p:val>
                                        </p:tav>
                                        <p:tav tm="100000">
                                          <p:val>
                                            <p:strVal val="#ppt_y"/>
                                          </p:val>
                                        </p:tav>
                                      </p:tavLst>
                                    </p:anim>
                                    <p:anim calcmode="lin" valueType="num">
                                      <p:cBhvr>
                                        <p:cTn id="113" dur="1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105"/>
                                        </p:tgtEl>
                                      </p:cBhvr>
                                    </p:animEffect>
                                  </p:childTnLst>
                                </p:cTn>
                              </p:par>
                            </p:childTnLst>
                          </p:cTn>
                        </p:par>
                        <p:par>
                          <p:cTn id="116" fill="hold">
                            <p:stCondLst>
                              <p:cond delay="5965"/>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11"/>
                                        </p:tgtEl>
                                        <p:attrNameLst>
                                          <p:attrName>style.visibility</p:attrName>
                                        </p:attrNameLst>
                                      </p:cBhvr>
                                      <p:to>
                                        <p:strVal val="visible"/>
                                      </p:to>
                                    </p:set>
                                    <p:anim calcmode="lin" valueType="num">
                                      <p:cBhvr>
                                        <p:cTn id="119" dur="1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0" dur="100" fill="hold"/>
                                        <p:tgtEl>
                                          <p:spTgt spid="11"/>
                                        </p:tgtEl>
                                        <p:attrNameLst>
                                          <p:attrName>ppt_y</p:attrName>
                                        </p:attrNameLst>
                                      </p:cBhvr>
                                      <p:tavLst>
                                        <p:tav tm="0">
                                          <p:val>
                                            <p:strVal val="#ppt_y"/>
                                          </p:val>
                                        </p:tav>
                                        <p:tav tm="100000">
                                          <p:val>
                                            <p:strVal val="#ppt_y"/>
                                          </p:val>
                                        </p:tav>
                                      </p:tavLst>
                                    </p:anim>
                                    <p:anim calcmode="lin" valueType="num">
                                      <p:cBhvr>
                                        <p:cTn id="121" dur="1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22" dur="1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01" grpId="0"/>
      <p:bldP spid="102" grpId="0"/>
      <p:bldP spid="103" grpId="0"/>
      <p:bldP spid="104" grpId="0"/>
      <p:bldP spid="105" grpId="0"/>
      <p:bldP spid="2" grpId="0"/>
      <p:bldP spid="3" grpId="0"/>
      <p:bldP spid="5" grpId="0"/>
      <p:bldP spid="6" grpId="0"/>
      <p:bldP spid="7"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1819889" y="209746"/>
            <a:ext cx="9018000"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SECURE FUNDING</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04038" y="3076031"/>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12845" y="307809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19888" y="307809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1541445"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4458212" y="275477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7406581"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989040" y="1773336"/>
            <a:ext cx="2900602" cy="642453"/>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How to access funding</a:t>
            </a: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4404305"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2</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1452262" y="345128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CA41A"/>
                </a:solidFill>
                <a:effectLst/>
                <a:uLnTx/>
                <a:uFillTx/>
                <a:latin typeface="El Messiri" panose="00000800000000000000" pitchFamily="50" charset="-78"/>
                <a:cs typeface="El Messiri" panose="00000800000000000000" pitchFamily="50" charset="-78"/>
              </a:rPr>
              <a:t>1</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6855242" y="1874497"/>
            <a:ext cx="3029757" cy="443931"/>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Types of capital</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3912068" y="5153168"/>
            <a:ext cx="2597009"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Where to Access the Funds</a:t>
            </a: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7706494" y="3525816"/>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3</a:t>
            </a:r>
          </a:p>
        </p:txBody>
      </p:sp>
    </p:spTree>
    <p:extLst>
      <p:ext uri="{BB962C8B-B14F-4D97-AF65-F5344CB8AC3E}">
        <p14:creationId xmlns:p14="http://schemas.microsoft.com/office/powerpoint/2010/main" val="3478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1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7"/>
                                        </p:tgtEl>
                                        <p:attrNameLst>
                                          <p:attrName>ppt_y</p:attrName>
                                        </p:attrNameLst>
                                      </p:cBhvr>
                                      <p:tavLst>
                                        <p:tav tm="0">
                                          <p:val>
                                            <p:strVal val="#ppt_y"/>
                                          </p:val>
                                        </p:tav>
                                        <p:tav tm="100000">
                                          <p:val>
                                            <p:strVal val="#ppt_y"/>
                                          </p:val>
                                        </p:tav>
                                      </p:tavLst>
                                    </p:anim>
                                    <p:anim calcmode="lin" valueType="num">
                                      <p:cBhvr>
                                        <p:cTn id="33"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7"/>
                                        </p:tgtEl>
                                      </p:cBhvr>
                                    </p:animEffect>
                                  </p:childTnLst>
                                </p:cTn>
                              </p:par>
                            </p:childTnLst>
                          </p:cTn>
                        </p:par>
                        <p:par>
                          <p:cTn id="36" fill="hold">
                            <p:stCondLst>
                              <p:cond delay="155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3"/>
                                        </p:tgtEl>
                                        <p:attrNameLst>
                                          <p:attrName>ppt_y</p:attrName>
                                        </p:attrNameLst>
                                      </p:cBhvr>
                                      <p:tavLst>
                                        <p:tav tm="0">
                                          <p:val>
                                            <p:strVal val="#ppt_y"/>
                                          </p:val>
                                        </p:tav>
                                        <p:tav tm="100000">
                                          <p:val>
                                            <p:strVal val="#ppt_y"/>
                                          </p:val>
                                        </p:tav>
                                      </p:tavLst>
                                    </p:anim>
                                    <p:anim calcmode="lin" valueType="num">
                                      <p:cBhvr>
                                        <p:cTn id="41"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3"/>
                                        </p:tgtEl>
                                      </p:cBhvr>
                                    </p:animEffect>
                                  </p:childTnLst>
                                </p:cTn>
                              </p:par>
                            </p:childTnLst>
                          </p:cTn>
                        </p:par>
                        <p:par>
                          <p:cTn id="44" fill="hold">
                            <p:stCondLst>
                              <p:cond delay="200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1"/>
                                        </p:tgtEl>
                                        <p:attrNameLst>
                                          <p:attrName>style.visibility</p:attrName>
                                        </p:attrNameLst>
                                      </p:cBhvr>
                                      <p:to>
                                        <p:strVal val="visible"/>
                                      </p:to>
                                    </p:set>
                                    <p:anim calcmode="lin" valueType="num">
                                      <p:cBhvr>
                                        <p:cTn id="47"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1"/>
                                        </p:tgtEl>
                                        <p:attrNameLst>
                                          <p:attrName>ppt_y</p:attrName>
                                        </p:attrNameLst>
                                      </p:cBhvr>
                                      <p:tavLst>
                                        <p:tav tm="0">
                                          <p:val>
                                            <p:strVal val="#ppt_y"/>
                                          </p:val>
                                        </p:tav>
                                        <p:tav tm="100000">
                                          <p:val>
                                            <p:strVal val="#ppt_y"/>
                                          </p:val>
                                        </p:tav>
                                      </p:tavLst>
                                    </p:anim>
                                    <p:anim calcmode="lin" valueType="num">
                                      <p:cBhvr>
                                        <p:cTn id="49"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1"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335439" y="20974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Glossary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مجموعة 70">
            <a:extLst>
              <a:ext uri="{FF2B5EF4-FFF2-40B4-BE49-F238E27FC236}">
                <a16:creationId xmlns:a16="http://schemas.microsoft.com/office/drawing/2014/main" id="{96328C69-B999-D717-07E8-22BD9924840B}"/>
              </a:ext>
            </a:extLst>
          </p:cNvPr>
          <p:cNvGrpSpPr/>
          <p:nvPr/>
        </p:nvGrpSpPr>
        <p:grpSpPr>
          <a:xfrm flipV="1">
            <a:off x="4537557" y="3891835"/>
            <a:ext cx="1522376" cy="829610"/>
            <a:chOff x="4140332" y="1219200"/>
            <a:chExt cx="3111236" cy="1695450"/>
          </a:xfrm>
          <a:solidFill>
            <a:schemeClr val="accent4"/>
          </a:solidFill>
        </p:grpSpPr>
        <p:sp>
          <p:nvSpPr>
            <p:cNvPr id="72" name="شكل حر 5">
              <a:extLst>
                <a:ext uri="{FF2B5EF4-FFF2-40B4-BE49-F238E27FC236}">
                  <a16:creationId xmlns:a16="http://schemas.microsoft.com/office/drawing/2014/main" id="{8541A407-B2D8-3F8F-0304-FAFB0581D33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شكل بيضاوي 76">
              <a:extLst>
                <a:ext uri="{FF2B5EF4-FFF2-40B4-BE49-F238E27FC236}">
                  <a16:creationId xmlns:a16="http://schemas.microsoft.com/office/drawing/2014/main" id="{7AC4CED6-23B9-164E-38B5-921D2BCBBDE8}"/>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93F9E5FB-56C7-7623-2050-3506A03890C0}"/>
              </a:ext>
            </a:extLst>
          </p:cNvPr>
          <p:cNvGrpSpPr/>
          <p:nvPr/>
        </p:nvGrpSpPr>
        <p:grpSpPr>
          <a:xfrm>
            <a:off x="6112202" y="3037476"/>
            <a:ext cx="1522376" cy="829610"/>
            <a:chOff x="4140332" y="1219200"/>
            <a:chExt cx="3111236" cy="1695450"/>
          </a:xfrm>
          <a:solidFill>
            <a:schemeClr val="accent1"/>
          </a:solidFill>
        </p:grpSpPr>
        <p:sp>
          <p:nvSpPr>
            <p:cNvPr id="81" name="شكل حر 8">
              <a:extLst>
                <a:ext uri="{FF2B5EF4-FFF2-40B4-BE49-F238E27FC236}">
                  <a16:creationId xmlns:a16="http://schemas.microsoft.com/office/drawing/2014/main" id="{D11C5699-F9C8-B7C0-281D-D5275F1AFFC7}"/>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2" name="شكل بيضاوي 81">
              <a:extLst>
                <a:ext uri="{FF2B5EF4-FFF2-40B4-BE49-F238E27FC236}">
                  <a16:creationId xmlns:a16="http://schemas.microsoft.com/office/drawing/2014/main" id="{172BDABA-4E7D-223F-A5E6-630C140D6BFD}"/>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3" name="مجموعة 82">
            <a:extLst>
              <a:ext uri="{FF2B5EF4-FFF2-40B4-BE49-F238E27FC236}">
                <a16:creationId xmlns:a16="http://schemas.microsoft.com/office/drawing/2014/main" id="{E7825CB6-3CE9-F9AC-CE80-DE0C309390B3}"/>
              </a:ext>
            </a:extLst>
          </p:cNvPr>
          <p:cNvGrpSpPr/>
          <p:nvPr/>
        </p:nvGrpSpPr>
        <p:grpSpPr>
          <a:xfrm flipV="1">
            <a:off x="7683185" y="3853103"/>
            <a:ext cx="1522376" cy="829610"/>
            <a:chOff x="4140332" y="1219200"/>
            <a:chExt cx="3111236" cy="1695450"/>
          </a:xfrm>
          <a:solidFill>
            <a:schemeClr val="bg2">
              <a:lumMod val="60000"/>
              <a:lumOff val="40000"/>
            </a:schemeClr>
          </a:solidFill>
        </p:grpSpPr>
        <p:sp>
          <p:nvSpPr>
            <p:cNvPr id="84" name="شكل حر 11">
              <a:extLst>
                <a:ext uri="{FF2B5EF4-FFF2-40B4-BE49-F238E27FC236}">
                  <a16:creationId xmlns:a16="http://schemas.microsoft.com/office/drawing/2014/main" id="{3FFC11AE-8C69-A4A8-94F8-6B5DD224B564}"/>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5" name="شكل بيضاوي 84">
              <a:extLst>
                <a:ext uri="{FF2B5EF4-FFF2-40B4-BE49-F238E27FC236}">
                  <a16:creationId xmlns:a16="http://schemas.microsoft.com/office/drawing/2014/main" id="{75E8B18A-293C-2867-742F-1B62DE6FC1AF}"/>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6" name="مجموعة 85">
            <a:extLst>
              <a:ext uri="{FF2B5EF4-FFF2-40B4-BE49-F238E27FC236}">
                <a16:creationId xmlns:a16="http://schemas.microsoft.com/office/drawing/2014/main" id="{DC6D18DF-13AC-0ADF-0B68-25E5D1F13170}"/>
              </a:ext>
            </a:extLst>
          </p:cNvPr>
          <p:cNvGrpSpPr/>
          <p:nvPr/>
        </p:nvGrpSpPr>
        <p:grpSpPr>
          <a:xfrm flipV="1">
            <a:off x="1397786" y="3867086"/>
            <a:ext cx="1522376" cy="829610"/>
            <a:chOff x="4140332" y="1219200"/>
            <a:chExt cx="3111236" cy="1695450"/>
          </a:xfrm>
          <a:solidFill>
            <a:schemeClr val="accent4">
              <a:alpha val="50000"/>
            </a:schemeClr>
          </a:solidFill>
        </p:grpSpPr>
        <p:sp>
          <p:nvSpPr>
            <p:cNvPr id="87" name="شكل حر 14">
              <a:extLst>
                <a:ext uri="{FF2B5EF4-FFF2-40B4-BE49-F238E27FC236}">
                  <a16:creationId xmlns:a16="http://schemas.microsoft.com/office/drawing/2014/main" id="{12874FD8-A328-A222-C878-E469F182ECC1}"/>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شكل بيضاوي 87">
              <a:extLst>
                <a:ext uri="{FF2B5EF4-FFF2-40B4-BE49-F238E27FC236}">
                  <a16:creationId xmlns:a16="http://schemas.microsoft.com/office/drawing/2014/main" id="{B9DB8CF9-4DE0-9FCA-1807-2C845391350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9" name="مجموعة 88">
            <a:extLst>
              <a:ext uri="{FF2B5EF4-FFF2-40B4-BE49-F238E27FC236}">
                <a16:creationId xmlns:a16="http://schemas.microsoft.com/office/drawing/2014/main" id="{42D85C3B-269B-1070-B392-4372650C2ED2}"/>
              </a:ext>
            </a:extLst>
          </p:cNvPr>
          <p:cNvGrpSpPr/>
          <p:nvPr/>
        </p:nvGrpSpPr>
        <p:grpSpPr>
          <a:xfrm>
            <a:off x="2966574" y="3062225"/>
            <a:ext cx="1522376" cy="829610"/>
            <a:chOff x="4140332" y="1219200"/>
            <a:chExt cx="3111236" cy="1695450"/>
          </a:xfrm>
          <a:solidFill>
            <a:schemeClr val="accent3">
              <a:lumMod val="60000"/>
              <a:lumOff val="40000"/>
            </a:schemeClr>
          </a:solidFill>
        </p:grpSpPr>
        <p:sp>
          <p:nvSpPr>
            <p:cNvPr id="90" name="شكل حر 17">
              <a:extLst>
                <a:ext uri="{FF2B5EF4-FFF2-40B4-BE49-F238E27FC236}">
                  <a16:creationId xmlns:a16="http://schemas.microsoft.com/office/drawing/2014/main" id="{5B04FD95-8EAE-10AE-EAFD-92514A3D07E8}"/>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بيضاوي 90">
              <a:extLst>
                <a:ext uri="{FF2B5EF4-FFF2-40B4-BE49-F238E27FC236}">
                  <a16:creationId xmlns:a16="http://schemas.microsoft.com/office/drawing/2014/main" id="{25BACBA8-FDB2-D5D0-0ABA-2CAD5C0650A9}"/>
                </a:ext>
              </a:extLst>
            </p:cNvPr>
            <p:cNvSpPr/>
            <p:nvPr/>
          </p:nvSpPr>
          <p:spPr>
            <a:xfrm>
              <a:off x="5257800" y="1219200"/>
              <a:ext cx="876301"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01" name="Title 6">
            <a:extLst>
              <a:ext uri="{FF2B5EF4-FFF2-40B4-BE49-F238E27FC236}">
                <a16:creationId xmlns:a16="http://schemas.microsoft.com/office/drawing/2014/main" id="{25BE3ABD-911B-49F9-CA04-60AB22887D69}"/>
              </a:ext>
            </a:extLst>
          </p:cNvPr>
          <p:cNvSpPr txBox="1">
            <a:spLocks/>
          </p:cNvSpPr>
          <p:nvPr/>
        </p:nvSpPr>
        <p:spPr>
          <a:xfrm>
            <a:off x="744890" y="1491792"/>
            <a:ext cx="2413234"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lnSpc>
                <a:spcPct val="100000"/>
              </a:lnSpc>
              <a:buNone/>
            </a:pPr>
            <a:r>
              <a:rPr lang="en-US" sz="1500" b="0" dirty="0">
                <a:solidFill>
                  <a:srgbClr val="343D45">
                    <a:lumMod val="75000"/>
                  </a:srgbClr>
                </a:solidFill>
                <a:latin typeface="Cocon® Next Arabic"/>
                <a:cs typeface="Geeza Pro" panose="02000400000000000000" pitchFamily="2" charset="0"/>
              </a:rPr>
              <a:t>a loan based on the value of your house or your land. If you fail to pay the loan, the lender may confiscate your house or your land.</a:t>
            </a:r>
          </a:p>
        </p:txBody>
      </p:sp>
      <p:sp>
        <p:nvSpPr>
          <p:cNvPr id="102" name="Title 6">
            <a:extLst>
              <a:ext uri="{FF2B5EF4-FFF2-40B4-BE49-F238E27FC236}">
                <a16:creationId xmlns:a16="http://schemas.microsoft.com/office/drawing/2014/main" id="{E0D8882D-C7B9-1098-259D-F06F2B57A936}"/>
              </a:ext>
            </a:extLst>
          </p:cNvPr>
          <p:cNvSpPr txBox="1">
            <a:spLocks/>
          </p:cNvSpPr>
          <p:nvPr/>
        </p:nvSpPr>
        <p:spPr>
          <a:xfrm>
            <a:off x="2803170" y="4801534"/>
            <a:ext cx="1804203" cy="988825"/>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specialized area, or specialty.</a:t>
            </a:r>
          </a:p>
        </p:txBody>
      </p:sp>
      <p:sp>
        <p:nvSpPr>
          <p:cNvPr id="103" name="Title 6">
            <a:extLst>
              <a:ext uri="{FF2B5EF4-FFF2-40B4-BE49-F238E27FC236}">
                <a16:creationId xmlns:a16="http://schemas.microsoft.com/office/drawing/2014/main" id="{1DB32BD5-FED2-DDDF-69CD-8729BB579878}"/>
              </a:ext>
            </a:extLst>
          </p:cNvPr>
          <p:cNvSpPr txBox="1">
            <a:spLocks/>
          </p:cNvSpPr>
          <p:nvPr/>
        </p:nvSpPr>
        <p:spPr>
          <a:xfrm>
            <a:off x="4328593" y="1526935"/>
            <a:ext cx="1804203"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a mystery or contradiction.</a:t>
            </a:r>
          </a:p>
        </p:txBody>
      </p:sp>
      <p:sp>
        <p:nvSpPr>
          <p:cNvPr id="104" name="Title 6">
            <a:extLst>
              <a:ext uri="{FF2B5EF4-FFF2-40B4-BE49-F238E27FC236}">
                <a16:creationId xmlns:a16="http://schemas.microsoft.com/office/drawing/2014/main" id="{FB33469B-8ED9-5589-2507-F35575B94838}"/>
              </a:ext>
            </a:extLst>
          </p:cNvPr>
          <p:cNvSpPr txBox="1">
            <a:spLocks/>
          </p:cNvSpPr>
          <p:nvPr/>
        </p:nvSpPr>
        <p:spPr>
          <a:xfrm>
            <a:off x="6059933" y="4801534"/>
            <a:ext cx="1813932"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A presentation to investors for the purpose of obtaining investment funds</a:t>
            </a:r>
          </a:p>
        </p:txBody>
      </p:sp>
      <p:sp>
        <p:nvSpPr>
          <p:cNvPr id="105" name="Title 6">
            <a:extLst>
              <a:ext uri="{FF2B5EF4-FFF2-40B4-BE49-F238E27FC236}">
                <a16:creationId xmlns:a16="http://schemas.microsoft.com/office/drawing/2014/main" id="{D9BD5D19-CECE-4A86-CA48-29342F940EDE}"/>
              </a:ext>
            </a:extLst>
          </p:cNvPr>
          <p:cNvSpPr txBox="1">
            <a:spLocks/>
          </p:cNvSpPr>
          <p:nvPr/>
        </p:nvSpPr>
        <p:spPr>
          <a:xfrm>
            <a:off x="7458707" y="1520056"/>
            <a:ext cx="2107652"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when prices are falling, as if a bear was clawing them down.</a:t>
            </a:r>
          </a:p>
        </p:txBody>
      </p:sp>
      <p:sp>
        <p:nvSpPr>
          <p:cNvPr id="2" name="Title 6">
            <a:extLst>
              <a:ext uri="{FF2B5EF4-FFF2-40B4-BE49-F238E27FC236}">
                <a16:creationId xmlns:a16="http://schemas.microsoft.com/office/drawing/2014/main" id="{2541DE91-E173-D66E-5BFE-EB2E06A3477E}"/>
              </a:ext>
            </a:extLst>
          </p:cNvPr>
          <p:cNvSpPr txBox="1">
            <a:spLocks/>
          </p:cNvSpPr>
          <p:nvPr/>
        </p:nvSpPr>
        <p:spPr>
          <a:xfrm>
            <a:off x="713695" y="3152978"/>
            <a:ext cx="2413235"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700" b="0" dirty="0">
                <a:solidFill>
                  <a:srgbClr val="00B0F0"/>
                </a:solidFill>
                <a:latin typeface="Cocon® Next Arabic"/>
                <a:cs typeface="Geeza Pro" panose="02000400000000000000" pitchFamily="2" charset="0"/>
              </a:rPr>
              <a:t>Mortgage</a:t>
            </a:r>
          </a:p>
        </p:txBody>
      </p:sp>
      <p:sp>
        <p:nvSpPr>
          <p:cNvPr id="3" name="Title 6">
            <a:extLst>
              <a:ext uri="{FF2B5EF4-FFF2-40B4-BE49-F238E27FC236}">
                <a16:creationId xmlns:a16="http://schemas.microsoft.com/office/drawing/2014/main" id="{40B4F7FE-0735-F3B7-E42E-3C9FB033D774}"/>
              </a:ext>
            </a:extLst>
          </p:cNvPr>
          <p:cNvSpPr txBox="1">
            <a:spLocks/>
          </p:cNvSpPr>
          <p:nvPr/>
        </p:nvSpPr>
        <p:spPr>
          <a:xfrm>
            <a:off x="2839894" y="4025977"/>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Niche</a:t>
            </a:r>
          </a:p>
        </p:txBody>
      </p:sp>
      <p:sp>
        <p:nvSpPr>
          <p:cNvPr id="5" name="Title 6">
            <a:extLst>
              <a:ext uri="{FF2B5EF4-FFF2-40B4-BE49-F238E27FC236}">
                <a16:creationId xmlns:a16="http://schemas.microsoft.com/office/drawing/2014/main" id="{AB8CD8A7-1CAA-5D5D-3A22-F98FD3DA9E64}"/>
              </a:ext>
            </a:extLst>
          </p:cNvPr>
          <p:cNvSpPr txBox="1">
            <a:spLocks/>
          </p:cNvSpPr>
          <p:nvPr/>
        </p:nvSpPr>
        <p:spPr>
          <a:xfrm>
            <a:off x="4328594" y="3165454"/>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Paradox</a:t>
            </a:r>
          </a:p>
        </p:txBody>
      </p:sp>
      <p:sp>
        <p:nvSpPr>
          <p:cNvPr id="6" name="Title 6">
            <a:extLst>
              <a:ext uri="{FF2B5EF4-FFF2-40B4-BE49-F238E27FC236}">
                <a16:creationId xmlns:a16="http://schemas.microsoft.com/office/drawing/2014/main" id="{A6FFE84F-D3B8-F799-469B-2093C9B1E0C5}"/>
              </a:ext>
            </a:extLst>
          </p:cNvPr>
          <p:cNvSpPr txBox="1">
            <a:spLocks/>
          </p:cNvSpPr>
          <p:nvPr/>
        </p:nvSpPr>
        <p:spPr>
          <a:xfrm>
            <a:off x="5986840" y="4038453"/>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800" b="0" dirty="0">
                <a:solidFill>
                  <a:srgbClr val="00B0F0"/>
                </a:solidFill>
                <a:latin typeface="Cocon® Next Arabic"/>
                <a:cs typeface="Geeza Pro" panose="02000400000000000000" pitchFamily="2" charset="0"/>
              </a:rPr>
              <a:t>Pitch</a:t>
            </a:r>
          </a:p>
        </p:txBody>
      </p:sp>
      <p:sp>
        <p:nvSpPr>
          <p:cNvPr id="7" name="Title 6">
            <a:extLst>
              <a:ext uri="{FF2B5EF4-FFF2-40B4-BE49-F238E27FC236}">
                <a16:creationId xmlns:a16="http://schemas.microsoft.com/office/drawing/2014/main" id="{5815B878-41C4-ADC7-83E7-E08BD88E9102}"/>
              </a:ext>
            </a:extLst>
          </p:cNvPr>
          <p:cNvSpPr txBox="1">
            <a:spLocks/>
          </p:cNvSpPr>
          <p:nvPr/>
        </p:nvSpPr>
        <p:spPr>
          <a:xfrm>
            <a:off x="7571198" y="3121889"/>
            <a:ext cx="1995161"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700" b="0" dirty="0">
                <a:solidFill>
                  <a:srgbClr val="00B0F0"/>
                </a:solidFill>
                <a:latin typeface="Cocon® Next Arabic"/>
                <a:cs typeface="Geeza Pro" panose="02000400000000000000" pitchFamily="2" charset="0"/>
              </a:rPr>
              <a:t>Bear Market</a:t>
            </a:r>
          </a:p>
        </p:txBody>
      </p:sp>
      <p:grpSp>
        <p:nvGrpSpPr>
          <p:cNvPr id="8" name="مجموعة 7">
            <a:extLst>
              <a:ext uri="{FF2B5EF4-FFF2-40B4-BE49-F238E27FC236}">
                <a16:creationId xmlns:a16="http://schemas.microsoft.com/office/drawing/2014/main" id="{435F9EE4-1532-ADDB-CB09-B9C7DE122DDB}"/>
              </a:ext>
            </a:extLst>
          </p:cNvPr>
          <p:cNvGrpSpPr/>
          <p:nvPr/>
        </p:nvGrpSpPr>
        <p:grpSpPr>
          <a:xfrm>
            <a:off x="9226587" y="3031831"/>
            <a:ext cx="1522376" cy="829610"/>
            <a:chOff x="4140332" y="1219200"/>
            <a:chExt cx="3111236" cy="1695450"/>
          </a:xfrm>
          <a:solidFill>
            <a:schemeClr val="bg1">
              <a:lumMod val="85000"/>
            </a:schemeClr>
          </a:solidFill>
        </p:grpSpPr>
        <p:sp>
          <p:nvSpPr>
            <p:cNvPr id="9" name="شكل حر 8">
              <a:extLst>
                <a:ext uri="{FF2B5EF4-FFF2-40B4-BE49-F238E27FC236}">
                  <a16:creationId xmlns:a16="http://schemas.microsoft.com/office/drawing/2014/main" id="{F3DCC1BB-D249-BB77-ECBB-2D5EBDE804D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شكل بيضاوي 9">
              <a:extLst>
                <a:ext uri="{FF2B5EF4-FFF2-40B4-BE49-F238E27FC236}">
                  <a16:creationId xmlns:a16="http://schemas.microsoft.com/office/drawing/2014/main" id="{F254E03C-8E13-1D07-E0B9-C354D1BC421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1" name="Title 6">
            <a:extLst>
              <a:ext uri="{FF2B5EF4-FFF2-40B4-BE49-F238E27FC236}">
                <a16:creationId xmlns:a16="http://schemas.microsoft.com/office/drawing/2014/main" id="{A241565B-7727-E000-4ADF-F63443507D65}"/>
              </a:ext>
            </a:extLst>
          </p:cNvPr>
          <p:cNvSpPr txBox="1">
            <a:spLocks/>
          </p:cNvSpPr>
          <p:nvPr/>
        </p:nvSpPr>
        <p:spPr>
          <a:xfrm>
            <a:off x="9174318" y="4795889"/>
            <a:ext cx="1813932" cy="1279188"/>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0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a market where prices have been rising for many weeks or months already, like a bull charging up a hill. </a:t>
            </a:r>
          </a:p>
        </p:txBody>
      </p:sp>
      <p:sp>
        <p:nvSpPr>
          <p:cNvPr id="12" name="Title 6">
            <a:extLst>
              <a:ext uri="{FF2B5EF4-FFF2-40B4-BE49-F238E27FC236}">
                <a16:creationId xmlns:a16="http://schemas.microsoft.com/office/drawing/2014/main" id="{A2B135FF-0A1A-7845-1628-E978AFF7A766}"/>
              </a:ext>
            </a:extLst>
          </p:cNvPr>
          <p:cNvSpPr txBox="1">
            <a:spLocks/>
          </p:cNvSpPr>
          <p:nvPr/>
        </p:nvSpPr>
        <p:spPr>
          <a:xfrm>
            <a:off x="9101225" y="4032808"/>
            <a:ext cx="1804203" cy="4287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lnSpc>
                <a:spcPct val="100000"/>
              </a:lnSpc>
              <a:buNone/>
            </a:pPr>
            <a:r>
              <a:rPr lang="en-US" sz="1700" b="0" dirty="0">
                <a:solidFill>
                  <a:srgbClr val="00B0F0"/>
                </a:solidFill>
                <a:latin typeface="Cocon® Next Arabic"/>
                <a:cs typeface="Geeza Pro" panose="02000400000000000000" pitchFamily="2" charset="0"/>
              </a:rPr>
              <a:t>Bull Market</a:t>
            </a:r>
          </a:p>
        </p:txBody>
      </p:sp>
    </p:spTree>
    <p:extLst>
      <p:ext uri="{BB962C8B-B14F-4D97-AF65-F5344CB8AC3E}">
        <p14:creationId xmlns:p14="http://schemas.microsoft.com/office/powerpoint/2010/main" val="28054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1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
                                        </p:tgtEl>
                                        <p:attrNameLst>
                                          <p:attrName>ppt_y</p:attrName>
                                        </p:attrNameLst>
                                      </p:cBhvr>
                                      <p:tavLst>
                                        <p:tav tm="0">
                                          <p:val>
                                            <p:strVal val="#ppt_y"/>
                                          </p:val>
                                        </p:tav>
                                        <p:tav tm="100000">
                                          <p:val>
                                            <p:strVal val="#ppt_y"/>
                                          </p:val>
                                        </p:tav>
                                      </p:tavLst>
                                    </p:anim>
                                    <p:anim calcmode="lin" valueType="num">
                                      <p:cBhvr>
                                        <p:cTn id="33" dur="1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
                                        </p:tgtEl>
                                      </p:cBhvr>
                                    </p:animEffect>
                                  </p:childTnLst>
                                </p:cTn>
                              </p:par>
                            </p:childTnLst>
                          </p:cTn>
                        </p:par>
                        <p:par>
                          <p:cTn id="36" fill="hold">
                            <p:stCondLst>
                              <p:cond delay="119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gtEl>
                                        <p:attrNameLst>
                                          <p:attrName>style.visibility</p:attrName>
                                        </p:attrNameLst>
                                      </p:cBhvr>
                                      <p:to>
                                        <p:strVal val="visible"/>
                                      </p:to>
                                    </p:set>
                                    <p:anim calcmode="lin" valueType="num">
                                      <p:cBhvr>
                                        <p:cTn id="39" dur="1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
                                        </p:tgtEl>
                                        <p:attrNameLst>
                                          <p:attrName>ppt_y</p:attrName>
                                        </p:attrNameLst>
                                      </p:cBhvr>
                                      <p:tavLst>
                                        <p:tav tm="0">
                                          <p:val>
                                            <p:strVal val="#ppt_y"/>
                                          </p:val>
                                        </p:tav>
                                        <p:tav tm="100000">
                                          <p:val>
                                            <p:strVal val="#ppt_y"/>
                                          </p:val>
                                        </p:tav>
                                      </p:tavLst>
                                    </p:anim>
                                    <p:anim calcmode="lin" valueType="num">
                                      <p:cBhvr>
                                        <p:cTn id="41" dur="1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
                                        </p:tgtEl>
                                      </p:cBhvr>
                                    </p:animEffect>
                                  </p:childTnLst>
                                </p:cTn>
                              </p:par>
                            </p:childTnLst>
                          </p:cTn>
                        </p:par>
                        <p:par>
                          <p:cTn id="44" fill="hold">
                            <p:stCondLst>
                              <p:cond delay="133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
                                        </p:tgtEl>
                                        <p:attrNameLst>
                                          <p:attrName>style.visibility</p:attrName>
                                        </p:attrNameLst>
                                      </p:cBhvr>
                                      <p:to>
                                        <p:strVal val="visible"/>
                                      </p:to>
                                    </p:set>
                                    <p:anim calcmode="lin" valueType="num">
                                      <p:cBhvr>
                                        <p:cTn id="47" dur="1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5"/>
                                        </p:tgtEl>
                                        <p:attrNameLst>
                                          <p:attrName>ppt_y</p:attrName>
                                        </p:attrNameLst>
                                      </p:cBhvr>
                                      <p:tavLst>
                                        <p:tav tm="0">
                                          <p:val>
                                            <p:strVal val="#ppt_y"/>
                                          </p:val>
                                        </p:tav>
                                        <p:tav tm="100000">
                                          <p:val>
                                            <p:strVal val="#ppt_y"/>
                                          </p:val>
                                        </p:tav>
                                      </p:tavLst>
                                    </p:anim>
                                    <p:anim calcmode="lin" valueType="num">
                                      <p:cBhvr>
                                        <p:cTn id="49" dur="1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5"/>
                                        </p:tgtEl>
                                      </p:cBhvr>
                                    </p:animEffect>
                                  </p:childTnLst>
                                </p:cTn>
                              </p:par>
                            </p:childTnLst>
                          </p:cTn>
                        </p:par>
                        <p:par>
                          <p:cTn id="52" fill="hold">
                            <p:stCondLst>
                              <p:cond delay="149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
                                        </p:tgtEl>
                                        <p:attrNameLst>
                                          <p:attrName>style.visibility</p:attrName>
                                        </p:attrNameLst>
                                      </p:cBhvr>
                                      <p:to>
                                        <p:strVal val="visible"/>
                                      </p:to>
                                    </p:set>
                                    <p:anim calcmode="lin" valueType="num">
                                      <p:cBhvr>
                                        <p:cTn id="55" dur="1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6"/>
                                        </p:tgtEl>
                                        <p:attrNameLst>
                                          <p:attrName>ppt_y</p:attrName>
                                        </p:attrNameLst>
                                      </p:cBhvr>
                                      <p:tavLst>
                                        <p:tav tm="0">
                                          <p:val>
                                            <p:strVal val="#ppt_y"/>
                                          </p:val>
                                        </p:tav>
                                        <p:tav tm="100000">
                                          <p:val>
                                            <p:strVal val="#ppt_y"/>
                                          </p:val>
                                        </p:tav>
                                      </p:tavLst>
                                    </p:anim>
                                    <p:anim calcmode="lin" valueType="num">
                                      <p:cBhvr>
                                        <p:cTn id="57" dur="1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6"/>
                                        </p:tgtEl>
                                      </p:cBhvr>
                                    </p:animEffect>
                                  </p:childTnLst>
                                </p:cTn>
                              </p:par>
                            </p:childTnLst>
                          </p:cTn>
                        </p:par>
                        <p:par>
                          <p:cTn id="60" fill="hold">
                            <p:stCondLst>
                              <p:cond delay="163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
                                        </p:tgtEl>
                                        <p:attrNameLst>
                                          <p:attrName>style.visibility</p:attrName>
                                        </p:attrNameLst>
                                      </p:cBhvr>
                                      <p:to>
                                        <p:strVal val="visible"/>
                                      </p:to>
                                    </p:set>
                                    <p:anim calcmode="lin" valueType="num">
                                      <p:cBhvr>
                                        <p:cTn id="63" dur="1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7"/>
                                        </p:tgtEl>
                                        <p:attrNameLst>
                                          <p:attrName>ppt_y</p:attrName>
                                        </p:attrNameLst>
                                      </p:cBhvr>
                                      <p:tavLst>
                                        <p:tav tm="0">
                                          <p:val>
                                            <p:strVal val="#ppt_y"/>
                                          </p:val>
                                        </p:tav>
                                        <p:tav tm="100000">
                                          <p:val>
                                            <p:strVal val="#ppt_y"/>
                                          </p:val>
                                        </p:tav>
                                      </p:tavLst>
                                    </p:anim>
                                    <p:anim calcmode="lin" valueType="num">
                                      <p:cBhvr>
                                        <p:cTn id="65" dur="1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7"/>
                                        </p:tgtEl>
                                      </p:cBhvr>
                                    </p:animEffect>
                                  </p:childTnLst>
                                </p:cTn>
                              </p:par>
                            </p:childTnLst>
                          </p:cTn>
                        </p:par>
                        <p:par>
                          <p:cTn id="68" fill="hold">
                            <p:stCondLst>
                              <p:cond delay="182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2"/>
                                        </p:tgtEl>
                                        <p:attrNameLst>
                                          <p:attrName>style.visibility</p:attrName>
                                        </p:attrNameLst>
                                      </p:cBhvr>
                                      <p:to>
                                        <p:strVal val="visible"/>
                                      </p:to>
                                    </p:set>
                                    <p:anim calcmode="lin" valueType="num">
                                      <p:cBhvr>
                                        <p:cTn id="71" dur="1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2"/>
                                        </p:tgtEl>
                                        <p:attrNameLst>
                                          <p:attrName>ppt_y</p:attrName>
                                        </p:attrNameLst>
                                      </p:cBhvr>
                                      <p:tavLst>
                                        <p:tav tm="0">
                                          <p:val>
                                            <p:strVal val="#ppt_y"/>
                                          </p:val>
                                        </p:tav>
                                        <p:tav tm="100000">
                                          <p:val>
                                            <p:strVal val="#ppt_y"/>
                                          </p:val>
                                        </p:tav>
                                      </p:tavLst>
                                    </p:anim>
                                    <p:anim calcmode="lin" valueType="num">
                                      <p:cBhvr>
                                        <p:cTn id="73" dur="1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2"/>
                                        </p:tgtEl>
                                      </p:cBhvr>
                                    </p:animEffect>
                                  </p:childTnLst>
                                </p:cTn>
                              </p:par>
                            </p:childTnLst>
                          </p:cTn>
                        </p:par>
                        <p:par>
                          <p:cTn id="76" fill="hold">
                            <p:stCondLst>
                              <p:cond delay="201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101"/>
                                        </p:tgtEl>
                                        <p:attrNameLst>
                                          <p:attrName>style.visibility</p:attrName>
                                        </p:attrNameLst>
                                      </p:cBhvr>
                                      <p:to>
                                        <p:strVal val="visible"/>
                                      </p:to>
                                    </p:set>
                                    <p:anim calcmode="lin" valueType="num">
                                      <p:cBhvr>
                                        <p:cTn id="79"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101"/>
                                        </p:tgtEl>
                                        <p:attrNameLst>
                                          <p:attrName>ppt_y</p:attrName>
                                        </p:attrNameLst>
                                      </p:cBhvr>
                                      <p:tavLst>
                                        <p:tav tm="0">
                                          <p:val>
                                            <p:strVal val="#ppt_y"/>
                                          </p:val>
                                        </p:tav>
                                        <p:tav tm="100000">
                                          <p:val>
                                            <p:strVal val="#ppt_y"/>
                                          </p:val>
                                        </p:tav>
                                      </p:tavLst>
                                    </p:anim>
                                    <p:anim calcmode="lin" valueType="num">
                                      <p:cBhvr>
                                        <p:cTn id="81"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101"/>
                                        </p:tgtEl>
                                      </p:cBhvr>
                                    </p:animEffect>
                                  </p:childTnLst>
                                </p:cTn>
                              </p:par>
                            </p:childTnLst>
                          </p:cTn>
                        </p:par>
                        <p:par>
                          <p:cTn id="84" fill="hold">
                            <p:stCondLst>
                              <p:cond delay="316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102"/>
                                        </p:tgtEl>
                                        <p:attrNameLst>
                                          <p:attrName>style.visibility</p:attrName>
                                        </p:attrNameLst>
                                      </p:cBhvr>
                                      <p:to>
                                        <p:strVal val="visible"/>
                                      </p:to>
                                    </p:set>
                                    <p:anim calcmode="lin" valueType="num">
                                      <p:cBhvr>
                                        <p:cTn id="87" dur="1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102"/>
                                        </p:tgtEl>
                                        <p:attrNameLst>
                                          <p:attrName>ppt_y</p:attrName>
                                        </p:attrNameLst>
                                      </p:cBhvr>
                                      <p:tavLst>
                                        <p:tav tm="0">
                                          <p:val>
                                            <p:strVal val="#ppt_y"/>
                                          </p:val>
                                        </p:tav>
                                        <p:tav tm="100000">
                                          <p:val>
                                            <p:strVal val="#ppt_y"/>
                                          </p:val>
                                        </p:tav>
                                      </p:tavLst>
                                    </p:anim>
                                    <p:anim calcmode="lin" valueType="num">
                                      <p:cBhvr>
                                        <p:cTn id="89" dur="1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102"/>
                                        </p:tgtEl>
                                      </p:cBhvr>
                                    </p:animEffect>
                                  </p:childTnLst>
                                </p:cTn>
                              </p:par>
                            </p:childTnLst>
                          </p:cTn>
                        </p:par>
                        <p:par>
                          <p:cTn id="92" fill="hold">
                            <p:stCondLst>
                              <p:cond delay="353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103"/>
                                        </p:tgtEl>
                                        <p:attrNameLst>
                                          <p:attrName>style.visibility</p:attrName>
                                        </p:attrNameLst>
                                      </p:cBhvr>
                                      <p:to>
                                        <p:strVal val="visible"/>
                                      </p:to>
                                    </p:set>
                                    <p:anim calcmode="lin" valueType="num">
                                      <p:cBhvr>
                                        <p:cTn id="95" dur="1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103"/>
                                        </p:tgtEl>
                                        <p:attrNameLst>
                                          <p:attrName>ppt_y</p:attrName>
                                        </p:attrNameLst>
                                      </p:cBhvr>
                                      <p:tavLst>
                                        <p:tav tm="0">
                                          <p:val>
                                            <p:strVal val="#ppt_y"/>
                                          </p:val>
                                        </p:tav>
                                        <p:tav tm="100000">
                                          <p:val>
                                            <p:strVal val="#ppt_y"/>
                                          </p:val>
                                        </p:tav>
                                      </p:tavLst>
                                    </p:anim>
                                    <p:anim calcmode="lin" valueType="num">
                                      <p:cBhvr>
                                        <p:cTn id="97" dur="1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103"/>
                                        </p:tgtEl>
                                      </p:cBhvr>
                                    </p:animEffect>
                                  </p:childTnLst>
                                </p:cTn>
                              </p:par>
                            </p:childTnLst>
                          </p:cTn>
                        </p:par>
                        <p:par>
                          <p:cTn id="100" fill="hold">
                            <p:stCondLst>
                              <p:cond delay="3865"/>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104"/>
                                        </p:tgtEl>
                                        <p:attrNameLst>
                                          <p:attrName>style.visibility</p:attrName>
                                        </p:attrNameLst>
                                      </p:cBhvr>
                                      <p:to>
                                        <p:strVal val="visible"/>
                                      </p:to>
                                    </p:set>
                                    <p:anim calcmode="lin" valueType="num">
                                      <p:cBhvr>
                                        <p:cTn id="103" dur="1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104"/>
                                        </p:tgtEl>
                                        <p:attrNameLst>
                                          <p:attrName>ppt_y</p:attrName>
                                        </p:attrNameLst>
                                      </p:cBhvr>
                                      <p:tavLst>
                                        <p:tav tm="0">
                                          <p:val>
                                            <p:strVal val="#ppt_y"/>
                                          </p:val>
                                        </p:tav>
                                        <p:tav tm="100000">
                                          <p:val>
                                            <p:strVal val="#ppt_y"/>
                                          </p:val>
                                        </p:tav>
                                      </p:tavLst>
                                    </p:anim>
                                    <p:anim calcmode="lin" valueType="num">
                                      <p:cBhvr>
                                        <p:cTn id="105" dur="1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104"/>
                                        </p:tgtEl>
                                      </p:cBhvr>
                                    </p:animEffect>
                                  </p:childTnLst>
                                </p:cTn>
                              </p:par>
                            </p:childTnLst>
                          </p:cTn>
                        </p:par>
                        <p:par>
                          <p:cTn id="108" fill="hold">
                            <p:stCondLst>
                              <p:cond delay="4585"/>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105"/>
                                        </p:tgtEl>
                                        <p:attrNameLst>
                                          <p:attrName>style.visibility</p:attrName>
                                        </p:attrNameLst>
                                      </p:cBhvr>
                                      <p:to>
                                        <p:strVal val="visible"/>
                                      </p:to>
                                    </p:set>
                                    <p:anim calcmode="lin" valueType="num">
                                      <p:cBhvr>
                                        <p:cTn id="111" dur="1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105"/>
                                        </p:tgtEl>
                                        <p:attrNameLst>
                                          <p:attrName>ppt_y</p:attrName>
                                        </p:attrNameLst>
                                      </p:cBhvr>
                                      <p:tavLst>
                                        <p:tav tm="0">
                                          <p:val>
                                            <p:strVal val="#ppt_y"/>
                                          </p:val>
                                        </p:tav>
                                        <p:tav tm="100000">
                                          <p:val>
                                            <p:strVal val="#ppt_y"/>
                                          </p:val>
                                        </p:tav>
                                      </p:tavLst>
                                    </p:anim>
                                    <p:anim calcmode="lin" valueType="num">
                                      <p:cBhvr>
                                        <p:cTn id="113" dur="1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105"/>
                                        </p:tgtEl>
                                      </p:cBhvr>
                                    </p:animEffect>
                                  </p:childTnLst>
                                </p:cTn>
                              </p:par>
                            </p:childTnLst>
                          </p:cTn>
                        </p:par>
                        <p:par>
                          <p:cTn id="116" fill="hold">
                            <p:stCondLst>
                              <p:cond delay="5165"/>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11"/>
                                        </p:tgtEl>
                                        <p:attrNameLst>
                                          <p:attrName>style.visibility</p:attrName>
                                        </p:attrNameLst>
                                      </p:cBhvr>
                                      <p:to>
                                        <p:strVal val="visible"/>
                                      </p:to>
                                    </p:set>
                                    <p:anim calcmode="lin" valueType="num">
                                      <p:cBhvr>
                                        <p:cTn id="119" dur="1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0" dur="100" fill="hold"/>
                                        <p:tgtEl>
                                          <p:spTgt spid="11"/>
                                        </p:tgtEl>
                                        <p:attrNameLst>
                                          <p:attrName>ppt_y</p:attrName>
                                        </p:attrNameLst>
                                      </p:cBhvr>
                                      <p:tavLst>
                                        <p:tav tm="0">
                                          <p:val>
                                            <p:strVal val="#ppt_y"/>
                                          </p:val>
                                        </p:tav>
                                        <p:tav tm="100000">
                                          <p:val>
                                            <p:strVal val="#ppt_y"/>
                                          </p:val>
                                        </p:tav>
                                      </p:tavLst>
                                    </p:anim>
                                    <p:anim calcmode="lin" valueType="num">
                                      <p:cBhvr>
                                        <p:cTn id="121" dur="1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22" dur="1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01" grpId="0"/>
      <p:bldP spid="102" grpId="0"/>
      <p:bldP spid="103" grpId="0"/>
      <p:bldP spid="104" grpId="0"/>
      <p:bldP spid="105" grpId="0"/>
      <p:bldP spid="2" grpId="0"/>
      <p:bldP spid="3" grpId="0"/>
      <p:bldP spid="5" grpId="0"/>
      <p:bldP spid="6" grpId="0"/>
      <p:bldP spid="7"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Glossary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6">
            <a:extLst>
              <a:ext uri="{FF2B5EF4-FFF2-40B4-BE49-F238E27FC236}">
                <a16:creationId xmlns:a16="http://schemas.microsoft.com/office/drawing/2014/main" id="{8B80BED2-9503-FD95-89AE-E87AB668DE59}"/>
              </a:ext>
            </a:extLst>
          </p:cNvPr>
          <p:cNvSpPr/>
          <p:nvPr/>
        </p:nvSpPr>
        <p:spPr>
          <a:xfrm rot="20244559">
            <a:off x="5415615" y="2307083"/>
            <a:ext cx="1832295" cy="425432"/>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rot="17100000" flipV="1">
            <a:off x="4887134" y="1296289"/>
            <a:ext cx="934573" cy="2105793"/>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5579739" flipV="1">
            <a:off x="7257994" y="848814"/>
            <a:ext cx="986355" cy="2251175"/>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AAF0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40" name="Rectangle 33">
            <a:extLst>
              <a:ext uri="{FF2B5EF4-FFF2-40B4-BE49-F238E27FC236}">
                <a16:creationId xmlns:a16="http://schemas.microsoft.com/office/drawing/2014/main" id="{2EA622B8-ED51-E55F-03CF-A483AD2AB8EA}"/>
              </a:ext>
            </a:extLst>
          </p:cNvPr>
          <p:cNvSpPr/>
          <p:nvPr/>
        </p:nvSpPr>
        <p:spPr>
          <a:xfrm>
            <a:off x="5121616" y="2042435"/>
            <a:ext cx="46560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32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32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70585" y="1696206"/>
            <a:ext cx="465608" cy="584775"/>
          </a:xfrm>
          <a:prstGeom prst="rect">
            <a:avLst/>
          </a:prstGeom>
        </p:spPr>
        <p:txBody>
          <a:bodyPr wrap="square" lIns="0" rIns="0" anchor="ctr">
            <a:spAutoFit/>
          </a:bodyPr>
          <a:lstStyle/>
          <a:p>
            <a:pPr algn="ctr" eaLnBrk="1" fontAlgn="auto" hangingPunct="1">
              <a:spcBef>
                <a:spcPts val="0"/>
              </a:spcBef>
              <a:spcAft>
                <a:spcPts val="0"/>
              </a:spcAft>
            </a:pPr>
            <a:r>
              <a:rPr lang="ar-SA" sz="3200" dirty="0">
                <a:solidFill>
                  <a:schemeClr val="tx1">
                    <a:lumMod val="60000"/>
                    <a:lumOff val="40000"/>
                  </a:schemeClr>
                </a:solidFill>
                <a:cs typeface="Cocon® Next Arabic" panose="020A0503020102020204" pitchFamily="18" charset="-78"/>
              </a:rPr>
              <a:t>2</a:t>
            </a:r>
            <a:endParaRPr lang="en-US" sz="3200" dirty="0">
              <a:solidFill>
                <a:schemeClr val="tx1">
                  <a:lumMod val="60000"/>
                  <a:lumOff val="40000"/>
                </a:schemeClr>
              </a:solidFill>
              <a:cs typeface="Cocon® Next Arabic" panose="020A0503020102020204" pitchFamily="18" charset="-78"/>
            </a:endParaRPr>
          </a:p>
        </p:txBody>
      </p:sp>
      <p:sp>
        <p:nvSpPr>
          <p:cNvPr id="53" name="Rectangle 33">
            <a:extLst>
              <a:ext uri="{FF2B5EF4-FFF2-40B4-BE49-F238E27FC236}">
                <a16:creationId xmlns:a16="http://schemas.microsoft.com/office/drawing/2014/main" id="{1A3945F6-F19F-B650-0CB3-DBFEA9C4F7D1}"/>
              </a:ext>
            </a:extLst>
          </p:cNvPr>
          <p:cNvSpPr/>
          <p:nvPr/>
        </p:nvSpPr>
        <p:spPr>
          <a:xfrm>
            <a:off x="415712" y="3463106"/>
            <a:ext cx="4381876" cy="2118529"/>
          </a:xfrm>
          <a:prstGeom prst="rect">
            <a:avLst/>
          </a:prstGeom>
        </p:spPr>
        <p:txBody>
          <a:bodyPr wrap="square" lIns="0" rIns="0" anchor="ctr">
            <a:spAutoFit/>
          </a:bodyPr>
          <a:lstStyle/>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are investments that have a fixed annual dividend. </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They behave almost like loans that require an annual interest payment. They do not usually have voting rights. </a:t>
            </a:r>
          </a:p>
        </p:txBody>
      </p:sp>
      <p:sp>
        <p:nvSpPr>
          <p:cNvPr id="57" name="Rectangle 33">
            <a:extLst>
              <a:ext uri="{FF2B5EF4-FFF2-40B4-BE49-F238E27FC236}">
                <a16:creationId xmlns:a16="http://schemas.microsoft.com/office/drawing/2014/main" id="{2CAD4701-5598-6A4E-B956-D2CC0ADBCC8F}"/>
              </a:ext>
            </a:extLst>
          </p:cNvPr>
          <p:cNvSpPr/>
          <p:nvPr/>
        </p:nvSpPr>
        <p:spPr>
          <a:xfrm>
            <a:off x="6775554" y="3173563"/>
            <a:ext cx="5000734" cy="2534027"/>
          </a:xfrm>
          <a:prstGeom prst="rect">
            <a:avLst/>
          </a:prstGeom>
        </p:spPr>
        <p:txBody>
          <a:bodyPr wrap="square" lIns="0" rIns="0" anchor="ctr">
            <a:spAutoFit/>
          </a:bodyPr>
          <a:lstStyle/>
          <a:p>
            <a:pPr marL="342900" indent="-342900" algn="just" eaLnBrk="1" fontAlgn="auto" hangingPunct="1">
              <a:lnSpc>
                <a:spcPct val="150000"/>
              </a:lnSpc>
              <a:spcBef>
                <a:spcPts val="0"/>
              </a:spcBef>
              <a:spcAft>
                <a:spcPts val="0"/>
              </a:spcAft>
              <a:buFont typeface="Arial" panose="020B0604020202020204" pitchFamily="34" charset="0"/>
              <a:buChar char="•"/>
            </a:pPr>
            <a:r>
              <a:rPr lang="en-US" dirty="0">
                <a:solidFill>
                  <a:srgbClr val="000000"/>
                </a:solidFill>
                <a:cs typeface="Cocon® Next Arabic" panose="020A0503020102020204" pitchFamily="18" charset="-78"/>
              </a:rPr>
              <a:t>Private-equity funds are collected sums of money that are intended to be invested in young &amp; promising private companies. </a:t>
            </a:r>
          </a:p>
          <a:p>
            <a:pPr marL="342900" indent="-342900" algn="just" eaLnBrk="1" fontAlgn="auto" hangingPunct="1">
              <a:lnSpc>
                <a:spcPct val="150000"/>
              </a:lnSpc>
              <a:spcBef>
                <a:spcPts val="0"/>
              </a:spcBef>
              <a:spcAft>
                <a:spcPts val="0"/>
              </a:spcAft>
              <a:buFont typeface="Arial" panose="020B0604020202020204" pitchFamily="34" charset="0"/>
              <a:buChar char="•"/>
            </a:pPr>
            <a:endParaRPr lang="en-US" dirty="0">
              <a:solidFill>
                <a:srgbClr val="000000"/>
              </a:solidFill>
              <a:cs typeface="Cocon® Next Arabic" panose="020A0503020102020204" pitchFamily="18" charset="-78"/>
            </a:endParaRPr>
          </a:p>
          <a:p>
            <a:pPr marL="342900" indent="-342900" algn="just" eaLnBrk="1" fontAlgn="auto" hangingPunct="1">
              <a:lnSpc>
                <a:spcPct val="150000"/>
              </a:lnSpc>
              <a:spcBef>
                <a:spcPts val="0"/>
              </a:spcBef>
              <a:spcAft>
                <a:spcPts val="0"/>
              </a:spcAft>
              <a:buFont typeface="Arial" panose="020B0604020202020204" pitchFamily="34" charset="0"/>
              <a:buChar char="•"/>
            </a:pPr>
            <a:r>
              <a:rPr lang="en-US" dirty="0">
                <a:solidFill>
                  <a:srgbClr val="000000"/>
                </a:solidFill>
                <a:cs typeface="Cocon® Next Arabic" panose="020A0503020102020204" pitchFamily="18" charset="-78"/>
              </a:rPr>
              <a:t>The aim is to capture the “high-growth stage” in young companies.</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41</a:t>
            </a:fld>
            <a:endParaRPr lang="ar-SA"/>
          </a:p>
        </p:txBody>
      </p:sp>
      <p:sp>
        <p:nvSpPr>
          <p:cNvPr id="27" name="Freeform: Shape 26">
            <a:extLst>
              <a:ext uri="{FF2B5EF4-FFF2-40B4-BE49-F238E27FC236}">
                <a16:creationId xmlns:a16="http://schemas.microsoft.com/office/drawing/2014/main" id="{67831BDE-403C-814F-6A08-2FEBD325CB32}"/>
              </a:ext>
            </a:extLst>
          </p:cNvPr>
          <p:cNvSpPr/>
          <p:nvPr/>
        </p:nvSpPr>
        <p:spPr>
          <a:xfrm rot="20244559" flipH="1" flipV="1">
            <a:off x="6417257" y="1518023"/>
            <a:ext cx="1832295" cy="425432"/>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 name="Rectangle 31">
            <a:extLst>
              <a:ext uri="{FF2B5EF4-FFF2-40B4-BE49-F238E27FC236}">
                <a16:creationId xmlns:a16="http://schemas.microsoft.com/office/drawing/2014/main" id="{31A2296D-CF55-009F-E84B-3A1601AEC5C3}"/>
              </a:ext>
            </a:extLst>
          </p:cNvPr>
          <p:cNvSpPr/>
          <p:nvPr/>
        </p:nvSpPr>
        <p:spPr>
          <a:xfrm>
            <a:off x="499351" y="1878958"/>
            <a:ext cx="3493515" cy="523220"/>
          </a:xfrm>
          <a:prstGeom prst="rect">
            <a:avLst/>
          </a:prstGeom>
        </p:spPr>
        <p:txBody>
          <a:bodyPr wrap="square" anchor="t">
            <a:spAutoFit/>
          </a:bodyPr>
          <a:lstStyle/>
          <a:p>
            <a:pPr algn="ctr"/>
            <a:r>
              <a:rPr lang="en-US" sz="2800" dirty="0">
                <a:solidFill>
                  <a:schemeClr val="bg1">
                    <a:lumMod val="65000"/>
                  </a:schemeClr>
                </a:solidFill>
                <a:latin typeface="El Messiri" panose="00000800000000000000" pitchFamily="50" charset="-78"/>
                <a:cs typeface="El Messiri" panose="00000800000000000000" pitchFamily="50" charset="-78"/>
              </a:rPr>
              <a:t>Preferred shares:</a:t>
            </a:r>
          </a:p>
        </p:txBody>
      </p:sp>
      <p:sp>
        <p:nvSpPr>
          <p:cNvPr id="4" name="Rectangle 31">
            <a:extLst>
              <a:ext uri="{FF2B5EF4-FFF2-40B4-BE49-F238E27FC236}">
                <a16:creationId xmlns:a16="http://schemas.microsoft.com/office/drawing/2014/main" id="{2D36AA85-CE4A-B514-D98D-6A587E8382E9}"/>
              </a:ext>
            </a:extLst>
          </p:cNvPr>
          <p:cNvSpPr/>
          <p:nvPr/>
        </p:nvSpPr>
        <p:spPr>
          <a:xfrm>
            <a:off x="8440420" y="1922838"/>
            <a:ext cx="3493515" cy="461665"/>
          </a:xfrm>
          <a:prstGeom prst="rect">
            <a:avLst/>
          </a:prstGeom>
        </p:spPr>
        <p:txBody>
          <a:bodyPr wrap="square" anchor="t">
            <a:spAutoFit/>
          </a:bodyPr>
          <a:lstStyle/>
          <a:p>
            <a:pPr algn="ctr"/>
            <a:r>
              <a:rPr lang="en-US" sz="2400" dirty="0">
                <a:solidFill>
                  <a:schemeClr val="bg1">
                    <a:lumMod val="65000"/>
                  </a:schemeClr>
                </a:solidFill>
                <a:latin typeface="El Messiri" panose="00000800000000000000" pitchFamily="50" charset="-78"/>
                <a:cs typeface="El Messiri" panose="00000800000000000000" pitchFamily="50" charset="-78"/>
              </a:rPr>
              <a:t>Private-equity firms: </a:t>
            </a:r>
          </a:p>
        </p:txBody>
      </p:sp>
    </p:spTree>
    <p:extLst>
      <p:ext uri="{BB962C8B-B14F-4D97-AF65-F5344CB8AC3E}">
        <p14:creationId xmlns:p14="http://schemas.microsoft.com/office/powerpoint/2010/main" val="405271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calcmode="lin" valueType="num">
                                      <p:cBhvr>
                                        <p:cTn id="31" dur="1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
                                        </p:tgtEl>
                                        <p:attrNameLst>
                                          <p:attrName>ppt_y</p:attrName>
                                        </p:attrNameLst>
                                      </p:cBhvr>
                                      <p:tavLst>
                                        <p:tav tm="0">
                                          <p:val>
                                            <p:strVal val="#ppt_y"/>
                                          </p:val>
                                        </p:tav>
                                        <p:tav tm="100000">
                                          <p:val>
                                            <p:strVal val="#ppt_y"/>
                                          </p:val>
                                        </p:tav>
                                      </p:tavLst>
                                    </p:anim>
                                    <p:anim calcmode="lin" valueType="num">
                                      <p:cBhvr>
                                        <p:cTn id="33" dur="1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
                                        </p:tgtEl>
                                      </p:cBhvr>
                                    </p:animEffect>
                                  </p:childTnLst>
                                </p:cTn>
                              </p:par>
                            </p:childTnLst>
                          </p:cTn>
                        </p:par>
                        <p:par>
                          <p:cTn id="36" fill="hold">
                            <p:stCondLst>
                              <p:cond delay="14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
                                        </p:tgtEl>
                                        <p:attrNameLst>
                                          <p:attrName>style.visibility</p:attrName>
                                        </p:attrNameLst>
                                      </p:cBhvr>
                                      <p:to>
                                        <p:strVal val="visible"/>
                                      </p:to>
                                    </p:set>
                                    <p:anim calcmode="lin" valueType="num">
                                      <p:cBhvr>
                                        <p:cTn id="39"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4"/>
                                        </p:tgtEl>
                                        <p:attrNameLst>
                                          <p:attrName>ppt_y</p:attrName>
                                        </p:attrNameLst>
                                      </p:cBhvr>
                                      <p:tavLst>
                                        <p:tav tm="0">
                                          <p:val>
                                            <p:strVal val="#ppt_y"/>
                                          </p:val>
                                        </p:tav>
                                        <p:tav tm="100000">
                                          <p:val>
                                            <p:strVal val="#ppt_y"/>
                                          </p:val>
                                        </p:tav>
                                      </p:tavLst>
                                    </p:anim>
                                    <p:anim calcmode="lin" valueType="num">
                                      <p:cBhvr>
                                        <p:cTn id="41"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4"/>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40"/>
                                        </p:tgtEl>
                                        <p:attrNameLst>
                                          <p:attrName>style.visibility</p:attrName>
                                        </p:attrNameLst>
                                      </p:cBhvr>
                                      <p:to>
                                        <p:strVal val="visible"/>
                                      </p:to>
                                    </p:set>
                                    <p:anim calcmode="lin" valueType="num">
                                      <p:cBhvr>
                                        <p:cTn id="46"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7" dur="150" fill="hold"/>
                                        <p:tgtEl>
                                          <p:spTgt spid="40"/>
                                        </p:tgtEl>
                                        <p:attrNameLst>
                                          <p:attrName>ppt_y</p:attrName>
                                        </p:attrNameLst>
                                      </p:cBhvr>
                                      <p:tavLst>
                                        <p:tav tm="0">
                                          <p:val>
                                            <p:strVal val="#ppt_y"/>
                                          </p:val>
                                        </p:tav>
                                        <p:tav tm="100000">
                                          <p:val>
                                            <p:strVal val="#ppt_y"/>
                                          </p:val>
                                        </p:tav>
                                      </p:tavLst>
                                    </p:anim>
                                    <p:anim calcmode="lin" valueType="num">
                                      <p:cBhvr>
                                        <p:cTn id="48"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9"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50" tmFilter="0,0; .5, 1; 1, 1"/>
                                        <p:tgtEl>
                                          <p:spTgt spid="40"/>
                                        </p:tgtEl>
                                      </p:cBhvr>
                                    </p:animEffec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44"/>
                                        </p:tgtEl>
                                        <p:attrNameLst>
                                          <p:attrName>style.visibility</p:attrName>
                                        </p:attrNameLst>
                                      </p:cBhvr>
                                      <p:to>
                                        <p:strVal val="visible"/>
                                      </p:to>
                                    </p:set>
                                    <p:anim calcmode="lin" valueType="num">
                                      <p:cBhvr>
                                        <p:cTn id="53"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4" dur="150" fill="hold"/>
                                        <p:tgtEl>
                                          <p:spTgt spid="44"/>
                                        </p:tgtEl>
                                        <p:attrNameLst>
                                          <p:attrName>ppt_y</p:attrName>
                                        </p:attrNameLst>
                                      </p:cBhvr>
                                      <p:tavLst>
                                        <p:tav tm="0">
                                          <p:val>
                                            <p:strVal val="#ppt_y"/>
                                          </p:val>
                                        </p:tav>
                                        <p:tav tm="100000">
                                          <p:val>
                                            <p:strVal val="#ppt_y"/>
                                          </p:val>
                                        </p:tav>
                                      </p:tavLst>
                                    </p:anim>
                                    <p:anim calcmode="lin" valueType="num">
                                      <p:cBhvr>
                                        <p:cTn id="55"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6"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50" tmFilter="0,0; .5, 1; 1, 1"/>
                                        <p:tgtEl>
                                          <p:spTgt spid="44"/>
                                        </p:tgtEl>
                                      </p:cBhvr>
                                    </p:animEffect>
                                  </p:childTnLst>
                                </p:cTn>
                              </p:par>
                            </p:childTnLst>
                          </p:cTn>
                        </p:par>
                        <p:par>
                          <p:cTn id="58" fill="hold">
                            <p:stCondLst>
                              <p:cond delay="1835"/>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53"/>
                                        </p:tgtEl>
                                        <p:attrNameLst>
                                          <p:attrName>style.visibility</p:attrName>
                                        </p:attrNameLst>
                                      </p:cBhvr>
                                      <p:to>
                                        <p:strVal val="visible"/>
                                      </p:to>
                                    </p:set>
                                    <p:anim calcmode="lin" valueType="num">
                                      <p:cBhvr>
                                        <p:cTn id="61"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62" dur="150" fill="hold"/>
                                        <p:tgtEl>
                                          <p:spTgt spid="53"/>
                                        </p:tgtEl>
                                        <p:attrNameLst>
                                          <p:attrName>ppt_y</p:attrName>
                                        </p:attrNameLst>
                                      </p:cBhvr>
                                      <p:tavLst>
                                        <p:tav tm="0">
                                          <p:val>
                                            <p:strVal val="#ppt_y"/>
                                          </p:val>
                                        </p:tav>
                                        <p:tav tm="100000">
                                          <p:val>
                                            <p:strVal val="#ppt_y"/>
                                          </p:val>
                                        </p:tav>
                                      </p:tavLst>
                                    </p:anim>
                                    <p:anim calcmode="lin" valueType="num">
                                      <p:cBhvr>
                                        <p:cTn id="63"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64"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150" tmFilter="0,0; .5, 1; 1, 1"/>
                                        <p:tgtEl>
                                          <p:spTgt spid="53"/>
                                        </p:tgtEl>
                                      </p:cBhvr>
                                    </p:animEffect>
                                  </p:childTnLst>
                                </p:cTn>
                              </p:par>
                            </p:childTnLst>
                          </p:cTn>
                        </p:par>
                        <p:par>
                          <p:cTn id="66" fill="hold">
                            <p:stCondLst>
                              <p:cond delay="401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57"/>
                                        </p:tgtEl>
                                        <p:attrNameLst>
                                          <p:attrName>style.visibility</p:attrName>
                                        </p:attrNameLst>
                                      </p:cBhvr>
                                      <p:to>
                                        <p:strVal val="visible"/>
                                      </p:to>
                                    </p:set>
                                    <p:anim calcmode="lin" valueType="num">
                                      <p:cBhvr>
                                        <p:cTn id="69"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70" dur="150" fill="hold"/>
                                        <p:tgtEl>
                                          <p:spTgt spid="57"/>
                                        </p:tgtEl>
                                        <p:attrNameLst>
                                          <p:attrName>ppt_y</p:attrName>
                                        </p:attrNameLst>
                                      </p:cBhvr>
                                      <p:tavLst>
                                        <p:tav tm="0">
                                          <p:val>
                                            <p:strVal val="#ppt_y"/>
                                          </p:val>
                                        </p:tav>
                                        <p:tav tm="100000">
                                          <p:val>
                                            <p:strVal val="#ppt_y"/>
                                          </p:val>
                                        </p:tav>
                                      </p:tavLst>
                                    </p:anim>
                                    <p:anim calcmode="lin" valueType="num">
                                      <p:cBhvr>
                                        <p:cTn id="71"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72"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73"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0" grpId="0"/>
      <p:bldP spid="44" grpId="0"/>
      <p:bldP spid="53" grpId="0"/>
      <p:bldP spid="57" grpId="0"/>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Glossary</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6">
            <a:extLst>
              <a:ext uri="{FF2B5EF4-FFF2-40B4-BE49-F238E27FC236}">
                <a16:creationId xmlns:a16="http://schemas.microsoft.com/office/drawing/2014/main" id="{8B80BED2-9503-FD95-89AE-E87AB668DE59}"/>
              </a:ext>
            </a:extLst>
          </p:cNvPr>
          <p:cNvSpPr/>
          <p:nvPr/>
        </p:nvSpPr>
        <p:spPr>
          <a:xfrm rot="20244559">
            <a:off x="5415615" y="2307083"/>
            <a:ext cx="1832295" cy="425432"/>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rot="17100000" flipV="1">
            <a:off x="4887134" y="1296289"/>
            <a:ext cx="934573" cy="2105793"/>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5579739" flipV="1">
            <a:off x="7257994" y="848814"/>
            <a:ext cx="986355" cy="2251175"/>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AAF0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40" name="Rectangle 33">
            <a:extLst>
              <a:ext uri="{FF2B5EF4-FFF2-40B4-BE49-F238E27FC236}">
                <a16:creationId xmlns:a16="http://schemas.microsoft.com/office/drawing/2014/main" id="{2EA622B8-ED51-E55F-03CF-A483AD2AB8EA}"/>
              </a:ext>
            </a:extLst>
          </p:cNvPr>
          <p:cNvSpPr/>
          <p:nvPr/>
        </p:nvSpPr>
        <p:spPr>
          <a:xfrm>
            <a:off x="5121616" y="2042435"/>
            <a:ext cx="46560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32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32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70585" y="1696206"/>
            <a:ext cx="465608" cy="584775"/>
          </a:xfrm>
          <a:prstGeom prst="rect">
            <a:avLst/>
          </a:prstGeom>
        </p:spPr>
        <p:txBody>
          <a:bodyPr wrap="square" lIns="0" rIns="0" anchor="ctr">
            <a:spAutoFit/>
          </a:bodyPr>
          <a:lstStyle/>
          <a:p>
            <a:pPr algn="ctr" eaLnBrk="1" fontAlgn="auto" hangingPunct="1">
              <a:spcBef>
                <a:spcPts val="0"/>
              </a:spcBef>
              <a:spcAft>
                <a:spcPts val="0"/>
              </a:spcAft>
            </a:pPr>
            <a:r>
              <a:rPr lang="ar-SA" sz="3200" dirty="0">
                <a:solidFill>
                  <a:schemeClr val="tx1">
                    <a:lumMod val="60000"/>
                    <a:lumOff val="40000"/>
                  </a:schemeClr>
                </a:solidFill>
                <a:cs typeface="Cocon® Next Arabic" panose="020A0503020102020204" pitchFamily="18" charset="-78"/>
              </a:rPr>
              <a:t>2</a:t>
            </a:r>
            <a:endParaRPr lang="en-US" sz="3200" dirty="0">
              <a:solidFill>
                <a:schemeClr val="tx1">
                  <a:lumMod val="60000"/>
                  <a:lumOff val="40000"/>
                </a:schemeClr>
              </a:solidFill>
              <a:cs typeface="Cocon® Next Arabic" panose="020A0503020102020204" pitchFamily="18" charset="-78"/>
            </a:endParaRPr>
          </a:p>
        </p:txBody>
      </p:sp>
      <p:sp>
        <p:nvSpPr>
          <p:cNvPr id="53" name="Rectangle 33">
            <a:extLst>
              <a:ext uri="{FF2B5EF4-FFF2-40B4-BE49-F238E27FC236}">
                <a16:creationId xmlns:a16="http://schemas.microsoft.com/office/drawing/2014/main" id="{1A3945F6-F19F-B650-0CB3-DBFEA9C4F7D1}"/>
              </a:ext>
            </a:extLst>
          </p:cNvPr>
          <p:cNvSpPr/>
          <p:nvPr/>
        </p:nvSpPr>
        <p:spPr>
          <a:xfrm>
            <a:off x="331834" y="4071668"/>
            <a:ext cx="4705904" cy="872034"/>
          </a:xfrm>
          <a:prstGeom prst="rect">
            <a:avLst/>
          </a:prstGeom>
        </p:spPr>
        <p:txBody>
          <a:bodyPr wrap="square" lIns="0" rIns="0" anchor="ctr">
            <a:spAutoFit/>
          </a:bodyPr>
          <a:lstStyle/>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less important than something “senior” as in “subordinated debt” or “senior debt.” </a:t>
            </a:r>
          </a:p>
        </p:txBody>
      </p:sp>
      <p:sp>
        <p:nvSpPr>
          <p:cNvPr id="57" name="Rectangle 33">
            <a:extLst>
              <a:ext uri="{FF2B5EF4-FFF2-40B4-BE49-F238E27FC236}">
                <a16:creationId xmlns:a16="http://schemas.microsoft.com/office/drawing/2014/main" id="{2CAD4701-5598-6A4E-B956-D2CC0ADBCC8F}"/>
              </a:ext>
            </a:extLst>
          </p:cNvPr>
          <p:cNvSpPr/>
          <p:nvPr/>
        </p:nvSpPr>
        <p:spPr>
          <a:xfrm>
            <a:off x="6756593" y="4028142"/>
            <a:ext cx="4545589" cy="872034"/>
          </a:xfrm>
          <a:prstGeom prst="rect">
            <a:avLst/>
          </a:prstGeom>
        </p:spPr>
        <p:txBody>
          <a:bodyPr wrap="square" lIns="0" rIns="0" anchor="ctr">
            <a:spAutoFit/>
          </a:bodyPr>
          <a:lstStyle/>
          <a:p>
            <a:pPr marL="342900" indent="-342900" algn="just" eaLnBrk="1" fontAlgn="auto" hangingPunct="1">
              <a:lnSpc>
                <a:spcPct val="150000"/>
              </a:lnSpc>
              <a:spcBef>
                <a:spcPts val="0"/>
              </a:spcBef>
              <a:spcAft>
                <a:spcPts val="0"/>
              </a:spcAft>
              <a:buFont typeface="Arial" panose="020B0604020202020204" pitchFamily="34" charset="0"/>
              <a:buChar char="•"/>
            </a:pPr>
            <a:r>
              <a:rPr lang="en-US" dirty="0">
                <a:solidFill>
                  <a:srgbClr val="000000"/>
                </a:solidFill>
                <a:cs typeface="Cocon® Next Arabic" panose="020A0503020102020204" pitchFamily="18" charset="-78"/>
              </a:rPr>
              <a:t>debt that will be paid only after certain senior creditors have already been paid.</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42</a:t>
            </a:fld>
            <a:endParaRPr lang="ar-SA"/>
          </a:p>
        </p:txBody>
      </p:sp>
      <p:sp>
        <p:nvSpPr>
          <p:cNvPr id="27" name="Freeform: Shape 26">
            <a:extLst>
              <a:ext uri="{FF2B5EF4-FFF2-40B4-BE49-F238E27FC236}">
                <a16:creationId xmlns:a16="http://schemas.microsoft.com/office/drawing/2014/main" id="{67831BDE-403C-814F-6A08-2FEBD325CB32}"/>
              </a:ext>
            </a:extLst>
          </p:cNvPr>
          <p:cNvSpPr/>
          <p:nvPr/>
        </p:nvSpPr>
        <p:spPr>
          <a:xfrm rot="20244559" flipH="1" flipV="1">
            <a:off x="6417257" y="1518023"/>
            <a:ext cx="1832295" cy="425432"/>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 name="Rectangle 31">
            <a:extLst>
              <a:ext uri="{FF2B5EF4-FFF2-40B4-BE49-F238E27FC236}">
                <a16:creationId xmlns:a16="http://schemas.microsoft.com/office/drawing/2014/main" id="{31A2296D-CF55-009F-E84B-3A1601AEC5C3}"/>
              </a:ext>
            </a:extLst>
          </p:cNvPr>
          <p:cNvSpPr/>
          <p:nvPr/>
        </p:nvSpPr>
        <p:spPr>
          <a:xfrm>
            <a:off x="499351" y="1878958"/>
            <a:ext cx="3493515" cy="523220"/>
          </a:xfrm>
          <a:prstGeom prst="rect">
            <a:avLst/>
          </a:prstGeom>
        </p:spPr>
        <p:txBody>
          <a:bodyPr wrap="square" anchor="t">
            <a:spAutoFit/>
          </a:bodyPr>
          <a:lstStyle/>
          <a:p>
            <a:pPr algn="ctr"/>
            <a:r>
              <a:rPr lang="en-US" sz="2800" dirty="0">
                <a:solidFill>
                  <a:schemeClr val="bg1">
                    <a:lumMod val="65000"/>
                  </a:schemeClr>
                </a:solidFill>
                <a:latin typeface="El Messiri" panose="00000800000000000000" pitchFamily="50" charset="-78"/>
                <a:cs typeface="El Messiri" panose="00000800000000000000" pitchFamily="50" charset="-78"/>
              </a:rPr>
              <a:t>Subordinate: </a:t>
            </a:r>
          </a:p>
        </p:txBody>
      </p:sp>
      <p:sp>
        <p:nvSpPr>
          <p:cNvPr id="4" name="Rectangle 31">
            <a:extLst>
              <a:ext uri="{FF2B5EF4-FFF2-40B4-BE49-F238E27FC236}">
                <a16:creationId xmlns:a16="http://schemas.microsoft.com/office/drawing/2014/main" id="{2D36AA85-CE4A-B514-D98D-6A587E8382E9}"/>
              </a:ext>
            </a:extLst>
          </p:cNvPr>
          <p:cNvSpPr/>
          <p:nvPr/>
        </p:nvSpPr>
        <p:spPr>
          <a:xfrm>
            <a:off x="8440420" y="1922838"/>
            <a:ext cx="3493515" cy="461665"/>
          </a:xfrm>
          <a:prstGeom prst="rect">
            <a:avLst/>
          </a:prstGeom>
        </p:spPr>
        <p:txBody>
          <a:bodyPr wrap="square" anchor="t">
            <a:spAutoFit/>
          </a:bodyPr>
          <a:lstStyle/>
          <a:p>
            <a:pPr algn="ctr"/>
            <a:r>
              <a:rPr lang="en-US" sz="2400" dirty="0">
                <a:solidFill>
                  <a:schemeClr val="bg1">
                    <a:lumMod val="65000"/>
                  </a:schemeClr>
                </a:solidFill>
                <a:latin typeface="El Messiri" panose="00000800000000000000" pitchFamily="50" charset="-78"/>
                <a:cs typeface="El Messiri" panose="00000800000000000000" pitchFamily="50" charset="-78"/>
              </a:rPr>
              <a:t>Subordinated debt: </a:t>
            </a:r>
          </a:p>
        </p:txBody>
      </p:sp>
    </p:spTree>
    <p:extLst>
      <p:ext uri="{BB962C8B-B14F-4D97-AF65-F5344CB8AC3E}">
        <p14:creationId xmlns:p14="http://schemas.microsoft.com/office/powerpoint/2010/main" val="1056506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calcmode="lin" valueType="num">
                                      <p:cBhvr>
                                        <p:cTn id="31" dur="1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
                                        </p:tgtEl>
                                        <p:attrNameLst>
                                          <p:attrName>ppt_y</p:attrName>
                                        </p:attrNameLst>
                                      </p:cBhvr>
                                      <p:tavLst>
                                        <p:tav tm="0">
                                          <p:val>
                                            <p:strVal val="#ppt_y"/>
                                          </p:val>
                                        </p:tav>
                                        <p:tav tm="100000">
                                          <p:val>
                                            <p:strVal val="#ppt_y"/>
                                          </p:val>
                                        </p:tav>
                                      </p:tavLst>
                                    </p:anim>
                                    <p:anim calcmode="lin" valueType="num">
                                      <p:cBhvr>
                                        <p:cTn id="33" dur="1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
                                        </p:tgtEl>
                                      </p:cBhvr>
                                    </p:animEffect>
                                  </p:childTnLst>
                                </p:cTn>
                              </p:par>
                            </p:childTnLst>
                          </p:cTn>
                        </p:par>
                        <p:par>
                          <p:cTn id="36" fill="hold">
                            <p:stCondLst>
                              <p:cond delay="134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
                                        </p:tgtEl>
                                        <p:attrNameLst>
                                          <p:attrName>style.visibility</p:attrName>
                                        </p:attrNameLst>
                                      </p:cBhvr>
                                      <p:to>
                                        <p:strVal val="visible"/>
                                      </p:to>
                                    </p:set>
                                    <p:anim calcmode="lin" valueType="num">
                                      <p:cBhvr>
                                        <p:cTn id="39"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4"/>
                                        </p:tgtEl>
                                        <p:attrNameLst>
                                          <p:attrName>ppt_y</p:attrName>
                                        </p:attrNameLst>
                                      </p:cBhvr>
                                      <p:tavLst>
                                        <p:tav tm="0">
                                          <p:val>
                                            <p:strVal val="#ppt_y"/>
                                          </p:val>
                                        </p:tav>
                                        <p:tav tm="100000">
                                          <p:val>
                                            <p:strVal val="#ppt_y"/>
                                          </p:val>
                                        </p:tav>
                                      </p:tavLst>
                                    </p:anim>
                                    <p:anim calcmode="lin" valueType="num">
                                      <p:cBhvr>
                                        <p:cTn id="41"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4"/>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40"/>
                                        </p:tgtEl>
                                        <p:attrNameLst>
                                          <p:attrName>style.visibility</p:attrName>
                                        </p:attrNameLst>
                                      </p:cBhvr>
                                      <p:to>
                                        <p:strVal val="visible"/>
                                      </p:to>
                                    </p:set>
                                    <p:anim calcmode="lin" valueType="num">
                                      <p:cBhvr>
                                        <p:cTn id="46"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7" dur="150" fill="hold"/>
                                        <p:tgtEl>
                                          <p:spTgt spid="40"/>
                                        </p:tgtEl>
                                        <p:attrNameLst>
                                          <p:attrName>ppt_y</p:attrName>
                                        </p:attrNameLst>
                                      </p:cBhvr>
                                      <p:tavLst>
                                        <p:tav tm="0">
                                          <p:val>
                                            <p:strVal val="#ppt_y"/>
                                          </p:val>
                                        </p:tav>
                                        <p:tav tm="100000">
                                          <p:val>
                                            <p:strVal val="#ppt_y"/>
                                          </p:val>
                                        </p:tav>
                                      </p:tavLst>
                                    </p:anim>
                                    <p:anim calcmode="lin" valueType="num">
                                      <p:cBhvr>
                                        <p:cTn id="48"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9"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50" tmFilter="0,0; .5, 1; 1, 1"/>
                                        <p:tgtEl>
                                          <p:spTgt spid="40"/>
                                        </p:tgtEl>
                                      </p:cBhvr>
                                    </p:animEffec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44"/>
                                        </p:tgtEl>
                                        <p:attrNameLst>
                                          <p:attrName>style.visibility</p:attrName>
                                        </p:attrNameLst>
                                      </p:cBhvr>
                                      <p:to>
                                        <p:strVal val="visible"/>
                                      </p:to>
                                    </p:set>
                                    <p:anim calcmode="lin" valueType="num">
                                      <p:cBhvr>
                                        <p:cTn id="53"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4" dur="150" fill="hold"/>
                                        <p:tgtEl>
                                          <p:spTgt spid="44"/>
                                        </p:tgtEl>
                                        <p:attrNameLst>
                                          <p:attrName>ppt_y</p:attrName>
                                        </p:attrNameLst>
                                      </p:cBhvr>
                                      <p:tavLst>
                                        <p:tav tm="0">
                                          <p:val>
                                            <p:strVal val="#ppt_y"/>
                                          </p:val>
                                        </p:tav>
                                        <p:tav tm="100000">
                                          <p:val>
                                            <p:strVal val="#ppt_y"/>
                                          </p:val>
                                        </p:tav>
                                      </p:tavLst>
                                    </p:anim>
                                    <p:anim calcmode="lin" valueType="num">
                                      <p:cBhvr>
                                        <p:cTn id="55"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6"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150" tmFilter="0,0; .5, 1; 1, 1"/>
                                        <p:tgtEl>
                                          <p:spTgt spid="44"/>
                                        </p:tgtEl>
                                      </p:cBhvr>
                                    </p:animEffect>
                                  </p:childTnLst>
                                </p:cTn>
                              </p:par>
                            </p:childTnLst>
                          </p:cTn>
                        </p:par>
                        <p:par>
                          <p:cTn id="58" fill="hold">
                            <p:stCondLst>
                              <p:cond delay="173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53"/>
                                        </p:tgtEl>
                                        <p:attrNameLst>
                                          <p:attrName>style.visibility</p:attrName>
                                        </p:attrNameLst>
                                      </p:cBhvr>
                                      <p:to>
                                        <p:strVal val="visible"/>
                                      </p:to>
                                    </p:set>
                                    <p:anim calcmode="lin" valueType="num">
                                      <p:cBhvr>
                                        <p:cTn id="61"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62" dur="150" fill="hold"/>
                                        <p:tgtEl>
                                          <p:spTgt spid="53"/>
                                        </p:tgtEl>
                                        <p:attrNameLst>
                                          <p:attrName>ppt_y</p:attrName>
                                        </p:attrNameLst>
                                      </p:cBhvr>
                                      <p:tavLst>
                                        <p:tav tm="0">
                                          <p:val>
                                            <p:strVal val="#ppt_y"/>
                                          </p:val>
                                        </p:tav>
                                        <p:tav tm="100000">
                                          <p:val>
                                            <p:strVal val="#ppt_y"/>
                                          </p:val>
                                        </p:tav>
                                      </p:tavLst>
                                    </p:anim>
                                    <p:anim calcmode="lin" valueType="num">
                                      <p:cBhvr>
                                        <p:cTn id="63"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64"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65" dur="150" tmFilter="0,0; .5, 1; 1, 1"/>
                                        <p:tgtEl>
                                          <p:spTgt spid="53"/>
                                        </p:tgtEl>
                                      </p:cBhvr>
                                    </p:animEffect>
                                  </p:childTnLst>
                                </p:cTn>
                              </p:par>
                            </p:childTnLst>
                          </p:cTn>
                        </p:par>
                        <p:par>
                          <p:cTn id="66" fill="hold">
                            <p:stCondLst>
                              <p:cond delay="293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57"/>
                                        </p:tgtEl>
                                        <p:attrNameLst>
                                          <p:attrName>style.visibility</p:attrName>
                                        </p:attrNameLst>
                                      </p:cBhvr>
                                      <p:to>
                                        <p:strVal val="visible"/>
                                      </p:to>
                                    </p:set>
                                    <p:anim calcmode="lin" valueType="num">
                                      <p:cBhvr>
                                        <p:cTn id="69"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70" dur="150" fill="hold"/>
                                        <p:tgtEl>
                                          <p:spTgt spid="57"/>
                                        </p:tgtEl>
                                        <p:attrNameLst>
                                          <p:attrName>ppt_y</p:attrName>
                                        </p:attrNameLst>
                                      </p:cBhvr>
                                      <p:tavLst>
                                        <p:tav tm="0">
                                          <p:val>
                                            <p:strVal val="#ppt_y"/>
                                          </p:val>
                                        </p:tav>
                                        <p:tav tm="100000">
                                          <p:val>
                                            <p:strVal val="#ppt_y"/>
                                          </p:val>
                                        </p:tav>
                                      </p:tavLst>
                                    </p:anim>
                                    <p:anim calcmode="lin" valueType="num">
                                      <p:cBhvr>
                                        <p:cTn id="71"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72"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73"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0" grpId="0"/>
      <p:bldP spid="44" grpId="0"/>
      <p:bldP spid="53" grpId="0"/>
      <p:bldP spid="57" grpId="0"/>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6">
            <a:extLst>
              <a:ext uri="{FF2B5EF4-FFF2-40B4-BE49-F238E27FC236}">
                <a16:creationId xmlns:a16="http://schemas.microsoft.com/office/drawing/2014/main" id="{8B80BED2-9503-FD95-89AE-E87AB668DE59}"/>
              </a:ext>
            </a:extLst>
          </p:cNvPr>
          <p:cNvSpPr/>
          <p:nvPr/>
        </p:nvSpPr>
        <p:spPr>
          <a:xfrm rot="20244559">
            <a:off x="2079320" y="3229813"/>
            <a:ext cx="5929246" cy="137668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547470" y="3599085"/>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208097" y="4959937"/>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411751" y="3081933"/>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003473" y="4166728"/>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5929264" y="1964806"/>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7309239" y="3014027"/>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7740353" y="1592628"/>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7" name="Rectangle 33">
            <a:extLst>
              <a:ext uri="{FF2B5EF4-FFF2-40B4-BE49-F238E27FC236}">
                <a16:creationId xmlns:a16="http://schemas.microsoft.com/office/drawing/2014/main" id="{38DB338B-F49E-F72B-2B7A-9A81542A5941}"/>
              </a:ext>
            </a:extLst>
          </p:cNvPr>
          <p:cNvSpPr/>
          <p:nvPr/>
        </p:nvSpPr>
        <p:spPr>
          <a:xfrm>
            <a:off x="170453" y="2621082"/>
            <a:ext cx="3622448" cy="830997"/>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You should consider investing your own money in your business to show your investor you believe in your company. </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5953836" y="2402033"/>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80946" y="5938249"/>
            <a:ext cx="5695263"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After all, your personal savings is the easiest to manage and access and the accounting process is simpler. </a:t>
            </a:r>
          </a:p>
        </p:txBody>
      </p:sp>
      <p:sp>
        <p:nvSpPr>
          <p:cNvPr id="53" name="Rectangle 33">
            <a:extLst>
              <a:ext uri="{FF2B5EF4-FFF2-40B4-BE49-F238E27FC236}">
                <a16:creationId xmlns:a16="http://schemas.microsoft.com/office/drawing/2014/main" id="{1A3945F6-F19F-B650-0CB3-DBFEA9C4F7D1}"/>
              </a:ext>
            </a:extLst>
          </p:cNvPr>
          <p:cNvSpPr/>
          <p:nvPr/>
        </p:nvSpPr>
        <p:spPr>
          <a:xfrm>
            <a:off x="1553114" y="1241539"/>
            <a:ext cx="5716150"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Disadvantage: you might not have enough, or you might need the money for yourself or your family.</a:t>
            </a:r>
          </a:p>
        </p:txBody>
      </p:sp>
      <p:sp>
        <p:nvSpPr>
          <p:cNvPr id="57" name="Rectangle 33">
            <a:extLst>
              <a:ext uri="{FF2B5EF4-FFF2-40B4-BE49-F238E27FC236}">
                <a16:creationId xmlns:a16="http://schemas.microsoft.com/office/drawing/2014/main" id="{2CAD4701-5598-6A4E-B956-D2CC0ADBCC8F}"/>
              </a:ext>
            </a:extLst>
          </p:cNvPr>
          <p:cNvSpPr/>
          <p:nvPr/>
        </p:nvSpPr>
        <p:spPr>
          <a:xfrm>
            <a:off x="8322915" y="3273545"/>
            <a:ext cx="3333067" cy="1077218"/>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When tapping your family and friends for funding, the advantage is that their funds are easily accessible and they may charge lower interest. </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43</a:t>
            </a:fld>
            <a:endParaRPr lang="ar-SA"/>
          </a:p>
        </p:txBody>
      </p:sp>
    </p:spTree>
    <p:extLst>
      <p:ext uri="{BB962C8B-B14F-4D97-AF65-F5344CB8AC3E}">
        <p14:creationId xmlns:p14="http://schemas.microsoft.com/office/powerpoint/2010/main" val="22339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22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277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7"/>
                                        </p:tgtEl>
                                        <p:attrNameLst>
                                          <p:attrName>style.visibility</p:attrName>
                                        </p:attrNameLst>
                                      </p:cBhvr>
                                      <p:to>
                                        <p:strVal val="visible"/>
                                      </p:to>
                                    </p:set>
                                    <p:anim calcmode="lin" valueType="num">
                                      <p:cBhvr>
                                        <p:cTn id="67"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7"/>
                                        </p:tgtEl>
                                        <p:attrNameLst>
                                          <p:attrName>ppt_y</p:attrName>
                                        </p:attrNameLst>
                                      </p:cBhvr>
                                      <p:tavLst>
                                        <p:tav tm="0">
                                          <p:val>
                                            <p:strVal val="#ppt_y"/>
                                          </p:val>
                                        </p:tav>
                                        <p:tav tm="100000">
                                          <p:val>
                                            <p:strVal val="#ppt_y"/>
                                          </p:val>
                                        </p:tav>
                                      </p:tavLst>
                                    </p:anim>
                                    <p:anim calcmode="lin" valueType="num">
                                      <p:cBhvr>
                                        <p:cTn id="69"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7"/>
                                        </p:tgtEl>
                                      </p:cBhvr>
                                    </p:animEffect>
                                  </p:childTnLst>
                                </p:cTn>
                              </p:par>
                            </p:childTnLst>
                          </p:cTn>
                        </p:par>
                        <p:par>
                          <p:cTn id="72" fill="hold">
                            <p:stCondLst>
                              <p:cond delay="425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3"/>
                                        </p:tgtEl>
                                        <p:attrNameLst>
                                          <p:attrName>style.visibility</p:attrName>
                                        </p:attrNameLst>
                                      </p:cBhvr>
                                      <p:to>
                                        <p:strVal val="visible"/>
                                      </p:to>
                                    </p:set>
                                    <p:anim calcmode="lin" valueType="num">
                                      <p:cBhvr>
                                        <p:cTn id="75"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53"/>
                                        </p:tgtEl>
                                        <p:attrNameLst>
                                          <p:attrName>ppt_y</p:attrName>
                                        </p:attrNameLst>
                                      </p:cBhvr>
                                      <p:tavLst>
                                        <p:tav tm="0">
                                          <p:val>
                                            <p:strVal val="#ppt_y"/>
                                          </p:val>
                                        </p:tav>
                                        <p:tav tm="100000">
                                          <p:val>
                                            <p:strVal val="#ppt_y"/>
                                          </p:val>
                                        </p:tav>
                                      </p:tavLst>
                                    </p:anim>
                                    <p:anim calcmode="lin" valueType="num">
                                      <p:cBhvr>
                                        <p:cTn id="77"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53"/>
                                        </p:tgtEl>
                                      </p:cBhvr>
                                    </p:animEffect>
                                  </p:childTnLst>
                                </p:cTn>
                              </p:par>
                            </p:childTnLst>
                          </p:cTn>
                        </p:par>
                        <p:par>
                          <p:cTn id="80" fill="hold">
                            <p:stCondLst>
                              <p:cond delay="560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57"/>
                                        </p:tgtEl>
                                        <p:attrNameLst>
                                          <p:attrName>style.visibility</p:attrName>
                                        </p:attrNameLst>
                                      </p:cBhvr>
                                      <p:to>
                                        <p:strVal val="visible"/>
                                      </p:to>
                                    </p:set>
                                    <p:anim calcmode="lin" valueType="num">
                                      <p:cBhvr>
                                        <p:cTn id="8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57"/>
                                        </p:tgtEl>
                                        <p:attrNameLst>
                                          <p:attrName>ppt_y</p:attrName>
                                        </p:attrNameLst>
                                      </p:cBhvr>
                                      <p:tavLst>
                                        <p:tav tm="0">
                                          <p:val>
                                            <p:strVal val="#ppt_y"/>
                                          </p:val>
                                        </p:tav>
                                        <p:tav tm="100000">
                                          <p:val>
                                            <p:strVal val="#ppt_y"/>
                                          </p:val>
                                        </p:tav>
                                      </p:tavLst>
                                    </p:anim>
                                    <p:anim calcmode="lin" valueType="num">
                                      <p:cBhvr>
                                        <p:cTn id="8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4" grpId="0"/>
      <p:bldP spid="47" grpId="0"/>
      <p:bldP spid="53" grpId="0"/>
      <p:bldP spid="5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6">
            <a:extLst>
              <a:ext uri="{FF2B5EF4-FFF2-40B4-BE49-F238E27FC236}">
                <a16:creationId xmlns:a16="http://schemas.microsoft.com/office/drawing/2014/main" id="{8B80BED2-9503-FD95-89AE-E87AB668DE59}"/>
              </a:ext>
            </a:extLst>
          </p:cNvPr>
          <p:cNvSpPr/>
          <p:nvPr/>
        </p:nvSpPr>
        <p:spPr>
          <a:xfrm rot="20244559">
            <a:off x="2079320" y="3229813"/>
            <a:ext cx="5929246" cy="137668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547470" y="3599085"/>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208097" y="4959937"/>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411751" y="3081933"/>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003473" y="4166728"/>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5929264" y="1964806"/>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7309239" y="3014027"/>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7740353" y="1592628"/>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7" name="Rectangle 33">
            <a:extLst>
              <a:ext uri="{FF2B5EF4-FFF2-40B4-BE49-F238E27FC236}">
                <a16:creationId xmlns:a16="http://schemas.microsoft.com/office/drawing/2014/main" id="{38DB338B-F49E-F72B-2B7A-9A81542A5941}"/>
              </a:ext>
            </a:extLst>
          </p:cNvPr>
          <p:cNvSpPr/>
          <p:nvPr/>
        </p:nvSpPr>
        <p:spPr>
          <a:xfrm>
            <a:off x="173592" y="2262594"/>
            <a:ext cx="3913052" cy="124649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problem with this method is the large probability of personal risk that when your business loses money, your relatives and friends may lose money too, and this might put a strain on your relationship.</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5</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6</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5953836" y="2402033"/>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7</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8</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80947" y="5761606"/>
            <a:ext cx="5695263"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Angel investors put money in start-ups to enjoy the huge pay-offs and the sense of mission and adventure in supporting a company before it grows big.</a:t>
            </a:r>
          </a:p>
        </p:txBody>
      </p:sp>
      <p:sp>
        <p:nvSpPr>
          <p:cNvPr id="53" name="Rectangle 33">
            <a:extLst>
              <a:ext uri="{FF2B5EF4-FFF2-40B4-BE49-F238E27FC236}">
                <a16:creationId xmlns:a16="http://schemas.microsoft.com/office/drawing/2014/main" id="{1A3945F6-F19F-B650-0CB3-DBFEA9C4F7D1}"/>
              </a:ext>
            </a:extLst>
          </p:cNvPr>
          <p:cNvSpPr/>
          <p:nvPr/>
        </p:nvSpPr>
        <p:spPr>
          <a:xfrm>
            <a:off x="1553114" y="1241539"/>
            <a:ext cx="5716150"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Private-equity funds put money in small firms to capture the “high-growth” stage.</a:t>
            </a:r>
          </a:p>
        </p:txBody>
      </p:sp>
      <p:sp>
        <p:nvSpPr>
          <p:cNvPr id="57" name="Rectangle 33">
            <a:extLst>
              <a:ext uri="{FF2B5EF4-FFF2-40B4-BE49-F238E27FC236}">
                <a16:creationId xmlns:a16="http://schemas.microsoft.com/office/drawing/2014/main" id="{2CAD4701-5598-6A4E-B956-D2CC0ADBCC8F}"/>
              </a:ext>
            </a:extLst>
          </p:cNvPr>
          <p:cNvSpPr/>
          <p:nvPr/>
        </p:nvSpPr>
        <p:spPr>
          <a:xfrm>
            <a:off x="8045523" y="3535154"/>
            <a:ext cx="3676786" cy="553998"/>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Secured loans are backed up by collaterals like fixed assets or real property. </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44</a:t>
            </a:fld>
            <a:endParaRPr lang="ar-SA"/>
          </a:p>
        </p:txBody>
      </p:sp>
    </p:spTree>
    <p:extLst>
      <p:ext uri="{BB962C8B-B14F-4D97-AF65-F5344CB8AC3E}">
        <p14:creationId xmlns:p14="http://schemas.microsoft.com/office/powerpoint/2010/main" val="208350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22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391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7"/>
                                        </p:tgtEl>
                                        <p:attrNameLst>
                                          <p:attrName>style.visibility</p:attrName>
                                        </p:attrNameLst>
                                      </p:cBhvr>
                                      <p:to>
                                        <p:strVal val="visible"/>
                                      </p:to>
                                    </p:set>
                                    <p:anim calcmode="lin" valueType="num">
                                      <p:cBhvr>
                                        <p:cTn id="67"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7"/>
                                        </p:tgtEl>
                                        <p:attrNameLst>
                                          <p:attrName>ppt_y</p:attrName>
                                        </p:attrNameLst>
                                      </p:cBhvr>
                                      <p:tavLst>
                                        <p:tav tm="0">
                                          <p:val>
                                            <p:strVal val="#ppt_y"/>
                                          </p:val>
                                        </p:tav>
                                        <p:tav tm="100000">
                                          <p:val>
                                            <p:strVal val="#ppt_y"/>
                                          </p:val>
                                        </p:tav>
                                      </p:tavLst>
                                    </p:anim>
                                    <p:anim calcmode="lin" valueType="num">
                                      <p:cBhvr>
                                        <p:cTn id="69"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7"/>
                                        </p:tgtEl>
                                      </p:cBhvr>
                                    </p:animEffect>
                                  </p:childTnLst>
                                </p:cTn>
                              </p:par>
                            </p:childTnLst>
                          </p:cTn>
                        </p:par>
                        <p:par>
                          <p:cTn id="72" fill="hold">
                            <p:stCondLst>
                              <p:cond delay="590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3"/>
                                        </p:tgtEl>
                                        <p:attrNameLst>
                                          <p:attrName>style.visibility</p:attrName>
                                        </p:attrNameLst>
                                      </p:cBhvr>
                                      <p:to>
                                        <p:strVal val="visible"/>
                                      </p:to>
                                    </p:set>
                                    <p:anim calcmode="lin" valueType="num">
                                      <p:cBhvr>
                                        <p:cTn id="75"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53"/>
                                        </p:tgtEl>
                                        <p:attrNameLst>
                                          <p:attrName>ppt_y</p:attrName>
                                        </p:attrNameLst>
                                      </p:cBhvr>
                                      <p:tavLst>
                                        <p:tav tm="0">
                                          <p:val>
                                            <p:strVal val="#ppt_y"/>
                                          </p:val>
                                        </p:tav>
                                        <p:tav tm="100000">
                                          <p:val>
                                            <p:strVal val="#ppt_y"/>
                                          </p:val>
                                        </p:tav>
                                      </p:tavLst>
                                    </p:anim>
                                    <p:anim calcmode="lin" valueType="num">
                                      <p:cBhvr>
                                        <p:cTn id="77"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53"/>
                                        </p:tgtEl>
                                      </p:cBhvr>
                                    </p:animEffect>
                                  </p:childTnLst>
                                </p:cTn>
                              </p:par>
                            </p:childTnLst>
                          </p:cTn>
                        </p:par>
                        <p:par>
                          <p:cTn id="80" fill="hold">
                            <p:stCondLst>
                              <p:cond delay="709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57"/>
                                        </p:tgtEl>
                                        <p:attrNameLst>
                                          <p:attrName>style.visibility</p:attrName>
                                        </p:attrNameLst>
                                      </p:cBhvr>
                                      <p:to>
                                        <p:strVal val="visible"/>
                                      </p:to>
                                    </p:set>
                                    <p:anim calcmode="lin" valueType="num">
                                      <p:cBhvr>
                                        <p:cTn id="8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57"/>
                                        </p:tgtEl>
                                        <p:attrNameLst>
                                          <p:attrName>ppt_y</p:attrName>
                                        </p:attrNameLst>
                                      </p:cBhvr>
                                      <p:tavLst>
                                        <p:tav tm="0">
                                          <p:val>
                                            <p:strVal val="#ppt_y"/>
                                          </p:val>
                                        </p:tav>
                                        <p:tav tm="100000">
                                          <p:val>
                                            <p:strVal val="#ppt_y"/>
                                          </p:val>
                                        </p:tav>
                                      </p:tavLst>
                                    </p:anim>
                                    <p:anim calcmode="lin" valueType="num">
                                      <p:cBhvr>
                                        <p:cTn id="8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4" grpId="0"/>
      <p:bldP spid="47" grpId="0"/>
      <p:bldP spid="53" grpId="0"/>
      <p:bldP spid="5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8181" y="62950"/>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6">
            <a:extLst>
              <a:ext uri="{FF2B5EF4-FFF2-40B4-BE49-F238E27FC236}">
                <a16:creationId xmlns:a16="http://schemas.microsoft.com/office/drawing/2014/main" id="{8B80BED2-9503-FD95-89AE-E87AB668DE59}"/>
              </a:ext>
            </a:extLst>
          </p:cNvPr>
          <p:cNvSpPr/>
          <p:nvPr/>
        </p:nvSpPr>
        <p:spPr>
          <a:xfrm rot="20244559">
            <a:off x="1965020" y="3325063"/>
            <a:ext cx="5929246" cy="137668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433170" y="3694335"/>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20180888" flipV="1">
            <a:off x="6297822" y="3841360"/>
            <a:ext cx="468648" cy="1055963"/>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297451" y="3177183"/>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rot="18629964" flipV="1">
            <a:off x="5820820" y="2046500"/>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5" name="Freeform: Shape 59">
            <a:extLst>
              <a:ext uri="{FF2B5EF4-FFF2-40B4-BE49-F238E27FC236}">
                <a16:creationId xmlns:a16="http://schemas.microsoft.com/office/drawing/2014/main" id="{2A6088C3-EAAF-6D9D-CCED-F6F33F6C1DE4}"/>
              </a:ext>
            </a:extLst>
          </p:cNvPr>
          <p:cNvSpPr/>
          <p:nvPr/>
        </p:nvSpPr>
        <p:spPr>
          <a:xfrm rot="15373060" flipV="1">
            <a:off x="7631304" y="2027665"/>
            <a:ext cx="569740" cy="1283746"/>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7" name="Rectangle 33">
            <a:extLst>
              <a:ext uri="{FF2B5EF4-FFF2-40B4-BE49-F238E27FC236}">
                <a16:creationId xmlns:a16="http://schemas.microsoft.com/office/drawing/2014/main" id="{38DB338B-F49E-F72B-2B7A-9A81542A5941}"/>
              </a:ext>
            </a:extLst>
          </p:cNvPr>
          <p:cNvSpPr/>
          <p:nvPr/>
        </p:nvSpPr>
        <p:spPr>
          <a:xfrm>
            <a:off x="53753" y="2637837"/>
            <a:ext cx="3517305" cy="1015663"/>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Unsecured loans do not require collateral, but need to be paid back in a short period of time and are granted only to creditworthy customers.</a:t>
            </a:r>
          </a:p>
        </p:txBody>
      </p:sp>
      <p:sp>
        <p:nvSpPr>
          <p:cNvPr id="38" name="Rectangle 33">
            <a:extLst>
              <a:ext uri="{FF2B5EF4-FFF2-40B4-BE49-F238E27FC236}">
                <a16:creationId xmlns:a16="http://schemas.microsoft.com/office/drawing/2014/main" id="{D64BF728-E6BB-1F18-7AD8-A72699F2B602}"/>
              </a:ext>
            </a:extLst>
          </p:cNvPr>
          <p:cNvSpPr/>
          <p:nvPr/>
        </p:nvSpPr>
        <p:spPr>
          <a:xfrm>
            <a:off x="2481327" y="414166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9</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rot="263034">
            <a:off x="6284962" y="4201612"/>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10</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5839536" y="2497283"/>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064824" y="4810760"/>
            <a:ext cx="5659273"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The advantages of stock financing are the following: </a:t>
            </a:r>
          </a:p>
        </p:txBody>
      </p:sp>
      <p:sp>
        <p:nvSpPr>
          <p:cNvPr id="53" name="Rectangle 33">
            <a:extLst>
              <a:ext uri="{FF2B5EF4-FFF2-40B4-BE49-F238E27FC236}">
                <a16:creationId xmlns:a16="http://schemas.microsoft.com/office/drawing/2014/main" id="{1A3945F6-F19F-B650-0CB3-DBFEA9C4F7D1}"/>
              </a:ext>
            </a:extLst>
          </p:cNvPr>
          <p:cNvSpPr/>
          <p:nvPr/>
        </p:nvSpPr>
        <p:spPr>
          <a:xfrm>
            <a:off x="-320486" y="1561101"/>
            <a:ext cx="5716150" cy="369332"/>
          </a:xfrm>
          <a:prstGeom prst="rect">
            <a:avLst/>
          </a:prstGeom>
        </p:spPr>
        <p:txBody>
          <a:bodyPr wrap="square" lIns="0" rIns="0" anchor="ctr">
            <a:spAutoFit/>
          </a:bodyPr>
          <a:lstStyle/>
          <a:p>
            <a:pPr algn="ctr" eaLnBrk="1" fontAlgn="auto" hangingPunct="1">
              <a:spcBef>
                <a:spcPts val="0"/>
              </a:spcBef>
              <a:spcAft>
                <a:spcPts val="0"/>
              </a:spcAft>
            </a:pPr>
            <a:r>
              <a:rPr lang="en-US" dirty="0">
                <a:solidFill>
                  <a:srgbClr val="000000"/>
                </a:solidFill>
                <a:cs typeface="Cocon® Next Arabic" panose="020A0503020102020204" pitchFamily="18" charset="-78"/>
              </a:rPr>
              <a:t>Disadvantages of stock financing: </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45</a:t>
            </a:fld>
            <a:endParaRPr lang="ar-SA"/>
          </a:p>
        </p:txBody>
      </p:sp>
      <p:sp>
        <p:nvSpPr>
          <p:cNvPr id="3" name="Freeform: Shape 54">
            <a:extLst>
              <a:ext uri="{FF2B5EF4-FFF2-40B4-BE49-F238E27FC236}">
                <a16:creationId xmlns:a16="http://schemas.microsoft.com/office/drawing/2014/main" id="{F06EC4FD-380D-01FC-9D59-F344DEDDF137}"/>
              </a:ext>
            </a:extLst>
          </p:cNvPr>
          <p:cNvSpPr/>
          <p:nvPr/>
        </p:nvSpPr>
        <p:spPr>
          <a:xfrm rot="16200000" flipV="1">
            <a:off x="4747077" y="5166746"/>
            <a:ext cx="262715" cy="591953"/>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4" name="Rectangle 33">
            <a:extLst>
              <a:ext uri="{FF2B5EF4-FFF2-40B4-BE49-F238E27FC236}">
                <a16:creationId xmlns:a16="http://schemas.microsoft.com/office/drawing/2014/main" id="{08263A3B-C344-A838-452B-C13FD4CDF1B0}"/>
              </a:ext>
            </a:extLst>
          </p:cNvPr>
          <p:cNvSpPr/>
          <p:nvPr/>
        </p:nvSpPr>
        <p:spPr>
          <a:xfrm>
            <a:off x="5412224" y="5298599"/>
            <a:ext cx="6511263" cy="323165"/>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 corporation is not legally obligated to make payments to stockholders; </a:t>
            </a:r>
          </a:p>
        </p:txBody>
      </p:sp>
      <p:sp>
        <p:nvSpPr>
          <p:cNvPr id="5" name="Freeform: Shape 54">
            <a:extLst>
              <a:ext uri="{FF2B5EF4-FFF2-40B4-BE49-F238E27FC236}">
                <a16:creationId xmlns:a16="http://schemas.microsoft.com/office/drawing/2014/main" id="{5B78D1F5-1200-BF38-D818-E97FE3388425}"/>
              </a:ext>
            </a:extLst>
          </p:cNvPr>
          <p:cNvSpPr/>
          <p:nvPr/>
        </p:nvSpPr>
        <p:spPr>
          <a:xfrm rot="16200000" flipV="1">
            <a:off x="4747077" y="5742219"/>
            <a:ext cx="262715" cy="591953"/>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6" name="Rectangle 33">
            <a:extLst>
              <a:ext uri="{FF2B5EF4-FFF2-40B4-BE49-F238E27FC236}">
                <a16:creationId xmlns:a16="http://schemas.microsoft.com/office/drawing/2014/main" id="{A7864A71-EF34-0892-D5C4-9EDF08BF7A36}"/>
              </a:ext>
            </a:extLst>
          </p:cNvPr>
          <p:cNvSpPr/>
          <p:nvPr/>
        </p:nvSpPr>
        <p:spPr>
          <a:xfrm>
            <a:off x="5412224" y="5874072"/>
            <a:ext cx="6511263" cy="323165"/>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listed stock improves the credit rating of the company; </a:t>
            </a:r>
          </a:p>
        </p:txBody>
      </p:sp>
      <p:sp>
        <p:nvSpPr>
          <p:cNvPr id="7" name="Freeform: Shape 54">
            <a:extLst>
              <a:ext uri="{FF2B5EF4-FFF2-40B4-BE49-F238E27FC236}">
                <a16:creationId xmlns:a16="http://schemas.microsoft.com/office/drawing/2014/main" id="{B4814B42-E639-2524-BC63-16305DEF666F}"/>
              </a:ext>
            </a:extLst>
          </p:cNvPr>
          <p:cNvSpPr/>
          <p:nvPr/>
        </p:nvSpPr>
        <p:spPr>
          <a:xfrm rot="16200000" flipV="1">
            <a:off x="4747077" y="6244993"/>
            <a:ext cx="262715" cy="591953"/>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8" name="Rectangle 33">
            <a:extLst>
              <a:ext uri="{FF2B5EF4-FFF2-40B4-BE49-F238E27FC236}">
                <a16:creationId xmlns:a16="http://schemas.microsoft.com/office/drawing/2014/main" id="{63A371BF-8997-7412-74FC-0E6D66A860E5}"/>
              </a:ext>
            </a:extLst>
          </p:cNvPr>
          <p:cNvSpPr/>
          <p:nvPr/>
        </p:nvSpPr>
        <p:spPr>
          <a:xfrm>
            <a:off x="5412224" y="6261430"/>
            <a:ext cx="6511263" cy="553998"/>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stocks are attractive to some investors because they give capital gains that are higher than inflation. </a:t>
            </a:r>
          </a:p>
        </p:txBody>
      </p:sp>
      <p:sp>
        <p:nvSpPr>
          <p:cNvPr id="9" name="Freeform: Shape 57">
            <a:extLst>
              <a:ext uri="{FF2B5EF4-FFF2-40B4-BE49-F238E27FC236}">
                <a16:creationId xmlns:a16="http://schemas.microsoft.com/office/drawing/2014/main" id="{7AA67905-2242-12A0-1991-B5B0D8236097}"/>
              </a:ext>
            </a:extLst>
          </p:cNvPr>
          <p:cNvSpPr/>
          <p:nvPr/>
        </p:nvSpPr>
        <p:spPr>
          <a:xfrm rot="5400000" flipV="1">
            <a:off x="4639818" y="830314"/>
            <a:ext cx="285887" cy="644165"/>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10" name="Freeform: Shape 57">
            <a:extLst>
              <a:ext uri="{FF2B5EF4-FFF2-40B4-BE49-F238E27FC236}">
                <a16:creationId xmlns:a16="http://schemas.microsoft.com/office/drawing/2014/main" id="{52CF064F-B2E9-F18B-75A5-3FAB49A97BD9}"/>
              </a:ext>
            </a:extLst>
          </p:cNvPr>
          <p:cNvSpPr/>
          <p:nvPr/>
        </p:nvSpPr>
        <p:spPr>
          <a:xfrm rot="5400000" flipV="1">
            <a:off x="4639818" y="1219785"/>
            <a:ext cx="285887" cy="644165"/>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11" name="Freeform: Shape 57">
            <a:extLst>
              <a:ext uri="{FF2B5EF4-FFF2-40B4-BE49-F238E27FC236}">
                <a16:creationId xmlns:a16="http://schemas.microsoft.com/office/drawing/2014/main" id="{B11E1B27-A16E-2DBF-D591-39977627E246}"/>
              </a:ext>
            </a:extLst>
          </p:cNvPr>
          <p:cNvSpPr/>
          <p:nvPr/>
        </p:nvSpPr>
        <p:spPr>
          <a:xfrm rot="5400000" flipV="1">
            <a:off x="4615246" y="1571826"/>
            <a:ext cx="285887" cy="644165"/>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12" name="Rectangle 33">
            <a:extLst>
              <a:ext uri="{FF2B5EF4-FFF2-40B4-BE49-F238E27FC236}">
                <a16:creationId xmlns:a16="http://schemas.microsoft.com/office/drawing/2014/main" id="{32E59AC9-D472-34D0-5D3C-24210B29F808}"/>
              </a:ext>
            </a:extLst>
          </p:cNvPr>
          <p:cNvSpPr/>
          <p:nvPr/>
        </p:nvSpPr>
        <p:spPr>
          <a:xfrm>
            <a:off x="5169831" y="934718"/>
            <a:ext cx="6511263" cy="323165"/>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common stock owners get voting rights.  (They might vote against you.)</a:t>
            </a:r>
          </a:p>
        </p:txBody>
      </p:sp>
      <p:sp>
        <p:nvSpPr>
          <p:cNvPr id="13" name="Rectangle 33">
            <a:extLst>
              <a:ext uri="{FF2B5EF4-FFF2-40B4-BE49-F238E27FC236}">
                <a16:creationId xmlns:a16="http://schemas.microsoft.com/office/drawing/2014/main" id="{1C10D8C8-1625-E350-D077-B4E35E700A3E}"/>
              </a:ext>
            </a:extLst>
          </p:cNvPr>
          <p:cNvSpPr/>
          <p:nvPr/>
        </p:nvSpPr>
        <p:spPr>
          <a:xfrm>
            <a:off x="5169831" y="1373207"/>
            <a:ext cx="6753656" cy="292388"/>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3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Control over the company will be transferred to the new stockholders, if they have majority. </a:t>
            </a:r>
          </a:p>
        </p:txBody>
      </p:sp>
      <p:sp>
        <p:nvSpPr>
          <p:cNvPr id="15" name="Rectangle 33">
            <a:extLst>
              <a:ext uri="{FF2B5EF4-FFF2-40B4-BE49-F238E27FC236}">
                <a16:creationId xmlns:a16="http://schemas.microsoft.com/office/drawing/2014/main" id="{788D52D2-30B2-23AE-EA1A-A746A3F8393D}"/>
              </a:ext>
            </a:extLst>
          </p:cNvPr>
          <p:cNvSpPr/>
          <p:nvPr/>
        </p:nvSpPr>
        <p:spPr>
          <a:xfrm>
            <a:off x="5169831" y="1850865"/>
            <a:ext cx="6511263" cy="292388"/>
          </a:xfrm>
          <a:prstGeom prst="rect">
            <a:avLst/>
          </a:prstGeom>
        </p:spPr>
        <p:txBody>
          <a:bodyPr wrap="square" lIns="0" r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3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Shareholders share in the profits of the company through dividends for a very long time.</a:t>
            </a:r>
          </a:p>
        </p:txBody>
      </p:sp>
    </p:spTree>
    <p:extLst>
      <p:ext uri="{BB962C8B-B14F-4D97-AF65-F5344CB8AC3E}">
        <p14:creationId xmlns:p14="http://schemas.microsoft.com/office/powerpoint/2010/main" val="258408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childTnLst>
                          </p:cTn>
                        </p:par>
                        <p:par>
                          <p:cTn id="49" fill="hold">
                            <p:stCondLst>
                              <p:cond delay="1225"/>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7"/>
                                        </p:tgtEl>
                                        <p:attrNameLst>
                                          <p:attrName>style.visibility</p:attrName>
                                        </p:attrNameLst>
                                      </p:cBhvr>
                                      <p:to>
                                        <p:strVal val="visible"/>
                                      </p:to>
                                    </p:set>
                                    <p:anim calcmode="lin" valueType="num">
                                      <p:cBhvr>
                                        <p:cTn id="52"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3" dur="150" fill="hold"/>
                                        <p:tgtEl>
                                          <p:spTgt spid="37"/>
                                        </p:tgtEl>
                                        <p:attrNameLst>
                                          <p:attrName>ppt_y</p:attrName>
                                        </p:attrNameLst>
                                      </p:cBhvr>
                                      <p:tavLst>
                                        <p:tav tm="0">
                                          <p:val>
                                            <p:strVal val="#ppt_y"/>
                                          </p:val>
                                        </p:tav>
                                        <p:tav tm="100000">
                                          <p:val>
                                            <p:strVal val="#ppt_y"/>
                                          </p:val>
                                        </p:tav>
                                      </p:tavLst>
                                    </p:anim>
                                    <p:anim calcmode="lin" valueType="num">
                                      <p:cBhvr>
                                        <p:cTn id="54"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55"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50" tmFilter="0,0; .5, 1; 1, 1"/>
                                        <p:tgtEl>
                                          <p:spTgt spid="37"/>
                                        </p:tgtEl>
                                      </p:cBhvr>
                                    </p:animEffect>
                                  </p:childTnLst>
                                </p:cTn>
                              </p:par>
                            </p:childTnLst>
                          </p:cTn>
                        </p:par>
                        <p:par>
                          <p:cTn id="57" fill="hold">
                            <p:stCondLst>
                              <p:cond delay="3115"/>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47"/>
                                        </p:tgtEl>
                                        <p:attrNameLst>
                                          <p:attrName>style.visibility</p:attrName>
                                        </p:attrNameLst>
                                      </p:cBhvr>
                                      <p:to>
                                        <p:strVal val="visible"/>
                                      </p:to>
                                    </p:set>
                                    <p:anim calcmode="lin" valueType="num">
                                      <p:cBhvr>
                                        <p:cTn id="60"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1" dur="150" fill="hold"/>
                                        <p:tgtEl>
                                          <p:spTgt spid="47"/>
                                        </p:tgtEl>
                                        <p:attrNameLst>
                                          <p:attrName>ppt_y</p:attrName>
                                        </p:attrNameLst>
                                      </p:cBhvr>
                                      <p:tavLst>
                                        <p:tav tm="0">
                                          <p:val>
                                            <p:strVal val="#ppt_y"/>
                                          </p:val>
                                        </p:tav>
                                        <p:tav tm="100000">
                                          <p:val>
                                            <p:strVal val="#ppt_y"/>
                                          </p:val>
                                        </p:tav>
                                      </p:tavLst>
                                    </p:anim>
                                    <p:anim calcmode="lin" valueType="num">
                                      <p:cBhvr>
                                        <p:cTn id="62"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63"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150" tmFilter="0,0; .5, 1; 1, 1"/>
                                        <p:tgtEl>
                                          <p:spTgt spid="47"/>
                                        </p:tgtEl>
                                      </p:cBhvr>
                                    </p:animEffect>
                                  </p:childTnLst>
                                </p:cTn>
                              </p:par>
                            </p:childTnLst>
                          </p:cTn>
                        </p:par>
                        <p:par>
                          <p:cTn id="65" fill="hold">
                            <p:stCondLst>
                              <p:cond delay="3925"/>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53"/>
                                        </p:tgtEl>
                                        <p:attrNameLst>
                                          <p:attrName>style.visibility</p:attrName>
                                        </p:attrNameLst>
                                      </p:cBhvr>
                                      <p:to>
                                        <p:strVal val="visible"/>
                                      </p:to>
                                    </p:set>
                                    <p:anim calcmode="lin" valueType="num">
                                      <p:cBhvr>
                                        <p:cTn id="68"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69" dur="150" fill="hold"/>
                                        <p:tgtEl>
                                          <p:spTgt spid="53"/>
                                        </p:tgtEl>
                                        <p:attrNameLst>
                                          <p:attrName>ppt_y</p:attrName>
                                        </p:attrNameLst>
                                      </p:cBhvr>
                                      <p:tavLst>
                                        <p:tav tm="0">
                                          <p:val>
                                            <p:strVal val="#ppt_y"/>
                                          </p:val>
                                        </p:tav>
                                        <p:tav tm="100000">
                                          <p:val>
                                            <p:strVal val="#ppt_y"/>
                                          </p:val>
                                        </p:tav>
                                      </p:tavLst>
                                    </p:anim>
                                    <p:anim calcmode="lin" valueType="num">
                                      <p:cBhvr>
                                        <p:cTn id="70"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71"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150" tmFilter="0,0; .5, 1; 1, 1"/>
                                        <p:tgtEl>
                                          <p:spTgt spid="53"/>
                                        </p:tgtEl>
                                      </p:cBhvr>
                                    </p:animEffect>
                                  </p:childTnLst>
                                </p:cTn>
                              </p:par>
                            </p:childTnLst>
                          </p:cTn>
                        </p:par>
                        <p:par>
                          <p:cTn id="73" fill="hold">
                            <p:stCondLst>
                              <p:cond delay="451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4"/>
                                        </p:tgtEl>
                                        <p:attrNameLst>
                                          <p:attrName>style.visibility</p:attrName>
                                        </p:attrNameLst>
                                      </p:cBhvr>
                                      <p:to>
                                        <p:strVal val="visible"/>
                                      </p:to>
                                    </p:set>
                                    <p:anim calcmode="lin" valueType="num">
                                      <p:cBhvr>
                                        <p:cTn id="76"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7" dur="150" fill="hold"/>
                                        <p:tgtEl>
                                          <p:spTgt spid="4"/>
                                        </p:tgtEl>
                                        <p:attrNameLst>
                                          <p:attrName>ppt_y</p:attrName>
                                        </p:attrNameLst>
                                      </p:cBhvr>
                                      <p:tavLst>
                                        <p:tav tm="0">
                                          <p:val>
                                            <p:strVal val="#ppt_y"/>
                                          </p:val>
                                        </p:tav>
                                        <p:tav tm="100000">
                                          <p:val>
                                            <p:strVal val="#ppt_y"/>
                                          </p:val>
                                        </p:tav>
                                      </p:tavLst>
                                    </p:anim>
                                    <p:anim calcmode="lin" valueType="num">
                                      <p:cBhvr>
                                        <p:cTn id="78"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9"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150" tmFilter="0,0; .5, 1; 1, 1"/>
                                        <p:tgtEl>
                                          <p:spTgt spid="4"/>
                                        </p:tgtEl>
                                      </p:cBhvr>
                                    </p:animEffect>
                                  </p:childTnLst>
                                </p:cTn>
                              </p:par>
                            </p:childTnLst>
                          </p:cTn>
                        </p:par>
                        <p:par>
                          <p:cTn id="81" fill="hold">
                            <p:stCondLst>
                              <p:cond delay="5575"/>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6"/>
                                        </p:tgtEl>
                                        <p:attrNameLst>
                                          <p:attrName>style.visibility</p:attrName>
                                        </p:attrNameLst>
                                      </p:cBhvr>
                                      <p:to>
                                        <p:strVal val="visible"/>
                                      </p:to>
                                    </p:set>
                                    <p:anim calcmode="lin" valueType="num">
                                      <p:cBhvr>
                                        <p:cTn id="84" dur="1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5" dur="150" fill="hold"/>
                                        <p:tgtEl>
                                          <p:spTgt spid="6"/>
                                        </p:tgtEl>
                                        <p:attrNameLst>
                                          <p:attrName>ppt_y</p:attrName>
                                        </p:attrNameLst>
                                      </p:cBhvr>
                                      <p:tavLst>
                                        <p:tav tm="0">
                                          <p:val>
                                            <p:strVal val="#ppt_y"/>
                                          </p:val>
                                        </p:tav>
                                        <p:tav tm="100000">
                                          <p:val>
                                            <p:strVal val="#ppt_y"/>
                                          </p:val>
                                        </p:tav>
                                      </p:tavLst>
                                    </p:anim>
                                    <p:anim calcmode="lin" valueType="num">
                                      <p:cBhvr>
                                        <p:cTn id="86" dur="1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87" dur="1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150" tmFilter="0,0; .5, 1; 1, 1"/>
                                        <p:tgtEl>
                                          <p:spTgt spid="6"/>
                                        </p:tgtEl>
                                      </p:cBhvr>
                                    </p:animEffect>
                                  </p:childTnLst>
                                </p:cTn>
                              </p:par>
                            </p:childTnLst>
                          </p:cTn>
                        </p:par>
                        <p:par>
                          <p:cTn id="89" fill="hold">
                            <p:stCondLst>
                              <p:cond delay="641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8"/>
                                        </p:tgtEl>
                                        <p:attrNameLst>
                                          <p:attrName>style.visibility</p:attrName>
                                        </p:attrNameLst>
                                      </p:cBhvr>
                                      <p:to>
                                        <p:strVal val="visible"/>
                                      </p:to>
                                    </p:set>
                                    <p:anim calcmode="lin" valueType="num">
                                      <p:cBhvr>
                                        <p:cTn id="92" dur="1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93" dur="150" fill="hold"/>
                                        <p:tgtEl>
                                          <p:spTgt spid="8"/>
                                        </p:tgtEl>
                                        <p:attrNameLst>
                                          <p:attrName>ppt_y</p:attrName>
                                        </p:attrNameLst>
                                      </p:cBhvr>
                                      <p:tavLst>
                                        <p:tav tm="0">
                                          <p:val>
                                            <p:strVal val="#ppt_y"/>
                                          </p:val>
                                        </p:tav>
                                        <p:tav tm="100000">
                                          <p:val>
                                            <p:strVal val="#ppt_y"/>
                                          </p:val>
                                        </p:tav>
                                      </p:tavLst>
                                    </p:anim>
                                    <p:anim calcmode="lin" valueType="num">
                                      <p:cBhvr>
                                        <p:cTn id="94" dur="1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95" dur="1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96" dur="150" tmFilter="0,0; .5, 1; 1, 1"/>
                                        <p:tgtEl>
                                          <p:spTgt spid="8"/>
                                        </p:tgtEl>
                                      </p:cBhvr>
                                    </p:animEffect>
                                  </p:childTnLst>
                                </p:cTn>
                              </p:par>
                            </p:childTnLst>
                          </p:cTn>
                        </p:par>
                        <p:par>
                          <p:cTn id="97" fill="hold">
                            <p:stCondLst>
                              <p:cond delay="787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12"/>
                                        </p:tgtEl>
                                        <p:attrNameLst>
                                          <p:attrName>style.visibility</p:attrName>
                                        </p:attrNameLst>
                                      </p:cBhvr>
                                      <p:to>
                                        <p:strVal val="visible"/>
                                      </p:to>
                                    </p:set>
                                    <p:anim calcmode="lin" valueType="num">
                                      <p:cBhvr>
                                        <p:cTn id="100" dur="1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01" dur="150" fill="hold"/>
                                        <p:tgtEl>
                                          <p:spTgt spid="12"/>
                                        </p:tgtEl>
                                        <p:attrNameLst>
                                          <p:attrName>ppt_y</p:attrName>
                                        </p:attrNameLst>
                                      </p:cBhvr>
                                      <p:tavLst>
                                        <p:tav tm="0">
                                          <p:val>
                                            <p:strVal val="#ppt_y"/>
                                          </p:val>
                                        </p:tav>
                                        <p:tav tm="100000">
                                          <p:val>
                                            <p:strVal val="#ppt_y"/>
                                          </p:val>
                                        </p:tav>
                                      </p:tavLst>
                                    </p:anim>
                                    <p:anim calcmode="lin" valueType="num">
                                      <p:cBhvr>
                                        <p:cTn id="102" dur="1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3" dur="1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150" tmFilter="0,0; .5, 1; 1, 1"/>
                                        <p:tgtEl>
                                          <p:spTgt spid="12"/>
                                        </p:tgtEl>
                                      </p:cBhvr>
                                    </p:animEffect>
                                  </p:childTnLst>
                                </p:cTn>
                              </p:par>
                            </p:childTnLst>
                          </p:cTn>
                        </p:par>
                        <p:par>
                          <p:cTn id="105" fill="hold">
                            <p:stCondLst>
                              <p:cond delay="8890"/>
                            </p:stCondLst>
                            <p:childTnLst>
                              <p:par>
                                <p:cTn id="106" presetID="41" presetClass="entr" presetSubtype="0" fill="hold" grpId="0" nodeType="afterEffect">
                                  <p:stCondLst>
                                    <p:cond delay="0"/>
                                  </p:stCondLst>
                                  <p:iterate type="lt">
                                    <p:tmPct val="10000"/>
                                  </p:iterate>
                                  <p:childTnLst>
                                    <p:set>
                                      <p:cBhvr>
                                        <p:cTn id="107" dur="1" fill="hold">
                                          <p:stCondLst>
                                            <p:cond delay="0"/>
                                          </p:stCondLst>
                                        </p:cTn>
                                        <p:tgtEl>
                                          <p:spTgt spid="13"/>
                                        </p:tgtEl>
                                        <p:attrNameLst>
                                          <p:attrName>style.visibility</p:attrName>
                                        </p:attrNameLst>
                                      </p:cBhvr>
                                      <p:to>
                                        <p:strVal val="visible"/>
                                      </p:to>
                                    </p:set>
                                    <p:anim calcmode="lin" valueType="num">
                                      <p:cBhvr>
                                        <p:cTn id="108" dur="1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09" dur="150" fill="hold"/>
                                        <p:tgtEl>
                                          <p:spTgt spid="13"/>
                                        </p:tgtEl>
                                        <p:attrNameLst>
                                          <p:attrName>ppt_y</p:attrName>
                                        </p:attrNameLst>
                                      </p:cBhvr>
                                      <p:tavLst>
                                        <p:tav tm="0">
                                          <p:val>
                                            <p:strVal val="#ppt_y"/>
                                          </p:val>
                                        </p:tav>
                                        <p:tav tm="100000">
                                          <p:val>
                                            <p:strVal val="#ppt_y"/>
                                          </p:val>
                                        </p:tav>
                                      </p:tavLst>
                                    </p:anim>
                                    <p:anim calcmode="lin" valueType="num">
                                      <p:cBhvr>
                                        <p:cTn id="110" dur="1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11" dur="1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150" tmFilter="0,0; .5, 1; 1, 1"/>
                                        <p:tgtEl>
                                          <p:spTgt spid="13"/>
                                        </p:tgtEl>
                                      </p:cBhvr>
                                    </p:animEffect>
                                  </p:childTnLst>
                                </p:cTn>
                              </p:par>
                            </p:childTnLst>
                          </p:cTn>
                        </p:par>
                        <p:par>
                          <p:cTn id="113" fill="hold">
                            <p:stCondLst>
                              <p:cond delay="10195"/>
                            </p:stCondLst>
                            <p:childTnLst>
                              <p:par>
                                <p:cTn id="114" presetID="41" presetClass="entr" presetSubtype="0" fill="hold" grpId="0" nodeType="afterEffect">
                                  <p:stCondLst>
                                    <p:cond delay="0"/>
                                  </p:stCondLst>
                                  <p:iterate type="lt">
                                    <p:tmPct val="10000"/>
                                  </p:iterate>
                                  <p:childTnLst>
                                    <p:set>
                                      <p:cBhvr>
                                        <p:cTn id="115" dur="1" fill="hold">
                                          <p:stCondLst>
                                            <p:cond delay="0"/>
                                          </p:stCondLst>
                                        </p:cTn>
                                        <p:tgtEl>
                                          <p:spTgt spid="15"/>
                                        </p:tgtEl>
                                        <p:attrNameLst>
                                          <p:attrName>style.visibility</p:attrName>
                                        </p:attrNameLst>
                                      </p:cBhvr>
                                      <p:to>
                                        <p:strVal val="visible"/>
                                      </p:to>
                                    </p:set>
                                    <p:anim calcmode="lin" valueType="num">
                                      <p:cBhvr>
                                        <p:cTn id="116"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17" dur="150" fill="hold"/>
                                        <p:tgtEl>
                                          <p:spTgt spid="15"/>
                                        </p:tgtEl>
                                        <p:attrNameLst>
                                          <p:attrName>ppt_y</p:attrName>
                                        </p:attrNameLst>
                                      </p:cBhvr>
                                      <p:tavLst>
                                        <p:tav tm="0">
                                          <p:val>
                                            <p:strVal val="#ppt_y"/>
                                          </p:val>
                                        </p:tav>
                                        <p:tav tm="100000">
                                          <p:val>
                                            <p:strVal val="#ppt_y"/>
                                          </p:val>
                                        </p:tav>
                                      </p:tavLst>
                                    </p:anim>
                                    <p:anim calcmode="lin" valueType="num">
                                      <p:cBhvr>
                                        <p:cTn id="118"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19"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1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7" grpId="0"/>
      <p:bldP spid="53" grpId="0"/>
      <p:bldP spid="4" grpId="0"/>
      <p:bldP spid="6" grpId="0"/>
      <p:bldP spid="8" grpId="0"/>
      <p:bldP spid="12" grpId="0"/>
      <p:bldP spid="13"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301447" y="192471"/>
            <a:ext cx="800574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Review Questions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grpSp>
        <p:nvGrpSpPr>
          <p:cNvPr id="36" name="مجموعة 35">
            <a:extLst>
              <a:ext uri="{FF2B5EF4-FFF2-40B4-BE49-F238E27FC236}">
                <a16:creationId xmlns:a16="http://schemas.microsoft.com/office/drawing/2014/main" id="{164CA468-4DC6-40B1-5F80-930C7BC470DE}"/>
              </a:ext>
            </a:extLst>
          </p:cNvPr>
          <p:cNvGrpSpPr/>
          <p:nvPr/>
        </p:nvGrpSpPr>
        <p:grpSpPr>
          <a:xfrm>
            <a:off x="4536122" y="1570824"/>
            <a:ext cx="2606401" cy="2133600"/>
            <a:chOff x="4484207" y="2582029"/>
            <a:chExt cx="2606401" cy="2133600"/>
          </a:xfrm>
        </p:grpSpPr>
        <p:sp>
          <p:nvSpPr>
            <p:cNvPr id="37" name="سهم منحني إلى الأعلى 5">
              <a:extLst>
                <a:ext uri="{FF2B5EF4-FFF2-40B4-BE49-F238E27FC236}">
                  <a16:creationId xmlns:a16="http://schemas.microsoft.com/office/drawing/2014/main" id="{BBCA9CD0-27A0-00E6-B873-1169A1ACEBF0}"/>
                </a:ext>
              </a:extLst>
            </p:cNvPr>
            <p:cNvSpPr/>
            <p:nvPr/>
          </p:nvSpPr>
          <p:spPr>
            <a:xfrm rot="14036109">
              <a:off x="4255607" y="2810629"/>
              <a:ext cx="2133600" cy="1676400"/>
            </a:xfrm>
            <a:prstGeom prst="bentUpArrow">
              <a:avLst>
                <a:gd name="adj1" fmla="val 25000"/>
                <a:gd name="adj2" fmla="val 12784"/>
                <a:gd name="adj3" fmla="val 50000"/>
              </a:avLst>
            </a:prstGeom>
            <a:solidFill>
              <a:srgbClr val="767171"/>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a:ea typeface="+mn-ea"/>
                <a:cs typeface="Arial" panose="020B0604020202020204" pitchFamily="34" charset="0"/>
              </a:endParaRPr>
            </a:p>
          </p:txBody>
        </p:sp>
        <p:sp>
          <p:nvSpPr>
            <p:cNvPr id="38" name="سهم منحني إلى الأعلى 6">
              <a:extLst>
                <a:ext uri="{FF2B5EF4-FFF2-40B4-BE49-F238E27FC236}">
                  <a16:creationId xmlns:a16="http://schemas.microsoft.com/office/drawing/2014/main" id="{4D197C61-D055-9DC1-A83D-1F008591F015}"/>
                </a:ext>
              </a:extLst>
            </p:cNvPr>
            <p:cNvSpPr/>
            <p:nvPr/>
          </p:nvSpPr>
          <p:spPr>
            <a:xfrm rot="3236109">
              <a:off x="5185608" y="2810629"/>
              <a:ext cx="2133600" cy="1676400"/>
            </a:xfrm>
            <a:prstGeom prst="bentUpArrow">
              <a:avLst>
                <a:gd name="adj1" fmla="val 25000"/>
                <a:gd name="adj2" fmla="val 12784"/>
                <a:gd name="adj3" fmla="val 50000"/>
              </a:avLst>
            </a:prstGeom>
            <a:solidFill>
              <a:srgbClr val="BDF3ED"/>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rgbClr val="343D45"/>
                </a:solidFill>
                <a:effectLst/>
                <a:uLnTx/>
                <a:uFillTx/>
                <a:latin typeface="Calibri"/>
                <a:ea typeface="+mn-ea"/>
                <a:cs typeface="Arial" panose="020B0604020202020204" pitchFamily="34" charset="0"/>
              </a:endParaRPr>
            </a:p>
          </p:txBody>
        </p:sp>
      </p:grpSp>
      <p:sp>
        <p:nvSpPr>
          <p:cNvPr id="40" name="Title 6">
            <a:extLst>
              <a:ext uri="{FF2B5EF4-FFF2-40B4-BE49-F238E27FC236}">
                <a16:creationId xmlns:a16="http://schemas.microsoft.com/office/drawing/2014/main" id="{C031254E-635A-29CF-6922-5ED80512CE03}"/>
              </a:ext>
            </a:extLst>
          </p:cNvPr>
          <p:cNvSpPr txBox="1">
            <a:spLocks/>
          </p:cNvSpPr>
          <p:nvPr/>
        </p:nvSpPr>
        <p:spPr>
          <a:xfrm>
            <a:off x="372995" y="3270174"/>
            <a:ext cx="4023522" cy="2664308"/>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2900" lvl="0" indent="-342900" algn="just" rtl="0" fontAlgn="auto">
              <a:lnSpc>
                <a:spcPct val="150000"/>
              </a:lnSpc>
              <a:spcAft>
                <a:spcPts val="0"/>
              </a:spcAft>
              <a:buFont typeface="Arial" panose="020B0604020202020204" pitchFamily="34" charset="0"/>
              <a:buChar char="•"/>
            </a:pPr>
            <a:r>
              <a:rPr lang="en-US" sz="2000" b="1" dirty="0">
                <a:solidFill>
                  <a:srgbClr val="767171"/>
                </a:solidFill>
              </a:rPr>
              <a:t>What are the steps to take to determine the necessary funding?</a:t>
            </a:r>
          </a:p>
          <a:p>
            <a:pPr lvl="0" algn="just" rtl="0" fontAlgn="auto">
              <a:lnSpc>
                <a:spcPct val="150000"/>
              </a:lnSpc>
              <a:spcAft>
                <a:spcPts val="0"/>
              </a:spcAft>
            </a:pPr>
            <a:endParaRPr lang="en-US" sz="2000" b="1" dirty="0">
              <a:solidFill>
                <a:srgbClr val="767171"/>
              </a:solidFill>
            </a:endParaRPr>
          </a:p>
          <a:p>
            <a:pPr marL="342900" lvl="0" indent="-342900" algn="just" rtl="0" fontAlgn="auto">
              <a:lnSpc>
                <a:spcPct val="150000"/>
              </a:lnSpc>
              <a:spcAft>
                <a:spcPts val="0"/>
              </a:spcAft>
              <a:buFont typeface="Arial" panose="020B0604020202020204" pitchFamily="34" charset="0"/>
              <a:buChar char="•"/>
            </a:pPr>
            <a:r>
              <a:rPr lang="en-US" sz="2000" b="1" dirty="0">
                <a:solidFill>
                  <a:srgbClr val="767171"/>
                </a:solidFill>
              </a:rPr>
              <a:t>Where can one seek the necessary funding?</a:t>
            </a:r>
          </a:p>
        </p:txBody>
      </p:sp>
      <p:sp>
        <p:nvSpPr>
          <p:cNvPr id="41" name="Title 6">
            <a:extLst>
              <a:ext uri="{FF2B5EF4-FFF2-40B4-BE49-F238E27FC236}">
                <a16:creationId xmlns:a16="http://schemas.microsoft.com/office/drawing/2014/main" id="{55FC8C3C-E418-23D8-52C3-25E8C6F1A2A2}"/>
              </a:ext>
            </a:extLst>
          </p:cNvPr>
          <p:cNvSpPr txBox="1">
            <a:spLocks/>
          </p:cNvSpPr>
          <p:nvPr/>
        </p:nvSpPr>
        <p:spPr>
          <a:xfrm>
            <a:off x="7666699" y="2053551"/>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eaLnBrk="1" fontAlgn="auto" hangingPunct="1">
              <a:spcAft>
                <a:spcPts val="0"/>
              </a:spcAft>
            </a:pPr>
            <a:r>
              <a:rPr lang="en-US" kern="0" dirty="0">
                <a:solidFill>
                  <a:srgbClr val="00B0F0"/>
                </a:solidFill>
              </a:rPr>
              <a:t>Can you supply funding from your own personal money?</a:t>
            </a:r>
          </a:p>
        </p:txBody>
      </p:sp>
      <p:sp>
        <p:nvSpPr>
          <p:cNvPr id="44" name="Title 6">
            <a:extLst>
              <a:ext uri="{FF2B5EF4-FFF2-40B4-BE49-F238E27FC236}">
                <a16:creationId xmlns:a16="http://schemas.microsoft.com/office/drawing/2014/main" id="{B0EE2AAD-1DC0-56FE-D891-EB052627D3E6}"/>
              </a:ext>
            </a:extLst>
          </p:cNvPr>
          <p:cNvSpPr txBox="1">
            <a:spLocks/>
          </p:cNvSpPr>
          <p:nvPr/>
        </p:nvSpPr>
        <p:spPr>
          <a:xfrm>
            <a:off x="7282128" y="3680060"/>
            <a:ext cx="4246026" cy="2664309"/>
          </a:xfrm>
          <a:prstGeom prst="rect">
            <a:avLst/>
          </a:prstGeom>
        </p:spPr>
        <p:txBody>
          <a:bodyPr vert="horz" lIns="91440" tIns="45720" rIns="91440" bIns="45720" rtlCol="0" anchor="ctr">
            <a:noAutofit/>
          </a:bodyPr>
          <a:lstStyle>
            <a:defPPr>
              <a:defRPr lang="ar-SA"/>
            </a:defPPr>
            <a:lvl1pPr lvl="0" algn="just" defTabSz="914400" eaLnBrk="1" fontAlgn="auto" latinLnBrk="0" hangingPunct="1">
              <a:lnSpc>
                <a:spcPct val="150000"/>
              </a:lnSpc>
              <a:spcAft>
                <a:spcPts val="0"/>
              </a:spcAft>
              <a:buNone/>
              <a:defRPr sz="2400" b="1">
                <a:solidFill>
                  <a:srgbClr val="767171"/>
                </a:solidFill>
                <a:latin typeface="+mj-lt"/>
                <a:ea typeface="+mj-ea"/>
                <a:cs typeface="+mj-cs"/>
              </a:defRPr>
            </a:lvl1pPr>
          </a:lstStyle>
          <a:p>
            <a:pPr marL="342900" indent="-342900">
              <a:buFont typeface="Arial" panose="020B0604020202020204" pitchFamily="34" charset="0"/>
              <a:buChar char="•"/>
            </a:pPr>
            <a:r>
              <a:rPr lang="en-US" sz="2000" dirty="0">
                <a:solidFill>
                  <a:srgbClr val="6FD2F7"/>
                </a:solidFill>
              </a:rPr>
              <a:t>What are the pros and cons of using my personal money for business.</a:t>
            </a:r>
          </a:p>
          <a:p>
            <a:endParaRPr lang="en-US" sz="2000" dirty="0">
              <a:solidFill>
                <a:srgbClr val="6FD2F7"/>
              </a:solidFill>
            </a:endParaRPr>
          </a:p>
          <a:p>
            <a:pPr marL="342900" indent="-342900">
              <a:buFont typeface="Arial" panose="020B0604020202020204" pitchFamily="34" charset="0"/>
              <a:buChar char="•"/>
            </a:pPr>
            <a:r>
              <a:rPr lang="en-US" sz="2000" dirty="0">
                <a:solidFill>
                  <a:srgbClr val="6FD2F7"/>
                </a:solidFill>
              </a:rPr>
              <a:t>What are the pros and cons of tapping your family as a source of funding?</a:t>
            </a:r>
          </a:p>
        </p:txBody>
      </p:sp>
      <p:sp>
        <p:nvSpPr>
          <p:cNvPr id="45" name="Title 6">
            <a:extLst>
              <a:ext uri="{FF2B5EF4-FFF2-40B4-BE49-F238E27FC236}">
                <a16:creationId xmlns:a16="http://schemas.microsoft.com/office/drawing/2014/main" id="{9FEA2D42-CEA0-940E-CB44-1A5E1CDB1E60}"/>
              </a:ext>
            </a:extLst>
          </p:cNvPr>
          <p:cNvSpPr txBox="1">
            <a:spLocks/>
          </p:cNvSpPr>
          <p:nvPr/>
        </p:nvSpPr>
        <p:spPr>
          <a:xfrm>
            <a:off x="154213" y="2128184"/>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eaLnBrk="1" fontAlgn="auto" hangingPunct="1">
              <a:spcAft>
                <a:spcPts val="0"/>
              </a:spcAft>
            </a:pPr>
            <a:r>
              <a:rPr lang="en-US" kern="0" dirty="0">
                <a:solidFill>
                  <a:srgbClr val="767171"/>
                </a:solidFill>
              </a:rPr>
              <a:t>Why it is important to secure the financial resources to be able to start a business.</a:t>
            </a:r>
          </a:p>
        </p:txBody>
      </p:sp>
    </p:spTree>
    <p:extLst>
      <p:ext uri="{BB962C8B-B14F-4D97-AF65-F5344CB8AC3E}">
        <p14:creationId xmlns:p14="http://schemas.microsoft.com/office/powerpoint/2010/main" val="1377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4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5"/>
                                        </p:tgtEl>
                                        <p:attrNameLst>
                                          <p:attrName>style.visibility</p:attrName>
                                        </p:attrNameLst>
                                      </p:cBhvr>
                                      <p:to>
                                        <p:strVal val="visible"/>
                                      </p:to>
                                    </p:set>
                                    <p:anim calcmode="lin" valueType="num">
                                      <p:cBhvr>
                                        <p:cTn id="31"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45"/>
                                        </p:tgtEl>
                                        <p:attrNameLst>
                                          <p:attrName>ppt_y</p:attrName>
                                        </p:attrNameLst>
                                      </p:cBhvr>
                                      <p:tavLst>
                                        <p:tav tm="0">
                                          <p:val>
                                            <p:strVal val="#ppt_y"/>
                                          </p:val>
                                        </p:tav>
                                        <p:tav tm="100000">
                                          <p:val>
                                            <p:strVal val="#ppt_y"/>
                                          </p:val>
                                        </p:tav>
                                      </p:tavLst>
                                    </p:anim>
                                    <p:anim calcmode="lin" valueType="num">
                                      <p:cBhvr>
                                        <p:cTn id="33"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45"/>
                                        </p:tgtEl>
                                      </p:cBhvr>
                                    </p:animEffect>
                                  </p:childTnLst>
                                </p:cTn>
                              </p:par>
                            </p:childTnLst>
                          </p:cTn>
                        </p:par>
                        <p:par>
                          <p:cTn id="36" fill="hold">
                            <p:stCondLst>
                              <p:cond delay="163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1"/>
                                        </p:tgtEl>
                                        <p:attrNameLst>
                                          <p:attrName>style.visibility</p:attrName>
                                        </p:attrNameLst>
                                      </p:cBhvr>
                                      <p:to>
                                        <p:strVal val="visible"/>
                                      </p:to>
                                    </p:set>
                                    <p:anim calcmode="lin" valueType="num">
                                      <p:cBhvr>
                                        <p:cTn id="39" dur="1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41"/>
                                        </p:tgtEl>
                                        <p:attrNameLst>
                                          <p:attrName>ppt_y</p:attrName>
                                        </p:attrNameLst>
                                      </p:cBhvr>
                                      <p:tavLst>
                                        <p:tav tm="0">
                                          <p:val>
                                            <p:strVal val="#ppt_y"/>
                                          </p:val>
                                        </p:tav>
                                        <p:tav tm="100000">
                                          <p:val>
                                            <p:strVal val="#ppt_y"/>
                                          </p:val>
                                        </p:tav>
                                      </p:tavLst>
                                    </p:anim>
                                    <p:anim calcmode="lin" valueType="num">
                                      <p:cBhvr>
                                        <p:cTn id="41" dur="1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41"/>
                                        </p:tgtEl>
                                      </p:cBhvr>
                                    </p:animEffect>
                                  </p:childTnLst>
                                </p:cTn>
                              </p:par>
                            </p:childTnLst>
                          </p:cTn>
                        </p:par>
                        <p:par>
                          <p:cTn id="44" fill="hold">
                            <p:stCondLst>
                              <p:cond delay="216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0"/>
                                        </p:tgtEl>
                                        <p:attrNameLst>
                                          <p:attrName>style.visibility</p:attrName>
                                        </p:attrNameLst>
                                      </p:cBhvr>
                                      <p:to>
                                        <p:strVal val="visible"/>
                                      </p:to>
                                    </p:set>
                                    <p:anim calcmode="lin" valueType="num">
                                      <p:cBhvr>
                                        <p:cTn id="47"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40"/>
                                        </p:tgtEl>
                                        <p:attrNameLst>
                                          <p:attrName>ppt_y</p:attrName>
                                        </p:attrNameLst>
                                      </p:cBhvr>
                                      <p:tavLst>
                                        <p:tav tm="0">
                                          <p:val>
                                            <p:strVal val="#ppt_y"/>
                                          </p:val>
                                        </p:tav>
                                        <p:tav tm="100000">
                                          <p:val>
                                            <p:strVal val="#ppt_y"/>
                                          </p:val>
                                        </p:tav>
                                      </p:tavLst>
                                    </p:anim>
                                    <p:anim calcmode="lin" valueType="num">
                                      <p:cBhvr>
                                        <p:cTn id="49"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40"/>
                                        </p:tgtEl>
                                      </p:cBhvr>
                                    </p:animEffect>
                                  </p:childTnLst>
                                </p:cTn>
                              </p:par>
                            </p:childTnLst>
                          </p:cTn>
                        </p:par>
                        <p:par>
                          <p:cTn id="52" fill="hold">
                            <p:stCondLst>
                              <p:cond delay="312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4"/>
                                        </p:tgtEl>
                                        <p:attrNameLst>
                                          <p:attrName>style.visibility</p:attrName>
                                        </p:attrNameLst>
                                      </p:cBhvr>
                                      <p:to>
                                        <p:strVal val="visible"/>
                                      </p:to>
                                    </p:set>
                                    <p:anim calcmode="lin" valueType="num">
                                      <p:cBhvr>
                                        <p:cTn id="55" dur="1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4"/>
                                        </p:tgtEl>
                                        <p:attrNameLst>
                                          <p:attrName>ppt_y</p:attrName>
                                        </p:attrNameLst>
                                      </p:cBhvr>
                                      <p:tavLst>
                                        <p:tav tm="0">
                                          <p:val>
                                            <p:strVal val="#ppt_y"/>
                                          </p:val>
                                        </p:tav>
                                        <p:tav tm="100000">
                                          <p:val>
                                            <p:strVal val="#ppt_y"/>
                                          </p:val>
                                        </p:tav>
                                      </p:tavLst>
                                    </p:anim>
                                    <p:anim calcmode="lin" valueType="num">
                                      <p:cBhvr>
                                        <p:cTn id="57" dur="1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1" grpId="0"/>
      <p:bldP spid="44" grpId="0"/>
      <p:bldP spid="4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خماسي 1">
            <a:extLst>
              <a:ext uri="{FF2B5EF4-FFF2-40B4-BE49-F238E27FC236}">
                <a16:creationId xmlns:a16="http://schemas.microsoft.com/office/drawing/2014/main" id="{E67FEB9B-2010-4662-DF7E-5A39D63805A0}"/>
              </a:ext>
            </a:extLst>
          </p:cNvPr>
          <p:cNvSpPr/>
          <p:nvPr/>
        </p:nvSpPr>
        <p:spPr>
          <a:xfrm>
            <a:off x="632701" y="1672868"/>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973106" y="1786771"/>
            <a:ext cx="8799424" cy="732403"/>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What are the reasons why angel investors invest in unknown start-up companies?</a:t>
            </a:r>
          </a:p>
        </p:txBody>
      </p:sp>
      <p:sp>
        <p:nvSpPr>
          <p:cNvPr id="45" name="خماسي 44">
            <a:extLst>
              <a:ext uri="{FF2B5EF4-FFF2-40B4-BE49-F238E27FC236}">
                <a16:creationId xmlns:a16="http://schemas.microsoft.com/office/drawing/2014/main" id="{D6DC1BB2-BC6F-FC8E-3F0F-217C56165FB6}"/>
              </a:ext>
            </a:extLst>
          </p:cNvPr>
          <p:cNvSpPr/>
          <p:nvPr/>
        </p:nvSpPr>
        <p:spPr>
          <a:xfrm>
            <a:off x="604592" y="304870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845115" y="3112516"/>
            <a:ext cx="377024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Will I be able to make convincing presentations to venture capitalists to ask for funding?</a:t>
            </a:r>
          </a:p>
        </p:txBody>
      </p:sp>
      <p:sp>
        <p:nvSpPr>
          <p:cNvPr id="54" name="خماسي 53">
            <a:extLst>
              <a:ext uri="{FF2B5EF4-FFF2-40B4-BE49-F238E27FC236}">
                <a16:creationId xmlns:a16="http://schemas.microsoft.com/office/drawing/2014/main" id="{620346E8-183F-1C21-6A70-7F3A6055C1BA}"/>
              </a:ext>
            </a:extLst>
          </p:cNvPr>
          <p:cNvSpPr/>
          <p:nvPr/>
        </p:nvSpPr>
        <p:spPr>
          <a:xfrm>
            <a:off x="604592" y="4484044"/>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814069" y="4532106"/>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What is the motivation of private-equity funders for making investments?</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816688" y="1783385"/>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800" dirty="0">
                <a:solidFill>
                  <a:schemeClr val="bg1">
                    <a:lumMod val="65000"/>
                  </a:schemeClr>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88579" y="457352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3</a:t>
            </a:r>
          </a:p>
        </p:txBody>
      </p:sp>
      <p:sp>
        <p:nvSpPr>
          <p:cNvPr id="70" name="خماسي 69">
            <a:extLst>
              <a:ext uri="{FF2B5EF4-FFF2-40B4-BE49-F238E27FC236}">
                <a16:creationId xmlns:a16="http://schemas.microsoft.com/office/drawing/2014/main" id="{43278C28-3717-2688-2F68-1DFE653FAB2D}"/>
              </a:ext>
            </a:extLst>
          </p:cNvPr>
          <p:cNvSpPr/>
          <p:nvPr/>
        </p:nvSpPr>
        <p:spPr>
          <a:xfrm>
            <a:off x="6148845" y="441389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422140" y="4578430"/>
            <a:ext cx="3573376"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What are the pros and cons of stock financing?</a:t>
            </a:r>
          </a:p>
        </p:txBody>
      </p:sp>
      <p:sp>
        <p:nvSpPr>
          <p:cNvPr id="75" name="خماسي 74">
            <a:extLst>
              <a:ext uri="{FF2B5EF4-FFF2-40B4-BE49-F238E27FC236}">
                <a16:creationId xmlns:a16="http://schemas.microsoft.com/office/drawing/2014/main" id="{53CE99CC-9406-0729-B990-75060D6EBBD0}"/>
              </a:ext>
            </a:extLst>
          </p:cNvPr>
          <p:cNvSpPr/>
          <p:nvPr/>
        </p:nvSpPr>
        <p:spPr>
          <a:xfrm>
            <a:off x="6129912" y="304870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362111" y="3112516"/>
            <a:ext cx="3293613"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What are secured loans and unsecured loans?</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332832" y="452441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5</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31389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4</a:t>
            </a:r>
          </a:p>
        </p:txBody>
      </p:sp>
    </p:spTree>
    <p:extLst>
      <p:ext uri="{BB962C8B-B14F-4D97-AF65-F5344CB8AC3E}">
        <p14:creationId xmlns:p14="http://schemas.microsoft.com/office/powerpoint/2010/main" val="38956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25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65"/>
                                        </p:tgtEl>
                                        <p:attrNameLst>
                                          <p:attrName>ppt_y</p:attrName>
                                        </p:attrNameLst>
                                      </p:cBhvr>
                                      <p:tavLst>
                                        <p:tav tm="0">
                                          <p:val>
                                            <p:strVal val="#ppt_y"/>
                                          </p:val>
                                        </p:tav>
                                        <p:tav tm="100000">
                                          <p:val>
                                            <p:strVal val="#ppt_y"/>
                                          </p:val>
                                        </p:tav>
                                      </p:tavLst>
                                    </p:anim>
                                    <p:anim calcmode="lin" valueType="num">
                                      <p:cBhvr>
                                        <p:cTn id="33" dur="25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65"/>
                                        </p:tgtEl>
                                      </p:cBhvr>
                                    </p:animEffect>
                                  </p:childTnLst>
                                </p:cTn>
                              </p:par>
                            </p:childTnLst>
                          </p:cTn>
                        </p:par>
                        <p:par>
                          <p:cTn id="36" fill="hold">
                            <p:stCondLst>
                              <p:cond delay="14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2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68"/>
                                        </p:tgtEl>
                                        <p:attrNameLst>
                                          <p:attrName>ppt_y</p:attrName>
                                        </p:attrNameLst>
                                      </p:cBhvr>
                                      <p:tavLst>
                                        <p:tav tm="0">
                                          <p:val>
                                            <p:strVal val="#ppt_y"/>
                                          </p:val>
                                        </p:tav>
                                        <p:tav tm="100000">
                                          <p:val>
                                            <p:strVal val="#ppt_y"/>
                                          </p:val>
                                        </p:tav>
                                      </p:tavLst>
                                    </p:anim>
                                    <p:anim calcmode="lin" valueType="num">
                                      <p:cBhvr>
                                        <p:cTn id="41" dur="2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68"/>
                                        </p:tgtEl>
                                      </p:cBhvr>
                                    </p:animEffect>
                                  </p:childTnLst>
                                </p:cTn>
                              </p:par>
                            </p:childTnLst>
                          </p:cTn>
                        </p:par>
                        <p:par>
                          <p:cTn id="44" fill="hold">
                            <p:stCondLst>
                              <p:cond delay="17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25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69"/>
                                        </p:tgtEl>
                                        <p:attrNameLst>
                                          <p:attrName>ppt_y</p:attrName>
                                        </p:attrNameLst>
                                      </p:cBhvr>
                                      <p:tavLst>
                                        <p:tav tm="0">
                                          <p:val>
                                            <p:strVal val="#ppt_y"/>
                                          </p:val>
                                        </p:tav>
                                        <p:tav tm="100000">
                                          <p:val>
                                            <p:strVal val="#ppt_y"/>
                                          </p:val>
                                        </p:tav>
                                      </p:tavLst>
                                    </p:anim>
                                    <p:anim calcmode="lin" valueType="num">
                                      <p:cBhvr>
                                        <p:cTn id="49" dur="25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69"/>
                                        </p:tgtEl>
                                      </p:cBhvr>
                                    </p:animEffect>
                                  </p:childTnLst>
                                </p:cTn>
                              </p:par>
                            </p:childTnLst>
                          </p:cTn>
                        </p:par>
                        <p:par>
                          <p:cTn id="52" fill="hold">
                            <p:stCondLst>
                              <p:cond delay="19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 calcmode="lin" valueType="num">
                                      <p:cBhvr>
                                        <p:cTn id="55" dur="25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82"/>
                                        </p:tgtEl>
                                        <p:attrNameLst>
                                          <p:attrName>ppt_y</p:attrName>
                                        </p:attrNameLst>
                                      </p:cBhvr>
                                      <p:tavLst>
                                        <p:tav tm="0">
                                          <p:val>
                                            <p:strVal val="#ppt_y"/>
                                          </p:val>
                                        </p:tav>
                                        <p:tav tm="100000">
                                          <p:val>
                                            <p:strVal val="#ppt_y"/>
                                          </p:val>
                                        </p:tav>
                                      </p:tavLst>
                                    </p:anim>
                                    <p:anim calcmode="lin" valueType="num">
                                      <p:cBhvr>
                                        <p:cTn id="57" dur="25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82"/>
                                        </p:tgtEl>
                                      </p:cBhvr>
                                    </p:animEffect>
                                  </p:childTnLst>
                                </p:cTn>
                              </p:par>
                            </p:childTnLst>
                          </p:cTn>
                        </p:par>
                        <p:par>
                          <p:cTn id="60" fill="hold">
                            <p:stCondLst>
                              <p:cond delay="22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1"/>
                                        </p:tgtEl>
                                        <p:attrNameLst>
                                          <p:attrName>style.visibility</p:attrName>
                                        </p:attrNameLst>
                                      </p:cBhvr>
                                      <p:to>
                                        <p:strVal val="visible"/>
                                      </p:to>
                                    </p:set>
                                    <p:anim calcmode="lin" valueType="num">
                                      <p:cBhvr>
                                        <p:cTn id="63" dur="25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81"/>
                                        </p:tgtEl>
                                        <p:attrNameLst>
                                          <p:attrName>ppt_y</p:attrName>
                                        </p:attrNameLst>
                                      </p:cBhvr>
                                      <p:tavLst>
                                        <p:tav tm="0">
                                          <p:val>
                                            <p:strVal val="#ppt_y"/>
                                          </p:val>
                                        </p:tav>
                                        <p:tav tm="100000">
                                          <p:val>
                                            <p:strVal val="#ppt_y"/>
                                          </p:val>
                                        </p:tav>
                                      </p:tavLst>
                                    </p:anim>
                                    <p:anim calcmode="lin" valueType="num">
                                      <p:cBhvr>
                                        <p:cTn id="65" dur="25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81"/>
                                        </p:tgtEl>
                                      </p:cBhvr>
                                    </p:animEffect>
                                  </p:childTnLst>
                                </p:cTn>
                              </p:par>
                            </p:childTnLst>
                          </p:cTn>
                        </p:par>
                        <p:par>
                          <p:cTn id="68" fill="hold">
                            <p:stCondLst>
                              <p:cond delay="24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3"/>
                                        </p:tgtEl>
                                        <p:attrNameLst>
                                          <p:attrName>style.visibility</p:attrName>
                                        </p:attrNameLst>
                                      </p:cBhvr>
                                      <p:to>
                                        <p:strVal val="visible"/>
                                      </p:to>
                                    </p:set>
                                    <p:anim calcmode="lin" valueType="num">
                                      <p:cBhvr>
                                        <p:cTn id="71"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43"/>
                                        </p:tgtEl>
                                        <p:attrNameLst>
                                          <p:attrName>ppt_y</p:attrName>
                                        </p:attrNameLst>
                                      </p:cBhvr>
                                      <p:tavLst>
                                        <p:tav tm="0">
                                          <p:val>
                                            <p:strVal val="#ppt_y"/>
                                          </p:val>
                                        </p:tav>
                                        <p:tav tm="100000">
                                          <p:val>
                                            <p:strVal val="#ppt_y"/>
                                          </p:val>
                                        </p:tav>
                                      </p:tavLst>
                                    </p:anim>
                                    <p:anim calcmode="lin" valueType="num">
                                      <p:cBhvr>
                                        <p:cTn id="73"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43"/>
                                        </p:tgtEl>
                                      </p:cBhvr>
                                    </p:animEffect>
                                  </p:childTnLst>
                                </p:cTn>
                              </p:par>
                            </p:childTnLst>
                          </p:cTn>
                        </p:par>
                        <p:par>
                          <p:cTn id="76" fill="hold">
                            <p:stCondLst>
                              <p:cond delay="321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52"/>
                                        </p:tgtEl>
                                        <p:attrNameLst>
                                          <p:attrName>style.visibility</p:attrName>
                                        </p:attrNameLst>
                                      </p:cBhvr>
                                      <p:to>
                                        <p:strVal val="visible"/>
                                      </p:to>
                                    </p:set>
                                    <p:anim calcmode="lin" valueType="num">
                                      <p:cBhvr>
                                        <p:cTn id="79"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52"/>
                                        </p:tgtEl>
                                        <p:attrNameLst>
                                          <p:attrName>ppt_y</p:attrName>
                                        </p:attrNameLst>
                                      </p:cBhvr>
                                      <p:tavLst>
                                        <p:tav tm="0">
                                          <p:val>
                                            <p:strVal val="#ppt_y"/>
                                          </p:val>
                                        </p:tav>
                                        <p:tav tm="100000">
                                          <p:val>
                                            <p:strVal val="#ppt_y"/>
                                          </p:val>
                                        </p:tav>
                                      </p:tavLst>
                                    </p:anim>
                                    <p:anim calcmode="lin" valueType="num">
                                      <p:cBhvr>
                                        <p:cTn id="81"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52"/>
                                        </p:tgtEl>
                                      </p:cBhvr>
                                    </p:animEffect>
                                  </p:childTnLst>
                                </p:cTn>
                              </p:par>
                            </p:childTnLst>
                          </p:cTn>
                        </p:par>
                        <p:par>
                          <p:cTn id="84" fill="hold">
                            <p:stCondLst>
                              <p:cond delay="406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64"/>
                                        </p:tgtEl>
                                        <p:attrNameLst>
                                          <p:attrName>style.visibility</p:attrName>
                                        </p:attrNameLst>
                                      </p:cBhvr>
                                      <p:to>
                                        <p:strVal val="visible"/>
                                      </p:to>
                                    </p:set>
                                    <p:anim calcmode="lin" valueType="num">
                                      <p:cBhvr>
                                        <p:cTn id="87"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64"/>
                                        </p:tgtEl>
                                        <p:attrNameLst>
                                          <p:attrName>ppt_y</p:attrName>
                                        </p:attrNameLst>
                                      </p:cBhvr>
                                      <p:tavLst>
                                        <p:tav tm="0">
                                          <p:val>
                                            <p:strVal val="#ppt_y"/>
                                          </p:val>
                                        </p:tav>
                                        <p:tav tm="100000">
                                          <p:val>
                                            <p:strVal val="#ppt_y"/>
                                          </p:val>
                                        </p:tav>
                                      </p:tavLst>
                                    </p:anim>
                                    <p:anim calcmode="lin" valueType="num">
                                      <p:cBhvr>
                                        <p:cTn id="89"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64"/>
                                        </p:tgtEl>
                                      </p:cBhvr>
                                    </p:animEffect>
                                  </p:childTnLst>
                                </p:cTn>
                              </p:par>
                            </p:childTnLst>
                          </p:cTn>
                        </p:par>
                        <p:par>
                          <p:cTn id="92" fill="hold">
                            <p:stCondLst>
                              <p:cond delay="478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77"/>
                                        </p:tgtEl>
                                        <p:attrNameLst>
                                          <p:attrName>style.visibility</p:attrName>
                                        </p:attrNameLst>
                                      </p:cBhvr>
                                      <p:to>
                                        <p:strVal val="visible"/>
                                      </p:to>
                                    </p:set>
                                    <p:anim calcmode="lin" valueType="num">
                                      <p:cBhvr>
                                        <p:cTn id="95"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77"/>
                                        </p:tgtEl>
                                        <p:attrNameLst>
                                          <p:attrName>ppt_y</p:attrName>
                                        </p:attrNameLst>
                                      </p:cBhvr>
                                      <p:tavLst>
                                        <p:tav tm="0">
                                          <p:val>
                                            <p:strVal val="#ppt_y"/>
                                          </p:val>
                                        </p:tav>
                                        <p:tav tm="100000">
                                          <p:val>
                                            <p:strVal val="#ppt_y"/>
                                          </p:val>
                                        </p:tav>
                                      </p:tavLst>
                                    </p:anim>
                                    <p:anim calcmode="lin" valueType="num">
                                      <p:cBhvr>
                                        <p:cTn id="97"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77"/>
                                        </p:tgtEl>
                                      </p:cBhvr>
                                    </p:animEffect>
                                  </p:childTnLst>
                                </p:cTn>
                              </p:par>
                            </p:childTnLst>
                          </p:cTn>
                        </p:par>
                        <p:par>
                          <p:cTn id="100" fill="hold">
                            <p:stCondLst>
                              <p:cond delay="524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4"/>
                                        </p:tgtEl>
                                        <p:attrNameLst>
                                          <p:attrName>style.visibility</p:attrName>
                                        </p:attrNameLst>
                                      </p:cBhvr>
                                      <p:to>
                                        <p:strVal val="visible"/>
                                      </p:to>
                                    </p:set>
                                    <p:anim calcmode="lin" valueType="num">
                                      <p:cBhvr>
                                        <p:cTn id="103"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4"/>
                                        </p:tgtEl>
                                        <p:attrNameLst>
                                          <p:attrName>ppt_y</p:attrName>
                                        </p:attrNameLst>
                                      </p:cBhvr>
                                      <p:tavLst>
                                        <p:tav tm="0">
                                          <p:val>
                                            <p:strVal val="#ppt_y"/>
                                          </p:val>
                                        </p:tav>
                                        <p:tav tm="100000">
                                          <p:val>
                                            <p:strVal val="#ppt_y"/>
                                          </p:val>
                                        </p:tav>
                                      </p:tavLst>
                                    </p:anim>
                                    <p:anim calcmode="lin" valueType="num">
                                      <p:cBhvr>
                                        <p:cTn id="105"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1" grpId="0"/>
      <p:bldP spid="8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2" name="شكل حر 21">
            <a:extLst>
              <a:ext uri="{FF2B5EF4-FFF2-40B4-BE49-F238E27FC236}">
                <a16:creationId xmlns:a16="http://schemas.microsoft.com/office/drawing/2014/main" id="{BE5C4292-756D-EC9B-5F41-EEAC762AE9BA}"/>
              </a:ext>
            </a:extLst>
          </p:cNvPr>
          <p:cNvSpPr/>
          <p:nvPr/>
        </p:nvSpPr>
        <p:spPr>
          <a:xfrm rot="20002406">
            <a:off x="8742842" y="1262075"/>
            <a:ext cx="3368557" cy="4017678"/>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5">
              <a:extLst>
                <a:ext uri="{28A0092B-C50C-407E-A947-70E740481C1C}">
                  <a14:useLocalDpi xmlns:a14="http://schemas.microsoft.com/office/drawing/2010/main" val="0"/>
                </a:ext>
              </a:extLst>
            </a:blip>
            <a:srcRect/>
            <a:stretch>
              <a:fillRect l="-24738" t="13863" r="-15916" b="-138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4" y="1236459"/>
            <a:ext cx="7116633" cy="85991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What does this story say about the profits that can be made by investing in young companies?</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99351" y="1340421"/>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786721" y="2550913"/>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350349" y="3818961"/>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1868273" y="2644420"/>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Do you think it is more likely that William Simon raised $79 million in private-equity investment?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681597" y="3917715"/>
            <a:ext cx="4892378"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What is a leveraged buyout? </a:t>
            </a:r>
          </a:p>
        </p:txBody>
      </p:sp>
      <p:sp>
        <p:nvSpPr>
          <p:cNvPr id="2" name="نجمة ذات 4 نقاط 52">
            <a:extLst>
              <a:ext uri="{FF2B5EF4-FFF2-40B4-BE49-F238E27FC236}">
                <a16:creationId xmlns:a16="http://schemas.microsoft.com/office/drawing/2014/main" id="{C5071BC2-7D5C-60EB-6301-48E0EE5543BE}"/>
              </a:ext>
            </a:extLst>
          </p:cNvPr>
          <p:cNvSpPr/>
          <p:nvPr/>
        </p:nvSpPr>
        <p:spPr>
          <a:xfrm>
            <a:off x="1924363" y="5095813"/>
            <a:ext cx="720000" cy="720000"/>
          </a:xfrm>
          <a:prstGeom prst="star4">
            <a:avLst>
              <a:gd name="adj" fmla="val 26839"/>
            </a:avLst>
          </a:prstGeom>
          <a:gradFill flip="none" rotWithShape="1">
            <a:gsLst>
              <a:gs pos="0">
                <a:srgbClr val="FF0000">
                  <a:alpha val="0"/>
                </a:srgbClr>
              </a:gs>
              <a:gs pos="100000">
                <a:srgbClr val="FF0000">
                  <a:alpha val="56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 name="عنصر نائب للنص 13">
            <a:extLst>
              <a:ext uri="{FF2B5EF4-FFF2-40B4-BE49-F238E27FC236}">
                <a16:creationId xmlns:a16="http://schemas.microsoft.com/office/drawing/2014/main" id="{E0725DEA-7F71-A5F0-4FE2-CD0B6FFB7A38}"/>
              </a:ext>
            </a:extLst>
          </p:cNvPr>
          <p:cNvSpPr txBox="1">
            <a:spLocks/>
          </p:cNvSpPr>
          <p:nvPr/>
        </p:nvSpPr>
        <p:spPr>
          <a:xfrm>
            <a:off x="3091545" y="5044702"/>
            <a:ext cx="6735042" cy="1000219"/>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Once it was revealed that the profits could be large, did many people follow William Simon’s example in organizing leveraged buyouts? </a:t>
            </a:r>
          </a:p>
        </p:txBody>
      </p:sp>
      <p:sp>
        <p:nvSpPr>
          <p:cNvPr id="5" name="شكل حر 21">
            <a:extLst>
              <a:ext uri="{FF2B5EF4-FFF2-40B4-BE49-F238E27FC236}">
                <a16:creationId xmlns:a16="http://schemas.microsoft.com/office/drawing/2014/main" id="{CC57DE0F-E32E-54E0-E25B-01BC6AB3C87B}"/>
              </a:ext>
            </a:extLst>
          </p:cNvPr>
          <p:cNvSpPr/>
          <p:nvPr/>
        </p:nvSpPr>
        <p:spPr>
          <a:xfrm rot="20002406">
            <a:off x="9690836" y="2237"/>
            <a:ext cx="1724449" cy="2056750"/>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6"/>
            <a:srcRect/>
            <a:stretch>
              <a:fillRect l="-24738" t="13863" r="-15916" b="-138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275"/>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33"/>
                                        </p:tgtEl>
                                        <p:attrNameLst>
                                          <p:attrName>style.visibility</p:attrName>
                                        </p:attrNameLst>
                                      </p:cBhvr>
                                      <p:to>
                                        <p:strVal val="visible"/>
                                      </p:to>
                                    </p:set>
                                    <p:animEffect transition="in" filter="wipe(left)">
                                      <p:cBhvr>
                                        <p:cTn id="38" dur="25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50"/>
                                        <p:tgtEl>
                                          <p:spTgt spid="34"/>
                                        </p:tgtEl>
                                      </p:cBhvr>
                                    </p:animEffect>
                                  </p:childTnLst>
                                </p:cTn>
                              </p:par>
                            </p:childTnLst>
                          </p:cTn>
                        </p:par>
                        <p:par>
                          <p:cTn id="42" fill="hold">
                            <p:stCondLst>
                              <p:cond delay="1950"/>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250"/>
                                        <p:tgtEl>
                                          <p:spTgt spid="35"/>
                                        </p:tgtEl>
                                      </p:cBhvr>
                                    </p:animEffect>
                                  </p:childTnLst>
                                </p:cTn>
                              </p:par>
                            </p:childTnLst>
                          </p:cTn>
                        </p:par>
                        <p:par>
                          <p:cTn id="46" fill="hold">
                            <p:stCondLst>
                              <p:cond delay="220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250"/>
                                        <p:tgtEl>
                                          <p:spTgt spid="37"/>
                                        </p:tgtEl>
                                      </p:cBhvr>
                                    </p:animEffect>
                                  </p:childTnLst>
                                </p:cTn>
                              </p:par>
                            </p:childTnLst>
                          </p:cTn>
                        </p:par>
                        <p:par>
                          <p:cTn id="50" fill="hold">
                            <p:stCondLst>
                              <p:cond delay="2450"/>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38"/>
                                        </p:tgtEl>
                                        <p:attrNameLst>
                                          <p:attrName>style.visibility</p:attrName>
                                        </p:attrNameLst>
                                      </p:cBhvr>
                                      <p:to>
                                        <p:strVal val="visible"/>
                                      </p:to>
                                    </p:set>
                                    <p:animEffect transition="in" filter="wipe(left)">
                                      <p:cBhvr>
                                        <p:cTn id="53" dur="250"/>
                                        <p:tgtEl>
                                          <p:spTgt spid="38"/>
                                        </p:tgtEl>
                                      </p:cBhvr>
                                    </p:animEffect>
                                  </p:childTnLst>
                                </p:cTn>
                              </p:par>
                            </p:childTnLst>
                          </p:cTn>
                        </p:par>
                        <p:par>
                          <p:cTn id="54" fill="hold">
                            <p:stCondLst>
                              <p:cond delay="3125"/>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250"/>
                                        <p:tgtEl>
                                          <p:spTgt spid="40"/>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250"/>
                                        <p:tgtEl>
                                          <p:spTgt spid="2"/>
                                        </p:tgtEl>
                                      </p:cBhvr>
                                    </p:animEffect>
                                  </p:childTnLst>
                                </p:cTn>
                              </p:par>
                            </p:childTnLst>
                          </p:cTn>
                        </p:par>
                        <p:par>
                          <p:cTn id="62" fill="hold">
                            <p:stCondLst>
                              <p:cond delay="3750"/>
                            </p:stCondLst>
                            <p:childTnLst>
                              <p:par>
                                <p:cTn id="63" presetID="22" presetClass="entr" presetSubtype="8" fill="hold" grpId="0" nodeType="afterEffect">
                                  <p:stCondLst>
                                    <p:cond delay="0"/>
                                  </p:stCondLst>
                                  <p:iterate type="wd">
                                    <p:tmPct val="10000"/>
                                  </p:iterate>
                                  <p:childTnLst>
                                    <p:set>
                                      <p:cBhvr>
                                        <p:cTn id="64" dur="1" fill="hold">
                                          <p:stCondLst>
                                            <p:cond delay="0"/>
                                          </p:stCondLst>
                                        </p:cTn>
                                        <p:tgtEl>
                                          <p:spTgt spid="3"/>
                                        </p:tgtEl>
                                        <p:attrNameLst>
                                          <p:attrName>style.visibility</p:attrName>
                                        </p:attrNameLst>
                                      </p:cBhvr>
                                      <p:to>
                                        <p:strVal val="visible"/>
                                      </p:to>
                                    </p:set>
                                    <p:animEffect transition="in" filter="wipe(left)">
                                      <p:cBhvr>
                                        <p:cTn id="6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5" grpId="0" animBg="1"/>
      <p:bldP spid="37" grpId="0" animBg="1"/>
      <p:bldP spid="38" grpId="0"/>
      <p:bldP spid="40" grpId="0"/>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accent1">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pPr>
            <a:endParaRPr lang="ar-SA"/>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Chapter 9 overview</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5</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10576" y="1254645"/>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7" name="مثلث متساوي الساقين 16">
            <a:extLst>
              <a:ext uri="{FF2B5EF4-FFF2-40B4-BE49-F238E27FC236}">
                <a16:creationId xmlns:a16="http://schemas.microsoft.com/office/drawing/2014/main" id="{CCE646C5-1D23-B325-A588-BEEB08D1B547}"/>
              </a:ext>
            </a:extLst>
          </p:cNvPr>
          <p:cNvSpPr/>
          <p:nvPr/>
        </p:nvSpPr>
        <p:spPr>
          <a:xfrm rot="5400000">
            <a:off x="2912147" y="2102327"/>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8" name="مثلث متساوي الساقين 17">
            <a:extLst>
              <a:ext uri="{FF2B5EF4-FFF2-40B4-BE49-F238E27FC236}">
                <a16:creationId xmlns:a16="http://schemas.microsoft.com/office/drawing/2014/main" id="{EC4B3525-91A7-06E8-2447-780EBC3564B7}"/>
              </a:ext>
            </a:extLst>
          </p:cNvPr>
          <p:cNvSpPr/>
          <p:nvPr/>
        </p:nvSpPr>
        <p:spPr>
          <a:xfrm rot="5400000">
            <a:off x="2864331" y="3321545"/>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ثلث متساوي الساقين 18">
            <a:extLst>
              <a:ext uri="{FF2B5EF4-FFF2-40B4-BE49-F238E27FC236}">
                <a16:creationId xmlns:a16="http://schemas.microsoft.com/office/drawing/2014/main" id="{4CB85319-ECCE-6D55-F4CD-55243206E41C}"/>
              </a:ext>
            </a:extLst>
          </p:cNvPr>
          <p:cNvSpPr/>
          <p:nvPr/>
        </p:nvSpPr>
        <p:spPr>
          <a:xfrm rot="5400000">
            <a:off x="2771057" y="4358788"/>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0" name="Rectangle 31">
            <a:extLst>
              <a:ext uri="{FF2B5EF4-FFF2-40B4-BE49-F238E27FC236}">
                <a16:creationId xmlns:a16="http://schemas.microsoft.com/office/drawing/2014/main" id="{E950CDDE-78A1-39D2-D6D6-BC027B8E266F}"/>
              </a:ext>
            </a:extLst>
          </p:cNvPr>
          <p:cNvSpPr/>
          <p:nvPr/>
        </p:nvSpPr>
        <p:spPr>
          <a:xfrm>
            <a:off x="3556691" y="1841578"/>
            <a:ext cx="6173212" cy="877163"/>
          </a:xfrm>
          <a:prstGeom prst="rect">
            <a:avLst/>
          </a:prstGeom>
        </p:spPr>
        <p:txBody>
          <a:bodyPr wrap="square" anchor="t">
            <a:spAutoFit/>
          </a:bodyPr>
          <a:lstStyle/>
          <a:p>
            <a:r>
              <a:rPr lang="en-US" sz="1700" dirty="0">
                <a:solidFill>
                  <a:srgbClr val="4D2643"/>
                </a:solidFill>
                <a:latin typeface="El Messiri" panose="00000800000000000000" pitchFamily="50" charset="-78"/>
                <a:cs typeface="El Messiri" panose="00000800000000000000" pitchFamily="50" charset="-78"/>
              </a:rPr>
              <a:t>The young entrepreneur may have winning plans and impressive projects, but he still needs to find the money to start the enterprise. </a:t>
            </a:r>
          </a:p>
        </p:txBody>
      </p:sp>
      <p:sp>
        <p:nvSpPr>
          <p:cNvPr id="22" name="Rectangle 31">
            <a:extLst>
              <a:ext uri="{FF2B5EF4-FFF2-40B4-BE49-F238E27FC236}">
                <a16:creationId xmlns:a16="http://schemas.microsoft.com/office/drawing/2014/main" id="{356E6245-00F4-90EE-A24B-AF5550581963}"/>
              </a:ext>
            </a:extLst>
          </p:cNvPr>
          <p:cNvSpPr/>
          <p:nvPr/>
        </p:nvSpPr>
        <p:spPr>
          <a:xfrm>
            <a:off x="3479562" y="3199850"/>
            <a:ext cx="5909772" cy="646331"/>
          </a:xfrm>
          <a:prstGeom prst="rect">
            <a:avLst/>
          </a:prstGeom>
        </p:spPr>
        <p:txBody>
          <a:bodyPr wrap="square" anchor="t">
            <a:spAutoFit/>
          </a:bodyPr>
          <a:lstStyle/>
          <a:p>
            <a:r>
              <a:rPr lang="en-US" dirty="0">
                <a:solidFill>
                  <a:srgbClr val="4D2643"/>
                </a:solidFill>
                <a:latin typeface="El Messiri" panose="00000800000000000000" pitchFamily="50" charset="-78"/>
                <a:cs typeface="El Messiri" panose="00000800000000000000" pitchFamily="50" charset="-78"/>
              </a:rPr>
              <a:t>The first and logical source of funding is personal savings and personal assets. </a:t>
            </a:r>
          </a:p>
        </p:txBody>
      </p:sp>
      <p:sp>
        <p:nvSpPr>
          <p:cNvPr id="24" name="Rectangle 31">
            <a:extLst>
              <a:ext uri="{FF2B5EF4-FFF2-40B4-BE49-F238E27FC236}">
                <a16:creationId xmlns:a16="http://schemas.microsoft.com/office/drawing/2014/main" id="{2EE37F61-680C-6779-0522-B2A58B1E1E33}"/>
              </a:ext>
            </a:extLst>
          </p:cNvPr>
          <p:cNvSpPr/>
          <p:nvPr/>
        </p:nvSpPr>
        <p:spPr>
          <a:xfrm>
            <a:off x="3557942" y="4343864"/>
            <a:ext cx="5508114" cy="646331"/>
          </a:xfrm>
          <a:prstGeom prst="rect">
            <a:avLst/>
          </a:prstGeom>
        </p:spPr>
        <p:txBody>
          <a:bodyPr wrap="square" anchor="t">
            <a:spAutoFit/>
          </a:bodyPr>
          <a:lstStyle/>
          <a:p>
            <a:r>
              <a:rPr lang="en-US" dirty="0">
                <a:solidFill>
                  <a:srgbClr val="4D2643"/>
                </a:solidFill>
                <a:latin typeface="El Messiri" panose="00000800000000000000" pitchFamily="50" charset="-78"/>
                <a:cs typeface="El Messiri" panose="00000800000000000000" pitchFamily="50" charset="-78"/>
              </a:rPr>
              <a:t>Afterwards comes investment money from relatives or friends. </a:t>
            </a:r>
          </a:p>
        </p:txBody>
      </p:sp>
    </p:spTree>
    <p:extLst>
      <p:ext uri="{BB962C8B-B14F-4D97-AF65-F5344CB8AC3E}">
        <p14:creationId xmlns:p14="http://schemas.microsoft.com/office/powerpoint/2010/main" val="106059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0"/>
                                        </p:tgtEl>
                                        <p:attrNameLst>
                                          <p:attrName>style.visibility</p:attrName>
                                        </p:attrNameLst>
                                      </p:cBhvr>
                                      <p:to>
                                        <p:strVal val="visible"/>
                                      </p:to>
                                    </p:set>
                                    <p:anim calcmode="lin" valueType="num">
                                      <p:cBhvr>
                                        <p:cTn id="35" dur="1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6" dur="100" fill="hold"/>
                                        <p:tgtEl>
                                          <p:spTgt spid="20"/>
                                        </p:tgtEl>
                                        <p:attrNameLst>
                                          <p:attrName>ppt_y</p:attrName>
                                        </p:attrNameLst>
                                      </p:cBhvr>
                                      <p:tavLst>
                                        <p:tav tm="0">
                                          <p:val>
                                            <p:strVal val="#ppt_y"/>
                                          </p:val>
                                        </p:tav>
                                        <p:tav tm="100000">
                                          <p:val>
                                            <p:strVal val="#ppt_y"/>
                                          </p:val>
                                        </p:tav>
                                      </p:tavLst>
                                    </p:anim>
                                    <p:anim calcmode="lin" valueType="num">
                                      <p:cBhvr>
                                        <p:cTn id="37" dur="1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8" dur="1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 tmFilter="0,0; .5, 1; 1, 1"/>
                                        <p:tgtEl>
                                          <p:spTgt spid="20"/>
                                        </p:tgtEl>
                                      </p:cBhvr>
                                    </p:animEffect>
                                  </p:childTnLst>
                                </p:cTn>
                              </p:par>
                            </p:childTnLst>
                          </p:cTn>
                        </p:par>
                        <p:par>
                          <p:cTn id="40" fill="hold">
                            <p:stCondLst>
                              <p:cond delay="267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 calcmode="lin" valueType="num">
                                      <p:cBhvr>
                                        <p:cTn id="43" dur="1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4" dur="100" fill="hold"/>
                                        <p:tgtEl>
                                          <p:spTgt spid="22"/>
                                        </p:tgtEl>
                                        <p:attrNameLst>
                                          <p:attrName>ppt_y</p:attrName>
                                        </p:attrNameLst>
                                      </p:cBhvr>
                                      <p:tavLst>
                                        <p:tav tm="0">
                                          <p:val>
                                            <p:strVal val="#ppt_y"/>
                                          </p:val>
                                        </p:tav>
                                        <p:tav tm="100000">
                                          <p:val>
                                            <p:strVal val="#ppt_y"/>
                                          </p:val>
                                        </p:tav>
                                      </p:tavLst>
                                    </p:anim>
                                    <p:anim calcmode="lin" valueType="num">
                                      <p:cBhvr>
                                        <p:cTn id="45" dur="1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6" dur="1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 tmFilter="0,0; .5, 1; 1, 1"/>
                                        <p:tgtEl>
                                          <p:spTgt spid="22"/>
                                        </p:tgtEl>
                                      </p:cBhvr>
                                    </p:animEffect>
                                  </p:childTnLst>
                                </p:cTn>
                              </p:par>
                            </p:childTnLst>
                          </p:cTn>
                        </p:par>
                        <p:par>
                          <p:cTn id="48" fill="hold">
                            <p:stCondLst>
                              <p:cond delay="344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 calcmode="lin" valueType="num">
                                      <p:cBhvr>
                                        <p:cTn id="51" dur="1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24"/>
                                        </p:tgtEl>
                                        <p:attrNameLst>
                                          <p:attrName>ppt_y</p:attrName>
                                        </p:attrNameLst>
                                      </p:cBhvr>
                                      <p:tavLst>
                                        <p:tav tm="0">
                                          <p:val>
                                            <p:strVal val="#ppt_y"/>
                                          </p:val>
                                        </p:tav>
                                        <p:tav tm="100000">
                                          <p:val>
                                            <p:strVal val="#ppt_y"/>
                                          </p:val>
                                        </p:tav>
                                      </p:tavLst>
                                    </p:anim>
                                    <p:anim calcmode="lin" valueType="num">
                                      <p:cBhvr>
                                        <p:cTn id="53" dur="1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3"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accent1">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pPr>
            <a:endParaRPr lang="ar-SA"/>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Chapter 9 overview</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6</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10576" y="1254645"/>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7" name="مثلث متساوي الساقين 16">
            <a:extLst>
              <a:ext uri="{FF2B5EF4-FFF2-40B4-BE49-F238E27FC236}">
                <a16:creationId xmlns:a16="http://schemas.microsoft.com/office/drawing/2014/main" id="{CCE646C5-1D23-B325-A588-BEEB08D1B547}"/>
              </a:ext>
            </a:extLst>
          </p:cNvPr>
          <p:cNvSpPr/>
          <p:nvPr/>
        </p:nvSpPr>
        <p:spPr>
          <a:xfrm rot="5400000">
            <a:off x="2912147" y="2102327"/>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8" name="مثلث متساوي الساقين 17">
            <a:extLst>
              <a:ext uri="{FF2B5EF4-FFF2-40B4-BE49-F238E27FC236}">
                <a16:creationId xmlns:a16="http://schemas.microsoft.com/office/drawing/2014/main" id="{EC4B3525-91A7-06E8-2447-780EBC3564B7}"/>
              </a:ext>
            </a:extLst>
          </p:cNvPr>
          <p:cNvSpPr/>
          <p:nvPr/>
        </p:nvSpPr>
        <p:spPr>
          <a:xfrm rot="5400000">
            <a:off x="2864331" y="3626345"/>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ثلث متساوي الساقين 18">
            <a:extLst>
              <a:ext uri="{FF2B5EF4-FFF2-40B4-BE49-F238E27FC236}">
                <a16:creationId xmlns:a16="http://schemas.microsoft.com/office/drawing/2014/main" id="{4CB85319-ECCE-6D55-F4CD-55243206E41C}"/>
              </a:ext>
            </a:extLst>
          </p:cNvPr>
          <p:cNvSpPr/>
          <p:nvPr/>
        </p:nvSpPr>
        <p:spPr>
          <a:xfrm rot="5400000">
            <a:off x="2771057" y="4739788"/>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0" name="Rectangle 31">
            <a:extLst>
              <a:ext uri="{FF2B5EF4-FFF2-40B4-BE49-F238E27FC236}">
                <a16:creationId xmlns:a16="http://schemas.microsoft.com/office/drawing/2014/main" id="{E950CDDE-78A1-39D2-D6D6-BC027B8E266F}"/>
              </a:ext>
            </a:extLst>
          </p:cNvPr>
          <p:cNvSpPr/>
          <p:nvPr/>
        </p:nvSpPr>
        <p:spPr>
          <a:xfrm>
            <a:off x="3556691" y="1841578"/>
            <a:ext cx="6173212" cy="615553"/>
          </a:xfrm>
          <a:prstGeom prst="rect">
            <a:avLst/>
          </a:prstGeom>
        </p:spPr>
        <p:txBody>
          <a:bodyPr wrap="square" anchor="t">
            <a:spAutoFit/>
          </a:bodyPr>
          <a:lstStyle/>
          <a:p>
            <a:r>
              <a:rPr lang="en-US" sz="1700" dirty="0">
                <a:solidFill>
                  <a:srgbClr val="4D2643"/>
                </a:solidFill>
                <a:latin typeface="El Messiri" panose="00000800000000000000" pitchFamily="50" charset="-78"/>
                <a:cs typeface="El Messiri" panose="00000800000000000000" pitchFamily="50" charset="-78"/>
              </a:rPr>
              <a:t>When funding comes from other people, you can distinguish between many kinds of external investors. </a:t>
            </a:r>
          </a:p>
        </p:txBody>
      </p:sp>
      <p:sp>
        <p:nvSpPr>
          <p:cNvPr id="22" name="Rectangle 31">
            <a:extLst>
              <a:ext uri="{FF2B5EF4-FFF2-40B4-BE49-F238E27FC236}">
                <a16:creationId xmlns:a16="http://schemas.microsoft.com/office/drawing/2014/main" id="{356E6245-00F4-90EE-A24B-AF5550581963}"/>
              </a:ext>
            </a:extLst>
          </p:cNvPr>
          <p:cNvSpPr/>
          <p:nvPr/>
        </p:nvSpPr>
        <p:spPr>
          <a:xfrm>
            <a:off x="3479562" y="3504650"/>
            <a:ext cx="5909772" cy="923330"/>
          </a:xfrm>
          <a:prstGeom prst="rect">
            <a:avLst/>
          </a:prstGeom>
        </p:spPr>
        <p:txBody>
          <a:bodyPr wrap="square" anchor="t">
            <a:spAutoFit/>
          </a:bodyPr>
          <a:lstStyle/>
          <a:p>
            <a:r>
              <a:rPr lang="en-US" dirty="0">
                <a:solidFill>
                  <a:srgbClr val="4D2643"/>
                </a:solidFill>
                <a:latin typeface="El Messiri" panose="00000800000000000000" pitchFamily="50" charset="-78"/>
                <a:cs typeface="El Messiri" panose="00000800000000000000" pitchFamily="50" charset="-78"/>
              </a:rPr>
              <a:t>Venture capital (such as funds from angel investors) usually comes in at an early stage in the company’s development. </a:t>
            </a:r>
          </a:p>
        </p:txBody>
      </p:sp>
      <p:sp>
        <p:nvSpPr>
          <p:cNvPr id="24" name="Rectangle 31">
            <a:extLst>
              <a:ext uri="{FF2B5EF4-FFF2-40B4-BE49-F238E27FC236}">
                <a16:creationId xmlns:a16="http://schemas.microsoft.com/office/drawing/2014/main" id="{2EE37F61-680C-6779-0522-B2A58B1E1E33}"/>
              </a:ext>
            </a:extLst>
          </p:cNvPr>
          <p:cNvSpPr/>
          <p:nvPr/>
        </p:nvSpPr>
        <p:spPr>
          <a:xfrm>
            <a:off x="3557942" y="4724864"/>
            <a:ext cx="5508114" cy="646331"/>
          </a:xfrm>
          <a:prstGeom prst="rect">
            <a:avLst/>
          </a:prstGeom>
        </p:spPr>
        <p:txBody>
          <a:bodyPr wrap="square" anchor="t">
            <a:spAutoFit/>
          </a:bodyPr>
          <a:lstStyle/>
          <a:p>
            <a:r>
              <a:rPr lang="en-US" dirty="0">
                <a:solidFill>
                  <a:srgbClr val="4D2643"/>
                </a:solidFill>
                <a:latin typeface="El Messiri" panose="00000800000000000000" pitchFamily="50" charset="-78"/>
                <a:cs typeface="El Messiri" panose="00000800000000000000" pitchFamily="50" charset="-78"/>
              </a:rPr>
              <a:t>Later on, larger-sized private-equity investors come in to bring the company to a higher level. </a:t>
            </a:r>
          </a:p>
        </p:txBody>
      </p:sp>
      <p:sp>
        <p:nvSpPr>
          <p:cNvPr id="25" name="مثلث متساوي الساقين 24">
            <a:extLst>
              <a:ext uri="{FF2B5EF4-FFF2-40B4-BE49-F238E27FC236}">
                <a16:creationId xmlns:a16="http://schemas.microsoft.com/office/drawing/2014/main" id="{125158BD-27A9-5DE5-95BC-E15BE3AD68DC}"/>
              </a:ext>
            </a:extLst>
          </p:cNvPr>
          <p:cNvSpPr/>
          <p:nvPr/>
        </p:nvSpPr>
        <p:spPr>
          <a:xfrm rot="5400000">
            <a:off x="3936831" y="2597572"/>
            <a:ext cx="147891" cy="127492"/>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7" name="مثلث متساوي الساقين 26">
            <a:extLst>
              <a:ext uri="{FF2B5EF4-FFF2-40B4-BE49-F238E27FC236}">
                <a16:creationId xmlns:a16="http://schemas.microsoft.com/office/drawing/2014/main" id="{D220770F-FA52-F099-E21E-5FFD07B97274}"/>
              </a:ext>
            </a:extLst>
          </p:cNvPr>
          <p:cNvSpPr/>
          <p:nvPr/>
        </p:nvSpPr>
        <p:spPr>
          <a:xfrm rot="5400000">
            <a:off x="3936830" y="2984055"/>
            <a:ext cx="147891" cy="127492"/>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8" name="Rectangle 31">
            <a:extLst>
              <a:ext uri="{FF2B5EF4-FFF2-40B4-BE49-F238E27FC236}">
                <a16:creationId xmlns:a16="http://schemas.microsoft.com/office/drawing/2014/main" id="{B842DF01-C145-538B-85B6-0910E6374A89}"/>
              </a:ext>
            </a:extLst>
          </p:cNvPr>
          <p:cNvSpPr/>
          <p:nvPr/>
        </p:nvSpPr>
        <p:spPr>
          <a:xfrm>
            <a:off x="4127458" y="2523171"/>
            <a:ext cx="3122978" cy="307777"/>
          </a:xfrm>
          <a:prstGeom prst="rect">
            <a:avLst/>
          </a:prstGeom>
        </p:spPr>
        <p:txBody>
          <a:bodyPr wrap="square" anchor="t">
            <a:spAutoFit/>
          </a:bodyPr>
          <a:lstStyle/>
          <a:p>
            <a:r>
              <a:rPr lang="en-US" sz="1400" dirty="0">
                <a:solidFill>
                  <a:schemeClr val="bg1">
                    <a:lumMod val="50000"/>
                  </a:schemeClr>
                </a:solidFill>
                <a:latin typeface="El Messiri" panose="00000800000000000000" pitchFamily="50" charset="-78"/>
                <a:cs typeface="El Messiri" panose="00000800000000000000" pitchFamily="50" charset="-78"/>
              </a:rPr>
              <a:t>Some investors are kind and patient; </a:t>
            </a:r>
          </a:p>
        </p:txBody>
      </p:sp>
      <p:sp>
        <p:nvSpPr>
          <p:cNvPr id="29" name="Rectangle 31">
            <a:extLst>
              <a:ext uri="{FF2B5EF4-FFF2-40B4-BE49-F238E27FC236}">
                <a16:creationId xmlns:a16="http://schemas.microsoft.com/office/drawing/2014/main" id="{654A788B-0398-BA9B-F3A2-CADF8068BECF}"/>
              </a:ext>
            </a:extLst>
          </p:cNvPr>
          <p:cNvSpPr/>
          <p:nvPr/>
        </p:nvSpPr>
        <p:spPr>
          <a:xfrm>
            <a:off x="4141777" y="2898720"/>
            <a:ext cx="3122978" cy="307777"/>
          </a:xfrm>
          <a:prstGeom prst="rect">
            <a:avLst/>
          </a:prstGeom>
        </p:spPr>
        <p:txBody>
          <a:bodyPr wrap="square" anchor="t">
            <a:spAutoFit/>
          </a:bodyPr>
          <a:lstStyle/>
          <a:p>
            <a:r>
              <a:rPr lang="en-US" sz="1400" dirty="0">
                <a:solidFill>
                  <a:schemeClr val="bg1">
                    <a:lumMod val="50000"/>
                  </a:schemeClr>
                </a:solidFill>
                <a:latin typeface="El Messiri" panose="00000800000000000000" pitchFamily="50" charset="-78"/>
                <a:cs typeface="El Messiri" panose="00000800000000000000" pitchFamily="50" charset="-78"/>
              </a:rPr>
              <a:t>many are brutal and impatient.</a:t>
            </a:r>
          </a:p>
        </p:txBody>
      </p:sp>
    </p:spTree>
    <p:extLst>
      <p:ext uri="{BB962C8B-B14F-4D97-AF65-F5344CB8AC3E}">
        <p14:creationId xmlns:p14="http://schemas.microsoft.com/office/powerpoint/2010/main" val="265147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0"/>
                                        </p:tgtEl>
                                        <p:attrNameLst>
                                          <p:attrName>style.visibility</p:attrName>
                                        </p:attrNameLst>
                                      </p:cBhvr>
                                      <p:to>
                                        <p:strVal val="visible"/>
                                      </p:to>
                                    </p:set>
                                    <p:anim calcmode="lin" valueType="num">
                                      <p:cBhvr>
                                        <p:cTn id="35" dur="1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6" dur="100" fill="hold"/>
                                        <p:tgtEl>
                                          <p:spTgt spid="20"/>
                                        </p:tgtEl>
                                        <p:attrNameLst>
                                          <p:attrName>ppt_y</p:attrName>
                                        </p:attrNameLst>
                                      </p:cBhvr>
                                      <p:tavLst>
                                        <p:tav tm="0">
                                          <p:val>
                                            <p:strVal val="#ppt_y"/>
                                          </p:val>
                                        </p:tav>
                                        <p:tav tm="100000">
                                          <p:val>
                                            <p:strVal val="#ppt_y"/>
                                          </p:val>
                                        </p:tav>
                                      </p:tavLst>
                                    </p:anim>
                                    <p:anim calcmode="lin" valueType="num">
                                      <p:cBhvr>
                                        <p:cTn id="37" dur="1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8" dur="1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 tmFilter="0,0; .5, 1; 1, 1"/>
                                        <p:tgtEl>
                                          <p:spTgt spid="20"/>
                                        </p:tgtEl>
                                      </p:cBhvr>
                                    </p:animEffect>
                                  </p:childTnLst>
                                </p:cTn>
                              </p:par>
                            </p:childTnLst>
                          </p:cTn>
                        </p:par>
                        <p:par>
                          <p:cTn id="40" fill="hold">
                            <p:stCondLst>
                              <p:cond delay="241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8"/>
                                        </p:tgtEl>
                                        <p:attrNameLst>
                                          <p:attrName>style.visibility</p:attrName>
                                        </p:attrNameLst>
                                      </p:cBhvr>
                                      <p:to>
                                        <p:strVal val="visible"/>
                                      </p:to>
                                    </p:set>
                                    <p:anim calcmode="lin" valueType="num">
                                      <p:cBhvr>
                                        <p:cTn id="43" dur="1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4" dur="100" fill="hold"/>
                                        <p:tgtEl>
                                          <p:spTgt spid="28"/>
                                        </p:tgtEl>
                                        <p:attrNameLst>
                                          <p:attrName>ppt_y</p:attrName>
                                        </p:attrNameLst>
                                      </p:cBhvr>
                                      <p:tavLst>
                                        <p:tav tm="0">
                                          <p:val>
                                            <p:strVal val="#ppt_y"/>
                                          </p:val>
                                        </p:tav>
                                        <p:tav tm="100000">
                                          <p:val>
                                            <p:strVal val="#ppt_y"/>
                                          </p:val>
                                        </p:tav>
                                      </p:tavLst>
                                    </p:anim>
                                    <p:anim calcmode="lin" valueType="num">
                                      <p:cBhvr>
                                        <p:cTn id="45" dur="1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6" dur="1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 tmFilter="0,0; .5, 1; 1, 1"/>
                                        <p:tgtEl>
                                          <p:spTgt spid="28"/>
                                        </p:tgtEl>
                                      </p:cBhvr>
                                    </p:animEffect>
                                  </p:childTnLst>
                                </p:cTn>
                              </p:par>
                            </p:childTnLst>
                          </p:cTn>
                        </p:par>
                        <p:par>
                          <p:cTn id="48" fill="hold">
                            <p:stCondLst>
                              <p:cond delay="281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9"/>
                                        </p:tgtEl>
                                        <p:attrNameLst>
                                          <p:attrName>style.visibility</p:attrName>
                                        </p:attrNameLst>
                                      </p:cBhvr>
                                      <p:to>
                                        <p:strVal val="visible"/>
                                      </p:to>
                                    </p:set>
                                    <p:anim calcmode="lin" valueType="num">
                                      <p:cBhvr>
                                        <p:cTn id="5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29"/>
                                        </p:tgtEl>
                                        <p:attrNameLst>
                                          <p:attrName>ppt_y</p:attrName>
                                        </p:attrNameLst>
                                      </p:cBhvr>
                                      <p:tavLst>
                                        <p:tav tm="0">
                                          <p:val>
                                            <p:strVal val="#ppt_y"/>
                                          </p:val>
                                        </p:tav>
                                        <p:tav tm="100000">
                                          <p:val>
                                            <p:strVal val="#ppt_y"/>
                                          </p:val>
                                        </p:tav>
                                      </p:tavLst>
                                    </p:anim>
                                    <p:anim calcmode="lin" valueType="num">
                                      <p:cBhvr>
                                        <p:cTn id="5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29"/>
                                        </p:tgtEl>
                                      </p:cBhvr>
                                    </p:animEffect>
                                  </p:childTnLst>
                                </p:cTn>
                              </p:par>
                            </p:childTnLst>
                          </p:cTn>
                        </p:par>
                        <p:par>
                          <p:cTn id="56" fill="hold">
                            <p:stCondLst>
                              <p:cond delay="316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2"/>
                                        </p:tgtEl>
                                        <p:attrNameLst>
                                          <p:attrName>style.visibility</p:attrName>
                                        </p:attrNameLst>
                                      </p:cBhvr>
                                      <p:to>
                                        <p:strVal val="visible"/>
                                      </p:to>
                                    </p:set>
                                    <p:anim calcmode="lin" valueType="num">
                                      <p:cBhvr>
                                        <p:cTn id="59" dur="1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0" dur="100" fill="hold"/>
                                        <p:tgtEl>
                                          <p:spTgt spid="22"/>
                                        </p:tgtEl>
                                        <p:attrNameLst>
                                          <p:attrName>ppt_y</p:attrName>
                                        </p:attrNameLst>
                                      </p:cBhvr>
                                      <p:tavLst>
                                        <p:tav tm="0">
                                          <p:val>
                                            <p:strVal val="#ppt_y"/>
                                          </p:val>
                                        </p:tav>
                                        <p:tav tm="100000">
                                          <p:val>
                                            <p:strVal val="#ppt_y"/>
                                          </p:val>
                                        </p:tav>
                                      </p:tavLst>
                                    </p:anim>
                                    <p:anim calcmode="lin" valueType="num">
                                      <p:cBhvr>
                                        <p:cTn id="61" dur="1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2" dur="1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00" tmFilter="0,0; .5, 1; 1, 1"/>
                                        <p:tgtEl>
                                          <p:spTgt spid="22"/>
                                        </p:tgtEl>
                                      </p:cBhvr>
                                    </p:animEffect>
                                  </p:childTnLst>
                                </p:cTn>
                              </p:par>
                            </p:childTnLst>
                          </p:cTn>
                        </p:par>
                        <p:par>
                          <p:cTn id="64" fill="hold">
                            <p:stCondLst>
                              <p:cond delay="424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4"/>
                                        </p:tgtEl>
                                        <p:attrNameLst>
                                          <p:attrName>style.visibility</p:attrName>
                                        </p:attrNameLst>
                                      </p:cBhvr>
                                      <p:to>
                                        <p:strVal val="visible"/>
                                      </p:to>
                                    </p:set>
                                    <p:anim calcmode="lin" valueType="num">
                                      <p:cBhvr>
                                        <p:cTn id="67" dur="1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8" dur="100" fill="hold"/>
                                        <p:tgtEl>
                                          <p:spTgt spid="24"/>
                                        </p:tgtEl>
                                        <p:attrNameLst>
                                          <p:attrName>ppt_y</p:attrName>
                                        </p:attrNameLst>
                                      </p:cBhvr>
                                      <p:tavLst>
                                        <p:tav tm="0">
                                          <p:val>
                                            <p:strVal val="#ppt_y"/>
                                          </p:val>
                                        </p:tav>
                                        <p:tav tm="100000">
                                          <p:val>
                                            <p:strVal val="#ppt_y"/>
                                          </p:val>
                                        </p:tav>
                                      </p:tavLst>
                                    </p:anim>
                                    <p:anim calcmode="lin" valueType="num">
                                      <p:cBhvr>
                                        <p:cTn id="69" dur="1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70" dur="1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3" grpId="0"/>
      <p:bldP spid="20" grpId="0"/>
      <p:bldP spid="22" grpId="0"/>
      <p:bldP spid="24"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chemeClr val="accent1">
              <a:lumMod val="40000"/>
              <a:lumOff val="60000"/>
            </a:schemeClr>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pPr>
            <a:endParaRPr lang="ar-SA"/>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Chapter 9 overview</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7</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10576" y="1254645"/>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7" name="مثلث متساوي الساقين 16">
            <a:extLst>
              <a:ext uri="{FF2B5EF4-FFF2-40B4-BE49-F238E27FC236}">
                <a16:creationId xmlns:a16="http://schemas.microsoft.com/office/drawing/2014/main" id="{CCE646C5-1D23-B325-A588-BEEB08D1B547}"/>
              </a:ext>
            </a:extLst>
          </p:cNvPr>
          <p:cNvSpPr/>
          <p:nvPr/>
        </p:nvSpPr>
        <p:spPr>
          <a:xfrm rot="5400000">
            <a:off x="2912147" y="2102327"/>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8" name="مثلث متساوي الساقين 17">
            <a:extLst>
              <a:ext uri="{FF2B5EF4-FFF2-40B4-BE49-F238E27FC236}">
                <a16:creationId xmlns:a16="http://schemas.microsoft.com/office/drawing/2014/main" id="{EC4B3525-91A7-06E8-2447-780EBC3564B7}"/>
              </a:ext>
            </a:extLst>
          </p:cNvPr>
          <p:cNvSpPr/>
          <p:nvPr/>
        </p:nvSpPr>
        <p:spPr>
          <a:xfrm rot="5400000">
            <a:off x="2864331" y="3321545"/>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ثلث متساوي الساقين 18">
            <a:extLst>
              <a:ext uri="{FF2B5EF4-FFF2-40B4-BE49-F238E27FC236}">
                <a16:creationId xmlns:a16="http://schemas.microsoft.com/office/drawing/2014/main" id="{4CB85319-ECCE-6D55-F4CD-55243206E41C}"/>
              </a:ext>
            </a:extLst>
          </p:cNvPr>
          <p:cNvSpPr/>
          <p:nvPr/>
        </p:nvSpPr>
        <p:spPr>
          <a:xfrm rot="5400000">
            <a:off x="2771057" y="4358788"/>
            <a:ext cx="216395" cy="186547"/>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0" name="Rectangle 31">
            <a:extLst>
              <a:ext uri="{FF2B5EF4-FFF2-40B4-BE49-F238E27FC236}">
                <a16:creationId xmlns:a16="http://schemas.microsoft.com/office/drawing/2014/main" id="{E950CDDE-78A1-39D2-D6D6-BC027B8E266F}"/>
              </a:ext>
            </a:extLst>
          </p:cNvPr>
          <p:cNvSpPr/>
          <p:nvPr/>
        </p:nvSpPr>
        <p:spPr>
          <a:xfrm>
            <a:off x="3556691" y="1841578"/>
            <a:ext cx="6173212" cy="615553"/>
          </a:xfrm>
          <a:prstGeom prst="rect">
            <a:avLst/>
          </a:prstGeom>
        </p:spPr>
        <p:txBody>
          <a:bodyPr wrap="square" anchor="t">
            <a:spAutoFit/>
          </a:bodyPr>
          <a:lstStyle/>
          <a:p>
            <a:r>
              <a:rPr lang="en-US" sz="1700" dirty="0">
                <a:solidFill>
                  <a:srgbClr val="4D2643"/>
                </a:solidFill>
                <a:latin typeface="El Messiri" panose="00000800000000000000" pitchFamily="50" charset="-78"/>
                <a:cs typeface="El Messiri" panose="00000800000000000000" pitchFamily="50" charset="-78"/>
              </a:rPr>
              <a:t>After some years of successful operation, the company will be able to approach a bank for further financing. </a:t>
            </a:r>
          </a:p>
        </p:txBody>
      </p:sp>
      <p:sp>
        <p:nvSpPr>
          <p:cNvPr id="22" name="Rectangle 31">
            <a:extLst>
              <a:ext uri="{FF2B5EF4-FFF2-40B4-BE49-F238E27FC236}">
                <a16:creationId xmlns:a16="http://schemas.microsoft.com/office/drawing/2014/main" id="{356E6245-00F4-90EE-A24B-AF5550581963}"/>
              </a:ext>
            </a:extLst>
          </p:cNvPr>
          <p:cNvSpPr/>
          <p:nvPr/>
        </p:nvSpPr>
        <p:spPr>
          <a:xfrm>
            <a:off x="3479562" y="3199850"/>
            <a:ext cx="5909772" cy="646331"/>
          </a:xfrm>
          <a:prstGeom prst="rect">
            <a:avLst/>
          </a:prstGeom>
        </p:spPr>
        <p:txBody>
          <a:bodyPr wrap="square" anchor="t">
            <a:spAutoFit/>
          </a:bodyPr>
          <a:lstStyle/>
          <a:p>
            <a:r>
              <a:rPr lang="en-US" dirty="0">
                <a:solidFill>
                  <a:srgbClr val="4D2643"/>
                </a:solidFill>
                <a:latin typeface="El Messiri" panose="00000800000000000000" pitchFamily="50" charset="-78"/>
                <a:cs typeface="El Messiri" panose="00000800000000000000" pitchFamily="50" charset="-78"/>
              </a:rPr>
              <a:t>An aggressive bank can provide long-term capital on easy terms, based on an impressive business plan alone. </a:t>
            </a:r>
          </a:p>
        </p:txBody>
      </p:sp>
      <p:sp>
        <p:nvSpPr>
          <p:cNvPr id="24" name="Rectangle 31">
            <a:extLst>
              <a:ext uri="{FF2B5EF4-FFF2-40B4-BE49-F238E27FC236}">
                <a16:creationId xmlns:a16="http://schemas.microsoft.com/office/drawing/2014/main" id="{2EE37F61-680C-6779-0522-B2A58B1E1E33}"/>
              </a:ext>
            </a:extLst>
          </p:cNvPr>
          <p:cNvSpPr/>
          <p:nvPr/>
        </p:nvSpPr>
        <p:spPr>
          <a:xfrm>
            <a:off x="3557942" y="4343864"/>
            <a:ext cx="5718866" cy="923330"/>
          </a:xfrm>
          <a:prstGeom prst="rect">
            <a:avLst/>
          </a:prstGeom>
        </p:spPr>
        <p:txBody>
          <a:bodyPr wrap="square" anchor="t">
            <a:spAutoFit/>
          </a:bodyPr>
          <a:lstStyle/>
          <a:p>
            <a:r>
              <a:rPr lang="en-US" dirty="0">
                <a:solidFill>
                  <a:srgbClr val="4D2643"/>
                </a:solidFill>
                <a:latin typeface="El Messiri" panose="00000800000000000000" pitchFamily="50" charset="-78"/>
                <a:cs typeface="El Messiri" panose="00000800000000000000" pitchFamily="50" charset="-78"/>
              </a:rPr>
              <a:t>At a later stage, the business owner may be able to sell some shares of stock to raise big money for a corporate expansion. </a:t>
            </a:r>
          </a:p>
        </p:txBody>
      </p:sp>
    </p:spTree>
    <p:extLst>
      <p:ext uri="{BB962C8B-B14F-4D97-AF65-F5344CB8AC3E}">
        <p14:creationId xmlns:p14="http://schemas.microsoft.com/office/powerpoint/2010/main" val="191499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0"/>
                                        </p:tgtEl>
                                        <p:attrNameLst>
                                          <p:attrName>style.visibility</p:attrName>
                                        </p:attrNameLst>
                                      </p:cBhvr>
                                      <p:to>
                                        <p:strVal val="visible"/>
                                      </p:to>
                                    </p:set>
                                    <p:anim calcmode="lin" valueType="num">
                                      <p:cBhvr>
                                        <p:cTn id="35" dur="1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6" dur="100" fill="hold"/>
                                        <p:tgtEl>
                                          <p:spTgt spid="20"/>
                                        </p:tgtEl>
                                        <p:attrNameLst>
                                          <p:attrName>ppt_y</p:attrName>
                                        </p:attrNameLst>
                                      </p:cBhvr>
                                      <p:tavLst>
                                        <p:tav tm="0">
                                          <p:val>
                                            <p:strVal val="#ppt_y"/>
                                          </p:val>
                                        </p:tav>
                                        <p:tav tm="100000">
                                          <p:val>
                                            <p:strVal val="#ppt_y"/>
                                          </p:val>
                                        </p:tav>
                                      </p:tavLst>
                                    </p:anim>
                                    <p:anim calcmode="lin" valueType="num">
                                      <p:cBhvr>
                                        <p:cTn id="37" dur="1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8" dur="1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 tmFilter="0,0; .5, 1; 1, 1"/>
                                        <p:tgtEl>
                                          <p:spTgt spid="20"/>
                                        </p:tgtEl>
                                      </p:cBhvr>
                                    </p:animEffect>
                                  </p:childTnLst>
                                </p:cTn>
                              </p:par>
                            </p:childTnLst>
                          </p:cTn>
                        </p:par>
                        <p:par>
                          <p:cTn id="40" fill="hold">
                            <p:stCondLst>
                              <p:cond delay="247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2"/>
                                        </p:tgtEl>
                                        <p:attrNameLst>
                                          <p:attrName>style.visibility</p:attrName>
                                        </p:attrNameLst>
                                      </p:cBhvr>
                                      <p:to>
                                        <p:strVal val="visible"/>
                                      </p:to>
                                    </p:set>
                                    <p:anim calcmode="lin" valueType="num">
                                      <p:cBhvr>
                                        <p:cTn id="43" dur="1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4" dur="100" fill="hold"/>
                                        <p:tgtEl>
                                          <p:spTgt spid="22"/>
                                        </p:tgtEl>
                                        <p:attrNameLst>
                                          <p:attrName>ppt_y</p:attrName>
                                        </p:attrNameLst>
                                      </p:cBhvr>
                                      <p:tavLst>
                                        <p:tav tm="0">
                                          <p:val>
                                            <p:strVal val="#ppt_y"/>
                                          </p:val>
                                        </p:tav>
                                        <p:tav tm="100000">
                                          <p:val>
                                            <p:strVal val="#ppt_y"/>
                                          </p:val>
                                        </p:tav>
                                      </p:tavLst>
                                    </p:anim>
                                    <p:anim calcmode="lin" valueType="num">
                                      <p:cBhvr>
                                        <p:cTn id="45" dur="1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6" dur="1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 tmFilter="0,0; .5, 1; 1, 1"/>
                                        <p:tgtEl>
                                          <p:spTgt spid="22"/>
                                        </p:tgtEl>
                                      </p:cBhvr>
                                    </p:animEffect>
                                  </p:childTnLst>
                                </p:cTn>
                              </p:par>
                            </p:childTnLst>
                          </p:cTn>
                        </p:par>
                        <p:par>
                          <p:cTn id="48" fill="hold">
                            <p:stCondLst>
                              <p:cond delay="347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 calcmode="lin" valueType="num">
                                      <p:cBhvr>
                                        <p:cTn id="51" dur="1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24"/>
                                        </p:tgtEl>
                                        <p:attrNameLst>
                                          <p:attrName>ppt_y</p:attrName>
                                        </p:attrNameLst>
                                      </p:cBhvr>
                                      <p:tavLst>
                                        <p:tav tm="0">
                                          <p:val>
                                            <p:strVal val="#ppt_y"/>
                                          </p:val>
                                        </p:tav>
                                        <p:tav tm="100000">
                                          <p:val>
                                            <p:strVal val="#ppt_y"/>
                                          </p:val>
                                        </p:tav>
                                      </p:tavLst>
                                    </p:anim>
                                    <p:anim calcmode="lin" valueType="num">
                                      <p:cBhvr>
                                        <p:cTn id="53" dur="1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3" grpId="0"/>
      <p:bldP spid="20"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Coverage of the Chapter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5329676" y="979971"/>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Part One: How to access funding</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109517" y="976547"/>
            <a:ext cx="540000" cy="54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4099356" y="1751806"/>
            <a:ext cx="540000" cy="54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4099356" y="2692744"/>
            <a:ext cx="540000" cy="54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5246550" y="1920783"/>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Easy or difficult?</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5246520" y="2861595"/>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Personal resources</a:t>
            </a:r>
          </a:p>
        </p:txBody>
      </p:sp>
      <p:sp>
        <p:nvSpPr>
          <p:cNvPr id="18" name="نجمة ذات 4 نقاط 52">
            <a:extLst>
              <a:ext uri="{FF2B5EF4-FFF2-40B4-BE49-F238E27FC236}">
                <a16:creationId xmlns:a16="http://schemas.microsoft.com/office/drawing/2014/main" id="{90412A67-5BC7-3471-16C0-15C0450AD504}"/>
              </a:ext>
            </a:extLst>
          </p:cNvPr>
          <p:cNvSpPr/>
          <p:nvPr/>
        </p:nvSpPr>
        <p:spPr>
          <a:xfrm>
            <a:off x="4099356" y="3643128"/>
            <a:ext cx="540000" cy="540000"/>
          </a:xfrm>
          <a:prstGeom prst="star4">
            <a:avLst>
              <a:gd name="adj" fmla="val 26839"/>
            </a:avLst>
          </a:prstGeom>
          <a:gradFill flip="none" rotWithShape="1">
            <a:gsLst>
              <a:gs pos="0">
                <a:srgbClr val="00B0F0">
                  <a:alpha val="0"/>
                </a:srgbClr>
              </a:gs>
              <a:gs pos="100000">
                <a:srgbClr val="C1F5EF"/>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9" name="عنصر نائب للنص 13">
            <a:extLst>
              <a:ext uri="{FF2B5EF4-FFF2-40B4-BE49-F238E27FC236}">
                <a16:creationId xmlns:a16="http://schemas.microsoft.com/office/drawing/2014/main" id="{7C35ABA4-2A66-88C3-CA55-3CE8736F27A9}"/>
              </a:ext>
            </a:extLst>
          </p:cNvPr>
          <p:cNvSpPr txBox="1">
            <a:spLocks/>
          </p:cNvSpPr>
          <p:nvPr/>
        </p:nvSpPr>
        <p:spPr>
          <a:xfrm>
            <a:off x="5246520" y="3769365"/>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Size of the initial financing </a:t>
            </a:r>
          </a:p>
        </p:txBody>
      </p:sp>
      <p:sp>
        <p:nvSpPr>
          <p:cNvPr id="22" name="نجمة ذات 4 نقاط 52">
            <a:extLst>
              <a:ext uri="{FF2B5EF4-FFF2-40B4-BE49-F238E27FC236}">
                <a16:creationId xmlns:a16="http://schemas.microsoft.com/office/drawing/2014/main" id="{8252E73D-02F2-3924-25DE-9B189C7DE654}"/>
              </a:ext>
            </a:extLst>
          </p:cNvPr>
          <p:cNvSpPr/>
          <p:nvPr/>
        </p:nvSpPr>
        <p:spPr>
          <a:xfrm>
            <a:off x="4109517" y="4582107"/>
            <a:ext cx="540000" cy="540000"/>
          </a:xfrm>
          <a:prstGeom prst="star4">
            <a:avLst>
              <a:gd name="adj" fmla="val 26839"/>
            </a:avLst>
          </a:prstGeom>
          <a:gradFill flip="none" rotWithShape="1">
            <a:gsLst>
              <a:gs pos="0">
                <a:srgbClr val="92D050">
                  <a:alpha val="0"/>
                </a:srgbClr>
              </a:gs>
              <a:gs pos="100000">
                <a:srgbClr val="92D05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4" name="عنصر نائب للنص 13">
            <a:extLst>
              <a:ext uri="{FF2B5EF4-FFF2-40B4-BE49-F238E27FC236}">
                <a16:creationId xmlns:a16="http://schemas.microsoft.com/office/drawing/2014/main" id="{630BD182-F659-0AC2-889B-29996AB03DBB}"/>
              </a:ext>
            </a:extLst>
          </p:cNvPr>
          <p:cNvSpPr txBox="1">
            <a:spLocks/>
          </p:cNvSpPr>
          <p:nvPr/>
        </p:nvSpPr>
        <p:spPr>
          <a:xfrm>
            <a:off x="5256681" y="4708344"/>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Steps from start to finish</a:t>
            </a:r>
          </a:p>
        </p:txBody>
      </p:sp>
      <p:sp>
        <p:nvSpPr>
          <p:cNvPr id="20" name="نجمة ذات 4 نقاط 52">
            <a:extLst>
              <a:ext uri="{FF2B5EF4-FFF2-40B4-BE49-F238E27FC236}">
                <a16:creationId xmlns:a16="http://schemas.microsoft.com/office/drawing/2014/main" id="{7C316DB1-7EBA-B509-F17D-7B4743B446E4}"/>
              </a:ext>
            </a:extLst>
          </p:cNvPr>
          <p:cNvSpPr/>
          <p:nvPr/>
        </p:nvSpPr>
        <p:spPr>
          <a:xfrm>
            <a:off x="4109517" y="5491667"/>
            <a:ext cx="540000" cy="540000"/>
          </a:xfrm>
          <a:prstGeom prst="star4">
            <a:avLst>
              <a:gd name="adj" fmla="val 26839"/>
            </a:avLst>
          </a:prstGeom>
          <a:gradFill flip="none" rotWithShape="1">
            <a:gsLst>
              <a:gs pos="0">
                <a:srgbClr val="7030A0">
                  <a:alpha val="0"/>
                </a:srgbClr>
              </a:gs>
              <a:gs pos="100000">
                <a:srgbClr val="7030A0">
                  <a:alpha val="53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25" name="عنصر نائب للنص 13">
            <a:extLst>
              <a:ext uri="{FF2B5EF4-FFF2-40B4-BE49-F238E27FC236}">
                <a16:creationId xmlns:a16="http://schemas.microsoft.com/office/drawing/2014/main" id="{24A6FC41-F949-21F1-B3A4-7F8D46F11937}"/>
              </a:ext>
            </a:extLst>
          </p:cNvPr>
          <p:cNvSpPr txBox="1">
            <a:spLocks/>
          </p:cNvSpPr>
          <p:nvPr/>
        </p:nvSpPr>
        <p:spPr>
          <a:xfrm>
            <a:off x="5256681" y="5617904"/>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Sources of funding</a:t>
            </a:r>
          </a:p>
        </p:txBody>
      </p:sp>
    </p:spTree>
    <p:extLst>
      <p:ext uri="{BB962C8B-B14F-4D97-AF65-F5344CB8AC3E}">
        <p14:creationId xmlns:p14="http://schemas.microsoft.com/office/powerpoint/2010/main" val="39025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50"/>
                                        <p:tgtEl>
                                          <p:spTgt spid="34"/>
                                        </p:tgtEl>
                                      </p:cBhvr>
                                    </p:animEffect>
                                  </p:childTnLst>
                                </p:cTn>
                              </p:par>
                            </p:childTnLst>
                          </p:cTn>
                        </p:par>
                        <p:par>
                          <p:cTn id="35" fill="hold">
                            <p:stCondLst>
                              <p:cond delay="1725"/>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250"/>
                                        <p:tgtEl>
                                          <p:spTgt spid="35"/>
                                        </p:tgtEl>
                                      </p:cBhvr>
                                    </p:animEffect>
                                  </p:childTnLst>
                                </p:cTn>
                              </p:par>
                            </p:childTnLst>
                          </p:cTn>
                        </p:par>
                        <p:par>
                          <p:cTn id="39" fill="hold">
                            <p:stCondLst>
                              <p:cond delay="1975"/>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50"/>
                                        <p:tgtEl>
                                          <p:spTgt spid="37"/>
                                        </p:tgtEl>
                                      </p:cBhvr>
                                    </p:animEffect>
                                  </p:childTnLst>
                                </p:cTn>
                              </p:par>
                            </p:childTnLst>
                          </p:cTn>
                        </p:par>
                        <p:par>
                          <p:cTn id="43" fill="hold">
                            <p:stCondLst>
                              <p:cond delay="2225"/>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8"/>
                                        </p:tgtEl>
                                        <p:attrNameLst>
                                          <p:attrName>style.visibility</p:attrName>
                                        </p:attrNameLst>
                                      </p:cBhvr>
                                      <p:to>
                                        <p:strVal val="visible"/>
                                      </p:to>
                                    </p:set>
                                    <p:animEffect transition="in" filter="wipe(left)">
                                      <p:cBhvr>
                                        <p:cTn id="46" dur="250"/>
                                        <p:tgtEl>
                                          <p:spTgt spid="38"/>
                                        </p:tgtEl>
                                      </p:cBhvr>
                                    </p:animEffect>
                                  </p:childTnLst>
                                </p:cTn>
                              </p:par>
                            </p:childTnLst>
                          </p:cTn>
                        </p:par>
                        <p:par>
                          <p:cTn id="47" fill="hold">
                            <p:stCondLst>
                              <p:cond delay="2550"/>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wipe(left)">
                                      <p:cBhvr>
                                        <p:cTn id="50" dur="250"/>
                                        <p:tgtEl>
                                          <p:spTgt spid="40"/>
                                        </p:tgtEl>
                                      </p:cBhvr>
                                    </p:animEffect>
                                  </p:childTnLst>
                                </p:cTn>
                              </p:par>
                            </p:childTnLst>
                          </p:cTn>
                        </p:par>
                        <p:par>
                          <p:cTn id="51" fill="hold">
                            <p:stCondLst>
                              <p:cond delay="2825"/>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50"/>
                                        <p:tgtEl>
                                          <p:spTgt spid="18"/>
                                        </p:tgtEl>
                                      </p:cBhvr>
                                    </p:animEffect>
                                  </p:childTnLst>
                                </p:cTn>
                              </p:par>
                            </p:childTnLst>
                          </p:cTn>
                        </p:par>
                        <p:par>
                          <p:cTn id="55" fill="hold">
                            <p:stCondLst>
                              <p:cond delay="3075"/>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19"/>
                                        </p:tgtEl>
                                        <p:attrNameLst>
                                          <p:attrName>style.visibility</p:attrName>
                                        </p:attrNameLst>
                                      </p:cBhvr>
                                      <p:to>
                                        <p:strVal val="visible"/>
                                      </p:to>
                                    </p:set>
                                    <p:animEffect transition="in" filter="wipe(left)">
                                      <p:cBhvr>
                                        <p:cTn id="58" dur="250"/>
                                        <p:tgtEl>
                                          <p:spTgt spid="19"/>
                                        </p:tgtEl>
                                      </p:cBhvr>
                                    </p:animEffect>
                                  </p:childTnLst>
                                </p:cTn>
                              </p:par>
                            </p:childTnLst>
                          </p:cTn>
                        </p:par>
                        <p:par>
                          <p:cTn id="59" fill="hold">
                            <p:stCondLst>
                              <p:cond delay="3425"/>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50"/>
                                        <p:tgtEl>
                                          <p:spTgt spid="22"/>
                                        </p:tgtEl>
                                      </p:cBhvr>
                                    </p:animEffect>
                                  </p:childTnLst>
                                </p:cTn>
                              </p:par>
                            </p:childTnLst>
                          </p:cTn>
                        </p:par>
                        <p:par>
                          <p:cTn id="63" fill="hold">
                            <p:stCondLst>
                              <p:cond delay="3675"/>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24"/>
                                        </p:tgtEl>
                                        <p:attrNameLst>
                                          <p:attrName>style.visibility</p:attrName>
                                        </p:attrNameLst>
                                      </p:cBhvr>
                                      <p:to>
                                        <p:strVal val="visible"/>
                                      </p:to>
                                    </p:set>
                                    <p:animEffect transition="in" filter="wipe(left)">
                                      <p:cBhvr>
                                        <p:cTn id="66" dur="250"/>
                                        <p:tgtEl>
                                          <p:spTgt spid="24"/>
                                        </p:tgtEl>
                                      </p:cBhvr>
                                    </p:animEffect>
                                  </p:childTnLst>
                                </p:cTn>
                              </p:par>
                            </p:childTnLst>
                          </p:cTn>
                        </p:par>
                        <p:par>
                          <p:cTn id="67" fill="hold">
                            <p:stCondLst>
                              <p:cond delay="4025"/>
                            </p:stCondLst>
                            <p:childTnLst>
                              <p:par>
                                <p:cTn id="68" presetID="10"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250"/>
                                        <p:tgtEl>
                                          <p:spTgt spid="20"/>
                                        </p:tgtEl>
                                      </p:cBhvr>
                                    </p:animEffect>
                                  </p:childTnLst>
                                </p:cTn>
                              </p:par>
                            </p:childTnLst>
                          </p:cTn>
                        </p:par>
                        <p:par>
                          <p:cTn id="71" fill="hold">
                            <p:stCondLst>
                              <p:cond delay="4275"/>
                            </p:stCondLst>
                            <p:childTnLst>
                              <p:par>
                                <p:cTn id="72" presetID="22" presetClass="entr" presetSubtype="8" fill="hold" grpId="0" nodeType="afterEffect">
                                  <p:stCondLst>
                                    <p:cond delay="0"/>
                                  </p:stCondLst>
                                  <p:iterate type="wd">
                                    <p:tmPct val="10000"/>
                                  </p:iterate>
                                  <p:childTnLst>
                                    <p:set>
                                      <p:cBhvr>
                                        <p:cTn id="73" dur="1" fill="hold">
                                          <p:stCondLst>
                                            <p:cond delay="0"/>
                                          </p:stCondLst>
                                        </p:cTn>
                                        <p:tgtEl>
                                          <p:spTgt spid="25"/>
                                        </p:tgtEl>
                                        <p:attrNameLst>
                                          <p:attrName>style.visibility</p:attrName>
                                        </p:attrNameLst>
                                      </p:cBhvr>
                                      <p:to>
                                        <p:strVal val="visible"/>
                                      </p:to>
                                    </p:set>
                                    <p:animEffect transition="in" filter="wipe(left)">
                                      <p:cBhvr>
                                        <p:cTn id="74"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P spid="18" grpId="0" animBg="1"/>
      <p:bldP spid="19" grpId="0"/>
      <p:bldP spid="22" grpId="0" animBg="1"/>
      <p:bldP spid="24" grpId="0"/>
      <p:bldP spid="20"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4D2643"/>
                </a:solidFill>
                <a:effectLst/>
                <a:uLnTx/>
                <a:uFillTx/>
                <a:latin typeface="El Messiri" panose="00000800000000000000" pitchFamily="50" charset="-78"/>
                <a:ea typeface="+mn-ea"/>
                <a:cs typeface="El Messiri" panose="00000800000000000000" pitchFamily="50" charset="-78"/>
              </a:rPr>
              <a:t>Coverage of the Chapter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5246520" y="979971"/>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Part Two :  Where to Access the Funds</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109517" y="976547"/>
            <a:ext cx="540000" cy="54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4099356" y="1697964"/>
            <a:ext cx="540000" cy="54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4099356" y="2419381"/>
            <a:ext cx="540000" cy="54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5246520" y="1707712"/>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Your personal money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5226166" y="2483245"/>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Family as a source of funding</a:t>
            </a:r>
          </a:p>
        </p:txBody>
      </p:sp>
      <p:sp>
        <p:nvSpPr>
          <p:cNvPr id="18" name="نجمة ذات 4 نقاط 52">
            <a:extLst>
              <a:ext uri="{FF2B5EF4-FFF2-40B4-BE49-F238E27FC236}">
                <a16:creationId xmlns:a16="http://schemas.microsoft.com/office/drawing/2014/main" id="{90412A67-5BC7-3471-16C0-15C0450AD504}"/>
              </a:ext>
            </a:extLst>
          </p:cNvPr>
          <p:cNvSpPr/>
          <p:nvPr/>
        </p:nvSpPr>
        <p:spPr>
          <a:xfrm>
            <a:off x="4099356" y="3234107"/>
            <a:ext cx="540000" cy="540000"/>
          </a:xfrm>
          <a:prstGeom prst="star4">
            <a:avLst>
              <a:gd name="adj" fmla="val 26839"/>
            </a:avLst>
          </a:prstGeom>
          <a:gradFill flip="none" rotWithShape="1">
            <a:gsLst>
              <a:gs pos="0">
                <a:srgbClr val="00B0F0">
                  <a:alpha val="0"/>
                </a:srgbClr>
              </a:gs>
              <a:gs pos="100000">
                <a:srgbClr val="C1F5EF"/>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9" name="عنصر نائب للنص 13">
            <a:extLst>
              <a:ext uri="{FF2B5EF4-FFF2-40B4-BE49-F238E27FC236}">
                <a16:creationId xmlns:a16="http://schemas.microsoft.com/office/drawing/2014/main" id="{7C35ABA4-2A66-88C3-CA55-3CE8736F27A9}"/>
              </a:ext>
            </a:extLst>
          </p:cNvPr>
          <p:cNvSpPr txBox="1">
            <a:spLocks/>
          </p:cNvSpPr>
          <p:nvPr/>
        </p:nvSpPr>
        <p:spPr>
          <a:xfrm>
            <a:off x="5226166" y="3289424"/>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Friends &amp; Contacts</a:t>
            </a:r>
          </a:p>
        </p:txBody>
      </p:sp>
      <p:sp>
        <p:nvSpPr>
          <p:cNvPr id="22" name="نجمة ذات 4 نقاط 52">
            <a:extLst>
              <a:ext uri="{FF2B5EF4-FFF2-40B4-BE49-F238E27FC236}">
                <a16:creationId xmlns:a16="http://schemas.microsoft.com/office/drawing/2014/main" id="{8252E73D-02F2-3924-25DE-9B189C7DE654}"/>
              </a:ext>
            </a:extLst>
          </p:cNvPr>
          <p:cNvSpPr/>
          <p:nvPr/>
        </p:nvSpPr>
        <p:spPr>
          <a:xfrm>
            <a:off x="4097373" y="3953871"/>
            <a:ext cx="540000" cy="540000"/>
          </a:xfrm>
          <a:prstGeom prst="star4">
            <a:avLst>
              <a:gd name="adj" fmla="val 26839"/>
            </a:avLst>
          </a:prstGeom>
          <a:gradFill flip="none" rotWithShape="1">
            <a:gsLst>
              <a:gs pos="0">
                <a:srgbClr val="92D050">
                  <a:alpha val="0"/>
                </a:srgbClr>
              </a:gs>
              <a:gs pos="100000">
                <a:srgbClr val="92D05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4" name="عنصر نائب للنص 13">
            <a:extLst>
              <a:ext uri="{FF2B5EF4-FFF2-40B4-BE49-F238E27FC236}">
                <a16:creationId xmlns:a16="http://schemas.microsoft.com/office/drawing/2014/main" id="{630BD182-F659-0AC2-889B-29996AB03DBB}"/>
              </a:ext>
            </a:extLst>
          </p:cNvPr>
          <p:cNvSpPr txBox="1">
            <a:spLocks/>
          </p:cNvSpPr>
          <p:nvPr/>
        </p:nvSpPr>
        <p:spPr>
          <a:xfrm>
            <a:off x="5226166" y="3986519"/>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Angel Investors</a:t>
            </a:r>
          </a:p>
        </p:txBody>
      </p:sp>
      <p:sp>
        <p:nvSpPr>
          <p:cNvPr id="20" name="نجمة ذات 4 نقاط 52">
            <a:extLst>
              <a:ext uri="{FF2B5EF4-FFF2-40B4-BE49-F238E27FC236}">
                <a16:creationId xmlns:a16="http://schemas.microsoft.com/office/drawing/2014/main" id="{7C316DB1-7EBA-B509-F17D-7B4743B446E4}"/>
              </a:ext>
            </a:extLst>
          </p:cNvPr>
          <p:cNvSpPr/>
          <p:nvPr/>
        </p:nvSpPr>
        <p:spPr>
          <a:xfrm>
            <a:off x="4109517" y="4673635"/>
            <a:ext cx="540000" cy="540000"/>
          </a:xfrm>
          <a:prstGeom prst="star4">
            <a:avLst>
              <a:gd name="adj" fmla="val 26839"/>
            </a:avLst>
          </a:prstGeom>
          <a:gradFill flip="none" rotWithShape="1">
            <a:gsLst>
              <a:gs pos="0">
                <a:srgbClr val="7030A0">
                  <a:alpha val="0"/>
                </a:srgbClr>
              </a:gs>
              <a:gs pos="100000">
                <a:srgbClr val="7030A0">
                  <a:alpha val="53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عنصر نائب للنص 13">
            <a:extLst>
              <a:ext uri="{FF2B5EF4-FFF2-40B4-BE49-F238E27FC236}">
                <a16:creationId xmlns:a16="http://schemas.microsoft.com/office/drawing/2014/main" id="{24A6FC41-F949-21F1-B3A4-7F8D46F11937}"/>
              </a:ext>
            </a:extLst>
          </p:cNvPr>
          <p:cNvSpPr txBox="1">
            <a:spLocks/>
          </p:cNvSpPr>
          <p:nvPr/>
        </p:nvSpPr>
        <p:spPr>
          <a:xfrm>
            <a:off x="5240725" y="4673635"/>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Venture Capitalist</a:t>
            </a:r>
          </a:p>
        </p:txBody>
      </p:sp>
      <p:sp>
        <p:nvSpPr>
          <p:cNvPr id="26" name="نجمة ذات 4 نقاط 52">
            <a:extLst>
              <a:ext uri="{FF2B5EF4-FFF2-40B4-BE49-F238E27FC236}">
                <a16:creationId xmlns:a16="http://schemas.microsoft.com/office/drawing/2014/main" id="{9053FA72-0635-24FC-6F7B-0EE265594DD5}"/>
              </a:ext>
            </a:extLst>
          </p:cNvPr>
          <p:cNvSpPr/>
          <p:nvPr/>
        </p:nvSpPr>
        <p:spPr>
          <a:xfrm>
            <a:off x="4109517" y="5394482"/>
            <a:ext cx="540000" cy="540000"/>
          </a:xfrm>
          <a:prstGeom prst="star4">
            <a:avLst>
              <a:gd name="adj" fmla="val 26839"/>
            </a:avLst>
          </a:prstGeom>
          <a:gradFill flip="none" rotWithShape="1">
            <a:gsLst>
              <a:gs pos="0">
                <a:srgbClr val="00FF99">
                  <a:alpha val="0"/>
                </a:srgbClr>
              </a:gs>
              <a:gs pos="100000">
                <a:srgbClr val="00FF99">
                  <a:alpha val="39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7" name="عنصر نائب للنص 13">
            <a:extLst>
              <a:ext uri="{FF2B5EF4-FFF2-40B4-BE49-F238E27FC236}">
                <a16:creationId xmlns:a16="http://schemas.microsoft.com/office/drawing/2014/main" id="{943C366B-ADB4-4BE0-02E5-B339857619F6}"/>
              </a:ext>
            </a:extLst>
          </p:cNvPr>
          <p:cNvSpPr txBox="1">
            <a:spLocks/>
          </p:cNvSpPr>
          <p:nvPr/>
        </p:nvSpPr>
        <p:spPr>
          <a:xfrm>
            <a:off x="5240725" y="5470960"/>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Private-Equity Fund</a:t>
            </a:r>
          </a:p>
        </p:txBody>
      </p:sp>
    </p:spTree>
    <p:extLst>
      <p:ext uri="{BB962C8B-B14F-4D97-AF65-F5344CB8AC3E}">
        <p14:creationId xmlns:p14="http://schemas.microsoft.com/office/powerpoint/2010/main" val="414245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2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Effect transition="in" filter="wipe(left)">
                                      <p:cBhvr>
                                        <p:cTn id="31" dur="25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50"/>
                                        <p:tgtEl>
                                          <p:spTgt spid="34"/>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250"/>
                                        <p:tgtEl>
                                          <p:spTgt spid="35"/>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50"/>
                                        <p:tgtEl>
                                          <p:spTgt spid="37"/>
                                        </p:tgtEl>
                                      </p:cBhvr>
                                    </p:animEffect>
                                  </p:childTnLst>
                                </p:cTn>
                              </p:par>
                            </p:childTnLst>
                          </p:cTn>
                        </p:par>
                        <p:par>
                          <p:cTn id="43" fill="hold">
                            <p:stCondLst>
                              <p:cond delay="225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8"/>
                                        </p:tgtEl>
                                        <p:attrNameLst>
                                          <p:attrName>style.visibility</p:attrName>
                                        </p:attrNameLst>
                                      </p:cBhvr>
                                      <p:to>
                                        <p:strVal val="visible"/>
                                      </p:to>
                                    </p:set>
                                    <p:animEffect transition="in" filter="wipe(left)">
                                      <p:cBhvr>
                                        <p:cTn id="46" dur="250"/>
                                        <p:tgtEl>
                                          <p:spTgt spid="38"/>
                                        </p:tgtEl>
                                      </p:cBhvr>
                                    </p:animEffect>
                                  </p:childTnLst>
                                </p:cTn>
                              </p:par>
                            </p:childTnLst>
                          </p:cTn>
                        </p:par>
                        <p:par>
                          <p:cTn id="47" fill="hold">
                            <p:stCondLst>
                              <p:cond delay="2550"/>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wipe(left)">
                                      <p:cBhvr>
                                        <p:cTn id="50" dur="250"/>
                                        <p:tgtEl>
                                          <p:spTgt spid="40"/>
                                        </p:tgtEl>
                                      </p:cBhvr>
                                    </p:animEffect>
                                  </p:childTnLst>
                                </p:cTn>
                              </p:par>
                            </p:childTnLst>
                          </p:cTn>
                        </p:par>
                        <p:par>
                          <p:cTn id="51" fill="hold">
                            <p:stCondLst>
                              <p:cond delay="2925"/>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50"/>
                                        <p:tgtEl>
                                          <p:spTgt spid="18"/>
                                        </p:tgtEl>
                                      </p:cBhvr>
                                    </p:animEffect>
                                  </p:childTnLst>
                                </p:cTn>
                              </p:par>
                            </p:childTnLst>
                          </p:cTn>
                        </p:par>
                        <p:par>
                          <p:cTn id="55" fill="hold">
                            <p:stCondLst>
                              <p:cond delay="3175"/>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19"/>
                                        </p:tgtEl>
                                        <p:attrNameLst>
                                          <p:attrName>style.visibility</p:attrName>
                                        </p:attrNameLst>
                                      </p:cBhvr>
                                      <p:to>
                                        <p:strVal val="visible"/>
                                      </p:to>
                                    </p:set>
                                    <p:animEffect transition="in" filter="wipe(left)">
                                      <p:cBhvr>
                                        <p:cTn id="58" dur="250"/>
                                        <p:tgtEl>
                                          <p:spTgt spid="19"/>
                                        </p:tgtEl>
                                      </p:cBhvr>
                                    </p:animEffect>
                                  </p:childTnLst>
                                </p:cTn>
                              </p:par>
                            </p:childTnLst>
                          </p:cTn>
                        </p:par>
                        <p:par>
                          <p:cTn id="59" fill="hold">
                            <p:stCondLst>
                              <p:cond delay="3475"/>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250"/>
                                        <p:tgtEl>
                                          <p:spTgt spid="22"/>
                                        </p:tgtEl>
                                      </p:cBhvr>
                                    </p:animEffect>
                                  </p:childTnLst>
                                </p:cTn>
                              </p:par>
                            </p:childTnLst>
                          </p:cTn>
                        </p:par>
                        <p:par>
                          <p:cTn id="63" fill="hold">
                            <p:stCondLst>
                              <p:cond delay="3725"/>
                            </p:stCondLst>
                            <p:childTnLst>
                              <p:par>
                                <p:cTn id="64" presetID="22" presetClass="entr" presetSubtype="8" fill="hold" grpId="0" nodeType="afterEffect">
                                  <p:stCondLst>
                                    <p:cond delay="0"/>
                                  </p:stCondLst>
                                  <p:iterate type="wd">
                                    <p:tmPct val="10000"/>
                                  </p:iterate>
                                  <p:childTnLst>
                                    <p:set>
                                      <p:cBhvr>
                                        <p:cTn id="65" dur="1" fill="hold">
                                          <p:stCondLst>
                                            <p:cond delay="0"/>
                                          </p:stCondLst>
                                        </p:cTn>
                                        <p:tgtEl>
                                          <p:spTgt spid="24"/>
                                        </p:tgtEl>
                                        <p:attrNameLst>
                                          <p:attrName>style.visibility</p:attrName>
                                        </p:attrNameLst>
                                      </p:cBhvr>
                                      <p:to>
                                        <p:strVal val="visible"/>
                                      </p:to>
                                    </p:set>
                                    <p:animEffect transition="in" filter="wipe(left)">
                                      <p:cBhvr>
                                        <p:cTn id="66" dur="250"/>
                                        <p:tgtEl>
                                          <p:spTgt spid="24"/>
                                        </p:tgtEl>
                                      </p:cBhvr>
                                    </p:animEffect>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250"/>
                                        <p:tgtEl>
                                          <p:spTgt spid="20"/>
                                        </p:tgtEl>
                                      </p:cBhvr>
                                    </p:animEffect>
                                  </p:childTnLst>
                                </p:cTn>
                              </p:par>
                            </p:childTnLst>
                          </p:cTn>
                        </p:par>
                        <p:par>
                          <p:cTn id="71" fill="hold">
                            <p:stCondLst>
                              <p:cond delay="4250"/>
                            </p:stCondLst>
                            <p:childTnLst>
                              <p:par>
                                <p:cTn id="72" presetID="22" presetClass="entr" presetSubtype="8" fill="hold" grpId="0" nodeType="afterEffect">
                                  <p:stCondLst>
                                    <p:cond delay="0"/>
                                  </p:stCondLst>
                                  <p:iterate type="wd">
                                    <p:tmPct val="10000"/>
                                  </p:iterate>
                                  <p:childTnLst>
                                    <p:set>
                                      <p:cBhvr>
                                        <p:cTn id="73" dur="1" fill="hold">
                                          <p:stCondLst>
                                            <p:cond delay="0"/>
                                          </p:stCondLst>
                                        </p:cTn>
                                        <p:tgtEl>
                                          <p:spTgt spid="25"/>
                                        </p:tgtEl>
                                        <p:attrNameLst>
                                          <p:attrName>style.visibility</p:attrName>
                                        </p:attrNameLst>
                                      </p:cBhvr>
                                      <p:to>
                                        <p:strVal val="visible"/>
                                      </p:to>
                                    </p:set>
                                    <p:animEffect transition="in" filter="wipe(left)">
                                      <p:cBhvr>
                                        <p:cTn id="74" dur="250"/>
                                        <p:tgtEl>
                                          <p:spTgt spid="25"/>
                                        </p:tgtEl>
                                      </p:cBhvr>
                                    </p:animEffect>
                                  </p:childTnLst>
                                </p:cTn>
                              </p:par>
                            </p:childTnLst>
                          </p:cTn>
                        </p:par>
                        <p:par>
                          <p:cTn id="75" fill="hold">
                            <p:stCondLst>
                              <p:cond delay="4525"/>
                            </p:stCondLst>
                            <p:childTnLst>
                              <p:par>
                                <p:cTn id="76" presetID="10" presetClass="entr" presetSubtype="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250"/>
                                        <p:tgtEl>
                                          <p:spTgt spid="26"/>
                                        </p:tgtEl>
                                      </p:cBhvr>
                                    </p:animEffect>
                                  </p:childTnLst>
                                </p:cTn>
                              </p:par>
                            </p:childTnLst>
                          </p:cTn>
                        </p:par>
                        <p:par>
                          <p:cTn id="79" fill="hold">
                            <p:stCondLst>
                              <p:cond delay="4775"/>
                            </p:stCondLst>
                            <p:childTnLst>
                              <p:par>
                                <p:cTn id="80" presetID="22" presetClass="entr" presetSubtype="8" fill="hold" grpId="0" nodeType="afterEffect">
                                  <p:stCondLst>
                                    <p:cond delay="0"/>
                                  </p:stCondLst>
                                  <p:iterate type="wd">
                                    <p:tmPct val="10000"/>
                                  </p:iterate>
                                  <p:childTnLst>
                                    <p:set>
                                      <p:cBhvr>
                                        <p:cTn id="81" dur="1" fill="hold">
                                          <p:stCondLst>
                                            <p:cond delay="0"/>
                                          </p:stCondLst>
                                        </p:cTn>
                                        <p:tgtEl>
                                          <p:spTgt spid="27"/>
                                        </p:tgtEl>
                                        <p:attrNameLst>
                                          <p:attrName>style.visibility</p:attrName>
                                        </p:attrNameLst>
                                      </p:cBhvr>
                                      <p:to>
                                        <p:strVal val="visible"/>
                                      </p:to>
                                    </p:set>
                                    <p:animEffect transition="in" filter="wipe(left)">
                                      <p:cBhvr>
                                        <p:cTn id="82"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P spid="18" grpId="0" animBg="1"/>
      <p:bldP spid="19" grpId="0"/>
      <p:bldP spid="22" grpId="0" animBg="1"/>
      <p:bldP spid="24" grpId="0"/>
      <p:bldP spid="20" grpId="0" animBg="1"/>
      <p:bldP spid="25" grpId="0"/>
      <p:bldP spid="26" grpId="0" animBg="1"/>
      <p:bldP spid="27" grpId="0"/>
    </p:bldLst>
  </p:timing>
</p:sld>
</file>

<file path=ppt/theme/theme1.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نسق Office">
  <a:themeElements>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docProps/app.xml><?xml version="1.0" encoding="utf-8"?>
<Properties xmlns="http://schemas.openxmlformats.org/officeDocument/2006/extended-properties" xmlns:vt="http://schemas.openxmlformats.org/officeDocument/2006/docPropsVTypes">
  <TotalTime>6687</TotalTime>
  <Words>3698</Words>
  <Application>Microsoft Office PowerPoint</Application>
  <PresentationFormat>Widescreen</PresentationFormat>
  <Paragraphs>439</Paragraphs>
  <Slides>48</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48</vt:i4>
      </vt:variant>
    </vt:vector>
  </HeadingPairs>
  <TitlesOfParts>
    <vt:vector size="59" baseType="lpstr">
      <vt:lpstr>Arial</vt:lpstr>
      <vt:lpstr>Calibri</vt:lpstr>
      <vt:lpstr>Calibri Light</vt:lpstr>
      <vt:lpstr>Cocon® Next Arabic</vt:lpstr>
      <vt:lpstr>El Messiri</vt:lpstr>
      <vt:lpstr>Sakkal Majalla</vt:lpstr>
      <vt:lpstr>Trebuchet MS</vt:lpstr>
      <vt:lpstr>Contents Slide Master</vt:lpstr>
      <vt:lpstr>4_نسق Office</vt:lpstr>
      <vt:lpstr>1_نسق Office</vt:lpstr>
      <vt:lpstr>4_نسق Office</vt:lpstr>
      <vt:lpstr>PowerPoint Presentation</vt:lpstr>
      <vt:lpstr>Be an Entrepreneur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نوره</cp:lastModifiedBy>
  <cp:revision>441</cp:revision>
  <dcterms:created xsi:type="dcterms:W3CDTF">2020-02-08T05:42:12Z</dcterms:created>
  <dcterms:modified xsi:type="dcterms:W3CDTF">2022-08-11T18:55:43Z</dcterms:modified>
</cp:coreProperties>
</file>