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62" r:id="rId3"/>
  </p:sldMasterIdLst>
  <p:notesMasterIdLst>
    <p:notesMasterId r:id="rId36"/>
  </p:notesMasterIdLst>
  <p:sldIdLst>
    <p:sldId id="335" r:id="rId4"/>
    <p:sldId id="291" r:id="rId5"/>
    <p:sldId id="524" r:id="rId6"/>
    <p:sldId id="525" r:id="rId7"/>
    <p:sldId id="548" r:id="rId8"/>
    <p:sldId id="570" r:id="rId9"/>
    <p:sldId id="531" r:id="rId10"/>
    <p:sldId id="571" r:id="rId11"/>
    <p:sldId id="543" r:id="rId12"/>
    <p:sldId id="572" r:id="rId13"/>
    <p:sldId id="573" r:id="rId14"/>
    <p:sldId id="534" r:id="rId15"/>
    <p:sldId id="575" r:id="rId16"/>
    <p:sldId id="561" r:id="rId17"/>
    <p:sldId id="576" r:id="rId18"/>
    <p:sldId id="577" r:id="rId19"/>
    <p:sldId id="578" r:id="rId20"/>
    <p:sldId id="579" r:id="rId21"/>
    <p:sldId id="580" r:id="rId22"/>
    <p:sldId id="581" r:id="rId23"/>
    <p:sldId id="582" r:id="rId24"/>
    <p:sldId id="583" r:id="rId25"/>
    <p:sldId id="584" r:id="rId26"/>
    <p:sldId id="537" r:id="rId27"/>
    <p:sldId id="585" r:id="rId28"/>
    <p:sldId id="586" r:id="rId29"/>
    <p:sldId id="587" r:id="rId30"/>
    <p:sldId id="550" r:id="rId31"/>
    <p:sldId id="588" r:id="rId32"/>
    <p:sldId id="554" r:id="rId33"/>
    <p:sldId id="569" r:id="rId34"/>
    <p:sldId id="566" r:id="rId35"/>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CBC7C"/>
    <a:srgbClr val="BDF3ED"/>
    <a:srgbClr val="C1F5EF"/>
    <a:srgbClr val="00B0F0"/>
    <a:srgbClr val="6FD2F7"/>
    <a:srgbClr val="E9FBF9"/>
    <a:srgbClr val="DEF9F6"/>
    <a:srgbClr val="7F7F7F"/>
    <a:srgbClr val="20B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3969" autoAdjust="0"/>
  </p:normalViewPr>
  <p:slideViewPr>
    <p:cSldViewPr snapToGrid="0">
      <p:cViewPr varScale="1">
        <p:scale>
          <a:sx n="86" d="100"/>
          <a:sy n="86" d="100"/>
        </p:scale>
        <p:origin x="738"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14/01/1444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14/01/1444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14/01/1444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14/01/1444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13/01/1444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13/01/1444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63" r:id="rId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themeOverride" Target="../theme/themeOverride1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themeOverride" Target="../theme/themeOverride1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3.xml"/><Relationship Id="rId5" Type="http://schemas.openxmlformats.org/officeDocument/2006/relationships/image" Target="../media/image1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4.xml"/><Relationship Id="rId5" Type="http://schemas.openxmlformats.org/officeDocument/2006/relationships/image" Target="../media/image1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5.xml"/><Relationship Id="rId5" Type="http://schemas.openxmlformats.org/officeDocument/2006/relationships/image" Target="../media/image1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6.xml"/><Relationship Id="rId5" Type="http://schemas.openxmlformats.org/officeDocument/2006/relationships/image" Target="../media/image1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0.xml"/><Relationship Id="rId5" Type="http://schemas.openxmlformats.org/officeDocument/2006/relationships/image" Target="../media/image12.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1.xml"/><Relationship Id="rId6" Type="http://schemas.openxmlformats.org/officeDocument/2006/relationships/hyperlink" Target="https://knowhow.ncvo.org.uk/tools-resources/business-plan-template/writing-your-business-plan/11-cost-and-income-structure" TargetMode="External"/><Relationship Id="rId5"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chemeClr val="bg1"/>
                </a:solidFill>
              </a:rPr>
              <a:t>BE AN Entrepreneur </a:t>
            </a:r>
            <a:endParaRPr lang="en-US" sz="4800" spc="-150" dirty="0">
              <a:solidFill>
                <a:prstClr val="white"/>
              </a:solidFill>
              <a:latin typeface="El Messiri" panose="00000800000000000000" pitchFamily="50" charset="-78"/>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r>
              <a:rPr lang="en-US" sz="1600" dirty="0">
                <a:solidFill>
                  <a:schemeClr val="bg1"/>
                </a:solidFill>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THE FINANCIAL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474600"/>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474600"/>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2085624" y="1538412"/>
            <a:ext cx="33540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financial plan shows the rewards. It shows how much the investor's money can grow. </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3108665"/>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3108665"/>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2174614" y="3172478"/>
            <a:ext cx="3013573"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Your financial plan has three goals:</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96000" y="1479748"/>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11154685" y="1479748"/>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171766" y="1543561"/>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To demonstrate the need for funds. </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158511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ar-SA" sz="2000" dirty="0">
                <a:solidFill>
                  <a:schemeClr val="bg1"/>
                </a:solidFill>
                <a:latin typeface="Cocon® Next Arabic"/>
                <a:cs typeface="Geeza Pro" panose="02000400000000000000" pitchFamily="2" charset="0"/>
              </a:rPr>
              <a:t>5</a:t>
            </a:r>
            <a:endParaRPr lang="en-US" sz="2000" dirty="0">
              <a:solidFill>
                <a:schemeClr val="bg1"/>
              </a:solidFill>
              <a:latin typeface="Cocon® Next Arabic"/>
              <a:cs typeface="Geeza Pro" panose="02000400000000000000" pitchFamily="2" charset="0"/>
            </a:endParaRP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21534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ar-SA" sz="2000" dirty="0">
                <a:solidFill>
                  <a:schemeClr val="bg1"/>
                </a:solidFill>
                <a:latin typeface="Cocon® Next Arabic"/>
                <a:cs typeface="Geeza Pro" panose="02000400000000000000" pitchFamily="2" charset="0"/>
              </a:rPr>
              <a:t>6</a:t>
            </a:r>
            <a:endParaRPr lang="en-US" sz="2000" dirty="0">
              <a:solidFill>
                <a:schemeClr val="bg1"/>
              </a:solidFill>
              <a:latin typeface="Cocon® Next Arabic"/>
              <a:cs typeface="Geeza Pro" panose="02000400000000000000" pitchFamily="2" charset="0"/>
            </a:endParaRP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279987" y="1569224"/>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ar-SA" sz="2000" dirty="0">
                <a:solidFill>
                  <a:schemeClr val="bg1"/>
                </a:solidFill>
                <a:latin typeface="Cocon® Next Arabic"/>
                <a:cs typeface="Geeza Pro" panose="02000400000000000000" pitchFamily="2" charset="0"/>
              </a:rPr>
              <a:t>1</a:t>
            </a:r>
            <a:endParaRPr lang="en-US" sz="2000" dirty="0">
              <a:solidFill>
                <a:schemeClr val="bg1"/>
              </a:solidFill>
              <a:latin typeface="Cocon® Next Arabic"/>
              <a:cs typeface="Geeza Pro" panose="02000400000000000000" pitchFamily="2" charset="0"/>
            </a:endParaRP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096000" y="3108665"/>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54685" y="3108665"/>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171766" y="3172478"/>
            <a:ext cx="3198093"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To demonstrate the reward or return of a business. </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279987" y="3219182"/>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ar-SA" sz="2000" dirty="0">
                <a:solidFill>
                  <a:schemeClr val="bg1"/>
                </a:solidFill>
                <a:latin typeface="Cocon® Next Arabic"/>
                <a:cs typeface="Geeza Pro" panose="02000400000000000000" pitchFamily="2" charset="0"/>
              </a:rPr>
              <a:t>2</a:t>
            </a:r>
            <a:endParaRPr lang="en-US" sz="2000" dirty="0">
              <a:solidFill>
                <a:schemeClr val="bg1"/>
              </a:solidFill>
              <a:latin typeface="Cocon® Next Arabic"/>
              <a:cs typeface="Geeza Pro" panose="02000400000000000000" pitchFamily="2" charset="0"/>
            </a:endParaRPr>
          </a:p>
        </p:txBody>
      </p:sp>
      <p:sp>
        <p:nvSpPr>
          <p:cNvPr id="27" name="شكل بيضاوي 26">
            <a:extLst>
              <a:ext uri="{FF2B5EF4-FFF2-40B4-BE49-F238E27FC236}">
                <a16:creationId xmlns:a16="http://schemas.microsoft.com/office/drawing/2014/main" id="{CF26D260-DF8F-DDCA-7A1C-C1580310B273}"/>
              </a:ext>
            </a:extLst>
          </p:cNvPr>
          <p:cNvSpPr/>
          <p:nvPr/>
        </p:nvSpPr>
        <p:spPr>
          <a:xfrm>
            <a:off x="3323394" y="4779030"/>
            <a:ext cx="972566" cy="972566"/>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8" name="مستطيل 27">
            <a:extLst>
              <a:ext uri="{FF2B5EF4-FFF2-40B4-BE49-F238E27FC236}">
                <a16:creationId xmlns:a16="http://schemas.microsoft.com/office/drawing/2014/main" id="{83D3D869-A832-81A4-582D-930B54C57745}"/>
              </a:ext>
            </a:extLst>
          </p:cNvPr>
          <p:cNvSpPr/>
          <p:nvPr/>
        </p:nvSpPr>
        <p:spPr>
          <a:xfrm>
            <a:off x="8382079" y="4779030"/>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Title 6">
            <a:extLst>
              <a:ext uri="{FF2B5EF4-FFF2-40B4-BE49-F238E27FC236}">
                <a16:creationId xmlns:a16="http://schemas.microsoft.com/office/drawing/2014/main" id="{507E8D00-21C8-8782-6DD7-1674A1E0334E}"/>
              </a:ext>
            </a:extLst>
          </p:cNvPr>
          <p:cNvSpPr txBox="1">
            <a:spLocks/>
          </p:cNvSpPr>
          <p:nvPr/>
        </p:nvSpPr>
        <p:spPr>
          <a:xfrm>
            <a:off x="4399160" y="4842843"/>
            <a:ext cx="3198093"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To demonstrate the reward or return of a business. </a:t>
            </a:r>
          </a:p>
        </p:txBody>
      </p:sp>
      <p:sp>
        <p:nvSpPr>
          <p:cNvPr id="30" name="Title 6">
            <a:extLst>
              <a:ext uri="{FF2B5EF4-FFF2-40B4-BE49-F238E27FC236}">
                <a16:creationId xmlns:a16="http://schemas.microsoft.com/office/drawing/2014/main" id="{3FA3A048-A258-A473-6175-BC4FE95B8F01}"/>
              </a:ext>
            </a:extLst>
          </p:cNvPr>
          <p:cNvSpPr txBox="1">
            <a:spLocks/>
          </p:cNvSpPr>
          <p:nvPr/>
        </p:nvSpPr>
        <p:spPr>
          <a:xfrm>
            <a:off x="3507381" y="488954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ar-SA" sz="2000" dirty="0">
                <a:solidFill>
                  <a:schemeClr val="bg1"/>
                </a:solidFill>
                <a:latin typeface="Cocon® Next Arabic"/>
                <a:cs typeface="Geeza Pro" panose="02000400000000000000" pitchFamily="2" charset="0"/>
              </a:rPr>
              <a:t>3</a:t>
            </a:r>
            <a:endParaRPr lang="en-US" sz="2000" dirty="0">
              <a:solidFill>
                <a:schemeClr val="bg1"/>
              </a:solidFill>
              <a:latin typeface="Cocon® Next Arabic"/>
              <a:cs typeface="Geeza Pro" panose="02000400000000000000" pitchFamily="2" charset="0"/>
            </a:endParaRPr>
          </a:p>
        </p:txBody>
      </p:sp>
    </p:spTree>
    <p:extLst>
      <p:ext uri="{BB962C8B-B14F-4D97-AF65-F5344CB8AC3E}">
        <p14:creationId xmlns:p14="http://schemas.microsoft.com/office/powerpoint/2010/main" val="4495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3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4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5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6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calcmode="lin" valueType="num">
                                      <p:cBhvr>
                                        <p:cTn id="63" dur="1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30"/>
                                        </p:tgtEl>
                                        <p:attrNameLst>
                                          <p:attrName>ppt_y</p:attrName>
                                        </p:attrNameLst>
                                      </p:cBhvr>
                                      <p:tavLst>
                                        <p:tav tm="0">
                                          <p:val>
                                            <p:strVal val="#ppt_y"/>
                                          </p:val>
                                        </p:tav>
                                        <p:tav tm="100000">
                                          <p:val>
                                            <p:strVal val="#ppt_y"/>
                                          </p:val>
                                        </p:tav>
                                      </p:tavLst>
                                    </p:anim>
                                    <p:anim calcmode="lin" valueType="num">
                                      <p:cBhvr>
                                        <p:cTn id="65" dur="1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30"/>
                                        </p:tgtEl>
                                      </p:cBhvr>
                                    </p:animEffect>
                                  </p:childTnLst>
                                </p:cTn>
                              </p:par>
                            </p:childTnLst>
                          </p:cTn>
                        </p:par>
                        <p:par>
                          <p:cTn id="68" fill="hold">
                            <p:stCondLst>
                              <p:cond delay="172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43"/>
                                        </p:tgtEl>
                                        <p:attrNameLst>
                                          <p:attrName>ppt_y</p:attrName>
                                        </p:attrNameLst>
                                      </p:cBhvr>
                                      <p:tavLst>
                                        <p:tav tm="0">
                                          <p:val>
                                            <p:strVal val="#ppt_y"/>
                                          </p:val>
                                        </p:tav>
                                        <p:tav tm="100000">
                                          <p:val>
                                            <p:strVal val="#ppt_y"/>
                                          </p:val>
                                        </p:tav>
                                      </p:tavLst>
                                    </p:anim>
                                    <p:anim calcmode="lin" valueType="num">
                                      <p:cBhvr>
                                        <p:cTn id="73"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43"/>
                                        </p:tgtEl>
                                      </p:cBhvr>
                                    </p:animEffect>
                                  </p:childTnLst>
                                </p:cTn>
                              </p:par>
                            </p:childTnLst>
                          </p:cTn>
                        </p:par>
                        <p:par>
                          <p:cTn id="76" fill="hold">
                            <p:stCondLst>
                              <p:cond delay="253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52"/>
                                        </p:tgtEl>
                                        <p:attrNameLst>
                                          <p:attrName>style.visibility</p:attrName>
                                        </p:attrNameLst>
                                      </p:cBhvr>
                                      <p:to>
                                        <p:strVal val="visible"/>
                                      </p:to>
                                    </p:set>
                                    <p:anim calcmode="lin" valueType="num">
                                      <p:cBhvr>
                                        <p:cTn id="79"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52"/>
                                        </p:tgtEl>
                                        <p:attrNameLst>
                                          <p:attrName>ppt_y</p:attrName>
                                        </p:attrNameLst>
                                      </p:cBhvr>
                                      <p:tavLst>
                                        <p:tav tm="0">
                                          <p:val>
                                            <p:strVal val="#ppt_y"/>
                                          </p:val>
                                        </p:tav>
                                        <p:tav tm="100000">
                                          <p:val>
                                            <p:strVal val="#ppt_y"/>
                                          </p:val>
                                        </p:tav>
                                      </p:tavLst>
                                    </p:anim>
                                    <p:anim calcmode="lin" valueType="num">
                                      <p:cBhvr>
                                        <p:cTn id="81"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52"/>
                                        </p:tgtEl>
                                      </p:cBhvr>
                                    </p:animEffect>
                                  </p:childTnLst>
                                </p:cTn>
                              </p:par>
                            </p:childTnLst>
                          </p:cTn>
                        </p:par>
                        <p:par>
                          <p:cTn id="84" fill="hold">
                            <p:stCondLst>
                              <p:cond delay="293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4"/>
                                        </p:tgtEl>
                                        <p:attrNameLst>
                                          <p:attrName>style.visibility</p:attrName>
                                        </p:attrNameLst>
                                      </p:cBhvr>
                                      <p:to>
                                        <p:strVal val="visible"/>
                                      </p:to>
                                    </p:set>
                                    <p:anim calcmode="lin" valueType="num">
                                      <p:cBhvr>
                                        <p:cTn id="87"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4"/>
                                        </p:tgtEl>
                                        <p:attrNameLst>
                                          <p:attrName>ppt_y</p:attrName>
                                        </p:attrNameLst>
                                      </p:cBhvr>
                                      <p:tavLst>
                                        <p:tav tm="0">
                                          <p:val>
                                            <p:strVal val="#ppt_y"/>
                                          </p:val>
                                        </p:tav>
                                        <p:tav tm="100000">
                                          <p:val>
                                            <p:strVal val="#ppt_y"/>
                                          </p:val>
                                        </p:tav>
                                      </p:tavLst>
                                    </p:anim>
                                    <p:anim calcmode="lin" valueType="num">
                                      <p:cBhvr>
                                        <p:cTn id="89"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4"/>
                                        </p:tgtEl>
                                      </p:cBhvr>
                                    </p:animEffect>
                                  </p:childTnLst>
                                </p:cTn>
                              </p:par>
                            </p:childTnLst>
                          </p:cTn>
                        </p:par>
                        <p:par>
                          <p:cTn id="92" fill="hold">
                            <p:stCondLst>
                              <p:cond delay="331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4"/>
                                        </p:tgtEl>
                                        <p:attrNameLst>
                                          <p:attrName>style.visibility</p:attrName>
                                        </p:attrNameLst>
                                      </p:cBhvr>
                                      <p:to>
                                        <p:strVal val="visible"/>
                                      </p:to>
                                    </p:set>
                                    <p:anim calcmode="lin" valueType="num">
                                      <p:cBhvr>
                                        <p:cTn id="95"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4"/>
                                        </p:tgtEl>
                                        <p:attrNameLst>
                                          <p:attrName>ppt_y</p:attrName>
                                        </p:attrNameLst>
                                      </p:cBhvr>
                                      <p:tavLst>
                                        <p:tav tm="0">
                                          <p:val>
                                            <p:strVal val="#ppt_y"/>
                                          </p:val>
                                        </p:tav>
                                        <p:tav tm="100000">
                                          <p:val>
                                            <p:strVal val="#ppt_y"/>
                                          </p:val>
                                        </p:tav>
                                      </p:tavLst>
                                    </p:anim>
                                    <p:anim calcmode="lin" valueType="num">
                                      <p:cBhvr>
                                        <p:cTn id="97"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4"/>
                                        </p:tgtEl>
                                      </p:cBhvr>
                                    </p:animEffect>
                                  </p:childTnLst>
                                </p:cTn>
                              </p:par>
                            </p:childTnLst>
                          </p:cTn>
                        </p:par>
                        <p:par>
                          <p:cTn id="100" fill="hold">
                            <p:stCondLst>
                              <p:cond delay="382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29"/>
                                        </p:tgtEl>
                                        <p:attrNameLst>
                                          <p:attrName>style.visibility</p:attrName>
                                        </p:attrNameLst>
                                      </p:cBhvr>
                                      <p:to>
                                        <p:strVal val="visible"/>
                                      </p:to>
                                    </p:set>
                                    <p:anim calcmode="lin" valueType="num">
                                      <p:cBhvr>
                                        <p:cTn id="103"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29"/>
                                        </p:tgtEl>
                                        <p:attrNameLst>
                                          <p:attrName>ppt_y</p:attrName>
                                        </p:attrNameLst>
                                      </p:cBhvr>
                                      <p:tavLst>
                                        <p:tav tm="0">
                                          <p:val>
                                            <p:strVal val="#ppt_y"/>
                                          </p:val>
                                        </p:tav>
                                        <p:tav tm="100000">
                                          <p:val>
                                            <p:strVal val="#ppt_y"/>
                                          </p:val>
                                        </p:tav>
                                      </p:tavLst>
                                    </p:anim>
                                    <p:anim calcmode="lin" valueType="num">
                                      <p:cBhvr>
                                        <p:cTn id="105"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81"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THE FINANCIAL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894320"/>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894320"/>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95813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To address these goals, your financial plan will have three components:</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4157970"/>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4157970"/>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784015" y="4221783"/>
            <a:ext cx="34572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cash budgets</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96000" y="1899468"/>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11154685" y="1899468"/>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512743" y="1958133"/>
            <a:ext cx="3339876"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conclusions reached from the cash budgets</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200483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endParaRPr lang="en-US" sz="2000" dirty="0">
              <a:solidFill>
                <a:schemeClr val="bg1"/>
              </a:solidFill>
              <a:latin typeface="Cocon® Next Arabic"/>
              <a:cs typeface="Geeza Pro" panose="02000400000000000000" pitchFamily="2" charset="0"/>
            </a:endParaRP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426465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endParaRPr lang="en-US" sz="2000" dirty="0">
              <a:solidFill>
                <a:schemeClr val="bg1"/>
              </a:solidFill>
              <a:latin typeface="Cocon® Next Arabic"/>
              <a:cs typeface="Geeza Pro" panose="02000400000000000000" pitchFamily="2" charset="0"/>
            </a:endParaRP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279987" y="1988944"/>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endParaRPr lang="en-US" sz="2000" dirty="0">
              <a:solidFill>
                <a:schemeClr val="bg1"/>
              </a:solidFill>
              <a:latin typeface="Cocon® Next Arabic"/>
              <a:cs typeface="Geeza Pro" panose="02000400000000000000" pitchFamily="2" charset="0"/>
            </a:endParaRP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096000" y="4157970"/>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54685" y="4157970"/>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171766" y="422178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ways to measure risk.</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279987" y="426848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endParaRPr lang="en-US" sz="2000" dirty="0">
              <a:solidFill>
                <a:schemeClr val="bg1"/>
              </a:solidFill>
              <a:latin typeface="Cocon® Next Arabic"/>
              <a:cs typeface="Geeza Pro" panose="02000400000000000000" pitchFamily="2" charset="0"/>
            </a:endParaRPr>
          </a:p>
        </p:txBody>
      </p:sp>
    </p:spTree>
    <p:extLst>
      <p:ext uri="{BB962C8B-B14F-4D97-AF65-F5344CB8AC3E}">
        <p14:creationId xmlns:p14="http://schemas.microsoft.com/office/powerpoint/2010/main" val="25536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nodePh="1">
                                  <p:stCondLst>
                                    <p:cond delay="0"/>
                                  </p:stCondLst>
                                  <p:endCondLst>
                                    <p:cond evt="begin" delay="0">
                                      <p:tn val="29"/>
                                    </p:cond>
                                  </p:end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335"/>
                            </p:stCondLst>
                            <p:childTnLst>
                              <p:par>
                                <p:cTn id="37" presetID="41" presetClass="entr" presetSubtype="0" fill="hold" grpId="0" nodeType="afterEffect" nodePh="1">
                                  <p:stCondLst>
                                    <p:cond delay="0"/>
                                  </p:stCondLst>
                                  <p:endCondLst>
                                    <p:cond evt="begin" delay="0">
                                      <p:tn val="37"/>
                                    </p:cond>
                                  </p:end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445"/>
                            </p:stCondLst>
                            <p:childTnLst>
                              <p:par>
                                <p:cTn id="45" presetID="41" presetClass="entr" presetSubtype="0" fill="hold" grpId="0" nodeType="afterEffect" nodePh="1">
                                  <p:stCondLst>
                                    <p:cond delay="0"/>
                                  </p:stCondLst>
                                  <p:endCondLst>
                                    <p:cond evt="begin" delay="0">
                                      <p:tn val="45"/>
                                    </p:cond>
                                  </p:end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555"/>
                            </p:stCondLst>
                            <p:childTnLst>
                              <p:par>
                                <p:cTn id="53" presetID="41" presetClass="entr" presetSubtype="0" fill="hold" grpId="0" nodeType="afterEffect" nodePh="1">
                                  <p:stCondLst>
                                    <p:cond delay="0"/>
                                  </p:stCondLst>
                                  <p:endCondLst>
                                    <p:cond evt="begin" delay="0">
                                      <p:tn val="53"/>
                                    </p:cond>
                                  </p:end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66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3"/>
                                        </p:tgtEl>
                                        <p:attrNameLst>
                                          <p:attrName>ppt_y</p:attrName>
                                        </p:attrNameLst>
                                      </p:cBhvr>
                                      <p:tavLst>
                                        <p:tav tm="0">
                                          <p:val>
                                            <p:strVal val="#ppt_y"/>
                                          </p:val>
                                        </p:tav>
                                        <p:tav tm="100000">
                                          <p:val>
                                            <p:strVal val="#ppt_y"/>
                                          </p:val>
                                        </p:tav>
                                      </p:tavLst>
                                    </p:anim>
                                    <p:anim calcmode="lin" valueType="num">
                                      <p:cBhvr>
                                        <p:cTn id="65"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3"/>
                                        </p:tgtEl>
                                      </p:cBhvr>
                                    </p:animEffect>
                                  </p:childTnLst>
                                </p:cTn>
                              </p:par>
                            </p:childTnLst>
                          </p:cTn>
                        </p:par>
                        <p:par>
                          <p:cTn id="68" fill="hold">
                            <p:stCondLst>
                              <p:cond delay="236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259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4"/>
                                        </p:tgtEl>
                                        <p:attrNameLst>
                                          <p:attrName>style.visibility</p:attrName>
                                        </p:attrNameLst>
                                      </p:cBhvr>
                                      <p:to>
                                        <p:strVal val="visible"/>
                                      </p:to>
                                    </p:set>
                                    <p:anim calcmode="lin" valueType="num">
                                      <p:cBhvr>
                                        <p:cTn id="7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4"/>
                                        </p:tgtEl>
                                        <p:attrNameLst>
                                          <p:attrName>ppt_y</p:attrName>
                                        </p:attrNameLst>
                                      </p:cBhvr>
                                      <p:tavLst>
                                        <p:tav tm="0">
                                          <p:val>
                                            <p:strVal val="#ppt_y"/>
                                          </p:val>
                                        </p:tav>
                                        <p:tav tm="100000">
                                          <p:val>
                                            <p:strVal val="#ppt_y"/>
                                          </p:val>
                                        </p:tav>
                                      </p:tavLst>
                                    </p:anim>
                                    <p:anim calcmode="lin" valueType="num">
                                      <p:cBhvr>
                                        <p:cTn id="8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4"/>
                                        </p:tgtEl>
                                      </p:cBhvr>
                                    </p:animEffect>
                                  </p:childTnLst>
                                </p:cTn>
                              </p:par>
                            </p:childTnLst>
                          </p:cTn>
                        </p:par>
                        <p:par>
                          <p:cTn id="84" fill="hold">
                            <p:stCondLst>
                              <p:cond delay="307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4"/>
                                        </p:tgtEl>
                                        <p:attrNameLst>
                                          <p:attrName>style.visibility</p:attrName>
                                        </p:attrNameLst>
                                      </p:cBhvr>
                                      <p:to>
                                        <p:strVal val="visible"/>
                                      </p:to>
                                    </p:set>
                                    <p:anim calcmode="lin" valueType="num">
                                      <p:cBhvr>
                                        <p:cTn id="87"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4"/>
                                        </p:tgtEl>
                                        <p:attrNameLst>
                                          <p:attrName>ppt_y</p:attrName>
                                        </p:attrNameLst>
                                      </p:cBhvr>
                                      <p:tavLst>
                                        <p:tav tm="0">
                                          <p:val>
                                            <p:strVal val="#ppt_y"/>
                                          </p:val>
                                        </p:tav>
                                        <p:tav tm="100000">
                                          <p:val>
                                            <p:strVal val="#ppt_y"/>
                                          </p:val>
                                        </p:tav>
                                      </p:tavLst>
                                    </p:anim>
                                    <p:anim calcmode="lin" valueType="num">
                                      <p:cBhvr>
                                        <p:cTn id="89"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0247" y="209746"/>
            <a:ext cx="8005749" cy="632540"/>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Cash Budget</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2221315" y="2309291"/>
            <a:ext cx="709615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123399" y="1677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1543458" y="1381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623029" y="2039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072633" y="1948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492692" y="1652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572264" y="231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PastelsSmooth/>
                    </a14:imgEffect>
                    <a14:imgEffect>
                      <a14:saturation sat="400000"/>
                    </a14:imgEffect>
                  </a14:imgLayer>
                </a14:imgProps>
              </a:ext>
              <a:ext uri="{28A0092B-C50C-407E-A947-70E740481C1C}">
                <a14:useLocalDpi xmlns:a14="http://schemas.microsoft.com/office/drawing/2010/main" val="0"/>
              </a:ext>
            </a:extLst>
          </a:blip>
          <a:srcRect/>
          <a:stretch/>
        </p:blipFill>
        <p:spPr>
          <a:xfrm>
            <a:off x="1690117" y="2177720"/>
            <a:ext cx="436568" cy="593844"/>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514726" y="1839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5934785" y="1543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014357" y="2201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l="13061" r="13676"/>
          <a:stretch/>
        </p:blipFill>
        <p:spPr>
          <a:xfrm>
            <a:off x="6096000" y="2219364"/>
            <a:ext cx="257795" cy="628611"/>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41432" y="4070943"/>
            <a:ext cx="3588790" cy="10736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0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Cash budget: A budget that tracks expected cash flows over future time frame.</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371052" y="3935085"/>
            <a:ext cx="3196947" cy="1151261"/>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The time frame or period of a cash budget will usually cover several years.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232825" y="3935085"/>
            <a:ext cx="3286751"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1400" b="0" dirty="0">
                <a:solidFill>
                  <a:schemeClr val="tx1"/>
                </a:solidFill>
                <a:latin typeface="El Messiri" panose="00000800000000000000" pitchFamily="50" charset="-78"/>
                <a:cs typeface="El Messiri" panose="00000800000000000000" pitchFamily="50" charset="-78"/>
              </a:rPr>
              <a:t>If you estimate that it will take five years to build up the business, and that the business will be stable by the fifth year, it would mean that your cash budget should be enough to cover five years. </a:t>
            </a:r>
          </a:p>
        </p:txBody>
      </p:sp>
      <p:sp>
        <p:nvSpPr>
          <p:cNvPr id="44" name="Title 6">
            <a:extLst>
              <a:ext uri="{FF2B5EF4-FFF2-40B4-BE49-F238E27FC236}">
                <a16:creationId xmlns:a16="http://schemas.microsoft.com/office/drawing/2014/main" id="{8F4E313C-7846-E95C-DCBE-3B06643FCC92}"/>
              </a:ext>
            </a:extLst>
          </p:cNvPr>
          <p:cNvSpPr txBox="1">
            <a:spLocks/>
          </p:cNvSpPr>
          <p:nvPr/>
        </p:nvSpPr>
        <p:spPr>
          <a:xfrm flipH="1">
            <a:off x="9442547" y="2203501"/>
            <a:ext cx="698324" cy="87865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3200" b="0" dirty="0">
                <a:solidFill>
                  <a:schemeClr val="bg1">
                    <a:lumMod val="85000"/>
                  </a:schemeClr>
                </a:solidFill>
                <a:latin typeface="El Messiri" panose="00000800000000000000" pitchFamily="50" charset="-78"/>
                <a:cs typeface="El Messiri" panose="00000800000000000000" pitchFamily="50" charset="-78"/>
              </a:rPr>
              <a:t>5th</a:t>
            </a:r>
          </a:p>
        </p:txBody>
      </p:sp>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44"/>
                                        </p:tgtEl>
                                        <p:attrNameLst>
                                          <p:attrName>style.visibility</p:attrName>
                                        </p:attrNameLst>
                                      </p:cBhvr>
                                      <p:to>
                                        <p:strVal val="visible"/>
                                      </p:to>
                                    </p:set>
                                    <p:anim calcmode="lin" valueType="num">
                                      <p:cBhvr>
                                        <p:cTn id="30"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44"/>
                                        </p:tgtEl>
                                        <p:attrNameLst>
                                          <p:attrName>ppt_y</p:attrName>
                                        </p:attrNameLst>
                                      </p:cBhvr>
                                      <p:tavLst>
                                        <p:tav tm="0">
                                          <p:val>
                                            <p:strVal val="#ppt_y"/>
                                          </p:val>
                                        </p:tav>
                                        <p:tav tm="100000">
                                          <p:val>
                                            <p:strVal val="#ppt_y"/>
                                          </p:val>
                                        </p:tav>
                                      </p:tavLst>
                                    </p:anim>
                                    <p:anim calcmode="lin" valueType="num">
                                      <p:cBhvr>
                                        <p:cTn id="32"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44"/>
                                        </p:tgtEl>
                                      </p:cBhvr>
                                    </p:animEffect>
                                  </p:childTnLst>
                                </p:cTn>
                              </p:par>
                            </p:childTnLst>
                          </p:cTn>
                        </p:par>
                        <p:par>
                          <p:cTn id="35" fill="hold">
                            <p:stCondLst>
                              <p:cond delay="885"/>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73"/>
                                        </p:tgtEl>
                                        <p:attrNameLst>
                                          <p:attrName>style.visibility</p:attrName>
                                        </p:attrNameLst>
                                      </p:cBhvr>
                                      <p:to>
                                        <p:strVal val="visible"/>
                                      </p:to>
                                    </p:set>
                                    <p:anim calcmode="lin" valueType="num">
                                      <p:cBhvr>
                                        <p:cTn id="38"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73"/>
                                        </p:tgtEl>
                                        <p:attrNameLst>
                                          <p:attrName>ppt_y</p:attrName>
                                        </p:attrNameLst>
                                      </p:cBhvr>
                                      <p:tavLst>
                                        <p:tav tm="0">
                                          <p:val>
                                            <p:strVal val="#ppt_y"/>
                                          </p:val>
                                        </p:tav>
                                        <p:tav tm="100000">
                                          <p:val>
                                            <p:strVal val="#ppt_y"/>
                                          </p:val>
                                        </p:tav>
                                      </p:tavLst>
                                    </p:anim>
                                    <p:anim calcmode="lin" valueType="num">
                                      <p:cBhvr>
                                        <p:cTn id="40"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73"/>
                                        </p:tgtEl>
                                      </p:cBhvr>
                                    </p:animEffect>
                                  </p:childTnLst>
                                </p:cTn>
                              </p:par>
                            </p:childTnLst>
                          </p:cTn>
                        </p:par>
                        <p:par>
                          <p:cTn id="43" fill="hold">
                            <p:stCondLst>
                              <p:cond delay="199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74"/>
                                        </p:tgtEl>
                                        <p:attrNameLst>
                                          <p:attrName>style.visibility</p:attrName>
                                        </p:attrNameLst>
                                      </p:cBhvr>
                                      <p:to>
                                        <p:strVal val="visible"/>
                                      </p:to>
                                    </p:set>
                                    <p:anim calcmode="lin" valueType="num">
                                      <p:cBhvr>
                                        <p:cTn id="46"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7" dur="150" fill="hold"/>
                                        <p:tgtEl>
                                          <p:spTgt spid="74"/>
                                        </p:tgtEl>
                                        <p:attrNameLst>
                                          <p:attrName>ppt_y</p:attrName>
                                        </p:attrNameLst>
                                      </p:cBhvr>
                                      <p:tavLst>
                                        <p:tav tm="0">
                                          <p:val>
                                            <p:strVal val="#ppt_y"/>
                                          </p:val>
                                        </p:tav>
                                        <p:tav tm="100000">
                                          <p:val>
                                            <p:strVal val="#ppt_y"/>
                                          </p:val>
                                        </p:tav>
                                      </p:tavLst>
                                    </p:anim>
                                    <p:anim calcmode="lin" valueType="num">
                                      <p:cBhvr>
                                        <p:cTn id="48"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9"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50" tmFilter="0,0; .5, 1; 1, 1"/>
                                        <p:tgtEl>
                                          <p:spTgt spid="74"/>
                                        </p:tgtEl>
                                      </p:cBhvr>
                                    </p:animEffect>
                                  </p:childTnLst>
                                </p:cTn>
                              </p:par>
                            </p:childTnLst>
                          </p:cTn>
                        </p:par>
                        <p:par>
                          <p:cTn id="51" fill="hold">
                            <p:stCondLst>
                              <p:cond delay="306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75"/>
                                        </p:tgtEl>
                                        <p:attrNameLst>
                                          <p:attrName>style.visibility</p:attrName>
                                        </p:attrNameLst>
                                      </p:cBhvr>
                                      <p:to>
                                        <p:strVal val="visible"/>
                                      </p:to>
                                    </p:set>
                                    <p:anim calcmode="lin" valueType="num">
                                      <p:cBhvr>
                                        <p:cTn id="54"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55" dur="150" fill="hold"/>
                                        <p:tgtEl>
                                          <p:spTgt spid="75"/>
                                        </p:tgtEl>
                                        <p:attrNameLst>
                                          <p:attrName>ppt_y</p:attrName>
                                        </p:attrNameLst>
                                      </p:cBhvr>
                                      <p:tavLst>
                                        <p:tav tm="0">
                                          <p:val>
                                            <p:strVal val="#ppt_y"/>
                                          </p:val>
                                        </p:tav>
                                        <p:tav tm="100000">
                                          <p:val>
                                            <p:strVal val="#ppt_y"/>
                                          </p:val>
                                        </p:tav>
                                      </p:tavLst>
                                    </p:anim>
                                    <p:anim calcmode="lin" valueType="num">
                                      <p:cBhvr>
                                        <p:cTn id="56"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7"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0247" y="209746"/>
            <a:ext cx="8005749" cy="632540"/>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Cash Budget</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2221315" y="2309291"/>
            <a:ext cx="709615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123399" y="1677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1543458" y="1381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623029" y="2039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072633" y="1948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492692" y="1652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572264" y="231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PastelsSmooth/>
                    </a14:imgEffect>
                    <a14:imgEffect>
                      <a14:saturation sat="400000"/>
                    </a14:imgEffect>
                  </a14:imgLayer>
                </a14:imgProps>
              </a:ext>
              <a:ext uri="{28A0092B-C50C-407E-A947-70E740481C1C}">
                <a14:useLocalDpi xmlns:a14="http://schemas.microsoft.com/office/drawing/2010/main" val="0"/>
              </a:ext>
            </a:extLst>
          </a:blip>
          <a:srcRect/>
          <a:stretch/>
        </p:blipFill>
        <p:spPr>
          <a:xfrm>
            <a:off x="1690117" y="2177720"/>
            <a:ext cx="436568" cy="593844"/>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514726" y="1839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5934785" y="1543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014357" y="2201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l="13061" r="13676"/>
          <a:stretch/>
        </p:blipFill>
        <p:spPr>
          <a:xfrm>
            <a:off x="6096000" y="2219364"/>
            <a:ext cx="257795" cy="628611"/>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154212" y="4070943"/>
            <a:ext cx="3393145" cy="10736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0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Another way to determine the time frame is to take the point of view of the investor (the provider of funds). </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622487" y="4011592"/>
            <a:ext cx="2799829" cy="1151261"/>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The time frame of the cash budget has to be equivalent to the time frame of the investor.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232825" y="3935085"/>
            <a:ext cx="3286751"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1800" b="0" dirty="0">
                <a:solidFill>
                  <a:schemeClr val="tx1"/>
                </a:solidFill>
                <a:latin typeface="El Messiri" panose="00000800000000000000" pitchFamily="50" charset="-78"/>
                <a:cs typeface="El Messiri" panose="00000800000000000000" pitchFamily="50" charset="-78"/>
              </a:rPr>
              <a:t>Five years would be a reasonable time frame, for most investors.</a:t>
            </a:r>
          </a:p>
        </p:txBody>
      </p:sp>
      <p:sp>
        <p:nvSpPr>
          <p:cNvPr id="44" name="Title 6">
            <a:extLst>
              <a:ext uri="{FF2B5EF4-FFF2-40B4-BE49-F238E27FC236}">
                <a16:creationId xmlns:a16="http://schemas.microsoft.com/office/drawing/2014/main" id="{8F4E313C-7846-E95C-DCBE-3B06643FCC92}"/>
              </a:ext>
            </a:extLst>
          </p:cNvPr>
          <p:cNvSpPr txBox="1">
            <a:spLocks/>
          </p:cNvSpPr>
          <p:nvPr/>
        </p:nvSpPr>
        <p:spPr>
          <a:xfrm flipH="1">
            <a:off x="9442547" y="2203501"/>
            <a:ext cx="698324" cy="87865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3200" b="0" dirty="0">
                <a:solidFill>
                  <a:schemeClr val="bg1">
                    <a:lumMod val="85000"/>
                  </a:schemeClr>
                </a:solidFill>
                <a:latin typeface="El Messiri" panose="00000800000000000000" pitchFamily="50" charset="-78"/>
                <a:cs typeface="El Messiri" panose="00000800000000000000" pitchFamily="50" charset="-78"/>
              </a:rPr>
              <a:t>5th</a:t>
            </a:r>
          </a:p>
        </p:txBody>
      </p:sp>
    </p:spTree>
    <p:extLst>
      <p:ext uri="{BB962C8B-B14F-4D97-AF65-F5344CB8AC3E}">
        <p14:creationId xmlns:p14="http://schemas.microsoft.com/office/powerpoint/2010/main" val="22352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44"/>
                                        </p:tgtEl>
                                        <p:attrNameLst>
                                          <p:attrName>style.visibility</p:attrName>
                                        </p:attrNameLst>
                                      </p:cBhvr>
                                      <p:to>
                                        <p:strVal val="visible"/>
                                      </p:to>
                                    </p:set>
                                    <p:anim calcmode="lin" valueType="num">
                                      <p:cBhvr>
                                        <p:cTn id="30"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44"/>
                                        </p:tgtEl>
                                        <p:attrNameLst>
                                          <p:attrName>ppt_y</p:attrName>
                                        </p:attrNameLst>
                                      </p:cBhvr>
                                      <p:tavLst>
                                        <p:tav tm="0">
                                          <p:val>
                                            <p:strVal val="#ppt_y"/>
                                          </p:val>
                                        </p:tav>
                                        <p:tav tm="100000">
                                          <p:val>
                                            <p:strVal val="#ppt_y"/>
                                          </p:val>
                                        </p:tav>
                                      </p:tavLst>
                                    </p:anim>
                                    <p:anim calcmode="lin" valueType="num">
                                      <p:cBhvr>
                                        <p:cTn id="32"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44"/>
                                        </p:tgtEl>
                                      </p:cBhvr>
                                    </p:animEffect>
                                  </p:childTnLst>
                                </p:cTn>
                              </p:par>
                            </p:childTnLst>
                          </p:cTn>
                        </p:par>
                        <p:par>
                          <p:cTn id="35" fill="hold">
                            <p:stCondLst>
                              <p:cond delay="885"/>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73"/>
                                        </p:tgtEl>
                                        <p:attrNameLst>
                                          <p:attrName>style.visibility</p:attrName>
                                        </p:attrNameLst>
                                      </p:cBhvr>
                                      <p:to>
                                        <p:strVal val="visible"/>
                                      </p:to>
                                    </p:set>
                                    <p:anim calcmode="lin" valueType="num">
                                      <p:cBhvr>
                                        <p:cTn id="38"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73"/>
                                        </p:tgtEl>
                                        <p:attrNameLst>
                                          <p:attrName>ppt_y</p:attrName>
                                        </p:attrNameLst>
                                      </p:cBhvr>
                                      <p:tavLst>
                                        <p:tav tm="0">
                                          <p:val>
                                            <p:strVal val="#ppt_y"/>
                                          </p:val>
                                        </p:tav>
                                        <p:tav tm="100000">
                                          <p:val>
                                            <p:strVal val="#ppt_y"/>
                                          </p:val>
                                        </p:tav>
                                      </p:tavLst>
                                    </p:anim>
                                    <p:anim calcmode="lin" valueType="num">
                                      <p:cBhvr>
                                        <p:cTn id="40"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73"/>
                                        </p:tgtEl>
                                      </p:cBhvr>
                                    </p:animEffect>
                                  </p:childTnLst>
                                </p:cTn>
                              </p:par>
                            </p:childTnLst>
                          </p:cTn>
                        </p:par>
                        <p:par>
                          <p:cTn id="43" fill="hold">
                            <p:stCondLst>
                              <p:cond delay="235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74"/>
                                        </p:tgtEl>
                                        <p:attrNameLst>
                                          <p:attrName>style.visibility</p:attrName>
                                        </p:attrNameLst>
                                      </p:cBhvr>
                                      <p:to>
                                        <p:strVal val="visible"/>
                                      </p:to>
                                    </p:set>
                                    <p:anim calcmode="lin" valueType="num">
                                      <p:cBhvr>
                                        <p:cTn id="46"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7" dur="150" fill="hold"/>
                                        <p:tgtEl>
                                          <p:spTgt spid="74"/>
                                        </p:tgtEl>
                                        <p:attrNameLst>
                                          <p:attrName>ppt_y</p:attrName>
                                        </p:attrNameLst>
                                      </p:cBhvr>
                                      <p:tavLst>
                                        <p:tav tm="0">
                                          <p:val>
                                            <p:strVal val="#ppt_y"/>
                                          </p:val>
                                        </p:tav>
                                        <p:tav tm="100000">
                                          <p:val>
                                            <p:strVal val="#ppt_y"/>
                                          </p:val>
                                        </p:tav>
                                      </p:tavLst>
                                    </p:anim>
                                    <p:anim calcmode="lin" valueType="num">
                                      <p:cBhvr>
                                        <p:cTn id="48"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9"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50" tmFilter="0,0; .5, 1; 1, 1"/>
                                        <p:tgtEl>
                                          <p:spTgt spid="74"/>
                                        </p:tgtEl>
                                      </p:cBhvr>
                                    </p:animEffect>
                                  </p:childTnLst>
                                </p:cTn>
                              </p:par>
                            </p:childTnLst>
                          </p:cTn>
                        </p:par>
                        <p:par>
                          <p:cTn id="51" fill="hold">
                            <p:stCondLst>
                              <p:cond delay="357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75"/>
                                        </p:tgtEl>
                                        <p:attrNameLst>
                                          <p:attrName>style.visibility</p:attrName>
                                        </p:attrNameLst>
                                      </p:cBhvr>
                                      <p:to>
                                        <p:strVal val="visible"/>
                                      </p:to>
                                    </p:set>
                                    <p:anim calcmode="lin" valueType="num">
                                      <p:cBhvr>
                                        <p:cTn id="54"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55" dur="150" fill="hold"/>
                                        <p:tgtEl>
                                          <p:spTgt spid="75"/>
                                        </p:tgtEl>
                                        <p:attrNameLst>
                                          <p:attrName>ppt_y</p:attrName>
                                        </p:attrNameLst>
                                      </p:cBhvr>
                                      <p:tavLst>
                                        <p:tav tm="0">
                                          <p:val>
                                            <p:strVal val="#ppt_y"/>
                                          </p:val>
                                        </p:tav>
                                        <p:tav tm="100000">
                                          <p:val>
                                            <p:strVal val="#ppt_y"/>
                                          </p:val>
                                        </p:tav>
                                      </p:tavLst>
                                    </p:anim>
                                    <p:anim calcmode="lin" valueType="num">
                                      <p:cBhvr>
                                        <p:cTn id="56"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7"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448373" cy="4324261"/>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Over the specified period, where will cash come from? When will the cash inflow happen? The main, regular, and obvious source of cash is the cash generated as your business sells products and services to customers. Your marketing plan will provide the sales information that you will then convert into cash inflows. (Sales value = units sold x unit price.</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Inflows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14</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Cash from customers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1</a:t>
            </a:r>
          </a:p>
        </p:txBody>
      </p:sp>
    </p:spTree>
    <p:extLst>
      <p:ext uri="{BB962C8B-B14F-4D97-AF65-F5344CB8AC3E}">
        <p14:creationId xmlns:p14="http://schemas.microsoft.com/office/powerpoint/2010/main" val="25966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89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448373" cy="4324261"/>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It is the cash comes from other people who invest in your business. It is so essential to do the calculations for the cash budget to determine the amount the business needs from internal and external sources. Besides, you write this amount at the very start of the cash budget to represent the initial investment that is required.</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Inflows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15</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Cash from investors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2</a:t>
            </a:r>
          </a:p>
        </p:txBody>
      </p:sp>
    </p:spTree>
    <p:extLst>
      <p:ext uri="{BB962C8B-B14F-4D97-AF65-F5344CB8AC3E}">
        <p14:creationId xmlns:p14="http://schemas.microsoft.com/office/powerpoint/2010/main" val="200693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89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227410"/>
            <a:ext cx="6797307" cy="1862048"/>
          </a:xfrm>
          <a:prstGeom prst="rect">
            <a:avLst/>
          </a:prstGeom>
        </p:spPr>
        <p:txBody>
          <a:bodyPr wrap="square" anchor="t">
            <a:spAutoFit/>
          </a:bodyPr>
          <a:lstStyle/>
          <a:p>
            <a:pPr>
              <a:lnSpc>
                <a:spcPct val="200000"/>
              </a:lnSpc>
            </a:pPr>
            <a:r>
              <a:rPr lang="en-US" sz="2000" dirty="0">
                <a:solidFill>
                  <a:srgbClr val="4D2643"/>
                </a:solidFill>
                <a:latin typeface="El Messiri" panose="00000800000000000000" pitchFamily="50" charset="-78"/>
                <a:cs typeface="El Messiri" panose="00000800000000000000" pitchFamily="50" charset="-78"/>
              </a:rPr>
              <a:t>At the end of the period there should be a terminal value, which would represent a big inflow of cash. There are several ways to calculate a terminal value. You can: </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Inflows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16</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877752"/>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413929" y="955639"/>
            <a:ext cx="3414246" cy="830997"/>
          </a:xfrm>
          <a:prstGeom prst="rect">
            <a:avLst/>
          </a:prstGeom>
        </p:spPr>
        <p:txBody>
          <a:bodyPr wrap="square" anchor="t">
            <a:spAutoFit/>
          </a:bodyPr>
          <a:lstStyle/>
          <a:p>
            <a:pPr algn="ctr"/>
            <a:r>
              <a:rPr lang="en-US" sz="2400" dirty="0">
                <a:solidFill>
                  <a:schemeClr val="bg1">
                    <a:lumMod val="65000"/>
                  </a:schemeClr>
                </a:solidFill>
                <a:latin typeface="El Messiri" panose="00000800000000000000" pitchFamily="50" charset="-78"/>
                <a:cs typeface="El Messiri" panose="00000800000000000000" pitchFamily="50" charset="-78"/>
              </a:rPr>
              <a:t>Cash from hypothetical sale of the business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3</a:t>
            </a:r>
          </a:p>
        </p:txBody>
      </p:sp>
      <p:sp>
        <p:nvSpPr>
          <p:cNvPr id="17" name="مثلث متساوي الساقين 16">
            <a:extLst>
              <a:ext uri="{FF2B5EF4-FFF2-40B4-BE49-F238E27FC236}">
                <a16:creationId xmlns:a16="http://schemas.microsoft.com/office/drawing/2014/main" id="{CCE646C5-1D23-B325-A588-BEEB08D1B547}"/>
              </a:ext>
            </a:extLst>
          </p:cNvPr>
          <p:cNvSpPr/>
          <p:nvPr/>
        </p:nvSpPr>
        <p:spPr>
          <a:xfrm rot="5400000">
            <a:off x="3976215" y="4328761"/>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8" name="مثلث متساوي الساقين 17">
            <a:extLst>
              <a:ext uri="{FF2B5EF4-FFF2-40B4-BE49-F238E27FC236}">
                <a16:creationId xmlns:a16="http://schemas.microsoft.com/office/drawing/2014/main" id="{EC4B3525-91A7-06E8-2447-780EBC3564B7}"/>
              </a:ext>
            </a:extLst>
          </p:cNvPr>
          <p:cNvSpPr/>
          <p:nvPr/>
        </p:nvSpPr>
        <p:spPr>
          <a:xfrm rot="5400000">
            <a:off x="3976215" y="4971595"/>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ثلث متساوي الساقين 18">
            <a:extLst>
              <a:ext uri="{FF2B5EF4-FFF2-40B4-BE49-F238E27FC236}">
                <a16:creationId xmlns:a16="http://schemas.microsoft.com/office/drawing/2014/main" id="{4CB85319-ECCE-6D55-F4CD-55243206E41C}"/>
              </a:ext>
            </a:extLst>
          </p:cNvPr>
          <p:cNvSpPr/>
          <p:nvPr/>
        </p:nvSpPr>
        <p:spPr>
          <a:xfrm rot="5400000">
            <a:off x="3976215" y="5674308"/>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0" name="Rectangle 31">
            <a:extLst>
              <a:ext uri="{FF2B5EF4-FFF2-40B4-BE49-F238E27FC236}">
                <a16:creationId xmlns:a16="http://schemas.microsoft.com/office/drawing/2014/main" id="{E950CDDE-78A1-39D2-D6D6-BC027B8E266F}"/>
              </a:ext>
            </a:extLst>
          </p:cNvPr>
          <p:cNvSpPr/>
          <p:nvPr/>
        </p:nvSpPr>
        <p:spPr>
          <a:xfrm>
            <a:off x="4311484" y="4251181"/>
            <a:ext cx="6147250" cy="338554"/>
          </a:xfrm>
          <a:prstGeom prst="rect">
            <a:avLst/>
          </a:prstGeom>
        </p:spPr>
        <p:txBody>
          <a:bodyPr wrap="square" anchor="t">
            <a:spAutoFit/>
          </a:bodyPr>
          <a:lstStyle/>
          <a:p>
            <a:r>
              <a:rPr lang="en-US" sz="1600" dirty="0">
                <a:solidFill>
                  <a:schemeClr val="bg1">
                    <a:lumMod val="50000"/>
                  </a:schemeClr>
                </a:solidFill>
                <a:latin typeface="El Messiri" panose="00000800000000000000" pitchFamily="50" charset="-78"/>
                <a:cs typeface="El Messiri" panose="00000800000000000000" pitchFamily="50" charset="-78"/>
              </a:rPr>
              <a:t>Assume that everything that the business owns is sold.</a:t>
            </a:r>
          </a:p>
        </p:txBody>
      </p:sp>
      <p:sp>
        <p:nvSpPr>
          <p:cNvPr id="22" name="Rectangle 31">
            <a:extLst>
              <a:ext uri="{FF2B5EF4-FFF2-40B4-BE49-F238E27FC236}">
                <a16:creationId xmlns:a16="http://schemas.microsoft.com/office/drawing/2014/main" id="{356E6245-00F4-90EE-A24B-AF5550581963}"/>
              </a:ext>
            </a:extLst>
          </p:cNvPr>
          <p:cNvSpPr/>
          <p:nvPr/>
        </p:nvSpPr>
        <p:spPr>
          <a:xfrm>
            <a:off x="4311484" y="4886725"/>
            <a:ext cx="4754572" cy="584775"/>
          </a:xfrm>
          <a:prstGeom prst="rect">
            <a:avLst/>
          </a:prstGeom>
        </p:spPr>
        <p:txBody>
          <a:bodyPr wrap="square" anchor="t">
            <a:spAutoFit/>
          </a:bodyPr>
          <a:lstStyle/>
          <a:p>
            <a:r>
              <a:rPr lang="en-US" sz="1600" dirty="0">
                <a:solidFill>
                  <a:schemeClr val="bg1">
                    <a:lumMod val="50000"/>
                  </a:schemeClr>
                </a:solidFill>
                <a:latin typeface="El Messiri" panose="00000800000000000000" pitchFamily="50" charset="-78"/>
                <a:cs typeface="El Messiri" panose="00000800000000000000" pitchFamily="50" charset="-78"/>
              </a:rPr>
              <a:t>Obtain a single value to represent all future earnings beyond some future time.</a:t>
            </a:r>
          </a:p>
        </p:txBody>
      </p:sp>
      <p:sp>
        <p:nvSpPr>
          <p:cNvPr id="24" name="Rectangle 31">
            <a:extLst>
              <a:ext uri="{FF2B5EF4-FFF2-40B4-BE49-F238E27FC236}">
                <a16:creationId xmlns:a16="http://schemas.microsoft.com/office/drawing/2014/main" id="{2EE37F61-680C-6779-0522-B2A58B1E1E33}"/>
              </a:ext>
            </a:extLst>
          </p:cNvPr>
          <p:cNvSpPr/>
          <p:nvPr/>
        </p:nvSpPr>
        <p:spPr>
          <a:xfrm>
            <a:off x="4317230" y="5598304"/>
            <a:ext cx="6147250" cy="338554"/>
          </a:xfrm>
          <a:prstGeom prst="rect">
            <a:avLst/>
          </a:prstGeom>
        </p:spPr>
        <p:txBody>
          <a:bodyPr wrap="square" anchor="t">
            <a:spAutoFit/>
          </a:bodyPr>
          <a:lstStyle/>
          <a:p>
            <a:r>
              <a:rPr lang="en-US" sz="1600" dirty="0">
                <a:solidFill>
                  <a:schemeClr val="bg1">
                    <a:lumMod val="50000"/>
                  </a:schemeClr>
                </a:solidFill>
                <a:latin typeface="El Messiri" panose="00000800000000000000" pitchFamily="50" charset="-78"/>
                <a:cs typeface="El Messiri" panose="00000800000000000000" pitchFamily="50" charset="-78"/>
              </a:rPr>
              <a:t>Obtain a comparable amount. </a:t>
            </a:r>
          </a:p>
        </p:txBody>
      </p:sp>
    </p:spTree>
    <p:extLst>
      <p:ext uri="{BB962C8B-B14F-4D97-AF65-F5344CB8AC3E}">
        <p14:creationId xmlns:p14="http://schemas.microsoft.com/office/powerpoint/2010/main" val="23801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19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par>
                          <p:cTn id="56" fill="hold">
                            <p:stCondLst>
                              <p:cond delay="363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0" dur="100" fill="hold"/>
                                        <p:tgtEl>
                                          <p:spTgt spid="20"/>
                                        </p:tgtEl>
                                        <p:attrNameLst>
                                          <p:attrName>ppt_y</p:attrName>
                                        </p:attrNameLst>
                                      </p:cBhvr>
                                      <p:tavLst>
                                        <p:tav tm="0">
                                          <p:val>
                                            <p:strVal val="#ppt_y"/>
                                          </p:val>
                                        </p:tav>
                                        <p:tav tm="100000">
                                          <p:val>
                                            <p:strVal val="#ppt_y"/>
                                          </p:val>
                                        </p:tav>
                                      </p:tavLst>
                                    </p:anim>
                                    <p:anim calcmode="lin" valueType="num">
                                      <p:cBhvr>
                                        <p:cTn id="61"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2"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 tmFilter="0,0; .5, 1; 1, 1"/>
                                        <p:tgtEl>
                                          <p:spTgt spid="20"/>
                                        </p:tgtEl>
                                      </p:cBhvr>
                                    </p:animEffect>
                                  </p:childTnLst>
                                </p:cTn>
                              </p:par>
                            </p:childTnLst>
                          </p:cTn>
                        </p:par>
                        <p:par>
                          <p:cTn id="64" fill="hold">
                            <p:stCondLst>
                              <p:cond delay="418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2"/>
                                        </p:tgtEl>
                                        <p:attrNameLst>
                                          <p:attrName>style.visibility</p:attrName>
                                        </p:attrNameLst>
                                      </p:cBhvr>
                                      <p:to>
                                        <p:strVal val="visible"/>
                                      </p:to>
                                    </p:set>
                                    <p:anim calcmode="lin" valueType="num">
                                      <p:cBhvr>
                                        <p:cTn id="67" dur="1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8" dur="100" fill="hold"/>
                                        <p:tgtEl>
                                          <p:spTgt spid="22"/>
                                        </p:tgtEl>
                                        <p:attrNameLst>
                                          <p:attrName>ppt_y</p:attrName>
                                        </p:attrNameLst>
                                      </p:cBhvr>
                                      <p:tavLst>
                                        <p:tav tm="0">
                                          <p:val>
                                            <p:strVal val="#ppt_y"/>
                                          </p:val>
                                        </p:tav>
                                        <p:tav tm="100000">
                                          <p:val>
                                            <p:strVal val="#ppt_y"/>
                                          </p:val>
                                        </p:tav>
                                      </p:tavLst>
                                    </p:anim>
                                    <p:anim calcmode="lin" valueType="num">
                                      <p:cBhvr>
                                        <p:cTn id="69" dur="1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0" dur="1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00" tmFilter="0,0; .5, 1; 1, 1"/>
                                        <p:tgtEl>
                                          <p:spTgt spid="22"/>
                                        </p:tgtEl>
                                      </p:cBhvr>
                                    </p:animEffect>
                                  </p:childTnLst>
                                </p:cTn>
                              </p:par>
                            </p:childTnLst>
                          </p:cTn>
                        </p:par>
                        <p:par>
                          <p:cTn id="72" fill="hold">
                            <p:stCondLst>
                              <p:cond delay="494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4"/>
                                        </p:tgtEl>
                                        <p:attrNameLst>
                                          <p:attrName>style.visibility</p:attrName>
                                        </p:attrNameLst>
                                      </p:cBhvr>
                                      <p:to>
                                        <p:strVal val="visible"/>
                                      </p:to>
                                    </p:set>
                                    <p:anim calcmode="lin" valueType="num">
                                      <p:cBhvr>
                                        <p:cTn id="75" dur="1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76" dur="100" fill="hold"/>
                                        <p:tgtEl>
                                          <p:spTgt spid="24"/>
                                        </p:tgtEl>
                                        <p:attrNameLst>
                                          <p:attrName>ppt_y</p:attrName>
                                        </p:attrNameLst>
                                      </p:cBhvr>
                                      <p:tavLst>
                                        <p:tav tm="0">
                                          <p:val>
                                            <p:strVal val="#ppt_y"/>
                                          </p:val>
                                        </p:tav>
                                        <p:tav tm="100000">
                                          <p:val>
                                            <p:strVal val="#ppt_y"/>
                                          </p:val>
                                        </p:tav>
                                      </p:tavLst>
                                    </p:anim>
                                    <p:anim calcmode="lin" valueType="num">
                                      <p:cBhvr>
                                        <p:cTn id="77" dur="1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8" dur="1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P spid="20"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bg2">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dirty="0"/>
          </a:p>
        </p:txBody>
      </p:sp>
      <p:sp>
        <p:nvSpPr>
          <p:cNvPr id="42" name="Rectangle 31">
            <a:extLst>
              <a:ext uri="{FF2B5EF4-FFF2-40B4-BE49-F238E27FC236}">
                <a16:creationId xmlns:a16="http://schemas.microsoft.com/office/drawing/2014/main" id="{63C8800F-A890-3DD0-1EAB-20A19793957E}"/>
              </a:ext>
            </a:extLst>
          </p:cNvPr>
          <p:cNvSpPr/>
          <p:nvPr/>
        </p:nvSpPr>
        <p:spPr>
          <a:xfrm>
            <a:off x="2932595" y="2114766"/>
            <a:ext cx="6600446" cy="3901068"/>
          </a:xfrm>
          <a:prstGeom prst="rect">
            <a:avLst/>
          </a:prstGeom>
        </p:spPr>
        <p:txBody>
          <a:bodyPr wrap="square" anchor="t">
            <a:spAutoFit/>
          </a:bodyPr>
          <a:lstStyle/>
          <a:p>
            <a:pPr algn="ctr">
              <a:lnSpc>
                <a:spcPct val="200000"/>
              </a:lnSpc>
            </a:pPr>
            <a:r>
              <a:rPr lang="en-US" dirty="0">
                <a:solidFill>
                  <a:srgbClr val="4D2643"/>
                </a:solidFill>
                <a:latin typeface="El Messiri" panose="00000800000000000000" pitchFamily="50" charset="-78"/>
                <a:cs typeface="El Messiri" panose="00000800000000000000" pitchFamily="50" charset="-78"/>
              </a:rPr>
              <a:t>Cash outflows or costs may be sorted into variable and fixed costs. Variable costs change or vary with the number of units sold. The more you sell, the higher your variable costs will be.</a:t>
            </a:r>
          </a:p>
          <a:p>
            <a:pPr algn="ctr">
              <a:lnSpc>
                <a:spcPct val="200000"/>
              </a:lnSpc>
            </a:pPr>
            <a:r>
              <a:rPr lang="en-US" dirty="0">
                <a:solidFill>
                  <a:srgbClr val="4D2643"/>
                </a:solidFill>
                <a:latin typeface="El Messiri" panose="00000800000000000000" pitchFamily="50" charset="-78"/>
                <a:cs typeface="El Messiri" panose="00000800000000000000" pitchFamily="50" charset="-78"/>
              </a:rPr>
              <a:t> </a:t>
            </a:r>
          </a:p>
          <a:p>
            <a:pPr algn="ctr">
              <a:lnSpc>
                <a:spcPct val="200000"/>
              </a:lnSpc>
            </a:pPr>
            <a:r>
              <a:rPr lang="en-US" dirty="0">
                <a:solidFill>
                  <a:srgbClr val="4D2643"/>
                </a:solidFill>
                <a:latin typeface="El Messiri" panose="00000800000000000000" pitchFamily="50" charset="-78"/>
                <a:cs typeface="El Messiri" panose="00000800000000000000" pitchFamily="50" charset="-78"/>
              </a:rPr>
              <a:t>Raw materials and labor used in production are examples of variable costs. Because of their relation to sales, variable costs are usually expressed as a percent of sales. </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outflows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17</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Variable costs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chemeClr val="bg2">
                    <a:lumMod val="60000"/>
                    <a:lumOff val="40000"/>
                  </a:schemeClr>
                </a:solidFill>
                <a:latin typeface="El Messiri" panose="00000800000000000000" pitchFamily="50" charset="-78"/>
                <a:cs typeface="El Messiri" panose="00000800000000000000" pitchFamily="50" charset="-78"/>
              </a:rPr>
              <a:t>1</a:t>
            </a:r>
          </a:p>
        </p:txBody>
      </p:sp>
    </p:spTree>
    <p:extLst>
      <p:ext uri="{BB962C8B-B14F-4D97-AF65-F5344CB8AC3E}">
        <p14:creationId xmlns:p14="http://schemas.microsoft.com/office/powerpoint/2010/main" val="7448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85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bg2">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dirty="0"/>
          </a:p>
        </p:txBody>
      </p:sp>
      <p:sp>
        <p:nvSpPr>
          <p:cNvPr id="42" name="Rectangle 31">
            <a:extLst>
              <a:ext uri="{FF2B5EF4-FFF2-40B4-BE49-F238E27FC236}">
                <a16:creationId xmlns:a16="http://schemas.microsoft.com/office/drawing/2014/main" id="{63C8800F-A890-3DD0-1EAB-20A19793957E}"/>
              </a:ext>
            </a:extLst>
          </p:cNvPr>
          <p:cNvSpPr/>
          <p:nvPr/>
        </p:nvSpPr>
        <p:spPr>
          <a:xfrm>
            <a:off x="2932595" y="2114766"/>
            <a:ext cx="6600446" cy="2285241"/>
          </a:xfrm>
          <a:prstGeom prst="rect">
            <a:avLst/>
          </a:prstGeom>
        </p:spPr>
        <p:txBody>
          <a:bodyPr wrap="square" anchor="t">
            <a:spAutoFit/>
          </a:bodyPr>
          <a:lstStyle/>
          <a:p>
            <a:pPr algn="ctr">
              <a:lnSpc>
                <a:spcPct val="250000"/>
              </a:lnSpc>
            </a:pPr>
            <a:r>
              <a:rPr lang="en-US" sz="2000" dirty="0">
                <a:solidFill>
                  <a:srgbClr val="4D2643"/>
                </a:solidFill>
                <a:latin typeface="El Messiri" panose="00000800000000000000" pitchFamily="50" charset="-78"/>
                <a:cs typeface="El Messiri" panose="00000800000000000000" pitchFamily="50" charset="-78"/>
              </a:rPr>
              <a:t>By contrast, fixed costs do not change with the number of units sold. The amount remains constant for a wide range of sales volumes, or constant over a time period. </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outflows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18</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3955575" y="911490"/>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Fixed costs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chemeClr val="bg2">
                    <a:lumMod val="60000"/>
                    <a:lumOff val="40000"/>
                  </a:schemeClr>
                </a:solidFill>
                <a:latin typeface="El Messiri" panose="00000800000000000000" pitchFamily="50" charset="-78"/>
                <a:cs typeface="El Messiri" panose="00000800000000000000" pitchFamily="50" charset="-78"/>
              </a:rPr>
              <a:t>2</a:t>
            </a:r>
          </a:p>
        </p:txBody>
      </p:sp>
    </p:spTree>
    <p:extLst>
      <p:ext uri="{BB962C8B-B14F-4D97-AF65-F5344CB8AC3E}">
        <p14:creationId xmlns:p14="http://schemas.microsoft.com/office/powerpoint/2010/main" val="27696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81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bg2">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dirty="0"/>
          </a:p>
        </p:txBody>
      </p:sp>
      <p:sp>
        <p:nvSpPr>
          <p:cNvPr id="42" name="Rectangle 31">
            <a:extLst>
              <a:ext uri="{FF2B5EF4-FFF2-40B4-BE49-F238E27FC236}">
                <a16:creationId xmlns:a16="http://schemas.microsoft.com/office/drawing/2014/main" id="{63C8800F-A890-3DD0-1EAB-20A19793957E}"/>
              </a:ext>
            </a:extLst>
          </p:cNvPr>
          <p:cNvSpPr/>
          <p:nvPr/>
        </p:nvSpPr>
        <p:spPr>
          <a:xfrm>
            <a:off x="2932595" y="2114766"/>
            <a:ext cx="6600446" cy="3054682"/>
          </a:xfrm>
          <a:prstGeom prst="rect">
            <a:avLst/>
          </a:prstGeom>
        </p:spPr>
        <p:txBody>
          <a:bodyPr wrap="square" anchor="t">
            <a:spAutoFit/>
          </a:bodyPr>
          <a:lstStyle/>
          <a:p>
            <a:pPr algn="ctr">
              <a:lnSpc>
                <a:spcPct val="250000"/>
              </a:lnSpc>
            </a:pPr>
            <a:r>
              <a:rPr lang="en-US" sz="2000" dirty="0">
                <a:solidFill>
                  <a:srgbClr val="4D2643"/>
                </a:solidFill>
                <a:latin typeface="El Messiri" panose="00000800000000000000" pitchFamily="50" charset="-78"/>
                <a:cs typeface="El Messiri" panose="00000800000000000000" pitchFamily="50" charset="-78"/>
              </a:rPr>
              <a:t>Some fixed costs recur. They happen every subperiod and are therefore budgeted in every subperiod. Examples are of lice space rental, the salaries of managers, advertising, and insurance.</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outflows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19</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3955575" y="911490"/>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Recurring costs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chemeClr val="bg2">
                    <a:lumMod val="60000"/>
                    <a:lumOff val="40000"/>
                  </a:schemeClr>
                </a:solidFill>
                <a:latin typeface="El Messiri" panose="00000800000000000000" pitchFamily="50" charset="-78"/>
                <a:cs typeface="El Messiri" panose="00000800000000000000" pitchFamily="50" charset="-78"/>
              </a:rPr>
              <a:t>3</a:t>
            </a:r>
          </a:p>
        </p:txBody>
      </p:sp>
    </p:spTree>
    <p:extLst>
      <p:ext uri="{BB962C8B-B14F-4D97-AF65-F5344CB8AC3E}">
        <p14:creationId xmlns:p14="http://schemas.microsoft.com/office/powerpoint/2010/main" val="99235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87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THE FINANCIAL PLAN</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8</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bg2">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dirty="0"/>
          </a:p>
        </p:txBody>
      </p:sp>
      <p:sp>
        <p:nvSpPr>
          <p:cNvPr id="42" name="Rectangle 31">
            <a:extLst>
              <a:ext uri="{FF2B5EF4-FFF2-40B4-BE49-F238E27FC236}">
                <a16:creationId xmlns:a16="http://schemas.microsoft.com/office/drawing/2014/main" id="{63C8800F-A890-3DD0-1EAB-20A19793957E}"/>
              </a:ext>
            </a:extLst>
          </p:cNvPr>
          <p:cNvSpPr/>
          <p:nvPr/>
        </p:nvSpPr>
        <p:spPr>
          <a:xfrm>
            <a:off x="2932595" y="2114766"/>
            <a:ext cx="6600446" cy="3054682"/>
          </a:xfrm>
          <a:prstGeom prst="rect">
            <a:avLst/>
          </a:prstGeom>
        </p:spPr>
        <p:txBody>
          <a:bodyPr wrap="square" anchor="t">
            <a:spAutoFit/>
          </a:bodyPr>
          <a:lstStyle/>
          <a:p>
            <a:pPr algn="ctr">
              <a:lnSpc>
                <a:spcPct val="250000"/>
              </a:lnSpc>
            </a:pPr>
            <a:r>
              <a:rPr lang="en-US" sz="2000" dirty="0">
                <a:solidFill>
                  <a:srgbClr val="4D2643"/>
                </a:solidFill>
                <a:latin typeface="El Messiri" panose="00000800000000000000" pitchFamily="50" charset="-78"/>
                <a:cs typeface="El Messiri" panose="00000800000000000000" pitchFamily="50" charset="-78"/>
              </a:rPr>
              <a:t>Other fixed costs are one-time lump sums. Building a factory and buying delivery trucks are examples of such fixed costs. Your plans for paying for these items determine the timing of these fixed costs</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outflows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20</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3955575" y="911490"/>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One-time costs</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chemeClr val="bg2">
                    <a:lumMod val="60000"/>
                    <a:lumOff val="40000"/>
                  </a:schemeClr>
                </a:solidFill>
                <a:latin typeface="El Messiri" panose="00000800000000000000" pitchFamily="50" charset="-78"/>
                <a:cs typeface="El Messiri" panose="00000800000000000000" pitchFamily="50" charset="-78"/>
              </a:rPr>
              <a:t>4</a:t>
            </a:r>
          </a:p>
        </p:txBody>
      </p:sp>
    </p:spTree>
    <p:extLst>
      <p:ext uri="{BB962C8B-B14F-4D97-AF65-F5344CB8AC3E}">
        <p14:creationId xmlns:p14="http://schemas.microsoft.com/office/powerpoint/2010/main" val="19047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85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bg2">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dirty="0"/>
          </a:p>
        </p:txBody>
      </p:sp>
      <p:sp>
        <p:nvSpPr>
          <p:cNvPr id="42" name="Rectangle 31">
            <a:extLst>
              <a:ext uri="{FF2B5EF4-FFF2-40B4-BE49-F238E27FC236}">
                <a16:creationId xmlns:a16="http://schemas.microsoft.com/office/drawing/2014/main" id="{63C8800F-A890-3DD0-1EAB-20A19793957E}"/>
              </a:ext>
            </a:extLst>
          </p:cNvPr>
          <p:cNvSpPr/>
          <p:nvPr/>
        </p:nvSpPr>
        <p:spPr>
          <a:xfrm>
            <a:off x="3086963" y="1846834"/>
            <a:ext cx="6344213" cy="4212692"/>
          </a:xfrm>
          <a:prstGeom prst="rect">
            <a:avLst/>
          </a:prstGeom>
        </p:spPr>
        <p:txBody>
          <a:bodyPr wrap="square" anchor="t">
            <a:spAutoFit/>
          </a:bodyPr>
          <a:lstStyle/>
          <a:p>
            <a:pPr algn="ctr">
              <a:lnSpc>
                <a:spcPct val="150000"/>
              </a:lnSpc>
            </a:pPr>
            <a:r>
              <a:rPr lang="en-US" dirty="0">
                <a:solidFill>
                  <a:srgbClr val="4D2643"/>
                </a:solidFill>
                <a:latin typeface="El Messiri" panose="00000800000000000000" pitchFamily="50" charset="-78"/>
                <a:cs typeface="El Messiri" panose="00000800000000000000" pitchFamily="50" charset="-78"/>
              </a:rPr>
              <a:t>One important variable cost that is often missed is working capital, the amount needed to support day-today operations. Common sense will tell you that as your business grows, cash will be tied up in the form of goods for sale and credit extended to customers. (This means that the goods were sold today, but the cash payment may reach you one month from now, or perhaps over three months in equal installments.) Your cash will take a long time to come back. Meanwhile, you still need cash for day to day operations. So you need additional working capital.</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outflows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21</a:t>
            </a:fld>
            <a:endParaRPr lang="ar-SA"/>
          </a:p>
        </p:txBody>
      </p:sp>
      <p:sp>
        <p:nvSpPr>
          <p:cNvPr id="15" name="Rectangle 31">
            <a:extLst>
              <a:ext uri="{FF2B5EF4-FFF2-40B4-BE49-F238E27FC236}">
                <a16:creationId xmlns:a16="http://schemas.microsoft.com/office/drawing/2014/main" id="{7A9A654F-59CB-A69C-2382-C46AB8C1DC28}"/>
              </a:ext>
            </a:extLst>
          </p:cNvPr>
          <p:cNvSpPr/>
          <p:nvPr/>
        </p:nvSpPr>
        <p:spPr>
          <a:xfrm>
            <a:off x="3955575" y="911490"/>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Working capital</a:t>
            </a:r>
          </a:p>
        </p:txBody>
      </p:sp>
    </p:spTree>
    <p:extLst>
      <p:ext uri="{BB962C8B-B14F-4D97-AF65-F5344CB8AC3E}">
        <p14:creationId xmlns:p14="http://schemas.microsoft.com/office/powerpoint/2010/main" val="27811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5"/>
                                        </p:tgtEl>
                                        <p:attrNameLst>
                                          <p:attrName>ppt_y</p:attrName>
                                        </p:attrNameLst>
                                      </p:cBhvr>
                                      <p:tavLst>
                                        <p:tav tm="0">
                                          <p:val>
                                            <p:strVal val="#ppt_y"/>
                                          </p:val>
                                        </p:tav>
                                        <p:tav tm="100000">
                                          <p:val>
                                            <p:strVal val="#ppt_y"/>
                                          </p:val>
                                        </p:tav>
                                      </p:tavLst>
                                    </p:anim>
                                    <p:anim calcmode="lin" valueType="num">
                                      <p:cBhvr>
                                        <p:cTn id="37"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5"/>
                                        </p:tgtEl>
                                      </p:cBhvr>
                                    </p:animEffect>
                                  </p:childTnLst>
                                </p:cTn>
                              </p:par>
                            </p:childTnLst>
                          </p:cTn>
                        </p:par>
                        <p:par>
                          <p:cTn id="40" fill="hold">
                            <p:stCondLst>
                              <p:cond delay="172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42"/>
                                        </p:tgtEl>
                                        <p:attrNameLst>
                                          <p:attrName>ppt_y</p:attrName>
                                        </p:attrNameLst>
                                      </p:cBhvr>
                                      <p:tavLst>
                                        <p:tav tm="0">
                                          <p:val>
                                            <p:strVal val="#ppt_y"/>
                                          </p:val>
                                        </p:tav>
                                        <p:tav tm="100000">
                                          <p:val>
                                            <p:strVal val="#ppt_y"/>
                                          </p:val>
                                        </p:tav>
                                      </p:tavLst>
                                    </p:anim>
                                    <p:anim calcmode="lin" valueType="num">
                                      <p:cBhvr>
                                        <p:cTn id="45"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dirty="0"/>
          </a:p>
        </p:txBody>
      </p:sp>
      <p:sp>
        <p:nvSpPr>
          <p:cNvPr id="42" name="Rectangle 31">
            <a:extLst>
              <a:ext uri="{FF2B5EF4-FFF2-40B4-BE49-F238E27FC236}">
                <a16:creationId xmlns:a16="http://schemas.microsoft.com/office/drawing/2014/main" id="{63C8800F-A890-3DD0-1EAB-20A19793957E}"/>
              </a:ext>
            </a:extLst>
          </p:cNvPr>
          <p:cNvSpPr/>
          <p:nvPr/>
        </p:nvSpPr>
        <p:spPr>
          <a:xfrm>
            <a:off x="3090512" y="2212231"/>
            <a:ext cx="6344213" cy="2262158"/>
          </a:xfrm>
          <a:prstGeom prst="rect">
            <a:avLst/>
          </a:prstGeom>
        </p:spPr>
        <p:txBody>
          <a:bodyPr wrap="square" anchor="t">
            <a:spAutoFit/>
          </a:bodyPr>
          <a:lstStyle/>
          <a:p>
            <a:pPr algn="ctr">
              <a:lnSpc>
                <a:spcPct val="150000"/>
              </a:lnSpc>
            </a:pPr>
            <a:r>
              <a:rPr lang="en-US" sz="2400" dirty="0">
                <a:solidFill>
                  <a:srgbClr val="4D2643"/>
                </a:solidFill>
                <a:latin typeface="El Messiri" panose="00000800000000000000" pitchFamily="50" charset="-78"/>
                <a:cs typeface="El Messiri" panose="00000800000000000000" pitchFamily="50" charset="-78"/>
              </a:rPr>
              <a:t>For most new businesses, the first years are years of investment and hard work. We see this in the cash budget as negative net cash flows in the first years. </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649042"/>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Budget</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22</a:t>
            </a:fld>
            <a:endParaRPr lang="ar-SA"/>
          </a:p>
        </p:txBody>
      </p:sp>
    </p:spTree>
    <p:extLst>
      <p:ext uri="{BB962C8B-B14F-4D97-AF65-F5344CB8AC3E}">
        <p14:creationId xmlns:p14="http://schemas.microsoft.com/office/powerpoint/2010/main" val="134996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42"/>
                                        </p:tgtEl>
                                        <p:attrNameLst>
                                          <p:attrName>ppt_y</p:attrName>
                                        </p:attrNameLst>
                                      </p:cBhvr>
                                      <p:tavLst>
                                        <p:tav tm="0">
                                          <p:val>
                                            <p:strVal val="#ppt_y"/>
                                          </p:val>
                                        </p:tav>
                                        <p:tav tm="100000">
                                          <p:val>
                                            <p:strVal val="#ppt_y"/>
                                          </p:val>
                                        </p:tav>
                                      </p:tavLst>
                                    </p:anim>
                                    <p:anim calcmode="lin" valueType="num">
                                      <p:cBhvr>
                                        <p:cTn id="37"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pPr>
            <a:endParaRPr lang="ar-SA"/>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Cash Budget</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23</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10576" y="1254645"/>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7" name="مثلث متساوي الساقين 16">
            <a:extLst>
              <a:ext uri="{FF2B5EF4-FFF2-40B4-BE49-F238E27FC236}">
                <a16:creationId xmlns:a16="http://schemas.microsoft.com/office/drawing/2014/main" id="{CCE646C5-1D23-B325-A588-BEEB08D1B547}"/>
              </a:ext>
            </a:extLst>
          </p:cNvPr>
          <p:cNvSpPr/>
          <p:nvPr/>
        </p:nvSpPr>
        <p:spPr>
          <a:xfrm rot="5400000">
            <a:off x="2912147" y="2387137"/>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8" name="مثلث متساوي الساقين 17">
            <a:extLst>
              <a:ext uri="{FF2B5EF4-FFF2-40B4-BE49-F238E27FC236}">
                <a16:creationId xmlns:a16="http://schemas.microsoft.com/office/drawing/2014/main" id="{EC4B3525-91A7-06E8-2447-780EBC3564B7}"/>
              </a:ext>
            </a:extLst>
          </p:cNvPr>
          <p:cNvSpPr/>
          <p:nvPr/>
        </p:nvSpPr>
        <p:spPr>
          <a:xfrm rot="5400000">
            <a:off x="2864331" y="3321545"/>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ثلث متساوي الساقين 18">
            <a:extLst>
              <a:ext uri="{FF2B5EF4-FFF2-40B4-BE49-F238E27FC236}">
                <a16:creationId xmlns:a16="http://schemas.microsoft.com/office/drawing/2014/main" id="{4CB85319-ECCE-6D55-F4CD-55243206E41C}"/>
              </a:ext>
            </a:extLst>
          </p:cNvPr>
          <p:cNvSpPr/>
          <p:nvPr/>
        </p:nvSpPr>
        <p:spPr>
          <a:xfrm rot="5400000">
            <a:off x="2771057" y="4253858"/>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0" name="Rectangle 31">
            <a:extLst>
              <a:ext uri="{FF2B5EF4-FFF2-40B4-BE49-F238E27FC236}">
                <a16:creationId xmlns:a16="http://schemas.microsoft.com/office/drawing/2014/main" id="{E950CDDE-78A1-39D2-D6D6-BC027B8E266F}"/>
              </a:ext>
            </a:extLst>
          </p:cNvPr>
          <p:cNvSpPr/>
          <p:nvPr/>
        </p:nvSpPr>
        <p:spPr>
          <a:xfrm>
            <a:off x="3556690" y="2126388"/>
            <a:ext cx="6317545" cy="615553"/>
          </a:xfrm>
          <a:prstGeom prst="rect">
            <a:avLst/>
          </a:prstGeom>
        </p:spPr>
        <p:txBody>
          <a:bodyPr wrap="square" anchor="t">
            <a:spAutoFit/>
          </a:bodyPr>
          <a:lstStyle/>
          <a:p>
            <a:r>
              <a:rPr lang="en-US" sz="1700" dirty="0">
                <a:solidFill>
                  <a:srgbClr val="4D2643"/>
                </a:solidFill>
                <a:latin typeface="El Messiri" panose="00000800000000000000" pitchFamily="50" charset="-78"/>
                <a:cs typeface="El Messiri" panose="00000800000000000000" pitchFamily="50" charset="-78"/>
              </a:rPr>
              <a:t>If the beginning cash balance is small, a negative net cash flow will lead to a smaller, even negative, ending cash balance. </a:t>
            </a:r>
          </a:p>
        </p:txBody>
      </p:sp>
      <p:sp>
        <p:nvSpPr>
          <p:cNvPr id="22" name="Rectangle 31">
            <a:extLst>
              <a:ext uri="{FF2B5EF4-FFF2-40B4-BE49-F238E27FC236}">
                <a16:creationId xmlns:a16="http://schemas.microsoft.com/office/drawing/2014/main" id="{356E6245-00F4-90EE-A24B-AF5550581963}"/>
              </a:ext>
            </a:extLst>
          </p:cNvPr>
          <p:cNvSpPr/>
          <p:nvPr/>
        </p:nvSpPr>
        <p:spPr>
          <a:xfrm>
            <a:off x="3479562" y="3199850"/>
            <a:ext cx="6317544" cy="646331"/>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External funds will then be required to bring the amount back to minimum operating cash level, in the sub-period. </a:t>
            </a:r>
          </a:p>
        </p:txBody>
      </p:sp>
      <p:sp>
        <p:nvSpPr>
          <p:cNvPr id="24" name="Rectangle 31">
            <a:extLst>
              <a:ext uri="{FF2B5EF4-FFF2-40B4-BE49-F238E27FC236}">
                <a16:creationId xmlns:a16="http://schemas.microsoft.com/office/drawing/2014/main" id="{2EE37F61-680C-6779-0522-B2A58B1E1E33}"/>
              </a:ext>
            </a:extLst>
          </p:cNvPr>
          <p:cNvSpPr/>
          <p:nvPr/>
        </p:nvSpPr>
        <p:spPr>
          <a:xfrm>
            <a:off x="3557942" y="4238934"/>
            <a:ext cx="5070750" cy="646331"/>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That is how, you find out, how much external funding is required.</a:t>
            </a:r>
          </a:p>
        </p:txBody>
      </p:sp>
    </p:spTree>
    <p:extLst>
      <p:ext uri="{BB962C8B-B14F-4D97-AF65-F5344CB8AC3E}">
        <p14:creationId xmlns:p14="http://schemas.microsoft.com/office/powerpoint/2010/main" val="106059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20"/>
                                        </p:tgtEl>
                                        <p:attrNameLst>
                                          <p:attrName>ppt_y</p:attrName>
                                        </p:attrNameLst>
                                      </p:cBhvr>
                                      <p:tavLst>
                                        <p:tav tm="0">
                                          <p:val>
                                            <p:strVal val="#ppt_y"/>
                                          </p:val>
                                        </p:tav>
                                        <p:tav tm="100000">
                                          <p:val>
                                            <p:strVal val="#ppt_y"/>
                                          </p:val>
                                        </p:tav>
                                      </p:tavLst>
                                    </p:anim>
                                    <p:anim calcmode="lin" valueType="num">
                                      <p:cBhvr>
                                        <p:cTn id="37"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20"/>
                                        </p:tgtEl>
                                      </p:cBhvr>
                                    </p:animEffect>
                                  </p:childTnLst>
                                </p:cTn>
                              </p:par>
                            </p:childTnLst>
                          </p:cTn>
                        </p:par>
                        <p:par>
                          <p:cTn id="40" fill="hold">
                            <p:stCondLst>
                              <p:cond delay="244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p:cTn id="43" dur="1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22"/>
                                        </p:tgtEl>
                                        <p:attrNameLst>
                                          <p:attrName>ppt_y</p:attrName>
                                        </p:attrNameLst>
                                      </p:cBhvr>
                                      <p:tavLst>
                                        <p:tav tm="0">
                                          <p:val>
                                            <p:strVal val="#ppt_y"/>
                                          </p:val>
                                        </p:tav>
                                        <p:tav tm="100000">
                                          <p:val>
                                            <p:strVal val="#ppt_y"/>
                                          </p:val>
                                        </p:tav>
                                      </p:tavLst>
                                    </p:anim>
                                    <p:anim calcmode="lin" valueType="num">
                                      <p:cBhvr>
                                        <p:cTn id="45" dur="1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22"/>
                                        </p:tgtEl>
                                      </p:cBhvr>
                                    </p:animEffect>
                                  </p:childTnLst>
                                </p:cTn>
                              </p:par>
                            </p:childTnLst>
                          </p:cTn>
                        </p:par>
                        <p:par>
                          <p:cTn id="48" fill="hold">
                            <p:stCondLst>
                              <p:cond delay="348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1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24"/>
                                        </p:tgtEl>
                                        <p:attrNameLst>
                                          <p:attrName>ppt_y</p:attrName>
                                        </p:attrNameLst>
                                      </p:cBhvr>
                                      <p:tavLst>
                                        <p:tav tm="0">
                                          <p:val>
                                            <p:strVal val="#ppt_y"/>
                                          </p:val>
                                        </p:tav>
                                        <p:tav tm="100000">
                                          <p:val>
                                            <p:strVal val="#ppt_y"/>
                                          </p:val>
                                        </p:tav>
                                      </p:tavLst>
                                    </p:anim>
                                    <p:anim calcmode="lin" valueType="num">
                                      <p:cBhvr>
                                        <p:cTn id="53" dur="1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3" grpId="0"/>
      <p:bldP spid="20"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Measuring risks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69944" y="2040074"/>
            <a:ext cx="4255133"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REQUIRED RATE OF RETURN</a:t>
            </a:r>
          </a:p>
        </p:txBody>
      </p:sp>
      <p:sp>
        <p:nvSpPr>
          <p:cNvPr id="60" name="Rectangle 31">
            <a:extLst>
              <a:ext uri="{FF2B5EF4-FFF2-40B4-BE49-F238E27FC236}">
                <a16:creationId xmlns:a16="http://schemas.microsoft.com/office/drawing/2014/main" id="{ACA708B8-DDB2-4FA6-1BAC-199ED575A589}"/>
              </a:ext>
            </a:extLst>
          </p:cNvPr>
          <p:cNvSpPr/>
          <p:nvPr/>
        </p:nvSpPr>
        <p:spPr>
          <a:xfrm>
            <a:off x="684503" y="1935824"/>
            <a:ext cx="4596455"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NET PRESENT VALUE</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190523" y="3137706"/>
            <a:ext cx="4651648" cy="258590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You need to input a required rate of return in the calculation, to see if the business gets to earn sufficient money each year, to pass the test of the investor, and to see if it still produces a net positive amount, by the end of the project. </a:t>
            </a:r>
          </a:p>
        </p:txBody>
      </p:sp>
      <p:sp>
        <p:nvSpPr>
          <p:cNvPr id="37" name="Title 6">
            <a:extLst>
              <a:ext uri="{FF2B5EF4-FFF2-40B4-BE49-F238E27FC236}">
                <a16:creationId xmlns:a16="http://schemas.microsoft.com/office/drawing/2014/main" id="{46E9C425-41BA-F721-EEE0-DB9F18F39C99}"/>
              </a:ext>
            </a:extLst>
          </p:cNvPr>
          <p:cNvSpPr txBox="1">
            <a:spLocks/>
          </p:cNvSpPr>
          <p:nvPr/>
        </p:nvSpPr>
        <p:spPr>
          <a:xfrm>
            <a:off x="1071022" y="3512042"/>
            <a:ext cx="3626108" cy="149009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Net present value is today’s value of all future cash flows minus the initial investment. </a:t>
            </a:r>
          </a:p>
        </p:txBody>
      </p:sp>
      <p:pic>
        <p:nvPicPr>
          <p:cNvPr id="5" name="صورة 4">
            <a:extLst>
              <a:ext uri="{FF2B5EF4-FFF2-40B4-BE49-F238E27FC236}">
                <a16:creationId xmlns:a16="http://schemas.microsoft.com/office/drawing/2014/main" id="{51C3E359-5CD0-7EC8-B8D2-5E813EB08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611" y="1409579"/>
            <a:ext cx="1089539" cy="1056342"/>
          </a:xfrm>
          <a:prstGeom prst="rect">
            <a:avLst/>
          </a:prstGeom>
        </p:spPr>
      </p:pic>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3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6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451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Measuring risks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69944" y="2040074"/>
            <a:ext cx="4255133"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REQUIRED RATE OF RETURN</a:t>
            </a:r>
          </a:p>
        </p:txBody>
      </p:sp>
      <p:sp>
        <p:nvSpPr>
          <p:cNvPr id="60" name="Rectangle 31">
            <a:extLst>
              <a:ext uri="{FF2B5EF4-FFF2-40B4-BE49-F238E27FC236}">
                <a16:creationId xmlns:a16="http://schemas.microsoft.com/office/drawing/2014/main" id="{ACA708B8-DDB2-4FA6-1BAC-199ED575A589}"/>
              </a:ext>
            </a:extLst>
          </p:cNvPr>
          <p:cNvSpPr/>
          <p:nvPr/>
        </p:nvSpPr>
        <p:spPr>
          <a:xfrm>
            <a:off x="684503" y="1935824"/>
            <a:ext cx="4596455"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NPV</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190523" y="3137706"/>
            <a:ext cx="4651648" cy="258590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Required rate of return: the minimum reward a business must provide for an investor to invest in it. It is expressed as a percentage. </a:t>
            </a:r>
          </a:p>
        </p:txBody>
      </p:sp>
      <p:sp>
        <p:nvSpPr>
          <p:cNvPr id="37" name="Title 6">
            <a:extLst>
              <a:ext uri="{FF2B5EF4-FFF2-40B4-BE49-F238E27FC236}">
                <a16:creationId xmlns:a16="http://schemas.microsoft.com/office/drawing/2014/main" id="{46E9C425-41BA-F721-EEE0-DB9F18F39C99}"/>
              </a:ext>
            </a:extLst>
          </p:cNvPr>
          <p:cNvSpPr txBox="1">
            <a:spLocks/>
          </p:cNvSpPr>
          <p:nvPr/>
        </p:nvSpPr>
        <p:spPr>
          <a:xfrm>
            <a:off x="1071022" y="3512042"/>
            <a:ext cx="3626108" cy="149009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A business with positive NPV is attractive. </a:t>
            </a:r>
          </a:p>
        </p:txBody>
      </p:sp>
      <p:pic>
        <p:nvPicPr>
          <p:cNvPr id="5" name="صورة 4">
            <a:extLst>
              <a:ext uri="{FF2B5EF4-FFF2-40B4-BE49-F238E27FC236}">
                <a16:creationId xmlns:a16="http://schemas.microsoft.com/office/drawing/2014/main" id="{51C3E359-5CD0-7EC8-B8D2-5E813EB08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611" y="1409579"/>
            <a:ext cx="1089539" cy="1056342"/>
          </a:xfrm>
          <a:prstGeom prst="rect">
            <a:avLst/>
          </a:prstGeom>
        </p:spPr>
      </p:pic>
    </p:spTree>
    <p:extLst>
      <p:ext uri="{BB962C8B-B14F-4D97-AF65-F5344CB8AC3E}">
        <p14:creationId xmlns:p14="http://schemas.microsoft.com/office/powerpoint/2010/main" val="11316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1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4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393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Measuring risks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69944" y="2040074"/>
            <a:ext cx="4255133"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BELOW BREAK-EVEN</a:t>
            </a:r>
          </a:p>
        </p:txBody>
      </p:sp>
      <p:sp>
        <p:nvSpPr>
          <p:cNvPr id="60" name="Rectangle 31">
            <a:extLst>
              <a:ext uri="{FF2B5EF4-FFF2-40B4-BE49-F238E27FC236}">
                <a16:creationId xmlns:a16="http://schemas.microsoft.com/office/drawing/2014/main" id="{ACA708B8-DDB2-4FA6-1BAC-199ED575A589}"/>
              </a:ext>
            </a:extLst>
          </p:cNvPr>
          <p:cNvSpPr/>
          <p:nvPr/>
        </p:nvSpPr>
        <p:spPr>
          <a:xfrm>
            <a:off x="684503" y="1935824"/>
            <a:ext cx="4596455"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BREAKEVEN POINT</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190523" y="3137706"/>
            <a:ext cx="4651648" cy="258590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Below break-even, your business is not profitable. </a:t>
            </a:r>
          </a:p>
        </p:txBody>
      </p:sp>
      <p:sp>
        <p:nvSpPr>
          <p:cNvPr id="37" name="Title 6">
            <a:extLst>
              <a:ext uri="{FF2B5EF4-FFF2-40B4-BE49-F238E27FC236}">
                <a16:creationId xmlns:a16="http://schemas.microsoft.com/office/drawing/2014/main" id="{46E9C425-41BA-F721-EEE0-DB9F18F39C99}"/>
              </a:ext>
            </a:extLst>
          </p:cNvPr>
          <p:cNvSpPr txBox="1">
            <a:spLocks/>
          </p:cNvSpPr>
          <p:nvPr/>
        </p:nvSpPr>
        <p:spPr>
          <a:xfrm>
            <a:off x="1071022" y="3512042"/>
            <a:ext cx="3626108" cy="149009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The breakeven point is the number of units your business must sell to just cover all its costs or “break even” or to achieve at least zero profit. </a:t>
            </a:r>
          </a:p>
        </p:txBody>
      </p:sp>
      <p:pic>
        <p:nvPicPr>
          <p:cNvPr id="5" name="صورة 4">
            <a:extLst>
              <a:ext uri="{FF2B5EF4-FFF2-40B4-BE49-F238E27FC236}">
                <a16:creationId xmlns:a16="http://schemas.microsoft.com/office/drawing/2014/main" id="{51C3E359-5CD0-7EC8-B8D2-5E813EB08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611" y="1409579"/>
            <a:ext cx="1089539" cy="1056342"/>
          </a:xfrm>
          <a:prstGeom prst="rect">
            <a:avLst/>
          </a:prstGeom>
        </p:spPr>
      </p:pic>
    </p:spTree>
    <p:extLst>
      <p:ext uri="{BB962C8B-B14F-4D97-AF65-F5344CB8AC3E}">
        <p14:creationId xmlns:p14="http://schemas.microsoft.com/office/powerpoint/2010/main" val="6969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2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3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465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Measuring risks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69944" y="2040074"/>
            <a:ext cx="4255133"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SCENARIOS</a:t>
            </a:r>
          </a:p>
        </p:txBody>
      </p:sp>
      <p:sp>
        <p:nvSpPr>
          <p:cNvPr id="60" name="Rectangle 31">
            <a:extLst>
              <a:ext uri="{FF2B5EF4-FFF2-40B4-BE49-F238E27FC236}">
                <a16:creationId xmlns:a16="http://schemas.microsoft.com/office/drawing/2014/main" id="{ACA708B8-DDB2-4FA6-1BAC-199ED575A589}"/>
              </a:ext>
            </a:extLst>
          </p:cNvPr>
          <p:cNvSpPr/>
          <p:nvPr/>
        </p:nvSpPr>
        <p:spPr>
          <a:xfrm>
            <a:off x="684503" y="1935824"/>
            <a:ext cx="4596455"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SENSITIVITIES</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190523" y="3137706"/>
            <a:ext cx="4651648" cy="258590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You can present a best-case and a worst-case scenario. This is how you know what would happen if: (a) sales is higher than expected or (b) lower than expected. </a:t>
            </a:r>
          </a:p>
        </p:txBody>
      </p:sp>
      <p:sp>
        <p:nvSpPr>
          <p:cNvPr id="37" name="Title 6">
            <a:extLst>
              <a:ext uri="{FF2B5EF4-FFF2-40B4-BE49-F238E27FC236}">
                <a16:creationId xmlns:a16="http://schemas.microsoft.com/office/drawing/2014/main" id="{46E9C425-41BA-F721-EEE0-DB9F18F39C99}"/>
              </a:ext>
            </a:extLst>
          </p:cNvPr>
          <p:cNvSpPr txBox="1">
            <a:spLocks/>
          </p:cNvSpPr>
          <p:nvPr/>
        </p:nvSpPr>
        <p:spPr>
          <a:xfrm>
            <a:off x="1071022" y="3512042"/>
            <a:ext cx="3626108" cy="149009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If you present alternative cash budgets, you would be giving sensitivities. You can present an optimistic and a pessimistic scenario. </a:t>
            </a:r>
          </a:p>
        </p:txBody>
      </p:sp>
      <p:pic>
        <p:nvPicPr>
          <p:cNvPr id="5" name="صورة 4">
            <a:extLst>
              <a:ext uri="{FF2B5EF4-FFF2-40B4-BE49-F238E27FC236}">
                <a16:creationId xmlns:a16="http://schemas.microsoft.com/office/drawing/2014/main" id="{51C3E359-5CD0-7EC8-B8D2-5E813EB08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611" y="1409579"/>
            <a:ext cx="1089539" cy="1056342"/>
          </a:xfrm>
          <a:prstGeom prst="rect">
            <a:avLst/>
          </a:prstGeom>
        </p:spPr>
      </p:pic>
    </p:spTree>
    <p:extLst>
      <p:ext uri="{BB962C8B-B14F-4D97-AF65-F5344CB8AC3E}">
        <p14:creationId xmlns:p14="http://schemas.microsoft.com/office/powerpoint/2010/main" val="369785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1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1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440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24163" y="258028"/>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276109" y="1917824"/>
            <a:ext cx="2211027" cy="544997"/>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lnSpc>
                <a:spcPct val="100000"/>
              </a:lnSpc>
              <a:buNone/>
            </a:pPr>
            <a:r>
              <a:rPr lang="en-US" sz="2400" b="0" dirty="0">
                <a:solidFill>
                  <a:srgbClr val="343D45">
                    <a:lumMod val="75000"/>
                  </a:srgbClr>
                </a:solidFill>
                <a:latin typeface="Cocon® Next Arabic"/>
                <a:cs typeface="Geeza Pro" panose="02000400000000000000" pitchFamily="2" charset="0"/>
              </a:rPr>
              <a:t>Cash Budget: </a:t>
            </a:r>
          </a:p>
        </p:txBody>
      </p:sp>
      <p:sp>
        <p:nvSpPr>
          <p:cNvPr id="2" name="عنصر نائب لرقم الشريحة 1">
            <a:extLst>
              <a:ext uri="{FF2B5EF4-FFF2-40B4-BE49-F238E27FC236}">
                <a16:creationId xmlns:a16="http://schemas.microsoft.com/office/drawing/2014/main" id="{0D3E9BC5-A656-B48F-D0B0-5A08B9FE9063}"/>
              </a:ext>
            </a:extLst>
          </p:cNvPr>
          <p:cNvSpPr>
            <a:spLocks noGrp="1"/>
          </p:cNvSpPr>
          <p:nvPr>
            <p:ph type="sldNum" sz="quarter" idx="12"/>
          </p:nvPr>
        </p:nvSpPr>
        <p:spPr/>
        <p:txBody>
          <a:bodyPr/>
          <a:lstStyle/>
          <a:p>
            <a:fld id="{7BB485FA-5BF7-483B-B1A0-9B2B5547A02D}" type="slidenum">
              <a:rPr lang="ar-SA" smtClean="0"/>
              <a:t>28</a:t>
            </a:fld>
            <a:endParaRPr lang="ar-SA"/>
          </a:p>
        </p:txBody>
      </p:sp>
      <p:sp>
        <p:nvSpPr>
          <p:cNvPr id="57" name="Title 6">
            <a:extLst>
              <a:ext uri="{FF2B5EF4-FFF2-40B4-BE49-F238E27FC236}">
                <a16:creationId xmlns:a16="http://schemas.microsoft.com/office/drawing/2014/main" id="{F7D34298-6A2F-BC85-422C-F6BE5E933348}"/>
              </a:ext>
            </a:extLst>
          </p:cNvPr>
          <p:cNvSpPr txBox="1">
            <a:spLocks/>
          </p:cNvSpPr>
          <p:nvPr/>
        </p:nvSpPr>
        <p:spPr>
          <a:xfrm>
            <a:off x="3276108" y="3796107"/>
            <a:ext cx="2515092" cy="544997"/>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lnSpc>
                <a:spcPct val="100000"/>
              </a:lnSpc>
              <a:buNone/>
            </a:pPr>
            <a:r>
              <a:rPr lang="en-US" sz="2400" b="0" dirty="0">
                <a:solidFill>
                  <a:srgbClr val="343D45">
                    <a:lumMod val="75000"/>
                  </a:srgbClr>
                </a:solidFill>
                <a:latin typeface="Cocon® Next Arabic"/>
                <a:cs typeface="Geeza Pro" panose="02000400000000000000" pitchFamily="2" charset="0"/>
              </a:rPr>
              <a:t>Terminal Value:</a:t>
            </a:r>
          </a:p>
        </p:txBody>
      </p:sp>
      <p:grpSp>
        <p:nvGrpSpPr>
          <p:cNvPr id="58" name="مجموعة 57">
            <a:extLst>
              <a:ext uri="{FF2B5EF4-FFF2-40B4-BE49-F238E27FC236}">
                <a16:creationId xmlns:a16="http://schemas.microsoft.com/office/drawing/2014/main" id="{1E30B87E-2312-D9EC-BEFE-EDE998D7331F}"/>
              </a:ext>
            </a:extLst>
          </p:cNvPr>
          <p:cNvGrpSpPr/>
          <p:nvPr/>
        </p:nvGrpSpPr>
        <p:grpSpPr>
          <a:xfrm>
            <a:off x="5339863" y="1572144"/>
            <a:ext cx="767622" cy="308367"/>
            <a:chOff x="8919882" y="1614573"/>
            <a:chExt cx="1539184" cy="618319"/>
          </a:xfrm>
        </p:grpSpPr>
        <p:grpSp>
          <p:nvGrpSpPr>
            <p:cNvPr id="59" name="مجموعة 58">
              <a:extLst>
                <a:ext uri="{FF2B5EF4-FFF2-40B4-BE49-F238E27FC236}">
                  <a16:creationId xmlns:a16="http://schemas.microsoft.com/office/drawing/2014/main" id="{BB7C6C31-CAA5-A220-505F-3AA041D04658}"/>
                </a:ext>
              </a:extLst>
            </p:cNvPr>
            <p:cNvGrpSpPr/>
            <p:nvPr/>
          </p:nvGrpSpPr>
          <p:grpSpPr>
            <a:xfrm rot="19678031">
              <a:off x="8919882" y="1614573"/>
              <a:ext cx="1389133" cy="575674"/>
              <a:chOff x="5137484" y="1916911"/>
              <a:chExt cx="1945483" cy="806232"/>
            </a:xfrm>
          </p:grpSpPr>
          <p:sp>
            <p:nvSpPr>
              <p:cNvPr id="65" name="شكل حر 59">
                <a:extLst>
                  <a:ext uri="{FF2B5EF4-FFF2-40B4-BE49-F238E27FC236}">
                    <a16:creationId xmlns:a16="http://schemas.microsoft.com/office/drawing/2014/main" id="{C936B49F-D812-056D-B641-A0787D435579}"/>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6" name="شكل حر 60">
                <a:extLst>
                  <a:ext uri="{FF2B5EF4-FFF2-40B4-BE49-F238E27FC236}">
                    <a16:creationId xmlns:a16="http://schemas.microsoft.com/office/drawing/2014/main" id="{B4500C57-649B-E0CC-54EA-3069E778EF0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7" name="شكل حر 61">
                <a:extLst>
                  <a:ext uri="{FF2B5EF4-FFF2-40B4-BE49-F238E27FC236}">
                    <a16:creationId xmlns:a16="http://schemas.microsoft.com/office/drawing/2014/main" id="{D2947115-A392-E819-20B4-F26DE7A40D26}"/>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60" name="مجموعة 59">
              <a:extLst>
                <a:ext uri="{FF2B5EF4-FFF2-40B4-BE49-F238E27FC236}">
                  <a16:creationId xmlns:a16="http://schemas.microsoft.com/office/drawing/2014/main" id="{0131755A-A264-6FE4-11D9-D9C972C36788}"/>
                </a:ext>
              </a:extLst>
            </p:cNvPr>
            <p:cNvGrpSpPr/>
            <p:nvPr/>
          </p:nvGrpSpPr>
          <p:grpSpPr>
            <a:xfrm rot="2307867" flipH="1">
              <a:off x="9069932" y="1657218"/>
              <a:ext cx="1389134" cy="575674"/>
              <a:chOff x="5137484" y="1916911"/>
              <a:chExt cx="1945483" cy="806232"/>
            </a:xfrm>
          </p:grpSpPr>
          <p:sp>
            <p:nvSpPr>
              <p:cNvPr id="62" name="شكل حر 89">
                <a:extLst>
                  <a:ext uri="{FF2B5EF4-FFF2-40B4-BE49-F238E27FC236}">
                    <a16:creationId xmlns:a16="http://schemas.microsoft.com/office/drawing/2014/main" id="{E8468F04-9D41-D766-6D1A-11ADD980D991}"/>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3" name="شكل حر 90">
                <a:extLst>
                  <a:ext uri="{FF2B5EF4-FFF2-40B4-BE49-F238E27FC236}">
                    <a16:creationId xmlns:a16="http://schemas.microsoft.com/office/drawing/2014/main" id="{5D3EBAE1-794B-0F7B-9866-7744E3C45152}"/>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4" name="شكل حر 91">
                <a:extLst>
                  <a:ext uri="{FF2B5EF4-FFF2-40B4-BE49-F238E27FC236}">
                    <a16:creationId xmlns:a16="http://schemas.microsoft.com/office/drawing/2014/main" id="{32A337D9-9243-384F-8579-65AAA00A9EF1}"/>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77" name="Title 6">
            <a:extLst>
              <a:ext uri="{FF2B5EF4-FFF2-40B4-BE49-F238E27FC236}">
                <a16:creationId xmlns:a16="http://schemas.microsoft.com/office/drawing/2014/main" id="{319910ED-45C1-92BA-5A06-6787F4A36C92}"/>
              </a:ext>
            </a:extLst>
          </p:cNvPr>
          <p:cNvSpPr txBox="1">
            <a:spLocks/>
          </p:cNvSpPr>
          <p:nvPr/>
        </p:nvSpPr>
        <p:spPr>
          <a:xfrm>
            <a:off x="6181807" y="1195551"/>
            <a:ext cx="4936941" cy="102999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800" b="0" dirty="0">
                <a:solidFill>
                  <a:srgbClr val="343D45">
                    <a:lumMod val="75000"/>
                  </a:srgbClr>
                </a:solidFill>
                <a:latin typeface="Cocon® Next Arabic"/>
                <a:cs typeface="Geeza Pro" panose="02000400000000000000" pitchFamily="2" charset="0"/>
              </a:rPr>
              <a:t>A cash budget tracks the expected flow of cash as it comes into and goes out of a business over a future time frame. </a:t>
            </a:r>
          </a:p>
        </p:txBody>
      </p:sp>
      <p:grpSp>
        <p:nvGrpSpPr>
          <p:cNvPr id="78" name="مجموعة 77">
            <a:extLst>
              <a:ext uri="{FF2B5EF4-FFF2-40B4-BE49-F238E27FC236}">
                <a16:creationId xmlns:a16="http://schemas.microsoft.com/office/drawing/2014/main" id="{CD92DD89-D340-5306-086C-443AA6EDE83E}"/>
              </a:ext>
            </a:extLst>
          </p:cNvPr>
          <p:cNvGrpSpPr/>
          <p:nvPr/>
        </p:nvGrpSpPr>
        <p:grpSpPr>
          <a:xfrm>
            <a:off x="5376858" y="3421094"/>
            <a:ext cx="828684" cy="332897"/>
            <a:chOff x="8919882" y="1614573"/>
            <a:chExt cx="1539184" cy="618319"/>
          </a:xfrm>
        </p:grpSpPr>
        <p:grpSp>
          <p:nvGrpSpPr>
            <p:cNvPr id="79" name="مجموعة 78">
              <a:extLst>
                <a:ext uri="{FF2B5EF4-FFF2-40B4-BE49-F238E27FC236}">
                  <a16:creationId xmlns:a16="http://schemas.microsoft.com/office/drawing/2014/main" id="{996D48A8-4394-58AF-A069-22CDB5CAADB9}"/>
                </a:ext>
              </a:extLst>
            </p:cNvPr>
            <p:cNvGrpSpPr/>
            <p:nvPr/>
          </p:nvGrpSpPr>
          <p:grpSpPr>
            <a:xfrm rot="19678031">
              <a:off x="8919882" y="1614573"/>
              <a:ext cx="1389133" cy="575674"/>
              <a:chOff x="5137484" y="1916911"/>
              <a:chExt cx="1945483" cy="806232"/>
            </a:xfrm>
          </p:grpSpPr>
          <p:sp>
            <p:nvSpPr>
              <p:cNvPr id="84" name="شكل حر 59">
                <a:extLst>
                  <a:ext uri="{FF2B5EF4-FFF2-40B4-BE49-F238E27FC236}">
                    <a16:creationId xmlns:a16="http://schemas.microsoft.com/office/drawing/2014/main" id="{743C9786-81D4-94D4-F640-D149E4322F8A}"/>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5" name="شكل حر 60">
                <a:extLst>
                  <a:ext uri="{FF2B5EF4-FFF2-40B4-BE49-F238E27FC236}">
                    <a16:creationId xmlns:a16="http://schemas.microsoft.com/office/drawing/2014/main" id="{AEDC70B9-FF3D-2F37-2C02-42474503B89B}"/>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6" name="شكل حر 61">
                <a:extLst>
                  <a:ext uri="{FF2B5EF4-FFF2-40B4-BE49-F238E27FC236}">
                    <a16:creationId xmlns:a16="http://schemas.microsoft.com/office/drawing/2014/main" id="{1A52A97E-8A38-C20A-552B-658A8774EAE8}"/>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38A68096-8686-CA57-15EC-B14E321398B4}"/>
                </a:ext>
              </a:extLst>
            </p:cNvPr>
            <p:cNvGrpSpPr/>
            <p:nvPr/>
          </p:nvGrpSpPr>
          <p:grpSpPr>
            <a:xfrm rot="2307867" flipH="1">
              <a:off x="9069932" y="1657218"/>
              <a:ext cx="1389134" cy="575674"/>
              <a:chOff x="5137484" y="1916911"/>
              <a:chExt cx="1945483" cy="806232"/>
            </a:xfrm>
          </p:grpSpPr>
          <p:sp>
            <p:nvSpPr>
              <p:cNvPr id="81" name="شكل حر 89">
                <a:extLst>
                  <a:ext uri="{FF2B5EF4-FFF2-40B4-BE49-F238E27FC236}">
                    <a16:creationId xmlns:a16="http://schemas.microsoft.com/office/drawing/2014/main" id="{14A5B01D-E7AC-FEC5-2F03-50B7FB5E35EF}"/>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2" name="شكل حر 90">
                <a:extLst>
                  <a:ext uri="{FF2B5EF4-FFF2-40B4-BE49-F238E27FC236}">
                    <a16:creationId xmlns:a16="http://schemas.microsoft.com/office/drawing/2014/main" id="{117F539B-DEB9-51CA-F125-56F32127BF66}"/>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3" name="شكل حر 91">
                <a:extLst>
                  <a:ext uri="{FF2B5EF4-FFF2-40B4-BE49-F238E27FC236}">
                    <a16:creationId xmlns:a16="http://schemas.microsoft.com/office/drawing/2014/main" id="{A88324B3-C4B9-BE41-EA2F-59645EDF16C9}"/>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87" name="Title 6">
            <a:extLst>
              <a:ext uri="{FF2B5EF4-FFF2-40B4-BE49-F238E27FC236}">
                <a16:creationId xmlns:a16="http://schemas.microsoft.com/office/drawing/2014/main" id="{B2B5A11D-053A-799B-05EF-D922F9CCAD45}"/>
              </a:ext>
            </a:extLst>
          </p:cNvPr>
          <p:cNvSpPr txBox="1">
            <a:spLocks/>
          </p:cNvSpPr>
          <p:nvPr/>
        </p:nvSpPr>
        <p:spPr>
          <a:xfrm>
            <a:off x="6357273" y="3059747"/>
            <a:ext cx="4936941" cy="102999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800" b="0" dirty="0">
                <a:solidFill>
                  <a:srgbClr val="343D45">
                    <a:lumMod val="75000"/>
                  </a:srgbClr>
                </a:solidFill>
                <a:latin typeface="Cocon® Next Arabic"/>
                <a:cs typeface="Geeza Pro" panose="02000400000000000000" pitchFamily="2" charset="0"/>
              </a:rPr>
              <a:t>The forecast value of your business at the end of a specified period. It is used to limit the time frame in a cash budget</a:t>
            </a:r>
          </a:p>
        </p:txBody>
      </p:sp>
    </p:spTree>
    <p:extLst>
      <p:ext uri="{BB962C8B-B14F-4D97-AF65-F5344CB8AC3E}">
        <p14:creationId xmlns:p14="http://schemas.microsoft.com/office/powerpoint/2010/main" val="18377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12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7"/>
                                        </p:tgtEl>
                                        <p:attrNameLst>
                                          <p:attrName>style.visibility</p:attrName>
                                        </p:attrNameLst>
                                      </p:cBhvr>
                                      <p:to>
                                        <p:strVal val="visible"/>
                                      </p:to>
                                    </p:set>
                                    <p:anim calcmode="lin" valueType="num">
                                      <p:cBhvr>
                                        <p:cTn id="39" dur="1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7"/>
                                        </p:tgtEl>
                                        <p:attrNameLst>
                                          <p:attrName>ppt_y</p:attrName>
                                        </p:attrNameLst>
                                      </p:cBhvr>
                                      <p:tavLst>
                                        <p:tav tm="0">
                                          <p:val>
                                            <p:strVal val="#ppt_y"/>
                                          </p:val>
                                        </p:tav>
                                        <p:tav tm="100000">
                                          <p:val>
                                            <p:strVal val="#ppt_y"/>
                                          </p:val>
                                        </p:tav>
                                      </p:tavLst>
                                    </p:anim>
                                    <p:anim calcmode="lin" valueType="num">
                                      <p:cBhvr>
                                        <p:cTn id="41" dur="1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7"/>
                                        </p:tgtEl>
                                      </p:cBhvr>
                                    </p:animEffect>
                                  </p:childTnLst>
                                </p:cTn>
                              </p:par>
                            </p:childTnLst>
                          </p:cTn>
                        </p:par>
                        <p:par>
                          <p:cTn id="44" fill="hold">
                            <p:stCondLst>
                              <p:cond delay="145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7"/>
                                        </p:tgtEl>
                                        <p:attrNameLst>
                                          <p:attrName>style.visibility</p:attrName>
                                        </p:attrNameLst>
                                      </p:cBhvr>
                                      <p:to>
                                        <p:strVal val="visible"/>
                                      </p:to>
                                    </p:set>
                                    <p:anim calcmode="lin" valueType="num">
                                      <p:cBhvr>
                                        <p:cTn id="47"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7"/>
                                        </p:tgtEl>
                                        <p:attrNameLst>
                                          <p:attrName>ppt_y</p:attrName>
                                        </p:attrNameLst>
                                      </p:cBhvr>
                                      <p:tavLst>
                                        <p:tav tm="0">
                                          <p:val>
                                            <p:strVal val="#ppt_y"/>
                                          </p:val>
                                        </p:tav>
                                        <p:tav tm="100000">
                                          <p:val>
                                            <p:strVal val="#ppt_y"/>
                                          </p:val>
                                        </p:tav>
                                      </p:tavLst>
                                    </p:anim>
                                    <p:anim calcmode="lin" valueType="num">
                                      <p:cBhvr>
                                        <p:cTn id="49"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7"/>
                                        </p:tgtEl>
                                      </p:cBhvr>
                                    </p:animEffect>
                                  </p:childTnLst>
                                </p:cTn>
                              </p:par>
                            </p:childTnLst>
                          </p:cTn>
                        </p:par>
                        <p:par>
                          <p:cTn id="52" fill="hold">
                            <p:stCondLst>
                              <p:cond delay="24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7"/>
                                        </p:tgtEl>
                                        <p:attrNameLst>
                                          <p:attrName>style.visibility</p:attrName>
                                        </p:attrNameLst>
                                      </p:cBhvr>
                                      <p:to>
                                        <p:strVal val="visible"/>
                                      </p:to>
                                    </p:set>
                                    <p:anim calcmode="lin" valueType="num">
                                      <p:cBhvr>
                                        <p:cTn id="55" dur="1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7"/>
                                        </p:tgtEl>
                                        <p:attrNameLst>
                                          <p:attrName>ppt_y</p:attrName>
                                        </p:attrNameLst>
                                      </p:cBhvr>
                                      <p:tavLst>
                                        <p:tav tm="0">
                                          <p:val>
                                            <p:strVal val="#ppt_y"/>
                                          </p:val>
                                        </p:tav>
                                        <p:tav tm="100000">
                                          <p:val>
                                            <p:strVal val="#ppt_y"/>
                                          </p:val>
                                        </p:tav>
                                      </p:tavLst>
                                    </p:anim>
                                    <p:anim calcmode="lin" valueType="num">
                                      <p:cBhvr>
                                        <p:cTn id="57" dur="1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7" grpId="0"/>
      <p:bldP spid="77" grpId="0"/>
      <p:bldP spid="8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24163" y="258028"/>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4</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3</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276109" y="1917824"/>
            <a:ext cx="2404999" cy="544997"/>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2400" b="0" dirty="0">
                <a:solidFill>
                  <a:srgbClr val="343D45">
                    <a:lumMod val="75000"/>
                  </a:srgbClr>
                </a:solidFill>
                <a:latin typeface="Cocon® Next Arabic"/>
                <a:cs typeface="Geeza Pro" panose="02000400000000000000" pitchFamily="2" charset="0"/>
              </a:rPr>
              <a:t>Minimum operating cash:</a:t>
            </a:r>
          </a:p>
        </p:txBody>
      </p:sp>
      <p:sp>
        <p:nvSpPr>
          <p:cNvPr id="2" name="عنصر نائب لرقم الشريحة 1">
            <a:extLst>
              <a:ext uri="{FF2B5EF4-FFF2-40B4-BE49-F238E27FC236}">
                <a16:creationId xmlns:a16="http://schemas.microsoft.com/office/drawing/2014/main" id="{0D3E9BC5-A656-B48F-D0B0-5A08B9FE9063}"/>
              </a:ext>
            </a:extLst>
          </p:cNvPr>
          <p:cNvSpPr>
            <a:spLocks noGrp="1"/>
          </p:cNvSpPr>
          <p:nvPr>
            <p:ph type="sldNum" sz="quarter" idx="12"/>
          </p:nvPr>
        </p:nvSpPr>
        <p:spPr/>
        <p:txBody>
          <a:bodyPr/>
          <a:lstStyle/>
          <a:p>
            <a:fld id="{7BB485FA-5BF7-483B-B1A0-9B2B5547A02D}" type="slidenum">
              <a:rPr lang="ar-SA" smtClean="0"/>
              <a:t>29</a:t>
            </a:fld>
            <a:endParaRPr lang="ar-SA"/>
          </a:p>
        </p:txBody>
      </p:sp>
      <p:sp>
        <p:nvSpPr>
          <p:cNvPr id="57" name="Title 6">
            <a:extLst>
              <a:ext uri="{FF2B5EF4-FFF2-40B4-BE49-F238E27FC236}">
                <a16:creationId xmlns:a16="http://schemas.microsoft.com/office/drawing/2014/main" id="{F7D34298-6A2F-BC85-422C-F6BE5E933348}"/>
              </a:ext>
            </a:extLst>
          </p:cNvPr>
          <p:cNvSpPr txBox="1">
            <a:spLocks/>
          </p:cNvSpPr>
          <p:nvPr/>
        </p:nvSpPr>
        <p:spPr>
          <a:xfrm>
            <a:off x="3276108" y="3796107"/>
            <a:ext cx="2515092" cy="544997"/>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lnSpc>
                <a:spcPct val="100000"/>
              </a:lnSpc>
              <a:buNone/>
            </a:pPr>
            <a:r>
              <a:rPr lang="en-US" sz="2400" b="0" dirty="0">
                <a:solidFill>
                  <a:srgbClr val="343D45">
                    <a:lumMod val="75000"/>
                  </a:srgbClr>
                </a:solidFill>
                <a:latin typeface="Cocon® Next Arabic"/>
                <a:cs typeface="Geeza Pro" panose="02000400000000000000" pitchFamily="2" charset="0"/>
              </a:rPr>
              <a:t>Payback period:</a:t>
            </a:r>
          </a:p>
        </p:txBody>
      </p:sp>
      <p:grpSp>
        <p:nvGrpSpPr>
          <p:cNvPr id="58" name="مجموعة 57">
            <a:extLst>
              <a:ext uri="{FF2B5EF4-FFF2-40B4-BE49-F238E27FC236}">
                <a16:creationId xmlns:a16="http://schemas.microsoft.com/office/drawing/2014/main" id="{1E30B87E-2312-D9EC-BEFE-EDE998D7331F}"/>
              </a:ext>
            </a:extLst>
          </p:cNvPr>
          <p:cNvGrpSpPr/>
          <p:nvPr/>
        </p:nvGrpSpPr>
        <p:grpSpPr>
          <a:xfrm>
            <a:off x="5339863" y="1572144"/>
            <a:ext cx="767622" cy="308367"/>
            <a:chOff x="8919882" y="1614573"/>
            <a:chExt cx="1539184" cy="618319"/>
          </a:xfrm>
        </p:grpSpPr>
        <p:grpSp>
          <p:nvGrpSpPr>
            <p:cNvPr id="59" name="مجموعة 58">
              <a:extLst>
                <a:ext uri="{FF2B5EF4-FFF2-40B4-BE49-F238E27FC236}">
                  <a16:creationId xmlns:a16="http://schemas.microsoft.com/office/drawing/2014/main" id="{BB7C6C31-CAA5-A220-505F-3AA041D04658}"/>
                </a:ext>
              </a:extLst>
            </p:cNvPr>
            <p:cNvGrpSpPr/>
            <p:nvPr/>
          </p:nvGrpSpPr>
          <p:grpSpPr>
            <a:xfrm rot="19678031">
              <a:off x="8919882" y="1614573"/>
              <a:ext cx="1389133" cy="575674"/>
              <a:chOff x="5137484" y="1916911"/>
              <a:chExt cx="1945483" cy="806232"/>
            </a:xfrm>
          </p:grpSpPr>
          <p:sp>
            <p:nvSpPr>
              <p:cNvPr id="65" name="شكل حر 59">
                <a:extLst>
                  <a:ext uri="{FF2B5EF4-FFF2-40B4-BE49-F238E27FC236}">
                    <a16:creationId xmlns:a16="http://schemas.microsoft.com/office/drawing/2014/main" id="{C936B49F-D812-056D-B641-A0787D435579}"/>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6" name="شكل حر 60">
                <a:extLst>
                  <a:ext uri="{FF2B5EF4-FFF2-40B4-BE49-F238E27FC236}">
                    <a16:creationId xmlns:a16="http://schemas.microsoft.com/office/drawing/2014/main" id="{B4500C57-649B-E0CC-54EA-3069E778EF0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7" name="شكل حر 61">
                <a:extLst>
                  <a:ext uri="{FF2B5EF4-FFF2-40B4-BE49-F238E27FC236}">
                    <a16:creationId xmlns:a16="http://schemas.microsoft.com/office/drawing/2014/main" id="{D2947115-A392-E819-20B4-F26DE7A40D26}"/>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60" name="مجموعة 59">
              <a:extLst>
                <a:ext uri="{FF2B5EF4-FFF2-40B4-BE49-F238E27FC236}">
                  <a16:creationId xmlns:a16="http://schemas.microsoft.com/office/drawing/2014/main" id="{0131755A-A264-6FE4-11D9-D9C972C36788}"/>
                </a:ext>
              </a:extLst>
            </p:cNvPr>
            <p:cNvGrpSpPr/>
            <p:nvPr/>
          </p:nvGrpSpPr>
          <p:grpSpPr>
            <a:xfrm rot="2307867" flipH="1">
              <a:off x="9069932" y="1657218"/>
              <a:ext cx="1389134" cy="575674"/>
              <a:chOff x="5137484" y="1916911"/>
              <a:chExt cx="1945483" cy="806232"/>
            </a:xfrm>
          </p:grpSpPr>
          <p:sp>
            <p:nvSpPr>
              <p:cNvPr id="62" name="شكل حر 89">
                <a:extLst>
                  <a:ext uri="{FF2B5EF4-FFF2-40B4-BE49-F238E27FC236}">
                    <a16:creationId xmlns:a16="http://schemas.microsoft.com/office/drawing/2014/main" id="{E8468F04-9D41-D766-6D1A-11ADD980D991}"/>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3" name="شكل حر 90">
                <a:extLst>
                  <a:ext uri="{FF2B5EF4-FFF2-40B4-BE49-F238E27FC236}">
                    <a16:creationId xmlns:a16="http://schemas.microsoft.com/office/drawing/2014/main" id="{5D3EBAE1-794B-0F7B-9866-7744E3C45152}"/>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4" name="شكل حر 91">
                <a:extLst>
                  <a:ext uri="{FF2B5EF4-FFF2-40B4-BE49-F238E27FC236}">
                    <a16:creationId xmlns:a16="http://schemas.microsoft.com/office/drawing/2014/main" id="{32A337D9-9243-384F-8579-65AAA00A9EF1}"/>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77" name="Title 6">
            <a:extLst>
              <a:ext uri="{FF2B5EF4-FFF2-40B4-BE49-F238E27FC236}">
                <a16:creationId xmlns:a16="http://schemas.microsoft.com/office/drawing/2014/main" id="{319910ED-45C1-92BA-5A06-6787F4A36C92}"/>
              </a:ext>
            </a:extLst>
          </p:cNvPr>
          <p:cNvSpPr txBox="1">
            <a:spLocks/>
          </p:cNvSpPr>
          <p:nvPr/>
        </p:nvSpPr>
        <p:spPr>
          <a:xfrm>
            <a:off x="6181807" y="1195551"/>
            <a:ext cx="4936941" cy="102999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800" b="0" dirty="0">
                <a:solidFill>
                  <a:srgbClr val="343D45">
                    <a:lumMod val="75000"/>
                  </a:srgbClr>
                </a:solidFill>
                <a:latin typeface="Cocon® Next Arabic"/>
                <a:cs typeface="Geeza Pro" panose="02000400000000000000" pitchFamily="2" charset="0"/>
              </a:rPr>
              <a:t>The least amount of cash a business needs for day-to-day operations. </a:t>
            </a:r>
          </a:p>
        </p:txBody>
      </p:sp>
      <p:grpSp>
        <p:nvGrpSpPr>
          <p:cNvPr id="78" name="مجموعة 77">
            <a:extLst>
              <a:ext uri="{FF2B5EF4-FFF2-40B4-BE49-F238E27FC236}">
                <a16:creationId xmlns:a16="http://schemas.microsoft.com/office/drawing/2014/main" id="{CD92DD89-D340-5306-086C-443AA6EDE83E}"/>
              </a:ext>
            </a:extLst>
          </p:cNvPr>
          <p:cNvGrpSpPr/>
          <p:nvPr/>
        </p:nvGrpSpPr>
        <p:grpSpPr>
          <a:xfrm>
            <a:off x="5376858" y="3421094"/>
            <a:ext cx="828684" cy="332897"/>
            <a:chOff x="8919882" y="1614573"/>
            <a:chExt cx="1539184" cy="618319"/>
          </a:xfrm>
        </p:grpSpPr>
        <p:grpSp>
          <p:nvGrpSpPr>
            <p:cNvPr id="79" name="مجموعة 78">
              <a:extLst>
                <a:ext uri="{FF2B5EF4-FFF2-40B4-BE49-F238E27FC236}">
                  <a16:creationId xmlns:a16="http://schemas.microsoft.com/office/drawing/2014/main" id="{996D48A8-4394-58AF-A069-22CDB5CAADB9}"/>
                </a:ext>
              </a:extLst>
            </p:cNvPr>
            <p:cNvGrpSpPr/>
            <p:nvPr/>
          </p:nvGrpSpPr>
          <p:grpSpPr>
            <a:xfrm rot="19678031">
              <a:off x="8919882" y="1614573"/>
              <a:ext cx="1389133" cy="575674"/>
              <a:chOff x="5137484" y="1916911"/>
              <a:chExt cx="1945483" cy="806232"/>
            </a:xfrm>
          </p:grpSpPr>
          <p:sp>
            <p:nvSpPr>
              <p:cNvPr id="84" name="شكل حر 59">
                <a:extLst>
                  <a:ext uri="{FF2B5EF4-FFF2-40B4-BE49-F238E27FC236}">
                    <a16:creationId xmlns:a16="http://schemas.microsoft.com/office/drawing/2014/main" id="{743C9786-81D4-94D4-F640-D149E4322F8A}"/>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5" name="شكل حر 60">
                <a:extLst>
                  <a:ext uri="{FF2B5EF4-FFF2-40B4-BE49-F238E27FC236}">
                    <a16:creationId xmlns:a16="http://schemas.microsoft.com/office/drawing/2014/main" id="{AEDC70B9-FF3D-2F37-2C02-42474503B89B}"/>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6" name="شكل حر 61">
                <a:extLst>
                  <a:ext uri="{FF2B5EF4-FFF2-40B4-BE49-F238E27FC236}">
                    <a16:creationId xmlns:a16="http://schemas.microsoft.com/office/drawing/2014/main" id="{1A52A97E-8A38-C20A-552B-658A8774EAE8}"/>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38A68096-8686-CA57-15EC-B14E321398B4}"/>
                </a:ext>
              </a:extLst>
            </p:cNvPr>
            <p:cNvGrpSpPr/>
            <p:nvPr/>
          </p:nvGrpSpPr>
          <p:grpSpPr>
            <a:xfrm rot="2307867" flipH="1">
              <a:off x="9069932" y="1657218"/>
              <a:ext cx="1389134" cy="575674"/>
              <a:chOff x="5137484" y="1916911"/>
              <a:chExt cx="1945483" cy="806232"/>
            </a:xfrm>
          </p:grpSpPr>
          <p:sp>
            <p:nvSpPr>
              <p:cNvPr id="81" name="شكل حر 89">
                <a:extLst>
                  <a:ext uri="{FF2B5EF4-FFF2-40B4-BE49-F238E27FC236}">
                    <a16:creationId xmlns:a16="http://schemas.microsoft.com/office/drawing/2014/main" id="{14A5B01D-E7AC-FEC5-2F03-50B7FB5E35EF}"/>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2" name="شكل حر 90">
                <a:extLst>
                  <a:ext uri="{FF2B5EF4-FFF2-40B4-BE49-F238E27FC236}">
                    <a16:creationId xmlns:a16="http://schemas.microsoft.com/office/drawing/2014/main" id="{117F539B-DEB9-51CA-F125-56F32127BF66}"/>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3" name="شكل حر 91">
                <a:extLst>
                  <a:ext uri="{FF2B5EF4-FFF2-40B4-BE49-F238E27FC236}">
                    <a16:creationId xmlns:a16="http://schemas.microsoft.com/office/drawing/2014/main" id="{A88324B3-C4B9-BE41-EA2F-59645EDF16C9}"/>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87" name="Title 6">
            <a:extLst>
              <a:ext uri="{FF2B5EF4-FFF2-40B4-BE49-F238E27FC236}">
                <a16:creationId xmlns:a16="http://schemas.microsoft.com/office/drawing/2014/main" id="{B2B5A11D-053A-799B-05EF-D922F9CCAD45}"/>
              </a:ext>
            </a:extLst>
          </p:cNvPr>
          <p:cNvSpPr txBox="1">
            <a:spLocks/>
          </p:cNvSpPr>
          <p:nvPr/>
        </p:nvSpPr>
        <p:spPr>
          <a:xfrm>
            <a:off x="6357273" y="3059747"/>
            <a:ext cx="4936941" cy="102999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800" b="0" dirty="0">
                <a:solidFill>
                  <a:srgbClr val="343D45">
                    <a:lumMod val="75000"/>
                  </a:srgbClr>
                </a:solidFill>
                <a:latin typeface="Cocon® Next Arabic"/>
                <a:cs typeface="Geeza Pro" panose="02000400000000000000" pitchFamily="2" charset="0"/>
              </a:rPr>
              <a:t>The time it takes for a business to fully recover or pay back the initial investment. </a:t>
            </a:r>
          </a:p>
        </p:txBody>
      </p:sp>
      <p:grpSp>
        <p:nvGrpSpPr>
          <p:cNvPr id="55" name="مجموعة 54">
            <a:extLst>
              <a:ext uri="{FF2B5EF4-FFF2-40B4-BE49-F238E27FC236}">
                <a16:creationId xmlns:a16="http://schemas.microsoft.com/office/drawing/2014/main" id="{BD1EF2A1-5164-354F-A12E-3A25681339F0}"/>
              </a:ext>
            </a:extLst>
          </p:cNvPr>
          <p:cNvGrpSpPr/>
          <p:nvPr/>
        </p:nvGrpSpPr>
        <p:grpSpPr>
          <a:xfrm>
            <a:off x="5365451" y="4489653"/>
            <a:ext cx="828684" cy="332897"/>
            <a:chOff x="8919882" y="1614573"/>
            <a:chExt cx="1539184" cy="618319"/>
          </a:xfrm>
        </p:grpSpPr>
        <p:grpSp>
          <p:nvGrpSpPr>
            <p:cNvPr id="56" name="مجموعة 55">
              <a:extLst>
                <a:ext uri="{FF2B5EF4-FFF2-40B4-BE49-F238E27FC236}">
                  <a16:creationId xmlns:a16="http://schemas.microsoft.com/office/drawing/2014/main" id="{CB1F09A0-546C-EBA1-CEDD-0FEDA90E63A9}"/>
                </a:ext>
              </a:extLst>
            </p:cNvPr>
            <p:cNvGrpSpPr/>
            <p:nvPr/>
          </p:nvGrpSpPr>
          <p:grpSpPr>
            <a:xfrm rot="19678031">
              <a:off x="8919882" y="1614573"/>
              <a:ext cx="1389133" cy="575674"/>
              <a:chOff x="5137484" y="1916911"/>
              <a:chExt cx="1945483" cy="806232"/>
            </a:xfrm>
          </p:grpSpPr>
          <p:sp>
            <p:nvSpPr>
              <p:cNvPr id="72" name="شكل حر 59">
                <a:extLst>
                  <a:ext uri="{FF2B5EF4-FFF2-40B4-BE49-F238E27FC236}">
                    <a16:creationId xmlns:a16="http://schemas.microsoft.com/office/drawing/2014/main" id="{9DDEAE51-032A-712C-19B9-9306157C13F3}"/>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3" name="شكل حر 60">
                <a:extLst>
                  <a:ext uri="{FF2B5EF4-FFF2-40B4-BE49-F238E27FC236}">
                    <a16:creationId xmlns:a16="http://schemas.microsoft.com/office/drawing/2014/main" id="{2E349788-2640-7AD7-0BF4-86DF2DA9A05F}"/>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4" name="شكل حر 61">
                <a:extLst>
                  <a:ext uri="{FF2B5EF4-FFF2-40B4-BE49-F238E27FC236}">
                    <a16:creationId xmlns:a16="http://schemas.microsoft.com/office/drawing/2014/main" id="{E223C6FB-8ECB-15E9-2351-CA2A131BB4CA}"/>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68" name="مجموعة 67">
              <a:extLst>
                <a:ext uri="{FF2B5EF4-FFF2-40B4-BE49-F238E27FC236}">
                  <a16:creationId xmlns:a16="http://schemas.microsoft.com/office/drawing/2014/main" id="{2497291C-3BC4-8FBF-2638-1E19022B0018}"/>
                </a:ext>
              </a:extLst>
            </p:cNvPr>
            <p:cNvGrpSpPr/>
            <p:nvPr/>
          </p:nvGrpSpPr>
          <p:grpSpPr>
            <a:xfrm rot="2307867" flipH="1">
              <a:off x="9069932" y="1657218"/>
              <a:ext cx="1389134" cy="575674"/>
              <a:chOff x="5137484" y="1916911"/>
              <a:chExt cx="1945483" cy="806232"/>
            </a:xfrm>
          </p:grpSpPr>
          <p:sp>
            <p:nvSpPr>
              <p:cNvPr id="69" name="شكل حر 89">
                <a:extLst>
                  <a:ext uri="{FF2B5EF4-FFF2-40B4-BE49-F238E27FC236}">
                    <a16:creationId xmlns:a16="http://schemas.microsoft.com/office/drawing/2014/main" id="{9527D5E1-8C6C-A984-D937-8D6D7DDF8010}"/>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0" name="شكل حر 90">
                <a:extLst>
                  <a:ext uri="{FF2B5EF4-FFF2-40B4-BE49-F238E27FC236}">
                    <a16:creationId xmlns:a16="http://schemas.microsoft.com/office/drawing/2014/main" id="{55A67078-E336-65F8-70B8-D9D4F61DAD4B}"/>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1" name="شكل حر 91">
                <a:extLst>
                  <a:ext uri="{FF2B5EF4-FFF2-40B4-BE49-F238E27FC236}">
                    <a16:creationId xmlns:a16="http://schemas.microsoft.com/office/drawing/2014/main" id="{C54CF23D-0E15-BC77-451D-119AB6324F80}"/>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75" name="Title 6">
            <a:extLst>
              <a:ext uri="{FF2B5EF4-FFF2-40B4-BE49-F238E27FC236}">
                <a16:creationId xmlns:a16="http://schemas.microsoft.com/office/drawing/2014/main" id="{FB32AA9C-126D-0CAF-BDFB-FDB99D28BADC}"/>
              </a:ext>
            </a:extLst>
          </p:cNvPr>
          <p:cNvSpPr txBox="1">
            <a:spLocks/>
          </p:cNvSpPr>
          <p:nvPr/>
        </p:nvSpPr>
        <p:spPr>
          <a:xfrm>
            <a:off x="6345866" y="4128306"/>
            <a:ext cx="4936941" cy="102999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800" b="0" dirty="0">
                <a:solidFill>
                  <a:srgbClr val="343D45">
                    <a:lumMod val="75000"/>
                  </a:srgbClr>
                </a:solidFill>
                <a:latin typeface="Cocon® Next Arabic"/>
                <a:cs typeface="Geeza Pro" panose="02000400000000000000" pitchFamily="2" charset="0"/>
              </a:rPr>
              <a:t>Shorter payback periods represent more attractive businesses. </a:t>
            </a:r>
          </a:p>
        </p:txBody>
      </p:sp>
    </p:spTree>
    <p:extLst>
      <p:ext uri="{BB962C8B-B14F-4D97-AF65-F5344CB8AC3E}">
        <p14:creationId xmlns:p14="http://schemas.microsoft.com/office/powerpoint/2010/main" val="33718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13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7"/>
                                        </p:tgtEl>
                                        <p:attrNameLst>
                                          <p:attrName>style.visibility</p:attrName>
                                        </p:attrNameLst>
                                      </p:cBhvr>
                                      <p:to>
                                        <p:strVal val="visible"/>
                                      </p:to>
                                    </p:set>
                                    <p:anim calcmode="lin" valueType="num">
                                      <p:cBhvr>
                                        <p:cTn id="39" dur="1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7"/>
                                        </p:tgtEl>
                                        <p:attrNameLst>
                                          <p:attrName>ppt_y</p:attrName>
                                        </p:attrNameLst>
                                      </p:cBhvr>
                                      <p:tavLst>
                                        <p:tav tm="0">
                                          <p:val>
                                            <p:strVal val="#ppt_y"/>
                                          </p:val>
                                        </p:tav>
                                        <p:tav tm="100000">
                                          <p:val>
                                            <p:strVal val="#ppt_y"/>
                                          </p:val>
                                        </p:tav>
                                      </p:tavLst>
                                    </p:anim>
                                    <p:anim calcmode="lin" valueType="num">
                                      <p:cBhvr>
                                        <p:cTn id="41" dur="1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7"/>
                                        </p:tgtEl>
                                      </p:cBhvr>
                                    </p:animEffect>
                                  </p:childTnLst>
                                </p:cTn>
                              </p:par>
                            </p:childTnLst>
                          </p:cTn>
                        </p:par>
                        <p:par>
                          <p:cTn id="44" fill="hold">
                            <p:stCondLst>
                              <p:cond delay="155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7"/>
                                        </p:tgtEl>
                                        <p:attrNameLst>
                                          <p:attrName>style.visibility</p:attrName>
                                        </p:attrNameLst>
                                      </p:cBhvr>
                                      <p:to>
                                        <p:strVal val="visible"/>
                                      </p:to>
                                    </p:set>
                                    <p:anim calcmode="lin" valueType="num">
                                      <p:cBhvr>
                                        <p:cTn id="47"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7"/>
                                        </p:tgtEl>
                                        <p:attrNameLst>
                                          <p:attrName>ppt_y</p:attrName>
                                        </p:attrNameLst>
                                      </p:cBhvr>
                                      <p:tavLst>
                                        <p:tav tm="0">
                                          <p:val>
                                            <p:strVal val="#ppt_y"/>
                                          </p:val>
                                        </p:tav>
                                        <p:tav tm="100000">
                                          <p:val>
                                            <p:strVal val="#ppt_y"/>
                                          </p:val>
                                        </p:tav>
                                      </p:tavLst>
                                    </p:anim>
                                    <p:anim calcmode="lin" valueType="num">
                                      <p:cBhvr>
                                        <p:cTn id="49"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7"/>
                                        </p:tgtEl>
                                      </p:cBhvr>
                                    </p:animEffect>
                                  </p:childTnLst>
                                </p:cTn>
                              </p:par>
                            </p:childTnLst>
                          </p:cTn>
                        </p:par>
                        <p:par>
                          <p:cTn id="52" fill="hold">
                            <p:stCondLst>
                              <p:cond delay="22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7"/>
                                        </p:tgtEl>
                                        <p:attrNameLst>
                                          <p:attrName>style.visibility</p:attrName>
                                        </p:attrNameLst>
                                      </p:cBhvr>
                                      <p:to>
                                        <p:strVal val="visible"/>
                                      </p:to>
                                    </p:set>
                                    <p:anim calcmode="lin" valueType="num">
                                      <p:cBhvr>
                                        <p:cTn id="55" dur="1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7"/>
                                        </p:tgtEl>
                                        <p:attrNameLst>
                                          <p:attrName>ppt_y</p:attrName>
                                        </p:attrNameLst>
                                      </p:cBhvr>
                                      <p:tavLst>
                                        <p:tav tm="0">
                                          <p:val>
                                            <p:strVal val="#ppt_y"/>
                                          </p:val>
                                        </p:tav>
                                        <p:tav tm="100000">
                                          <p:val>
                                            <p:strVal val="#ppt_y"/>
                                          </p:val>
                                        </p:tav>
                                      </p:tavLst>
                                    </p:anim>
                                    <p:anim calcmode="lin" valueType="num">
                                      <p:cBhvr>
                                        <p:cTn id="57" dur="1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7"/>
                                        </p:tgtEl>
                                      </p:cBhvr>
                                    </p:animEffect>
                                  </p:childTnLst>
                                </p:cTn>
                              </p:par>
                            </p:childTnLst>
                          </p:cTn>
                        </p:par>
                        <p:par>
                          <p:cTn id="60" fill="hold">
                            <p:stCondLst>
                              <p:cond delay="301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5"/>
                                        </p:tgtEl>
                                        <p:attrNameLst>
                                          <p:attrName>style.visibility</p:attrName>
                                        </p:attrNameLst>
                                      </p:cBhvr>
                                      <p:to>
                                        <p:strVal val="visible"/>
                                      </p:to>
                                    </p:set>
                                    <p:anim calcmode="lin" valueType="num">
                                      <p:cBhvr>
                                        <p:cTn id="63" dur="1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75"/>
                                        </p:tgtEl>
                                        <p:attrNameLst>
                                          <p:attrName>ppt_y</p:attrName>
                                        </p:attrNameLst>
                                      </p:cBhvr>
                                      <p:tavLst>
                                        <p:tav tm="0">
                                          <p:val>
                                            <p:strVal val="#ppt_y"/>
                                          </p:val>
                                        </p:tav>
                                        <p:tav tm="100000">
                                          <p:val>
                                            <p:strVal val="#ppt_y"/>
                                          </p:val>
                                        </p:tav>
                                      </p:tavLst>
                                    </p:anim>
                                    <p:anim calcmode="lin" valueType="num">
                                      <p:cBhvr>
                                        <p:cTn id="65" dur="1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7" grpId="0"/>
      <p:bldP spid="77" grpId="0"/>
      <p:bldP spid="87"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71972" y="147537"/>
            <a:ext cx="7648055"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6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THE FINANCIAL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14303" y="3078090"/>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03778" y="3078090"/>
            <a:ext cx="1222301" cy="1222301"/>
          </a:xfrm>
          <a:prstGeom prst="rect">
            <a:avLst/>
          </a:prstGeom>
        </p:spPr>
      </p:pic>
      <p:pic>
        <p:nvPicPr>
          <p:cNvPr id="16" name="صورة 15">
            <a:extLst>
              <a:ext uri="{FF2B5EF4-FFF2-40B4-BE49-F238E27FC236}">
                <a16:creationId xmlns:a16="http://schemas.microsoft.com/office/drawing/2014/main" id="{AE725AC6-6269-CCDC-26E8-026B2A8492EC}"/>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93348" y="3078090"/>
            <a:ext cx="1222301" cy="1222301"/>
          </a:xfrm>
          <a:prstGeom prst="rect">
            <a:avLst/>
          </a:prstGeom>
        </p:spPr>
      </p:pic>
      <p:pic>
        <p:nvPicPr>
          <p:cNvPr id="17" name="صورة 16">
            <a:extLst>
              <a:ext uri="{FF2B5EF4-FFF2-40B4-BE49-F238E27FC236}">
                <a16:creationId xmlns:a16="http://schemas.microsoft.com/office/drawing/2014/main" id="{DE3126C7-2F13-F13E-85E2-FD8C27E23D2E}"/>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2168"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495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43651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3049145"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4661818" y="275477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قوس ممتلئ 24">
            <a:extLst>
              <a:ext uri="{FF2B5EF4-FFF2-40B4-BE49-F238E27FC236}">
                <a16:creationId xmlns:a16="http://schemas.microsoft.com/office/drawing/2014/main" id="{8B6ACFB1-3B51-45A8-B212-C4C5A10EE9FE}"/>
              </a:ext>
            </a:extLst>
          </p:cNvPr>
          <p:cNvSpPr/>
          <p:nvPr/>
        </p:nvSpPr>
        <p:spPr>
          <a:xfrm>
            <a:off x="6274448" y="274722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قوس ممتلئ 25">
            <a:extLst>
              <a:ext uri="{FF2B5EF4-FFF2-40B4-BE49-F238E27FC236}">
                <a16:creationId xmlns:a16="http://schemas.microsoft.com/office/drawing/2014/main" id="{1CCC3B70-6287-046C-6F0E-BC47E09A11CC}"/>
              </a:ext>
            </a:extLst>
          </p:cNvPr>
          <p:cNvSpPr/>
          <p:nvPr/>
        </p:nvSpPr>
        <p:spPr>
          <a:xfrm flipV="1">
            <a:off x="7887121" y="274722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2842467" y="1846834"/>
            <a:ext cx="222421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Cash Inflows </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2995238"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34733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0" name="Title 1">
            <a:extLst>
              <a:ext uri="{FF2B5EF4-FFF2-40B4-BE49-F238E27FC236}">
                <a16:creationId xmlns:a16="http://schemas.microsoft.com/office/drawing/2014/main" id="{78C1915E-79AA-A057-A7AA-C028D005FDF9}"/>
              </a:ext>
            </a:extLst>
          </p:cNvPr>
          <p:cNvSpPr txBox="1">
            <a:spLocks/>
          </p:cNvSpPr>
          <p:nvPr/>
        </p:nvSpPr>
        <p:spPr>
          <a:xfrm>
            <a:off x="975557" y="5176661"/>
            <a:ext cx="261203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Cash Budgets</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5559714" y="1805235"/>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Financing Section</a:t>
            </a:r>
          </a:p>
        </p:txBody>
      </p:sp>
      <p:sp>
        <p:nvSpPr>
          <p:cNvPr id="32" name="Title 1">
            <a:extLst>
              <a:ext uri="{FF2B5EF4-FFF2-40B4-BE49-F238E27FC236}">
                <a16:creationId xmlns:a16="http://schemas.microsoft.com/office/drawing/2014/main" id="{657BF7C3-AA18-62A8-6E42-78F74FF93F35}"/>
              </a:ext>
            </a:extLst>
          </p:cNvPr>
          <p:cNvSpPr txBox="1">
            <a:spLocks/>
          </p:cNvSpPr>
          <p:nvPr/>
        </p:nvSpPr>
        <p:spPr>
          <a:xfrm>
            <a:off x="7381040" y="5190183"/>
            <a:ext cx="2928094"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2000" dirty="0">
                <a:solidFill>
                  <a:srgbClr val="343D45">
                    <a:lumMod val="60000"/>
                    <a:lumOff val="40000"/>
                  </a:srgbClr>
                </a:solidFill>
              </a:rPr>
              <a:t>Measuring Risks</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4361987" y="519018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Cash Outflows </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4916759" y="3527875"/>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
        <p:nvSpPr>
          <p:cNvPr id="35" name="Title 1">
            <a:extLst>
              <a:ext uri="{FF2B5EF4-FFF2-40B4-BE49-F238E27FC236}">
                <a16:creationId xmlns:a16="http://schemas.microsoft.com/office/drawing/2014/main" id="{194A4453-EBE5-AF1C-37FB-45949D998C6D}"/>
              </a:ext>
            </a:extLst>
          </p:cNvPr>
          <p:cNvSpPr txBox="1">
            <a:spLocks/>
          </p:cNvSpPr>
          <p:nvPr/>
        </p:nvSpPr>
        <p:spPr>
          <a:xfrm>
            <a:off x="7815649"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5</a:t>
            </a:r>
            <a:endParaRPr lang="ar-SA" dirty="0"/>
          </a:p>
        </p:txBody>
      </p:sp>
      <p:sp>
        <p:nvSpPr>
          <p:cNvPr id="36" name="Title 1">
            <a:extLst>
              <a:ext uri="{FF2B5EF4-FFF2-40B4-BE49-F238E27FC236}">
                <a16:creationId xmlns:a16="http://schemas.microsoft.com/office/drawing/2014/main" id="{B37A87F4-C5FF-EA46-98EF-0EFF01EF2EDD}"/>
              </a:ext>
            </a:extLst>
          </p:cNvPr>
          <p:cNvSpPr txBox="1">
            <a:spLocks/>
          </p:cNvSpPr>
          <p:nvPr/>
        </p:nvSpPr>
        <p:spPr>
          <a:xfrm>
            <a:off x="6569538" y="345128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4</a:t>
            </a:r>
            <a:endParaRPr lang="ar-SA" dirty="0"/>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1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0"/>
                                        </p:tgtEl>
                                        <p:attrNameLst>
                                          <p:attrName>ppt_y</p:attrName>
                                        </p:attrNameLst>
                                      </p:cBhvr>
                                      <p:tavLst>
                                        <p:tav tm="0">
                                          <p:val>
                                            <p:strVal val="#ppt_y"/>
                                          </p:val>
                                        </p:tav>
                                        <p:tav tm="100000">
                                          <p:val>
                                            <p:strVal val="#ppt_y"/>
                                          </p:val>
                                        </p:tav>
                                      </p:tavLst>
                                    </p:anim>
                                    <p:anim calcmode="lin" valueType="num">
                                      <p:cBhvr>
                                        <p:cTn id="33" dur="1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0"/>
                                        </p:tgtEl>
                                      </p:cBhvr>
                                    </p:animEffect>
                                  </p:childTnLst>
                                </p:cTn>
                              </p:par>
                            </p:childTnLst>
                          </p:cTn>
                        </p:par>
                        <p:par>
                          <p:cTn id="36" fill="hold">
                            <p:stCondLst>
                              <p:cond delay="15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7"/>
                                        </p:tgtEl>
                                        <p:attrNameLst>
                                          <p:attrName>ppt_y</p:attrName>
                                        </p:attrNameLst>
                                      </p:cBhvr>
                                      <p:tavLst>
                                        <p:tav tm="0">
                                          <p:val>
                                            <p:strVal val="#ppt_y"/>
                                          </p:val>
                                        </p:tav>
                                        <p:tav tm="100000">
                                          <p:val>
                                            <p:strVal val="#ppt_y"/>
                                          </p:val>
                                        </p:tav>
                                      </p:tavLst>
                                    </p:anim>
                                    <p:anim calcmode="lin" valueType="num">
                                      <p:cBhvr>
                                        <p:cTn id="41"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7"/>
                                        </p:tgtEl>
                                      </p:cBhvr>
                                    </p:animEffect>
                                  </p:childTnLst>
                                </p:cTn>
                              </p:par>
                            </p:childTnLst>
                          </p:cTn>
                        </p:par>
                        <p:par>
                          <p:cTn id="44" fill="hold">
                            <p:stCondLst>
                              <p:cond delay="18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3"/>
                                        </p:tgtEl>
                                        <p:attrNameLst>
                                          <p:attrName>ppt_y</p:attrName>
                                        </p:attrNameLst>
                                      </p:cBhvr>
                                      <p:tavLst>
                                        <p:tav tm="0">
                                          <p:val>
                                            <p:strVal val="#ppt_y"/>
                                          </p:val>
                                        </p:tav>
                                        <p:tav tm="100000">
                                          <p:val>
                                            <p:strVal val="#ppt_y"/>
                                          </p:val>
                                        </p:tav>
                                      </p:tavLst>
                                    </p:anim>
                                    <p:anim calcmode="lin" valueType="num">
                                      <p:cBhvr>
                                        <p:cTn id="49"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3"/>
                                        </p:tgtEl>
                                      </p:cBhvr>
                                    </p:animEffect>
                                  </p:childTnLst>
                                </p:cTn>
                              </p:par>
                            </p:childTnLst>
                          </p:cTn>
                        </p:par>
                        <p:par>
                          <p:cTn id="52" fill="hold">
                            <p:stCondLst>
                              <p:cond delay="214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1"/>
                                        </p:tgtEl>
                                        <p:attrNameLst>
                                          <p:attrName>ppt_y</p:attrName>
                                        </p:attrNameLst>
                                      </p:cBhvr>
                                      <p:tavLst>
                                        <p:tav tm="0">
                                          <p:val>
                                            <p:strVal val="#ppt_y"/>
                                          </p:val>
                                        </p:tav>
                                        <p:tav tm="100000">
                                          <p:val>
                                            <p:strVal val="#ppt_y"/>
                                          </p:val>
                                        </p:tav>
                                      </p:tavLst>
                                    </p:anim>
                                    <p:anim calcmode="lin" valueType="num">
                                      <p:cBhvr>
                                        <p:cTn id="57"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1"/>
                                        </p:tgtEl>
                                      </p:cBhvr>
                                    </p:animEffect>
                                  </p:childTnLst>
                                </p:cTn>
                              </p:par>
                            </p:childTnLst>
                          </p:cTn>
                        </p:par>
                        <p:par>
                          <p:cTn id="60" fill="hold">
                            <p:stCondLst>
                              <p:cond delay="251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2"/>
                                        </p:tgtEl>
                                        <p:attrNameLst>
                                          <p:attrName>ppt_y</p:attrName>
                                        </p:attrNameLst>
                                      </p:cBhvr>
                                      <p:tavLst>
                                        <p:tav tm="0">
                                          <p:val>
                                            <p:strVal val="#ppt_y"/>
                                          </p:val>
                                        </p:tav>
                                        <p:tav tm="100000">
                                          <p:val>
                                            <p:strVal val="#ppt_y"/>
                                          </p:val>
                                        </p:tav>
                                      </p:tavLst>
                                    </p:anim>
                                    <p:anim calcmode="lin" valueType="num">
                                      <p:cBhvr>
                                        <p:cTn id="65"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Questions for Discussion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154213" y="2481024"/>
            <a:ext cx="4056795" cy="95410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Suppose that your cash budget shows a positive net cash flow from the first year of operations. Would you still need external funding? If so, what type of external funding would you seek?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964103" y="241698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5817160"/>
            <a:ext cx="5837556" cy="738664"/>
          </a:xfrm>
          <a:prstGeom prst="rect">
            <a:avLst/>
          </a:prstGeom>
        </p:spPr>
        <p:txBody>
          <a:bodyPr wrap="square" lIns="0" rIns="0" anchor="ctr">
            <a:spAutoFit/>
          </a:bodyPr>
          <a:lstStyle/>
          <a:p>
            <a:pPr algn="ctr" eaLnBrk="1" fontAlgn="auto" hangingPunct="1">
              <a:spcBef>
                <a:spcPts val="0"/>
              </a:spcBef>
              <a:spcAft>
                <a:spcPts val="0"/>
              </a:spcAft>
            </a:pPr>
            <a:r>
              <a:rPr lang="en-US" sz="1400" dirty="0">
                <a:solidFill>
                  <a:srgbClr val="000000"/>
                </a:solidFill>
                <a:cs typeface="Cocon® Next Arabic" panose="020A0503020102020204" pitchFamily="18" charset="-78"/>
              </a:rPr>
              <a:t>There are other ways to assess the rewards of a business. One can measure reward in terms of profits or stock price. Why the focus on cash in this chapter? Is cash a better measure than profits? </a:t>
            </a:r>
          </a:p>
        </p:txBody>
      </p:sp>
      <p:sp>
        <p:nvSpPr>
          <p:cNvPr id="53" name="Rectangle 33">
            <a:extLst>
              <a:ext uri="{FF2B5EF4-FFF2-40B4-BE49-F238E27FC236}">
                <a16:creationId xmlns:a16="http://schemas.microsoft.com/office/drawing/2014/main" id="{1A3945F6-F19F-B650-0CB3-DBFEA9C4F7D1}"/>
              </a:ext>
            </a:extLst>
          </p:cNvPr>
          <p:cNvSpPr/>
          <p:nvPr/>
        </p:nvSpPr>
        <p:spPr>
          <a:xfrm>
            <a:off x="793074" y="1155771"/>
            <a:ext cx="6003158" cy="738664"/>
          </a:xfrm>
          <a:prstGeom prst="rect">
            <a:avLst/>
          </a:prstGeom>
        </p:spPr>
        <p:txBody>
          <a:bodyPr wrap="square" lIns="0" rIns="0" anchor="ctr">
            <a:spAutoFit/>
          </a:bodyPr>
          <a:lstStyle/>
          <a:p>
            <a:pPr algn="ctr" eaLnBrk="1" fontAlgn="auto" hangingPunct="1">
              <a:spcBef>
                <a:spcPts val="0"/>
              </a:spcBef>
              <a:spcAft>
                <a:spcPts val="0"/>
              </a:spcAft>
            </a:pPr>
            <a:r>
              <a:rPr lang="en-US" sz="1400" dirty="0">
                <a:solidFill>
                  <a:srgbClr val="000000"/>
                </a:solidFill>
                <a:cs typeface="Cocon® Next Arabic" panose="020A0503020102020204" pitchFamily="18" charset="-78"/>
              </a:rPr>
              <a:t>Where there is little or no inflation, money today is not very much different from money tomorrow. In such cases, wouldn’t the quicker, simpler payback period be a better way to assess the attractiveness of a business? </a:t>
            </a:r>
          </a:p>
        </p:txBody>
      </p:sp>
      <p:sp>
        <p:nvSpPr>
          <p:cNvPr id="57" name="Rectangle 33">
            <a:extLst>
              <a:ext uri="{FF2B5EF4-FFF2-40B4-BE49-F238E27FC236}">
                <a16:creationId xmlns:a16="http://schemas.microsoft.com/office/drawing/2014/main" id="{2CAD4701-5598-6A4E-B956-D2CC0ADBCC8F}"/>
              </a:ext>
            </a:extLst>
          </p:cNvPr>
          <p:cNvSpPr/>
          <p:nvPr/>
        </p:nvSpPr>
        <p:spPr>
          <a:xfrm>
            <a:off x="8295613" y="2871701"/>
            <a:ext cx="3339602" cy="954107"/>
          </a:xfrm>
          <a:prstGeom prst="rect">
            <a:avLst/>
          </a:prstGeom>
        </p:spPr>
        <p:txBody>
          <a:bodyPr wrap="square" lIns="0" rIns="0" anchor="ctr">
            <a:spAutoFit/>
          </a:bodyPr>
          <a:lstStyle/>
          <a:p>
            <a:pPr algn="ctr" eaLnBrk="1" fontAlgn="auto" hangingPunct="1">
              <a:spcBef>
                <a:spcPts val="0"/>
              </a:spcBef>
              <a:spcAft>
                <a:spcPts val="0"/>
              </a:spcAft>
            </a:pPr>
            <a:r>
              <a:rPr lang="en-US" sz="1400" dirty="0">
                <a:solidFill>
                  <a:srgbClr val="000000"/>
                </a:solidFill>
                <a:cs typeface="Cocon® Next Arabic" panose="020A0503020102020204" pitchFamily="18" charset="-78"/>
              </a:rPr>
              <a:t>How many sensitivities should you make and what changes should we consider? Discuss this question with your peers and come up with a general answer</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30</a:t>
            </a:fld>
            <a:endParaRPr lang="ar-SA"/>
          </a:p>
        </p:txBody>
      </p:sp>
    </p:spTree>
    <p:extLst>
      <p:ext uri="{BB962C8B-B14F-4D97-AF65-F5344CB8AC3E}">
        <p14:creationId xmlns:p14="http://schemas.microsoft.com/office/powerpoint/2010/main" val="37969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3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383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634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3"/>
                                        </p:tgtEl>
                                        <p:attrNameLst>
                                          <p:attrName>style.visibility</p:attrName>
                                        </p:attrNameLst>
                                      </p:cBhvr>
                                      <p:to>
                                        <p:strVal val="visible"/>
                                      </p:to>
                                    </p:set>
                                    <p:anim calcmode="lin" valueType="num">
                                      <p:cBhvr>
                                        <p:cTn id="7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3"/>
                                        </p:tgtEl>
                                        <p:attrNameLst>
                                          <p:attrName>ppt_y</p:attrName>
                                        </p:attrNameLst>
                                      </p:cBhvr>
                                      <p:tavLst>
                                        <p:tav tm="0">
                                          <p:val>
                                            <p:strVal val="#ppt_y"/>
                                          </p:val>
                                        </p:tav>
                                        <p:tav tm="100000">
                                          <p:val>
                                            <p:strVal val="#ppt_y"/>
                                          </p:val>
                                        </p:tav>
                                      </p:tavLst>
                                    </p:anim>
                                    <p:anim calcmode="lin" valueType="num">
                                      <p:cBhvr>
                                        <p:cTn id="7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3"/>
                                        </p:tgtEl>
                                      </p:cBhvr>
                                    </p:animEffect>
                                  </p:childTnLst>
                                </p:cTn>
                              </p:par>
                            </p:childTnLst>
                          </p:cTn>
                        </p:par>
                        <p:par>
                          <p:cTn id="80" fill="hold">
                            <p:stCondLst>
                              <p:cond delay="920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7" grpId="0"/>
      <p:bldP spid="53"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683683" y="1638720"/>
            <a:ext cx="3608279" cy="3068852"/>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422239" y="1313799"/>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Do you think a cash budget would help </a:t>
            </a:r>
            <a:r>
              <a:rPr lang="en-US" sz="2400" dirty="0" err="1">
                <a:solidFill>
                  <a:srgbClr val="343D45"/>
                </a:solidFill>
                <a:cs typeface="Cocon® Next Arabic" panose="020A0503020102020204"/>
              </a:rPr>
              <a:t>Abdulilah</a:t>
            </a:r>
            <a:r>
              <a:rPr lang="en-US" sz="2400" dirty="0">
                <a:solidFill>
                  <a:srgbClr val="343D45"/>
                </a:solidFill>
                <a:cs typeface="Cocon® Next Arabic" panose="020A0503020102020204"/>
              </a:rPr>
              <a:t> even though his business is already running? Why or why not?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371286" y="125167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878498" y="299400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408928" y="4633409"/>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960050" y="3087513"/>
            <a:ext cx="6227279"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Do you agree to start business with your mother’s money?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830551" y="4842119"/>
            <a:ext cx="584312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would you suggest to </a:t>
            </a:r>
            <a:r>
              <a:rPr lang="en-US" sz="2400" dirty="0" err="1">
                <a:solidFill>
                  <a:srgbClr val="343D45"/>
                </a:solidFill>
                <a:cs typeface="Cocon® Next Arabic" panose="020A0503020102020204"/>
              </a:rPr>
              <a:t>Abdulilah</a:t>
            </a:r>
            <a:r>
              <a:rPr lang="en-US" sz="2400" dirty="0">
                <a:solidFill>
                  <a:srgbClr val="343D45"/>
                </a:solidFill>
                <a:cs typeface="Cocon® Next Arabic" panose="020A0503020102020204"/>
              </a:rPr>
              <a:t> to improve his business?</a:t>
            </a:r>
          </a:p>
        </p:txBody>
      </p:sp>
    </p:spTree>
    <p:extLst>
      <p:ext uri="{BB962C8B-B14F-4D97-AF65-F5344CB8AC3E}">
        <p14:creationId xmlns:p14="http://schemas.microsoft.com/office/powerpoint/2010/main" val="12109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50"/>
                                        <p:tgtEl>
                                          <p:spTgt spid="34"/>
                                        </p:tgtEl>
                                      </p:cBhvr>
                                    </p:animEffect>
                                  </p:childTnLst>
                                </p:cTn>
                              </p:par>
                            </p:childTnLst>
                          </p:cTn>
                        </p:par>
                        <p:par>
                          <p:cTn id="35" fill="hold">
                            <p:stCondLst>
                              <p:cond delay="4375"/>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50"/>
                                        <p:tgtEl>
                                          <p:spTgt spid="35"/>
                                        </p:tgtEl>
                                      </p:cBhvr>
                                    </p:animEffect>
                                  </p:childTnLst>
                                </p:cTn>
                              </p:par>
                            </p:childTnLst>
                          </p:cTn>
                        </p:par>
                        <p:par>
                          <p:cTn id="39" fill="hold">
                            <p:stCondLst>
                              <p:cond delay="4525"/>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50"/>
                                        <p:tgtEl>
                                          <p:spTgt spid="37"/>
                                        </p:tgtEl>
                                      </p:cBhvr>
                                    </p:animEffect>
                                  </p:childTnLst>
                                </p:cTn>
                              </p:par>
                            </p:childTnLst>
                          </p:cTn>
                        </p:par>
                        <p:par>
                          <p:cTn id="43" fill="hold">
                            <p:stCondLst>
                              <p:cond delay="4675"/>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1000"/>
                                        <p:tgtEl>
                                          <p:spTgt spid="38"/>
                                        </p:tgtEl>
                                      </p:cBhvr>
                                    </p:animEffect>
                                  </p:childTnLst>
                                </p:cTn>
                              </p:par>
                            </p:childTnLst>
                          </p:cTn>
                        </p:par>
                        <p:par>
                          <p:cTn id="47" fill="hold">
                            <p:stCondLst>
                              <p:cond delay="667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889950" y="558080"/>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Do your Financial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مستطيل: زوايا علوية مستديرة 1">
            <a:extLst>
              <a:ext uri="{FF2B5EF4-FFF2-40B4-BE49-F238E27FC236}">
                <a16:creationId xmlns:a16="http://schemas.microsoft.com/office/drawing/2014/main" id="{CF73531C-042C-4403-ACF7-3E36A2B8AE32}"/>
              </a:ext>
            </a:extLst>
          </p:cNvPr>
          <p:cNvSpPr/>
          <p:nvPr/>
        </p:nvSpPr>
        <p:spPr>
          <a:xfrm>
            <a:off x="2368159" y="2057031"/>
            <a:ext cx="7891257" cy="2953932"/>
          </a:xfrm>
          <a:prstGeom prst="round2SameRect">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ستطيل: زوايا علوية مستديرة 18">
            <a:extLst>
              <a:ext uri="{FF2B5EF4-FFF2-40B4-BE49-F238E27FC236}">
                <a16:creationId xmlns:a16="http://schemas.microsoft.com/office/drawing/2014/main" id="{B46B7B5D-46E2-A72C-BBDC-F08858D0B373}"/>
              </a:ext>
            </a:extLst>
          </p:cNvPr>
          <p:cNvSpPr/>
          <p:nvPr/>
        </p:nvSpPr>
        <p:spPr>
          <a:xfrm>
            <a:off x="2368159" y="2083532"/>
            <a:ext cx="7891257" cy="616126"/>
          </a:xfrm>
          <a:prstGeom prst="round2SameRect">
            <a:avLst>
              <a:gd name="adj1" fmla="val 50000"/>
              <a:gd name="adj2" fmla="val 0"/>
            </a:avLst>
          </a:prstGeom>
          <a:solidFill>
            <a:srgbClr val="136B6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شكل بيضاوي 2">
            <a:extLst>
              <a:ext uri="{FF2B5EF4-FFF2-40B4-BE49-F238E27FC236}">
                <a16:creationId xmlns:a16="http://schemas.microsoft.com/office/drawing/2014/main" id="{EC65F746-5609-A682-C689-10F152439581}"/>
              </a:ext>
            </a:extLst>
          </p:cNvPr>
          <p:cNvSpPr/>
          <p:nvPr/>
        </p:nvSpPr>
        <p:spPr>
          <a:xfrm>
            <a:off x="3673222" y="228954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5" name="شكل بيضاوي 24">
            <a:extLst>
              <a:ext uri="{FF2B5EF4-FFF2-40B4-BE49-F238E27FC236}">
                <a16:creationId xmlns:a16="http://schemas.microsoft.com/office/drawing/2014/main" id="{FD08B700-75CA-13CB-46F0-3B1283B880EC}"/>
              </a:ext>
            </a:extLst>
          </p:cNvPr>
          <p:cNvSpPr/>
          <p:nvPr/>
        </p:nvSpPr>
        <p:spPr>
          <a:xfrm>
            <a:off x="3271383" y="2289905"/>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7" name="شكل بيضاوي 26">
            <a:extLst>
              <a:ext uri="{FF2B5EF4-FFF2-40B4-BE49-F238E27FC236}">
                <a16:creationId xmlns:a16="http://schemas.microsoft.com/office/drawing/2014/main" id="{B4E88D50-E8BA-D3CC-74A4-B0EC609D3C78}"/>
              </a:ext>
            </a:extLst>
          </p:cNvPr>
          <p:cNvSpPr/>
          <p:nvPr/>
        </p:nvSpPr>
        <p:spPr>
          <a:xfrm>
            <a:off x="2858891" y="230859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 name="مستطيل: زوايا مستديرة 5">
            <a:extLst>
              <a:ext uri="{FF2B5EF4-FFF2-40B4-BE49-F238E27FC236}">
                <a16:creationId xmlns:a16="http://schemas.microsoft.com/office/drawing/2014/main" id="{544ECD53-25E3-9D5B-EB66-8543C673CFDB}"/>
              </a:ext>
            </a:extLst>
          </p:cNvPr>
          <p:cNvSpPr/>
          <p:nvPr/>
        </p:nvSpPr>
        <p:spPr>
          <a:xfrm>
            <a:off x="2808641" y="3482340"/>
            <a:ext cx="6836616" cy="676003"/>
          </a:xfrm>
          <a:prstGeom prst="roundRect">
            <a:avLst>
              <a:gd name="adj" fmla="val 50000"/>
            </a:avLst>
          </a:prstGeom>
          <a:solidFill>
            <a:schemeClr val="bg1"/>
          </a:solidFill>
          <a:ln w="381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شكل حر: شكل 28">
            <a:extLst>
              <a:ext uri="{FF2B5EF4-FFF2-40B4-BE49-F238E27FC236}">
                <a16:creationId xmlns:a16="http://schemas.microsoft.com/office/drawing/2014/main" id="{75630AD0-0804-1906-030B-9DE772C56DB0}"/>
              </a:ext>
            </a:extLst>
          </p:cNvPr>
          <p:cNvSpPr/>
          <p:nvPr/>
        </p:nvSpPr>
        <p:spPr>
          <a:xfrm>
            <a:off x="8857628" y="3464165"/>
            <a:ext cx="798586" cy="712389"/>
          </a:xfrm>
          <a:custGeom>
            <a:avLst/>
            <a:gdLst>
              <a:gd name="connsiteX0" fmla="*/ 0 w 708024"/>
              <a:gd name="connsiteY0" fmla="*/ 0 h 716852"/>
              <a:gd name="connsiteX1" fmla="*/ 349598 w 708024"/>
              <a:gd name="connsiteY1" fmla="*/ 0 h 716852"/>
              <a:gd name="connsiteX2" fmla="*/ 708024 w 708024"/>
              <a:gd name="connsiteY2" fmla="*/ 358426 h 716852"/>
              <a:gd name="connsiteX3" fmla="*/ 349598 w 708024"/>
              <a:gd name="connsiteY3" fmla="*/ 716852 h 716852"/>
              <a:gd name="connsiteX4" fmla="*/ 0 w 708024"/>
              <a:gd name="connsiteY4" fmla="*/ 716852 h 71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4" h="716852">
                <a:moveTo>
                  <a:pt x="0" y="0"/>
                </a:moveTo>
                <a:lnTo>
                  <a:pt x="349598" y="0"/>
                </a:lnTo>
                <a:cubicBezTo>
                  <a:pt x="547551" y="0"/>
                  <a:pt x="708024" y="160473"/>
                  <a:pt x="708024" y="358426"/>
                </a:cubicBezTo>
                <a:cubicBezTo>
                  <a:pt x="708024" y="556379"/>
                  <a:pt x="547551" y="716852"/>
                  <a:pt x="349598" y="716852"/>
                </a:cubicBezTo>
                <a:lnTo>
                  <a:pt x="0" y="716852"/>
                </a:lnTo>
                <a:close/>
              </a:path>
            </a:pathLst>
          </a:custGeom>
          <a:gradFill flip="none" rotWithShape="1">
            <a:gsLst>
              <a:gs pos="0">
                <a:srgbClr val="136B61">
                  <a:alpha val="75000"/>
                </a:srgbClr>
              </a:gs>
              <a:gs pos="100000">
                <a:srgbClr val="5AE2D2"/>
              </a:gs>
            </a:gsLst>
            <a:lin ang="21594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pic>
        <p:nvPicPr>
          <p:cNvPr id="9" name="صورة 8">
            <a:extLst>
              <a:ext uri="{FF2B5EF4-FFF2-40B4-BE49-F238E27FC236}">
                <a16:creationId xmlns:a16="http://schemas.microsoft.com/office/drawing/2014/main" id="{AF6E9915-AECA-C4BC-F8F4-9E33CFCD15BB}"/>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9052703" y="3619005"/>
            <a:ext cx="392366" cy="345705"/>
          </a:xfrm>
          <a:prstGeom prst="rect">
            <a:avLst/>
          </a:prstGeom>
        </p:spPr>
      </p:pic>
      <p:sp>
        <p:nvSpPr>
          <p:cNvPr id="32" name="Rectangle 31">
            <a:extLst>
              <a:ext uri="{FF2B5EF4-FFF2-40B4-BE49-F238E27FC236}">
                <a16:creationId xmlns:a16="http://schemas.microsoft.com/office/drawing/2014/main" id="{B0ABCEC1-63DD-5E0C-EFCE-02007016FF57}"/>
              </a:ext>
            </a:extLst>
          </p:cNvPr>
          <p:cNvSpPr/>
          <p:nvPr/>
        </p:nvSpPr>
        <p:spPr>
          <a:xfrm>
            <a:off x="2858892" y="3562923"/>
            <a:ext cx="5987780" cy="553998"/>
          </a:xfrm>
          <a:prstGeom prst="rect">
            <a:avLst/>
          </a:prstGeom>
        </p:spPr>
        <p:txBody>
          <a:bodyPr wrap="square" anchor="t">
            <a:spAutoFit/>
          </a:bodyPr>
          <a:lstStyle/>
          <a:p>
            <a:pPr algn="ctr">
              <a:defRPr/>
            </a:pPr>
            <a:r>
              <a:rPr lang="en-US" sz="1450" b="1" u="sng" dirty="0">
                <a:solidFill>
                  <a:srgbClr val="4D2643"/>
                </a:solidFill>
                <a:latin typeface="El Messiri" panose="00000800000000000000" pitchFamily="50" charset="-78"/>
                <a:cs typeface="El Messiri" panose="00000800000000000000" pitchFamily="50" charset="-78"/>
                <a:hlinkClick r:id="rId6"/>
              </a:rPr>
              <a:t>https://knowhow.ncvo.org.uk/tools-resources/business-plan-template/writing-your-business-plan/11-cost-and-income-structure</a:t>
            </a:r>
            <a:endParaRPr lang="en-US" sz="1450" b="1" u="sng" dirty="0">
              <a:solidFill>
                <a:srgbClr val="4D2643"/>
              </a:solidFill>
              <a:latin typeface="El Messiri" panose="00000800000000000000" pitchFamily="50" charset="-78"/>
              <a:cs typeface="El Messiri" panose="00000800000000000000" pitchFamily="50" charset="-78"/>
            </a:endParaRPr>
          </a:p>
        </p:txBody>
      </p:sp>
    </p:spTree>
    <p:extLst>
      <p:ext uri="{BB962C8B-B14F-4D97-AF65-F5344CB8AC3E}">
        <p14:creationId xmlns:p14="http://schemas.microsoft.com/office/powerpoint/2010/main" val="16826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calcmode="lin" valueType="num">
                                      <p:cBhvr>
                                        <p:cTn id="31"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2"/>
                                        </p:tgtEl>
                                        <p:attrNameLst>
                                          <p:attrName>ppt_y</p:attrName>
                                        </p:attrNameLst>
                                      </p:cBhvr>
                                      <p:tavLst>
                                        <p:tav tm="0">
                                          <p:val>
                                            <p:strVal val="#ppt_y"/>
                                          </p:val>
                                        </p:tav>
                                        <p:tav tm="100000">
                                          <p:val>
                                            <p:strVal val="#ppt_y"/>
                                          </p:val>
                                        </p:tav>
                                      </p:tavLst>
                                    </p:anim>
                                    <p:anim calcmode="lin" valueType="num">
                                      <p:cBhvr>
                                        <p:cTn id="33"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8 overview</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1247731" y="1962539"/>
            <a:ext cx="1017699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40" name="مجموعة 39">
            <a:extLst>
              <a:ext uri="{FF2B5EF4-FFF2-40B4-BE49-F238E27FC236}">
                <a16:creationId xmlns:a16="http://schemas.microsoft.com/office/drawing/2014/main" id="{AFCF8C07-0934-7935-1828-D4C3E96AD939}"/>
              </a:ext>
            </a:extLst>
          </p:cNvPr>
          <p:cNvGrpSpPr/>
          <p:nvPr/>
        </p:nvGrpSpPr>
        <p:grpSpPr>
          <a:xfrm>
            <a:off x="8796577" y="1851173"/>
            <a:ext cx="1066838" cy="966647"/>
            <a:chOff x="8805603" y="1830997"/>
            <a:chExt cx="1332831" cy="1207660"/>
          </a:xfrm>
        </p:grpSpPr>
        <p:sp>
          <p:nvSpPr>
            <p:cNvPr id="82" name="شكل حر 71">
              <a:extLst>
                <a:ext uri="{FF2B5EF4-FFF2-40B4-BE49-F238E27FC236}">
                  <a16:creationId xmlns:a16="http://schemas.microsoft.com/office/drawing/2014/main" id="{F5318AE8-C8D4-77C0-59A8-13B203F70D6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3" name="وتر 82">
              <a:extLst>
                <a:ext uri="{FF2B5EF4-FFF2-40B4-BE49-F238E27FC236}">
                  <a16:creationId xmlns:a16="http://schemas.microsoft.com/office/drawing/2014/main" id="{224F6597-C2CE-9DD6-0CF7-832A1D14D4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رابط مستقيم 83">
              <a:extLst>
                <a:ext uri="{FF2B5EF4-FFF2-40B4-BE49-F238E27FC236}">
                  <a16:creationId xmlns:a16="http://schemas.microsoft.com/office/drawing/2014/main" id="{79234A63-423A-8C76-BAC0-C609B6CB8C97}"/>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5" name="مستطيل 84">
              <a:extLst>
                <a:ext uri="{FF2B5EF4-FFF2-40B4-BE49-F238E27FC236}">
                  <a16:creationId xmlns:a16="http://schemas.microsoft.com/office/drawing/2014/main" id="{7D441646-4145-E054-820C-E8B590D1D24D}"/>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مجموعة 40">
            <a:extLst>
              <a:ext uri="{FF2B5EF4-FFF2-40B4-BE49-F238E27FC236}">
                <a16:creationId xmlns:a16="http://schemas.microsoft.com/office/drawing/2014/main" id="{012A5083-3227-3F55-551E-439A7C1684BB}"/>
              </a:ext>
            </a:extLst>
          </p:cNvPr>
          <p:cNvGrpSpPr/>
          <p:nvPr/>
        </p:nvGrpSpPr>
        <p:grpSpPr>
          <a:xfrm>
            <a:off x="6076533" y="1846834"/>
            <a:ext cx="1066838" cy="966647"/>
            <a:chOff x="8805603" y="1830997"/>
            <a:chExt cx="1332831"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3412766" y="1851173"/>
            <a:ext cx="1066838" cy="966647"/>
            <a:chOff x="8805603" y="1830997"/>
            <a:chExt cx="1332831" cy="1207660"/>
          </a:xfrm>
        </p:grpSpPr>
        <p:sp>
          <p:nvSpPr>
            <p:cNvPr id="74" name="شكل حر 83">
              <a:extLst>
                <a:ext uri="{FF2B5EF4-FFF2-40B4-BE49-F238E27FC236}">
                  <a16:creationId xmlns:a16="http://schemas.microsoft.com/office/drawing/2014/main" id="{0B1E3DA9-EC18-752B-A7EC-BCE715A346F8}"/>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7" name="مستطيل 76">
              <a:extLst>
                <a:ext uri="{FF2B5EF4-FFF2-40B4-BE49-F238E27FC236}">
                  <a16:creationId xmlns:a16="http://schemas.microsoft.com/office/drawing/2014/main" id="{19473285-91E0-E2F1-FEC9-852DAC000482}"/>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Title 1">
            <a:extLst>
              <a:ext uri="{FF2B5EF4-FFF2-40B4-BE49-F238E27FC236}">
                <a16:creationId xmlns:a16="http://schemas.microsoft.com/office/drawing/2014/main" id="{AB9C1391-9A00-FDCF-0497-8B1CB39A3991}"/>
              </a:ext>
            </a:extLst>
          </p:cNvPr>
          <p:cNvSpPr txBox="1">
            <a:spLocks/>
          </p:cNvSpPr>
          <p:nvPr/>
        </p:nvSpPr>
        <p:spPr>
          <a:xfrm>
            <a:off x="8880615" y="1973262"/>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3</a:t>
            </a:r>
            <a:endParaRPr lang="ar-EG" dirty="0"/>
          </a:p>
        </p:txBody>
      </p:sp>
      <p:sp>
        <p:nvSpPr>
          <p:cNvPr id="45" name="Title 1">
            <a:extLst>
              <a:ext uri="{FF2B5EF4-FFF2-40B4-BE49-F238E27FC236}">
                <a16:creationId xmlns:a16="http://schemas.microsoft.com/office/drawing/2014/main" id="{3B8DC568-3775-895B-3EBC-1813EF68C982}"/>
              </a:ext>
            </a:extLst>
          </p:cNvPr>
          <p:cNvSpPr txBox="1">
            <a:spLocks/>
          </p:cNvSpPr>
          <p:nvPr/>
        </p:nvSpPr>
        <p:spPr>
          <a:xfrm>
            <a:off x="6139933" y="1972967"/>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2</a:t>
            </a:r>
            <a:endParaRPr lang="ar-EG" dirty="0"/>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454310" y="1972966"/>
            <a:ext cx="759380" cy="53661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1</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53" name="مجموعة 52">
            <a:extLst>
              <a:ext uri="{FF2B5EF4-FFF2-40B4-BE49-F238E27FC236}">
                <a16:creationId xmlns:a16="http://schemas.microsoft.com/office/drawing/2014/main" id="{2CE56F80-0153-31BA-0FFE-FB395A828266}"/>
              </a:ext>
            </a:extLst>
          </p:cNvPr>
          <p:cNvGrpSpPr/>
          <p:nvPr/>
        </p:nvGrpSpPr>
        <p:grpSpPr>
          <a:xfrm>
            <a:off x="22545" y="1864950"/>
            <a:ext cx="2454813" cy="966647"/>
            <a:chOff x="7904837" y="1830997"/>
            <a:chExt cx="2697292" cy="1207660"/>
          </a:xfrm>
        </p:grpSpPr>
        <p:sp>
          <p:nvSpPr>
            <p:cNvPr id="65" name="شكل حر 113">
              <a:extLst>
                <a:ext uri="{FF2B5EF4-FFF2-40B4-BE49-F238E27FC236}">
                  <a16:creationId xmlns:a16="http://schemas.microsoft.com/office/drawing/2014/main" id="{526CF7B7-E212-DA3B-6D50-AF3A0764B9CE}"/>
                </a:ext>
              </a:extLst>
            </p:cNvPr>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67" name="وتر 66">
              <a:extLst>
                <a:ext uri="{FF2B5EF4-FFF2-40B4-BE49-F238E27FC236}">
                  <a16:creationId xmlns:a16="http://schemas.microsoft.com/office/drawing/2014/main" id="{53630DA2-4F07-CF25-AEE9-EB68A53A005D}"/>
                </a:ext>
              </a:extLst>
            </p:cNvPr>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رابط مستقيم 67">
              <a:extLst>
                <a:ext uri="{FF2B5EF4-FFF2-40B4-BE49-F238E27FC236}">
                  <a16:creationId xmlns:a16="http://schemas.microsoft.com/office/drawing/2014/main" id="{7BF059F8-7DF2-4035-E3E1-EB99E74FF85E}"/>
                </a:ext>
              </a:extLst>
            </p:cNvPr>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مستطيل 68">
              <a:extLst>
                <a:ext uri="{FF2B5EF4-FFF2-40B4-BE49-F238E27FC236}">
                  <a16:creationId xmlns:a16="http://schemas.microsoft.com/office/drawing/2014/main" id="{931B19DB-DF30-D872-89B2-BDDC180A676F}"/>
                </a:ext>
              </a:extLst>
            </p:cNvPr>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3444669"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2824796" y="3660192"/>
            <a:ext cx="2018407"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In chapter 8, we take a close look at financial risks, how to measure them, and express them. </a:t>
            </a:r>
          </a:p>
        </p:txBody>
      </p:sp>
      <p:cxnSp>
        <p:nvCxnSpPr>
          <p:cNvPr id="56" name="رابط مستقيم 55">
            <a:extLst>
              <a:ext uri="{FF2B5EF4-FFF2-40B4-BE49-F238E27FC236}">
                <a16:creationId xmlns:a16="http://schemas.microsoft.com/office/drawing/2014/main" id="{050AB468-BD81-7492-607D-3D3525BC15CA}"/>
              </a:ext>
            </a:extLst>
          </p:cNvPr>
          <p:cNvCxnSpPr/>
          <p:nvPr/>
        </p:nvCxnSpPr>
        <p:spPr>
          <a:xfrm flipH="1" flipV="1">
            <a:off x="6060595"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7" name="رابط مستقيم 56">
            <a:extLst>
              <a:ext uri="{FF2B5EF4-FFF2-40B4-BE49-F238E27FC236}">
                <a16:creationId xmlns:a16="http://schemas.microsoft.com/office/drawing/2014/main" id="{DA86E975-C126-5EFD-6327-17F3E4E4540C}"/>
              </a:ext>
            </a:extLst>
          </p:cNvPr>
          <p:cNvCxnSpPr/>
          <p:nvPr/>
        </p:nvCxnSpPr>
        <p:spPr>
          <a:xfrm flipH="1" flipV="1">
            <a:off x="8837144"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796D22C-C2F0-F250-AC8F-32F675BE4FF8}"/>
              </a:ext>
            </a:extLst>
          </p:cNvPr>
          <p:cNvSpPr txBox="1">
            <a:spLocks/>
          </p:cNvSpPr>
          <p:nvPr/>
        </p:nvSpPr>
        <p:spPr>
          <a:xfrm>
            <a:off x="5759451" y="3720516"/>
            <a:ext cx="1670471"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We relate risk to the rewards of a business. </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8225175" y="3720516"/>
            <a:ext cx="2220120"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We find ways to evaluate if the business is “worth the risk” or “worth the trouble.”</a:t>
            </a:r>
          </a:p>
        </p:txBody>
      </p:sp>
      <p:sp>
        <p:nvSpPr>
          <p:cNvPr id="64" name="Title 1">
            <a:extLst>
              <a:ext uri="{FF2B5EF4-FFF2-40B4-BE49-F238E27FC236}">
                <a16:creationId xmlns:a16="http://schemas.microsoft.com/office/drawing/2014/main" id="{4277DB6B-30BB-F986-5A42-E047C72C7D4D}"/>
              </a:ext>
            </a:extLst>
          </p:cNvPr>
          <p:cNvSpPr txBox="1">
            <a:spLocks/>
          </p:cNvSpPr>
          <p:nvPr/>
        </p:nvSpPr>
        <p:spPr>
          <a:xfrm flipH="1">
            <a:off x="28426" y="1972967"/>
            <a:ext cx="2336963" cy="49518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rPr>
              <a:t>………..</a:t>
            </a:r>
            <a:endParaRPr kumimoji="0" lang="ar-SA" sz="28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endParaRPr>
          </a:p>
        </p:txBody>
      </p:sp>
    </p:spTree>
    <p:extLst>
      <p:ext uri="{BB962C8B-B14F-4D97-AF65-F5344CB8AC3E}">
        <p14:creationId xmlns:p14="http://schemas.microsoft.com/office/powerpoint/2010/main" val="30897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2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31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Coverage of the Chapter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5329676" y="1371855"/>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Cash Budgets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099356" y="1220470"/>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4099356" y="2143690"/>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4099356" y="3084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5246550" y="2312667"/>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Cash Inflows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5246520" y="3253479"/>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Cash Outflows </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4099356" y="4035012"/>
            <a:ext cx="720000" cy="720000"/>
          </a:xfrm>
          <a:prstGeom prst="star4">
            <a:avLst>
              <a:gd name="adj" fmla="val 26839"/>
            </a:avLst>
          </a:prstGeom>
          <a:gradFill flip="none" rotWithShape="1">
            <a:gsLst>
              <a:gs pos="0">
                <a:srgbClr val="00B0F0">
                  <a:alpha val="0"/>
                </a:srgbClr>
              </a:gs>
              <a:gs pos="100000">
                <a:srgbClr val="C1F5EF"/>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5246520" y="4161249"/>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Financing Section</a:t>
            </a:r>
          </a:p>
        </p:txBody>
      </p:sp>
      <p:sp>
        <p:nvSpPr>
          <p:cNvPr id="22" name="نجمة ذات 4 نقاط 52">
            <a:extLst>
              <a:ext uri="{FF2B5EF4-FFF2-40B4-BE49-F238E27FC236}">
                <a16:creationId xmlns:a16="http://schemas.microsoft.com/office/drawing/2014/main" id="{8252E73D-02F2-3924-25DE-9B189C7DE654}"/>
              </a:ext>
            </a:extLst>
          </p:cNvPr>
          <p:cNvSpPr/>
          <p:nvPr/>
        </p:nvSpPr>
        <p:spPr>
          <a:xfrm>
            <a:off x="4109517" y="4973991"/>
            <a:ext cx="720000" cy="720000"/>
          </a:xfrm>
          <a:prstGeom prst="star4">
            <a:avLst>
              <a:gd name="adj" fmla="val 26839"/>
            </a:avLst>
          </a:prstGeom>
          <a:gradFill flip="none" rotWithShape="1">
            <a:gsLst>
              <a:gs pos="0">
                <a:srgbClr val="92D050">
                  <a:alpha val="0"/>
                </a:srgbClr>
              </a:gs>
              <a:gs pos="100000">
                <a:srgbClr val="92D05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630BD182-F659-0AC2-889B-29996AB03DBB}"/>
              </a:ext>
            </a:extLst>
          </p:cNvPr>
          <p:cNvSpPr txBox="1">
            <a:spLocks/>
          </p:cNvSpPr>
          <p:nvPr/>
        </p:nvSpPr>
        <p:spPr>
          <a:xfrm>
            <a:off x="5256681" y="510022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Measuring Risks</a:t>
            </a: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50"/>
                                        <p:tgtEl>
                                          <p:spTgt spid="34"/>
                                        </p:tgtEl>
                                      </p:cBhvr>
                                    </p:animEffect>
                                  </p:childTnLst>
                                </p:cTn>
                              </p:par>
                            </p:childTnLst>
                          </p:cTn>
                        </p:par>
                        <p:par>
                          <p:cTn id="35" fill="hold">
                            <p:stCondLst>
                              <p:cond delay="2425"/>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50"/>
                                        <p:tgtEl>
                                          <p:spTgt spid="35"/>
                                        </p:tgtEl>
                                      </p:cBhvr>
                                    </p:animEffect>
                                  </p:childTnLst>
                                </p:cTn>
                              </p:par>
                            </p:childTnLst>
                          </p:cTn>
                        </p:par>
                        <p:par>
                          <p:cTn id="39" fill="hold">
                            <p:stCondLst>
                              <p:cond delay="2575"/>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50"/>
                                        <p:tgtEl>
                                          <p:spTgt spid="37"/>
                                        </p:tgtEl>
                                      </p:cBhvr>
                                    </p:animEffect>
                                  </p:childTnLst>
                                </p:cTn>
                              </p:par>
                            </p:childTnLst>
                          </p:cTn>
                        </p:par>
                        <p:par>
                          <p:cTn id="43" fill="hold">
                            <p:stCondLst>
                              <p:cond delay="2725"/>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1000"/>
                                        <p:tgtEl>
                                          <p:spTgt spid="38"/>
                                        </p:tgtEl>
                                      </p:cBhvr>
                                    </p:animEffect>
                                  </p:childTnLst>
                                </p:cTn>
                              </p:par>
                            </p:childTnLst>
                          </p:cTn>
                        </p:par>
                        <p:par>
                          <p:cTn id="47" fill="hold">
                            <p:stCondLst>
                              <p:cond delay="382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1000"/>
                                        <p:tgtEl>
                                          <p:spTgt spid="40"/>
                                        </p:tgtEl>
                                      </p:cBhvr>
                                    </p:animEffect>
                                  </p:childTnLst>
                                </p:cTn>
                              </p:par>
                            </p:childTnLst>
                          </p:cTn>
                        </p:par>
                        <p:par>
                          <p:cTn id="51" fill="hold">
                            <p:stCondLst>
                              <p:cond delay="4925"/>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50"/>
                                        <p:tgtEl>
                                          <p:spTgt spid="18"/>
                                        </p:tgtEl>
                                      </p:cBhvr>
                                    </p:animEffect>
                                  </p:childTnLst>
                                </p:cTn>
                              </p:par>
                            </p:childTnLst>
                          </p:cTn>
                        </p:par>
                        <p:par>
                          <p:cTn id="55" fill="hold">
                            <p:stCondLst>
                              <p:cond delay="507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1000"/>
                                        <p:tgtEl>
                                          <p:spTgt spid="19"/>
                                        </p:tgtEl>
                                      </p:cBhvr>
                                    </p:animEffect>
                                  </p:childTnLst>
                                </p:cTn>
                              </p:par>
                            </p:childTnLst>
                          </p:cTn>
                        </p:par>
                        <p:par>
                          <p:cTn id="59" fill="hold">
                            <p:stCondLst>
                              <p:cond delay="6175"/>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50"/>
                                        <p:tgtEl>
                                          <p:spTgt spid="22"/>
                                        </p:tgtEl>
                                      </p:cBhvr>
                                    </p:animEffect>
                                  </p:childTnLst>
                                </p:cTn>
                              </p:par>
                            </p:childTnLst>
                          </p:cTn>
                        </p:par>
                        <p:par>
                          <p:cTn id="63" fill="hold">
                            <p:stCondLst>
                              <p:cond delay="6325"/>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24"/>
                                        </p:tgtEl>
                                        <p:attrNameLst>
                                          <p:attrName>style.visibility</p:attrName>
                                        </p:attrNameLst>
                                      </p:cBhvr>
                                      <p:to>
                                        <p:strVal val="visible"/>
                                      </p:to>
                                    </p:set>
                                    <p:animEffect transition="in" filter="wipe(left)">
                                      <p:cBhvr>
                                        <p:cTn id="6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P spid="22"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396956" y="255242"/>
            <a:ext cx="6119039" cy="57391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05933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1301578">
            <a:off x="4166029" y="1197023"/>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03518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4962812" y="427082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4962638" y="532939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678701" y="1035182"/>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Define</a:t>
            </a:r>
          </a:p>
        </p:txBody>
      </p:sp>
      <p:sp>
        <p:nvSpPr>
          <p:cNvPr id="103" name="Rectangle 33">
            <a:extLst>
              <a:ext uri="{FF2B5EF4-FFF2-40B4-BE49-F238E27FC236}">
                <a16:creationId xmlns:a16="http://schemas.microsoft.com/office/drawing/2014/main" id="{E0C547E4-3E3F-59F2-7449-653305ADC92D}"/>
              </a:ext>
            </a:extLst>
          </p:cNvPr>
          <p:cNvSpPr/>
          <p:nvPr/>
        </p:nvSpPr>
        <p:spPr>
          <a:xfrm>
            <a:off x="7445226" y="913509"/>
            <a:ext cx="3976812" cy="55399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Define a financial plan and discuss its importance to an investor</a:t>
            </a:r>
          </a:p>
        </p:txBody>
      </p:sp>
      <p:sp>
        <p:nvSpPr>
          <p:cNvPr id="104" name="Rectangle 33">
            <a:extLst>
              <a:ext uri="{FF2B5EF4-FFF2-40B4-BE49-F238E27FC236}">
                <a16:creationId xmlns:a16="http://schemas.microsoft.com/office/drawing/2014/main" id="{F918E9B4-F01E-8EAF-8412-814210758FFF}"/>
              </a:ext>
            </a:extLst>
          </p:cNvPr>
          <p:cNvSpPr/>
          <p:nvPr/>
        </p:nvSpPr>
        <p:spPr>
          <a:xfrm>
            <a:off x="7678088" y="2152211"/>
            <a:ext cx="3403814" cy="32316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State the goals of a financial plan</a:t>
            </a:r>
          </a:p>
        </p:txBody>
      </p:sp>
      <p:sp>
        <p:nvSpPr>
          <p:cNvPr id="105" name="Rectangle 33">
            <a:extLst>
              <a:ext uri="{FF2B5EF4-FFF2-40B4-BE49-F238E27FC236}">
                <a16:creationId xmlns:a16="http://schemas.microsoft.com/office/drawing/2014/main" id="{3B659863-19E0-EA33-0B67-55542545D71E}"/>
              </a:ext>
            </a:extLst>
          </p:cNvPr>
          <p:cNvSpPr/>
          <p:nvPr/>
        </p:nvSpPr>
        <p:spPr>
          <a:xfrm>
            <a:off x="5802039" y="2021406"/>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State</a:t>
            </a:r>
          </a:p>
        </p:txBody>
      </p:sp>
      <p:sp>
        <p:nvSpPr>
          <p:cNvPr id="106" name="Rectangle 33">
            <a:extLst>
              <a:ext uri="{FF2B5EF4-FFF2-40B4-BE49-F238E27FC236}">
                <a16:creationId xmlns:a16="http://schemas.microsoft.com/office/drawing/2014/main" id="{19DBF2AD-7121-CCAB-3F69-FB2DAB44188B}"/>
              </a:ext>
            </a:extLst>
          </p:cNvPr>
          <p:cNvSpPr/>
          <p:nvPr/>
        </p:nvSpPr>
        <p:spPr>
          <a:xfrm>
            <a:off x="5683796" y="3109343"/>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107" name="Rectangle 33">
            <a:extLst>
              <a:ext uri="{FF2B5EF4-FFF2-40B4-BE49-F238E27FC236}">
                <a16:creationId xmlns:a16="http://schemas.microsoft.com/office/drawing/2014/main" id="{298A6C37-4C6C-AFB5-7737-167EE4BDF3AA}"/>
              </a:ext>
            </a:extLst>
          </p:cNvPr>
          <p:cNvSpPr/>
          <p:nvPr/>
        </p:nvSpPr>
        <p:spPr>
          <a:xfrm>
            <a:off x="7384199" y="4091059"/>
            <a:ext cx="3737273"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Explain how a cash budget helps determine the funding need</a:t>
            </a:r>
          </a:p>
        </p:txBody>
      </p:sp>
      <p:sp>
        <p:nvSpPr>
          <p:cNvPr id="108" name="Rectangle 33">
            <a:extLst>
              <a:ext uri="{FF2B5EF4-FFF2-40B4-BE49-F238E27FC236}">
                <a16:creationId xmlns:a16="http://schemas.microsoft.com/office/drawing/2014/main" id="{EDAD63F2-3B70-B169-054E-E68EA214F058}"/>
              </a:ext>
            </a:extLst>
          </p:cNvPr>
          <p:cNvSpPr/>
          <p:nvPr/>
        </p:nvSpPr>
        <p:spPr>
          <a:xfrm>
            <a:off x="7531313" y="5221965"/>
            <a:ext cx="3403814"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Discuss measures of return of an investment</a:t>
            </a:r>
          </a:p>
        </p:txBody>
      </p:sp>
      <p:sp>
        <p:nvSpPr>
          <p:cNvPr id="109" name="Rectangle 33">
            <a:extLst>
              <a:ext uri="{FF2B5EF4-FFF2-40B4-BE49-F238E27FC236}">
                <a16:creationId xmlns:a16="http://schemas.microsoft.com/office/drawing/2014/main" id="{97839E44-DD63-E907-C785-E150BF03A681}"/>
              </a:ext>
            </a:extLst>
          </p:cNvPr>
          <p:cNvSpPr/>
          <p:nvPr/>
        </p:nvSpPr>
        <p:spPr>
          <a:xfrm>
            <a:off x="5789237" y="4240648"/>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Explain</a:t>
            </a:r>
          </a:p>
        </p:txBody>
      </p:sp>
      <p:sp>
        <p:nvSpPr>
          <p:cNvPr id="110" name="Rectangle 33">
            <a:extLst>
              <a:ext uri="{FF2B5EF4-FFF2-40B4-BE49-F238E27FC236}">
                <a16:creationId xmlns:a16="http://schemas.microsoft.com/office/drawing/2014/main" id="{6A9E3924-7A03-E0BC-1CDF-00523374DA4C}"/>
              </a:ext>
            </a:extLst>
          </p:cNvPr>
          <p:cNvSpPr/>
          <p:nvPr/>
        </p:nvSpPr>
        <p:spPr>
          <a:xfrm>
            <a:off x="7522219" y="3060371"/>
            <a:ext cx="3502970"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Discuss ways to set up the time frame for a cash budget</a:t>
            </a:r>
          </a:p>
        </p:txBody>
      </p:sp>
      <p:sp>
        <p:nvSpPr>
          <p:cNvPr id="32" name="شكل حر 27">
            <a:extLst>
              <a:ext uri="{FF2B5EF4-FFF2-40B4-BE49-F238E27FC236}">
                <a16:creationId xmlns:a16="http://schemas.microsoft.com/office/drawing/2014/main" id="{B2DBC74D-CD6B-1848-7198-08C922E6D079}"/>
              </a:ext>
            </a:extLst>
          </p:cNvPr>
          <p:cNvSpPr/>
          <p:nvPr/>
        </p:nvSpPr>
        <p:spPr>
          <a:xfrm>
            <a:off x="4962812" y="3139524"/>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eaLnBrk="1" fontAlgn="auto" hangingPunct="1">
              <a:spcBef>
                <a:spcPts val="0"/>
              </a:spcBef>
              <a:spcAft>
                <a:spcPts val="0"/>
              </a:spcAft>
            </a:pPr>
            <a:endParaRPr lang="ar-SA">
              <a:solidFill>
                <a:prstClr val="white"/>
              </a:solidFill>
              <a:latin typeface="Calibri" panose="020F0502020204030204"/>
              <a:cs typeface="Arial" panose="020B0604020202020204" pitchFamily="34" charset="0"/>
            </a:endParaRPr>
          </a:p>
        </p:txBody>
      </p:sp>
      <p:sp>
        <p:nvSpPr>
          <p:cNvPr id="33" name="قوس 32">
            <a:extLst>
              <a:ext uri="{FF2B5EF4-FFF2-40B4-BE49-F238E27FC236}">
                <a16:creationId xmlns:a16="http://schemas.microsoft.com/office/drawing/2014/main" id="{5B2C8B3B-E078-D428-C63B-6503A8557DFA}"/>
              </a:ext>
            </a:extLst>
          </p:cNvPr>
          <p:cNvSpPr/>
          <p:nvPr/>
        </p:nvSpPr>
        <p:spPr>
          <a:xfrm rot="1301578">
            <a:off x="4147829" y="2244880"/>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قوس 33">
            <a:extLst>
              <a:ext uri="{FF2B5EF4-FFF2-40B4-BE49-F238E27FC236}">
                <a16:creationId xmlns:a16="http://schemas.microsoft.com/office/drawing/2014/main" id="{583D3E97-90C7-1AD9-5907-3C418E21175D}"/>
              </a:ext>
            </a:extLst>
          </p:cNvPr>
          <p:cNvSpPr/>
          <p:nvPr/>
        </p:nvSpPr>
        <p:spPr>
          <a:xfrm rot="1301578">
            <a:off x="4166820" y="333055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قوس 34">
            <a:extLst>
              <a:ext uri="{FF2B5EF4-FFF2-40B4-BE49-F238E27FC236}">
                <a16:creationId xmlns:a16="http://schemas.microsoft.com/office/drawing/2014/main" id="{505A886D-D411-1CCD-D0A7-54FBFB5B6E3B}"/>
              </a:ext>
            </a:extLst>
          </p:cNvPr>
          <p:cNvSpPr/>
          <p:nvPr/>
        </p:nvSpPr>
        <p:spPr>
          <a:xfrm rot="1301578">
            <a:off x="4164396" y="444200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43">
            <a:extLst>
              <a:ext uri="{FF2B5EF4-FFF2-40B4-BE49-F238E27FC236}">
                <a16:creationId xmlns:a16="http://schemas.microsoft.com/office/drawing/2014/main" id="{4F908C33-3C68-727A-4430-3B5ED0DDE658}"/>
              </a:ext>
            </a:extLst>
          </p:cNvPr>
          <p:cNvSpPr/>
          <p:nvPr/>
        </p:nvSpPr>
        <p:spPr>
          <a:xfrm>
            <a:off x="4962638" y="6318228"/>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Rectangle 33">
            <a:extLst>
              <a:ext uri="{FF2B5EF4-FFF2-40B4-BE49-F238E27FC236}">
                <a16:creationId xmlns:a16="http://schemas.microsoft.com/office/drawing/2014/main" id="{3C577A8A-7EE9-90E4-BE9A-AF3EB54ACAEF}"/>
              </a:ext>
            </a:extLst>
          </p:cNvPr>
          <p:cNvSpPr/>
          <p:nvPr/>
        </p:nvSpPr>
        <p:spPr>
          <a:xfrm>
            <a:off x="5789237" y="5299209"/>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38" name="Rectangle 33">
            <a:extLst>
              <a:ext uri="{FF2B5EF4-FFF2-40B4-BE49-F238E27FC236}">
                <a16:creationId xmlns:a16="http://schemas.microsoft.com/office/drawing/2014/main" id="{69B93020-B2A6-AA56-7373-BAF96F51F22E}"/>
              </a:ext>
            </a:extLst>
          </p:cNvPr>
          <p:cNvSpPr/>
          <p:nvPr/>
        </p:nvSpPr>
        <p:spPr>
          <a:xfrm>
            <a:off x="5789237" y="6277401"/>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D07E47"/>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39" name="Rectangle 33">
            <a:extLst>
              <a:ext uri="{FF2B5EF4-FFF2-40B4-BE49-F238E27FC236}">
                <a16:creationId xmlns:a16="http://schemas.microsoft.com/office/drawing/2014/main" id="{6FF125BD-9D23-891D-3903-07A98E6649A2}"/>
              </a:ext>
            </a:extLst>
          </p:cNvPr>
          <p:cNvSpPr/>
          <p:nvPr/>
        </p:nvSpPr>
        <p:spPr>
          <a:xfrm>
            <a:off x="7470365" y="6015108"/>
            <a:ext cx="3403814" cy="784830"/>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Discuss the required rate of return, break-even analysis, and sensitivities as measures of risk.</a:t>
            </a:r>
          </a:p>
        </p:txBody>
      </p:sp>
    </p:spTree>
    <p:extLst>
      <p:ext uri="{BB962C8B-B14F-4D97-AF65-F5344CB8AC3E}">
        <p14:creationId xmlns:p14="http://schemas.microsoft.com/office/powerpoint/2010/main" val="10395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37"/>
                                        </p:tgtEl>
                                        <p:attrNameLst>
                                          <p:attrName>ppt_y</p:attrName>
                                        </p:attrNameLst>
                                      </p:cBhvr>
                                      <p:tavLst>
                                        <p:tav tm="0">
                                          <p:val>
                                            <p:strVal val="#ppt_y"/>
                                          </p:val>
                                        </p:tav>
                                        <p:tav tm="100000">
                                          <p:val>
                                            <p:strVal val="#ppt_y"/>
                                          </p:val>
                                        </p:tav>
                                      </p:tavLst>
                                    </p:anim>
                                    <p:anim calcmode="lin" valueType="num">
                                      <p:cBhvr>
                                        <p:cTn id="60"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37"/>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38"/>
                                        </p:tgtEl>
                                        <p:attrNameLst>
                                          <p:attrName>ppt_y</p:attrName>
                                        </p:attrNameLst>
                                      </p:cBhvr>
                                      <p:tavLst>
                                        <p:tav tm="0">
                                          <p:val>
                                            <p:strVal val="#ppt_y"/>
                                          </p:val>
                                        </p:tav>
                                        <p:tav tm="100000">
                                          <p:val>
                                            <p:strVal val="#ppt_y"/>
                                          </p:val>
                                        </p:tav>
                                      </p:tavLst>
                                    </p:anim>
                                    <p:anim calcmode="lin" valueType="num">
                                      <p:cBhvr>
                                        <p:cTn id="6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38"/>
                                        </p:tgtEl>
                                      </p:cBhvr>
                                    </p:animEffect>
                                  </p:childTnLst>
                                </p:cTn>
                              </p:par>
                            </p:childTnLst>
                          </p:cTn>
                        </p:par>
                        <p:par>
                          <p:cTn id="70" fill="hold">
                            <p:stCondLst>
                              <p:cond delay="1275"/>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3"/>
                                        </p:tgtEl>
                                        <p:attrNameLst>
                                          <p:attrName>style.visibility</p:attrName>
                                        </p:attrNameLst>
                                      </p:cBhvr>
                                      <p:to>
                                        <p:strVal val="visible"/>
                                      </p:to>
                                    </p:set>
                                    <p:anim calcmode="lin" valueType="num">
                                      <p:cBhvr>
                                        <p:cTn id="73"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74" dur="150" fill="hold"/>
                                        <p:tgtEl>
                                          <p:spTgt spid="103"/>
                                        </p:tgtEl>
                                        <p:attrNameLst>
                                          <p:attrName>ppt_y</p:attrName>
                                        </p:attrNameLst>
                                      </p:cBhvr>
                                      <p:tavLst>
                                        <p:tav tm="0">
                                          <p:val>
                                            <p:strVal val="#ppt_y"/>
                                          </p:val>
                                        </p:tav>
                                        <p:tav tm="100000">
                                          <p:val>
                                            <p:strVal val="#ppt_y"/>
                                          </p:val>
                                        </p:tav>
                                      </p:tavLst>
                                    </p:anim>
                                    <p:anim calcmode="lin" valueType="num">
                                      <p:cBhvr>
                                        <p:cTn id="75"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76"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50" tmFilter="0,0; .5, 1; 1, 1"/>
                                        <p:tgtEl>
                                          <p:spTgt spid="103"/>
                                        </p:tgtEl>
                                      </p:cBhvr>
                                    </p:animEffect>
                                  </p:childTnLst>
                                </p:cTn>
                              </p:par>
                            </p:childTnLst>
                          </p:cTn>
                        </p:par>
                        <p:par>
                          <p:cTn id="78" fill="hold">
                            <p:stCondLst>
                              <p:cond delay="2235"/>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04"/>
                                        </p:tgtEl>
                                        <p:attrNameLst>
                                          <p:attrName>style.visibility</p:attrName>
                                        </p:attrNameLst>
                                      </p:cBhvr>
                                      <p:to>
                                        <p:strVal val="visible"/>
                                      </p:to>
                                    </p:set>
                                    <p:anim calcmode="lin" valueType="num">
                                      <p:cBhvr>
                                        <p:cTn id="81"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2" dur="150" fill="hold"/>
                                        <p:tgtEl>
                                          <p:spTgt spid="104"/>
                                        </p:tgtEl>
                                        <p:attrNameLst>
                                          <p:attrName>ppt_y</p:attrName>
                                        </p:attrNameLst>
                                      </p:cBhvr>
                                      <p:tavLst>
                                        <p:tav tm="0">
                                          <p:val>
                                            <p:strVal val="#ppt_y"/>
                                          </p:val>
                                        </p:tav>
                                        <p:tav tm="100000">
                                          <p:val>
                                            <p:strVal val="#ppt_y"/>
                                          </p:val>
                                        </p:tav>
                                      </p:tavLst>
                                    </p:anim>
                                    <p:anim calcmode="lin" valueType="num">
                                      <p:cBhvr>
                                        <p:cTn id="83"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84"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150" tmFilter="0,0; .5, 1; 1, 1"/>
                                        <p:tgtEl>
                                          <p:spTgt spid="104"/>
                                        </p:tgtEl>
                                      </p:cBhvr>
                                    </p:animEffect>
                                  </p:childTnLst>
                                </p:cTn>
                              </p:par>
                            </p:childTnLst>
                          </p:cTn>
                        </p:par>
                        <p:par>
                          <p:cTn id="86" fill="hold">
                            <p:stCondLst>
                              <p:cond delay="2805"/>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110"/>
                                        </p:tgtEl>
                                        <p:attrNameLst>
                                          <p:attrName>style.visibility</p:attrName>
                                        </p:attrNameLst>
                                      </p:cBhvr>
                                      <p:to>
                                        <p:strVal val="visible"/>
                                      </p:to>
                                    </p:set>
                                    <p:anim calcmode="lin" valueType="num">
                                      <p:cBhvr>
                                        <p:cTn id="89"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0" dur="150" fill="hold"/>
                                        <p:tgtEl>
                                          <p:spTgt spid="110"/>
                                        </p:tgtEl>
                                        <p:attrNameLst>
                                          <p:attrName>ppt_y</p:attrName>
                                        </p:attrNameLst>
                                      </p:cBhvr>
                                      <p:tavLst>
                                        <p:tav tm="0">
                                          <p:val>
                                            <p:strVal val="#ppt_y"/>
                                          </p:val>
                                        </p:tav>
                                        <p:tav tm="100000">
                                          <p:val>
                                            <p:strVal val="#ppt_y"/>
                                          </p:val>
                                        </p:tav>
                                      </p:tavLst>
                                    </p:anim>
                                    <p:anim calcmode="lin" valueType="num">
                                      <p:cBhvr>
                                        <p:cTn id="91"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2"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150" tmFilter="0,0; .5, 1; 1, 1"/>
                                        <p:tgtEl>
                                          <p:spTgt spid="110"/>
                                        </p:tgtEl>
                                      </p:cBhvr>
                                    </p:animEffect>
                                  </p:childTnLst>
                                </p:cTn>
                              </p:par>
                            </p:childTnLst>
                          </p:cTn>
                        </p:par>
                        <p:par>
                          <p:cTn id="94" fill="hold">
                            <p:stCondLst>
                              <p:cond delay="36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07"/>
                                        </p:tgtEl>
                                        <p:attrNameLst>
                                          <p:attrName>style.visibility</p:attrName>
                                        </p:attrNameLst>
                                      </p:cBhvr>
                                      <p:to>
                                        <p:strVal val="visible"/>
                                      </p:to>
                                    </p:set>
                                    <p:anim calcmode="lin" valueType="num">
                                      <p:cBhvr>
                                        <p:cTn id="97"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98" dur="150" fill="hold"/>
                                        <p:tgtEl>
                                          <p:spTgt spid="107"/>
                                        </p:tgtEl>
                                        <p:attrNameLst>
                                          <p:attrName>ppt_y</p:attrName>
                                        </p:attrNameLst>
                                      </p:cBhvr>
                                      <p:tavLst>
                                        <p:tav tm="0">
                                          <p:val>
                                            <p:strVal val="#ppt_y"/>
                                          </p:val>
                                        </p:tav>
                                        <p:tav tm="100000">
                                          <p:val>
                                            <p:strVal val="#ppt_y"/>
                                          </p:val>
                                        </p:tav>
                                      </p:tavLst>
                                    </p:anim>
                                    <p:anim calcmode="lin" valueType="num">
                                      <p:cBhvr>
                                        <p:cTn id="99"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100"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150" tmFilter="0,0; .5, 1; 1, 1"/>
                                        <p:tgtEl>
                                          <p:spTgt spid="107"/>
                                        </p:tgtEl>
                                      </p:cBhvr>
                                    </p:animEffect>
                                  </p:childTnLst>
                                </p:cTn>
                              </p:par>
                            </p:childTnLst>
                          </p:cTn>
                        </p:par>
                        <p:par>
                          <p:cTn id="102" fill="hold">
                            <p:stCondLst>
                              <p:cond delay="447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108"/>
                                        </p:tgtEl>
                                        <p:attrNameLst>
                                          <p:attrName>style.visibility</p:attrName>
                                        </p:attrNameLst>
                                      </p:cBhvr>
                                      <p:to>
                                        <p:strVal val="visible"/>
                                      </p:to>
                                    </p:set>
                                    <p:anim calcmode="lin" valueType="num">
                                      <p:cBhvr>
                                        <p:cTn id="105"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06" dur="150" fill="hold"/>
                                        <p:tgtEl>
                                          <p:spTgt spid="108"/>
                                        </p:tgtEl>
                                        <p:attrNameLst>
                                          <p:attrName>ppt_y</p:attrName>
                                        </p:attrNameLst>
                                      </p:cBhvr>
                                      <p:tavLst>
                                        <p:tav tm="0">
                                          <p:val>
                                            <p:strVal val="#ppt_y"/>
                                          </p:val>
                                        </p:tav>
                                        <p:tav tm="100000">
                                          <p:val>
                                            <p:strVal val="#ppt_y"/>
                                          </p:val>
                                        </p:tav>
                                      </p:tavLst>
                                    </p:anim>
                                    <p:anim calcmode="lin" valueType="num">
                                      <p:cBhvr>
                                        <p:cTn id="107"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8"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50" tmFilter="0,0; .5, 1; 1, 1"/>
                                        <p:tgtEl>
                                          <p:spTgt spid="108"/>
                                        </p:tgtEl>
                                      </p:cBhvr>
                                    </p:animEffect>
                                  </p:childTnLst>
                                </p:cTn>
                              </p:par>
                            </p:childTnLst>
                          </p:cTn>
                        </p:par>
                        <p:par>
                          <p:cTn id="110" fill="hold">
                            <p:stCondLst>
                              <p:cond delay="5160"/>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39"/>
                                        </p:tgtEl>
                                        <p:attrNameLst>
                                          <p:attrName>style.visibility</p:attrName>
                                        </p:attrNameLst>
                                      </p:cBhvr>
                                      <p:to>
                                        <p:strVal val="visible"/>
                                      </p:to>
                                    </p:set>
                                    <p:anim calcmode="lin" valueType="num">
                                      <p:cBhvr>
                                        <p:cTn id="113"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14" dur="150" fill="hold"/>
                                        <p:tgtEl>
                                          <p:spTgt spid="39"/>
                                        </p:tgtEl>
                                        <p:attrNameLst>
                                          <p:attrName>ppt_y</p:attrName>
                                        </p:attrNameLst>
                                      </p:cBhvr>
                                      <p:tavLst>
                                        <p:tav tm="0">
                                          <p:val>
                                            <p:strVal val="#ppt_y"/>
                                          </p:val>
                                        </p:tav>
                                        <p:tav tm="100000">
                                          <p:val>
                                            <p:strVal val="#ppt_y"/>
                                          </p:val>
                                        </p:tav>
                                      </p:tavLst>
                                    </p:anim>
                                    <p:anim calcmode="lin" valueType="num">
                                      <p:cBhvr>
                                        <p:cTn id="115"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16"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1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240340" y="2340033"/>
            <a:ext cx="9314924"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Business slowed down in 2005. </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604657" y="2354153"/>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252355" y="3181174"/>
            <a:ext cx="882385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She renovated her business in 2006 and called it, “Young’s Special Occasion Apparel.”</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616672" y="3195295"/>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616672" y="405829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252356" y="1538015"/>
            <a:ext cx="8823853"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sz="1800" b="0" dirty="0">
                <a:solidFill>
                  <a:schemeClr val="tx1"/>
                </a:solidFill>
                <a:latin typeface="El Messiri" panose="00000800000000000000" pitchFamily="50" charset="-78"/>
                <a:cs typeface="El Messiri" panose="00000800000000000000" pitchFamily="50" charset="-78"/>
              </a:rPr>
              <a:t>Ms. Yong Suk Daley, a Korean-American, opened a clothing-alteration shop in Springboro, Ohio, in 2000 and operated it successfully. </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616672" y="1552135"/>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252356" y="4030050"/>
            <a:ext cx="820386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She refocused on altering and fixing clothes for special occasions like weddings, where the consumer budgets are bigger. </a:t>
            </a:r>
          </a:p>
        </p:txBody>
      </p:sp>
      <p:sp>
        <p:nvSpPr>
          <p:cNvPr id="19" name="دائرة مجوفة 26">
            <a:extLst>
              <a:ext uri="{FF2B5EF4-FFF2-40B4-BE49-F238E27FC236}">
                <a16:creationId xmlns:a16="http://schemas.microsoft.com/office/drawing/2014/main" id="{85ACA8F4-E933-2C12-6FF0-243A5DE5F8B2}"/>
              </a:ext>
            </a:extLst>
          </p:cNvPr>
          <p:cNvSpPr/>
          <p:nvPr/>
        </p:nvSpPr>
        <p:spPr>
          <a:xfrm>
            <a:off x="1616672" y="501347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0" name="Title 6">
            <a:extLst>
              <a:ext uri="{FF2B5EF4-FFF2-40B4-BE49-F238E27FC236}">
                <a16:creationId xmlns:a16="http://schemas.microsoft.com/office/drawing/2014/main" id="{6A34A317-F332-A519-6B3C-2E107EA694CD}"/>
              </a:ext>
            </a:extLst>
          </p:cNvPr>
          <p:cNvSpPr txBox="1">
            <a:spLocks/>
          </p:cNvSpPr>
          <p:nvPr/>
        </p:nvSpPr>
        <p:spPr>
          <a:xfrm flipH="1">
            <a:off x="2252355" y="4985233"/>
            <a:ext cx="917399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The purchase of her inventory and display was financed with her personal credit cards.</a:t>
            </a:r>
          </a:p>
        </p:txBody>
      </p:sp>
    </p:spTree>
    <p:extLst>
      <p:ext uri="{BB962C8B-B14F-4D97-AF65-F5344CB8AC3E}">
        <p14:creationId xmlns:p14="http://schemas.microsoft.com/office/powerpoint/2010/main" val="38067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50"/>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100"/>
                                        <p:tgtEl>
                                          <p:spTgt spid="54"/>
                                        </p:tgtEl>
                                      </p:cBhvr>
                                    </p:animEffect>
                                  </p:childTnLst>
                                </p:cTn>
                              </p:par>
                            </p:childTnLst>
                          </p:cTn>
                        </p:par>
                        <p:par>
                          <p:cTn id="32" fill="hold">
                            <p:stCondLst>
                              <p:cond delay="1350"/>
                            </p:stCondLst>
                            <p:childTnLst>
                              <p:par>
                                <p:cTn id="33" presetID="14" presetClass="entr" presetSubtype="1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100"/>
                                        <p:tgtEl>
                                          <p:spTgt spid="43"/>
                                        </p:tgtEl>
                                      </p:cBhvr>
                                    </p:animEffect>
                                  </p:childTnLst>
                                </p:cTn>
                              </p:par>
                            </p:childTnLst>
                          </p:cTn>
                        </p:par>
                        <p:par>
                          <p:cTn id="36" fill="hold">
                            <p:stCondLst>
                              <p:cond delay="1450"/>
                            </p:stCondLst>
                            <p:childTnLst>
                              <p:par>
                                <p:cTn id="37" presetID="14" presetClass="entr" presetSubtype="1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100"/>
                                        <p:tgtEl>
                                          <p:spTgt spid="47"/>
                                        </p:tgtEl>
                                      </p:cBhvr>
                                    </p:animEffect>
                                  </p:childTnLst>
                                </p:cTn>
                              </p:par>
                            </p:childTnLst>
                          </p:cTn>
                        </p:par>
                        <p:par>
                          <p:cTn id="40" fill="hold">
                            <p:stCondLst>
                              <p:cond delay="1550"/>
                            </p:stCondLst>
                            <p:childTnLst>
                              <p:par>
                                <p:cTn id="41" presetID="14" presetClass="entr" presetSubtype="1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100"/>
                                        <p:tgtEl>
                                          <p:spTgt spid="52"/>
                                        </p:tgtEl>
                                      </p:cBhvr>
                                    </p:animEffect>
                                  </p:childTnLst>
                                </p:cTn>
                              </p:par>
                            </p:childTnLst>
                          </p:cTn>
                        </p:par>
                        <p:par>
                          <p:cTn id="44" fill="hold">
                            <p:stCondLst>
                              <p:cond delay="165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100"/>
                                        <p:tgtEl>
                                          <p:spTgt spid="19"/>
                                        </p:tgtEl>
                                      </p:cBhvr>
                                    </p:animEffect>
                                  </p:childTnLst>
                                </p:cTn>
                              </p:par>
                            </p:childTnLst>
                          </p:cTn>
                        </p:par>
                        <p:par>
                          <p:cTn id="48" fill="hold">
                            <p:stCondLst>
                              <p:cond delay="1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3"/>
                                        </p:tgtEl>
                                        <p:attrNameLst>
                                          <p:attrName>style.visibility</p:attrName>
                                        </p:attrNameLst>
                                      </p:cBhvr>
                                      <p:to>
                                        <p:strVal val="visible"/>
                                      </p:to>
                                    </p:set>
                                    <p:anim calcmode="lin" valueType="num">
                                      <p:cBhvr>
                                        <p:cTn id="51"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53"/>
                                        </p:tgtEl>
                                        <p:attrNameLst>
                                          <p:attrName>ppt_y</p:attrName>
                                        </p:attrNameLst>
                                      </p:cBhvr>
                                      <p:tavLst>
                                        <p:tav tm="0">
                                          <p:val>
                                            <p:strVal val="#ppt_y"/>
                                          </p:val>
                                        </p:tav>
                                        <p:tav tm="100000">
                                          <p:val>
                                            <p:strVal val="#ppt_y"/>
                                          </p:val>
                                        </p:tav>
                                      </p:tavLst>
                                    </p:anim>
                                    <p:anim calcmode="lin" valueType="num">
                                      <p:cBhvr>
                                        <p:cTn id="53"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53"/>
                                        </p:tgtEl>
                                      </p:cBhvr>
                                    </p:animEffect>
                                  </p:childTnLst>
                                </p:cTn>
                              </p:par>
                            </p:childTnLst>
                          </p:cTn>
                        </p:par>
                        <p:par>
                          <p:cTn id="56" fill="hold">
                            <p:stCondLst>
                              <p:cond delay="35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42"/>
                                        </p:tgtEl>
                                        <p:attrNameLst>
                                          <p:attrName>style.visibility</p:attrName>
                                        </p:attrNameLst>
                                      </p:cBhvr>
                                      <p:to>
                                        <p:strVal val="visible"/>
                                      </p:to>
                                    </p:set>
                                    <p:anim calcmode="lin" valueType="num">
                                      <p:cBhvr>
                                        <p:cTn id="59"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42"/>
                                        </p:tgtEl>
                                        <p:attrNameLst>
                                          <p:attrName>ppt_y</p:attrName>
                                        </p:attrNameLst>
                                      </p:cBhvr>
                                      <p:tavLst>
                                        <p:tav tm="0">
                                          <p:val>
                                            <p:strVal val="#ppt_y"/>
                                          </p:val>
                                        </p:tav>
                                        <p:tav tm="100000">
                                          <p:val>
                                            <p:strVal val="#ppt_y"/>
                                          </p:val>
                                        </p:tav>
                                      </p:tavLst>
                                    </p:anim>
                                    <p:anim calcmode="lin" valueType="num">
                                      <p:cBhvr>
                                        <p:cTn id="61"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42"/>
                                        </p:tgtEl>
                                      </p:cBhvr>
                                    </p:animEffect>
                                  </p:childTnLst>
                                </p:cTn>
                              </p:par>
                            </p:childTnLst>
                          </p:cTn>
                        </p:par>
                        <p:par>
                          <p:cTn id="64" fill="hold">
                            <p:stCondLst>
                              <p:cond delay="409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6"/>
                                        </p:tgtEl>
                                        <p:attrNameLst>
                                          <p:attrName>style.visibility</p:attrName>
                                        </p:attrNameLst>
                                      </p:cBhvr>
                                      <p:to>
                                        <p:strVal val="visible"/>
                                      </p:to>
                                    </p:set>
                                    <p:anim calcmode="lin" valueType="num">
                                      <p:cBhvr>
                                        <p:cTn id="67"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6"/>
                                        </p:tgtEl>
                                        <p:attrNameLst>
                                          <p:attrName>ppt_y</p:attrName>
                                        </p:attrNameLst>
                                      </p:cBhvr>
                                      <p:tavLst>
                                        <p:tav tm="0">
                                          <p:val>
                                            <p:strVal val="#ppt_y"/>
                                          </p:val>
                                        </p:tav>
                                        <p:tav tm="100000">
                                          <p:val>
                                            <p:strVal val="#ppt_y"/>
                                          </p:val>
                                        </p:tav>
                                      </p:tavLst>
                                    </p:anim>
                                    <p:anim calcmode="lin" valueType="num">
                                      <p:cBhvr>
                                        <p:cTn id="69"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6"/>
                                        </p:tgtEl>
                                      </p:cBhvr>
                                    </p:animEffect>
                                  </p:childTnLst>
                                </p:cTn>
                              </p:par>
                            </p:childTnLst>
                          </p:cTn>
                        </p:par>
                        <p:par>
                          <p:cTn id="72" fill="hold">
                            <p:stCondLst>
                              <p:cond delay="532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62"/>
                                        </p:tgtEl>
                                        <p:attrNameLst>
                                          <p:attrName>style.visibility</p:attrName>
                                        </p:attrNameLst>
                                      </p:cBhvr>
                                      <p:to>
                                        <p:strVal val="visible"/>
                                      </p:to>
                                    </p:set>
                                    <p:anim calcmode="lin" valueType="num">
                                      <p:cBhvr>
                                        <p:cTn id="7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62"/>
                                        </p:tgtEl>
                                        <p:attrNameLst>
                                          <p:attrName>ppt_y</p:attrName>
                                        </p:attrNameLst>
                                      </p:cBhvr>
                                      <p:tavLst>
                                        <p:tav tm="0">
                                          <p:val>
                                            <p:strVal val="#ppt_y"/>
                                          </p:val>
                                        </p:tav>
                                        <p:tav tm="100000">
                                          <p:val>
                                            <p:strVal val="#ppt_y"/>
                                          </p:val>
                                        </p:tav>
                                      </p:tavLst>
                                    </p:anim>
                                    <p:anim calcmode="lin" valueType="num">
                                      <p:cBhvr>
                                        <p:cTn id="7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62"/>
                                        </p:tgtEl>
                                      </p:cBhvr>
                                    </p:animEffect>
                                  </p:childTnLst>
                                </p:cTn>
                              </p:par>
                            </p:childTnLst>
                          </p:cTn>
                        </p:par>
                        <p:par>
                          <p:cTn id="80" fill="hold">
                            <p:stCondLst>
                              <p:cond delay="70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0"/>
                                        </p:tgtEl>
                                        <p:attrNameLst>
                                          <p:attrName>style.visibility</p:attrName>
                                        </p:attrNameLst>
                                      </p:cBhvr>
                                      <p:to>
                                        <p:strVal val="visible"/>
                                      </p:to>
                                    </p:set>
                                    <p:anim calcmode="lin" valueType="num">
                                      <p:cBhvr>
                                        <p:cTn id="83" dur="1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20"/>
                                        </p:tgtEl>
                                        <p:attrNameLst>
                                          <p:attrName>ppt_y</p:attrName>
                                        </p:attrNameLst>
                                      </p:cBhvr>
                                      <p:tavLst>
                                        <p:tav tm="0">
                                          <p:val>
                                            <p:strVal val="#ppt_y"/>
                                          </p:val>
                                        </p:tav>
                                        <p:tav tm="100000">
                                          <p:val>
                                            <p:strVal val="#ppt_y"/>
                                          </p:val>
                                        </p:tav>
                                      </p:tavLst>
                                    </p:anim>
                                    <p:anim calcmode="lin" valueType="num">
                                      <p:cBhvr>
                                        <p:cTn id="85" dur="1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2" grpId="0"/>
      <p:bldP spid="43" grpId="0" animBg="1"/>
      <p:bldP spid="46" grpId="0"/>
      <p:bldP spid="47" grpId="0" animBg="1"/>
      <p:bldP spid="52" grpId="0" animBg="1"/>
      <p:bldP spid="53" grpId="0"/>
      <p:bldP spid="54" grpId="0" animBg="1"/>
      <p:bldP spid="62"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1940540" y="2340033"/>
            <a:ext cx="9740908"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She prepared a cash budget as part of an application for a loan, to supplant the credit card debt.</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304857" y="2354153"/>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1952555" y="3181174"/>
            <a:ext cx="882385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She strengthened recordkeeping and financial management.  She improved the marketing plan. </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316872" y="3195295"/>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316872" y="405829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1952556" y="1538015"/>
            <a:ext cx="8823853"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sz="1800" b="0" dirty="0">
                <a:solidFill>
                  <a:schemeClr val="tx1"/>
                </a:solidFill>
                <a:latin typeface="El Messiri" panose="00000800000000000000" pitchFamily="50" charset="-78"/>
                <a:cs typeface="El Messiri" panose="00000800000000000000" pitchFamily="50" charset="-78"/>
              </a:rPr>
              <a:t>In August 2006, Ms. Yong finally got a business coach who helped her develop a proper business plan. </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316872" y="1552135"/>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1952556" y="4030050"/>
            <a:ext cx="820386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A loan was finally granted to her in October 2006. </a:t>
            </a:r>
          </a:p>
        </p:txBody>
      </p:sp>
      <p:sp>
        <p:nvSpPr>
          <p:cNvPr id="19" name="دائرة مجوفة 26">
            <a:extLst>
              <a:ext uri="{FF2B5EF4-FFF2-40B4-BE49-F238E27FC236}">
                <a16:creationId xmlns:a16="http://schemas.microsoft.com/office/drawing/2014/main" id="{85ACA8F4-E933-2C12-6FF0-243A5DE5F8B2}"/>
              </a:ext>
            </a:extLst>
          </p:cNvPr>
          <p:cNvSpPr/>
          <p:nvPr/>
        </p:nvSpPr>
        <p:spPr>
          <a:xfrm>
            <a:off x="1316872" y="501347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0" name="Title 6">
            <a:extLst>
              <a:ext uri="{FF2B5EF4-FFF2-40B4-BE49-F238E27FC236}">
                <a16:creationId xmlns:a16="http://schemas.microsoft.com/office/drawing/2014/main" id="{6A34A317-F332-A519-6B3C-2E107EA694CD}"/>
              </a:ext>
            </a:extLst>
          </p:cNvPr>
          <p:cNvSpPr txBox="1">
            <a:spLocks/>
          </p:cNvSpPr>
          <p:nvPr/>
        </p:nvSpPr>
        <p:spPr>
          <a:xfrm flipH="1">
            <a:off x="1952555" y="4985233"/>
            <a:ext cx="917399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Because of the loan, she no longer had to use her credit card to finance inventory. </a:t>
            </a:r>
          </a:p>
        </p:txBody>
      </p:sp>
    </p:spTree>
    <p:extLst>
      <p:ext uri="{BB962C8B-B14F-4D97-AF65-F5344CB8AC3E}">
        <p14:creationId xmlns:p14="http://schemas.microsoft.com/office/powerpoint/2010/main" val="29674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50"/>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100"/>
                                        <p:tgtEl>
                                          <p:spTgt spid="54"/>
                                        </p:tgtEl>
                                      </p:cBhvr>
                                    </p:animEffect>
                                  </p:childTnLst>
                                </p:cTn>
                              </p:par>
                            </p:childTnLst>
                          </p:cTn>
                        </p:par>
                        <p:par>
                          <p:cTn id="32" fill="hold">
                            <p:stCondLst>
                              <p:cond delay="1350"/>
                            </p:stCondLst>
                            <p:childTnLst>
                              <p:par>
                                <p:cTn id="33" presetID="14" presetClass="entr" presetSubtype="1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100"/>
                                        <p:tgtEl>
                                          <p:spTgt spid="43"/>
                                        </p:tgtEl>
                                      </p:cBhvr>
                                    </p:animEffect>
                                  </p:childTnLst>
                                </p:cTn>
                              </p:par>
                            </p:childTnLst>
                          </p:cTn>
                        </p:par>
                        <p:par>
                          <p:cTn id="36" fill="hold">
                            <p:stCondLst>
                              <p:cond delay="1450"/>
                            </p:stCondLst>
                            <p:childTnLst>
                              <p:par>
                                <p:cTn id="37" presetID="14" presetClass="entr" presetSubtype="1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100"/>
                                        <p:tgtEl>
                                          <p:spTgt spid="47"/>
                                        </p:tgtEl>
                                      </p:cBhvr>
                                    </p:animEffect>
                                  </p:childTnLst>
                                </p:cTn>
                              </p:par>
                            </p:childTnLst>
                          </p:cTn>
                        </p:par>
                        <p:par>
                          <p:cTn id="40" fill="hold">
                            <p:stCondLst>
                              <p:cond delay="1550"/>
                            </p:stCondLst>
                            <p:childTnLst>
                              <p:par>
                                <p:cTn id="41" presetID="14" presetClass="entr" presetSubtype="1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100"/>
                                        <p:tgtEl>
                                          <p:spTgt spid="52"/>
                                        </p:tgtEl>
                                      </p:cBhvr>
                                    </p:animEffect>
                                  </p:childTnLst>
                                </p:cTn>
                              </p:par>
                            </p:childTnLst>
                          </p:cTn>
                        </p:par>
                        <p:par>
                          <p:cTn id="44" fill="hold">
                            <p:stCondLst>
                              <p:cond delay="165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100"/>
                                        <p:tgtEl>
                                          <p:spTgt spid="19"/>
                                        </p:tgtEl>
                                      </p:cBhvr>
                                    </p:animEffect>
                                  </p:childTnLst>
                                </p:cTn>
                              </p:par>
                            </p:childTnLst>
                          </p:cTn>
                        </p:par>
                        <p:par>
                          <p:cTn id="48" fill="hold">
                            <p:stCondLst>
                              <p:cond delay="1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3"/>
                                        </p:tgtEl>
                                        <p:attrNameLst>
                                          <p:attrName>style.visibility</p:attrName>
                                        </p:attrNameLst>
                                      </p:cBhvr>
                                      <p:to>
                                        <p:strVal val="visible"/>
                                      </p:to>
                                    </p:set>
                                    <p:anim calcmode="lin" valueType="num">
                                      <p:cBhvr>
                                        <p:cTn id="51"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53"/>
                                        </p:tgtEl>
                                        <p:attrNameLst>
                                          <p:attrName>ppt_y</p:attrName>
                                        </p:attrNameLst>
                                      </p:cBhvr>
                                      <p:tavLst>
                                        <p:tav tm="0">
                                          <p:val>
                                            <p:strVal val="#ppt_y"/>
                                          </p:val>
                                        </p:tav>
                                        <p:tav tm="100000">
                                          <p:val>
                                            <p:strVal val="#ppt_y"/>
                                          </p:val>
                                        </p:tav>
                                      </p:tavLst>
                                    </p:anim>
                                    <p:anim calcmode="lin" valueType="num">
                                      <p:cBhvr>
                                        <p:cTn id="53"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53"/>
                                        </p:tgtEl>
                                      </p:cBhvr>
                                    </p:animEffect>
                                  </p:childTnLst>
                                </p:cTn>
                              </p:par>
                            </p:childTnLst>
                          </p:cTn>
                        </p:par>
                        <p:par>
                          <p:cTn id="56" fill="hold">
                            <p:stCondLst>
                              <p:cond delay="313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42"/>
                                        </p:tgtEl>
                                        <p:attrNameLst>
                                          <p:attrName>style.visibility</p:attrName>
                                        </p:attrNameLst>
                                      </p:cBhvr>
                                      <p:to>
                                        <p:strVal val="visible"/>
                                      </p:to>
                                    </p:set>
                                    <p:anim calcmode="lin" valueType="num">
                                      <p:cBhvr>
                                        <p:cTn id="59"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42"/>
                                        </p:tgtEl>
                                        <p:attrNameLst>
                                          <p:attrName>ppt_y</p:attrName>
                                        </p:attrNameLst>
                                      </p:cBhvr>
                                      <p:tavLst>
                                        <p:tav tm="0">
                                          <p:val>
                                            <p:strVal val="#ppt_y"/>
                                          </p:val>
                                        </p:tav>
                                        <p:tav tm="100000">
                                          <p:val>
                                            <p:strVal val="#ppt_y"/>
                                          </p:val>
                                        </p:tav>
                                      </p:tavLst>
                                    </p:anim>
                                    <p:anim calcmode="lin" valueType="num">
                                      <p:cBhvr>
                                        <p:cTn id="61"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42"/>
                                        </p:tgtEl>
                                      </p:cBhvr>
                                    </p:animEffect>
                                  </p:childTnLst>
                                </p:cTn>
                              </p:par>
                            </p:childTnLst>
                          </p:cTn>
                        </p:par>
                        <p:par>
                          <p:cTn id="64" fill="hold">
                            <p:stCondLst>
                              <p:cond delay="446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6"/>
                                        </p:tgtEl>
                                        <p:attrNameLst>
                                          <p:attrName>style.visibility</p:attrName>
                                        </p:attrNameLst>
                                      </p:cBhvr>
                                      <p:to>
                                        <p:strVal val="visible"/>
                                      </p:to>
                                    </p:set>
                                    <p:anim calcmode="lin" valueType="num">
                                      <p:cBhvr>
                                        <p:cTn id="67"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6"/>
                                        </p:tgtEl>
                                        <p:attrNameLst>
                                          <p:attrName>ppt_y</p:attrName>
                                        </p:attrNameLst>
                                      </p:cBhvr>
                                      <p:tavLst>
                                        <p:tav tm="0">
                                          <p:val>
                                            <p:strVal val="#ppt_y"/>
                                          </p:val>
                                        </p:tav>
                                        <p:tav tm="100000">
                                          <p:val>
                                            <p:strVal val="#ppt_y"/>
                                          </p:val>
                                        </p:tav>
                                      </p:tavLst>
                                    </p:anim>
                                    <p:anim calcmode="lin" valueType="num">
                                      <p:cBhvr>
                                        <p:cTn id="69"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6"/>
                                        </p:tgtEl>
                                      </p:cBhvr>
                                    </p:animEffect>
                                  </p:childTnLst>
                                </p:cTn>
                              </p:par>
                            </p:childTnLst>
                          </p:cTn>
                        </p:par>
                        <p:par>
                          <p:cTn id="72" fill="hold">
                            <p:stCondLst>
                              <p:cond delay="578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62"/>
                                        </p:tgtEl>
                                        <p:attrNameLst>
                                          <p:attrName>style.visibility</p:attrName>
                                        </p:attrNameLst>
                                      </p:cBhvr>
                                      <p:to>
                                        <p:strVal val="visible"/>
                                      </p:to>
                                    </p:set>
                                    <p:anim calcmode="lin" valueType="num">
                                      <p:cBhvr>
                                        <p:cTn id="7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62"/>
                                        </p:tgtEl>
                                        <p:attrNameLst>
                                          <p:attrName>ppt_y</p:attrName>
                                        </p:attrNameLst>
                                      </p:cBhvr>
                                      <p:tavLst>
                                        <p:tav tm="0">
                                          <p:val>
                                            <p:strVal val="#ppt_y"/>
                                          </p:val>
                                        </p:tav>
                                        <p:tav tm="100000">
                                          <p:val>
                                            <p:strVal val="#ppt_y"/>
                                          </p:val>
                                        </p:tav>
                                      </p:tavLst>
                                    </p:anim>
                                    <p:anim calcmode="lin" valueType="num">
                                      <p:cBhvr>
                                        <p:cTn id="7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62"/>
                                        </p:tgtEl>
                                      </p:cBhvr>
                                    </p:animEffect>
                                  </p:childTnLst>
                                </p:cTn>
                              </p:par>
                            </p:childTnLst>
                          </p:cTn>
                        </p:par>
                        <p:par>
                          <p:cTn id="80" fill="hold">
                            <p:stCondLst>
                              <p:cond delay="653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0"/>
                                        </p:tgtEl>
                                        <p:attrNameLst>
                                          <p:attrName>style.visibility</p:attrName>
                                        </p:attrNameLst>
                                      </p:cBhvr>
                                      <p:to>
                                        <p:strVal val="visible"/>
                                      </p:to>
                                    </p:set>
                                    <p:anim calcmode="lin" valueType="num">
                                      <p:cBhvr>
                                        <p:cTn id="83" dur="1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20"/>
                                        </p:tgtEl>
                                        <p:attrNameLst>
                                          <p:attrName>ppt_y</p:attrName>
                                        </p:attrNameLst>
                                      </p:cBhvr>
                                      <p:tavLst>
                                        <p:tav tm="0">
                                          <p:val>
                                            <p:strVal val="#ppt_y"/>
                                          </p:val>
                                        </p:tav>
                                        <p:tav tm="100000">
                                          <p:val>
                                            <p:strVal val="#ppt_y"/>
                                          </p:val>
                                        </p:tav>
                                      </p:tavLst>
                                    </p:anim>
                                    <p:anim calcmode="lin" valueType="num">
                                      <p:cBhvr>
                                        <p:cTn id="85" dur="1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2" grpId="0"/>
      <p:bldP spid="43" grpId="0" animBg="1"/>
      <p:bldP spid="46" grpId="0"/>
      <p:bldP spid="47" grpId="0" animBg="1"/>
      <p:bldP spid="52" grpId="0" animBg="1"/>
      <p:bldP spid="53" grpId="0"/>
      <p:bldP spid="54" grpId="0" animBg="1"/>
      <p:bldP spid="62"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THE FINANCIAL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894320"/>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894320"/>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95813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business plan expressed in numbers of money terms. </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4157970"/>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4157970"/>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784015" y="4221783"/>
            <a:ext cx="34572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It includes the cash budgets, the amount of external financing required and an assessment of the risks and rewards of the business.</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96000" y="1899468"/>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11154685" y="1899468"/>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171766" y="1963281"/>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400" b="0" dirty="0">
                <a:solidFill>
                  <a:srgbClr val="343D45">
                    <a:lumMod val="75000"/>
                  </a:srgbClr>
                </a:solidFill>
                <a:latin typeface="Cocon® Next Arabic"/>
                <a:cs typeface="Geeza Pro" panose="02000400000000000000" pitchFamily="2" charset="0"/>
              </a:rPr>
              <a:t>The financial plan is a convenient summary of all the components of your business plan. It expresses how high the start-up costs will be, how much the new factory will cost, and what sort of working capital will be required.</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200483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426465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279987" y="1988944"/>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096000" y="4157970"/>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54685" y="4157970"/>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171766" y="422178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400" b="0" dirty="0">
                <a:solidFill>
                  <a:srgbClr val="343D45">
                    <a:lumMod val="75000"/>
                  </a:srgbClr>
                </a:solidFill>
                <a:latin typeface="Cocon® Next Arabic"/>
                <a:cs typeface="Geeza Pro" panose="02000400000000000000" pitchFamily="2" charset="0"/>
              </a:rPr>
              <a:t>The financial plan quantifies all of your plans into measurable units of money. It explains the total investment required this year, how much will be in fixed assets, how much in working capital, and how big are salary expenses versus raw material costs.</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279987" y="426848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4</a:t>
            </a:r>
          </a:p>
        </p:txBody>
      </p:sp>
    </p:spTree>
    <p:extLst>
      <p:ext uri="{BB962C8B-B14F-4D97-AF65-F5344CB8AC3E}">
        <p14:creationId xmlns:p14="http://schemas.microsoft.com/office/powerpoint/2010/main" val="1573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3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4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5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6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3"/>
                                        </p:tgtEl>
                                        <p:attrNameLst>
                                          <p:attrName>ppt_y</p:attrName>
                                        </p:attrNameLst>
                                      </p:cBhvr>
                                      <p:tavLst>
                                        <p:tav tm="0">
                                          <p:val>
                                            <p:strVal val="#ppt_y"/>
                                          </p:val>
                                        </p:tav>
                                        <p:tav tm="100000">
                                          <p:val>
                                            <p:strVal val="#ppt_y"/>
                                          </p:val>
                                        </p:tav>
                                      </p:tavLst>
                                    </p:anim>
                                    <p:anim calcmode="lin" valueType="num">
                                      <p:cBhvr>
                                        <p:cTn id="65"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3"/>
                                        </p:tgtEl>
                                      </p:cBhvr>
                                    </p:animEffect>
                                  </p:childTnLst>
                                </p:cTn>
                              </p:par>
                            </p:childTnLst>
                          </p:cTn>
                        </p:par>
                        <p:par>
                          <p:cTn id="68" fill="hold">
                            <p:stCondLst>
                              <p:cond delay="217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336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4"/>
                                        </p:tgtEl>
                                        <p:attrNameLst>
                                          <p:attrName>style.visibility</p:attrName>
                                        </p:attrNameLst>
                                      </p:cBhvr>
                                      <p:to>
                                        <p:strVal val="visible"/>
                                      </p:to>
                                    </p:set>
                                    <p:anim calcmode="lin" valueType="num">
                                      <p:cBhvr>
                                        <p:cTn id="7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4"/>
                                        </p:tgtEl>
                                        <p:attrNameLst>
                                          <p:attrName>ppt_y</p:attrName>
                                        </p:attrNameLst>
                                      </p:cBhvr>
                                      <p:tavLst>
                                        <p:tav tm="0">
                                          <p:val>
                                            <p:strVal val="#ppt_y"/>
                                          </p:val>
                                        </p:tav>
                                        <p:tav tm="100000">
                                          <p:val>
                                            <p:strVal val="#ppt_y"/>
                                          </p:val>
                                        </p:tav>
                                      </p:tavLst>
                                    </p:anim>
                                    <p:anim calcmode="lin" valueType="num">
                                      <p:cBhvr>
                                        <p:cTn id="8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4"/>
                                        </p:tgtEl>
                                      </p:cBhvr>
                                    </p:animEffect>
                                  </p:childTnLst>
                                </p:cTn>
                              </p:par>
                            </p:childTnLst>
                          </p:cTn>
                        </p:par>
                        <p:par>
                          <p:cTn id="84" fill="hold">
                            <p:stCondLst>
                              <p:cond delay="530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4"/>
                                        </p:tgtEl>
                                        <p:attrNameLst>
                                          <p:attrName>style.visibility</p:attrName>
                                        </p:attrNameLst>
                                      </p:cBhvr>
                                      <p:to>
                                        <p:strVal val="visible"/>
                                      </p:to>
                                    </p:set>
                                    <p:anim calcmode="lin" valueType="num">
                                      <p:cBhvr>
                                        <p:cTn id="87"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4"/>
                                        </p:tgtEl>
                                        <p:attrNameLst>
                                          <p:attrName>ppt_y</p:attrName>
                                        </p:attrNameLst>
                                      </p:cBhvr>
                                      <p:tavLst>
                                        <p:tav tm="0">
                                          <p:val>
                                            <p:strVal val="#ppt_y"/>
                                          </p:val>
                                        </p:tav>
                                        <p:tav tm="100000">
                                          <p:val>
                                            <p:strVal val="#ppt_y"/>
                                          </p:val>
                                        </p:tav>
                                      </p:tavLst>
                                    </p:anim>
                                    <p:anim calcmode="lin" valueType="num">
                                      <p:cBhvr>
                                        <p:cTn id="89"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81"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6992</TotalTime>
  <Words>2029</Words>
  <Application>Microsoft Office PowerPoint</Application>
  <PresentationFormat>Widescreen</PresentationFormat>
  <Paragraphs>231</Paragraphs>
  <Slides>32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Calibri</vt:lpstr>
      <vt:lpstr>Calibri Light</vt:lpstr>
      <vt:lpstr>Cocon® Next Arabic</vt:lpstr>
      <vt:lpstr>El Messiri</vt:lpstr>
      <vt:lpstr>Geeza Pro</vt:lpstr>
      <vt:lpstr>Sakkal Majalla</vt:lpstr>
      <vt:lpstr>Contents Slide Master</vt:lpstr>
      <vt:lpstr>4_نسق Office</vt:lpstr>
      <vt:lpstr>4_نسق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419</cp:revision>
  <dcterms:created xsi:type="dcterms:W3CDTF">2020-02-08T05:42:12Z</dcterms:created>
  <dcterms:modified xsi:type="dcterms:W3CDTF">2022-08-11T18:41:10Z</dcterms:modified>
</cp:coreProperties>
</file>