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62" r:id="rId3"/>
  </p:sldMasterIdLst>
  <p:notesMasterIdLst>
    <p:notesMasterId r:id="rId34"/>
  </p:notesMasterIdLst>
  <p:sldIdLst>
    <p:sldId id="335" r:id="rId4"/>
    <p:sldId id="291" r:id="rId5"/>
    <p:sldId id="524" r:id="rId6"/>
    <p:sldId id="525" r:id="rId7"/>
    <p:sldId id="526" r:id="rId8"/>
    <p:sldId id="531" r:id="rId9"/>
    <p:sldId id="549" r:id="rId10"/>
    <p:sldId id="537" r:id="rId11"/>
    <p:sldId id="534" r:id="rId12"/>
    <p:sldId id="550" r:id="rId13"/>
    <p:sldId id="551" r:id="rId14"/>
    <p:sldId id="569" r:id="rId15"/>
    <p:sldId id="553" r:id="rId16"/>
    <p:sldId id="557" r:id="rId17"/>
    <p:sldId id="558" r:id="rId18"/>
    <p:sldId id="559" r:id="rId19"/>
    <p:sldId id="552" r:id="rId20"/>
    <p:sldId id="560" r:id="rId21"/>
    <p:sldId id="554" r:id="rId22"/>
    <p:sldId id="570" r:id="rId23"/>
    <p:sldId id="561" r:id="rId24"/>
    <p:sldId id="562" r:id="rId25"/>
    <p:sldId id="563" r:id="rId26"/>
    <p:sldId id="564" r:id="rId27"/>
    <p:sldId id="565" r:id="rId28"/>
    <p:sldId id="566" r:id="rId29"/>
    <p:sldId id="543" r:id="rId30"/>
    <p:sldId id="567" r:id="rId31"/>
    <p:sldId id="548" r:id="rId32"/>
    <p:sldId id="568" r:id="rId33"/>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C1F5EF"/>
    <a:srgbClr val="6FD2F7"/>
    <a:srgbClr val="E9FBF9"/>
    <a:srgbClr val="DEF9F6"/>
    <a:srgbClr val="BDF3ED"/>
    <a:srgbClr val="7F7F7F"/>
    <a:srgbClr val="20B09F"/>
    <a:srgbClr val="D5F7F3"/>
    <a:srgbClr val="7488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14/01/1444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14/01/1444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14/01/1444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14/01/1444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14/01/1444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723B32EA-8DCB-494E-9817-AC1F58DEC287}" type="uaqdatetime1">
              <a:rPr lang="ar-SA" smtClean="0"/>
              <a:t>13/01/1444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14/01/1444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D0D5BD-160E-4599-93AC-4EF561750AD4}" type="uaqdatetime1">
              <a:rPr lang="ar-SA" smtClean="0"/>
              <a:t>13/01/1444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63" r:id="rId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9.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1.xml"/><Relationship Id="rId5" Type="http://schemas.openxmlformats.org/officeDocument/2006/relationships/image" Target="../media/image12.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32.xml"/><Relationship Id="rId1" Type="http://schemas.openxmlformats.org/officeDocument/2006/relationships/themeOverride" Target="../theme/themeOverride1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0.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2.xml"/><Relationship Id="rId1" Type="http://schemas.openxmlformats.org/officeDocument/2006/relationships/themeOverride" Target="../theme/themeOverride2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5.xml"/><Relationship Id="rId6" Type="http://schemas.openxmlformats.org/officeDocument/2006/relationships/hyperlink" Target="https://knowhow.ncvo.org.uk/tools-resources/business-plan-template/writing-your-business-plan/8-operational-plan" TargetMode="External"/><Relationship Id="rId5" Type="http://schemas.openxmlformats.org/officeDocument/2006/relationships/image" Target="../media/image2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6.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7.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6.xml"/><Relationship Id="rId1" Type="http://schemas.openxmlformats.org/officeDocument/2006/relationships/themeOverride" Target="../theme/themeOverride28.xml"/><Relationship Id="rId6" Type="http://schemas.openxmlformats.org/officeDocument/2006/relationships/image" Target="../media/image2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6.xml"/><Relationship Id="rId1" Type="http://schemas.openxmlformats.org/officeDocument/2006/relationships/themeOverride" Target="../theme/themeOverride29.xml"/><Relationship Id="rId6" Type="http://schemas.openxmlformats.org/officeDocument/2006/relationships/image" Target="../media/image2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slideLayout" Target="../slideLayouts/slideLayout26.xml"/><Relationship Id="rId1" Type="http://schemas.openxmlformats.org/officeDocument/2006/relationships/themeOverride" Target="../theme/themeOverride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dirty="0">
                <a:solidFill>
                  <a:schemeClr val="bg1"/>
                </a:solidFill>
              </a:rPr>
              <a:t>BE AN Entrepreneur </a:t>
            </a:r>
            <a:endParaRPr lang="en-US" sz="4800" spc="-150" dirty="0">
              <a:solidFill>
                <a:prstClr val="white"/>
              </a:solidFill>
              <a:latin typeface="El Messiri" panose="00000800000000000000" pitchFamily="50" charset="-78"/>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r>
              <a:rPr lang="en-US" sz="1600" dirty="0">
                <a:solidFill>
                  <a:schemeClr val="bg1"/>
                </a:solidFill>
              </a:rPr>
              <a:t>Be An Entrepreneur 2022-2023</a:t>
            </a:r>
          </a:p>
        </p:txBody>
      </p:sp>
    </p:spTree>
    <p:extLst>
      <p:ext uri="{BB962C8B-B14F-4D97-AF65-F5344CB8AC3E}">
        <p14:creationId xmlns:p14="http://schemas.microsoft.com/office/powerpoint/2010/main" val="165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24163" y="258028"/>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The operating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661B33B7-0CF6-EF89-2FC9-CC9BEB8C9F38}"/>
              </a:ext>
            </a:extLst>
          </p:cNvPr>
          <p:cNvGrpSpPr/>
          <p:nvPr/>
        </p:nvGrpSpPr>
        <p:grpSpPr>
          <a:xfrm>
            <a:off x="1011303" y="3803411"/>
            <a:ext cx="2272201" cy="912783"/>
            <a:chOff x="8919882" y="1614573"/>
            <a:chExt cx="1539184" cy="618319"/>
          </a:xfrm>
        </p:grpSpPr>
        <p:grpSp>
          <p:nvGrpSpPr>
            <p:cNvPr id="29" name="مجموعة 28">
              <a:extLst>
                <a:ext uri="{FF2B5EF4-FFF2-40B4-BE49-F238E27FC236}">
                  <a16:creationId xmlns:a16="http://schemas.microsoft.com/office/drawing/2014/main" id="{3965F3C1-471A-502D-2D76-BC11BA637727}"/>
                </a:ext>
              </a:extLst>
            </p:cNvPr>
            <p:cNvGrpSpPr/>
            <p:nvPr/>
          </p:nvGrpSpPr>
          <p:grpSpPr>
            <a:xfrm rot="19678031">
              <a:off x="8919882" y="1614573"/>
              <a:ext cx="1389133" cy="575674"/>
              <a:chOff x="5137484" y="1916911"/>
              <a:chExt cx="1945483" cy="806232"/>
            </a:xfrm>
          </p:grpSpPr>
          <p:sp>
            <p:nvSpPr>
              <p:cNvPr id="34" name="شكل حر 59">
                <a:extLst>
                  <a:ext uri="{FF2B5EF4-FFF2-40B4-BE49-F238E27FC236}">
                    <a16:creationId xmlns:a16="http://schemas.microsoft.com/office/drawing/2014/main" id="{1492B8CF-413B-5C00-9BB4-9211535B6DD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60">
                <a:extLst>
                  <a:ext uri="{FF2B5EF4-FFF2-40B4-BE49-F238E27FC236}">
                    <a16:creationId xmlns:a16="http://schemas.microsoft.com/office/drawing/2014/main" id="{CE04FEBD-CD11-8D8F-7EE0-1CFEE88200A2}"/>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7" name="شكل حر 61">
                <a:extLst>
                  <a:ext uri="{FF2B5EF4-FFF2-40B4-BE49-F238E27FC236}">
                    <a16:creationId xmlns:a16="http://schemas.microsoft.com/office/drawing/2014/main" id="{6E4C6B0B-A66F-44DF-AB9E-CD8686662C4C}"/>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0" name="مجموعة 29">
              <a:extLst>
                <a:ext uri="{FF2B5EF4-FFF2-40B4-BE49-F238E27FC236}">
                  <a16:creationId xmlns:a16="http://schemas.microsoft.com/office/drawing/2014/main" id="{5DF3368E-622D-6D39-9ECC-2776136B942E}"/>
                </a:ext>
              </a:extLst>
            </p:cNvPr>
            <p:cNvGrpSpPr/>
            <p:nvPr/>
          </p:nvGrpSpPr>
          <p:grpSpPr>
            <a:xfrm rot="2307867" flipH="1">
              <a:off x="9069932" y="1657218"/>
              <a:ext cx="1389134" cy="575674"/>
              <a:chOff x="5137484" y="1916911"/>
              <a:chExt cx="1945483" cy="806232"/>
            </a:xfrm>
          </p:grpSpPr>
          <p:sp>
            <p:nvSpPr>
              <p:cNvPr id="31" name="شكل حر 89">
                <a:extLst>
                  <a:ext uri="{FF2B5EF4-FFF2-40B4-BE49-F238E27FC236}">
                    <a16:creationId xmlns:a16="http://schemas.microsoft.com/office/drawing/2014/main" id="{64325CBF-951B-437C-08D5-C2375DB5DBFB}"/>
                  </a:ext>
                </a:extLst>
              </p:cNvPr>
              <p:cNvSpPr/>
              <p:nvPr/>
            </p:nvSpPr>
            <p:spPr>
              <a:xfrm rot="14598714">
                <a:off x="5620578" y="1808643"/>
                <a:ext cx="431406" cy="1397594"/>
              </a:xfrm>
              <a:prstGeom prst="star12">
                <a:avLst/>
              </a:prstGeom>
              <a:solidFill>
                <a:srgbClr val="DCEFD1"/>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2" name="شكل حر 90">
                <a:extLst>
                  <a:ext uri="{FF2B5EF4-FFF2-40B4-BE49-F238E27FC236}">
                    <a16:creationId xmlns:a16="http://schemas.microsoft.com/office/drawing/2014/main" id="{59522FF7-03A5-7E72-33A5-F4116A612938}"/>
                  </a:ext>
                </a:extLst>
              </p:cNvPr>
              <p:cNvSpPr/>
              <p:nvPr/>
            </p:nvSpPr>
            <p:spPr>
              <a:xfrm rot="15293836">
                <a:off x="5853780" y="1591689"/>
                <a:ext cx="431406" cy="1397594"/>
              </a:xfrm>
              <a:prstGeom prst="star12">
                <a:avLst/>
              </a:prstGeom>
              <a:solidFill>
                <a:srgbClr val="C4E4B2"/>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3" name="شكل حر 91">
                <a:extLst>
                  <a:ext uri="{FF2B5EF4-FFF2-40B4-BE49-F238E27FC236}">
                    <a16:creationId xmlns:a16="http://schemas.microsoft.com/office/drawing/2014/main" id="{6A93B3A2-18BF-69E1-8AEF-DB32025D5481}"/>
                  </a:ext>
                </a:extLst>
              </p:cNvPr>
              <p:cNvSpPr/>
              <p:nvPr/>
            </p:nvSpPr>
            <p:spPr>
              <a:xfrm rot="16200000">
                <a:off x="6168467" y="1433817"/>
                <a:ext cx="431406" cy="1397594"/>
              </a:xfrm>
              <a:prstGeom prst="star12">
                <a:avLst/>
              </a:prstGeom>
              <a:solidFill>
                <a:srgbClr val="96CF77"/>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dirty="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38" name="TextBox 18">
            <a:extLst>
              <a:ext uri="{FF2B5EF4-FFF2-40B4-BE49-F238E27FC236}">
                <a16:creationId xmlns:a16="http://schemas.microsoft.com/office/drawing/2014/main" id="{912E117B-3EEA-BD14-04D3-032D7C7DDE6B}"/>
              </a:ext>
            </a:extLst>
          </p:cNvPr>
          <p:cNvSpPr txBox="1"/>
          <p:nvPr/>
        </p:nvSpPr>
        <p:spPr>
          <a:xfrm flipH="1">
            <a:off x="1983728" y="3681906"/>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2</a:t>
            </a:r>
          </a:p>
        </p:txBody>
      </p:sp>
      <p:grpSp>
        <p:nvGrpSpPr>
          <p:cNvPr id="39" name="مجموعة 38">
            <a:extLst>
              <a:ext uri="{FF2B5EF4-FFF2-40B4-BE49-F238E27FC236}">
                <a16:creationId xmlns:a16="http://schemas.microsoft.com/office/drawing/2014/main" id="{E8FC18FA-8355-A074-9D28-66929B1052C5}"/>
              </a:ext>
            </a:extLst>
          </p:cNvPr>
          <p:cNvGrpSpPr/>
          <p:nvPr/>
        </p:nvGrpSpPr>
        <p:grpSpPr>
          <a:xfrm>
            <a:off x="1015592" y="1764250"/>
            <a:ext cx="2272201" cy="912783"/>
            <a:chOff x="8919882" y="1614573"/>
            <a:chExt cx="1539184" cy="618319"/>
          </a:xfrm>
        </p:grpSpPr>
        <p:grpSp>
          <p:nvGrpSpPr>
            <p:cNvPr id="40" name="مجموعة 39">
              <a:extLst>
                <a:ext uri="{FF2B5EF4-FFF2-40B4-BE49-F238E27FC236}">
                  <a16:creationId xmlns:a16="http://schemas.microsoft.com/office/drawing/2014/main" id="{73EC9C5F-61F9-ECF2-67C0-505AAA3DD972}"/>
                </a:ext>
              </a:extLst>
            </p:cNvPr>
            <p:cNvGrpSpPr/>
            <p:nvPr/>
          </p:nvGrpSpPr>
          <p:grpSpPr>
            <a:xfrm rot="19678031">
              <a:off x="8919882" y="1614573"/>
              <a:ext cx="1389133" cy="575674"/>
              <a:chOff x="5137484" y="1916911"/>
              <a:chExt cx="1945483" cy="806232"/>
            </a:xfrm>
          </p:grpSpPr>
          <p:sp>
            <p:nvSpPr>
              <p:cNvPr id="45" name="شكل حر 59">
                <a:extLst>
                  <a:ext uri="{FF2B5EF4-FFF2-40B4-BE49-F238E27FC236}">
                    <a16:creationId xmlns:a16="http://schemas.microsoft.com/office/drawing/2014/main" id="{223A62D5-B2A4-B4CE-E22D-6AD959F047C3}"/>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شكل حر 60">
                <a:extLst>
                  <a:ext uri="{FF2B5EF4-FFF2-40B4-BE49-F238E27FC236}">
                    <a16:creationId xmlns:a16="http://schemas.microsoft.com/office/drawing/2014/main" id="{6E15E15F-5D25-92E9-289B-B024A9D29FCE}"/>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7" name="شكل حر 61">
                <a:extLst>
                  <a:ext uri="{FF2B5EF4-FFF2-40B4-BE49-F238E27FC236}">
                    <a16:creationId xmlns:a16="http://schemas.microsoft.com/office/drawing/2014/main" id="{3AA834D1-3EE0-6035-0E26-0574228EA50D}"/>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41" name="مجموعة 40">
              <a:extLst>
                <a:ext uri="{FF2B5EF4-FFF2-40B4-BE49-F238E27FC236}">
                  <a16:creationId xmlns:a16="http://schemas.microsoft.com/office/drawing/2014/main" id="{B1FAE221-FA77-A4CD-AFE6-12914CF8B6D3}"/>
                </a:ext>
              </a:extLst>
            </p:cNvPr>
            <p:cNvGrpSpPr/>
            <p:nvPr/>
          </p:nvGrpSpPr>
          <p:grpSpPr>
            <a:xfrm rot="2307867" flipH="1">
              <a:off x="9069932" y="1657218"/>
              <a:ext cx="1389134" cy="575674"/>
              <a:chOff x="5137484" y="1916911"/>
              <a:chExt cx="1945483" cy="806232"/>
            </a:xfrm>
          </p:grpSpPr>
          <p:sp>
            <p:nvSpPr>
              <p:cNvPr id="42" name="شكل حر 89">
                <a:extLst>
                  <a:ext uri="{FF2B5EF4-FFF2-40B4-BE49-F238E27FC236}">
                    <a16:creationId xmlns:a16="http://schemas.microsoft.com/office/drawing/2014/main" id="{68A78574-6609-7263-4865-22C3120AE426}"/>
                  </a:ext>
                </a:extLst>
              </p:cNvPr>
              <p:cNvSpPr/>
              <p:nvPr/>
            </p:nvSpPr>
            <p:spPr>
              <a:xfrm rot="14598714">
                <a:off x="5620578" y="1808643"/>
                <a:ext cx="431406" cy="1397594"/>
              </a:xfrm>
              <a:prstGeom prst="star12">
                <a:avLst/>
              </a:prstGeom>
              <a:solidFill>
                <a:sysClr val="window" lastClr="FFFFFF">
                  <a:lumMod val="9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3" name="شكل حر 90">
                <a:extLst>
                  <a:ext uri="{FF2B5EF4-FFF2-40B4-BE49-F238E27FC236}">
                    <a16:creationId xmlns:a16="http://schemas.microsoft.com/office/drawing/2014/main" id="{55A72E19-23AE-9514-1B47-08EACD5F7ABA}"/>
                  </a:ext>
                </a:extLst>
              </p:cNvPr>
              <p:cNvSpPr/>
              <p:nvPr/>
            </p:nvSpPr>
            <p:spPr>
              <a:xfrm rot="15293836">
                <a:off x="5853780" y="1591689"/>
                <a:ext cx="431406" cy="1397594"/>
              </a:xfrm>
              <a:prstGeom prst="star12">
                <a:avLst/>
              </a:prstGeom>
              <a:solidFill>
                <a:srgbClr val="EAEAEA"/>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شكل حر 91">
                <a:extLst>
                  <a:ext uri="{FF2B5EF4-FFF2-40B4-BE49-F238E27FC236}">
                    <a16:creationId xmlns:a16="http://schemas.microsoft.com/office/drawing/2014/main" id="{46BF3872-415B-79A0-DA5C-12240A4271E2}"/>
                  </a:ext>
                </a:extLst>
              </p:cNvPr>
              <p:cNvSpPr/>
              <p:nvPr/>
            </p:nvSpPr>
            <p:spPr>
              <a:xfrm rot="16200000">
                <a:off x="6168467" y="1433817"/>
                <a:ext cx="431406" cy="1397594"/>
              </a:xfrm>
              <a:prstGeom prst="star12">
                <a:avLst/>
              </a:pr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51435" tIns="25718" rIns="51435" bIns="25718" numCol="1" spcCol="0" rtlCol="1" fromWordArt="0" anchor="ctr" anchorCtr="0" forceAA="0" compatLnSpc="1">
                <a:prstTxWarp prst="textNoShape">
                  <a:avLst/>
                </a:prstTxWarp>
                <a:noAutofit/>
              </a:bodyP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sp>
        <p:nvSpPr>
          <p:cNvPr id="52" name="TextBox 18">
            <a:extLst>
              <a:ext uri="{FF2B5EF4-FFF2-40B4-BE49-F238E27FC236}">
                <a16:creationId xmlns:a16="http://schemas.microsoft.com/office/drawing/2014/main" id="{3FCE6231-F10E-EFDF-636B-7DCDAA180C15}"/>
              </a:ext>
            </a:extLst>
          </p:cNvPr>
          <p:cNvSpPr txBox="1"/>
          <p:nvPr/>
        </p:nvSpPr>
        <p:spPr>
          <a:xfrm flipH="1">
            <a:off x="1988016" y="1685358"/>
            <a:ext cx="241717" cy="523220"/>
          </a:xfrm>
          <a:prstGeom prst="curvedDownArrow">
            <a:avLst/>
          </a:prstGeom>
          <a:noFill/>
        </p:spPr>
        <p:txBody>
          <a:bodyPr wrap="square" rtlCol="0">
            <a:spAutoFit/>
          </a:bodyPr>
          <a:lstStyle>
            <a:defPPr>
              <a:defRPr lang="ar-SA"/>
            </a:defPPr>
            <a:lvl1pPr algn="ctr">
              <a:defRPr b="1">
                <a:solidFill>
                  <a:schemeClr val="tx1">
                    <a:lumMod val="85000"/>
                    <a:lumOff val="15000"/>
                  </a:schemeClr>
                </a:solidFill>
                <a:latin typeface="El Messiri" panose="00000800000000000000" pitchFamily="50" charset="-78"/>
                <a:cs typeface="El Messiri" panose="00000800000000000000" pitchFamily="50" charset="-78"/>
              </a:defRPr>
            </a:lvl1pPr>
          </a:lstStyle>
          <a:p>
            <a:pPr marL="0" marR="0" lvl="0" indent="0" algn="ctr" defTabSz="514350" rtl="1"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El Messiri" panose="00000800000000000000" pitchFamily="50" charset="-78"/>
                <a:cs typeface="El Messiri" panose="00000800000000000000" pitchFamily="50" charset="-78"/>
              </a:rPr>
              <a:t>1</a:t>
            </a:r>
          </a:p>
        </p:txBody>
      </p:sp>
      <p:sp>
        <p:nvSpPr>
          <p:cNvPr id="53" name="شكل حر 76">
            <a:extLst>
              <a:ext uri="{FF2B5EF4-FFF2-40B4-BE49-F238E27FC236}">
                <a16:creationId xmlns:a16="http://schemas.microsoft.com/office/drawing/2014/main" id="{DDA214CB-210A-7E8D-D0EC-CD1244846DCF}"/>
              </a:ext>
            </a:extLst>
          </p:cNvPr>
          <p:cNvSpPr/>
          <p:nvPr/>
        </p:nvSpPr>
        <p:spPr>
          <a:xfrm rot="14960319">
            <a:off x="1869894" y="3155394"/>
            <a:ext cx="671971" cy="106104"/>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cap="flat" cmpd="sng" algn="ctr">
            <a:solidFill>
              <a:srgbClr val="4472C4">
                <a:shade val="50000"/>
              </a:srgbClr>
            </a:solidFill>
            <a:prstDash val="lgDash"/>
            <a:miter lim="800000"/>
          </a:ln>
          <a:effectLst/>
        </p:spPr>
        <p:txBody>
          <a:bodyPr rtlCol="1" anchor="ctr"/>
          <a:lstStyle/>
          <a:p>
            <a:pPr marL="0" marR="0" lvl="0" indent="0" algn="ct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4" name="Title 6">
            <a:extLst>
              <a:ext uri="{FF2B5EF4-FFF2-40B4-BE49-F238E27FC236}">
                <a16:creationId xmlns:a16="http://schemas.microsoft.com/office/drawing/2014/main" id="{C815BB23-E057-CF1B-A67F-098F6576738C}"/>
              </a:ext>
            </a:extLst>
          </p:cNvPr>
          <p:cNvSpPr txBox="1">
            <a:spLocks/>
          </p:cNvSpPr>
          <p:nvPr/>
        </p:nvSpPr>
        <p:spPr>
          <a:xfrm>
            <a:off x="3202038" y="1574025"/>
            <a:ext cx="834815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lnSpc>
                <a:spcPct val="150000"/>
              </a:lnSpc>
              <a:buNone/>
            </a:pPr>
            <a:r>
              <a:rPr lang="en-US" sz="2400" b="0" dirty="0">
                <a:solidFill>
                  <a:srgbClr val="343D45">
                    <a:lumMod val="75000"/>
                  </a:srgbClr>
                </a:solidFill>
                <a:latin typeface="Cocon® Next Arabic"/>
                <a:cs typeface="Geeza Pro" panose="02000400000000000000" pitchFamily="2" charset="0"/>
              </a:rPr>
              <a:t> Production activities are the business activities that are directly related to making goods or providing services. </a:t>
            </a:r>
          </a:p>
        </p:txBody>
      </p:sp>
      <p:sp>
        <p:nvSpPr>
          <p:cNvPr id="55" name="Title 6">
            <a:extLst>
              <a:ext uri="{FF2B5EF4-FFF2-40B4-BE49-F238E27FC236}">
                <a16:creationId xmlns:a16="http://schemas.microsoft.com/office/drawing/2014/main" id="{F81A889A-8137-EED2-BAEF-B50383F7B6B6}"/>
              </a:ext>
            </a:extLst>
          </p:cNvPr>
          <p:cNvSpPr txBox="1">
            <a:spLocks/>
          </p:cNvSpPr>
          <p:nvPr/>
        </p:nvSpPr>
        <p:spPr>
          <a:xfrm>
            <a:off x="3368877" y="3368217"/>
            <a:ext cx="7397398" cy="1673817"/>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50000"/>
              </a:lnSpc>
              <a:spcAft>
                <a:spcPts val="0"/>
              </a:spcAft>
              <a:buClrTx/>
              <a:buSzTx/>
              <a:buFont typeface="Arial" panose="020B0604020202020204" pitchFamily="34" charset="0"/>
              <a:buNone/>
              <a:tabLst/>
              <a:defRPr kumimoji="0" sz="24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Process flow is a visual representation of the steps and sequence required to make a product.  The steps are normally limited to production activities.</a:t>
            </a:r>
          </a:p>
        </p:txBody>
      </p:sp>
      <p:sp>
        <p:nvSpPr>
          <p:cNvPr id="2" name="عنصر نائب لرقم الشريحة 1">
            <a:extLst>
              <a:ext uri="{FF2B5EF4-FFF2-40B4-BE49-F238E27FC236}">
                <a16:creationId xmlns:a16="http://schemas.microsoft.com/office/drawing/2014/main" id="{0D3E9BC5-A656-B48F-D0B0-5A08B9FE9063}"/>
              </a:ext>
            </a:extLst>
          </p:cNvPr>
          <p:cNvSpPr>
            <a:spLocks noGrp="1"/>
          </p:cNvSpPr>
          <p:nvPr>
            <p:ph type="sldNum" sz="quarter" idx="12"/>
          </p:nvPr>
        </p:nvSpPr>
        <p:spPr/>
        <p:txBody>
          <a:bodyPr/>
          <a:lstStyle/>
          <a:p>
            <a:fld id="{7BB485FA-5BF7-483B-B1A0-9B2B5547A02D}" type="slidenum">
              <a:rPr lang="ar-SA" smtClean="0"/>
              <a:t>10</a:t>
            </a:fld>
            <a:endParaRPr lang="ar-SA"/>
          </a:p>
        </p:txBody>
      </p:sp>
      <p:sp>
        <p:nvSpPr>
          <p:cNvPr id="56" name="Title 1">
            <a:extLst>
              <a:ext uri="{FF2B5EF4-FFF2-40B4-BE49-F238E27FC236}">
                <a16:creationId xmlns:a16="http://schemas.microsoft.com/office/drawing/2014/main" id="{DDA26766-54D3-DCE5-B738-6D93C40495B1}"/>
              </a:ext>
            </a:extLst>
          </p:cNvPr>
          <p:cNvSpPr txBox="1">
            <a:spLocks/>
          </p:cNvSpPr>
          <p:nvPr/>
        </p:nvSpPr>
        <p:spPr>
          <a:xfrm>
            <a:off x="2093125" y="837214"/>
            <a:ext cx="8005749" cy="632540"/>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2800" b="1" dirty="0">
                <a:solidFill>
                  <a:schemeClr val="bg1">
                    <a:lumMod val="65000"/>
                  </a:schemeClr>
                </a:solidFill>
                <a:latin typeface="El Messiri" panose="00000800000000000000" pitchFamily="50" charset="-78"/>
                <a:ea typeface="Cocon® Next Arabic" panose="020A0503020102020204" pitchFamily="18" charset="-78"/>
                <a:cs typeface="El Messiri" panose="00000800000000000000" pitchFamily="50" charset="-78"/>
              </a:rPr>
              <a:t>Production activities</a:t>
            </a:r>
          </a:p>
        </p:txBody>
      </p:sp>
    </p:spTree>
    <p:extLst>
      <p:ext uri="{BB962C8B-B14F-4D97-AF65-F5344CB8AC3E}">
        <p14:creationId xmlns:p14="http://schemas.microsoft.com/office/powerpoint/2010/main" val="183775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6"/>
                                        </p:tgtEl>
                                        <p:attrNameLst>
                                          <p:attrName>style.visibility</p:attrName>
                                        </p:attrNameLst>
                                      </p:cBhvr>
                                      <p:to>
                                        <p:strVal val="visible"/>
                                      </p:to>
                                    </p:set>
                                    <p:anim calcmode="lin" valueType="num">
                                      <p:cBhvr>
                                        <p:cTn id="31"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6"/>
                                        </p:tgtEl>
                                        <p:attrNameLst>
                                          <p:attrName>ppt_y</p:attrName>
                                        </p:attrNameLst>
                                      </p:cBhvr>
                                      <p:tavLst>
                                        <p:tav tm="0">
                                          <p:val>
                                            <p:strVal val="#ppt_y"/>
                                          </p:val>
                                        </p:tav>
                                        <p:tav tm="100000">
                                          <p:val>
                                            <p:strVal val="#ppt_y"/>
                                          </p:val>
                                        </p:tav>
                                      </p:tavLst>
                                    </p:anim>
                                    <p:anim calcmode="lin" valueType="num">
                                      <p:cBhvr>
                                        <p:cTn id="33"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6"/>
                                        </p:tgtEl>
                                      </p:cBhvr>
                                    </p:animEffect>
                                  </p:childTnLst>
                                </p:cTn>
                              </p:par>
                            </p:childTnLst>
                          </p:cTn>
                        </p:par>
                        <p:par>
                          <p:cTn id="36" fill="hold">
                            <p:stCondLst>
                              <p:cond delay="166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54"/>
                                        </p:tgtEl>
                                        <p:attrNameLst>
                                          <p:attrName>style.visibility</p:attrName>
                                        </p:attrNameLst>
                                      </p:cBhvr>
                                      <p:to>
                                        <p:strVal val="visible"/>
                                      </p:to>
                                    </p:set>
                                    <p:anim calcmode="lin" valueType="num">
                                      <p:cBhvr>
                                        <p:cTn id="39"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54"/>
                                        </p:tgtEl>
                                        <p:attrNameLst>
                                          <p:attrName>ppt_y</p:attrName>
                                        </p:attrNameLst>
                                      </p:cBhvr>
                                      <p:tavLst>
                                        <p:tav tm="0">
                                          <p:val>
                                            <p:strVal val="#ppt_y"/>
                                          </p:val>
                                        </p:tav>
                                        <p:tav tm="100000">
                                          <p:val>
                                            <p:strVal val="#ppt_y"/>
                                          </p:val>
                                        </p:tav>
                                      </p:tavLst>
                                    </p:anim>
                                    <p:anim calcmode="lin" valueType="num">
                                      <p:cBhvr>
                                        <p:cTn id="41"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54"/>
                                        </p:tgtEl>
                                      </p:cBhvr>
                                    </p:animEffect>
                                  </p:childTnLst>
                                </p:cTn>
                              </p:par>
                            </p:childTnLst>
                          </p:cTn>
                        </p:par>
                        <p:par>
                          <p:cTn id="44" fill="hold">
                            <p:stCondLst>
                              <p:cond delay="274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5"/>
                                        </p:tgtEl>
                                        <p:attrNameLst>
                                          <p:attrName>style.visibility</p:attrName>
                                        </p:attrNameLst>
                                      </p:cBhvr>
                                      <p:to>
                                        <p:strVal val="visible"/>
                                      </p:to>
                                    </p:set>
                                    <p:anim calcmode="lin" valueType="num">
                                      <p:cBhvr>
                                        <p:cTn id="47" dur="1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55"/>
                                        </p:tgtEl>
                                        <p:attrNameLst>
                                          <p:attrName>ppt_y</p:attrName>
                                        </p:attrNameLst>
                                      </p:cBhvr>
                                      <p:tavLst>
                                        <p:tav tm="0">
                                          <p:val>
                                            <p:strVal val="#ppt_y"/>
                                          </p:val>
                                        </p:tav>
                                        <p:tav tm="100000">
                                          <p:val>
                                            <p:strVal val="#ppt_y"/>
                                          </p:val>
                                        </p:tav>
                                      </p:tavLst>
                                    </p:anim>
                                    <p:anim calcmode="lin" valueType="num">
                                      <p:cBhvr>
                                        <p:cTn id="49" dur="1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37328" y="1805561"/>
            <a:ext cx="6740794" cy="4431983"/>
          </a:xfrm>
          <a:prstGeom prst="rect">
            <a:avLst/>
          </a:prstGeom>
        </p:spPr>
        <p:txBody>
          <a:bodyPr wrap="square" anchor="t">
            <a:spAutoFit/>
          </a:bodyPr>
          <a:lstStyle/>
          <a:p>
            <a:pPr algn="ctr">
              <a:lnSpc>
                <a:spcPct val="200000"/>
              </a:lnSpc>
            </a:pPr>
            <a:r>
              <a:rPr lang="en-US" sz="2400" dirty="0">
                <a:solidFill>
                  <a:srgbClr val="4D2643"/>
                </a:solidFill>
                <a:latin typeface="El Messiri" panose="00000800000000000000" pitchFamily="50" charset="-78"/>
                <a:cs typeface="El Messiri" panose="00000800000000000000" pitchFamily="50" charset="-78"/>
              </a:rPr>
              <a:t>The activities and sequence of a process represented in symbols. Each step in the process is shown as a symbol with a short description of the step. The symbols are linked together with arrows to show the proper sequence of the activities. </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4744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The operating plan</a:t>
            </a:r>
          </a:p>
        </p:txBody>
      </p:sp>
      <p:sp>
        <p:nvSpPr>
          <p:cNvPr id="13" name="Rectangle 31">
            <a:extLst>
              <a:ext uri="{FF2B5EF4-FFF2-40B4-BE49-F238E27FC236}">
                <a16:creationId xmlns:a16="http://schemas.microsoft.com/office/drawing/2014/main" id="{0EFB2097-DBAB-1597-5A2A-8EAA74FD42A6}"/>
              </a:ext>
            </a:extLst>
          </p:cNvPr>
          <p:cNvSpPr/>
          <p:nvPr/>
        </p:nvSpPr>
        <p:spPr>
          <a:xfrm>
            <a:off x="3965788" y="1120758"/>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Flowchart: </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11</a:t>
            </a:fld>
            <a:endParaRPr lang="ar-SA"/>
          </a:p>
        </p:txBody>
      </p:sp>
    </p:spTree>
    <p:extLst>
      <p:ext uri="{BB962C8B-B14F-4D97-AF65-F5344CB8AC3E}">
        <p14:creationId xmlns:p14="http://schemas.microsoft.com/office/powerpoint/2010/main" val="16410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1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3"/>
                                        </p:tgtEl>
                                        <p:attrNameLst>
                                          <p:attrName>ppt_y</p:attrName>
                                        </p:attrNameLst>
                                      </p:cBhvr>
                                      <p:tavLst>
                                        <p:tav tm="0">
                                          <p:val>
                                            <p:strVal val="#ppt_y"/>
                                          </p:val>
                                        </p:tav>
                                        <p:tav tm="100000">
                                          <p:val>
                                            <p:strVal val="#ppt_y"/>
                                          </p:val>
                                        </p:tav>
                                      </p:tavLst>
                                    </p:anim>
                                    <p:anim calcmode="lin" valueType="num">
                                      <p:cBhvr>
                                        <p:cTn id="37" dur="1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3"/>
                                        </p:tgtEl>
                                      </p:cBhvr>
                                    </p:animEffect>
                                  </p:childTnLst>
                                </p:cTn>
                              </p:par>
                            </p:childTnLst>
                          </p:cTn>
                        </p:par>
                        <p:par>
                          <p:cTn id="40" fill="hold">
                            <p:stCondLst>
                              <p:cond delay="176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42"/>
                                        </p:tgtEl>
                                        <p:attrNameLst>
                                          <p:attrName>ppt_y</p:attrName>
                                        </p:attrNameLst>
                                      </p:cBhvr>
                                      <p:tavLst>
                                        <p:tav tm="0">
                                          <p:val>
                                            <p:strVal val="#ppt_y"/>
                                          </p:val>
                                        </p:tav>
                                        <p:tav tm="100000">
                                          <p:val>
                                            <p:strVal val="#ppt_y"/>
                                          </p:val>
                                        </p:tav>
                                      </p:tavLst>
                                    </p:anim>
                                    <p:anim calcmode="lin" valueType="num">
                                      <p:cBhvr>
                                        <p:cTn id="45"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080710" y="27320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Flow chart symbols</a:t>
            </a:r>
            <a:endParaRPr lang="ar-SA" sz="3600" b="1" dirty="0">
              <a:solidFill>
                <a:srgbClr val="4D2643"/>
              </a:solidFill>
              <a:latin typeface="El Messiri" panose="00000800000000000000" pitchFamily="50" charset="-78"/>
              <a:cs typeface="El Messiri" panose="00000800000000000000" pitchFamily="50" charset="-78"/>
            </a:endParaRP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12</a:t>
            </a:fld>
            <a:endParaRPr lang="ar-SA"/>
          </a:p>
        </p:txBody>
      </p:sp>
      <p:pic>
        <p:nvPicPr>
          <p:cNvPr id="5" name="صورة 4">
            <a:extLst>
              <a:ext uri="{FF2B5EF4-FFF2-40B4-BE49-F238E27FC236}">
                <a16:creationId xmlns:a16="http://schemas.microsoft.com/office/drawing/2014/main" id="{7966803E-C167-D120-4402-E39330FC847F}"/>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16365" y="1377805"/>
            <a:ext cx="4647597" cy="4473623"/>
          </a:xfrm>
          <a:prstGeom prst="rect">
            <a:avLst/>
          </a:prstGeom>
          <a:ln>
            <a:noFill/>
          </a:ln>
          <a:effectLst>
            <a:outerShdw blurRad="660400" dist="419100" dir="2520000" algn="tl" rotWithShape="0">
              <a:srgbClr val="333333">
                <a:alpha val="46000"/>
              </a:srgbClr>
            </a:outerShdw>
          </a:effectLst>
        </p:spPr>
      </p:pic>
      <p:sp>
        <p:nvSpPr>
          <p:cNvPr id="15" name="Rectangle 31">
            <a:extLst>
              <a:ext uri="{FF2B5EF4-FFF2-40B4-BE49-F238E27FC236}">
                <a16:creationId xmlns:a16="http://schemas.microsoft.com/office/drawing/2014/main" id="{3703CB03-133A-49BE-E5AC-A07E0E37B43D}"/>
              </a:ext>
            </a:extLst>
          </p:cNvPr>
          <p:cNvSpPr/>
          <p:nvPr/>
        </p:nvSpPr>
        <p:spPr>
          <a:xfrm>
            <a:off x="7104837" y="2117102"/>
            <a:ext cx="3973184" cy="2623795"/>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A flowchart represents in symbols, the activities of a process and their sequence.</a:t>
            </a:r>
          </a:p>
        </p:txBody>
      </p:sp>
    </p:spTree>
    <p:extLst>
      <p:ext uri="{BB962C8B-B14F-4D97-AF65-F5344CB8AC3E}">
        <p14:creationId xmlns:p14="http://schemas.microsoft.com/office/powerpoint/2010/main" val="1755424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15"/>
                                        </p:tgtEl>
                                        <p:attrNameLst>
                                          <p:attrName>ppt_y</p:attrName>
                                        </p:attrNameLst>
                                      </p:cBhvr>
                                      <p:tavLst>
                                        <p:tav tm="0">
                                          <p:val>
                                            <p:strVal val="#ppt_y"/>
                                          </p:val>
                                        </p:tav>
                                        <p:tav tm="100000">
                                          <p:val>
                                            <p:strVal val="#ppt_y"/>
                                          </p:val>
                                        </p:tav>
                                      </p:tavLst>
                                    </p:anim>
                                    <p:anim calcmode="lin" valueType="num">
                                      <p:cBhvr>
                                        <p:cTn id="33"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301447" y="192471"/>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The operating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grpSp>
        <p:nvGrpSpPr>
          <p:cNvPr id="36" name="مجموعة 35">
            <a:extLst>
              <a:ext uri="{FF2B5EF4-FFF2-40B4-BE49-F238E27FC236}">
                <a16:creationId xmlns:a16="http://schemas.microsoft.com/office/drawing/2014/main" id="{164CA468-4DC6-40B1-5F80-930C7BC470DE}"/>
              </a:ext>
            </a:extLst>
          </p:cNvPr>
          <p:cNvGrpSpPr/>
          <p:nvPr/>
        </p:nvGrpSpPr>
        <p:grpSpPr>
          <a:xfrm>
            <a:off x="4536122" y="1570824"/>
            <a:ext cx="2606401" cy="2133600"/>
            <a:chOff x="4484207" y="2582029"/>
            <a:chExt cx="2606401" cy="2133600"/>
          </a:xfrm>
        </p:grpSpPr>
        <p:sp>
          <p:nvSpPr>
            <p:cNvPr id="37" name="سهم منحني إلى الأعلى 5">
              <a:extLst>
                <a:ext uri="{FF2B5EF4-FFF2-40B4-BE49-F238E27FC236}">
                  <a16:creationId xmlns:a16="http://schemas.microsoft.com/office/drawing/2014/main" id="{BBCA9CD0-27A0-00E6-B873-1169A1ACEBF0}"/>
                </a:ext>
              </a:extLst>
            </p:cNvPr>
            <p:cNvSpPr/>
            <p:nvPr/>
          </p:nvSpPr>
          <p:spPr>
            <a:xfrm rot="14036109">
              <a:off x="4255607" y="2810629"/>
              <a:ext cx="2133600" cy="1676400"/>
            </a:xfrm>
            <a:prstGeom prst="bentUpArrow">
              <a:avLst>
                <a:gd name="adj1" fmla="val 25000"/>
                <a:gd name="adj2" fmla="val 12784"/>
                <a:gd name="adj3" fmla="val 50000"/>
              </a:avLst>
            </a:prstGeom>
            <a:solidFill>
              <a:srgbClr val="767171"/>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a:ea typeface="+mn-ea"/>
                <a:cs typeface="Arial" panose="020B0604020202020204" pitchFamily="34" charset="0"/>
              </a:endParaRPr>
            </a:p>
          </p:txBody>
        </p:sp>
        <p:sp>
          <p:nvSpPr>
            <p:cNvPr id="38" name="سهم منحني إلى الأعلى 6">
              <a:extLst>
                <a:ext uri="{FF2B5EF4-FFF2-40B4-BE49-F238E27FC236}">
                  <a16:creationId xmlns:a16="http://schemas.microsoft.com/office/drawing/2014/main" id="{4D197C61-D055-9DC1-A83D-1F008591F015}"/>
                </a:ext>
              </a:extLst>
            </p:cNvPr>
            <p:cNvSpPr/>
            <p:nvPr/>
          </p:nvSpPr>
          <p:spPr>
            <a:xfrm rot="3236109">
              <a:off x="5185608" y="2810629"/>
              <a:ext cx="2133600" cy="1676400"/>
            </a:xfrm>
            <a:prstGeom prst="bentUpArrow">
              <a:avLst>
                <a:gd name="adj1" fmla="val 25000"/>
                <a:gd name="adj2" fmla="val 12784"/>
                <a:gd name="adj3" fmla="val 50000"/>
              </a:avLst>
            </a:prstGeom>
            <a:solidFill>
              <a:srgbClr val="BDF3ED"/>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rgbClr val="343D45"/>
                </a:solidFill>
                <a:effectLst/>
                <a:uLnTx/>
                <a:uFillTx/>
                <a:latin typeface="Calibri"/>
                <a:ea typeface="+mn-ea"/>
                <a:cs typeface="Arial" panose="020B0604020202020204" pitchFamily="34" charset="0"/>
              </a:endParaRPr>
            </a:p>
          </p:txBody>
        </p:sp>
      </p:grpSp>
      <p:sp>
        <p:nvSpPr>
          <p:cNvPr id="40" name="Title 6">
            <a:extLst>
              <a:ext uri="{FF2B5EF4-FFF2-40B4-BE49-F238E27FC236}">
                <a16:creationId xmlns:a16="http://schemas.microsoft.com/office/drawing/2014/main" id="{C031254E-635A-29CF-6922-5ED80512CE03}"/>
              </a:ext>
            </a:extLst>
          </p:cNvPr>
          <p:cNvSpPr txBox="1">
            <a:spLocks/>
          </p:cNvSpPr>
          <p:nvPr/>
        </p:nvSpPr>
        <p:spPr>
          <a:xfrm>
            <a:off x="622413" y="2991093"/>
            <a:ext cx="4023522" cy="2664308"/>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50000"/>
              </a:lnSpc>
              <a:spcAft>
                <a:spcPts val="0"/>
              </a:spcAft>
            </a:pPr>
            <a:r>
              <a:rPr lang="en-US" sz="2400" b="1" dirty="0">
                <a:solidFill>
                  <a:srgbClr val="767171"/>
                </a:solidFill>
              </a:rPr>
              <a:t>Activities that help production activities to function as intended though they do not produce the goods themselves. </a:t>
            </a:r>
          </a:p>
        </p:txBody>
      </p:sp>
      <p:sp>
        <p:nvSpPr>
          <p:cNvPr id="41" name="Title 6">
            <a:extLst>
              <a:ext uri="{FF2B5EF4-FFF2-40B4-BE49-F238E27FC236}">
                <a16:creationId xmlns:a16="http://schemas.microsoft.com/office/drawing/2014/main" id="{55FC8C3C-E418-23D8-52C3-25E8C6F1A2A2}"/>
              </a:ext>
            </a:extLst>
          </p:cNvPr>
          <p:cNvSpPr txBox="1">
            <a:spLocks/>
          </p:cNvSpPr>
          <p:nvPr/>
        </p:nvSpPr>
        <p:spPr>
          <a:xfrm>
            <a:off x="7710032" y="2161484"/>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sz="3600" kern="0" dirty="0">
                <a:solidFill>
                  <a:srgbClr val="00B0F0"/>
                </a:solidFill>
              </a:rPr>
              <a:t>Support activities</a:t>
            </a:r>
            <a:endParaRPr kumimoji="0" lang="en-US" sz="3600" b="1" i="0" u="none" strike="noStrike" kern="0" cap="none" spc="0" normalizeH="0" baseline="0" noProof="0" dirty="0">
              <a:ln>
                <a:noFill/>
              </a:ln>
              <a:solidFill>
                <a:srgbClr val="00B0F0"/>
              </a:solidFill>
              <a:effectLst/>
              <a:uLnTx/>
              <a:uFillTx/>
              <a:latin typeface="Calibri Light"/>
            </a:endParaRPr>
          </a:p>
        </p:txBody>
      </p:sp>
      <p:sp>
        <p:nvSpPr>
          <p:cNvPr id="44" name="Title 6">
            <a:extLst>
              <a:ext uri="{FF2B5EF4-FFF2-40B4-BE49-F238E27FC236}">
                <a16:creationId xmlns:a16="http://schemas.microsoft.com/office/drawing/2014/main" id="{B0EE2AAD-1DC0-56FE-D891-EB052627D3E6}"/>
              </a:ext>
            </a:extLst>
          </p:cNvPr>
          <p:cNvSpPr txBox="1">
            <a:spLocks/>
          </p:cNvSpPr>
          <p:nvPr/>
        </p:nvSpPr>
        <p:spPr>
          <a:xfrm>
            <a:off x="7282128" y="3141574"/>
            <a:ext cx="3967406" cy="2664309"/>
          </a:xfrm>
          <a:prstGeom prst="rect">
            <a:avLst/>
          </a:prstGeom>
        </p:spPr>
        <p:txBody>
          <a:bodyPr vert="horz" lIns="91440" tIns="45720" rIns="91440" bIns="45720" rtlCol="0" anchor="ctr">
            <a:noAutofit/>
          </a:bodyPr>
          <a:lstStyle>
            <a:defPPr>
              <a:defRPr lang="ar-SA"/>
            </a:defPPr>
            <a:lvl1pPr lvl="0" algn="just" defTabSz="914400" eaLnBrk="1" fontAlgn="auto" latinLnBrk="0" hangingPunct="1">
              <a:lnSpc>
                <a:spcPct val="150000"/>
              </a:lnSpc>
              <a:spcAft>
                <a:spcPts val="0"/>
              </a:spcAft>
              <a:buNone/>
              <a:defRPr sz="2400" b="1">
                <a:solidFill>
                  <a:srgbClr val="767171"/>
                </a:solidFill>
                <a:latin typeface="+mj-lt"/>
                <a:ea typeface="+mj-ea"/>
                <a:cs typeface="+mj-cs"/>
              </a:defRPr>
            </a:lvl1pPr>
          </a:lstStyle>
          <a:p>
            <a:r>
              <a:rPr lang="en-US" dirty="0">
                <a:solidFill>
                  <a:srgbClr val="6FD2F7"/>
                </a:solidFill>
              </a:rPr>
              <a:t>Support activities: are there to aid production. They add value to the production process. </a:t>
            </a:r>
          </a:p>
        </p:txBody>
      </p:sp>
      <p:sp>
        <p:nvSpPr>
          <p:cNvPr id="45" name="Title 6">
            <a:extLst>
              <a:ext uri="{FF2B5EF4-FFF2-40B4-BE49-F238E27FC236}">
                <a16:creationId xmlns:a16="http://schemas.microsoft.com/office/drawing/2014/main" id="{9FEA2D42-CEA0-940E-CB44-1A5E1CDB1E60}"/>
              </a:ext>
            </a:extLst>
          </p:cNvPr>
          <p:cNvSpPr txBox="1">
            <a:spLocks/>
          </p:cNvSpPr>
          <p:nvPr/>
        </p:nvSpPr>
        <p:spPr>
          <a:xfrm>
            <a:off x="-227814" y="2063710"/>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sz="3600" kern="0" dirty="0">
                <a:solidFill>
                  <a:srgbClr val="767171"/>
                </a:solidFill>
              </a:rPr>
              <a:t>Activities</a:t>
            </a:r>
            <a:endParaRPr kumimoji="0" lang="en-US" sz="3600" b="1" i="0" u="none" strike="noStrike" kern="0" cap="none" spc="0" normalizeH="0" baseline="0" noProof="0" dirty="0">
              <a:ln>
                <a:noFill/>
              </a:ln>
              <a:solidFill>
                <a:srgbClr val="767171"/>
              </a:solidFill>
              <a:effectLst/>
              <a:uLnTx/>
              <a:uFillTx/>
              <a:latin typeface="Calibri Light"/>
            </a:endParaRPr>
          </a:p>
        </p:txBody>
      </p:sp>
      <p:sp>
        <p:nvSpPr>
          <p:cNvPr id="20" name="Rectangle 31">
            <a:extLst>
              <a:ext uri="{FF2B5EF4-FFF2-40B4-BE49-F238E27FC236}">
                <a16:creationId xmlns:a16="http://schemas.microsoft.com/office/drawing/2014/main" id="{C2BEF640-5A38-55F8-A68B-7F0D8B677943}"/>
              </a:ext>
            </a:extLst>
          </p:cNvPr>
          <p:cNvSpPr/>
          <p:nvPr/>
        </p:nvSpPr>
        <p:spPr>
          <a:xfrm>
            <a:off x="4294790" y="676115"/>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Support activities:</a:t>
            </a:r>
          </a:p>
        </p:txBody>
      </p:sp>
    </p:spTree>
    <p:extLst>
      <p:ext uri="{BB962C8B-B14F-4D97-AF65-F5344CB8AC3E}">
        <p14:creationId xmlns:p14="http://schemas.microsoft.com/office/powerpoint/2010/main" val="1377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1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0"/>
                                        </p:tgtEl>
                                        <p:attrNameLst>
                                          <p:attrName>ppt_y</p:attrName>
                                        </p:attrNameLst>
                                      </p:cBhvr>
                                      <p:tavLst>
                                        <p:tav tm="0">
                                          <p:val>
                                            <p:strVal val="#ppt_y"/>
                                          </p:val>
                                        </p:tav>
                                        <p:tav tm="100000">
                                          <p:val>
                                            <p:strVal val="#ppt_y"/>
                                          </p:val>
                                        </p:tav>
                                      </p:tavLst>
                                    </p:anim>
                                    <p:anim calcmode="lin" valueType="num">
                                      <p:cBhvr>
                                        <p:cTn id="33" dur="1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0"/>
                                        </p:tgtEl>
                                      </p:cBhvr>
                                    </p:animEffect>
                                  </p:childTnLst>
                                </p:cTn>
                              </p:par>
                            </p:childTnLst>
                          </p:cTn>
                        </p:par>
                        <p:par>
                          <p:cTn id="36" fill="hold">
                            <p:stCondLst>
                              <p:cond delay="125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5"/>
                                        </p:tgtEl>
                                        <p:attrNameLst>
                                          <p:attrName>ppt_y</p:attrName>
                                        </p:attrNameLst>
                                      </p:cBhvr>
                                      <p:tavLst>
                                        <p:tav tm="0">
                                          <p:val>
                                            <p:strVal val="#ppt_y"/>
                                          </p:val>
                                        </p:tav>
                                        <p:tav tm="100000">
                                          <p:val>
                                            <p:strVal val="#ppt_y"/>
                                          </p:val>
                                        </p:tav>
                                      </p:tavLst>
                                    </p:anim>
                                    <p:anim calcmode="lin" valueType="num">
                                      <p:cBhvr>
                                        <p:cTn id="41"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5"/>
                                        </p:tgtEl>
                                      </p:cBhvr>
                                    </p:animEffect>
                                  </p:childTnLst>
                                </p:cTn>
                              </p:par>
                            </p:childTnLst>
                          </p:cTn>
                        </p:par>
                        <p:par>
                          <p:cTn id="44" fill="hold">
                            <p:stCondLst>
                              <p:cond delay="144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1"/>
                                        </p:tgtEl>
                                        <p:attrNameLst>
                                          <p:attrName>ppt_y</p:attrName>
                                        </p:attrNameLst>
                                      </p:cBhvr>
                                      <p:tavLst>
                                        <p:tav tm="0">
                                          <p:val>
                                            <p:strVal val="#ppt_y"/>
                                          </p:val>
                                        </p:tav>
                                        <p:tav tm="100000">
                                          <p:val>
                                            <p:strVal val="#ppt_y"/>
                                          </p:val>
                                        </p:tav>
                                      </p:tavLst>
                                    </p:anim>
                                    <p:anim calcmode="lin" valueType="num">
                                      <p:cBhvr>
                                        <p:cTn id="49"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1"/>
                                        </p:tgtEl>
                                      </p:cBhvr>
                                    </p:animEffect>
                                  </p:childTnLst>
                                </p:cTn>
                              </p:par>
                            </p:childTnLst>
                          </p:cTn>
                        </p:par>
                        <p:par>
                          <p:cTn id="52" fill="hold">
                            <p:stCondLst>
                              <p:cond delay="170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 calcmode="lin" valueType="num">
                                      <p:cBhvr>
                                        <p:cTn id="55"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0"/>
                                        </p:tgtEl>
                                        <p:attrNameLst>
                                          <p:attrName>ppt_y</p:attrName>
                                        </p:attrNameLst>
                                      </p:cBhvr>
                                      <p:tavLst>
                                        <p:tav tm="0">
                                          <p:val>
                                            <p:strVal val="#ppt_y"/>
                                          </p:val>
                                        </p:tav>
                                        <p:tav tm="100000">
                                          <p:val>
                                            <p:strVal val="#ppt_y"/>
                                          </p:val>
                                        </p:tav>
                                      </p:tavLst>
                                    </p:anim>
                                    <p:anim calcmode="lin" valueType="num">
                                      <p:cBhvr>
                                        <p:cTn id="57"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0"/>
                                        </p:tgtEl>
                                      </p:cBhvr>
                                    </p:animEffect>
                                  </p:childTnLst>
                                </p:cTn>
                              </p:par>
                            </p:childTnLst>
                          </p:cTn>
                        </p:par>
                        <p:par>
                          <p:cTn id="60" fill="hold">
                            <p:stCondLst>
                              <p:cond delay="278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4"/>
                                        </p:tgtEl>
                                        <p:attrNameLst>
                                          <p:attrName>style.visibility</p:attrName>
                                        </p:attrNameLst>
                                      </p:cBhvr>
                                      <p:to>
                                        <p:strVal val="visible"/>
                                      </p:to>
                                    </p:set>
                                    <p:anim calcmode="lin" valueType="num">
                                      <p:cBhvr>
                                        <p:cTn id="63" dur="1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4"/>
                                        </p:tgtEl>
                                        <p:attrNameLst>
                                          <p:attrName>ppt_y</p:attrName>
                                        </p:attrNameLst>
                                      </p:cBhvr>
                                      <p:tavLst>
                                        <p:tav tm="0">
                                          <p:val>
                                            <p:strVal val="#ppt_y"/>
                                          </p:val>
                                        </p:tav>
                                        <p:tav tm="100000">
                                          <p:val>
                                            <p:strVal val="#ppt_y"/>
                                          </p:val>
                                        </p:tav>
                                      </p:tavLst>
                                    </p:anim>
                                    <p:anim calcmode="lin" valueType="num">
                                      <p:cBhvr>
                                        <p:cTn id="65" dur="1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p:bldP spid="44" grpId="0"/>
      <p:bldP spid="45"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301447" y="192471"/>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The operating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grpSp>
        <p:nvGrpSpPr>
          <p:cNvPr id="36" name="مجموعة 35">
            <a:extLst>
              <a:ext uri="{FF2B5EF4-FFF2-40B4-BE49-F238E27FC236}">
                <a16:creationId xmlns:a16="http://schemas.microsoft.com/office/drawing/2014/main" id="{164CA468-4DC6-40B1-5F80-930C7BC470DE}"/>
              </a:ext>
            </a:extLst>
          </p:cNvPr>
          <p:cNvGrpSpPr/>
          <p:nvPr/>
        </p:nvGrpSpPr>
        <p:grpSpPr>
          <a:xfrm>
            <a:off x="4536122" y="1570824"/>
            <a:ext cx="2606401" cy="2133600"/>
            <a:chOff x="4484207" y="2582029"/>
            <a:chExt cx="2606401" cy="2133600"/>
          </a:xfrm>
        </p:grpSpPr>
        <p:sp>
          <p:nvSpPr>
            <p:cNvPr id="37" name="سهم منحني إلى الأعلى 5">
              <a:extLst>
                <a:ext uri="{FF2B5EF4-FFF2-40B4-BE49-F238E27FC236}">
                  <a16:creationId xmlns:a16="http://schemas.microsoft.com/office/drawing/2014/main" id="{BBCA9CD0-27A0-00E6-B873-1169A1ACEBF0}"/>
                </a:ext>
              </a:extLst>
            </p:cNvPr>
            <p:cNvSpPr/>
            <p:nvPr/>
          </p:nvSpPr>
          <p:spPr>
            <a:xfrm rot="14036109">
              <a:off x="4255607" y="2810629"/>
              <a:ext cx="2133600" cy="1676400"/>
            </a:xfrm>
            <a:prstGeom prst="bentUpArrow">
              <a:avLst>
                <a:gd name="adj1" fmla="val 25000"/>
                <a:gd name="adj2" fmla="val 12784"/>
                <a:gd name="adj3" fmla="val 50000"/>
              </a:avLst>
            </a:prstGeom>
            <a:solidFill>
              <a:srgbClr val="767171"/>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a:ea typeface="+mn-ea"/>
                <a:cs typeface="Arial" panose="020B0604020202020204" pitchFamily="34" charset="0"/>
              </a:endParaRPr>
            </a:p>
          </p:txBody>
        </p:sp>
        <p:sp>
          <p:nvSpPr>
            <p:cNvPr id="38" name="سهم منحني إلى الأعلى 6">
              <a:extLst>
                <a:ext uri="{FF2B5EF4-FFF2-40B4-BE49-F238E27FC236}">
                  <a16:creationId xmlns:a16="http://schemas.microsoft.com/office/drawing/2014/main" id="{4D197C61-D055-9DC1-A83D-1F008591F015}"/>
                </a:ext>
              </a:extLst>
            </p:cNvPr>
            <p:cNvSpPr/>
            <p:nvPr/>
          </p:nvSpPr>
          <p:spPr>
            <a:xfrm rot="3236109">
              <a:off x="5185608" y="2810629"/>
              <a:ext cx="2133600" cy="1676400"/>
            </a:xfrm>
            <a:prstGeom prst="bentUpArrow">
              <a:avLst>
                <a:gd name="adj1" fmla="val 25000"/>
                <a:gd name="adj2" fmla="val 12784"/>
                <a:gd name="adj3" fmla="val 50000"/>
              </a:avLst>
            </a:prstGeom>
            <a:solidFill>
              <a:srgbClr val="BDF3ED"/>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rgbClr val="343D45"/>
                </a:solidFill>
                <a:effectLst/>
                <a:uLnTx/>
                <a:uFillTx/>
                <a:latin typeface="Calibri"/>
                <a:ea typeface="+mn-ea"/>
                <a:cs typeface="Arial" panose="020B0604020202020204" pitchFamily="34" charset="0"/>
              </a:endParaRPr>
            </a:p>
          </p:txBody>
        </p:sp>
      </p:grpSp>
      <p:sp>
        <p:nvSpPr>
          <p:cNvPr id="40" name="Title 6">
            <a:extLst>
              <a:ext uri="{FF2B5EF4-FFF2-40B4-BE49-F238E27FC236}">
                <a16:creationId xmlns:a16="http://schemas.microsoft.com/office/drawing/2014/main" id="{C031254E-635A-29CF-6922-5ED80512CE03}"/>
              </a:ext>
            </a:extLst>
          </p:cNvPr>
          <p:cNvSpPr txBox="1">
            <a:spLocks/>
          </p:cNvSpPr>
          <p:nvPr/>
        </p:nvSpPr>
        <p:spPr>
          <a:xfrm>
            <a:off x="622413" y="2991093"/>
            <a:ext cx="4023522" cy="2664308"/>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50000"/>
              </a:lnSpc>
              <a:spcAft>
                <a:spcPts val="0"/>
              </a:spcAft>
            </a:pPr>
            <a:r>
              <a:rPr lang="en-US" sz="2400" b="1" dirty="0">
                <a:solidFill>
                  <a:srgbClr val="767171"/>
                </a:solidFill>
              </a:rPr>
              <a:t>The process of deciding the production capacity to meet the demand for the products of a business. </a:t>
            </a:r>
          </a:p>
        </p:txBody>
      </p:sp>
      <p:sp>
        <p:nvSpPr>
          <p:cNvPr id="41" name="Title 6">
            <a:extLst>
              <a:ext uri="{FF2B5EF4-FFF2-40B4-BE49-F238E27FC236}">
                <a16:creationId xmlns:a16="http://schemas.microsoft.com/office/drawing/2014/main" id="{55FC8C3C-E418-23D8-52C3-25E8C6F1A2A2}"/>
              </a:ext>
            </a:extLst>
          </p:cNvPr>
          <p:cNvSpPr txBox="1">
            <a:spLocks/>
          </p:cNvSpPr>
          <p:nvPr/>
        </p:nvSpPr>
        <p:spPr>
          <a:xfrm>
            <a:off x="7487739" y="2162416"/>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sz="3600" kern="0" dirty="0">
                <a:solidFill>
                  <a:srgbClr val="00B0F0"/>
                </a:solidFill>
              </a:rPr>
              <a:t>CAPACITY PLANNING</a:t>
            </a:r>
            <a:endParaRPr kumimoji="0" lang="en-US" sz="3600" b="1" i="0" u="none" strike="noStrike" kern="0" cap="none" spc="0" normalizeH="0" baseline="0" noProof="0" dirty="0">
              <a:ln>
                <a:noFill/>
              </a:ln>
              <a:solidFill>
                <a:srgbClr val="00B0F0"/>
              </a:solidFill>
              <a:effectLst/>
              <a:uLnTx/>
              <a:uFillTx/>
              <a:latin typeface="Calibri Light"/>
            </a:endParaRPr>
          </a:p>
        </p:txBody>
      </p:sp>
      <p:sp>
        <p:nvSpPr>
          <p:cNvPr id="44" name="Title 6">
            <a:extLst>
              <a:ext uri="{FF2B5EF4-FFF2-40B4-BE49-F238E27FC236}">
                <a16:creationId xmlns:a16="http://schemas.microsoft.com/office/drawing/2014/main" id="{B0EE2AAD-1DC0-56FE-D891-EB052627D3E6}"/>
              </a:ext>
            </a:extLst>
          </p:cNvPr>
          <p:cNvSpPr txBox="1">
            <a:spLocks/>
          </p:cNvSpPr>
          <p:nvPr/>
        </p:nvSpPr>
        <p:spPr>
          <a:xfrm>
            <a:off x="7282128" y="3314943"/>
            <a:ext cx="3967406" cy="2664309"/>
          </a:xfrm>
          <a:prstGeom prst="rect">
            <a:avLst/>
          </a:prstGeom>
        </p:spPr>
        <p:txBody>
          <a:bodyPr vert="horz" lIns="91440" tIns="45720" rIns="91440" bIns="45720" rtlCol="0" anchor="ctr">
            <a:noAutofit/>
          </a:bodyPr>
          <a:lstStyle>
            <a:defPPr>
              <a:defRPr lang="ar-SA"/>
            </a:defPPr>
            <a:lvl1pPr lvl="0" algn="just" defTabSz="914400" eaLnBrk="1" fontAlgn="auto" latinLnBrk="0" hangingPunct="1">
              <a:lnSpc>
                <a:spcPct val="150000"/>
              </a:lnSpc>
              <a:spcAft>
                <a:spcPts val="0"/>
              </a:spcAft>
              <a:buNone/>
              <a:defRPr sz="2400" b="1">
                <a:solidFill>
                  <a:srgbClr val="767171"/>
                </a:solidFill>
                <a:latin typeface="+mj-lt"/>
                <a:ea typeface="+mj-ea"/>
                <a:cs typeface="+mj-cs"/>
              </a:defRPr>
            </a:lvl1pPr>
          </a:lstStyle>
          <a:p>
            <a:r>
              <a:rPr lang="en-US" dirty="0">
                <a:solidFill>
                  <a:srgbClr val="6FD2F7"/>
                </a:solidFill>
              </a:rPr>
              <a:t>Capacity planning: means to schedule over time, the investments and resources you business will need to produce at a desired level.</a:t>
            </a:r>
          </a:p>
        </p:txBody>
      </p:sp>
      <p:sp>
        <p:nvSpPr>
          <p:cNvPr id="45" name="Title 6">
            <a:extLst>
              <a:ext uri="{FF2B5EF4-FFF2-40B4-BE49-F238E27FC236}">
                <a16:creationId xmlns:a16="http://schemas.microsoft.com/office/drawing/2014/main" id="{9FEA2D42-CEA0-940E-CB44-1A5E1CDB1E60}"/>
              </a:ext>
            </a:extLst>
          </p:cNvPr>
          <p:cNvSpPr txBox="1">
            <a:spLocks/>
          </p:cNvSpPr>
          <p:nvPr/>
        </p:nvSpPr>
        <p:spPr>
          <a:xfrm>
            <a:off x="223500" y="2114272"/>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sz="3600" kern="0" dirty="0">
                <a:solidFill>
                  <a:srgbClr val="767171"/>
                </a:solidFill>
              </a:rPr>
              <a:t>PROCESS</a:t>
            </a:r>
            <a:endParaRPr kumimoji="0" lang="en-US" sz="3600" b="1" i="0" u="none" strike="noStrike" kern="0" cap="none" spc="0" normalizeH="0" baseline="0" noProof="0" dirty="0">
              <a:ln>
                <a:noFill/>
              </a:ln>
              <a:solidFill>
                <a:srgbClr val="767171"/>
              </a:solidFill>
              <a:effectLst/>
              <a:uLnTx/>
              <a:uFillTx/>
              <a:latin typeface="Calibri Light"/>
            </a:endParaRPr>
          </a:p>
        </p:txBody>
      </p:sp>
      <p:sp>
        <p:nvSpPr>
          <p:cNvPr id="20" name="Rectangle 31">
            <a:extLst>
              <a:ext uri="{FF2B5EF4-FFF2-40B4-BE49-F238E27FC236}">
                <a16:creationId xmlns:a16="http://schemas.microsoft.com/office/drawing/2014/main" id="{C2BEF640-5A38-55F8-A68B-7F0D8B677943}"/>
              </a:ext>
            </a:extLst>
          </p:cNvPr>
          <p:cNvSpPr/>
          <p:nvPr/>
        </p:nvSpPr>
        <p:spPr>
          <a:xfrm>
            <a:off x="4294790" y="676115"/>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Capacity planning:</a:t>
            </a:r>
          </a:p>
        </p:txBody>
      </p:sp>
    </p:spTree>
    <p:extLst>
      <p:ext uri="{BB962C8B-B14F-4D97-AF65-F5344CB8AC3E}">
        <p14:creationId xmlns:p14="http://schemas.microsoft.com/office/powerpoint/2010/main" val="375955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1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0"/>
                                        </p:tgtEl>
                                        <p:attrNameLst>
                                          <p:attrName>ppt_y</p:attrName>
                                        </p:attrNameLst>
                                      </p:cBhvr>
                                      <p:tavLst>
                                        <p:tav tm="0">
                                          <p:val>
                                            <p:strVal val="#ppt_y"/>
                                          </p:val>
                                        </p:tav>
                                        <p:tav tm="100000">
                                          <p:val>
                                            <p:strVal val="#ppt_y"/>
                                          </p:val>
                                        </p:tav>
                                      </p:tavLst>
                                    </p:anim>
                                    <p:anim calcmode="lin" valueType="num">
                                      <p:cBhvr>
                                        <p:cTn id="33" dur="1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0"/>
                                        </p:tgtEl>
                                      </p:cBhvr>
                                    </p:animEffect>
                                  </p:childTnLst>
                                </p:cTn>
                              </p:par>
                            </p:childTnLst>
                          </p:cTn>
                        </p:par>
                        <p:par>
                          <p:cTn id="36" fill="hold">
                            <p:stCondLst>
                              <p:cond delay="124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5"/>
                                        </p:tgtEl>
                                        <p:attrNameLst>
                                          <p:attrName>ppt_y</p:attrName>
                                        </p:attrNameLst>
                                      </p:cBhvr>
                                      <p:tavLst>
                                        <p:tav tm="0">
                                          <p:val>
                                            <p:strVal val="#ppt_y"/>
                                          </p:val>
                                        </p:tav>
                                        <p:tav tm="100000">
                                          <p:val>
                                            <p:strVal val="#ppt_y"/>
                                          </p:val>
                                        </p:tav>
                                      </p:tavLst>
                                    </p:anim>
                                    <p:anim calcmode="lin" valueType="num">
                                      <p:cBhvr>
                                        <p:cTn id="41"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5"/>
                                        </p:tgtEl>
                                      </p:cBhvr>
                                    </p:animEffect>
                                  </p:childTnLst>
                                </p:cTn>
                              </p:par>
                            </p:childTnLst>
                          </p:cTn>
                        </p:par>
                        <p:par>
                          <p:cTn id="44" fill="hold">
                            <p:stCondLst>
                              <p:cond delay="1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1"/>
                                        </p:tgtEl>
                                        <p:attrNameLst>
                                          <p:attrName>ppt_y</p:attrName>
                                        </p:attrNameLst>
                                      </p:cBhvr>
                                      <p:tavLst>
                                        <p:tav tm="0">
                                          <p:val>
                                            <p:strVal val="#ppt_y"/>
                                          </p:val>
                                        </p:tav>
                                        <p:tav tm="100000">
                                          <p:val>
                                            <p:strVal val="#ppt_y"/>
                                          </p:val>
                                        </p:tav>
                                      </p:tavLst>
                                    </p:anim>
                                    <p:anim calcmode="lin" valueType="num">
                                      <p:cBhvr>
                                        <p:cTn id="49"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1"/>
                                        </p:tgtEl>
                                      </p:cBhvr>
                                    </p:animEffect>
                                  </p:childTnLst>
                                </p:cTn>
                              </p:par>
                            </p:childTnLst>
                          </p:cTn>
                        </p:par>
                        <p:par>
                          <p:cTn id="52" fill="hold">
                            <p:stCondLst>
                              <p:cond delay="16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 calcmode="lin" valueType="num">
                                      <p:cBhvr>
                                        <p:cTn id="55"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0"/>
                                        </p:tgtEl>
                                        <p:attrNameLst>
                                          <p:attrName>ppt_y</p:attrName>
                                        </p:attrNameLst>
                                      </p:cBhvr>
                                      <p:tavLst>
                                        <p:tav tm="0">
                                          <p:val>
                                            <p:strVal val="#ppt_y"/>
                                          </p:val>
                                        </p:tav>
                                        <p:tav tm="100000">
                                          <p:val>
                                            <p:strVal val="#ppt_y"/>
                                          </p:val>
                                        </p:tav>
                                      </p:tavLst>
                                    </p:anim>
                                    <p:anim calcmode="lin" valueType="num">
                                      <p:cBhvr>
                                        <p:cTn id="57"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0"/>
                                        </p:tgtEl>
                                      </p:cBhvr>
                                    </p:animEffect>
                                  </p:childTnLst>
                                </p:cTn>
                              </p:par>
                            </p:childTnLst>
                          </p:cTn>
                        </p:par>
                        <p:par>
                          <p:cTn id="60" fill="hold">
                            <p:stCondLst>
                              <p:cond delay="256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4"/>
                                        </p:tgtEl>
                                        <p:attrNameLst>
                                          <p:attrName>style.visibility</p:attrName>
                                        </p:attrNameLst>
                                      </p:cBhvr>
                                      <p:to>
                                        <p:strVal val="visible"/>
                                      </p:to>
                                    </p:set>
                                    <p:anim calcmode="lin" valueType="num">
                                      <p:cBhvr>
                                        <p:cTn id="63" dur="1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4"/>
                                        </p:tgtEl>
                                        <p:attrNameLst>
                                          <p:attrName>ppt_y</p:attrName>
                                        </p:attrNameLst>
                                      </p:cBhvr>
                                      <p:tavLst>
                                        <p:tav tm="0">
                                          <p:val>
                                            <p:strVal val="#ppt_y"/>
                                          </p:val>
                                        </p:tav>
                                        <p:tav tm="100000">
                                          <p:val>
                                            <p:strVal val="#ppt_y"/>
                                          </p:val>
                                        </p:tav>
                                      </p:tavLst>
                                    </p:anim>
                                    <p:anim calcmode="lin" valueType="num">
                                      <p:cBhvr>
                                        <p:cTn id="65" dur="1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p:bldP spid="44" grpId="0"/>
      <p:bldP spid="4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62295" y="2444057"/>
            <a:ext cx="6740794" cy="2954655"/>
          </a:xfrm>
          <a:prstGeom prst="rect">
            <a:avLst/>
          </a:prstGeom>
        </p:spPr>
        <p:txBody>
          <a:bodyPr wrap="square" anchor="t">
            <a:spAutoFit/>
          </a:bodyPr>
          <a:lstStyle/>
          <a:p>
            <a:pPr algn="ctr">
              <a:lnSpc>
                <a:spcPct val="200000"/>
              </a:lnSpc>
            </a:pPr>
            <a:r>
              <a:rPr lang="en-US" sz="2400" dirty="0">
                <a:solidFill>
                  <a:srgbClr val="4D2643"/>
                </a:solidFill>
                <a:latin typeface="El Messiri" panose="00000800000000000000" pitchFamily="50" charset="-78"/>
                <a:cs typeface="El Messiri" panose="00000800000000000000" pitchFamily="50" charset="-78"/>
              </a:rPr>
              <a:t>Costs associated with putting up the production capacity of a business.  These costs enable your business to begin operations though you have not done so yet.</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4744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The operating plan</a:t>
            </a:r>
          </a:p>
        </p:txBody>
      </p:sp>
      <p:sp>
        <p:nvSpPr>
          <p:cNvPr id="13" name="Rectangle 31">
            <a:extLst>
              <a:ext uri="{FF2B5EF4-FFF2-40B4-BE49-F238E27FC236}">
                <a16:creationId xmlns:a16="http://schemas.microsoft.com/office/drawing/2014/main" id="{0EFB2097-DBAB-1597-5A2A-8EAA74FD42A6}"/>
              </a:ext>
            </a:extLst>
          </p:cNvPr>
          <p:cNvSpPr/>
          <p:nvPr/>
        </p:nvSpPr>
        <p:spPr>
          <a:xfrm>
            <a:off x="2603354" y="1269420"/>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Cost estimates</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15</a:t>
            </a:fld>
            <a:endParaRPr lang="ar-SA"/>
          </a:p>
        </p:txBody>
      </p:sp>
      <p:sp>
        <p:nvSpPr>
          <p:cNvPr id="15" name="Rectangle 31">
            <a:extLst>
              <a:ext uri="{FF2B5EF4-FFF2-40B4-BE49-F238E27FC236}">
                <a16:creationId xmlns:a16="http://schemas.microsoft.com/office/drawing/2014/main" id="{937784E7-A122-D26C-E750-2F5A01D015C1}"/>
              </a:ext>
            </a:extLst>
          </p:cNvPr>
          <p:cNvSpPr/>
          <p:nvPr/>
        </p:nvSpPr>
        <p:spPr>
          <a:xfrm>
            <a:off x="5882172" y="1317991"/>
            <a:ext cx="4019065" cy="600164"/>
          </a:xfrm>
          <a:prstGeom prst="rect">
            <a:avLst/>
          </a:prstGeom>
        </p:spPr>
        <p:txBody>
          <a:bodyPr wrap="square" anchor="t">
            <a:spAutoFit/>
          </a:bodyPr>
          <a:lstStyle/>
          <a:p>
            <a:pPr algn="ctr">
              <a:lnSpc>
                <a:spcPct val="150000"/>
              </a:lnSpc>
            </a:pPr>
            <a:r>
              <a:rPr lang="en-US" sz="2400" dirty="0">
                <a:solidFill>
                  <a:schemeClr val="tx1">
                    <a:lumMod val="60000"/>
                    <a:lumOff val="40000"/>
                  </a:schemeClr>
                </a:solidFill>
                <a:latin typeface="El Messiri" panose="00000800000000000000" pitchFamily="50" charset="-78"/>
                <a:cs typeface="El Messiri" panose="00000800000000000000" pitchFamily="50" charset="-78"/>
              </a:rPr>
              <a:t>Start-up costs: </a:t>
            </a:r>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5400000">
            <a:off x="6329052" y="1603092"/>
            <a:ext cx="191050" cy="164698"/>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Tree>
    <p:extLst>
      <p:ext uri="{BB962C8B-B14F-4D97-AF65-F5344CB8AC3E}">
        <p14:creationId xmlns:p14="http://schemas.microsoft.com/office/powerpoint/2010/main" val="70811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1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3"/>
                                        </p:tgtEl>
                                        <p:attrNameLst>
                                          <p:attrName>ppt_y</p:attrName>
                                        </p:attrNameLst>
                                      </p:cBhvr>
                                      <p:tavLst>
                                        <p:tav tm="0">
                                          <p:val>
                                            <p:strVal val="#ppt_y"/>
                                          </p:val>
                                        </p:tav>
                                        <p:tav tm="100000">
                                          <p:val>
                                            <p:strVal val="#ppt_y"/>
                                          </p:val>
                                        </p:tav>
                                      </p:tavLst>
                                    </p:anim>
                                    <p:anim calcmode="lin" valueType="num">
                                      <p:cBhvr>
                                        <p:cTn id="37" dur="1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3"/>
                                        </p:tgtEl>
                                      </p:cBhvr>
                                    </p:animEffect>
                                  </p:childTnLst>
                                </p:cTn>
                              </p:par>
                            </p:childTnLst>
                          </p:cTn>
                        </p:par>
                        <p:par>
                          <p:cTn id="40" fill="hold">
                            <p:stCondLst>
                              <p:cond delay="180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1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2"/>
                                        </p:tgtEl>
                                        <p:attrNameLst>
                                          <p:attrName>ppt_y</p:attrName>
                                        </p:attrNameLst>
                                      </p:cBhvr>
                                      <p:tavLst>
                                        <p:tav tm="0">
                                          <p:val>
                                            <p:strVal val="#ppt_y"/>
                                          </p:val>
                                        </p:tav>
                                        <p:tav tm="100000">
                                          <p:val>
                                            <p:strVal val="#ppt_y"/>
                                          </p:val>
                                        </p:tav>
                                      </p:tavLst>
                                    </p:anim>
                                    <p:anim calcmode="lin" valueType="num">
                                      <p:cBhvr>
                                        <p:cTn id="53"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301447" y="192471"/>
            <a:ext cx="8005749" cy="646331"/>
          </a:xfrm>
          <a:prstGeom prst="rect">
            <a:avLst/>
          </a:prstGeom>
        </p:spPr>
        <p:txBody>
          <a:bodyPr wrap="square" anchor="t">
            <a:spAutoFit/>
          </a:bodyPr>
          <a:lstStyle>
            <a:defPPr>
              <a:defRPr lang="ar-SA"/>
            </a:defPPr>
            <a:lvl1pPr algn="ctr">
              <a:defRPr sz="3600" b="1">
                <a:solidFill>
                  <a:srgbClr val="4D2643"/>
                </a:solidFill>
                <a:latin typeface="El Messiri" panose="00000800000000000000" pitchFamily="50" charset="-78"/>
                <a:cs typeface="El Messiri" panose="00000800000000000000" pitchFamily="50" charset="-78"/>
              </a:defRPr>
            </a:lvl1pPr>
          </a:lstStyle>
          <a:p>
            <a:r>
              <a:rPr lang="en-US" dirty="0"/>
              <a:t>The operating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grpSp>
        <p:nvGrpSpPr>
          <p:cNvPr id="36" name="مجموعة 35">
            <a:extLst>
              <a:ext uri="{FF2B5EF4-FFF2-40B4-BE49-F238E27FC236}">
                <a16:creationId xmlns:a16="http://schemas.microsoft.com/office/drawing/2014/main" id="{164CA468-4DC6-40B1-5F80-930C7BC470DE}"/>
              </a:ext>
            </a:extLst>
          </p:cNvPr>
          <p:cNvGrpSpPr/>
          <p:nvPr/>
        </p:nvGrpSpPr>
        <p:grpSpPr>
          <a:xfrm>
            <a:off x="4536122" y="1570824"/>
            <a:ext cx="2606401" cy="2133600"/>
            <a:chOff x="4484207" y="2582029"/>
            <a:chExt cx="2606401" cy="2133600"/>
          </a:xfrm>
        </p:grpSpPr>
        <p:sp>
          <p:nvSpPr>
            <p:cNvPr id="37" name="سهم منحني إلى الأعلى 5">
              <a:extLst>
                <a:ext uri="{FF2B5EF4-FFF2-40B4-BE49-F238E27FC236}">
                  <a16:creationId xmlns:a16="http://schemas.microsoft.com/office/drawing/2014/main" id="{BBCA9CD0-27A0-00E6-B873-1169A1ACEBF0}"/>
                </a:ext>
              </a:extLst>
            </p:cNvPr>
            <p:cNvSpPr/>
            <p:nvPr/>
          </p:nvSpPr>
          <p:spPr>
            <a:xfrm rot="14036109">
              <a:off x="4255607" y="2810629"/>
              <a:ext cx="2133600" cy="1676400"/>
            </a:xfrm>
            <a:prstGeom prst="bentUpArrow">
              <a:avLst>
                <a:gd name="adj1" fmla="val 25000"/>
                <a:gd name="adj2" fmla="val 12784"/>
                <a:gd name="adj3" fmla="val 50000"/>
              </a:avLst>
            </a:prstGeom>
            <a:solidFill>
              <a:srgbClr val="767171"/>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a:ea typeface="+mn-ea"/>
                <a:cs typeface="Arial" panose="020B0604020202020204" pitchFamily="34" charset="0"/>
              </a:endParaRPr>
            </a:p>
          </p:txBody>
        </p:sp>
        <p:sp>
          <p:nvSpPr>
            <p:cNvPr id="38" name="سهم منحني إلى الأعلى 6">
              <a:extLst>
                <a:ext uri="{FF2B5EF4-FFF2-40B4-BE49-F238E27FC236}">
                  <a16:creationId xmlns:a16="http://schemas.microsoft.com/office/drawing/2014/main" id="{4D197C61-D055-9DC1-A83D-1F008591F015}"/>
                </a:ext>
              </a:extLst>
            </p:cNvPr>
            <p:cNvSpPr/>
            <p:nvPr/>
          </p:nvSpPr>
          <p:spPr>
            <a:xfrm rot="3236109">
              <a:off x="5185608" y="2810629"/>
              <a:ext cx="2133600" cy="1676400"/>
            </a:xfrm>
            <a:prstGeom prst="bentUpArrow">
              <a:avLst>
                <a:gd name="adj1" fmla="val 25000"/>
                <a:gd name="adj2" fmla="val 12784"/>
                <a:gd name="adj3" fmla="val 50000"/>
              </a:avLst>
            </a:prstGeom>
            <a:solidFill>
              <a:srgbClr val="BDF3ED"/>
            </a:solidFill>
            <a:ln w="12700" cap="flat" cmpd="sng" algn="ctr">
              <a:noFill/>
              <a:prstDash val="solid"/>
              <a:miter lim="800000"/>
            </a:ln>
            <a:effectLst/>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dirty="0">
                <a:ln>
                  <a:noFill/>
                </a:ln>
                <a:solidFill>
                  <a:srgbClr val="343D45"/>
                </a:solidFill>
                <a:effectLst/>
                <a:uLnTx/>
                <a:uFillTx/>
                <a:latin typeface="Calibri"/>
                <a:ea typeface="+mn-ea"/>
                <a:cs typeface="Arial" panose="020B0604020202020204" pitchFamily="34" charset="0"/>
              </a:endParaRPr>
            </a:p>
          </p:txBody>
        </p:sp>
      </p:grpSp>
      <p:sp>
        <p:nvSpPr>
          <p:cNvPr id="40" name="Title 6">
            <a:extLst>
              <a:ext uri="{FF2B5EF4-FFF2-40B4-BE49-F238E27FC236}">
                <a16:creationId xmlns:a16="http://schemas.microsoft.com/office/drawing/2014/main" id="{C031254E-635A-29CF-6922-5ED80512CE03}"/>
              </a:ext>
            </a:extLst>
          </p:cNvPr>
          <p:cNvSpPr txBox="1">
            <a:spLocks/>
          </p:cNvSpPr>
          <p:nvPr/>
        </p:nvSpPr>
        <p:spPr>
          <a:xfrm>
            <a:off x="622413" y="2991093"/>
            <a:ext cx="4023522" cy="2664308"/>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just" rtl="0" fontAlgn="auto">
              <a:lnSpc>
                <a:spcPct val="150000"/>
              </a:lnSpc>
              <a:spcAft>
                <a:spcPts val="0"/>
              </a:spcAft>
            </a:pPr>
            <a:r>
              <a:rPr lang="en-US" sz="2400" b="1" dirty="0">
                <a:solidFill>
                  <a:srgbClr val="767171"/>
                </a:solidFill>
              </a:rPr>
              <a:t>Start-up costs are costs associated with setting up the production capacity of a business. </a:t>
            </a:r>
          </a:p>
        </p:txBody>
      </p:sp>
      <p:sp>
        <p:nvSpPr>
          <p:cNvPr id="41" name="Title 6">
            <a:extLst>
              <a:ext uri="{FF2B5EF4-FFF2-40B4-BE49-F238E27FC236}">
                <a16:creationId xmlns:a16="http://schemas.microsoft.com/office/drawing/2014/main" id="{55FC8C3C-E418-23D8-52C3-25E8C6F1A2A2}"/>
              </a:ext>
            </a:extLst>
          </p:cNvPr>
          <p:cNvSpPr txBox="1">
            <a:spLocks/>
          </p:cNvSpPr>
          <p:nvPr/>
        </p:nvSpPr>
        <p:spPr>
          <a:xfrm>
            <a:off x="7487739" y="2162416"/>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sz="3600" kern="0" dirty="0">
                <a:solidFill>
                  <a:srgbClr val="00B0F0"/>
                </a:solidFill>
              </a:rPr>
              <a:t>RUN OPERATIONS</a:t>
            </a:r>
            <a:endParaRPr kumimoji="0" lang="en-US" sz="3600" b="1" i="0" u="none" strike="noStrike" kern="0" cap="none" spc="0" normalizeH="0" baseline="0" noProof="0" dirty="0">
              <a:ln>
                <a:noFill/>
              </a:ln>
              <a:solidFill>
                <a:srgbClr val="00B0F0"/>
              </a:solidFill>
              <a:effectLst/>
              <a:uLnTx/>
              <a:uFillTx/>
              <a:latin typeface="Calibri Light"/>
            </a:endParaRPr>
          </a:p>
        </p:txBody>
      </p:sp>
      <p:sp>
        <p:nvSpPr>
          <p:cNvPr id="44" name="Title 6">
            <a:extLst>
              <a:ext uri="{FF2B5EF4-FFF2-40B4-BE49-F238E27FC236}">
                <a16:creationId xmlns:a16="http://schemas.microsoft.com/office/drawing/2014/main" id="{B0EE2AAD-1DC0-56FE-D891-EB052627D3E6}"/>
              </a:ext>
            </a:extLst>
          </p:cNvPr>
          <p:cNvSpPr txBox="1">
            <a:spLocks/>
          </p:cNvSpPr>
          <p:nvPr/>
        </p:nvSpPr>
        <p:spPr>
          <a:xfrm>
            <a:off x="7282128" y="3314943"/>
            <a:ext cx="3967406" cy="2664309"/>
          </a:xfrm>
          <a:prstGeom prst="rect">
            <a:avLst/>
          </a:prstGeom>
        </p:spPr>
        <p:txBody>
          <a:bodyPr vert="horz" lIns="91440" tIns="45720" rIns="91440" bIns="45720" rtlCol="0" anchor="ctr">
            <a:noAutofit/>
          </a:bodyPr>
          <a:lstStyle>
            <a:defPPr>
              <a:defRPr lang="ar-SA"/>
            </a:defPPr>
            <a:lvl1pPr lvl="0" algn="just" defTabSz="914400" eaLnBrk="1" fontAlgn="auto" latinLnBrk="0" hangingPunct="1">
              <a:lnSpc>
                <a:spcPct val="150000"/>
              </a:lnSpc>
              <a:spcAft>
                <a:spcPts val="0"/>
              </a:spcAft>
              <a:buNone/>
              <a:defRPr sz="2400" b="1">
                <a:solidFill>
                  <a:srgbClr val="767171"/>
                </a:solidFill>
                <a:latin typeface="+mj-lt"/>
                <a:ea typeface="+mj-ea"/>
                <a:cs typeface="+mj-cs"/>
              </a:defRPr>
            </a:lvl1pPr>
          </a:lstStyle>
          <a:p>
            <a:r>
              <a:rPr lang="en-US" dirty="0">
                <a:solidFill>
                  <a:srgbClr val="6FD2F7"/>
                </a:solidFill>
              </a:rPr>
              <a:t>To run operations, your business will require inputs like raw materials, supplies, rent, labor and electricity. These are the running costs. </a:t>
            </a:r>
          </a:p>
        </p:txBody>
      </p:sp>
      <p:sp>
        <p:nvSpPr>
          <p:cNvPr id="45" name="Title 6">
            <a:extLst>
              <a:ext uri="{FF2B5EF4-FFF2-40B4-BE49-F238E27FC236}">
                <a16:creationId xmlns:a16="http://schemas.microsoft.com/office/drawing/2014/main" id="{9FEA2D42-CEA0-940E-CB44-1A5E1CDB1E60}"/>
              </a:ext>
            </a:extLst>
          </p:cNvPr>
          <p:cNvSpPr txBox="1">
            <a:spLocks/>
          </p:cNvSpPr>
          <p:nvPr/>
        </p:nvSpPr>
        <p:spPr>
          <a:xfrm>
            <a:off x="223500" y="2114272"/>
            <a:ext cx="3967406" cy="523220"/>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lvl="0" eaLnBrk="1" fontAlgn="auto" hangingPunct="1">
              <a:spcAft>
                <a:spcPts val="0"/>
              </a:spcAft>
            </a:pPr>
            <a:r>
              <a:rPr lang="en-US" sz="3600" kern="0" dirty="0">
                <a:solidFill>
                  <a:srgbClr val="767171"/>
                </a:solidFill>
              </a:rPr>
              <a:t>START-UP COSTS </a:t>
            </a:r>
            <a:endParaRPr kumimoji="0" lang="en-US" sz="3600" b="1" i="0" u="none" strike="noStrike" kern="0" cap="none" spc="0" normalizeH="0" baseline="0" noProof="0" dirty="0">
              <a:ln>
                <a:noFill/>
              </a:ln>
              <a:solidFill>
                <a:srgbClr val="767171"/>
              </a:solidFill>
              <a:effectLst/>
              <a:uLnTx/>
              <a:uFillTx/>
              <a:latin typeface="Calibri Light"/>
            </a:endParaRPr>
          </a:p>
        </p:txBody>
      </p:sp>
      <p:sp>
        <p:nvSpPr>
          <p:cNvPr id="20" name="Rectangle 31">
            <a:extLst>
              <a:ext uri="{FF2B5EF4-FFF2-40B4-BE49-F238E27FC236}">
                <a16:creationId xmlns:a16="http://schemas.microsoft.com/office/drawing/2014/main" id="{C2BEF640-5A38-55F8-A68B-7F0D8B677943}"/>
              </a:ext>
            </a:extLst>
          </p:cNvPr>
          <p:cNvSpPr/>
          <p:nvPr/>
        </p:nvSpPr>
        <p:spPr>
          <a:xfrm>
            <a:off x="4294790" y="676115"/>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Cost estimates</a:t>
            </a:r>
          </a:p>
        </p:txBody>
      </p:sp>
    </p:spTree>
    <p:extLst>
      <p:ext uri="{BB962C8B-B14F-4D97-AF65-F5344CB8AC3E}">
        <p14:creationId xmlns:p14="http://schemas.microsoft.com/office/powerpoint/2010/main" val="128708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 calcmode="lin" valueType="num">
                                      <p:cBhvr>
                                        <p:cTn id="31" dur="1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0"/>
                                        </p:tgtEl>
                                        <p:attrNameLst>
                                          <p:attrName>ppt_y</p:attrName>
                                        </p:attrNameLst>
                                      </p:cBhvr>
                                      <p:tavLst>
                                        <p:tav tm="0">
                                          <p:val>
                                            <p:strVal val="#ppt_y"/>
                                          </p:val>
                                        </p:tav>
                                        <p:tav tm="100000">
                                          <p:val>
                                            <p:strVal val="#ppt_y"/>
                                          </p:val>
                                        </p:tav>
                                      </p:tavLst>
                                    </p:anim>
                                    <p:anim calcmode="lin" valueType="num">
                                      <p:cBhvr>
                                        <p:cTn id="33" dur="1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0"/>
                                        </p:tgtEl>
                                      </p:cBhvr>
                                    </p:animEffect>
                                  </p:childTnLst>
                                </p:cTn>
                              </p:par>
                            </p:childTnLst>
                          </p:cTn>
                        </p:par>
                        <p:par>
                          <p:cTn id="36" fill="hold">
                            <p:stCondLst>
                              <p:cond delay="118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45"/>
                                        </p:tgtEl>
                                        <p:attrNameLst>
                                          <p:attrName>style.visibility</p:attrName>
                                        </p:attrNameLst>
                                      </p:cBhvr>
                                      <p:to>
                                        <p:strVal val="visible"/>
                                      </p:to>
                                    </p:set>
                                    <p:anim calcmode="lin" valueType="num">
                                      <p:cBhvr>
                                        <p:cTn id="39"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45"/>
                                        </p:tgtEl>
                                        <p:attrNameLst>
                                          <p:attrName>ppt_y</p:attrName>
                                        </p:attrNameLst>
                                      </p:cBhvr>
                                      <p:tavLst>
                                        <p:tav tm="0">
                                          <p:val>
                                            <p:strVal val="#ppt_y"/>
                                          </p:val>
                                        </p:tav>
                                        <p:tav tm="100000">
                                          <p:val>
                                            <p:strVal val="#ppt_y"/>
                                          </p:val>
                                        </p:tav>
                                      </p:tavLst>
                                    </p:anim>
                                    <p:anim calcmode="lin" valueType="num">
                                      <p:cBhvr>
                                        <p:cTn id="41"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45"/>
                                        </p:tgtEl>
                                      </p:cBhvr>
                                    </p:animEffect>
                                  </p:childTnLst>
                                </p:cTn>
                              </p:par>
                            </p:childTnLst>
                          </p:cTn>
                        </p:par>
                        <p:par>
                          <p:cTn id="44" fill="hold">
                            <p:stCondLst>
                              <p:cond delay="1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calcmode="lin" valueType="num">
                                      <p:cBhvr>
                                        <p:cTn id="47" dur="1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41"/>
                                        </p:tgtEl>
                                        <p:attrNameLst>
                                          <p:attrName>ppt_y</p:attrName>
                                        </p:attrNameLst>
                                      </p:cBhvr>
                                      <p:tavLst>
                                        <p:tav tm="0">
                                          <p:val>
                                            <p:strVal val="#ppt_y"/>
                                          </p:val>
                                        </p:tav>
                                        <p:tav tm="100000">
                                          <p:val>
                                            <p:strVal val="#ppt_y"/>
                                          </p:val>
                                        </p:tav>
                                      </p:tavLst>
                                    </p:anim>
                                    <p:anim calcmode="lin" valueType="num">
                                      <p:cBhvr>
                                        <p:cTn id="49" dur="1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41"/>
                                        </p:tgtEl>
                                      </p:cBhvr>
                                    </p:animEffect>
                                  </p:childTnLst>
                                </p:cTn>
                              </p:par>
                            </p:childTnLst>
                          </p:cTn>
                        </p:par>
                        <p:par>
                          <p:cTn id="52" fill="hold">
                            <p:stCondLst>
                              <p:cond delay="162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0"/>
                                        </p:tgtEl>
                                        <p:attrNameLst>
                                          <p:attrName>style.visibility</p:attrName>
                                        </p:attrNameLst>
                                      </p:cBhvr>
                                      <p:to>
                                        <p:strVal val="visible"/>
                                      </p:to>
                                    </p:set>
                                    <p:anim calcmode="lin" valueType="num">
                                      <p:cBhvr>
                                        <p:cTn id="55" dur="1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0"/>
                                        </p:tgtEl>
                                        <p:attrNameLst>
                                          <p:attrName>ppt_y</p:attrName>
                                        </p:attrNameLst>
                                      </p:cBhvr>
                                      <p:tavLst>
                                        <p:tav tm="0">
                                          <p:val>
                                            <p:strVal val="#ppt_y"/>
                                          </p:val>
                                        </p:tav>
                                        <p:tav tm="100000">
                                          <p:val>
                                            <p:strVal val="#ppt_y"/>
                                          </p:val>
                                        </p:tav>
                                      </p:tavLst>
                                    </p:anim>
                                    <p:anim calcmode="lin" valueType="num">
                                      <p:cBhvr>
                                        <p:cTn id="57" dur="1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0"/>
                                        </p:tgtEl>
                                      </p:cBhvr>
                                    </p:animEffect>
                                  </p:childTnLst>
                                </p:cTn>
                              </p:par>
                            </p:childTnLst>
                          </p:cTn>
                        </p:par>
                        <p:par>
                          <p:cTn id="60" fill="hold">
                            <p:stCondLst>
                              <p:cond delay="248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4"/>
                                        </p:tgtEl>
                                        <p:attrNameLst>
                                          <p:attrName>style.visibility</p:attrName>
                                        </p:attrNameLst>
                                      </p:cBhvr>
                                      <p:to>
                                        <p:strVal val="visible"/>
                                      </p:to>
                                    </p:set>
                                    <p:anim calcmode="lin" valueType="num">
                                      <p:cBhvr>
                                        <p:cTn id="63" dur="1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4"/>
                                        </p:tgtEl>
                                        <p:attrNameLst>
                                          <p:attrName>ppt_y</p:attrName>
                                        </p:attrNameLst>
                                      </p:cBhvr>
                                      <p:tavLst>
                                        <p:tav tm="0">
                                          <p:val>
                                            <p:strVal val="#ppt_y"/>
                                          </p:val>
                                        </p:tav>
                                        <p:tav tm="100000">
                                          <p:val>
                                            <p:strVal val="#ppt_y"/>
                                          </p:val>
                                        </p:tav>
                                      </p:tavLst>
                                    </p:anim>
                                    <p:anim calcmode="lin" valueType="num">
                                      <p:cBhvr>
                                        <p:cTn id="65" dur="1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p:bldP spid="44" grpId="0"/>
      <p:bldP spid="45"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50185" y="247366"/>
            <a:ext cx="6891629" cy="5788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The operating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3">
            <a:extLst>
              <a:ext uri="{FF2B5EF4-FFF2-40B4-BE49-F238E27FC236}">
                <a16:creationId xmlns:a16="http://schemas.microsoft.com/office/drawing/2014/main" id="{203076F0-90AB-E745-DD92-8E70C6741844}"/>
              </a:ext>
            </a:extLst>
          </p:cNvPr>
          <p:cNvSpPr/>
          <p:nvPr/>
        </p:nvSpPr>
        <p:spPr>
          <a:xfrm>
            <a:off x="673072" y="3200221"/>
            <a:ext cx="3696880" cy="1685846"/>
          </a:xfrm>
          <a:prstGeom prst="rect">
            <a:avLst/>
          </a:prstGeom>
        </p:spPr>
        <p:txBody>
          <a:bodyPr wrap="square" lIns="0" rIns="0" anchor="ctr">
            <a:spAutoFit/>
          </a:bodyPr>
          <a:lstStyle/>
          <a:p>
            <a:pPr algn="ctr" eaLnBrk="1" fontAlgn="auto" hangingPunct="1">
              <a:lnSpc>
                <a:spcPct val="150000"/>
              </a:lnSpc>
              <a:spcBef>
                <a:spcPts val="0"/>
              </a:spcBef>
              <a:spcAft>
                <a:spcPts val="0"/>
              </a:spcAft>
            </a:pPr>
            <a:r>
              <a:rPr lang="en-US" sz="2400" dirty="0">
                <a:solidFill>
                  <a:srgbClr val="767171"/>
                </a:solidFill>
                <a:cs typeface="Cocon® Next Arabic" panose="020A0503020102020204" pitchFamily="18" charset="-78"/>
              </a:rPr>
              <a:t>Recurring costs associated with inputs to continuing operations. </a:t>
            </a:r>
          </a:p>
        </p:txBody>
      </p:sp>
      <p:sp>
        <p:nvSpPr>
          <p:cNvPr id="37" name="Rectangle 33">
            <a:extLst>
              <a:ext uri="{FF2B5EF4-FFF2-40B4-BE49-F238E27FC236}">
                <a16:creationId xmlns:a16="http://schemas.microsoft.com/office/drawing/2014/main" id="{C69EEF47-2FBC-0686-C05B-2F904E79A4B4}"/>
              </a:ext>
            </a:extLst>
          </p:cNvPr>
          <p:cNvSpPr/>
          <p:nvPr/>
        </p:nvSpPr>
        <p:spPr>
          <a:xfrm>
            <a:off x="1038349" y="2355580"/>
            <a:ext cx="2643523" cy="46166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RUNNING COSTS</a:t>
            </a:r>
          </a:p>
        </p:txBody>
      </p:sp>
      <p:sp>
        <p:nvSpPr>
          <p:cNvPr id="39" name="Rectangle 33">
            <a:extLst>
              <a:ext uri="{FF2B5EF4-FFF2-40B4-BE49-F238E27FC236}">
                <a16:creationId xmlns:a16="http://schemas.microsoft.com/office/drawing/2014/main" id="{9579132C-6B8F-757D-ACE5-20D05CCF8183}"/>
              </a:ext>
            </a:extLst>
          </p:cNvPr>
          <p:cNvSpPr/>
          <p:nvPr/>
        </p:nvSpPr>
        <p:spPr>
          <a:xfrm>
            <a:off x="8147194" y="2048466"/>
            <a:ext cx="3006457" cy="461665"/>
          </a:xfrm>
          <a:prstGeom prst="rect">
            <a:avLst/>
          </a:prstGeom>
        </p:spPr>
        <p:txBody>
          <a:bodyPr wrap="square" lIns="0" rIns="0" anchor="ctr">
            <a:spAutoFit/>
          </a:bodyPr>
          <a:lstStyle/>
          <a:p>
            <a:pPr algn="ctr" eaLnBrk="1" fontAlgn="auto" hangingPunct="1">
              <a:spcBef>
                <a:spcPts val="0"/>
              </a:spcBef>
              <a:spcAft>
                <a:spcPts val="0"/>
              </a:spcAft>
            </a:pPr>
            <a:r>
              <a:rPr lang="en-US" sz="2400" dirty="0">
                <a:solidFill>
                  <a:srgbClr val="00B0F0"/>
                </a:solidFill>
                <a:cs typeface="Cocon® Next Arabic" panose="020A0503020102020204" pitchFamily="18" charset="-78"/>
              </a:rPr>
              <a:t>UNIT COST</a:t>
            </a:r>
          </a:p>
        </p:txBody>
      </p:sp>
      <p:grpSp>
        <p:nvGrpSpPr>
          <p:cNvPr id="3" name="مجموعة 2">
            <a:extLst>
              <a:ext uri="{FF2B5EF4-FFF2-40B4-BE49-F238E27FC236}">
                <a16:creationId xmlns:a16="http://schemas.microsoft.com/office/drawing/2014/main" id="{B7499A1A-4F80-116D-55DD-9ECDC04ABB68}"/>
              </a:ext>
            </a:extLst>
          </p:cNvPr>
          <p:cNvGrpSpPr/>
          <p:nvPr/>
        </p:nvGrpSpPr>
        <p:grpSpPr>
          <a:xfrm rot="18900000">
            <a:off x="5032607" y="448720"/>
            <a:ext cx="2126785" cy="3634429"/>
            <a:chOff x="4786063" y="1337438"/>
            <a:chExt cx="2831779" cy="4839183"/>
          </a:xfrm>
        </p:grpSpPr>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40" name="شكل بيضاوي 47">
              <a:extLst>
                <a:ext uri="{FF2B5EF4-FFF2-40B4-BE49-F238E27FC236}">
                  <a16:creationId xmlns:a16="http://schemas.microsoft.com/office/drawing/2014/main" id="{5076420F-EC72-3EE4-7DB9-38D7ACD5243A}"/>
                </a:ext>
              </a:extLst>
            </p:cNvPr>
            <p:cNvSpPr/>
            <p:nvPr/>
          </p:nvSpPr>
          <p:spPr>
            <a:xfrm>
              <a:off x="5187879" y="2825796"/>
              <a:ext cx="1913393" cy="1913393"/>
            </a:xfrm>
            <a:prstGeom prst="ellipse">
              <a:avLst/>
            </a:prstGeom>
            <a:gradFill flip="none" rotWithShape="1">
              <a:gsLst>
                <a:gs pos="0">
                  <a:srgbClr val="767171">
                    <a:alpha val="3500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LID4096"/>
            </a:p>
          </p:txBody>
        </p:sp>
      </p:grpSp>
      <p:sp>
        <p:nvSpPr>
          <p:cNvPr id="41" name="Rectangle 33">
            <a:extLst>
              <a:ext uri="{FF2B5EF4-FFF2-40B4-BE49-F238E27FC236}">
                <a16:creationId xmlns:a16="http://schemas.microsoft.com/office/drawing/2014/main" id="{B63D5A11-57B5-73CC-696B-2C3B5D4B913C}"/>
              </a:ext>
            </a:extLst>
          </p:cNvPr>
          <p:cNvSpPr/>
          <p:nvPr/>
        </p:nvSpPr>
        <p:spPr>
          <a:xfrm>
            <a:off x="5163060" y="2032415"/>
            <a:ext cx="1960585" cy="646331"/>
          </a:xfrm>
          <a:prstGeom prst="rect">
            <a:avLst/>
          </a:prstGeom>
        </p:spPr>
        <p:txBody>
          <a:bodyPr wrap="square" lIns="0" rIns="0" anchor="ctr">
            <a:spAutoFit/>
          </a:bodyPr>
          <a:lstStyle/>
          <a:p>
            <a:pPr algn="ctr" eaLnBrk="1" fontAlgn="auto" hangingPunct="1">
              <a:spcBef>
                <a:spcPts val="0"/>
              </a:spcBef>
              <a:spcAft>
                <a:spcPts val="0"/>
              </a:spcAft>
            </a:pPr>
            <a:r>
              <a:rPr lang="en-US" b="1" dirty="0">
                <a:solidFill>
                  <a:schemeClr val="bg1"/>
                </a:solidFill>
                <a:cs typeface="Cocon® Next Arabic" panose="020A0503020102020204" pitchFamily="18" charset="-78"/>
              </a:rPr>
              <a:t>Differences</a:t>
            </a:r>
            <a:r>
              <a:rPr lang="ar-SA" b="1" dirty="0">
                <a:solidFill>
                  <a:schemeClr val="bg1"/>
                </a:solidFill>
                <a:cs typeface="Cocon® Next Arabic" panose="020A0503020102020204" pitchFamily="18" charset="-78"/>
              </a:rPr>
              <a:t> </a:t>
            </a:r>
            <a:r>
              <a:rPr lang="en-US" b="1" dirty="0">
                <a:solidFill>
                  <a:schemeClr val="bg1"/>
                </a:solidFill>
                <a:cs typeface="Cocon® Next Arabic" panose="020A0503020102020204" pitchFamily="18" charset="-78"/>
              </a:rPr>
              <a:t>between</a:t>
            </a:r>
          </a:p>
        </p:txBody>
      </p:sp>
      <p:sp>
        <p:nvSpPr>
          <p:cNvPr id="2" name="عنصر نائب لرقم الشريحة 1">
            <a:extLst>
              <a:ext uri="{FF2B5EF4-FFF2-40B4-BE49-F238E27FC236}">
                <a16:creationId xmlns:a16="http://schemas.microsoft.com/office/drawing/2014/main" id="{755DAF52-F1DF-173D-EA08-9CDAF5C36FAF}"/>
              </a:ext>
            </a:extLst>
          </p:cNvPr>
          <p:cNvSpPr>
            <a:spLocks noGrp="1"/>
          </p:cNvSpPr>
          <p:nvPr>
            <p:ph type="sldNum" sz="quarter" idx="12"/>
          </p:nvPr>
        </p:nvSpPr>
        <p:spPr/>
        <p:txBody>
          <a:bodyPr/>
          <a:lstStyle/>
          <a:p>
            <a:fld id="{7BB485FA-5BF7-483B-B1A0-9B2B5547A02D}" type="slidenum">
              <a:rPr lang="ar-SA" smtClean="0"/>
              <a:t>17</a:t>
            </a:fld>
            <a:endParaRPr lang="ar-SA"/>
          </a:p>
        </p:txBody>
      </p:sp>
      <p:sp>
        <p:nvSpPr>
          <p:cNvPr id="42" name="Rectangle 33">
            <a:extLst>
              <a:ext uri="{FF2B5EF4-FFF2-40B4-BE49-F238E27FC236}">
                <a16:creationId xmlns:a16="http://schemas.microsoft.com/office/drawing/2014/main" id="{9BC75C27-10CC-B0D4-442F-E694AE480F50}"/>
              </a:ext>
            </a:extLst>
          </p:cNvPr>
          <p:cNvSpPr/>
          <p:nvPr/>
        </p:nvSpPr>
        <p:spPr>
          <a:xfrm>
            <a:off x="7053127" y="3477220"/>
            <a:ext cx="4023083" cy="1131848"/>
          </a:xfrm>
          <a:prstGeom prst="rect">
            <a:avLst/>
          </a:prstGeom>
        </p:spPr>
        <p:txBody>
          <a:bodyPr wrap="square" lIns="0" rIns="0" anchor="ctr">
            <a:spAutoFit/>
          </a:bodyPr>
          <a:lstStyle/>
          <a:p>
            <a:pPr algn="ctr" eaLnBrk="1" fontAlgn="auto" hangingPunct="1">
              <a:lnSpc>
                <a:spcPct val="150000"/>
              </a:lnSpc>
              <a:spcBef>
                <a:spcPts val="0"/>
              </a:spcBef>
              <a:spcAft>
                <a:spcPts val="0"/>
              </a:spcAft>
            </a:pPr>
            <a:r>
              <a:rPr lang="en-US" sz="2400" dirty="0">
                <a:solidFill>
                  <a:srgbClr val="6FD2F7"/>
                </a:solidFill>
                <a:cs typeface="Cocon® Next Arabic" panose="020A0503020102020204" pitchFamily="18" charset="-78"/>
              </a:rPr>
              <a:t>The total cost to produce one unit of a product or service. </a:t>
            </a:r>
          </a:p>
        </p:txBody>
      </p:sp>
    </p:spTree>
    <p:extLst>
      <p:ext uri="{BB962C8B-B14F-4D97-AF65-F5344CB8AC3E}">
        <p14:creationId xmlns:p14="http://schemas.microsoft.com/office/powerpoint/2010/main" val="16957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1"/>
                                        </p:tgtEl>
                                        <p:attrNameLst>
                                          <p:attrName>style.visibility</p:attrName>
                                        </p:attrNameLst>
                                      </p:cBhvr>
                                      <p:to>
                                        <p:strVal val="visible"/>
                                      </p:to>
                                    </p:set>
                                    <p:anim calcmode="lin" valueType="num">
                                      <p:cBhvr>
                                        <p:cTn id="31"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41"/>
                                        </p:tgtEl>
                                        <p:attrNameLst>
                                          <p:attrName>ppt_y</p:attrName>
                                        </p:attrNameLst>
                                      </p:cBhvr>
                                      <p:tavLst>
                                        <p:tav tm="0">
                                          <p:val>
                                            <p:strVal val="#ppt_y"/>
                                          </p:val>
                                        </p:tav>
                                        <p:tav tm="100000">
                                          <p:val>
                                            <p:strVal val="#ppt_y"/>
                                          </p:val>
                                        </p:tav>
                                      </p:tavLst>
                                    </p:anim>
                                    <p:anim calcmode="lin" valueType="num">
                                      <p:cBhvr>
                                        <p:cTn id="33"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41"/>
                                        </p:tgtEl>
                                      </p:cBhvr>
                                    </p:animEffect>
                                  </p:childTnLst>
                                </p:cTn>
                              </p:par>
                            </p:childTnLst>
                          </p:cTn>
                        </p:par>
                        <p:par>
                          <p:cTn id="36" fill="hold">
                            <p:stCondLst>
                              <p:cond delay="16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7"/>
                                        </p:tgtEl>
                                        <p:attrNameLst>
                                          <p:attrName>ppt_y</p:attrName>
                                        </p:attrNameLst>
                                      </p:cBhvr>
                                      <p:tavLst>
                                        <p:tav tm="0">
                                          <p:val>
                                            <p:strVal val="#ppt_y"/>
                                          </p:val>
                                        </p:tav>
                                        <p:tav tm="100000">
                                          <p:val>
                                            <p:strVal val="#ppt_y"/>
                                          </p:val>
                                        </p:tav>
                                      </p:tavLst>
                                    </p:anim>
                                    <p:anim calcmode="lin" valueType="num">
                                      <p:cBhvr>
                                        <p:cTn id="4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7"/>
                                        </p:tgtEl>
                                      </p:cBhvr>
                                    </p:animEffect>
                                  </p:childTnLst>
                                </p:cTn>
                              </p:par>
                            </p:childTnLst>
                          </p:cTn>
                        </p:par>
                        <p:par>
                          <p:cTn id="44" fill="hold">
                            <p:stCondLst>
                              <p:cond delay="194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9"/>
                                        </p:tgtEl>
                                        <p:attrNameLst>
                                          <p:attrName>style.visibility</p:attrName>
                                        </p:attrNameLst>
                                      </p:cBhvr>
                                      <p:to>
                                        <p:strVal val="visible"/>
                                      </p:to>
                                    </p:set>
                                    <p:anim calcmode="lin" valueType="num">
                                      <p:cBhvr>
                                        <p:cTn id="4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9"/>
                                        </p:tgtEl>
                                        <p:attrNameLst>
                                          <p:attrName>ppt_y</p:attrName>
                                        </p:attrNameLst>
                                      </p:cBhvr>
                                      <p:tavLst>
                                        <p:tav tm="0">
                                          <p:val>
                                            <p:strVal val="#ppt_y"/>
                                          </p:val>
                                        </p:tav>
                                        <p:tav tm="100000">
                                          <p:val>
                                            <p:strVal val="#ppt_y"/>
                                          </p:val>
                                        </p:tav>
                                      </p:tavLst>
                                    </p:anim>
                                    <p:anim calcmode="lin" valueType="num">
                                      <p:cBhvr>
                                        <p:cTn id="4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9"/>
                                        </p:tgtEl>
                                      </p:cBhvr>
                                    </p:animEffect>
                                  </p:childTnLst>
                                </p:cTn>
                              </p:par>
                            </p:childTnLst>
                          </p:cTn>
                        </p:par>
                        <p:par>
                          <p:cTn id="52" fill="hold">
                            <p:stCondLst>
                              <p:cond delay="22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6"/>
                                        </p:tgtEl>
                                        <p:attrNameLst>
                                          <p:attrName>style.visibility</p:attrName>
                                        </p:attrNameLst>
                                      </p:cBhvr>
                                      <p:to>
                                        <p:strVal val="visible"/>
                                      </p:to>
                                    </p:set>
                                    <p:anim calcmode="lin" valueType="num">
                                      <p:cBhvr>
                                        <p:cTn id="55" dur="1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36"/>
                                        </p:tgtEl>
                                        <p:attrNameLst>
                                          <p:attrName>ppt_y</p:attrName>
                                        </p:attrNameLst>
                                      </p:cBhvr>
                                      <p:tavLst>
                                        <p:tav tm="0">
                                          <p:val>
                                            <p:strVal val="#ppt_y"/>
                                          </p:val>
                                        </p:tav>
                                        <p:tav tm="100000">
                                          <p:val>
                                            <p:strVal val="#ppt_y"/>
                                          </p:val>
                                        </p:tav>
                                      </p:tavLst>
                                    </p:anim>
                                    <p:anim calcmode="lin" valueType="num">
                                      <p:cBhvr>
                                        <p:cTn id="57" dur="1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36"/>
                                        </p:tgtEl>
                                      </p:cBhvr>
                                    </p:animEffect>
                                  </p:childTnLst>
                                </p:cTn>
                              </p:par>
                            </p:childTnLst>
                          </p:cTn>
                        </p:par>
                        <p:par>
                          <p:cTn id="60" fill="hold">
                            <p:stCondLst>
                              <p:cond delay="286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2"/>
                                        </p:tgtEl>
                                        <p:attrNameLst>
                                          <p:attrName>style.visibility</p:attrName>
                                        </p:attrNameLst>
                                      </p:cBhvr>
                                      <p:to>
                                        <p:strVal val="visible"/>
                                      </p:to>
                                    </p:set>
                                    <p:anim calcmode="lin" valueType="num">
                                      <p:cBhvr>
                                        <p:cTn id="63"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2"/>
                                        </p:tgtEl>
                                        <p:attrNameLst>
                                          <p:attrName>ppt_y</p:attrName>
                                        </p:attrNameLst>
                                      </p:cBhvr>
                                      <p:tavLst>
                                        <p:tav tm="0">
                                          <p:val>
                                            <p:strVal val="#ppt_y"/>
                                          </p:val>
                                        </p:tav>
                                        <p:tav tm="100000">
                                          <p:val>
                                            <p:strVal val="#ppt_y"/>
                                          </p:val>
                                        </p:tav>
                                      </p:tavLst>
                                    </p:anim>
                                    <p:anim calcmode="lin" valueType="num">
                                      <p:cBhvr>
                                        <p:cTn id="65"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9"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8435" y="1719025"/>
            <a:ext cx="6740794" cy="4208844"/>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Choosing a business location is one of the most important aspects of starting a small business. It can dictate foot traffic, business atmosphere and long-term success for your small business. Finding the right location means understanding the right qualities to look for in a potential space. Analyzing your area, reading about potential customer demographics, and considering where competitors are located are all important aspects to finding and choosing the right location.</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4744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Business Location</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18</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13259" y="1209841"/>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Tree>
    <p:extLst>
      <p:ext uri="{BB962C8B-B14F-4D97-AF65-F5344CB8AC3E}">
        <p14:creationId xmlns:p14="http://schemas.microsoft.com/office/powerpoint/2010/main" val="20388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42"/>
                                        </p:tgtEl>
                                        <p:attrNameLst>
                                          <p:attrName>ppt_y</p:attrName>
                                        </p:attrNameLst>
                                      </p:cBhvr>
                                      <p:tavLst>
                                        <p:tav tm="0">
                                          <p:val>
                                            <p:strVal val="#ppt_y"/>
                                          </p:val>
                                        </p:tav>
                                        <p:tav tm="100000">
                                          <p:val>
                                            <p:strVal val="#ppt_y"/>
                                          </p:val>
                                        </p:tav>
                                      </p:tavLst>
                                    </p:anim>
                                    <p:anim calcmode="lin" valueType="num">
                                      <p:cBhvr>
                                        <p:cTn id="3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Business Location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CBC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154213" y="3063886"/>
            <a:ext cx="266016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Cost of the location</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0" name="Rectangle 33">
            <a:extLst>
              <a:ext uri="{FF2B5EF4-FFF2-40B4-BE49-F238E27FC236}">
                <a16:creationId xmlns:a16="http://schemas.microsoft.com/office/drawing/2014/main" id="{2EA622B8-ED51-E55F-03CF-A483AD2AB8EA}"/>
              </a:ext>
            </a:extLst>
          </p:cNvPr>
          <p:cNvSpPr/>
          <p:nvPr/>
        </p:nvSpPr>
        <p:spPr>
          <a:xfrm>
            <a:off x="4422838" y="3580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6" name="Rectangle 33">
            <a:extLst>
              <a:ext uri="{FF2B5EF4-FFF2-40B4-BE49-F238E27FC236}">
                <a16:creationId xmlns:a16="http://schemas.microsoft.com/office/drawing/2014/main" id="{38D63494-C8A0-C8A8-76BF-7D33156D6143}"/>
              </a:ext>
            </a:extLst>
          </p:cNvPr>
          <p:cNvSpPr/>
          <p:nvPr/>
        </p:nvSpPr>
        <p:spPr>
          <a:xfrm>
            <a:off x="7862159" y="2019932"/>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SA"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006080" y="6183983"/>
            <a:ext cx="3460676"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err="1">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Acceability</a:t>
            </a: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 </a:t>
            </a:r>
          </a:p>
        </p:txBody>
      </p:sp>
      <p:sp>
        <p:nvSpPr>
          <p:cNvPr id="53" name="Rectangle 33">
            <a:extLst>
              <a:ext uri="{FF2B5EF4-FFF2-40B4-BE49-F238E27FC236}">
                <a16:creationId xmlns:a16="http://schemas.microsoft.com/office/drawing/2014/main" id="{1A3945F6-F19F-B650-0CB3-DBFEA9C4F7D1}"/>
              </a:ext>
            </a:extLst>
          </p:cNvPr>
          <p:cNvSpPr/>
          <p:nvPr/>
        </p:nvSpPr>
        <p:spPr>
          <a:xfrm>
            <a:off x="2991975" y="2204966"/>
            <a:ext cx="2429443"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Foot Traffic</a:t>
            </a:r>
          </a:p>
        </p:txBody>
      </p:sp>
      <p:sp>
        <p:nvSpPr>
          <p:cNvPr id="57" name="Rectangle 33">
            <a:extLst>
              <a:ext uri="{FF2B5EF4-FFF2-40B4-BE49-F238E27FC236}">
                <a16:creationId xmlns:a16="http://schemas.microsoft.com/office/drawing/2014/main" id="{2CAD4701-5598-6A4E-B956-D2CC0ADBCC8F}"/>
              </a:ext>
            </a:extLst>
          </p:cNvPr>
          <p:cNvSpPr/>
          <p:nvPr/>
        </p:nvSpPr>
        <p:spPr>
          <a:xfrm>
            <a:off x="8404231" y="3723807"/>
            <a:ext cx="2671980"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Competition</a:t>
            </a:r>
          </a:p>
        </p:txBody>
      </p:sp>
      <p:sp>
        <p:nvSpPr>
          <p:cNvPr id="58" name="Rectangle 33">
            <a:extLst>
              <a:ext uri="{FF2B5EF4-FFF2-40B4-BE49-F238E27FC236}">
                <a16:creationId xmlns:a16="http://schemas.microsoft.com/office/drawing/2014/main" id="{F5C0350E-F91C-DED3-68F8-DD635FF86AC3}"/>
              </a:ext>
            </a:extLst>
          </p:cNvPr>
          <p:cNvSpPr/>
          <p:nvPr/>
        </p:nvSpPr>
        <p:spPr>
          <a:xfrm>
            <a:off x="8873427" y="1697839"/>
            <a:ext cx="3035450"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Compliance with law.</a:t>
            </a: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19</a:t>
            </a:fld>
            <a:endParaRPr lang="ar-SA"/>
          </a:p>
        </p:txBody>
      </p:sp>
    </p:spTree>
    <p:extLst>
      <p:ext uri="{BB962C8B-B14F-4D97-AF65-F5344CB8AC3E}">
        <p14:creationId xmlns:p14="http://schemas.microsoft.com/office/powerpoint/2010/main" val="37969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0"/>
                                        </p:tgtEl>
                                        <p:attrNameLst>
                                          <p:attrName>style.visibility</p:attrName>
                                        </p:attrNameLst>
                                      </p:cBhvr>
                                      <p:to>
                                        <p:strVal val="visible"/>
                                      </p:to>
                                    </p:set>
                                    <p:anim calcmode="lin" valueType="num">
                                      <p:cBhvr>
                                        <p:cTn id="44"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0"/>
                                        </p:tgtEl>
                                        <p:attrNameLst>
                                          <p:attrName>ppt_y</p:attrName>
                                        </p:attrNameLst>
                                      </p:cBhvr>
                                      <p:tavLst>
                                        <p:tav tm="0">
                                          <p:val>
                                            <p:strVal val="#ppt_y"/>
                                          </p:val>
                                        </p:tav>
                                        <p:tav tm="100000">
                                          <p:val>
                                            <p:strVal val="#ppt_y"/>
                                          </p:val>
                                        </p:tav>
                                      </p:tavLst>
                                    </p:anim>
                                    <p:anim calcmode="lin" valueType="num">
                                      <p:cBhvr>
                                        <p:cTn id="46"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6"/>
                                        </p:tgtEl>
                                        <p:attrNameLst>
                                          <p:attrName>style.visibility</p:attrName>
                                        </p:attrNameLst>
                                      </p:cBhvr>
                                      <p:to>
                                        <p:strVal val="visible"/>
                                      </p:to>
                                    </p:set>
                                    <p:anim calcmode="lin" valueType="num">
                                      <p:cBhvr>
                                        <p:cTn id="58"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6"/>
                                        </p:tgtEl>
                                        <p:attrNameLst>
                                          <p:attrName>ppt_y</p:attrName>
                                        </p:attrNameLst>
                                      </p:cBhvr>
                                      <p:tavLst>
                                        <p:tav tm="0">
                                          <p:val>
                                            <p:strVal val="#ppt_y"/>
                                          </p:val>
                                        </p:tav>
                                        <p:tav tm="100000">
                                          <p:val>
                                            <p:strVal val="#ppt_y"/>
                                          </p:val>
                                        </p:tav>
                                      </p:tavLst>
                                    </p:anim>
                                    <p:anim calcmode="lin" valueType="num">
                                      <p:cBhvr>
                                        <p:cTn id="60"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6"/>
                                        </p:tgtEl>
                                      </p:cBhvr>
                                    </p:animEffect>
                                  </p:childTnLst>
                                </p:cTn>
                              </p:par>
                            </p:childTnLst>
                          </p:cTn>
                        </p:par>
                        <p:par>
                          <p:cTn id="63" fill="hold">
                            <p:stCondLst>
                              <p:cond delay="1225"/>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7"/>
                                        </p:tgtEl>
                                        <p:attrNameLst>
                                          <p:attrName>style.visibility</p:attrName>
                                        </p:attrNameLst>
                                      </p:cBhvr>
                                      <p:to>
                                        <p:strVal val="visible"/>
                                      </p:to>
                                    </p:set>
                                    <p:anim calcmode="lin" valueType="num">
                                      <p:cBhvr>
                                        <p:cTn id="66"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7" dur="150" fill="hold"/>
                                        <p:tgtEl>
                                          <p:spTgt spid="37"/>
                                        </p:tgtEl>
                                        <p:attrNameLst>
                                          <p:attrName>ppt_y</p:attrName>
                                        </p:attrNameLst>
                                      </p:cBhvr>
                                      <p:tavLst>
                                        <p:tav tm="0">
                                          <p:val>
                                            <p:strVal val="#ppt_y"/>
                                          </p:val>
                                        </p:tav>
                                        <p:tav tm="100000">
                                          <p:val>
                                            <p:strVal val="#ppt_y"/>
                                          </p:val>
                                        </p:tav>
                                      </p:tavLst>
                                    </p:anim>
                                    <p:anim calcmode="lin" valueType="num">
                                      <p:cBhvr>
                                        <p:cTn id="68"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9"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50" tmFilter="0,0; .5, 1; 1, 1"/>
                                        <p:tgtEl>
                                          <p:spTgt spid="37"/>
                                        </p:tgtEl>
                                      </p:cBhvr>
                                    </p:animEffect>
                                  </p:childTnLst>
                                </p:cTn>
                              </p:par>
                            </p:childTnLst>
                          </p:cTn>
                        </p:par>
                        <p:par>
                          <p:cTn id="71" fill="hold">
                            <p:stCondLst>
                              <p:cond delay="1615"/>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7"/>
                                        </p:tgtEl>
                                        <p:attrNameLst>
                                          <p:attrName>style.visibility</p:attrName>
                                        </p:attrNameLst>
                                      </p:cBhvr>
                                      <p:to>
                                        <p:strVal val="visible"/>
                                      </p:to>
                                    </p:set>
                                    <p:anim calcmode="lin" valueType="num">
                                      <p:cBhvr>
                                        <p:cTn id="74"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5" dur="150" fill="hold"/>
                                        <p:tgtEl>
                                          <p:spTgt spid="47"/>
                                        </p:tgtEl>
                                        <p:attrNameLst>
                                          <p:attrName>ppt_y</p:attrName>
                                        </p:attrNameLst>
                                      </p:cBhvr>
                                      <p:tavLst>
                                        <p:tav tm="0">
                                          <p:val>
                                            <p:strVal val="#ppt_y"/>
                                          </p:val>
                                        </p:tav>
                                        <p:tav tm="100000">
                                          <p:val>
                                            <p:strVal val="#ppt_y"/>
                                          </p:val>
                                        </p:tav>
                                      </p:tavLst>
                                    </p:anim>
                                    <p:anim calcmode="lin" valueType="num">
                                      <p:cBhvr>
                                        <p:cTn id="76"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7"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150" tmFilter="0,0; .5, 1; 1, 1"/>
                                        <p:tgtEl>
                                          <p:spTgt spid="47"/>
                                        </p:tgtEl>
                                      </p:cBhvr>
                                    </p:animEffect>
                                  </p:childTnLst>
                                </p:cTn>
                              </p:par>
                            </p:childTnLst>
                          </p:cTn>
                        </p:par>
                        <p:par>
                          <p:cTn id="79" fill="hold">
                            <p:stCondLst>
                              <p:cond delay="1915"/>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53"/>
                                        </p:tgtEl>
                                        <p:attrNameLst>
                                          <p:attrName>style.visibility</p:attrName>
                                        </p:attrNameLst>
                                      </p:cBhvr>
                                      <p:to>
                                        <p:strVal val="visible"/>
                                      </p:to>
                                    </p:set>
                                    <p:anim calcmode="lin" valueType="num">
                                      <p:cBhvr>
                                        <p:cTn id="82"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3" dur="150" fill="hold"/>
                                        <p:tgtEl>
                                          <p:spTgt spid="53"/>
                                        </p:tgtEl>
                                        <p:attrNameLst>
                                          <p:attrName>ppt_y</p:attrName>
                                        </p:attrNameLst>
                                      </p:cBhvr>
                                      <p:tavLst>
                                        <p:tav tm="0">
                                          <p:val>
                                            <p:strVal val="#ppt_y"/>
                                          </p:val>
                                        </p:tav>
                                        <p:tav tm="100000">
                                          <p:val>
                                            <p:strVal val="#ppt_y"/>
                                          </p:val>
                                        </p:tav>
                                      </p:tavLst>
                                    </p:anim>
                                    <p:anim calcmode="lin" valueType="num">
                                      <p:cBhvr>
                                        <p:cTn id="84"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85"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50" tmFilter="0,0; .5, 1; 1, 1"/>
                                        <p:tgtEl>
                                          <p:spTgt spid="53"/>
                                        </p:tgtEl>
                                      </p:cBhvr>
                                    </p:animEffect>
                                  </p:childTnLst>
                                </p:cTn>
                              </p:par>
                            </p:childTnLst>
                          </p:cTn>
                        </p:par>
                        <p:par>
                          <p:cTn id="87" fill="hold">
                            <p:stCondLst>
                              <p:cond delay="2215"/>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7"/>
                                        </p:tgtEl>
                                        <p:attrNameLst>
                                          <p:attrName>style.visibility</p:attrName>
                                        </p:attrNameLst>
                                      </p:cBhvr>
                                      <p:to>
                                        <p:strVal val="visible"/>
                                      </p:to>
                                    </p:set>
                                    <p:anim calcmode="lin" valueType="num">
                                      <p:cBhvr>
                                        <p:cTn id="90"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91" dur="150" fill="hold"/>
                                        <p:tgtEl>
                                          <p:spTgt spid="57"/>
                                        </p:tgtEl>
                                        <p:attrNameLst>
                                          <p:attrName>ppt_y</p:attrName>
                                        </p:attrNameLst>
                                      </p:cBhvr>
                                      <p:tavLst>
                                        <p:tav tm="0">
                                          <p:val>
                                            <p:strVal val="#ppt_y"/>
                                          </p:val>
                                        </p:tav>
                                        <p:tav tm="100000">
                                          <p:val>
                                            <p:strVal val="#ppt_y"/>
                                          </p:val>
                                        </p:tav>
                                      </p:tavLst>
                                    </p:anim>
                                    <p:anim calcmode="lin" valueType="num">
                                      <p:cBhvr>
                                        <p:cTn id="92"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93"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94" dur="150" tmFilter="0,0; .5, 1; 1, 1"/>
                                        <p:tgtEl>
                                          <p:spTgt spid="57"/>
                                        </p:tgtEl>
                                      </p:cBhvr>
                                    </p:animEffect>
                                  </p:childTnLst>
                                </p:cTn>
                              </p:par>
                            </p:childTnLst>
                          </p:cTn>
                        </p:par>
                        <p:par>
                          <p:cTn id="95" fill="hold">
                            <p:stCondLst>
                              <p:cond delay="2515"/>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58"/>
                                        </p:tgtEl>
                                        <p:attrNameLst>
                                          <p:attrName>style.visibility</p:attrName>
                                        </p:attrNameLst>
                                      </p:cBhvr>
                                      <p:to>
                                        <p:strVal val="visible"/>
                                      </p:to>
                                    </p:set>
                                    <p:anim calcmode="lin" valueType="num">
                                      <p:cBhvr>
                                        <p:cTn id="98" dur="15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58"/>
                                        </p:tgtEl>
                                        <p:attrNameLst>
                                          <p:attrName>ppt_y</p:attrName>
                                        </p:attrNameLst>
                                      </p:cBhvr>
                                      <p:tavLst>
                                        <p:tav tm="0">
                                          <p:val>
                                            <p:strVal val="#ppt_y"/>
                                          </p:val>
                                        </p:tav>
                                        <p:tav tm="100000">
                                          <p:val>
                                            <p:strVal val="#ppt_y"/>
                                          </p:val>
                                        </p:tav>
                                      </p:tavLst>
                                    </p:anim>
                                    <p:anim calcmode="lin" valueType="num">
                                      <p:cBhvr>
                                        <p:cTn id="100" dur="15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0" grpId="0"/>
      <p:bldP spid="44" grpId="0"/>
      <p:bldP spid="46" grpId="0"/>
      <p:bldP spid="47" grpId="0"/>
      <p:bldP spid="53"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200" dirty="0">
                <a:solidFill>
                  <a:srgbClr val="343D45">
                    <a:lumMod val="75000"/>
                  </a:srgbClr>
                </a:solidFill>
                <a:sym typeface="Arial"/>
              </a:rPr>
              <a:t>THE OPERATING PLAN</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7</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صر نائب لرقم الشريحة 1">
            <a:extLst>
              <a:ext uri="{FF2B5EF4-FFF2-40B4-BE49-F238E27FC236}">
                <a16:creationId xmlns:a16="http://schemas.microsoft.com/office/drawing/2014/main" id="{D0E87D70-EA4D-61F7-A986-B2055CCB65BE}"/>
              </a:ext>
            </a:extLst>
          </p:cNvPr>
          <p:cNvSpPr>
            <a:spLocks noGrp="1"/>
          </p:cNvSpPr>
          <p:nvPr>
            <p:ph type="sldNum" sz="quarter" idx="12"/>
          </p:nvPr>
        </p:nvSpPr>
        <p:spPr/>
        <p:txBody>
          <a:bodyPr/>
          <a:lstStyle/>
          <a:p>
            <a:fld id="{7BB485FA-5BF7-483B-B1A0-9B2B5547A02D}" type="slidenum">
              <a:rPr lang="ar-SA" smtClean="0"/>
              <a:t>20</a:t>
            </a:fld>
            <a:endParaRPr lang="ar-SA"/>
          </a:p>
        </p:txBody>
      </p:sp>
      <p:pic>
        <p:nvPicPr>
          <p:cNvPr id="52" name="object 3">
            <a:extLst>
              <a:ext uri="{FF2B5EF4-FFF2-40B4-BE49-F238E27FC236}">
                <a16:creationId xmlns:a16="http://schemas.microsoft.com/office/drawing/2014/main" id="{345220C0-3BC5-4D2D-16A8-1D36854E9BA2}"/>
              </a:ext>
            </a:extLst>
          </p:cNvPr>
          <p:cNvPicPr/>
          <p:nvPr/>
        </p:nvPicPr>
        <p:blipFill>
          <a:blip r:embed="rId5" cstate="print"/>
          <a:stretch>
            <a:fillRect/>
          </a:stretch>
        </p:blipFill>
        <p:spPr>
          <a:xfrm>
            <a:off x="5247894" y="2248276"/>
            <a:ext cx="214528" cy="214515"/>
          </a:xfrm>
          <a:prstGeom prst="rect">
            <a:avLst/>
          </a:prstGeom>
        </p:spPr>
      </p:pic>
      <p:pic>
        <p:nvPicPr>
          <p:cNvPr id="54" name="object 4">
            <a:extLst>
              <a:ext uri="{FF2B5EF4-FFF2-40B4-BE49-F238E27FC236}">
                <a16:creationId xmlns:a16="http://schemas.microsoft.com/office/drawing/2014/main" id="{531FAB1C-7C9B-40B6-4712-60372EAF24C8}"/>
              </a:ext>
            </a:extLst>
          </p:cNvPr>
          <p:cNvPicPr/>
          <p:nvPr/>
        </p:nvPicPr>
        <p:blipFill>
          <a:blip r:embed="rId5" cstate="print"/>
          <a:stretch>
            <a:fillRect/>
          </a:stretch>
        </p:blipFill>
        <p:spPr>
          <a:xfrm>
            <a:off x="5889703" y="2917562"/>
            <a:ext cx="214528" cy="214528"/>
          </a:xfrm>
          <a:prstGeom prst="rect">
            <a:avLst/>
          </a:prstGeom>
        </p:spPr>
      </p:pic>
      <p:pic>
        <p:nvPicPr>
          <p:cNvPr id="55" name="object 5">
            <a:extLst>
              <a:ext uri="{FF2B5EF4-FFF2-40B4-BE49-F238E27FC236}">
                <a16:creationId xmlns:a16="http://schemas.microsoft.com/office/drawing/2014/main" id="{2745143D-6ED2-4406-E445-E4B22CA466F8}"/>
              </a:ext>
            </a:extLst>
          </p:cNvPr>
          <p:cNvPicPr/>
          <p:nvPr/>
        </p:nvPicPr>
        <p:blipFill>
          <a:blip r:embed="rId5" cstate="print"/>
          <a:stretch>
            <a:fillRect/>
          </a:stretch>
        </p:blipFill>
        <p:spPr>
          <a:xfrm>
            <a:off x="7848108" y="2917562"/>
            <a:ext cx="214528" cy="214528"/>
          </a:xfrm>
          <a:prstGeom prst="rect">
            <a:avLst/>
          </a:prstGeom>
        </p:spPr>
      </p:pic>
      <p:grpSp>
        <p:nvGrpSpPr>
          <p:cNvPr id="56" name="object 6">
            <a:extLst>
              <a:ext uri="{FF2B5EF4-FFF2-40B4-BE49-F238E27FC236}">
                <a16:creationId xmlns:a16="http://schemas.microsoft.com/office/drawing/2014/main" id="{18E0FEDD-2777-92C5-402A-EA59DFA65A86}"/>
              </a:ext>
            </a:extLst>
          </p:cNvPr>
          <p:cNvGrpSpPr/>
          <p:nvPr/>
        </p:nvGrpSpPr>
        <p:grpSpPr>
          <a:xfrm>
            <a:off x="5314794" y="1571076"/>
            <a:ext cx="1325880" cy="956310"/>
            <a:chOff x="5314794" y="1571076"/>
            <a:chExt cx="1325880" cy="956310"/>
          </a:xfrm>
        </p:grpSpPr>
        <p:pic>
          <p:nvPicPr>
            <p:cNvPr id="59" name="object 7">
              <a:extLst>
                <a:ext uri="{FF2B5EF4-FFF2-40B4-BE49-F238E27FC236}">
                  <a16:creationId xmlns:a16="http://schemas.microsoft.com/office/drawing/2014/main" id="{A285182B-0820-C923-9469-434BA1A116F2}"/>
                </a:ext>
              </a:extLst>
            </p:cNvPr>
            <p:cNvPicPr/>
            <p:nvPr/>
          </p:nvPicPr>
          <p:blipFill>
            <a:blip r:embed="rId5" cstate="print"/>
            <a:stretch>
              <a:fillRect/>
            </a:stretch>
          </p:blipFill>
          <p:spPr>
            <a:xfrm>
              <a:off x="6425609" y="1571076"/>
              <a:ext cx="214528" cy="214528"/>
            </a:xfrm>
            <a:prstGeom prst="rect">
              <a:avLst/>
            </a:prstGeom>
          </p:spPr>
        </p:pic>
        <p:sp>
          <p:nvSpPr>
            <p:cNvPr id="60" name="object 8">
              <a:extLst>
                <a:ext uri="{FF2B5EF4-FFF2-40B4-BE49-F238E27FC236}">
                  <a16:creationId xmlns:a16="http://schemas.microsoft.com/office/drawing/2014/main" id="{D364D9D3-8F12-9B6A-1306-C07FE8468A4F}"/>
                </a:ext>
              </a:extLst>
            </p:cNvPr>
            <p:cNvSpPr/>
            <p:nvPr/>
          </p:nvSpPr>
          <p:spPr>
            <a:xfrm>
              <a:off x="5314794" y="1668933"/>
              <a:ext cx="1273175" cy="858519"/>
            </a:xfrm>
            <a:custGeom>
              <a:avLst/>
              <a:gdLst/>
              <a:ahLst/>
              <a:cxnLst/>
              <a:rect l="l" t="t" r="r" b="b"/>
              <a:pathLst>
                <a:path w="1273175" h="858519">
                  <a:moveTo>
                    <a:pt x="1272920" y="0"/>
                  </a:moveTo>
                  <a:lnTo>
                    <a:pt x="436283" y="0"/>
                  </a:lnTo>
                  <a:lnTo>
                    <a:pt x="388142" y="4585"/>
                  </a:lnTo>
                  <a:lnTo>
                    <a:pt x="342573" y="17830"/>
                  </a:lnTo>
                  <a:lnTo>
                    <a:pt x="300587" y="38971"/>
                  </a:lnTo>
                  <a:lnTo>
                    <a:pt x="263196" y="67242"/>
                  </a:lnTo>
                  <a:lnTo>
                    <a:pt x="231411" y="101878"/>
                  </a:lnTo>
                  <a:lnTo>
                    <a:pt x="206245" y="142114"/>
                  </a:lnTo>
                  <a:lnTo>
                    <a:pt x="188709" y="187185"/>
                  </a:lnTo>
                  <a:lnTo>
                    <a:pt x="0" y="853173"/>
                  </a:lnTo>
                  <a:lnTo>
                    <a:pt x="18084" y="858291"/>
                  </a:lnTo>
                  <a:lnTo>
                    <a:pt x="206781" y="192303"/>
                  </a:lnTo>
                  <a:lnTo>
                    <a:pt x="223039" y="150525"/>
                  </a:lnTo>
                  <a:lnTo>
                    <a:pt x="246370" y="113229"/>
                  </a:lnTo>
                  <a:lnTo>
                    <a:pt x="275836" y="81124"/>
                  </a:lnTo>
                  <a:lnTo>
                    <a:pt x="310498" y="54919"/>
                  </a:lnTo>
                  <a:lnTo>
                    <a:pt x="349418" y="35323"/>
                  </a:lnTo>
                  <a:lnTo>
                    <a:pt x="391659" y="23046"/>
                  </a:lnTo>
                  <a:lnTo>
                    <a:pt x="436283" y="18795"/>
                  </a:lnTo>
                  <a:lnTo>
                    <a:pt x="1272920" y="18795"/>
                  </a:lnTo>
                  <a:lnTo>
                    <a:pt x="1272920" y="0"/>
                  </a:lnTo>
                  <a:close/>
                </a:path>
              </a:pathLst>
            </a:custGeom>
            <a:solidFill>
              <a:srgbClr val="5F5F5F">
                <a:alpha val="25000"/>
              </a:srgbClr>
            </a:solidFill>
          </p:spPr>
          <p:txBody>
            <a:bodyPr wrap="square" lIns="0" tIns="0" rIns="0" bIns="0" rtlCol="0"/>
            <a:lstStyle/>
            <a:p>
              <a:endParaRPr sz="1600">
                <a:latin typeface="+mn-lt"/>
              </a:endParaRPr>
            </a:p>
          </p:txBody>
        </p:sp>
      </p:grpSp>
      <p:sp>
        <p:nvSpPr>
          <p:cNvPr id="61" name="object 9">
            <a:extLst>
              <a:ext uri="{FF2B5EF4-FFF2-40B4-BE49-F238E27FC236}">
                <a16:creationId xmlns:a16="http://schemas.microsoft.com/office/drawing/2014/main" id="{DD85C1BD-32B5-0244-0A16-837D67490F4D}"/>
              </a:ext>
            </a:extLst>
          </p:cNvPr>
          <p:cNvSpPr/>
          <p:nvPr/>
        </p:nvSpPr>
        <p:spPr>
          <a:xfrm>
            <a:off x="5784748" y="3015424"/>
            <a:ext cx="2213610" cy="19050"/>
          </a:xfrm>
          <a:custGeom>
            <a:avLst/>
            <a:gdLst/>
            <a:ahLst/>
            <a:cxnLst/>
            <a:rect l="l" t="t" r="r" b="b"/>
            <a:pathLst>
              <a:path w="2213609" h="19050">
                <a:moveTo>
                  <a:pt x="2213114" y="0"/>
                </a:moveTo>
                <a:lnTo>
                  <a:pt x="0" y="0"/>
                </a:lnTo>
                <a:lnTo>
                  <a:pt x="0" y="18796"/>
                </a:lnTo>
                <a:lnTo>
                  <a:pt x="2213114" y="18796"/>
                </a:lnTo>
                <a:lnTo>
                  <a:pt x="2213114" y="0"/>
                </a:lnTo>
                <a:close/>
              </a:path>
            </a:pathLst>
          </a:custGeom>
          <a:solidFill>
            <a:srgbClr val="5F5F5F">
              <a:alpha val="25000"/>
            </a:srgbClr>
          </a:solidFill>
        </p:spPr>
        <p:txBody>
          <a:bodyPr wrap="square" lIns="0" tIns="0" rIns="0" bIns="0" rtlCol="0"/>
          <a:lstStyle/>
          <a:p>
            <a:endParaRPr sz="1600">
              <a:latin typeface="+mn-lt"/>
            </a:endParaRPr>
          </a:p>
        </p:txBody>
      </p:sp>
      <p:pic>
        <p:nvPicPr>
          <p:cNvPr id="62" name="object 10">
            <a:extLst>
              <a:ext uri="{FF2B5EF4-FFF2-40B4-BE49-F238E27FC236}">
                <a16:creationId xmlns:a16="http://schemas.microsoft.com/office/drawing/2014/main" id="{417AE750-5CAF-F130-8499-1C152B8F0E82}"/>
              </a:ext>
            </a:extLst>
          </p:cNvPr>
          <p:cNvPicPr/>
          <p:nvPr/>
        </p:nvPicPr>
        <p:blipFill>
          <a:blip r:embed="rId5" cstate="print"/>
          <a:stretch>
            <a:fillRect/>
          </a:stretch>
        </p:blipFill>
        <p:spPr>
          <a:xfrm>
            <a:off x="5277363" y="4912490"/>
            <a:ext cx="214515" cy="214528"/>
          </a:xfrm>
          <a:prstGeom prst="rect">
            <a:avLst/>
          </a:prstGeom>
        </p:spPr>
      </p:pic>
      <p:pic>
        <p:nvPicPr>
          <p:cNvPr id="63" name="object 11">
            <a:extLst>
              <a:ext uri="{FF2B5EF4-FFF2-40B4-BE49-F238E27FC236}">
                <a16:creationId xmlns:a16="http://schemas.microsoft.com/office/drawing/2014/main" id="{50C3A61D-3027-E2D9-DAC0-A7820EC9E843}"/>
              </a:ext>
            </a:extLst>
          </p:cNvPr>
          <p:cNvPicPr/>
          <p:nvPr/>
        </p:nvPicPr>
        <p:blipFill>
          <a:blip r:embed="rId5" cstate="print"/>
          <a:stretch>
            <a:fillRect/>
          </a:stretch>
        </p:blipFill>
        <p:spPr>
          <a:xfrm>
            <a:off x="5996959" y="4246777"/>
            <a:ext cx="214528" cy="214528"/>
          </a:xfrm>
          <a:prstGeom prst="rect">
            <a:avLst/>
          </a:prstGeom>
        </p:spPr>
      </p:pic>
      <p:pic>
        <p:nvPicPr>
          <p:cNvPr id="64" name="object 12">
            <a:extLst>
              <a:ext uri="{FF2B5EF4-FFF2-40B4-BE49-F238E27FC236}">
                <a16:creationId xmlns:a16="http://schemas.microsoft.com/office/drawing/2014/main" id="{36DCCAE2-8321-3D34-81E2-383FAEB6B5C8}"/>
              </a:ext>
            </a:extLst>
          </p:cNvPr>
          <p:cNvPicPr/>
          <p:nvPr/>
        </p:nvPicPr>
        <p:blipFill>
          <a:blip r:embed="rId5" cstate="print"/>
          <a:stretch>
            <a:fillRect/>
          </a:stretch>
        </p:blipFill>
        <p:spPr>
          <a:xfrm>
            <a:off x="7848108" y="4246777"/>
            <a:ext cx="214528" cy="214528"/>
          </a:xfrm>
          <a:prstGeom prst="rect">
            <a:avLst/>
          </a:prstGeom>
        </p:spPr>
      </p:pic>
      <p:grpSp>
        <p:nvGrpSpPr>
          <p:cNvPr id="65" name="object 13">
            <a:extLst>
              <a:ext uri="{FF2B5EF4-FFF2-40B4-BE49-F238E27FC236}">
                <a16:creationId xmlns:a16="http://schemas.microsoft.com/office/drawing/2014/main" id="{F50601D6-06FE-9EE4-9364-C8709FF4073A}"/>
              </a:ext>
            </a:extLst>
          </p:cNvPr>
          <p:cNvGrpSpPr/>
          <p:nvPr/>
        </p:nvGrpSpPr>
        <p:grpSpPr>
          <a:xfrm>
            <a:off x="5314791" y="4851629"/>
            <a:ext cx="1325880" cy="956310"/>
            <a:chOff x="5314791" y="4851629"/>
            <a:chExt cx="1325880" cy="956310"/>
          </a:xfrm>
        </p:grpSpPr>
        <p:pic>
          <p:nvPicPr>
            <p:cNvPr id="66" name="object 14">
              <a:extLst>
                <a:ext uri="{FF2B5EF4-FFF2-40B4-BE49-F238E27FC236}">
                  <a16:creationId xmlns:a16="http://schemas.microsoft.com/office/drawing/2014/main" id="{9D8E2A10-46B7-A65B-74F6-8245DF38A283}"/>
                </a:ext>
              </a:extLst>
            </p:cNvPr>
            <p:cNvPicPr/>
            <p:nvPr/>
          </p:nvPicPr>
          <p:blipFill>
            <a:blip r:embed="rId5" cstate="print"/>
            <a:stretch>
              <a:fillRect/>
            </a:stretch>
          </p:blipFill>
          <p:spPr>
            <a:xfrm>
              <a:off x="6425609" y="5593267"/>
              <a:ext cx="214528" cy="214528"/>
            </a:xfrm>
            <a:prstGeom prst="rect">
              <a:avLst/>
            </a:prstGeom>
          </p:spPr>
        </p:pic>
        <p:sp>
          <p:nvSpPr>
            <p:cNvPr id="67" name="object 15">
              <a:extLst>
                <a:ext uri="{FF2B5EF4-FFF2-40B4-BE49-F238E27FC236}">
                  <a16:creationId xmlns:a16="http://schemas.microsoft.com/office/drawing/2014/main" id="{6828184C-B873-0113-F94B-241924DCEA18}"/>
                </a:ext>
              </a:extLst>
            </p:cNvPr>
            <p:cNvSpPr/>
            <p:nvPr/>
          </p:nvSpPr>
          <p:spPr>
            <a:xfrm>
              <a:off x="5314791" y="4851629"/>
              <a:ext cx="1273175" cy="858519"/>
            </a:xfrm>
            <a:custGeom>
              <a:avLst/>
              <a:gdLst/>
              <a:ahLst/>
              <a:cxnLst/>
              <a:rect l="l" t="t" r="r" b="b"/>
              <a:pathLst>
                <a:path w="1273175" h="858520">
                  <a:moveTo>
                    <a:pt x="18084" y="0"/>
                  </a:moveTo>
                  <a:lnTo>
                    <a:pt x="188709" y="671131"/>
                  </a:lnTo>
                  <a:lnTo>
                    <a:pt x="206245" y="716192"/>
                  </a:lnTo>
                  <a:lnTo>
                    <a:pt x="231411" y="756422"/>
                  </a:lnTo>
                  <a:lnTo>
                    <a:pt x="263196" y="791053"/>
                  </a:lnTo>
                  <a:lnTo>
                    <a:pt x="300587" y="819321"/>
                  </a:lnTo>
                  <a:lnTo>
                    <a:pt x="342573" y="840461"/>
                  </a:lnTo>
                  <a:lnTo>
                    <a:pt x="388142" y="853706"/>
                  </a:lnTo>
                  <a:lnTo>
                    <a:pt x="436283" y="858291"/>
                  </a:lnTo>
                  <a:lnTo>
                    <a:pt x="1272921" y="858291"/>
                  </a:lnTo>
                  <a:lnTo>
                    <a:pt x="1272921" y="839508"/>
                  </a:lnTo>
                  <a:lnTo>
                    <a:pt x="436283" y="839508"/>
                  </a:lnTo>
                  <a:lnTo>
                    <a:pt x="391659" y="835257"/>
                  </a:lnTo>
                  <a:lnTo>
                    <a:pt x="349418" y="822980"/>
                  </a:lnTo>
                  <a:lnTo>
                    <a:pt x="310499" y="803383"/>
                  </a:lnTo>
                  <a:lnTo>
                    <a:pt x="275838" y="777177"/>
                  </a:lnTo>
                  <a:lnTo>
                    <a:pt x="246375" y="745069"/>
                  </a:lnTo>
                  <a:lnTo>
                    <a:pt x="223047" y="707770"/>
                  </a:lnTo>
                  <a:lnTo>
                    <a:pt x="206794" y="665988"/>
                  </a:lnTo>
                  <a:lnTo>
                    <a:pt x="18084" y="0"/>
                  </a:lnTo>
                  <a:close/>
                </a:path>
              </a:pathLst>
            </a:custGeom>
            <a:solidFill>
              <a:srgbClr val="5F5F5F">
                <a:alpha val="25000"/>
              </a:srgbClr>
            </a:solidFill>
          </p:spPr>
          <p:txBody>
            <a:bodyPr wrap="square" lIns="0" tIns="0" rIns="0" bIns="0" rtlCol="0"/>
            <a:lstStyle/>
            <a:p>
              <a:endParaRPr sz="1600">
                <a:latin typeface="+mn-lt"/>
              </a:endParaRPr>
            </a:p>
          </p:txBody>
        </p:sp>
      </p:grpSp>
      <p:sp>
        <p:nvSpPr>
          <p:cNvPr id="68" name="object 16">
            <a:extLst>
              <a:ext uri="{FF2B5EF4-FFF2-40B4-BE49-F238E27FC236}">
                <a16:creationId xmlns:a16="http://schemas.microsoft.com/office/drawing/2014/main" id="{379BA9D2-3F29-5F1B-F667-17011E3D4CD4}"/>
              </a:ext>
            </a:extLst>
          </p:cNvPr>
          <p:cNvSpPr/>
          <p:nvPr/>
        </p:nvSpPr>
        <p:spPr>
          <a:xfrm>
            <a:off x="5784748" y="4344657"/>
            <a:ext cx="2213610" cy="19050"/>
          </a:xfrm>
          <a:custGeom>
            <a:avLst/>
            <a:gdLst/>
            <a:ahLst/>
            <a:cxnLst/>
            <a:rect l="l" t="t" r="r" b="b"/>
            <a:pathLst>
              <a:path w="2213609" h="19050">
                <a:moveTo>
                  <a:pt x="2213114" y="0"/>
                </a:moveTo>
                <a:lnTo>
                  <a:pt x="0" y="0"/>
                </a:lnTo>
                <a:lnTo>
                  <a:pt x="0" y="18783"/>
                </a:lnTo>
                <a:lnTo>
                  <a:pt x="2213114" y="18783"/>
                </a:lnTo>
                <a:lnTo>
                  <a:pt x="2213114" y="0"/>
                </a:lnTo>
                <a:close/>
              </a:path>
            </a:pathLst>
          </a:custGeom>
          <a:solidFill>
            <a:srgbClr val="5F5F5F">
              <a:alpha val="25000"/>
            </a:srgbClr>
          </a:solidFill>
        </p:spPr>
        <p:txBody>
          <a:bodyPr wrap="square" lIns="0" tIns="0" rIns="0" bIns="0" rtlCol="0"/>
          <a:lstStyle/>
          <a:p>
            <a:endParaRPr sz="1600">
              <a:latin typeface="+mn-lt"/>
            </a:endParaRPr>
          </a:p>
        </p:txBody>
      </p:sp>
      <p:pic>
        <p:nvPicPr>
          <p:cNvPr id="69" name="object 17">
            <a:extLst>
              <a:ext uri="{FF2B5EF4-FFF2-40B4-BE49-F238E27FC236}">
                <a16:creationId xmlns:a16="http://schemas.microsoft.com/office/drawing/2014/main" id="{C731D24C-39FF-5131-91A8-5D4DDD1220EF}"/>
              </a:ext>
            </a:extLst>
          </p:cNvPr>
          <p:cNvPicPr/>
          <p:nvPr/>
        </p:nvPicPr>
        <p:blipFill>
          <a:blip r:embed="rId6" cstate="print"/>
          <a:stretch>
            <a:fillRect/>
          </a:stretch>
        </p:blipFill>
        <p:spPr>
          <a:xfrm>
            <a:off x="6417199" y="3574948"/>
            <a:ext cx="214528" cy="214528"/>
          </a:xfrm>
          <a:prstGeom prst="rect">
            <a:avLst/>
          </a:prstGeom>
        </p:spPr>
      </p:pic>
      <p:grpSp>
        <p:nvGrpSpPr>
          <p:cNvPr id="70" name="object 18">
            <a:extLst>
              <a:ext uri="{FF2B5EF4-FFF2-40B4-BE49-F238E27FC236}">
                <a16:creationId xmlns:a16="http://schemas.microsoft.com/office/drawing/2014/main" id="{70609A44-877C-C72A-1D63-B714F76B4A84}"/>
              </a:ext>
            </a:extLst>
          </p:cNvPr>
          <p:cNvGrpSpPr/>
          <p:nvPr/>
        </p:nvGrpSpPr>
        <p:grpSpPr>
          <a:xfrm>
            <a:off x="6491757" y="3574948"/>
            <a:ext cx="2278380" cy="214629"/>
            <a:chOff x="6491757" y="3574948"/>
            <a:chExt cx="2278380" cy="214629"/>
          </a:xfrm>
        </p:grpSpPr>
        <p:pic>
          <p:nvPicPr>
            <p:cNvPr id="71" name="object 19">
              <a:extLst>
                <a:ext uri="{FF2B5EF4-FFF2-40B4-BE49-F238E27FC236}">
                  <a16:creationId xmlns:a16="http://schemas.microsoft.com/office/drawing/2014/main" id="{DF0DA4AC-BD43-CF07-28D3-BA2F72196878}"/>
                </a:ext>
              </a:extLst>
            </p:cNvPr>
            <p:cNvPicPr/>
            <p:nvPr/>
          </p:nvPicPr>
          <p:blipFill>
            <a:blip r:embed="rId6" cstate="print"/>
            <a:stretch>
              <a:fillRect/>
            </a:stretch>
          </p:blipFill>
          <p:spPr>
            <a:xfrm>
              <a:off x="8555115" y="3574948"/>
              <a:ext cx="214515" cy="214528"/>
            </a:xfrm>
            <a:prstGeom prst="rect">
              <a:avLst/>
            </a:prstGeom>
          </p:spPr>
        </p:pic>
        <p:sp>
          <p:nvSpPr>
            <p:cNvPr id="72" name="object 20">
              <a:extLst>
                <a:ext uri="{FF2B5EF4-FFF2-40B4-BE49-F238E27FC236}">
                  <a16:creationId xmlns:a16="http://schemas.microsoft.com/office/drawing/2014/main" id="{A3AF4CA4-F128-3086-CED6-BDC067355F60}"/>
                </a:ext>
              </a:extLst>
            </p:cNvPr>
            <p:cNvSpPr/>
            <p:nvPr/>
          </p:nvSpPr>
          <p:spPr>
            <a:xfrm>
              <a:off x="6491757" y="3672814"/>
              <a:ext cx="2213610" cy="19050"/>
            </a:xfrm>
            <a:custGeom>
              <a:avLst/>
              <a:gdLst/>
              <a:ahLst/>
              <a:cxnLst/>
              <a:rect l="l" t="t" r="r" b="b"/>
              <a:pathLst>
                <a:path w="2213609" h="19050">
                  <a:moveTo>
                    <a:pt x="2213114" y="0"/>
                  </a:moveTo>
                  <a:lnTo>
                    <a:pt x="0" y="0"/>
                  </a:lnTo>
                  <a:lnTo>
                    <a:pt x="0" y="18796"/>
                  </a:lnTo>
                  <a:lnTo>
                    <a:pt x="2213114" y="18796"/>
                  </a:lnTo>
                  <a:lnTo>
                    <a:pt x="2213114" y="0"/>
                  </a:lnTo>
                  <a:close/>
                </a:path>
              </a:pathLst>
            </a:custGeom>
            <a:solidFill>
              <a:srgbClr val="5F5F5F">
                <a:alpha val="25000"/>
              </a:srgbClr>
            </a:solidFill>
          </p:spPr>
          <p:txBody>
            <a:bodyPr wrap="square" lIns="0" tIns="0" rIns="0" bIns="0" rtlCol="0"/>
            <a:lstStyle/>
            <a:p>
              <a:endParaRPr sz="1600">
                <a:latin typeface="+mn-lt"/>
              </a:endParaRPr>
            </a:p>
          </p:txBody>
        </p:sp>
      </p:grpSp>
      <p:grpSp>
        <p:nvGrpSpPr>
          <p:cNvPr id="73" name="object 21">
            <a:extLst>
              <a:ext uri="{FF2B5EF4-FFF2-40B4-BE49-F238E27FC236}">
                <a16:creationId xmlns:a16="http://schemas.microsoft.com/office/drawing/2014/main" id="{973199FB-243E-D403-F700-2AEC1D70E9F0}"/>
              </a:ext>
            </a:extLst>
          </p:cNvPr>
          <p:cNvGrpSpPr/>
          <p:nvPr/>
        </p:nvGrpSpPr>
        <p:grpSpPr>
          <a:xfrm>
            <a:off x="2535961" y="659877"/>
            <a:ext cx="7962010" cy="5830141"/>
            <a:chOff x="1812886" y="24117"/>
            <a:chExt cx="9178823" cy="7391882"/>
          </a:xfrm>
        </p:grpSpPr>
        <p:sp>
          <p:nvSpPr>
            <p:cNvPr id="74" name="object 22">
              <a:extLst>
                <a:ext uri="{FF2B5EF4-FFF2-40B4-BE49-F238E27FC236}">
                  <a16:creationId xmlns:a16="http://schemas.microsoft.com/office/drawing/2014/main" id="{398F3B75-E677-BE6D-A31D-BD302EDDB170}"/>
                </a:ext>
              </a:extLst>
            </p:cNvPr>
            <p:cNvSpPr/>
            <p:nvPr/>
          </p:nvSpPr>
          <p:spPr>
            <a:xfrm>
              <a:off x="6213922" y="254878"/>
              <a:ext cx="1847214" cy="1847214"/>
            </a:xfrm>
            <a:custGeom>
              <a:avLst/>
              <a:gdLst/>
              <a:ahLst/>
              <a:cxnLst/>
              <a:rect l="l" t="t" r="r" b="b"/>
              <a:pathLst>
                <a:path w="1847215" h="1847214">
                  <a:moveTo>
                    <a:pt x="947145" y="0"/>
                  </a:moveTo>
                  <a:lnTo>
                    <a:pt x="899747" y="0"/>
                  </a:lnTo>
                  <a:lnTo>
                    <a:pt x="854187" y="14432"/>
                  </a:lnTo>
                  <a:lnTo>
                    <a:pt x="814136" y="43296"/>
                  </a:lnTo>
                  <a:lnTo>
                    <a:pt x="43296" y="814136"/>
                  </a:lnTo>
                  <a:lnTo>
                    <a:pt x="14432" y="854188"/>
                  </a:lnTo>
                  <a:lnTo>
                    <a:pt x="0" y="899751"/>
                  </a:lnTo>
                  <a:lnTo>
                    <a:pt x="0" y="947151"/>
                  </a:lnTo>
                  <a:lnTo>
                    <a:pt x="14432" y="992713"/>
                  </a:lnTo>
                  <a:lnTo>
                    <a:pt x="43296" y="1032766"/>
                  </a:lnTo>
                  <a:lnTo>
                    <a:pt x="814136" y="1803618"/>
                  </a:lnTo>
                  <a:lnTo>
                    <a:pt x="854187" y="1832476"/>
                  </a:lnTo>
                  <a:lnTo>
                    <a:pt x="899747" y="1846906"/>
                  </a:lnTo>
                  <a:lnTo>
                    <a:pt x="947145" y="1846906"/>
                  </a:lnTo>
                  <a:lnTo>
                    <a:pt x="992709" y="1832476"/>
                  </a:lnTo>
                  <a:lnTo>
                    <a:pt x="1032766" y="1803618"/>
                  </a:lnTo>
                  <a:lnTo>
                    <a:pt x="1803618" y="1032766"/>
                  </a:lnTo>
                  <a:lnTo>
                    <a:pt x="1832476" y="992713"/>
                  </a:lnTo>
                  <a:lnTo>
                    <a:pt x="1846906" y="947151"/>
                  </a:lnTo>
                  <a:lnTo>
                    <a:pt x="1846906" y="899751"/>
                  </a:lnTo>
                  <a:lnTo>
                    <a:pt x="1832476" y="854188"/>
                  </a:lnTo>
                  <a:lnTo>
                    <a:pt x="1803618" y="814136"/>
                  </a:lnTo>
                  <a:lnTo>
                    <a:pt x="1032766" y="43296"/>
                  </a:lnTo>
                  <a:lnTo>
                    <a:pt x="992709" y="14432"/>
                  </a:lnTo>
                  <a:lnTo>
                    <a:pt x="947145" y="0"/>
                  </a:lnTo>
                  <a:close/>
                </a:path>
              </a:pathLst>
            </a:custGeom>
            <a:solidFill>
              <a:srgbClr val="FFFFFF"/>
            </a:solidFill>
          </p:spPr>
          <p:txBody>
            <a:bodyPr wrap="square" lIns="0" tIns="0" rIns="0" bIns="0" rtlCol="0"/>
            <a:lstStyle/>
            <a:p>
              <a:endParaRPr/>
            </a:p>
          </p:txBody>
        </p:sp>
        <p:pic>
          <p:nvPicPr>
            <p:cNvPr id="75" name="object 23">
              <a:extLst>
                <a:ext uri="{FF2B5EF4-FFF2-40B4-BE49-F238E27FC236}">
                  <a16:creationId xmlns:a16="http://schemas.microsoft.com/office/drawing/2014/main" id="{E7CCBFF4-B870-4621-D06B-187D00CD432C}"/>
                </a:ext>
              </a:extLst>
            </p:cNvPr>
            <p:cNvPicPr/>
            <p:nvPr/>
          </p:nvPicPr>
          <p:blipFill>
            <a:blip r:embed="rId7" cstate="print"/>
            <a:stretch>
              <a:fillRect/>
            </a:stretch>
          </p:blipFill>
          <p:spPr>
            <a:xfrm>
              <a:off x="5987914" y="24117"/>
              <a:ext cx="2400295" cy="2400297"/>
            </a:xfrm>
            <a:prstGeom prst="rect">
              <a:avLst/>
            </a:prstGeom>
          </p:spPr>
        </p:pic>
        <p:sp>
          <p:nvSpPr>
            <p:cNvPr id="76" name="object 24">
              <a:extLst>
                <a:ext uri="{FF2B5EF4-FFF2-40B4-BE49-F238E27FC236}">
                  <a16:creationId xmlns:a16="http://schemas.microsoft.com/office/drawing/2014/main" id="{B2EA637A-99A8-667B-394A-28575AE08BA2}"/>
                </a:ext>
              </a:extLst>
            </p:cNvPr>
            <p:cNvSpPr/>
            <p:nvPr/>
          </p:nvSpPr>
          <p:spPr>
            <a:xfrm>
              <a:off x="6099362" y="148096"/>
              <a:ext cx="2068830" cy="2068830"/>
            </a:xfrm>
            <a:custGeom>
              <a:avLst/>
              <a:gdLst/>
              <a:ahLst/>
              <a:cxnLst/>
              <a:rect l="l" t="t" r="r" b="b"/>
              <a:pathLst>
                <a:path w="2068829" h="2068830">
                  <a:moveTo>
                    <a:pt x="1034126" y="0"/>
                  </a:moveTo>
                  <a:lnTo>
                    <a:pt x="990233" y="5599"/>
                  </a:lnTo>
                  <a:lnTo>
                    <a:pt x="948717" y="22398"/>
                  </a:lnTo>
                  <a:lnTo>
                    <a:pt x="911952" y="50396"/>
                  </a:lnTo>
                  <a:lnTo>
                    <a:pt x="50396" y="911939"/>
                  </a:lnTo>
                  <a:lnTo>
                    <a:pt x="22398" y="948705"/>
                  </a:lnTo>
                  <a:lnTo>
                    <a:pt x="5599" y="990224"/>
                  </a:lnTo>
                  <a:lnTo>
                    <a:pt x="0" y="1034119"/>
                  </a:lnTo>
                  <a:lnTo>
                    <a:pt x="5599" y="1078014"/>
                  </a:lnTo>
                  <a:lnTo>
                    <a:pt x="22398" y="1119533"/>
                  </a:lnTo>
                  <a:lnTo>
                    <a:pt x="50396" y="1156300"/>
                  </a:lnTo>
                  <a:lnTo>
                    <a:pt x="911952" y="2017855"/>
                  </a:lnTo>
                  <a:lnTo>
                    <a:pt x="948717" y="2045853"/>
                  </a:lnTo>
                  <a:lnTo>
                    <a:pt x="990233" y="2062652"/>
                  </a:lnTo>
                  <a:lnTo>
                    <a:pt x="1034126" y="2068252"/>
                  </a:lnTo>
                  <a:lnTo>
                    <a:pt x="1078018" y="2062652"/>
                  </a:lnTo>
                  <a:lnTo>
                    <a:pt x="1119534" y="2045853"/>
                  </a:lnTo>
                  <a:lnTo>
                    <a:pt x="1156300" y="2017855"/>
                  </a:lnTo>
                  <a:lnTo>
                    <a:pt x="2017855" y="1156300"/>
                  </a:lnTo>
                  <a:lnTo>
                    <a:pt x="2045853" y="1119533"/>
                  </a:lnTo>
                  <a:lnTo>
                    <a:pt x="2062652" y="1078014"/>
                  </a:lnTo>
                  <a:lnTo>
                    <a:pt x="2068252" y="1034119"/>
                  </a:lnTo>
                  <a:lnTo>
                    <a:pt x="2062652" y="990224"/>
                  </a:lnTo>
                  <a:lnTo>
                    <a:pt x="2045853" y="948705"/>
                  </a:lnTo>
                  <a:lnTo>
                    <a:pt x="2017855" y="911939"/>
                  </a:lnTo>
                  <a:lnTo>
                    <a:pt x="1156300" y="50396"/>
                  </a:lnTo>
                  <a:lnTo>
                    <a:pt x="1119534" y="22398"/>
                  </a:lnTo>
                  <a:lnTo>
                    <a:pt x="1078018" y="5599"/>
                  </a:lnTo>
                  <a:lnTo>
                    <a:pt x="1034126" y="0"/>
                  </a:lnTo>
                  <a:close/>
                </a:path>
              </a:pathLst>
            </a:custGeom>
            <a:solidFill>
              <a:srgbClr val="FFFFFF"/>
            </a:solidFill>
          </p:spPr>
          <p:txBody>
            <a:bodyPr wrap="square" lIns="0" tIns="0" rIns="0" bIns="0" rtlCol="0"/>
            <a:lstStyle/>
            <a:p>
              <a:endParaRPr/>
            </a:p>
          </p:txBody>
        </p:sp>
        <p:pic>
          <p:nvPicPr>
            <p:cNvPr id="77" name="object 26">
              <a:extLst>
                <a:ext uri="{FF2B5EF4-FFF2-40B4-BE49-F238E27FC236}">
                  <a16:creationId xmlns:a16="http://schemas.microsoft.com/office/drawing/2014/main" id="{A74B40E9-689A-CE32-6097-9979B6293BD0}"/>
                </a:ext>
              </a:extLst>
            </p:cNvPr>
            <p:cNvPicPr/>
            <p:nvPr/>
          </p:nvPicPr>
          <p:blipFill>
            <a:blip r:embed="rId8" cstate="print"/>
            <a:stretch>
              <a:fillRect/>
            </a:stretch>
          </p:blipFill>
          <p:spPr>
            <a:xfrm>
              <a:off x="7321414" y="1256017"/>
              <a:ext cx="2387595" cy="2387597"/>
            </a:xfrm>
            <a:prstGeom prst="rect">
              <a:avLst/>
            </a:prstGeom>
          </p:spPr>
        </p:pic>
        <p:sp>
          <p:nvSpPr>
            <p:cNvPr id="78" name="object 27">
              <a:extLst>
                <a:ext uri="{FF2B5EF4-FFF2-40B4-BE49-F238E27FC236}">
                  <a16:creationId xmlns:a16="http://schemas.microsoft.com/office/drawing/2014/main" id="{E3763BF5-9FE4-42F6-0DB5-CA0EBADFC696}"/>
                </a:ext>
              </a:extLst>
            </p:cNvPr>
            <p:cNvSpPr/>
            <p:nvPr/>
          </p:nvSpPr>
          <p:spPr>
            <a:xfrm>
              <a:off x="7425601" y="1375549"/>
              <a:ext cx="2068830" cy="2068830"/>
            </a:xfrm>
            <a:custGeom>
              <a:avLst/>
              <a:gdLst/>
              <a:ahLst/>
              <a:cxnLst/>
              <a:rect l="l" t="t" r="r" b="b"/>
              <a:pathLst>
                <a:path w="2068829" h="2068829">
                  <a:moveTo>
                    <a:pt x="2068258" y="1034122"/>
                  </a:moveTo>
                  <a:lnTo>
                    <a:pt x="2062670" y="990231"/>
                  </a:lnTo>
                  <a:lnTo>
                    <a:pt x="2045868" y="948715"/>
                  </a:lnTo>
                  <a:lnTo>
                    <a:pt x="2017864" y="911936"/>
                  </a:lnTo>
                  <a:lnTo>
                    <a:pt x="1156309" y="50393"/>
                  </a:lnTo>
                  <a:lnTo>
                    <a:pt x="1119543" y="22402"/>
                  </a:lnTo>
                  <a:lnTo>
                    <a:pt x="1078026" y="5600"/>
                  </a:lnTo>
                  <a:lnTo>
                    <a:pt x="1034135" y="0"/>
                  </a:lnTo>
                  <a:lnTo>
                    <a:pt x="990244" y="5600"/>
                  </a:lnTo>
                  <a:lnTo>
                    <a:pt x="948728" y="22402"/>
                  </a:lnTo>
                  <a:lnTo>
                    <a:pt x="911961" y="50393"/>
                  </a:lnTo>
                  <a:lnTo>
                    <a:pt x="50406" y="911936"/>
                  </a:lnTo>
                  <a:lnTo>
                    <a:pt x="22402" y="948715"/>
                  </a:lnTo>
                  <a:lnTo>
                    <a:pt x="5600" y="990231"/>
                  </a:lnTo>
                  <a:lnTo>
                    <a:pt x="0" y="1034122"/>
                  </a:lnTo>
                  <a:lnTo>
                    <a:pt x="5600" y="1078014"/>
                  </a:lnTo>
                  <a:lnTo>
                    <a:pt x="22402" y="1119530"/>
                  </a:lnTo>
                  <a:lnTo>
                    <a:pt x="50406" y="1156296"/>
                  </a:lnTo>
                  <a:lnTo>
                    <a:pt x="911961" y="2017852"/>
                  </a:lnTo>
                  <a:lnTo>
                    <a:pt x="948728" y="2045855"/>
                  </a:lnTo>
                  <a:lnTo>
                    <a:pt x="990244" y="2062657"/>
                  </a:lnTo>
                  <a:lnTo>
                    <a:pt x="1034135" y="2068258"/>
                  </a:lnTo>
                  <a:lnTo>
                    <a:pt x="1078026" y="2062657"/>
                  </a:lnTo>
                  <a:lnTo>
                    <a:pt x="1119543" y="2045855"/>
                  </a:lnTo>
                  <a:lnTo>
                    <a:pt x="1156309" y="2017852"/>
                  </a:lnTo>
                  <a:lnTo>
                    <a:pt x="2017864" y="1156296"/>
                  </a:lnTo>
                  <a:lnTo>
                    <a:pt x="2045868" y="1119530"/>
                  </a:lnTo>
                  <a:lnTo>
                    <a:pt x="2062670" y="1078014"/>
                  </a:lnTo>
                  <a:lnTo>
                    <a:pt x="2068258" y="1034122"/>
                  </a:lnTo>
                  <a:close/>
                </a:path>
              </a:pathLst>
            </a:custGeom>
            <a:solidFill>
              <a:srgbClr val="FFFFFF"/>
            </a:solidFill>
          </p:spPr>
          <p:txBody>
            <a:bodyPr wrap="square" lIns="0" tIns="0" rIns="0" bIns="0" rtlCol="0"/>
            <a:lstStyle/>
            <a:p>
              <a:endParaRPr/>
            </a:p>
          </p:txBody>
        </p:sp>
        <p:pic>
          <p:nvPicPr>
            <p:cNvPr id="79" name="object 29">
              <a:extLst>
                <a:ext uri="{FF2B5EF4-FFF2-40B4-BE49-F238E27FC236}">
                  <a16:creationId xmlns:a16="http://schemas.microsoft.com/office/drawing/2014/main" id="{5AD0FB2C-8217-2146-E174-E78026DB4920}"/>
                </a:ext>
              </a:extLst>
            </p:cNvPr>
            <p:cNvPicPr/>
            <p:nvPr/>
          </p:nvPicPr>
          <p:blipFill>
            <a:blip r:embed="rId9" cstate="print"/>
            <a:stretch>
              <a:fillRect/>
            </a:stretch>
          </p:blipFill>
          <p:spPr>
            <a:xfrm>
              <a:off x="8591414" y="2526017"/>
              <a:ext cx="2400295" cy="2400297"/>
            </a:xfrm>
            <a:prstGeom prst="rect">
              <a:avLst/>
            </a:prstGeom>
          </p:spPr>
        </p:pic>
        <p:sp>
          <p:nvSpPr>
            <p:cNvPr id="80" name="object 30">
              <a:extLst>
                <a:ext uri="{FF2B5EF4-FFF2-40B4-BE49-F238E27FC236}">
                  <a16:creationId xmlns:a16="http://schemas.microsoft.com/office/drawing/2014/main" id="{86E47499-7C6A-048E-2A50-7D1FFF4F7CAD}"/>
                </a:ext>
              </a:extLst>
            </p:cNvPr>
            <p:cNvSpPr/>
            <p:nvPr/>
          </p:nvSpPr>
          <p:spPr>
            <a:xfrm>
              <a:off x="8698154" y="2648089"/>
              <a:ext cx="2068830" cy="2068830"/>
            </a:xfrm>
            <a:custGeom>
              <a:avLst/>
              <a:gdLst/>
              <a:ahLst/>
              <a:cxnLst/>
              <a:rect l="l" t="t" r="r" b="b"/>
              <a:pathLst>
                <a:path w="2068829" h="2068829">
                  <a:moveTo>
                    <a:pt x="2068258" y="1034135"/>
                  </a:moveTo>
                  <a:lnTo>
                    <a:pt x="2062657" y="990231"/>
                  </a:lnTo>
                  <a:lnTo>
                    <a:pt x="2045855" y="948715"/>
                  </a:lnTo>
                  <a:lnTo>
                    <a:pt x="2017852" y="911948"/>
                  </a:lnTo>
                  <a:lnTo>
                    <a:pt x="1156296" y="50393"/>
                  </a:lnTo>
                  <a:lnTo>
                    <a:pt x="1119530" y="22402"/>
                  </a:lnTo>
                  <a:lnTo>
                    <a:pt x="1078014" y="5600"/>
                  </a:lnTo>
                  <a:lnTo>
                    <a:pt x="1034122" y="0"/>
                  </a:lnTo>
                  <a:lnTo>
                    <a:pt x="990231" y="5600"/>
                  </a:lnTo>
                  <a:lnTo>
                    <a:pt x="948715" y="22402"/>
                  </a:lnTo>
                  <a:lnTo>
                    <a:pt x="911948" y="50393"/>
                  </a:lnTo>
                  <a:lnTo>
                    <a:pt x="50393" y="911948"/>
                  </a:lnTo>
                  <a:lnTo>
                    <a:pt x="22402" y="948715"/>
                  </a:lnTo>
                  <a:lnTo>
                    <a:pt x="5600" y="990231"/>
                  </a:lnTo>
                  <a:lnTo>
                    <a:pt x="0" y="1034135"/>
                  </a:lnTo>
                  <a:lnTo>
                    <a:pt x="5600" y="1078026"/>
                  </a:lnTo>
                  <a:lnTo>
                    <a:pt x="22402" y="1119543"/>
                  </a:lnTo>
                  <a:lnTo>
                    <a:pt x="50393" y="1156309"/>
                  </a:lnTo>
                  <a:lnTo>
                    <a:pt x="911948" y="2017852"/>
                  </a:lnTo>
                  <a:lnTo>
                    <a:pt x="948715" y="2045855"/>
                  </a:lnTo>
                  <a:lnTo>
                    <a:pt x="990231" y="2062657"/>
                  </a:lnTo>
                  <a:lnTo>
                    <a:pt x="1034122" y="2068258"/>
                  </a:lnTo>
                  <a:lnTo>
                    <a:pt x="1078014" y="2062657"/>
                  </a:lnTo>
                  <a:lnTo>
                    <a:pt x="1119530" y="2045855"/>
                  </a:lnTo>
                  <a:lnTo>
                    <a:pt x="1156296" y="2017852"/>
                  </a:lnTo>
                  <a:lnTo>
                    <a:pt x="2017852" y="1156309"/>
                  </a:lnTo>
                  <a:lnTo>
                    <a:pt x="2045855" y="1119543"/>
                  </a:lnTo>
                  <a:lnTo>
                    <a:pt x="2062657" y="1078026"/>
                  </a:lnTo>
                  <a:lnTo>
                    <a:pt x="2068258" y="1034135"/>
                  </a:lnTo>
                  <a:close/>
                </a:path>
              </a:pathLst>
            </a:custGeom>
            <a:solidFill>
              <a:srgbClr val="FFFFFF"/>
            </a:solidFill>
          </p:spPr>
          <p:txBody>
            <a:bodyPr wrap="square" lIns="0" tIns="0" rIns="0" bIns="0" rtlCol="0"/>
            <a:lstStyle/>
            <a:p>
              <a:endParaRPr/>
            </a:p>
          </p:txBody>
        </p:sp>
        <p:pic>
          <p:nvPicPr>
            <p:cNvPr id="81" name="object 31">
              <a:extLst>
                <a:ext uri="{FF2B5EF4-FFF2-40B4-BE49-F238E27FC236}">
                  <a16:creationId xmlns:a16="http://schemas.microsoft.com/office/drawing/2014/main" id="{DBBF1782-AD87-2BDE-985D-17DF6210CB75}"/>
                </a:ext>
              </a:extLst>
            </p:cNvPr>
            <p:cNvPicPr/>
            <p:nvPr/>
          </p:nvPicPr>
          <p:blipFill>
            <a:blip r:embed="rId10" cstate="print"/>
            <a:stretch>
              <a:fillRect/>
            </a:stretch>
          </p:blipFill>
          <p:spPr>
            <a:xfrm>
              <a:off x="7321414" y="3796017"/>
              <a:ext cx="2387595" cy="2400297"/>
            </a:xfrm>
            <a:prstGeom prst="rect">
              <a:avLst/>
            </a:prstGeom>
          </p:spPr>
        </p:pic>
        <p:sp>
          <p:nvSpPr>
            <p:cNvPr id="82" name="object 32">
              <a:extLst>
                <a:ext uri="{FF2B5EF4-FFF2-40B4-BE49-F238E27FC236}">
                  <a16:creationId xmlns:a16="http://schemas.microsoft.com/office/drawing/2014/main" id="{582AD646-9B7F-1166-0D7E-2F5327AB0683}"/>
                </a:ext>
              </a:extLst>
            </p:cNvPr>
            <p:cNvSpPr/>
            <p:nvPr/>
          </p:nvSpPr>
          <p:spPr>
            <a:xfrm>
              <a:off x="7425512" y="3920731"/>
              <a:ext cx="2068830" cy="2068830"/>
            </a:xfrm>
            <a:custGeom>
              <a:avLst/>
              <a:gdLst/>
              <a:ahLst/>
              <a:cxnLst/>
              <a:rect l="l" t="t" r="r" b="b"/>
              <a:pathLst>
                <a:path w="2068829" h="2068829">
                  <a:moveTo>
                    <a:pt x="2068271" y="1034122"/>
                  </a:moveTo>
                  <a:lnTo>
                    <a:pt x="2062670" y="990231"/>
                  </a:lnTo>
                  <a:lnTo>
                    <a:pt x="2045868" y="948702"/>
                  </a:lnTo>
                  <a:lnTo>
                    <a:pt x="2017864" y="911936"/>
                  </a:lnTo>
                  <a:lnTo>
                    <a:pt x="1156309" y="50393"/>
                  </a:lnTo>
                  <a:lnTo>
                    <a:pt x="1119543" y="22390"/>
                  </a:lnTo>
                  <a:lnTo>
                    <a:pt x="1078026" y="5600"/>
                  </a:lnTo>
                  <a:lnTo>
                    <a:pt x="1034135" y="0"/>
                  </a:lnTo>
                  <a:lnTo>
                    <a:pt x="990244" y="5600"/>
                  </a:lnTo>
                  <a:lnTo>
                    <a:pt x="948728" y="22390"/>
                  </a:lnTo>
                  <a:lnTo>
                    <a:pt x="911961" y="50393"/>
                  </a:lnTo>
                  <a:lnTo>
                    <a:pt x="50406" y="911936"/>
                  </a:lnTo>
                  <a:lnTo>
                    <a:pt x="22402" y="948702"/>
                  </a:lnTo>
                  <a:lnTo>
                    <a:pt x="5600" y="990231"/>
                  </a:lnTo>
                  <a:lnTo>
                    <a:pt x="0" y="1034122"/>
                  </a:lnTo>
                  <a:lnTo>
                    <a:pt x="5600" y="1078014"/>
                  </a:lnTo>
                  <a:lnTo>
                    <a:pt x="22402" y="1119530"/>
                  </a:lnTo>
                  <a:lnTo>
                    <a:pt x="50406" y="1156296"/>
                  </a:lnTo>
                  <a:lnTo>
                    <a:pt x="911961" y="2017852"/>
                  </a:lnTo>
                  <a:lnTo>
                    <a:pt x="948728" y="2045855"/>
                  </a:lnTo>
                  <a:lnTo>
                    <a:pt x="990244" y="2062645"/>
                  </a:lnTo>
                  <a:lnTo>
                    <a:pt x="1034135" y="2068245"/>
                  </a:lnTo>
                  <a:lnTo>
                    <a:pt x="1078026" y="2062645"/>
                  </a:lnTo>
                  <a:lnTo>
                    <a:pt x="1119543" y="2045855"/>
                  </a:lnTo>
                  <a:lnTo>
                    <a:pt x="1156309" y="2017852"/>
                  </a:lnTo>
                  <a:lnTo>
                    <a:pt x="2017864" y="1156296"/>
                  </a:lnTo>
                  <a:lnTo>
                    <a:pt x="2045868" y="1119530"/>
                  </a:lnTo>
                  <a:lnTo>
                    <a:pt x="2062670" y="1078014"/>
                  </a:lnTo>
                  <a:lnTo>
                    <a:pt x="2068271" y="1034122"/>
                  </a:lnTo>
                  <a:close/>
                </a:path>
              </a:pathLst>
            </a:custGeom>
            <a:solidFill>
              <a:srgbClr val="FFFFFF"/>
            </a:solidFill>
          </p:spPr>
          <p:txBody>
            <a:bodyPr wrap="square" lIns="0" tIns="0" rIns="0" bIns="0" rtlCol="0"/>
            <a:lstStyle/>
            <a:p>
              <a:endParaRPr/>
            </a:p>
          </p:txBody>
        </p:sp>
        <p:pic>
          <p:nvPicPr>
            <p:cNvPr id="83" name="object 34">
              <a:extLst>
                <a:ext uri="{FF2B5EF4-FFF2-40B4-BE49-F238E27FC236}">
                  <a16:creationId xmlns:a16="http://schemas.microsoft.com/office/drawing/2014/main" id="{0A654473-7984-C60A-FF1E-7B3A518E43BF}"/>
                </a:ext>
              </a:extLst>
            </p:cNvPr>
            <p:cNvPicPr/>
            <p:nvPr/>
          </p:nvPicPr>
          <p:blipFill>
            <a:blip r:embed="rId11" cstate="print"/>
            <a:stretch>
              <a:fillRect/>
            </a:stretch>
          </p:blipFill>
          <p:spPr>
            <a:xfrm>
              <a:off x="6000614" y="5078717"/>
              <a:ext cx="2387595" cy="2337282"/>
            </a:xfrm>
            <a:prstGeom prst="rect">
              <a:avLst/>
            </a:prstGeom>
          </p:spPr>
        </p:pic>
        <p:sp>
          <p:nvSpPr>
            <p:cNvPr id="84" name="object 35">
              <a:extLst>
                <a:ext uri="{FF2B5EF4-FFF2-40B4-BE49-F238E27FC236}">
                  <a16:creationId xmlns:a16="http://schemas.microsoft.com/office/drawing/2014/main" id="{9B1FA880-91C0-4750-BE81-5DF114373CB3}"/>
                </a:ext>
              </a:extLst>
            </p:cNvPr>
            <p:cNvSpPr/>
            <p:nvPr/>
          </p:nvSpPr>
          <p:spPr>
            <a:xfrm>
              <a:off x="6103239" y="5199659"/>
              <a:ext cx="2068830" cy="2068830"/>
            </a:xfrm>
            <a:custGeom>
              <a:avLst/>
              <a:gdLst/>
              <a:ahLst/>
              <a:cxnLst/>
              <a:rect l="l" t="t" r="r" b="b"/>
              <a:pathLst>
                <a:path w="2068829" h="2068829">
                  <a:moveTo>
                    <a:pt x="2068245" y="1034122"/>
                  </a:moveTo>
                  <a:lnTo>
                    <a:pt x="2062657" y="990231"/>
                  </a:lnTo>
                  <a:lnTo>
                    <a:pt x="2045855" y="948715"/>
                  </a:lnTo>
                  <a:lnTo>
                    <a:pt x="2017852" y="911948"/>
                  </a:lnTo>
                  <a:lnTo>
                    <a:pt x="1156296" y="50406"/>
                  </a:lnTo>
                  <a:lnTo>
                    <a:pt x="1119530" y="22402"/>
                  </a:lnTo>
                  <a:lnTo>
                    <a:pt x="1078014" y="5600"/>
                  </a:lnTo>
                  <a:lnTo>
                    <a:pt x="1034122" y="0"/>
                  </a:lnTo>
                  <a:lnTo>
                    <a:pt x="990231" y="5600"/>
                  </a:lnTo>
                  <a:lnTo>
                    <a:pt x="948715" y="22402"/>
                  </a:lnTo>
                  <a:lnTo>
                    <a:pt x="911948" y="50406"/>
                  </a:lnTo>
                  <a:lnTo>
                    <a:pt x="50393" y="911948"/>
                  </a:lnTo>
                  <a:lnTo>
                    <a:pt x="22402" y="948715"/>
                  </a:lnTo>
                  <a:lnTo>
                    <a:pt x="5600" y="990231"/>
                  </a:lnTo>
                  <a:lnTo>
                    <a:pt x="0" y="1034122"/>
                  </a:lnTo>
                  <a:lnTo>
                    <a:pt x="5600" y="1078026"/>
                  </a:lnTo>
                  <a:lnTo>
                    <a:pt x="22402" y="1119543"/>
                  </a:lnTo>
                  <a:lnTo>
                    <a:pt x="50393" y="1156309"/>
                  </a:lnTo>
                  <a:lnTo>
                    <a:pt x="911948" y="2017864"/>
                  </a:lnTo>
                  <a:lnTo>
                    <a:pt x="948715" y="2045855"/>
                  </a:lnTo>
                  <a:lnTo>
                    <a:pt x="990231" y="2062657"/>
                  </a:lnTo>
                  <a:lnTo>
                    <a:pt x="1034122" y="2068258"/>
                  </a:lnTo>
                  <a:lnTo>
                    <a:pt x="1078014" y="2062657"/>
                  </a:lnTo>
                  <a:lnTo>
                    <a:pt x="1119530" y="2045855"/>
                  </a:lnTo>
                  <a:lnTo>
                    <a:pt x="1156296" y="2017864"/>
                  </a:lnTo>
                  <a:lnTo>
                    <a:pt x="2017852" y="1156309"/>
                  </a:lnTo>
                  <a:lnTo>
                    <a:pt x="2045855" y="1119543"/>
                  </a:lnTo>
                  <a:lnTo>
                    <a:pt x="2062657" y="1078026"/>
                  </a:lnTo>
                  <a:lnTo>
                    <a:pt x="2068245" y="1034122"/>
                  </a:lnTo>
                  <a:close/>
                </a:path>
              </a:pathLst>
            </a:custGeom>
            <a:solidFill>
              <a:srgbClr val="FFFFFF"/>
            </a:solidFill>
          </p:spPr>
          <p:txBody>
            <a:bodyPr wrap="square" lIns="0" tIns="0" rIns="0" bIns="0" rtlCol="0"/>
            <a:lstStyle/>
            <a:p>
              <a:endParaRPr/>
            </a:p>
          </p:txBody>
        </p:sp>
        <p:pic>
          <p:nvPicPr>
            <p:cNvPr id="85" name="object 36">
              <a:extLst>
                <a:ext uri="{FF2B5EF4-FFF2-40B4-BE49-F238E27FC236}">
                  <a16:creationId xmlns:a16="http://schemas.microsoft.com/office/drawing/2014/main" id="{36512DB7-53FB-1DEF-3664-1193731C6D77}"/>
                </a:ext>
              </a:extLst>
            </p:cNvPr>
            <p:cNvPicPr/>
            <p:nvPr/>
          </p:nvPicPr>
          <p:blipFill>
            <a:blip r:embed="rId12" cstate="print"/>
            <a:stretch>
              <a:fillRect/>
            </a:stretch>
          </p:blipFill>
          <p:spPr>
            <a:xfrm>
              <a:off x="1812886" y="1017986"/>
              <a:ext cx="5473699" cy="5486399"/>
            </a:xfrm>
            <a:prstGeom prst="rect">
              <a:avLst/>
            </a:prstGeom>
          </p:spPr>
        </p:pic>
        <p:sp>
          <p:nvSpPr>
            <p:cNvPr id="86" name="object 37">
              <a:extLst>
                <a:ext uri="{FF2B5EF4-FFF2-40B4-BE49-F238E27FC236}">
                  <a16:creationId xmlns:a16="http://schemas.microsoft.com/office/drawing/2014/main" id="{6B8DABA6-3565-D795-DDE1-93BADC7289F7}"/>
                </a:ext>
              </a:extLst>
            </p:cNvPr>
            <p:cNvSpPr/>
            <p:nvPr/>
          </p:nvSpPr>
          <p:spPr>
            <a:xfrm>
              <a:off x="2049574" y="1302762"/>
              <a:ext cx="4759325" cy="4759325"/>
            </a:xfrm>
            <a:custGeom>
              <a:avLst/>
              <a:gdLst/>
              <a:ahLst/>
              <a:cxnLst/>
              <a:rect l="l" t="t" r="r" b="b"/>
              <a:pathLst>
                <a:path w="4759325" h="4759325">
                  <a:moveTo>
                    <a:pt x="2379456" y="0"/>
                  </a:moveTo>
                  <a:lnTo>
                    <a:pt x="2335853" y="2366"/>
                  </a:lnTo>
                  <a:lnTo>
                    <a:pt x="2292680" y="9466"/>
                  </a:lnTo>
                  <a:lnTo>
                    <a:pt x="2250368" y="21300"/>
                  </a:lnTo>
                  <a:lnTo>
                    <a:pt x="2209347" y="37866"/>
                  </a:lnTo>
                  <a:lnTo>
                    <a:pt x="2170048" y="59166"/>
                  </a:lnTo>
                  <a:lnTo>
                    <a:pt x="2132900" y="85200"/>
                  </a:lnTo>
                  <a:lnTo>
                    <a:pt x="2098335" y="115966"/>
                  </a:lnTo>
                  <a:lnTo>
                    <a:pt x="115966" y="2098322"/>
                  </a:lnTo>
                  <a:lnTo>
                    <a:pt x="85200" y="2132890"/>
                  </a:lnTo>
                  <a:lnTo>
                    <a:pt x="59166" y="2170039"/>
                  </a:lnTo>
                  <a:lnTo>
                    <a:pt x="37866" y="2209339"/>
                  </a:lnTo>
                  <a:lnTo>
                    <a:pt x="21300" y="2250361"/>
                  </a:lnTo>
                  <a:lnTo>
                    <a:pt x="9466" y="2292673"/>
                  </a:lnTo>
                  <a:lnTo>
                    <a:pt x="2366" y="2335846"/>
                  </a:lnTo>
                  <a:lnTo>
                    <a:pt x="0" y="2379449"/>
                  </a:lnTo>
                  <a:lnTo>
                    <a:pt x="2366" y="2423052"/>
                  </a:lnTo>
                  <a:lnTo>
                    <a:pt x="9466" y="2466225"/>
                  </a:lnTo>
                  <a:lnTo>
                    <a:pt x="21300" y="2508538"/>
                  </a:lnTo>
                  <a:lnTo>
                    <a:pt x="37866" y="2549559"/>
                  </a:lnTo>
                  <a:lnTo>
                    <a:pt x="59166" y="2588860"/>
                  </a:lnTo>
                  <a:lnTo>
                    <a:pt x="85200" y="2626009"/>
                  </a:lnTo>
                  <a:lnTo>
                    <a:pt x="115966" y="2660576"/>
                  </a:lnTo>
                  <a:lnTo>
                    <a:pt x="2098335" y="4642932"/>
                  </a:lnTo>
                  <a:lnTo>
                    <a:pt x="2132900" y="4673699"/>
                  </a:lnTo>
                  <a:lnTo>
                    <a:pt x="2170048" y="4699732"/>
                  </a:lnTo>
                  <a:lnTo>
                    <a:pt x="2209347" y="4721032"/>
                  </a:lnTo>
                  <a:lnTo>
                    <a:pt x="2250368" y="4737599"/>
                  </a:lnTo>
                  <a:lnTo>
                    <a:pt x="2292680" y="4749432"/>
                  </a:lnTo>
                  <a:lnTo>
                    <a:pt x="2335853" y="4756532"/>
                  </a:lnTo>
                  <a:lnTo>
                    <a:pt x="2379456" y="4758899"/>
                  </a:lnTo>
                  <a:lnTo>
                    <a:pt x="2423059" y="4756532"/>
                  </a:lnTo>
                  <a:lnTo>
                    <a:pt x="2466231" y="4749432"/>
                  </a:lnTo>
                  <a:lnTo>
                    <a:pt x="2508543" y="4737599"/>
                  </a:lnTo>
                  <a:lnTo>
                    <a:pt x="2549564" y="4721032"/>
                  </a:lnTo>
                  <a:lnTo>
                    <a:pt x="2588864" y="4699732"/>
                  </a:lnTo>
                  <a:lnTo>
                    <a:pt x="2626011" y="4673699"/>
                  </a:lnTo>
                  <a:lnTo>
                    <a:pt x="2660576" y="4642932"/>
                  </a:lnTo>
                  <a:lnTo>
                    <a:pt x="4642932" y="2660576"/>
                  </a:lnTo>
                  <a:lnTo>
                    <a:pt x="4673699" y="2626009"/>
                  </a:lnTo>
                  <a:lnTo>
                    <a:pt x="4699732" y="2588860"/>
                  </a:lnTo>
                  <a:lnTo>
                    <a:pt x="4721032" y="2549559"/>
                  </a:lnTo>
                  <a:lnTo>
                    <a:pt x="4737599" y="2508538"/>
                  </a:lnTo>
                  <a:lnTo>
                    <a:pt x="4749432" y="2466225"/>
                  </a:lnTo>
                  <a:lnTo>
                    <a:pt x="4756532" y="2423052"/>
                  </a:lnTo>
                  <a:lnTo>
                    <a:pt x="4758899" y="2379449"/>
                  </a:lnTo>
                  <a:lnTo>
                    <a:pt x="4756532" y="2335846"/>
                  </a:lnTo>
                  <a:lnTo>
                    <a:pt x="4749432" y="2292673"/>
                  </a:lnTo>
                  <a:lnTo>
                    <a:pt x="4737599" y="2250361"/>
                  </a:lnTo>
                  <a:lnTo>
                    <a:pt x="4721032" y="2209339"/>
                  </a:lnTo>
                  <a:lnTo>
                    <a:pt x="4699732" y="2170039"/>
                  </a:lnTo>
                  <a:lnTo>
                    <a:pt x="4673699" y="2132890"/>
                  </a:lnTo>
                  <a:lnTo>
                    <a:pt x="4642932" y="2098322"/>
                  </a:lnTo>
                  <a:lnTo>
                    <a:pt x="2660576" y="115966"/>
                  </a:lnTo>
                  <a:lnTo>
                    <a:pt x="2626011" y="85200"/>
                  </a:lnTo>
                  <a:lnTo>
                    <a:pt x="2588864" y="59166"/>
                  </a:lnTo>
                  <a:lnTo>
                    <a:pt x="2549564" y="37866"/>
                  </a:lnTo>
                  <a:lnTo>
                    <a:pt x="2508543" y="21300"/>
                  </a:lnTo>
                  <a:lnTo>
                    <a:pt x="2466231" y="9466"/>
                  </a:lnTo>
                  <a:lnTo>
                    <a:pt x="2423059" y="2366"/>
                  </a:lnTo>
                  <a:lnTo>
                    <a:pt x="2379456" y="0"/>
                  </a:lnTo>
                  <a:close/>
                </a:path>
              </a:pathLst>
            </a:custGeom>
            <a:solidFill>
              <a:srgbClr val="FFFFFF"/>
            </a:solidFill>
          </p:spPr>
          <p:txBody>
            <a:bodyPr wrap="square" lIns="0" tIns="0" rIns="0" bIns="0" rtlCol="0"/>
            <a:lstStyle/>
            <a:p>
              <a:endParaRPr/>
            </a:p>
          </p:txBody>
        </p:sp>
        <p:pic>
          <p:nvPicPr>
            <p:cNvPr id="87" name="object 38">
              <a:extLst>
                <a:ext uri="{FF2B5EF4-FFF2-40B4-BE49-F238E27FC236}">
                  <a16:creationId xmlns:a16="http://schemas.microsoft.com/office/drawing/2014/main" id="{0679797B-C916-9473-F336-9C7E78B58913}"/>
                </a:ext>
              </a:extLst>
            </p:cNvPr>
            <p:cNvPicPr/>
            <p:nvPr/>
          </p:nvPicPr>
          <p:blipFill>
            <a:blip r:embed="rId13" cstate="print"/>
            <a:stretch>
              <a:fillRect/>
            </a:stretch>
          </p:blipFill>
          <p:spPr>
            <a:xfrm>
              <a:off x="2078584" y="1296390"/>
              <a:ext cx="4914899" cy="4914893"/>
            </a:xfrm>
            <a:prstGeom prst="rect">
              <a:avLst/>
            </a:prstGeom>
          </p:spPr>
        </p:pic>
        <p:sp>
          <p:nvSpPr>
            <p:cNvPr id="88" name="object 39">
              <a:extLst>
                <a:ext uri="{FF2B5EF4-FFF2-40B4-BE49-F238E27FC236}">
                  <a16:creationId xmlns:a16="http://schemas.microsoft.com/office/drawing/2014/main" id="{2815B043-E074-0781-2ABF-52A7984AE237}"/>
                </a:ext>
              </a:extLst>
            </p:cNvPr>
            <p:cNvSpPr/>
            <p:nvPr/>
          </p:nvSpPr>
          <p:spPr>
            <a:xfrm>
              <a:off x="2299225" y="1552404"/>
              <a:ext cx="4260215" cy="4260215"/>
            </a:xfrm>
            <a:custGeom>
              <a:avLst/>
              <a:gdLst/>
              <a:ahLst/>
              <a:cxnLst/>
              <a:rect l="l" t="t" r="r" b="b"/>
              <a:pathLst>
                <a:path w="4260215" h="4260215">
                  <a:moveTo>
                    <a:pt x="2129797" y="0"/>
                  </a:moveTo>
                  <a:lnTo>
                    <a:pt x="2084291" y="2883"/>
                  </a:lnTo>
                  <a:lnTo>
                    <a:pt x="2039397" y="11532"/>
                  </a:lnTo>
                  <a:lnTo>
                    <a:pt x="1995727" y="25948"/>
                  </a:lnTo>
                  <a:lnTo>
                    <a:pt x="1953893" y="46130"/>
                  </a:lnTo>
                  <a:lnTo>
                    <a:pt x="1914505" y="72079"/>
                  </a:lnTo>
                  <a:lnTo>
                    <a:pt x="1878177" y="103793"/>
                  </a:lnTo>
                  <a:lnTo>
                    <a:pt x="103784" y="1878187"/>
                  </a:lnTo>
                  <a:lnTo>
                    <a:pt x="72072" y="1914518"/>
                  </a:lnTo>
                  <a:lnTo>
                    <a:pt x="46126" y="1953907"/>
                  </a:lnTo>
                  <a:lnTo>
                    <a:pt x="25946" y="1995742"/>
                  </a:lnTo>
                  <a:lnTo>
                    <a:pt x="11531" y="2039413"/>
                  </a:lnTo>
                  <a:lnTo>
                    <a:pt x="2882" y="2084306"/>
                  </a:lnTo>
                  <a:lnTo>
                    <a:pt x="0" y="2129812"/>
                  </a:lnTo>
                  <a:lnTo>
                    <a:pt x="2882" y="2175317"/>
                  </a:lnTo>
                  <a:lnTo>
                    <a:pt x="11531" y="2220211"/>
                  </a:lnTo>
                  <a:lnTo>
                    <a:pt x="25946" y="2263881"/>
                  </a:lnTo>
                  <a:lnTo>
                    <a:pt x="46126" y="2305717"/>
                  </a:lnTo>
                  <a:lnTo>
                    <a:pt x="72072" y="2345106"/>
                  </a:lnTo>
                  <a:lnTo>
                    <a:pt x="103784" y="2381437"/>
                  </a:lnTo>
                  <a:lnTo>
                    <a:pt x="1878177" y="4155817"/>
                  </a:lnTo>
                  <a:lnTo>
                    <a:pt x="1914505" y="4187532"/>
                  </a:lnTo>
                  <a:lnTo>
                    <a:pt x="1953893" y="4213481"/>
                  </a:lnTo>
                  <a:lnTo>
                    <a:pt x="1995727" y="4233663"/>
                  </a:lnTo>
                  <a:lnTo>
                    <a:pt x="2039397" y="4248079"/>
                  </a:lnTo>
                  <a:lnTo>
                    <a:pt x="2084291" y="4256728"/>
                  </a:lnTo>
                  <a:lnTo>
                    <a:pt x="2129797" y="4259611"/>
                  </a:lnTo>
                  <a:lnTo>
                    <a:pt x="2175304" y="4256728"/>
                  </a:lnTo>
                  <a:lnTo>
                    <a:pt x="2220198" y="4248079"/>
                  </a:lnTo>
                  <a:lnTo>
                    <a:pt x="2263870" y="4233663"/>
                  </a:lnTo>
                  <a:lnTo>
                    <a:pt x="2305706" y="4213481"/>
                  </a:lnTo>
                  <a:lnTo>
                    <a:pt x="2345096" y="4187532"/>
                  </a:lnTo>
                  <a:lnTo>
                    <a:pt x="2381427" y="4155817"/>
                  </a:lnTo>
                  <a:lnTo>
                    <a:pt x="4155821" y="2381437"/>
                  </a:lnTo>
                  <a:lnTo>
                    <a:pt x="4187532" y="2345106"/>
                  </a:lnTo>
                  <a:lnTo>
                    <a:pt x="4213479" y="2305717"/>
                  </a:lnTo>
                  <a:lnTo>
                    <a:pt x="4233659" y="2263881"/>
                  </a:lnTo>
                  <a:lnTo>
                    <a:pt x="4248073" y="2220211"/>
                  </a:lnTo>
                  <a:lnTo>
                    <a:pt x="4256722" y="2175317"/>
                  </a:lnTo>
                  <a:lnTo>
                    <a:pt x="4259605" y="2129812"/>
                  </a:lnTo>
                  <a:lnTo>
                    <a:pt x="4256722" y="2084306"/>
                  </a:lnTo>
                  <a:lnTo>
                    <a:pt x="4248073" y="2039413"/>
                  </a:lnTo>
                  <a:lnTo>
                    <a:pt x="4233659" y="1995742"/>
                  </a:lnTo>
                  <a:lnTo>
                    <a:pt x="4213479" y="1953907"/>
                  </a:lnTo>
                  <a:lnTo>
                    <a:pt x="4187532" y="1914518"/>
                  </a:lnTo>
                  <a:lnTo>
                    <a:pt x="4155821" y="1878187"/>
                  </a:lnTo>
                  <a:lnTo>
                    <a:pt x="2381427" y="103793"/>
                  </a:lnTo>
                  <a:lnTo>
                    <a:pt x="2345096" y="72079"/>
                  </a:lnTo>
                  <a:lnTo>
                    <a:pt x="2305706" y="46130"/>
                  </a:lnTo>
                  <a:lnTo>
                    <a:pt x="2263870" y="25948"/>
                  </a:lnTo>
                  <a:lnTo>
                    <a:pt x="2220198" y="11532"/>
                  </a:lnTo>
                  <a:lnTo>
                    <a:pt x="2175304" y="2883"/>
                  </a:lnTo>
                  <a:lnTo>
                    <a:pt x="2129797" y="0"/>
                  </a:lnTo>
                  <a:close/>
                </a:path>
              </a:pathLst>
            </a:custGeom>
            <a:solidFill>
              <a:srgbClr val="FFFFFF"/>
            </a:solidFill>
          </p:spPr>
          <p:txBody>
            <a:bodyPr wrap="square" lIns="0" tIns="0" rIns="0" bIns="0" rtlCol="0"/>
            <a:lstStyle/>
            <a:p>
              <a:endParaRPr/>
            </a:p>
          </p:txBody>
        </p:sp>
        <p:pic>
          <p:nvPicPr>
            <p:cNvPr id="89" name="object 40">
              <a:extLst>
                <a:ext uri="{FF2B5EF4-FFF2-40B4-BE49-F238E27FC236}">
                  <a16:creationId xmlns:a16="http://schemas.microsoft.com/office/drawing/2014/main" id="{56975314-B3A1-A13F-2774-25C766C00FC4}"/>
                </a:ext>
              </a:extLst>
            </p:cNvPr>
            <p:cNvPicPr/>
            <p:nvPr/>
          </p:nvPicPr>
          <p:blipFill>
            <a:blip r:embed="rId14" cstate="print"/>
            <a:stretch>
              <a:fillRect/>
            </a:stretch>
          </p:blipFill>
          <p:spPr>
            <a:xfrm>
              <a:off x="3587356" y="1961451"/>
              <a:ext cx="1683334" cy="722236"/>
            </a:xfrm>
            <a:prstGeom prst="rect">
              <a:avLst/>
            </a:prstGeom>
          </p:spPr>
        </p:pic>
        <p:sp>
          <p:nvSpPr>
            <p:cNvPr id="90" name="object 41">
              <a:extLst>
                <a:ext uri="{FF2B5EF4-FFF2-40B4-BE49-F238E27FC236}">
                  <a16:creationId xmlns:a16="http://schemas.microsoft.com/office/drawing/2014/main" id="{1E81D90A-0F4B-CA2D-10E2-4253DFA36D29}"/>
                </a:ext>
              </a:extLst>
            </p:cNvPr>
            <p:cNvSpPr/>
            <p:nvPr/>
          </p:nvSpPr>
          <p:spPr>
            <a:xfrm>
              <a:off x="6584561" y="422679"/>
              <a:ext cx="1119505" cy="479425"/>
            </a:xfrm>
            <a:custGeom>
              <a:avLst/>
              <a:gdLst/>
              <a:ahLst/>
              <a:cxnLst/>
              <a:rect l="l" t="t" r="r" b="b"/>
              <a:pathLst>
                <a:path w="1119504" h="479425">
                  <a:moveTo>
                    <a:pt x="580536" y="0"/>
                  </a:moveTo>
                  <a:lnTo>
                    <a:pt x="538609" y="0"/>
                  </a:lnTo>
                  <a:lnTo>
                    <a:pt x="497509" y="9102"/>
                  </a:lnTo>
                  <a:lnTo>
                    <a:pt x="458890" y="27306"/>
                  </a:lnTo>
                  <a:lnTo>
                    <a:pt x="424408" y="54612"/>
                  </a:lnTo>
                  <a:lnTo>
                    <a:pt x="0" y="479020"/>
                  </a:lnTo>
                  <a:lnTo>
                    <a:pt x="181013" y="479020"/>
                  </a:lnTo>
                  <a:lnTo>
                    <a:pt x="444398" y="215622"/>
                  </a:lnTo>
                  <a:lnTo>
                    <a:pt x="479057" y="189233"/>
                  </a:lnTo>
                  <a:lnTo>
                    <a:pt x="518193" y="173399"/>
                  </a:lnTo>
                  <a:lnTo>
                    <a:pt x="559568" y="168121"/>
                  </a:lnTo>
                  <a:lnTo>
                    <a:pt x="600943" y="173399"/>
                  </a:lnTo>
                  <a:lnTo>
                    <a:pt x="640079" y="189233"/>
                  </a:lnTo>
                  <a:lnTo>
                    <a:pt x="674738" y="215622"/>
                  </a:lnTo>
                  <a:lnTo>
                    <a:pt x="938123" y="479020"/>
                  </a:lnTo>
                  <a:lnTo>
                    <a:pt x="1119136" y="479020"/>
                  </a:lnTo>
                  <a:lnTo>
                    <a:pt x="694728" y="54612"/>
                  </a:lnTo>
                  <a:lnTo>
                    <a:pt x="660250" y="27306"/>
                  </a:lnTo>
                  <a:lnTo>
                    <a:pt x="621634" y="9102"/>
                  </a:lnTo>
                  <a:lnTo>
                    <a:pt x="580536" y="0"/>
                  </a:lnTo>
                  <a:close/>
                </a:path>
              </a:pathLst>
            </a:custGeom>
            <a:solidFill>
              <a:srgbClr val="DFB3FF"/>
            </a:solidFill>
          </p:spPr>
          <p:txBody>
            <a:bodyPr wrap="square" lIns="0" tIns="0" rIns="0" bIns="0" rtlCol="0"/>
            <a:lstStyle/>
            <a:p>
              <a:endParaRPr/>
            </a:p>
          </p:txBody>
        </p:sp>
        <p:sp>
          <p:nvSpPr>
            <p:cNvPr id="91" name="object 42">
              <a:extLst>
                <a:ext uri="{FF2B5EF4-FFF2-40B4-BE49-F238E27FC236}">
                  <a16:creationId xmlns:a16="http://schemas.microsoft.com/office/drawing/2014/main" id="{F85AD3C0-4A77-6568-1A61-E1E9BED11F59}"/>
                </a:ext>
              </a:extLst>
            </p:cNvPr>
            <p:cNvSpPr/>
            <p:nvPr/>
          </p:nvSpPr>
          <p:spPr>
            <a:xfrm>
              <a:off x="7905361" y="1552979"/>
              <a:ext cx="1119505" cy="479425"/>
            </a:xfrm>
            <a:custGeom>
              <a:avLst/>
              <a:gdLst/>
              <a:ahLst/>
              <a:cxnLst/>
              <a:rect l="l" t="t" r="r" b="b"/>
              <a:pathLst>
                <a:path w="1119504" h="479425">
                  <a:moveTo>
                    <a:pt x="580536" y="0"/>
                  </a:moveTo>
                  <a:lnTo>
                    <a:pt x="538609" y="0"/>
                  </a:lnTo>
                  <a:lnTo>
                    <a:pt x="497509" y="9102"/>
                  </a:lnTo>
                  <a:lnTo>
                    <a:pt x="458890" y="27306"/>
                  </a:lnTo>
                  <a:lnTo>
                    <a:pt x="424408" y="54612"/>
                  </a:lnTo>
                  <a:lnTo>
                    <a:pt x="0" y="479020"/>
                  </a:lnTo>
                  <a:lnTo>
                    <a:pt x="181013" y="479020"/>
                  </a:lnTo>
                  <a:lnTo>
                    <a:pt x="444398" y="215622"/>
                  </a:lnTo>
                  <a:lnTo>
                    <a:pt x="479057" y="189233"/>
                  </a:lnTo>
                  <a:lnTo>
                    <a:pt x="518193" y="173399"/>
                  </a:lnTo>
                  <a:lnTo>
                    <a:pt x="559568" y="168121"/>
                  </a:lnTo>
                  <a:lnTo>
                    <a:pt x="600943" y="173399"/>
                  </a:lnTo>
                  <a:lnTo>
                    <a:pt x="640079" y="189233"/>
                  </a:lnTo>
                  <a:lnTo>
                    <a:pt x="674738" y="215622"/>
                  </a:lnTo>
                  <a:lnTo>
                    <a:pt x="938123" y="479020"/>
                  </a:lnTo>
                  <a:lnTo>
                    <a:pt x="1119136" y="479020"/>
                  </a:lnTo>
                  <a:lnTo>
                    <a:pt x="694728" y="54612"/>
                  </a:lnTo>
                  <a:lnTo>
                    <a:pt x="660250" y="27306"/>
                  </a:lnTo>
                  <a:lnTo>
                    <a:pt x="621634" y="9102"/>
                  </a:lnTo>
                  <a:lnTo>
                    <a:pt x="580536" y="0"/>
                  </a:lnTo>
                  <a:close/>
                </a:path>
              </a:pathLst>
            </a:custGeom>
            <a:solidFill>
              <a:srgbClr val="00B9E8"/>
            </a:solidFill>
          </p:spPr>
          <p:txBody>
            <a:bodyPr wrap="square" lIns="0" tIns="0" rIns="0" bIns="0" rtlCol="0"/>
            <a:lstStyle/>
            <a:p>
              <a:endParaRPr/>
            </a:p>
          </p:txBody>
        </p:sp>
        <p:sp>
          <p:nvSpPr>
            <p:cNvPr id="92" name="object 43">
              <a:extLst>
                <a:ext uri="{FF2B5EF4-FFF2-40B4-BE49-F238E27FC236}">
                  <a16:creationId xmlns:a16="http://schemas.microsoft.com/office/drawing/2014/main" id="{8DF1B1CD-0A1A-76EE-231B-9C7F68C65087}"/>
                </a:ext>
              </a:extLst>
            </p:cNvPr>
            <p:cNvSpPr/>
            <p:nvPr/>
          </p:nvSpPr>
          <p:spPr>
            <a:xfrm>
              <a:off x="9175361" y="2899179"/>
              <a:ext cx="1119505" cy="479425"/>
            </a:xfrm>
            <a:custGeom>
              <a:avLst/>
              <a:gdLst/>
              <a:ahLst/>
              <a:cxnLst/>
              <a:rect l="l" t="t" r="r" b="b"/>
              <a:pathLst>
                <a:path w="1119504" h="479425">
                  <a:moveTo>
                    <a:pt x="580536" y="0"/>
                  </a:moveTo>
                  <a:lnTo>
                    <a:pt x="538609" y="0"/>
                  </a:lnTo>
                  <a:lnTo>
                    <a:pt x="497509" y="9102"/>
                  </a:lnTo>
                  <a:lnTo>
                    <a:pt x="458890" y="27306"/>
                  </a:lnTo>
                  <a:lnTo>
                    <a:pt x="424408" y="54612"/>
                  </a:lnTo>
                  <a:lnTo>
                    <a:pt x="0" y="479020"/>
                  </a:lnTo>
                  <a:lnTo>
                    <a:pt x="181013" y="479020"/>
                  </a:lnTo>
                  <a:lnTo>
                    <a:pt x="444398" y="215622"/>
                  </a:lnTo>
                  <a:lnTo>
                    <a:pt x="479057" y="189233"/>
                  </a:lnTo>
                  <a:lnTo>
                    <a:pt x="518193" y="173399"/>
                  </a:lnTo>
                  <a:lnTo>
                    <a:pt x="559568" y="168121"/>
                  </a:lnTo>
                  <a:lnTo>
                    <a:pt x="600943" y="173399"/>
                  </a:lnTo>
                  <a:lnTo>
                    <a:pt x="640079" y="189233"/>
                  </a:lnTo>
                  <a:lnTo>
                    <a:pt x="674738" y="215622"/>
                  </a:lnTo>
                  <a:lnTo>
                    <a:pt x="938123" y="479020"/>
                  </a:lnTo>
                  <a:lnTo>
                    <a:pt x="1119136" y="479020"/>
                  </a:lnTo>
                  <a:lnTo>
                    <a:pt x="694728" y="54612"/>
                  </a:lnTo>
                  <a:lnTo>
                    <a:pt x="660250" y="27306"/>
                  </a:lnTo>
                  <a:lnTo>
                    <a:pt x="621634" y="9102"/>
                  </a:lnTo>
                  <a:lnTo>
                    <a:pt x="580536" y="0"/>
                  </a:lnTo>
                  <a:close/>
                </a:path>
              </a:pathLst>
            </a:custGeom>
            <a:solidFill>
              <a:srgbClr val="FF5D00"/>
            </a:solidFill>
          </p:spPr>
          <p:txBody>
            <a:bodyPr wrap="square" lIns="0" tIns="0" rIns="0" bIns="0" rtlCol="0"/>
            <a:lstStyle/>
            <a:p>
              <a:endParaRPr/>
            </a:p>
          </p:txBody>
        </p:sp>
        <p:sp>
          <p:nvSpPr>
            <p:cNvPr id="93" name="object 44">
              <a:extLst>
                <a:ext uri="{FF2B5EF4-FFF2-40B4-BE49-F238E27FC236}">
                  <a16:creationId xmlns:a16="http://schemas.microsoft.com/office/drawing/2014/main" id="{6F6B8203-D887-A2DA-94E1-9A5EDDF19553}"/>
                </a:ext>
              </a:extLst>
            </p:cNvPr>
            <p:cNvSpPr/>
            <p:nvPr/>
          </p:nvSpPr>
          <p:spPr>
            <a:xfrm>
              <a:off x="7905361" y="4131079"/>
              <a:ext cx="1119505" cy="479425"/>
            </a:xfrm>
            <a:custGeom>
              <a:avLst/>
              <a:gdLst/>
              <a:ahLst/>
              <a:cxnLst/>
              <a:rect l="l" t="t" r="r" b="b"/>
              <a:pathLst>
                <a:path w="1119504" h="479425">
                  <a:moveTo>
                    <a:pt x="580536" y="0"/>
                  </a:moveTo>
                  <a:lnTo>
                    <a:pt x="538609" y="0"/>
                  </a:lnTo>
                  <a:lnTo>
                    <a:pt x="497509" y="9102"/>
                  </a:lnTo>
                  <a:lnTo>
                    <a:pt x="458890" y="27306"/>
                  </a:lnTo>
                  <a:lnTo>
                    <a:pt x="424408" y="54612"/>
                  </a:lnTo>
                  <a:lnTo>
                    <a:pt x="0" y="479020"/>
                  </a:lnTo>
                  <a:lnTo>
                    <a:pt x="181013" y="479020"/>
                  </a:lnTo>
                  <a:lnTo>
                    <a:pt x="444398" y="215622"/>
                  </a:lnTo>
                  <a:lnTo>
                    <a:pt x="479057" y="189233"/>
                  </a:lnTo>
                  <a:lnTo>
                    <a:pt x="518193" y="173399"/>
                  </a:lnTo>
                  <a:lnTo>
                    <a:pt x="559568" y="168121"/>
                  </a:lnTo>
                  <a:lnTo>
                    <a:pt x="600943" y="173399"/>
                  </a:lnTo>
                  <a:lnTo>
                    <a:pt x="640079" y="189233"/>
                  </a:lnTo>
                  <a:lnTo>
                    <a:pt x="674738" y="215622"/>
                  </a:lnTo>
                  <a:lnTo>
                    <a:pt x="938123" y="479020"/>
                  </a:lnTo>
                  <a:lnTo>
                    <a:pt x="1119136" y="479020"/>
                  </a:lnTo>
                  <a:lnTo>
                    <a:pt x="694728" y="54612"/>
                  </a:lnTo>
                  <a:lnTo>
                    <a:pt x="660250" y="27306"/>
                  </a:lnTo>
                  <a:lnTo>
                    <a:pt x="621634" y="9102"/>
                  </a:lnTo>
                  <a:lnTo>
                    <a:pt x="580536" y="0"/>
                  </a:lnTo>
                  <a:close/>
                </a:path>
              </a:pathLst>
            </a:custGeom>
            <a:solidFill>
              <a:srgbClr val="D75B5B"/>
            </a:solidFill>
          </p:spPr>
          <p:txBody>
            <a:bodyPr wrap="square" lIns="0" tIns="0" rIns="0" bIns="0" rtlCol="0"/>
            <a:lstStyle/>
            <a:p>
              <a:endParaRPr/>
            </a:p>
          </p:txBody>
        </p:sp>
        <p:sp>
          <p:nvSpPr>
            <p:cNvPr id="94" name="object 45">
              <a:extLst>
                <a:ext uri="{FF2B5EF4-FFF2-40B4-BE49-F238E27FC236}">
                  <a16:creationId xmlns:a16="http://schemas.microsoft.com/office/drawing/2014/main" id="{FF2202BB-1A4E-486C-73C3-4DF490C9A003}"/>
                </a:ext>
              </a:extLst>
            </p:cNvPr>
            <p:cNvSpPr/>
            <p:nvPr/>
          </p:nvSpPr>
          <p:spPr>
            <a:xfrm>
              <a:off x="6533761" y="5464579"/>
              <a:ext cx="1119505" cy="479425"/>
            </a:xfrm>
            <a:custGeom>
              <a:avLst/>
              <a:gdLst/>
              <a:ahLst/>
              <a:cxnLst/>
              <a:rect l="l" t="t" r="r" b="b"/>
              <a:pathLst>
                <a:path w="1119504" h="479425">
                  <a:moveTo>
                    <a:pt x="580536" y="0"/>
                  </a:moveTo>
                  <a:lnTo>
                    <a:pt x="538609" y="0"/>
                  </a:lnTo>
                  <a:lnTo>
                    <a:pt x="497509" y="9102"/>
                  </a:lnTo>
                  <a:lnTo>
                    <a:pt x="458890" y="27306"/>
                  </a:lnTo>
                  <a:lnTo>
                    <a:pt x="424408" y="54612"/>
                  </a:lnTo>
                  <a:lnTo>
                    <a:pt x="0" y="479020"/>
                  </a:lnTo>
                  <a:lnTo>
                    <a:pt x="181013" y="479020"/>
                  </a:lnTo>
                  <a:lnTo>
                    <a:pt x="444398" y="215622"/>
                  </a:lnTo>
                  <a:lnTo>
                    <a:pt x="479057" y="189233"/>
                  </a:lnTo>
                  <a:lnTo>
                    <a:pt x="518193" y="173399"/>
                  </a:lnTo>
                  <a:lnTo>
                    <a:pt x="559568" y="168121"/>
                  </a:lnTo>
                  <a:lnTo>
                    <a:pt x="600943" y="173399"/>
                  </a:lnTo>
                  <a:lnTo>
                    <a:pt x="640079" y="189233"/>
                  </a:lnTo>
                  <a:lnTo>
                    <a:pt x="674738" y="215622"/>
                  </a:lnTo>
                  <a:lnTo>
                    <a:pt x="938123" y="479020"/>
                  </a:lnTo>
                  <a:lnTo>
                    <a:pt x="1119136" y="479020"/>
                  </a:lnTo>
                  <a:lnTo>
                    <a:pt x="694728" y="54612"/>
                  </a:lnTo>
                  <a:lnTo>
                    <a:pt x="660250" y="27306"/>
                  </a:lnTo>
                  <a:lnTo>
                    <a:pt x="621634" y="9102"/>
                  </a:lnTo>
                  <a:lnTo>
                    <a:pt x="580536" y="0"/>
                  </a:lnTo>
                  <a:close/>
                </a:path>
              </a:pathLst>
            </a:custGeom>
            <a:solidFill>
              <a:srgbClr val="FF2BEA"/>
            </a:solidFill>
          </p:spPr>
          <p:txBody>
            <a:bodyPr wrap="square" lIns="0" tIns="0" rIns="0" bIns="0" rtlCol="0"/>
            <a:lstStyle/>
            <a:p>
              <a:endParaRPr/>
            </a:p>
          </p:txBody>
        </p:sp>
        <p:pic>
          <p:nvPicPr>
            <p:cNvPr id="95" name="object 46">
              <a:extLst>
                <a:ext uri="{FF2B5EF4-FFF2-40B4-BE49-F238E27FC236}">
                  <a16:creationId xmlns:a16="http://schemas.microsoft.com/office/drawing/2014/main" id="{028398E1-A7E9-2DC9-C106-3D413FFDCC8A}"/>
                </a:ext>
              </a:extLst>
            </p:cNvPr>
            <p:cNvPicPr/>
            <p:nvPr/>
          </p:nvPicPr>
          <p:blipFill>
            <a:blip r:embed="rId15" cstate="print"/>
            <a:stretch>
              <a:fillRect/>
            </a:stretch>
          </p:blipFill>
          <p:spPr>
            <a:xfrm>
              <a:off x="3610559" y="4703953"/>
              <a:ext cx="1636928" cy="699020"/>
            </a:xfrm>
            <a:prstGeom prst="rect">
              <a:avLst/>
            </a:prstGeom>
          </p:spPr>
        </p:pic>
        <p:sp>
          <p:nvSpPr>
            <p:cNvPr id="96" name="object 47">
              <a:extLst>
                <a:ext uri="{FF2B5EF4-FFF2-40B4-BE49-F238E27FC236}">
                  <a16:creationId xmlns:a16="http://schemas.microsoft.com/office/drawing/2014/main" id="{5A7572DB-8D6C-D612-F7AD-1B1B414D4E20}"/>
                </a:ext>
              </a:extLst>
            </p:cNvPr>
            <p:cNvSpPr/>
            <p:nvPr/>
          </p:nvSpPr>
          <p:spPr>
            <a:xfrm>
              <a:off x="3088427" y="3845936"/>
              <a:ext cx="2640965" cy="0"/>
            </a:xfrm>
            <a:custGeom>
              <a:avLst/>
              <a:gdLst/>
              <a:ahLst/>
              <a:cxnLst/>
              <a:rect l="l" t="t" r="r" b="b"/>
              <a:pathLst>
                <a:path w="2640965">
                  <a:moveTo>
                    <a:pt x="0" y="0"/>
                  </a:moveTo>
                  <a:lnTo>
                    <a:pt x="2640418" y="0"/>
                  </a:lnTo>
                </a:path>
              </a:pathLst>
            </a:custGeom>
            <a:ln w="15582">
              <a:solidFill>
                <a:srgbClr val="5F5F5F"/>
              </a:solidFill>
            </a:ln>
          </p:spPr>
          <p:txBody>
            <a:bodyPr wrap="square" lIns="0" tIns="0" rIns="0" bIns="0" rtlCol="0"/>
            <a:lstStyle/>
            <a:p>
              <a:endParaRPr/>
            </a:p>
          </p:txBody>
        </p:sp>
      </p:grpSp>
      <p:sp>
        <p:nvSpPr>
          <p:cNvPr id="97" name="object 48">
            <a:extLst>
              <a:ext uri="{FF2B5EF4-FFF2-40B4-BE49-F238E27FC236}">
                <a16:creationId xmlns:a16="http://schemas.microsoft.com/office/drawing/2014/main" id="{BC1AA0A0-2D99-A7A2-6F43-EF89DF06147E}"/>
              </a:ext>
            </a:extLst>
          </p:cNvPr>
          <p:cNvSpPr txBox="1"/>
          <p:nvPr/>
        </p:nvSpPr>
        <p:spPr>
          <a:xfrm>
            <a:off x="3893740" y="3761671"/>
            <a:ext cx="1823085" cy="505267"/>
          </a:xfrm>
          <a:prstGeom prst="rect">
            <a:avLst/>
          </a:prstGeom>
        </p:spPr>
        <p:txBody>
          <a:bodyPr vert="horz" wrap="square" lIns="0" tIns="12700" rIns="0" bIns="0" rtlCol="0">
            <a:spAutoFit/>
          </a:bodyPr>
          <a:lstStyle/>
          <a:p>
            <a:pPr marL="12700">
              <a:lnSpc>
                <a:spcPct val="100000"/>
              </a:lnSpc>
              <a:spcBef>
                <a:spcPts val="100"/>
              </a:spcBef>
            </a:pPr>
            <a:r>
              <a:rPr sz="3200" spc="90" dirty="0">
                <a:solidFill>
                  <a:srgbClr val="840A0A"/>
                </a:solidFill>
                <a:latin typeface="+mn-lt"/>
                <a:cs typeface="Trebuchet MS"/>
              </a:rPr>
              <a:t>Location</a:t>
            </a:r>
            <a:endParaRPr sz="3200" dirty="0">
              <a:latin typeface="+mn-lt"/>
              <a:cs typeface="Trebuchet MS"/>
            </a:endParaRPr>
          </a:p>
        </p:txBody>
      </p:sp>
      <p:sp>
        <p:nvSpPr>
          <p:cNvPr id="98" name="object 49">
            <a:extLst>
              <a:ext uri="{FF2B5EF4-FFF2-40B4-BE49-F238E27FC236}">
                <a16:creationId xmlns:a16="http://schemas.microsoft.com/office/drawing/2014/main" id="{948A1E4D-5691-B7C0-72DB-BBA0602C5D7A}"/>
              </a:ext>
            </a:extLst>
          </p:cNvPr>
          <p:cNvSpPr txBox="1"/>
          <p:nvPr/>
        </p:nvSpPr>
        <p:spPr>
          <a:xfrm>
            <a:off x="3892057" y="2887637"/>
            <a:ext cx="1905000" cy="505267"/>
          </a:xfrm>
          <a:prstGeom prst="rect">
            <a:avLst/>
          </a:prstGeom>
        </p:spPr>
        <p:txBody>
          <a:bodyPr vert="horz" wrap="square" lIns="0" tIns="12700" rIns="0" bIns="0" rtlCol="0">
            <a:spAutoFit/>
          </a:bodyPr>
          <a:lstStyle/>
          <a:p>
            <a:pPr marL="12700">
              <a:lnSpc>
                <a:spcPct val="100000"/>
              </a:lnSpc>
              <a:spcBef>
                <a:spcPts val="100"/>
              </a:spcBef>
            </a:pPr>
            <a:r>
              <a:rPr sz="3200" spc="225" dirty="0">
                <a:solidFill>
                  <a:srgbClr val="840A0A"/>
                </a:solidFill>
                <a:latin typeface="+mn-lt"/>
                <a:cs typeface="Trebuchet MS"/>
              </a:rPr>
              <a:t>Business</a:t>
            </a:r>
            <a:endParaRPr sz="3200" dirty="0">
              <a:latin typeface="+mn-lt"/>
              <a:cs typeface="Trebuchet MS"/>
            </a:endParaRPr>
          </a:p>
        </p:txBody>
      </p:sp>
      <p:sp>
        <p:nvSpPr>
          <p:cNvPr id="99" name="object 50">
            <a:extLst>
              <a:ext uri="{FF2B5EF4-FFF2-40B4-BE49-F238E27FC236}">
                <a16:creationId xmlns:a16="http://schemas.microsoft.com/office/drawing/2014/main" id="{602F2C4C-09E9-C8C1-B2AC-02F2FA5CBD52}"/>
              </a:ext>
            </a:extLst>
          </p:cNvPr>
          <p:cNvSpPr txBox="1">
            <a:spLocks noGrp="1"/>
          </p:cNvSpPr>
          <p:nvPr>
            <p:ph type="title"/>
          </p:nvPr>
        </p:nvSpPr>
        <p:spPr>
          <a:xfrm>
            <a:off x="6395919" y="1310543"/>
            <a:ext cx="1339215" cy="628377"/>
          </a:xfrm>
          <a:prstGeom prst="rect">
            <a:avLst/>
          </a:prstGeom>
        </p:spPr>
        <p:txBody>
          <a:bodyPr vert="horz" wrap="square" lIns="0" tIns="12700" rIns="0" bIns="0" rtlCol="0">
            <a:spAutoFit/>
          </a:bodyPr>
          <a:lstStyle/>
          <a:p>
            <a:pPr marL="206375" marR="5080" indent="-194310">
              <a:lnSpc>
                <a:spcPct val="100000"/>
              </a:lnSpc>
              <a:spcBef>
                <a:spcPts val="100"/>
              </a:spcBef>
            </a:pPr>
            <a:r>
              <a:rPr sz="2000" spc="-75" dirty="0">
                <a:solidFill>
                  <a:srgbClr val="000000"/>
                </a:solidFill>
                <a:latin typeface="+mn-lt"/>
              </a:rPr>
              <a:t>C</a:t>
            </a:r>
            <a:r>
              <a:rPr sz="2000" spc="-50" dirty="0">
                <a:solidFill>
                  <a:srgbClr val="000000"/>
                </a:solidFill>
                <a:latin typeface="+mn-lt"/>
              </a:rPr>
              <a:t>ost</a:t>
            </a:r>
            <a:r>
              <a:rPr sz="2000" spc="-210" dirty="0">
                <a:solidFill>
                  <a:srgbClr val="000000"/>
                </a:solidFill>
                <a:latin typeface="+mn-lt"/>
              </a:rPr>
              <a:t> </a:t>
            </a:r>
            <a:r>
              <a:rPr sz="2000" spc="-75" dirty="0">
                <a:solidFill>
                  <a:srgbClr val="000000"/>
                </a:solidFill>
                <a:latin typeface="+mn-lt"/>
              </a:rPr>
              <a:t>of</a:t>
            </a:r>
            <a:r>
              <a:rPr sz="2000" spc="-210" dirty="0">
                <a:solidFill>
                  <a:srgbClr val="000000"/>
                </a:solidFill>
                <a:latin typeface="+mn-lt"/>
              </a:rPr>
              <a:t> </a:t>
            </a:r>
            <a:r>
              <a:rPr sz="2000" spc="-70" dirty="0">
                <a:solidFill>
                  <a:srgbClr val="000000"/>
                </a:solidFill>
                <a:latin typeface="+mn-lt"/>
              </a:rPr>
              <a:t>the  location</a:t>
            </a:r>
            <a:endParaRPr sz="2000" dirty="0">
              <a:latin typeface="+mn-lt"/>
            </a:endParaRPr>
          </a:p>
        </p:txBody>
      </p:sp>
      <p:sp>
        <p:nvSpPr>
          <p:cNvPr id="100" name="object 51">
            <a:extLst>
              <a:ext uri="{FF2B5EF4-FFF2-40B4-BE49-F238E27FC236}">
                <a16:creationId xmlns:a16="http://schemas.microsoft.com/office/drawing/2014/main" id="{E00B4920-C7A7-B907-BF93-EAE71B838D47}"/>
              </a:ext>
            </a:extLst>
          </p:cNvPr>
          <p:cNvSpPr txBox="1"/>
          <p:nvPr/>
        </p:nvSpPr>
        <p:spPr>
          <a:xfrm>
            <a:off x="7644282" y="2204970"/>
            <a:ext cx="1477645" cy="628377"/>
          </a:xfrm>
          <a:prstGeom prst="rect">
            <a:avLst/>
          </a:prstGeom>
        </p:spPr>
        <p:txBody>
          <a:bodyPr vert="horz" wrap="square" lIns="0" tIns="12700" rIns="0" bIns="0" rtlCol="0">
            <a:spAutoFit/>
          </a:bodyPr>
          <a:lstStyle/>
          <a:p>
            <a:pPr marL="231775" marR="5080" indent="-219075">
              <a:lnSpc>
                <a:spcPct val="100000"/>
              </a:lnSpc>
              <a:spcBef>
                <a:spcPts val="100"/>
              </a:spcBef>
            </a:pPr>
            <a:r>
              <a:rPr sz="2000" spc="-75" dirty="0">
                <a:latin typeface="+mn-lt"/>
                <a:cs typeface="Trebuchet MS"/>
              </a:rPr>
              <a:t>C</a:t>
            </a:r>
            <a:r>
              <a:rPr sz="2000" spc="-50" dirty="0">
                <a:latin typeface="+mn-lt"/>
                <a:cs typeface="Trebuchet MS"/>
              </a:rPr>
              <a:t>omplian</a:t>
            </a:r>
            <a:r>
              <a:rPr sz="2000" spc="-65" dirty="0">
                <a:latin typeface="+mn-lt"/>
                <a:cs typeface="Trebuchet MS"/>
              </a:rPr>
              <a:t>c</a:t>
            </a:r>
            <a:r>
              <a:rPr sz="2000" spc="-75" dirty="0">
                <a:latin typeface="+mn-lt"/>
                <a:cs typeface="Trebuchet MS"/>
              </a:rPr>
              <a:t>e  </a:t>
            </a:r>
            <a:r>
              <a:rPr sz="2000" spc="-70" dirty="0">
                <a:latin typeface="+mn-lt"/>
                <a:cs typeface="Trebuchet MS"/>
              </a:rPr>
              <a:t>with</a:t>
            </a:r>
            <a:r>
              <a:rPr sz="2000" spc="-210" dirty="0">
                <a:latin typeface="+mn-lt"/>
                <a:cs typeface="Trebuchet MS"/>
              </a:rPr>
              <a:t> </a:t>
            </a:r>
            <a:r>
              <a:rPr sz="2000" spc="-85" dirty="0">
                <a:latin typeface="+mn-lt"/>
                <a:cs typeface="Trebuchet MS"/>
              </a:rPr>
              <a:t>l</a:t>
            </a:r>
            <a:r>
              <a:rPr sz="2000" spc="-175" dirty="0">
                <a:latin typeface="+mn-lt"/>
                <a:cs typeface="Trebuchet MS"/>
              </a:rPr>
              <a:t>a</a:t>
            </a:r>
            <a:r>
              <a:rPr sz="2000" spc="-110" dirty="0">
                <a:latin typeface="+mn-lt"/>
                <a:cs typeface="Trebuchet MS"/>
              </a:rPr>
              <a:t>w</a:t>
            </a:r>
            <a:r>
              <a:rPr sz="2000" spc="-370" dirty="0">
                <a:latin typeface="+mn-lt"/>
                <a:cs typeface="Trebuchet MS"/>
              </a:rPr>
              <a:t>.</a:t>
            </a:r>
            <a:endParaRPr sz="2000" dirty="0">
              <a:latin typeface="+mn-lt"/>
              <a:cs typeface="Trebuchet MS"/>
            </a:endParaRPr>
          </a:p>
        </p:txBody>
      </p:sp>
      <p:sp>
        <p:nvSpPr>
          <p:cNvPr id="101" name="object 52">
            <a:extLst>
              <a:ext uri="{FF2B5EF4-FFF2-40B4-BE49-F238E27FC236}">
                <a16:creationId xmlns:a16="http://schemas.microsoft.com/office/drawing/2014/main" id="{6C878F8F-4CA8-6ED6-5691-ED1AB4CF7AB5}"/>
              </a:ext>
            </a:extLst>
          </p:cNvPr>
          <p:cNvSpPr txBox="1"/>
          <p:nvPr/>
        </p:nvSpPr>
        <p:spPr>
          <a:xfrm>
            <a:off x="8735579" y="3364497"/>
            <a:ext cx="1560830" cy="320601"/>
          </a:xfrm>
          <a:prstGeom prst="rect">
            <a:avLst/>
          </a:prstGeom>
        </p:spPr>
        <p:txBody>
          <a:bodyPr vert="horz" wrap="square" lIns="0" tIns="12700" rIns="0" bIns="0" rtlCol="0">
            <a:spAutoFit/>
          </a:bodyPr>
          <a:lstStyle/>
          <a:p>
            <a:pPr marL="12700">
              <a:lnSpc>
                <a:spcPct val="100000"/>
              </a:lnSpc>
              <a:spcBef>
                <a:spcPts val="100"/>
              </a:spcBef>
            </a:pPr>
            <a:r>
              <a:rPr sz="2000" spc="-75" dirty="0">
                <a:latin typeface="+mn-lt"/>
                <a:cs typeface="Trebuchet MS"/>
              </a:rPr>
              <a:t>C</a:t>
            </a:r>
            <a:r>
              <a:rPr sz="2000" spc="-55" dirty="0">
                <a:latin typeface="+mn-lt"/>
                <a:cs typeface="Trebuchet MS"/>
              </a:rPr>
              <a:t>ompetition</a:t>
            </a:r>
            <a:endParaRPr sz="2000" dirty="0">
              <a:latin typeface="+mn-lt"/>
              <a:cs typeface="Trebuchet MS"/>
            </a:endParaRPr>
          </a:p>
        </p:txBody>
      </p:sp>
      <p:sp>
        <p:nvSpPr>
          <p:cNvPr id="102" name="object 53">
            <a:extLst>
              <a:ext uri="{FF2B5EF4-FFF2-40B4-BE49-F238E27FC236}">
                <a16:creationId xmlns:a16="http://schemas.microsoft.com/office/drawing/2014/main" id="{2D16A10C-44EB-A96E-2201-DA86B049A3E9}"/>
              </a:ext>
            </a:extLst>
          </p:cNvPr>
          <p:cNvSpPr txBox="1"/>
          <p:nvPr/>
        </p:nvSpPr>
        <p:spPr>
          <a:xfrm>
            <a:off x="7807317" y="4318132"/>
            <a:ext cx="1062031" cy="320601"/>
          </a:xfrm>
          <a:prstGeom prst="rect">
            <a:avLst/>
          </a:prstGeom>
        </p:spPr>
        <p:txBody>
          <a:bodyPr vert="horz" wrap="square" lIns="0" tIns="12700" rIns="0" bIns="0" rtlCol="0">
            <a:spAutoFit/>
          </a:bodyPr>
          <a:lstStyle/>
          <a:p>
            <a:pPr marL="12700">
              <a:lnSpc>
                <a:spcPct val="100000"/>
              </a:lnSpc>
              <a:spcBef>
                <a:spcPts val="100"/>
              </a:spcBef>
            </a:pPr>
            <a:r>
              <a:rPr sz="2000" spc="-90" dirty="0">
                <a:latin typeface="+mn-lt"/>
                <a:cs typeface="Trebuchet MS"/>
              </a:rPr>
              <a:t>Acceability</a:t>
            </a:r>
            <a:endParaRPr sz="2000" dirty="0">
              <a:latin typeface="+mn-lt"/>
              <a:cs typeface="Trebuchet MS"/>
            </a:endParaRPr>
          </a:p>
        </p:txBody>
      </p:sp>
      <p:sp>
        <p:nvSpPr>
          <p:cNvPr id="103" name="object 54">
            <a:extLst>
              <a:ext uri="{FF2B5EF4-FFF2-40B4-BE49-F238E27FC236}">
                <a16:creationId xmlns:a16="http://schemas.microsoft.com/office/drawing/2014/main" id="{49AEB930-5E1B-76A1-D040-414826D95158}"/>
              </a:ext>
            </a:extLst>
          </p:cNvPr>
          <p:cNvSpPr txBox="1"/>
          <p:nvPr/>
        </p:nvSpPr>
        <p:spPr>
          <a:xfrm>
            <a:off x="6629404" y="5366426"/>
            <a:ext cx="1362075" cy="320601"/>
          </a:xfrm>
          <a:prstGeom prst="rect">
            <a:avLst/>
          </a:prstGeom>
        </p:spPr>
        <p:txBody>
          <a:bodyPr vert="horz" wrap="square" lIns="0" tIns="12700" rIns="0" bIns="0" rtlCol="0">
            <a:spAutoFit/>
          </a:bodyPr>
          <a:lstStyle/>
          <a:p>
            <a:pPr marL="12700">
              <a:lnSpc>
                <a:spcPct val="100000"/>
              </a:lnSpc>
              <a:spcBef>
                <a:spcPts val="100"/>
              </a:spcBef>
            </a:pPr>
            <a:r>
              <a:rPr sz="2000" spc="-165" dirty="0">
                <a:latin typeface="+mn-lt"/>
                <a:cs typeface="Trebuchet MS"/>
              </a:rPr>
              <a:t>F</a:t>
            </a:r>
            <a:r>
              <a:rPr sz="2000" spc="-35" dirty="0">
                <a:latin typeface="+mn-lt"/>
                <a:cs typeface="Trebuchet MS"/>
              </a:rPr>
              <a:t>oot</a:t>
            </a:r>
            <a:r>
              <a:rPr sz="2000" spc="-300" dirty="0">
                <a:latin typeface="+mn-lt"/>
                <a:cs typeface="Trebuchet MS"/>
              </a:rPr>
              <a:t> T</a:t>
            </a:r>
            <a:r>
              <a:rPr sz="2000" spc="-160" dirty="0">
                <a:latin typeface="+mn-lt"/>
                <a:cs typeface="Trebuchet MS"/>
              </a:rPr>
              <a:t>r</a:t>
            </a:r>
            <a:r>
              <a:rPr sz="2000" spc="-140" dirty="0">
                <a:latin typeface="+mn-lt"/>
                <a:cs typeface="Trebuchet MS"/>
              </a:rPr>
              <a:t>affic</a:t>
            </a:r>
            <a:endParaRPr sz="2000" dirty="0">
              <a:latin typeface="+mn-lt"/>
              <a:cs typeface="Trebuchet MS"/>
            </a:endParaRPr>
          </a:p>
        </p:txBody>
      </p:sp>
    </p:spTree>
    <p:extLst>
      <p:ext uri="{BB962C8B-B14F-4D97-AF65-F5344CB8AC3E}">
        <p14:creationId xmlns:p14="http://schemas.microsoft.com/office/powerpoint/2010/main" val="99516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8435" y="1981568"/>
            <a:ext cx="6740794" cy="4208844"/>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Budget is the most important reason for location while choosing a suitable business location. Think of how much can you afford to spend on your business location and find ways for it. You might have many business location ideas, but it should be affordable. While city centers and mean streets might be great for talent and accessibility, they are usually very expensive. Real estate, utilities and rates in big cities can be expensive if you’re looking to lease a building.</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Business Location</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21</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Cost of the location</a:t>
            </a:r>
          </a:p>
        </p:txBody>
      </p:sp>
      <p:sp>
        <p:nvSpPr>
          <p:cNvPr id="16" name="Rectangle 31">
            <a:extLst>
              <a:ext uri="{FF2B5EF4-FFF2-40B4-BE49-F238E27FC236}">
                <a16:creationId xmlns:a16="http://schemas.microsoft.com/office/drawing/2014/main" id="{D374A80F-17B8-AF8F-C25B-C67F1E67F539}"/>
              </a:ext>
            </a:extLst>
          </p:cNvPr>
          <p:cNvSpPr/>
          <p:nvPr/>
        </p:nvSpPr>
        <p:spPr>
          <a:xfrm>
            <a:off x="3813631" y="534075"/>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1</a:t>
            </a:r>
          </a:p>
        </p:txBody>
      </p:sp>
    </p:spTree>
    <p:extLst>
      <p:ext uri="{BB962C8B-B14F-4D97-AF65-F5344CB8AC3E}">
        <p14:creationId xmlns:p14="http://schemas.microsoft.com/office/powerpoint/2010/main" val="25966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01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8435" y="2039624"/>
            <a:ext cx="6740794" cy="3747180"/>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It sounds simple but, whether it’s accessing new markets, customers or resources, transportation is crucial for not just your people but everyone you work with to get around effectively. Finding a location that can be easily accessed by both your customers and your staff can make or break a business. For example, you might find the perfect bricks and mortar store in the city center for a reasonable price, but there is no parking nearby. </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Business Location</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22</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Accessibility</a:t>
            </a:r>
          </a:p>
        </p:txBody>
      </p:sp>
      <p:sp>
        <p:nvSpPr>
          <p:cNvPr id="16" name="Rectangle 31">
            <a:extLst>
              <a:ext uri="{FF2B5EF4-FFF2-40B4-BE49-F238E27FC236}">
                <a16:creationId xmlns:a16="http://schemas.microsoft.com/office/drawing/2014/main" id="{D374A80F-17B8-AF8F-C25B-C67F1E67F539}"/>
              </a:ext>
            </a:extLst>
          </p:cNvPr>
          <p:cNvSpPr/>
          <p:nvPr/>
        </p:nvSpPr>
        <p:spPr>
          <a:xfrm>
            <a:off x="4131118" y="611317"/>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2</a:t>
            </a:r>
          </a:p>
        </p:txBody>
      </p:sp>
    </p:spTree>
    <p:extLst>
      <p:ext uri="{BB962C8B-B14F-4D97-AF65-F5344CB8AC3E}">
        <p14:creationId xmlns:p14="http://schemas.microsoft.com/office/powerpoint/2010/main" val="413646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95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8435" y="2246490"/>
            <a:ext cx="6740794" cy="3285515"/>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More than many businesses look for foot traffic and this is one of the top factors to consider when choosing business location. No business wants to be swayed away in a corner where potential customers will pass them. On the contrary, if some business needs confidentiality, they should opt for a low-traffic area. Try to monitor the traffic outside a certain location at different times of the week.</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Business Location</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23</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Foot Traffic</a:t>
            </a:r>
          </a:p>
        </p:txBody>
      </p:sp>
      <p:sp>
        <p:nvSpPr>
          <p:cNvPr id="16" name="Rectangle 31">
            <a:extLst>
              <a:ext uri="{FF2B5EF4-FFF2-40B4-BE49-F238E27FC236}">
                <a16:creationId xmlns:a16="http://schemas.microsoft.com/office/drawing/2014/main" id="{D374A80F-17B8-AF8F-C25B-C67F1E67F539}"/>
              </a:ext>
            </a:extLst>
          </p:cNvPr>
          <p:cNvSpPr/>
          <p:nvPr/>
        </p:nvSpPr>
        <p:spPr>
          <a:xfrm>
            <a:off x="4131118" y="611317"/>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3</a:t>
            </a:r>
          </a:p>
        </p:txBody>
      </p:sp>
    </p:spTree>
    <p:extLst>
      <p:ext uri="{BB962C8B-B14F-4D97-AF65-F5344CB8AC3E}">
        <p14:creationId xmlns:p14="http://schemas.microsoft.com/office/powerpoint/2010/main" val="265852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92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8435" y="2189678"/>
            <a:ext cx="6740794" cy="3747180"/>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The business location factor creates both an advantage and a disadvantage. Consider if a location has a huge number of consumers because of the business competitors, your business might attract them as well. Therefore, competing is an important factor while selecting a city or town as a business location. However, it might backfire if both sides sell the same product, one team will end up losing.</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Business Location</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24</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035865" y="975732"/>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Competition</a:t>
            </a:r>
          </a:p>
        </p:txBody>
      </p:sp>
      <p:sp>
        <p:nvSpPr>
          <p:cNvPr id="16" name="Rectangle 31">
            <a:extLst>
              <a:ext uri="{FF2B5EF4-FFF2-40B4-BE49-F238E27FC236}">
                <a16:creationId xmlns:a16="http://schemas.microsoft.com/office/drawing/2014/main" id="{D374A80F-17B8-AF8F-C25B-C67F1E67F539}"/>
              </a:ext>
            </a:extLst>
          </p:cNvPr>
          <p:cNvSpPr/>
          <p:nvPr/>
        </p:nvSpPr>
        <p:spPr>
          <a:xfrm>
            <a:off x="4131118" y="611317"/>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4</a:t>
            </a:r>
          </a:p>
        </p:txBody>
      </p:sp>
    </p:spTree>
    <p:extLst>
      <p:ext uri="{BB962C8B-B14F-4D97-AF65-F5344CB8AC3E}">
        <p14:creationId xmlns:p14="http://schemas.microsoft.com/office/powerpoint/2010/main" val="29131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192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828435" y="2189678"/>
            <a:ext cx="6740794" cy="3747180"/>
          </a:xfrm>
          <a:prstGeom prst="rect">
            <a:avLst/>
          </a:prstGeom>
        </p:spPr>
        <p:txBody>
          <a:bodyPr wrap="square" anchor="t">
            <a:spAutoFit/>
          </a:bodyPr>
          <a:lstStyle/>
          <a:p>
            <a:pPr algn="ctr">
              <a:lnSpc>
                <a:spcPct val="150000"/>
              </a:lnSpc>
            </a:pPr>
            <a:r>
              <a:rPr lang="en-US" sz="2000" dirty="0">
                <a:solidFill>
                  <a:srgbClr val="4D2643"/>
                </a:solidFill>
                <a:latin typeface="El Messiri" panose="00000800000000000000" pitchFamily="50" charset="-78"/>
                <a:cs typeface="El Messiri" panose="00000800000000000000" pitchFamily="50" charset="-78"/>
              </a:rPr>
              <a:t>Local zoning regulations might limit small business locations. Zoning rules might restrict what plot or buildings can be used for commercial purposes, hours of operation, noise levels, signage types, and chemical usage. The need for selecting a suitable location can be competitive and hard, which is why it must be made sure the building’s zoning designation matches the business’s requirements.</a:t>
            </a:r>
          </a:p>
        </p:txBody>
      </p:sp>
      <p:sp>
        <p:nvSpPr>
          <p:cNvPr id="43" name="Rectangle 31">
            <a:extLst>
              <a:ext uri="{FF2B5EF4-FFF2-40B4-BE49-F238E27FC236}">
                <a16:creationId xmlns:a16="http://schemas.microsoft.com/office/drawing/2014/main" id="{A06FE8D0-C6EE-D1E9-B6AF-ABCFDBD7049E}"/>
              </a:ext>
            </a:extLst>
          </p:cNvPr>
          <p:cNvSpPr/>
          <p:nvPr/>
        </p:nvSpPr>
        <p:spPr>
          <a:xfrm>
            <a:off x="3090512" y="322027"/>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Business Location</a:t>
            </a:r>
          </a:p>
        </p:txBody>
      </p:sp>
      <p:sp>
        <p:nvSpPr>
          <p:cNvPr id="2" name="عنصر نائب لرقم الشريحة 1">
            <a:extLst>
              <a:ext uri="{FF2B5EF4-FFF2-40B4-BE49-F238E27FC236}">
                <a16:creationId xmlns:a16="http://schemas.microsoft.com/office/drawing/2014/main" id="{B09221D8-BD8D-CC26-526A-162EFB9CB94B}"/>
              </a:ext>
            </a:extLst>
          </p:cNvPr>
          <p:cNvSpPr>
            <a:spLocks noGrp="1"/>
          </p:cNvSpPr>
          <p:nvPr>
            <p:ph type="sldNum" sz="quarter" idx="12"/>
          </p:nvPr>
        </p:nvSpPr>
        <p:spPr/>
        <p:txBody>
          <a:bodyPr/>
          <a:lstStyle/>
          <a:p>
            <a:fld id="{7BB485FA-5BF7-483B-B1A0-9B2B5547A02D}" type="slidenum">
              <a:rPr lang="ar-SA" smtClean="0"/>
              <a:t>25</a:t>
            </a:fld>
            <a:endParaRPr lang="ar-SA"/>
          </a:p>
        </p:txBody>
      </p:sp>
      <p:sp>
        <p:nvSpPr>
          <p:cNvPr id="3" name="مثلث متساوي الساقين 2">
            <a:extLst>
              <a:ext uri="{FF2B5EF4-FFF2-40B4-BE49-F238E27FC236}">
                <a16:creationId xmlns:a16="http://schemas.microsoft.com/office/drawing/2014/main" id="{237CEC52-C821-F15B-8DBF-741091646A72}"/>
              </a:ext>
            </a:extLst>
          </p:cNvPr>
          <p:cNvSpPr/>
          <p:nvPr/>
        </p:nvSpPr>
        <p:spPr>
          <a:xfrm rot="10800000">
            <a:off x="5807042" y="1729486"/>
            <a:ext cx="282741" cy="243742"/>
          </a:xfrm>
          <a:prstGeom prst="triangl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5" name="Rectangle 31">
            <a:extLst>
              <a:ext uri="{FF2B5EF4-FFF2-40B4-BE49-F238E27FC236}">
                <a16:creationId xmlns:a16="http://schemas.microsoft.com/office/drawing/2014/main" id="{7A9A654F-59CB-A69C-2382-C46AB8C1DC28}"/>
              </a:ext>
            </a:extLst>
          </p:cNvPr>
          <p:cNvSpPr/>
          <p:nvPr/>
        </p:nvSpPr>
        <p:spPr>
          <a:xfrm>
            <a:off x="4340340" y="968358"/>
            <a:ext cx="4019065" cy="684803"/>
          </a:xfrm>
          <a:prstGeom prst="rect">
            <a:avLst/>
          </a:prstGeom>
        </p:spPr>
        <p:txBody>
          <a:bodyPr wrap="square" anchor="t">
            <a:spAutoFit/>
          </a:bodyPr>
          <a:lstStyle/>
          <a:p>
            <a:pPr algn="ctr">
              <a:lnSpc>
                <a:spcPct val="150000"/>
              </a:lnSpc>
            </a:pPr>
            <a:r>
              <a:rPr lang="en-US" sz="2800" dirty="0">
                <a:solidFill>
                  <a:schemeClr val="bg1">
                    <a:lumMod val="65000"/>
                  </a:schemeClr>
                </a:solidFill>
                <a:latin typeface="El Messiri" panose="00000800000000000000" pitchFamily="50" charset="-78"/>
                <a:cs typeface="El Messiri" panose="00000800000000000000" pitchFamily="50" charset="-78"/>
              </a:rPr>
              <a:t>Compliance with law</a:t>
            </a:r>
          </a:p>
        </p:txBody>
      </p:sp>
      <p:sp>
        <p:nvSpPr>
          <p:cNvPr id="16" name="Rectangle 31">
            <a:extLst>
              <a:ext uri="{FF2B5EF4-FFF2-40B4-BE49-F238E27FC236}">
                <a16:creationId xmlns:a16="http://schemas.microsoft.com/office/drawing/2014/main" id="{D374A80F-17B8-AF8F-C25B-C67F1E67F539}"/>
              </a:ext>
            </a:extLst>
          </p:cNvPr>
          <p:cNvSpPr/>
          <p:nvPr/>
        </p:nvSpPr>
        <p:spPr>
          <a:xfrm>
            <a:off x="3971461" y="611317"/>
            <a:ext cx="647408" cy="1361911"/>
          </a:xfrm>
          <a:prstGeom prst="rect">
            <a:avLst/>
          </a:prstGeom>
        </p:spPr>
        <p:txBody>
          <a:bodyPr wrap="square" anchor="t">
            <a:spAutoFit/>
          </a:bodyPr>
          <a:lstStyle/>
          <a:p>
            <a:pPr>
              <a:lnSpc>
                <a:spcPct val="150000"/>
              </a:lnSpc>
            </a:pPr>
            <a:r>
              <a:rPr lang="en-US" sz="6000" dirty="0">
                <a:solidFill>
                  <a:srgbClr val="C1F5EF"/>
                </a:solidFill>
                <a:latin typeface="El Messiri" panose="00000800000000000000" pitchFamily="50" charset="-78"/>
                <a:cs typeface="El Messiri" panose="00000800000000000000" pitchFamily="50" charset="-78"/>
              </a:rPr>
              <a:t>5</a:t>
            </a:r>
          </a:p>
        </p:txBody>
      </p:sp>
    </p:spTree>
    <p:extLst>
      <p:ext uri="{BB962C8B-B14F-4D97-AF65-F5344CB8AC3E}">
        <p14:creationId xmlns:p14="http://schemas.microsoft.com/office/powerpoint/2010/main" val="350434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47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6"/>
                                        </p:tgtEl>
                                        <p:attrNameLst>
                                          <p:attrName>style.visibility</p:attrName>
                                        </p:attrNameLst>
                                      </p:cBhvr>
                                      <p:to>
                                        <p:strVal val="visible"/>
                                      </p:to>
                                    </p:set>
                                    <p:anim calcmode="lin" valueType="num">
                                      <p:cBhvr>
                                        <p:cTn id="35" dur="1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16"/>
                                        </p:tgtEl>
                                        <p:attrNameLst>
                                          <p:attrName>ppt_y</p:attrName>
                                        </p:attrNameLst>
                                      </p:cBhvr>
                                      <p:tavLst>
                                        <p:tav tm="0">
                                          <p:val>
                                            <p:strVal val="#ppt_y"/>
                                          </p:val>
                                        </p:tav>
                                        <p:tav tm="100000">
                                          <p:val>
                                            <p:strVal val="#ppt_y"/>
                                          </p:val>
                                        </p:tav>
                                      </p:tavLst>
                                    </p:anim>
                                    <p:anim calcmode="lin" valueType="num">
                                      <p:cBhvr>
                                        <p:cTn id="37" dur="1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16"/>
                                        </p:tgtEl>
                                      </p:cBhvr>
                                    </p:animEffect>
                                  </p:childTnLst>
                                </p:cTn>
                              </p:par>
                            </p:childTnLst>
                          </p:cTn>
                        </p:par>
                        <p:par>
                          <p:cTn id="40" fill="hold">
                            <p:stCondLst>
                              <p:cond delay="16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5"/>
                                        </p:tgtEl>
                                        <p:attrNameLst>
                                          <p:attrName>style.visibility</p:attrName>
                                        </p:attrNameLst>
                                      </p:cBhvr>
                                      <p:to>
                                        <p:strVal val="visible"/>
                                      </p:to>
                                    </p:set>
                                    <p:anim calcmode="lin" valueType="num">
                                      <p:cBhvr>
                                        <p:cTn id="43" dur="1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15"/>
                                        </p:tgtEl>
                                        <p:attrNameLst>
                                          <p:attrName>ppt_y</p:attrName>
                                        </p:attrNameLst>
                                      </p:cBhvr>
                                      <p:tavLst>
                                        <p:tav tm="0">
                                          <p:val>
                                            <p:strVal val="#ppt_y"/>
                                          </p:val>
                                        </p:tav>
                                        <p:tav tm="100000">
                                          <p:val>
                                            <p:strVal val="#ppt_y"/>
                                          </p:val>
                                        </p:tav>
                                      </p:tavLst>
                                    </p:anim>
                                    <p:anim calcmode="lin" valueType="num">
                                      <p:cBhvr>
                                        <p:cTn id="45" dur="1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15"/>
                                        </p:tgtEl>
                                      </p:cBhvr>
                                    </p:animEffect>
                                  </p:childTnLst>
                                </p:cTn>
                              </p:par>
                            </p:childTnLst>
                          </p:cTn>
                        </p:par>
                        <p:par>
                          <p:cTn id="48" fill="hold">
                            <p:stCondLst>
                              <p:cond delay="201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42"/>
                                        </p:tgtEl>
                                        <p:attrNameLst>
                                          <p:attrName>style.visibility</p:attrName>
                                        </p:attrNameLst>
                                      </p:cBhvr>
                                      <p:to>
                                        <p:strVal val="visible"/>
                                      </p:to>
                                    </p:set>
                                    <p:anim calcmode="lin" valueType="num">
                                      <p:cBhvr>
                                        <p:cTn id="51" dur="1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2" dur="100" fill="hold"/>
                                        <p:tgtEl>
                                          <p:spTgt spid="42"/>
                                        </p:tgtEl>
                                        <p:attrNameLst>
                                          <p:attrName>ppt_y</p:attrName>
                                        </p:attrNameLst>
                                      </p:cBhvr>
                                      <p:tavLst>
                                        <p:tav tm="0">
                                          <p:val>
                                            <p:strVal val="#ppt_y"/>
                                          </p:val>
                                        </p:tav>
                                        <p:tav tm="100000">
                                          <p:val>
                                            <p:strVal val="#ppt_y"/>
                                          </p:val>
                                        </p:tav>
                                      </p:tavLst>
                                    </p:anim>
                                    <p:anim calcmode="lin" valueType="num">
                                      <p:cBhvr>
                                        <p:cTn id="53" dur="1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4" dur="1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130820" y="28261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Do your operation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مستطيل: زوايا علوية مستديرة 1">
            <a:extLst>
              <a:ext uri="{FF2B5EF4-FFF2-40B4-BE49-F238E27FC236}">
                <a16:creationId xmlns:a16="http://schemas.microsoft.com/office/drawing/2014/main" id="{CF73531C-042C-4403-ACF7-3E36A2B8AE32}"/>
              </a:ext>
            </a:extLst>
          </p:cNvPr>
          <p:cNvSpPr/>
          <p:nvPr/>
        </p:nvSpPr>
        <p:spPr>
          <a:xfrm>
            <a:off x="2368159" y="2057031"/>
            <a:ext cx="7891257" cy="2953932"/>
          </a:xfrm>
          <a:prstGeom prst="round2SameRect">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19" name="مستطيل: زوايا علوية مستديرة 18">
            <a:extLst>
              <a:ext uri="{FF2B5EF4-FFF2-40B4-BE49-F238E27FC236}">
                <a16:creationId xmlns:a16="http://schemas.microsoft.com/office/drawing/2014/main" id="{B46B7B5D-46E2-A72C-BBDC-F08858D0B373}"/>
              </a:ext>
            </a:extLst>
          </p:cNvPr>
          <p:cNvSpPr/>
          <p:nvPr/>
        </p:nvSpPr>
        <p:spPr>
          <a:xfrm>
            <a:off x="2368159" y="2083532"/>
            <a:ext cx="7891257" cy="616126"/>
          </a:xfrm>
          <a:prstGeom prst="round2SameRect">
            <a:avLst>
              <a:gd name="adj1" fmla="val 50000"/>
              <a:gd name="adj2" fmla="val 0"/>
            </a:avLst>
          </a:prstGeom>
          <a:solidFill>
            <a:srgbClr val="136B6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شكل بيضاوي 2">
            <a:extLst>
              <a:ext uri="{FF2B5EF4-FFF2-40B4-BE49-F238E27FC236}">
                <a16:creationId xmlns:a16="http://schemas.microsoft.com/office/drawing/2014/main" id="{EC65F746-5609-A682-C689-10F152439581}"/>
              </a:ext>
            </a:extLst>
          </p:cNvPr>
          <p:cNvSpPr/>
          <p:nvPr/>
        </p:nvSpPr>
        <p:spPr>
          <a:xfrm>
            <a:off x="3673222" y="228954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5" name="شكل بيضاوي 24">
            <a:extLst>
              <a:ext uri="{FF2B5EF4-FFF2-40B4-BE49-F238E27FC236}">
                <a16:creationId xmlns:a16="http://schemas.microsoft.com/office/drawing/2014/main" id="{FD08B700-75CA-13CB-46F0-3B1283B880EC}"/>
              </a:ext>
            </a:extLst>
          </p:cNvPr>
          <p:cNvSpPr/>
          <p:nvPr/>
        </p:nvSpPr>
        <p:spPr>
          <a:xfrm>
            <a:off x="3271383" y="2289905"/>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7" name="شكل بيضاوي 26">
            <a:extLst>
              <a:ext uri="{FF2B5EF4-FFF2-40B4-BE49-F238E27FC236}">
                <a16:creationId xmlns:a16="http://schemas.microsoft.com/office/drawing/2014/main" id="{B4E88D50-E8BA-D3CC-74A4-B0EC609D3C78}"/>
              </a:ext>
            </a:extLst>
          </p:cNvPr>
          <p:cNvSpPr/>
          <p:nvPr/>
        </p:nvSpPr>
        <p:spPr>
          <a:xfrm>
            <a:off x="2858891" y="2308590"/>
            <a:ext cx="209550" cy="209550"/>
          </a:xfrm>
          <a:prstGeom prst="ellipse">
            <a:avLst/>
          </a:prstGeom>
          <a:solidFill>
            <a:schemeClr val="bg1"/>
          </a:solidFill>
          <a:ln>
            <a:noFill/>
          </a:ln>
          <a:effectLst>
            <a:outerShdw blurRad="266700" dist="88900" dir="42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 name="مستطيل: زوايا مستديرة 5">
            <a:extLst>
              <a:ext uri="{FF2B5EF4-FFF2-40B4-BE49-F238E27FC236}">
                <a16:creationId xmlns:a16="http://schemas.microsoft.com/office/drawing/2014/main" id="{544ECD53-25E3-9D5B-EB66-8543C673CFDB}"/>
              </a:ext>
            </a:extLst>
          </p:cNvPr>
          <p:cNvSpPr/>
          <p:nvPr/>
        </p:nvSpPr>
        <p:spPr>
          <a:xfrm>
            <a:off x="2808641" y="3482340"/>
            <a:ext cx="6836616" cy="676003"/>
          </a:xfrm>
          <a:prstGeom prst="roundRect">
            <a:avLst>
              <a:gd name="adj" fmla="val 50000"/>
            </a:avLst>
          </a:prstGeom>
          <a:solidFill>
            <a:schemeClr val="bg1"/>
          </a:solidFill>
          <a:ln w="381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شكل حر: شكل 28">
            <a:extLst>
              <a:ext uri="{FF2B5EF4-FFF2-40B4-BE49-F238E27FC236}">
                <a16:creationId xmlns:a16="http://schemas.microsoft.com/office/drawing/2014/main" id="{75630AD0-0804-1906-030B-9DE772C56DB0}"/>
              </a:ext>
            </a:extLst>
          </p:cNvPr>
          <p:cNvSpPr/>
          <p:nvPr/>
        </p:nvSpPr>
        <p:spPr>
          <a:xfrm>
            <a:off x="8857628" y="3464165"/>
            <a:ext cx="798586" cy="712389"/>
          </a:xfrm>
          <a:custGeom>
            <a:avLst/>
            <a:gdLst>
              <a:gd name="connsiteX0" fmla="*/ 0 w 708024"/>
              <a:gd name="connsiteY0" fmla="*/ 0 h 716852"/>
              <a:gd name="connsiteX1" fmla="*/ 349598 w 708024"/>
              <a:gd name="connsiteY1" fmla="*/ 0 h 716852"/>
              <a:gd name="connsiteX2" fmla="*/ 708024 w 708024"/>
              <a:gd name="connsiteY2" fmla="*/ 358426 h 716852"/>
              <a:gd name="connsiteX3" fmla="*/ 349598 w 708024"/>
              <a:gd name="connsiteY3" fmla="*/ 716852 h 716852"/>
              <a:gd name="connsiteX4" fmla="*/ 0 w 708024"/>
              <a:gd name="connsiteY4" fmla="*/ 716852 h 716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24" h="716852">
                <a:moveTo>
                  <a:pt x="0" y="0"/>
                </a:moveTo>
                <a:lnTo>
                  <a:pt x="349598" y="0"/>
                </a:lnTo>
                <a:cubicBezTo>
                  <a:pt x="547551" y="0"/>
                  <a:pt x="708024" y="160473"/>
                  <a:pt x="708024" y="358426"/>
                </a:cubicBezTo>
                <a:cubicBezTo>
                  <a:pt x="708024" y="556379"/>
                  <a:pt x="547551" y="716852"/>
                  <a:pt x="349598" y="716852"/>
                </a:cubicBezTo>
                <a:lnTo>
                  <a:pt x="0" y="716852"/>
                </a:lnTo>
                <a:close/>
              </a:path>
            </a:pathLst>
          </a:custGeom>
          <a:gradFill flip="none" rotWithShape="1">
            <a:gsLst>
              <a:gs pos="0">
                <a:srgbClr val="136B61">
                  <a:alpha val="75000"/>
                </a:srgbClr>
              </a:gs>
              <a:gs pos="100000">
                <a:srgbClr val="5AE2D2"/>
              </a:gs>
            </a:gsLst>
            <a:lin ang="21594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pic>
        <p:nvPicPr>
          <p:cNvPr id="9" name="صورة 8">
            <a:extLst>
              <a:ext uri="{FF2B5EF4-FFF2-40B4-BE49-F238E27FC236}">
                <a16:creationId xmlns:a16="http://schemas.microsoft.com/office/drawing/2014/main" id="{AF6E9915-AECA-C4BC-F8F4-9E33CFCD15BB}"/>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9052703" y="3619005"/>
            <a:ext cx="392366" cy="345705"/>
          </a:xfrm>
          <a:prstGeom prst="rect">
            <a:avLst/>
          </a:prstGeom>
        </p:spPr>
      </p:pic>
      <p:sp>
        <p:nvSpPr>
          <p:cNvPr id="32" name="Rectangle 31">
            <a:extLst>
              <a:ext uri="{FF2B5EF4-FFF2-40B4-BE49-F238E27FC236}">
                <a16:creationId xmlns:a16="http://schemas.microsoft.com/office/drawing/2014/main" id="{B0ABCEC1-63DD-5E0C-EFCE-02007016FF57}"/>
              </a:ext>
            </a:extLst>
          </p:cNvPr>
          <p:cNvSpPr/>
          <p:nvPr/>
        </p:nvSpPr>
        <p:spPr>
          <a:xfrm>
            <a:off x="2858891" y="3562923"/>
            <a:ext cx="6159607" cy="584775"/>
          </a:xfrm>
          <a:prstGeom prst="rect">
            <a:avLst/>
          </a:prstGeom>
        </p:spPr>
        <p:txBody>
          <a:bodyPr wrap="square" anchor="t">
            <a:spAutoFit/>
          </a:bodyPr>
          <a:lstStyle/>
          <a:p>
            <a:pPr algn="ctr">
              <a:defRPr/>
            </a:pPr>
            <a:r>
              <a:rPr lang="en-US" sz="1600" b="1" u="sng" dirty="0">
                <a:solidFill>
                  <a:srgbClr val="4D2643"/>
                </a:solidFill>
                <a:latin typeface="El Messiri" panose="00000800000000000000" pitchFamily="50" charset="-78"/>
                <a:cs typeface="El Messiri" panose="00000800000000000000" pitchFamily="50" charset="-78"/>
                <a:hlinkClick r:id="rId6"/>
              </a:rPr>
              <a:t>https://knowhow.ncvo.org.uk/tools-resources/business-plan-template/writing-your-business-plan/8-operational-plan</a:t>
            </a:r>
            <a:endParaRPr lang="en-US" sz="1600" b="1" u="sng" dirty="0">
              <a:solidFill>
                <a:srgbClr val="4D2643"/>
              </a:solidFill>
              <a:latin typeface="El Messiri" panose="00000800000000000000" pitchFamily="50" charset="-78"/>
              <a:cs typeface="El Messiri" panose="00000800000000000000" pitchFamily="50" charset="-78"/>
            </a:endParaRPr>
          </a:p>
        </p:txBody>
      </p:sp>
      <p:sp>
        <p:nvSpPr>
          <p:cNvPr id="35" name="Rectangle 31">
            <a:extLst>
              <a:ext uri="{FF2B5EF4-FFF2-40B4-BE49-F238E27FC236}">
                <a16:creationId xmlns:a16="http://schemas.microsoft.com/office/drawing/2014/main" id="{81E414FE-7DED-8D86-F069-8981A4041885}"/>
              </a:ext>
            </a:extLst>
          </p:cNvPr>
          <p:cNvSpPr/>
          <p:nvPr/>
        </p:nvSpPr>
        <p:spPr>
          <a:xfrm>
            <a:off x="1105765" y="1101423"/>
            <a:ext cx="9548318" cy="461665"/>
          </a:xfrm>
          <a:prstGeom prst="rect">
            <a:avLst/>
          </a:prstGeom>
        </p:spPr>
        <p:txBody>
          <a:bodyPr wrap="square" anchor="t">
            <a:spAutoFit/>
          </a:bodyPr>
          <a:lstStyle/>
          <a:p>
            <a:pPr algn="ctr">
              <a:defRPr/>
            </a:pPr>
            <a:r>
              <a:rPr lang="en-US" sz="2400" b="1" dirty="0">
                <a:solidFill>
                  <a:srgbClr val="4D2643"/>
                </a:solidFill>
                <a:latin typeface="El Messiri" panose="00000800000000000000" pitchFamily="50" charset="-78"/>
                <a:cs typeface="El Messiri" panose="00000800000000000000" pitchFamily="50" charset="-78"/>
              </a:rPr>
              <a:t>Operation plan </a:t>
            </a:r>
          </a:p>
        </p:txBody>
      </p:sp>
    </p:spTree>
    <p:extLst>
      <p:ext uri="{BB962C8B-B14F-4D97-AF65-F5344CB8AC3E}">
        <p14:creationId xmlns:p14="http://schemas.microsoft.com/office/powerpoint/2010/main" val="168262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5"/>
                                        </p:tgtEl>
                                        <p:attrNameLst>
                                          <p:attrName>style.visibility</p:attrName>
                                        </p:attrNameLst>
                                      </p:cBhvr>
                                      <p:to>
                                        <p:strVal val="visible"/>
                                      </p:to>
                                    </p:set>
                                    <p:anim calcmode="lin" valueType="num">
                                      <p:cBhvr>
                                        <p:cTn id="31" dur="25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5"/>
                                        </p:tgtEl>
                                        <p:attrNameLst>
                                          <p:attrName>ppt_y</p:attrName>
                                        </p:attrNameLst>
                                      </p:cBhvr>
                                      <p:tavLst>
                                        <p:tav tm="0">
                                          <p:val>
                                            <p:strVal val="#ppt_y"/>
                                          </p:val>
                                        </p:tav>
                                        <p:tav tm="100000">
                                          <p:val>
                                            <p:strVal val="#ppt_y"/>
                                          </p:val>
                                        </p:tav>
                                      </p:tavLst>
                                    </p:anim>
                                    <p:anim calcmode="lin" valueType="num">
                                      <p:cBhvr>
                                        <p:cTn id="33" dur="25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5"/>
                                        </p:tgtEl>
                                      </p:cBhvr>
                                    </p:animEffect>
                                  </p:childTnLst>
                                </p:cTn>
                              </p:par>
                            </p:childTnLst>
                          </p:cTn>
                        </p:par>
                        <p:par>
                          <p:cTn id="36" fill="hold">
                            <p:stCondLst>
                              <p:cond delay="18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2"/>
                                        </p:tgtEl>
                                        <p:attrNameLst>
                                          <p:attrName>style.visibility</p:attrName>
                                        </p:attrNameLst>
                                      </p:cBhvr>
                                      <p:to>
                                        <p:strVal val="visible"/>
                                      </p:to>
                                    </p:set>
                                    <p:anim calcmode="lin" valueType="num">
                                      <p:cBhvr>
                                        <p:cTn id="39"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32"/>
                                        </p:tgtEl>
                                        <p:attrNameLst>
                                          <p:attrName>ppt_y</p:attrName>
                                        </p:attrNameLst>
                                      </p:cBhvr>
                                      <p:tavLst>
                                        <p:tav tm="0">
                                          <p:val>
                                            <p:strVal val="#ppt_y"/>
                                          </p:val>
                                        </p:tav>
                                        <p:tav tm="100000">
                                          <p:val>
                                            <p:strVal val="#ppt_y"/>
                                          </p:val>
                                        </p:tav>
                                      </p:tavLst>
                                    </p:anim>
                                    <p:anim calcmode="lin" valueType="num">
                                      <p:cBhvr>
                                        <p:cTn id="41"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2"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894320"/>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894320"/>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95813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What is the goal of an operating plan? </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4157970"/>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4157970"/>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784015" y="4221783"/>
            <a:ext cx="34572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What are the sections of an operating plan? </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96000" y="1899468"/>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11154685" y="1899468"/>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171766" y="1963281"/>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Should marketing determine operations or the other way around? Why?</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200483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426465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279987" y="1988944"/>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096000" y="4157970"/>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54685" y="4157970"/>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171766" y="422178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What happens when support activities are neglected?</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279987" y="426848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4</a:t>
            </a:r>
          </a:p>
        </p:txBody>
      </p:sp>
    </p:spTree>
    <p:extLst>
      <p:ext uri="{BB962C8B-B14F-4D97-AF65-F5344CB8AC3E}">
        <p14:creationId xmlns:p14="http://schemas.microsoft.com/office/powerpoint/2010/main" val="1573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3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6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3"/>
                                        </p:tgtEl>
                                        <p:attrNameLst>
                                          <p:attrName>ppt_y</p:attrName>
                                        </p:attrNameLst>
                                      </p:cBhvr>
                                      <p:tavLst>
                                        <p:tav tm="0">
                                          <p:val>
                                            <p:strVal val="#ppt_y"/>
                                          </p:val>
                                        </p:tav>
                                        <p:tav tm="100000">
                                          <p:val>
                                            <p:strVal val="#ppt_y"/>
                                          </p:val>
                                        </p:tav>
                                      </p:tavLst>
                                    </p:anim>
                                    <p:anim calcmode="lin" valueType="num">
                                      <p:cBhvr>
                                        <p:cTn id="65"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3"/>
                                        </p:tgtEl>
                                      </p:cBhvr>
                                    </p:animEffect>
                                  </p:childTnLst>
                                </p:cTn>
                              </p:par>
                            </p:childTnLst>
                          </p:cTn>
                        </p:par>
                        <p:par>
                          <p:cTn id="68" fill="hold">
                            <p:stCondLst>
                              <p:cond delay="20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24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4"/>
                                        </p:tgtEl>
                                        <p:attrNameLst>
                                          <p:attrName>style.visibility</p:attrName>
                                        </p:attrNameLst>
                                      </p:cBhvr>
                                      <p:to>
                                        <p:strVal val="visible"/>
                                      </p:to>
                                    </p:set>
                                    <p:anim calcmode="lin" valueType="num">
                                      <p:cBhvr>
                                        <p:cTn id="7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4"/>
                                        </p:tgtEl>
                                        <p:attrNameLst>
                                          <p:attrName>ppt_y</p:attrName>
                                        </p:attrNameLst>
                                      </p:cBhvr>
                                      <p:tavLst>
                                        <p:tav tm="0">
                                          <p:val>
                                            <p:strVal val="#ppt_y"/>
                                          </p:val>
                                        </p:tav>
                                        <p:tav tm="100000">
                                          <p:val>
                                            <p:strVal val="#ppt_y"/>
                                          </p:val>
                                        </p:tav>
                                      </p:tavLst>
                                    </p:anim>
                                    <p:anim calcmode="lin" valueType="num">
                                      <p:cBhvr>
                                        <p:cTn id="8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4"/>
                                        </p:tgtEl>
                                      </p:cBhvr>
                                    </p:animEffect>
                                  </p:childTnLst>
                                </p:cTn>
                              </p:par>
                            </p:childTnLst>
                          </p:cTn>
                        </p:par>
                        <p:par>
                          <p:cTn id="84" fill="hold">
                            <p:stCondLst>
                              <p:cond delay="312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4"/>
                                        </p:tgtEl>
                                        <p:attrNameLst>
                                          <p:attrName>style.visibility</p:attrName>
                                        </p:attrNameLst>
                                      </p:cBhvr>
                                      <p:to>
                                        <p:strVal val="visible"/>
                                      </p:to>
                                    </p:set>
                                    <p:anim calcmode="lin" valueType="num">
                                      <p:cBhvr>
                                        <p:cTn id="87"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4"/>
                                        </p:tgtEl>
                                        <p:attrNameLst>
                                          <p:attrName>ppt_y</p:attrName>
                                        </p:attrNameLst>
                                      </p:cBhvr>
                                      <p:tavLst>
                                        <p:tav tm="0">
                                          <p:val>
                                            <p:strVal val="#ppt_y"/>
                                          </p:val>
                                        </p:tav>
                                        <p:tav tm="100000">
                                          <p:val>
                                            <p:strVal val="#ppt_y"/>
                                          </p:val>
                                        </p:tav>
                                      </p:tavLst>
                                    </p:anim>
                                    <p:anim calcmode="lin" valueType="num">
                                      <p:cBhvr>
                                        <p:cTn id="89"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8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894320"/>
            <a:ext cx="972566" cy="972566"/>
          </a:xfrm>
          <a:prstGeom prst="ellipse">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894320"/>
            <a:ext cx="114300" cy="972566"/>
          </a:xfrm>
          <a:prstGeom prst="rect">
            <a:avLst/>
          </a:pr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958133"/>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 What is the output of capacity planning?</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4157970"/>
            <a:ext cx="972566" cy="97256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4157970"/>
            <a:ext cx="114300" cy="9725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784015" y="4221783"/>
            <a:ext cx="34572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 What happens when there is too much (or too little) capacity compared to demand?</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96000" y="1899468"/>
            <a:ext cx="972566" cy="97256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11154685" y="1899468"/>
            <a:ext cx="114300" cy="97256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7171766" y="1963281"/>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Why can demand still be different from capacity despite careful planning? </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200483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5</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426465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6</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6279987" y="1988944"/>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7</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096000" y="4157970"/>
            <a:ext cx="972566" cy="97256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54685" y="4157970"/>
            <a:ext cx="114300" cy="9725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567348" y="4221783"/>
            <a:ext cx="345726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How are start-up costs different from running costs?</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279987" y="4268487"/>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bg1"/>
                </a:solidFill>
                <a:latin typeface="Cocon® Next Arabic"/>
                <a:cs typeface="Geeza Pro" panose="02000400000000000000" pitchFamily="2" charset="0"/>
              </a:rPr>
              <a:t>8</a:t>
            </a:r>
          </a:p>
        </p:txBody>
      </p:sp>
    </p:spTree>
    <p:extLst>
      <p:ext uri="{BB962C8B-B14F-4D97-AF65-F5344CB8AC3E}">
        <p14:creationId xmlns:p14="http://schemas.microsoft.com/office/powerpoint/2010/main" val="38646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65"/>
                                        </p:tgtEl>
                                        <p:attrNameLst>
                                          <p:attrName>ppt_y</p:attrName>
                                        </p:attrNameLst>
                                      </p:cBhvr>
                                      <p:tavLst>
                                        <p:tav tm="0">
                                          <p:val>
                                            <p:strVal val="#ppt_y"/>
                                          </p:val>
                                        </p:tav>
                                        <p:tav tm="100000">
                                          <p:val>
                                            <p:strVal val="#ppt_y"/>
                                          </p:val>
                                        </p:tav>
                                      </p:tavLst>
                                    </p:anim>
                                    <p:anim calcmode="lin" valueType="num">
                                      <p:cBhvr>
                                        <p:cTn id="33"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65"/>
                                        </p:tgtEl>
                                      </p:cBhvr>
                                    </p:animEffect>
                                  </p:childTnLst>
                                </p:cTn>
                              </p:par>
                            </p:childTnLst>
                          </p:cTn>
                        </p:par>
                        <p:par>
                          <p:cTn id="36" fill="hold">
                            <p:stCondLst>
                              <p:cond delay="13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8"/>
                                        </p:tgtEl>
                                        <p:attrNameLst>
                                          <p:attrName>ppt_y</p:attrName>
                                        </p:attrNameLst>
                                      </p:cBhvr>
                                      <p:tavLst>
                                        <p:tav tm="0">
                                          <p:val>
                                            <p:strVal val="#ppt_y"/>
                                          </p:val>
                                        </p:tav>
                                        <p:tav tm="100000">
                                          <p:val>
                                            <p:strVal val="#ppt_y"/>
                                          </p:val>
                                        </p:tav>
                                      </p:tavLst>
                                    </p:anim>
                                    <p:anim calcmode="lin" valueType="num">
                                      <p:cBhvr>
                                        <p:cTn id="41"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8"/>
                                        </p:tgtEl>
                                      </p:cBhvr>
                                    </p:animEffect>
                                  </p:childTnLst>
                                </p:cTn>
                              </p:par>
                            </p:childTnLst>
                          </p:cTn>
                        </p:par>
                        <p:par>
                          <p:cTn id="44" fill="hold">
                            <p:stCondLst>
                              <p:cond delay="14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9"/>
                                        </p:tgtEl>
                                        <p:attrNameLst>
                                          <p:attrName>ppt_y</p:attrName>
                                        </p:attrNameLst>
                                      </p:cBhvr>
                                      <p:tavLst>
                                        <p:tav tm="0">
                                          <p:val>
                                            <p:strVal val="#ppt_y"/>
                                          </p:val>
                                        </p:tav>
                                        <p:tav tm="100000">
                                          <p:val>
                                            <p:strVal val="#ppt_y"/>
                                          </p:val>
                                        </p:tav>
                                      </p:tavLst>
                                    </p:anim>
                                    <p:anim calcmode="lin" valueType="num">
                                      <p:cBhvr>
                                        <p:cTn id="49"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9"/>
                                        </p:tgtEl>
                                      </p:cBhvr>
                                    </p:animEffect>
                                  </p:childTnLst>
                                </p:cTn>
                              </p:par>
                            </p:childTnLst>
                          </p:cTn>
                        </p:par>
                        <p:par>
                          <p:cTn id="52" fill="hold">
                            <p:stCondLst>
                              <p:cond delay="15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1"/>
                                        </p:tgtEl>
                                        <p:attrNameLst>
                                          <p:attrName>style.visibility</p:attrName>
                                        </p:attrNameLst>
                                      </p:cBhvr>
                                      <p:to>
                                        <p:strVal val="visible"/>
                                      </p:to>
                                    </p:set>
                                    <p:anim calcmode="lin" valueType="num">
                                      <p:cBhvr>
                                        <p:cTn id="55"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81"/>
                                        </p:tgtEl>
                                        <p:attrNameLst>
                                          <p:attrName>ppt_y</p:attrName>
                                        </p:attrNameLst>
                                      </p:cBhvr>
                                      <p:tavLst>
                                        <p:tav tm="0">
                                          <p:val>
                                            <p:strVal val="#ppt_y"/>
                                          </p:val>
                                        </p:tav>
                                        <p:tav tm="100000">
                                          <p:val>
                                            <p:strVal val="#ppt_y"/>
                                          </p:val>
                                        </p:tav>
                                      </p:tavLst>
                                    </p:anim>
                                    <p:anim calcmode="lin" valueType="num">
                                      <p:cBhvr>
                                        <p:cTn id="57"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81"/>
                                        </p:tgtEl>
                                      </p:cBhvr>
                                    </p:animEffect>
                                  </p:childTnLst>
                                </p:cTn>
                              </p:par>
                            </p:childTnLst>
                          </p:cTn>
                        </p:par>
                        <p:par>
                          <p:cTn id="60" fill="hold">
                            <p:stCondLst>
                              <p:cond delay="16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anim calcmode="lin" valueType="num">
                                      <p:cBhvr>
                                        <p:cTn id="63"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3"/>
                                        </p:tgtEl>
                                        <p:attrNameLst>
                                          <p:attrName>ppt_y</p:attrName>
                                        </p:attrNameLst>
                                      </p:cBhvr>
                                      <p:tavLst>
                                        <p:tav tm="0">
                                          <p:val>
                                            <p:strVal val="#ppt_y"/>
                                          </p:val>
                                        </p:tav>
                                        <p:tav tm="100000">
                                          <p:val>
                                            <p:strVal val="#ppt_y"/>
                                          </p:val>
                                        </p:tav>
                                      </p:tavLst>
                                    </p:anim>
                                    <p:anim calcmode="lin" valueType="num">
                                      <p:cBhvr>
                                        <p:cTn id="65"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3"/>
                                        </p:tgtEl>
                                      </p:cBhvr>
                                    </p:animEffect>
                                  </p:childTnLst>
                                </p:cTn>
                              </p:par>
                            </p:childTnLst>
                          </p:cTn>
                        </p:par>
                        <p:par>
                          <p:cTn id="68" fill="hold">
                            <p:stCondLst>
                              <p:cond delay="203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279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4"/>
                                        </p:tgtEl>
                                        <p:attrNameLst>
                                          <p:attrName>style.visibility</p:attrName>
                                        </p:attrNameLst>
                                      </p:cBhvr>
                                      <p:to>
                                        <p:strVal val="visible"/>
                                      </p:to>
                                    </p:set>
                                    <p:anim calcmode="lin" valueType="num">
                                      <p:cBhvr>
                                        <p:cTn id="79"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4"/>
                                        </p:tgtEl>
                                        <p:attrNameLst>
                                          <p:attrName>ppt_y</p:attrName>
                                        </p:attrNameLst>
                                      </p:cBhvr>
                                      <p:tavLst>
                                        <p:tav tm="0">
                                          <p:val>
                                            <p:strVal val="#ppt_y"/>
                                          </p:val>
                                        </p:tav>
                                        <p:tav tm="100000">
                                          <p:val>
                                            <p:strVal val="#ppt_y"/>
                                          </p:val>
                                        </p:tav>
                                      </p:tavLst>
                                    </p:anim>
                                    <p:anim calcmode="lin" valueType="num">
                                      <p:cBhvr>
                                        <p:cTn id="81"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4"/>
                                        </p:tgtEl>
                                      </p:cBhvr>
                                    </p:animEffect>
                                  </p:childTnLst>
                                </p:cTn>
                              </p:par>
                            </p:childTnLst>
                          </p:cTn>
                        </p:par>
                        <p:par>
                          <p:cTn id="84" fill="hold">
                            <p:stCondLst>
                              <p:cond delay="351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74"/>
                                        </p:tgtEl>
                                        <p:attrNameLst>
                                          <p:attrName>style.visibility</p:attrName>
                                        </p:attrNameLst>
                                      </p:cBhvr>
                                      <p:to>
                                        <p:strVal val="visible"/>
                                      </p:to>
                                    </p:set>
                                    <p:anim calcmode="lin" valueType="num">
                                      <p:cBhvr>
                                        <p:cTn id="87"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74"/>
                                        </p:tgtEl>
                                        <p:attrNameLst>
                                          <p:attrName>ppt_y</p:attrName>
                                        </p:attrNameLst>
                                      </p:cBhvr>
                                      <p:tavLst>
                                        <p:tav tm="0">
                                          <p:val>
                                            <p:strVal val="#ppt_y"/>
                                          </p:val>
                                        </p:tav>
                                        <p:tav tm="100000">
                                          <p:val>
                                            <p:strVal val="#ppt_y"/>
                                          </p:val>
                                        </p:tav>
                                      </p:tavLst>
                                    </p:anim>
                                    <p:anim calcmode="lin" valueType="num">
                                      <p:cBhvr>
                                        <p:cTn id="89"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20" name="شكل حر 21">
            <a:extLst>
              <a:ext uri="{FF2B5EF4-FFF2-40B4-BE49-F238E27FC236}">
                <a16:creationId xmlns:a16="http://schemas.microsoft.com/office/drawing/2014/main" id="{9E5D27E0-7BB4-176D-DC85-3CBC7F7E0B5C}"/>
              </a:ext>
            </a:extLst>
          </p:cNvPr>
          <p:cNvSpPr/>
          <p:nvPr/>
        </p:nvSpPr>
        <p:spPr>
          <a:xfrm rot="20002406">
            <a:off x="8700715" y="3616642"/>
            <a:ext cx="3608279" cy="3068852"/>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550643" y="437253"/>
            <a:ext cx="3608279" cy="3068852"/>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422239" y="1313799"/>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Would you say that ZARA is very successful?  What facts in the case tell you this?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371286" y="125167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702238" y="261080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063790" y="387728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783790" y="2704313"/>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Many other successful fashion retailers outsource production to countries where labor cost is low rather than producing the items themselves.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485413" y="408599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ZARA produces 50% of its sales with its own facilities. </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1512799" y="5073651"/>
            <a:ext cx="720000" cy="720000"/>
          </a:xfrm>
          <a:prstGeom prst="star4">
            <a:avLst>
              <a:gd name="adj" fmla="val 26839"/>
            </a:avLst>
          </a:prstGeom>
          <a:gradFill flip="none" rotWithShape="1">
            <a:gsLst>
              <a:gs pos="0">
                <a:srgbClr val="00B0F0">
                  <a:alpha val="0"/>
                </a:srgbClr>
              </a:gs>
              <a:gs pos="100000">
                <a:srgbClr val="00B0F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2934422" y="5282361"/>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Why did ZARA do this?  What are the pros and cons of this strategy?</a:t>
            </a: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50"/>
                                        <p:tgtEl>
                                          <p:spTgt spid="34"/>
                                        </p:tgtEl>
                                      </p:cBhvr>
                                    </p:animEffect>
                                  </p:childTnLst>
                                </p:cTn>
                              </p:par>
                            </p:childTnLst>
                          </p:cTn>
                        </p:par>
                        <p:par>
                          <p:cTn id="35" fill="hold">
                            <p:stCondLst>
                              <p:cond delay="3975"/>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50"/>
                                        <p:tgtEl>
                                          <p:spTgt spid="35"/>
                                        </p:tgtEl>
                                      </p:cBhvr>
                                    </p:animEffect>
                                  </p:childTnLst>
                                </p:cTn>
                              </p:par>
                            </p:childTnLst>
                          </p:cTn>
                        </p:par>
                        <p:par>
                          <p:cTn id="39" fill="hold">
                            <p:stCondLst>
                              <p:cond delay="4125"/>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50"/>
                                        <p:tgtEl>
                                          <p:spTgt spid="37"/>
                                        </p:tgtEl>
                                      </p:cBhvr>
                                    </p:animEffect>
                                  </p:childTnLst>
                                </p:cTn>
                              </p:par>
                            </p:childTnLst>
                          </p:cTn>
                        </p:par>
                        <p:par>
                          <p:cTn id="43" fill="hold">
                            <p:stCondLst>
                              <p:cond delay="4275"/>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1000"/>
                                        <p:tgtEl>
                                          <p:spTgt spid="38"/>
                                        </p:tgtEl>
                                      </p:cBhvr>
                                    </p:animEffect>
                                  </p:childTnLst>
                                </p:cTn>
                              </p:par>
                            </p:childTnLst>
                          </p:cTn>
                        </p:par>
                        <p:par>
                          <p:cTn id="47" fill="hold">
                            <p:stCondLst>
                              <p:cond delay="727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1000"/>
                                        <p:tgtEl>
                                          <p:spTgt spid="40"/>
                                        </p:tgtEl>
                                      </p:cBhvr>
                                    </p:animEffect>
                                  </p:childTnLst>
                                </p:cTn>
                              </p:par>
                            </p:childTnLst>
                          </p:cTn>
                        </p:par>
                        <p:par>
                          <p:cTn id="51" fill="hold">
                            <p:stCondLst>
                              <p:cond delay="9375"/>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50"/>
                                        <p:tgtEl>
                                          <p:spTgt spid="18"/>
                                        </p:tgtEl>
                                      </p:cBhvr>
                                    </p:animEffect>
                                  </p:childTnLst>
                                </p:cTn>
                              </p:par>
                            </p:childTnLst>
                          </p:cTn>
                        </p:par>
                        <p:par>
                          <p:cTn id="55" fill="hold">
                            <p:stCondLst>
                              <p:cond delay="952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71972" y="147537"/>
            <a:ext cx="7648055"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6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Components of the Operating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14303" y="3078090"/>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303778" y="3078090"/>
            <a:ext cx="1222301" cy="1222301"/>
          </a:xfrm>
          <a:prstGeom prst="rect">
            <a:avLst/>
          </a:prstGeom>
        </p:spPr>
      </p:pic>
      <p:pic>
        <p:nvPicPr>
          <p:cNvPr id="16" name="صورة 15">
            <a:extLst>
              <a:ext uri="{FF2B5EF4-FFF2-40B4-BE49-F238E27FC236}">
                <a16:creationId xmlns:a16="http://schemas.microsoft.com/office/drawing/2014/main" id="{AE725AC6-6269-CCDC-26E8-026B2A8492EC}"/>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93348" y="3078090"/>
            <a:ext cx="1222301" cy="1222301"/>
          </a:xfrm>
          <a:prstGeom prst="rect">
            <a:avLst/>
          </a:prstGeom>
        </p:spPr>
      </p:pic>
      <p:pic>
        <p:nvPicPr>
          <p:cNvPr id="17" name="صورة 16">
            <a:extLst>
              <a:ext uri="{FF2B5EF4-FFF2-40B4-BE49-F238E27FC236}">
                <a16:creationId xmlns:a16="http://schemas.microsoft.com/office/drawing/2014/main" id="{DE3126C7-2F13-F13E-85E2-FD8C27E23D2E}"/>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182168"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1495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43651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3049145"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4661818" y="275477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قوس ممتلئ 24">
            <a:extLst>
              <a:ext uri="{FF2B5EF4-FFF2-40B4-BE49-F238E27FC236}">
                <a16:creationId xmlns:a16="http://schemas.microsoft.com/office/drawing/2014/main" id="{8B6ACFB1-3B51-45A8-B212-C4C5A10EE9FE}"/>
              </a:ext>
            </a:extLst>
          </p:cNvPr>
          <p:cNvSpPr/>
          <p:nvPr/>
        </p:nvSpPr>
        <p:spPr>
          <a:xfrm>
            <a:off x="6274448" y="274722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6" name="قوس ممتلئ 25">
            <a:extLst>
              <a:ext uri="{FF2B5EF4-FFF2-40B4-BE49-F238E27FC236}">
                <a16:creationId xmlns:a16="http://schemas.microsoft.com/office/drawing/2014/main" id="{1CCC3B70-6287-046C-6F0E-BC47E09A11CC}"/>
              </a:ext>
            </a:extLst>
          </p:cNvPr>
          <p:cNvSpPr/>
          <p:nvPr/>
        </p:nvSpPr>
        <p:spPr>
          <a:xfrm flipV="1">
            <a:off x="7887121" y="2747221"/>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2842467" y="1846834"/>
            <a:ext cx="222421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Support Activities</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2995238"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34733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0" name="Title 1">
            <a:extLst>
              <a:ext uri="{FF2B5EF4-FFF2-40B4-BE49-F238E27FC236}">
                <a16:creationId xmlns:a16="http://schemas.microsoft.com/office/drawing/2014/main" id="{78C1915E-79AA-A057-A7AA-C028D005FDF9}"/>
              </a:ext>
            </a:extLst>
          </p:cNvPr>
          <p:cNvSpPr txBox="1">
            <a:spLocks/>
          </p:cNvSpPr>
          <p:nvPr/>
        </p:nvSpPr>
        <p:spPr>
          <a:xfrm>
            <a:off x="975557" y="5176661"/>
            <a:ext cx="261203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Production</a:t>
            </a:r>
            <a:r>
              <a:rPr lang="ar-SA" sz="2000" dirty="0">
                <a:solidFill>
                  <a:srgbClr val="343D45">
                    <a:lumMod val="60000"/>
                    <a:lumOff val="40000"/>
                  </a:srgbClr>
                </a:solidFill>
              </a:rPr>
              <a:t> </a:t>
            </a:r>
            <a:r>
              <a:rPr lang="en-US" sz="2000" dirty="0">
                <a:solidFill>
                  <a:srgbClr val="343D45">
                    <a:lumMod val="60000"/>
                    <a:lumOff val="40000"/>
                  </a:srgbClr>
                </a:solidFill>
              </a:rPr>
              <a:t>activities</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5559714" y="1805235"/>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Estimating Costs</a:t>
            </a:r>
          </a:p>
        </p:txBody>
      </p:sp>
      <p:sp>
        <p:nvSpPr>
          <p:cNvPr id="32" name="Title 1">
            <a:extLst>
              <a:ext uri="{FF2B5EF4-FFF2-40B4-BE49-F238E27FC236}">
                <a16:creationId xmlns:a16="http://schemas.microsoft.com/office/drawing/2014/main" id="{657BF7C3-AA18-62A8-6E42-78F74FF93F35}"/>
              </a:ext>
            </a:extLst>
          </p:cNvPr>
          <p:cNvSpPr txBox="1">
            <a:spLocks/>
          </p:cNvSpPr>
          <p:nvPr/>
        </p:nvSpPr>
        <p:spPr>
          <a:xfrm>
            <a:off x="7381040" y="5190183"/>
            <a:ext cx="2928094"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rtl="1" eaLnBrk="1" fontAlgn="auto" hangingPunct="1">
              <a:spcAft>
                <a:spcPts val="0"/>
              </a:spcAft>
              <a:defRPr/>
            </a:pPr>
            <a:r>
              <a:rPr lang="en-US" sz="2000" dirty="0">
                <a:solidFill>
                  <a:srgbClr val="343D45">
                    <a:lumMod val="60000"/>
                    <a:lumOff val="40000"/>
                  </a:srgbClr>
                </a:solidFill>
              </a:rPr>
              <a:t>Business Location </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4361987" y="5190183"/>
            <a:ext cx="2294843"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000" dirty="0">
                <a:solidFill>
                  <a:srgbClr val="343D45">
                    <a:lumMod val="60000"/>
                    <a:lumOff val="40000"/>
                  </a:srgbClr>
                </a:solidFill>
              </a:rPr>
              <a:t>Capacity Planning</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4916759" y="3527875"/>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
        <p:nvSpPr>
          <p:cNvPr id="35" name="Title 1">
            <a:extLst>
              <a:ext uri="{FF2B5EF4-FFF2-40B4-BE49-F238E27FC236}">
                <a16:creationId xmlns:a16="http://schemas.microsoft.com/office/drawing/2014/main" id="{194A4453-EBE5-AF1C-37FB-45949D998C6D}"/>
              </a:ext>
            </a:extLst>
          </p:cNvPr>
          <p:cNvSpPr txBox="1">
            <a:spLocks/>
          </p:cNvSpPr>
          <p:nvPr/>
        </p:nvSpPr>
        <p:spPr>
          <a:xfrm>
            <a:off x="7815649"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5</a:t>
            </a:r>
            <a:endParaRPr lang="ar-SA" dirty="0"/>
          </a:p>
        </p:txBody>
      </p:sp>
      <p:sp>
        <p:nvSpPr>
          <p:cNvPr id="36" name="Title 1">
            <a:extLst>
              <a:ext uri="{FF2B5EF4-FFF2-40B4-BE49-F238E27FC236}">
                <a16:creationId xmlns:a16="http://schemas.microsoft.com/office/drawing/2014/main" id="{B37A87F4-C5FF-EA46-98EF-0EFF01EF2EDD}"/>
              </a:ext>
            </a:extLst>
          </p:cNvPr>
          <p:cNvSpPr txBox="1">
            <a:spLocks/>
          </p:cNvSpPr>
          <p:nvPr/>
        </p:nvSpPr>
        <p:spPr>
          <a:xfrm>
            <a:off x="6569538" y="3451289"/>
            <a:ext cx="1289938"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4</a:t>
            </a:r>
            <a:endParaRPr lang="ar-SA" dirty="0"/>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5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1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0"/>
                                        </p:tgtEl>
                                        <p:attrNameLst>
                                          <p:attrName>ppt_y</p:attrName>
                                        </p:attrNameLst>
                                      </p:cBhvr>
                                      <p:tavLst>
                                        <p:tav tm="0">
                                          <p:val>
                                            <p:strVal val="#ppt_y"/>
                                          </p:val>
                                        </p:tav>
                                        <p:tav tm="100000">
                                          <p:val>
                                            <p:strVal val="#ppt_y"/>
                                          </p:val>
                                        </p:tav>
                                      </p:tavLst>
                                    </p:anim>
                                    <p:anim calcmode="lin" valueType="num">
                                      <p:cBhvr>
                                        <p:cTn id="33" dur="1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0"/>
                                        </p:tgtEl>
                                      </p:cBhvr>
                                    </p:animEffect>
                                  </p:childTnLst>
                                </p:cTn>
                              </p:par>
                            </p:childTnLst>
                          </p:cTn>
                        </p:par>
                        <p:par>
                          <p:cTn id="36" fill="hold">
                            <p:stCondLst>
                              <p:cond delay="198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7"/>
                                        </p:tgtEl>
                                        <p:attrNameLst>
                                          <p:attrName>style.visibility</p:attrName>
                                        </p:attrNameLst>
                                      </p:cBhvr>
                                      <p:to>
                                        <p:strVal val="visible"/>
                                      </p:to>
                                    </p:set>
                                    <p:anim calcmode="lin" valueType="num">
                                      <p:cBhvr>
                                        <p:cTn id="39"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27"/>
                                        </p:tgtEl>
                                        <p:attrNameLst>
                                          <p:attrName>ppt_y</p:attrName>
                                        </p:attrNameLst>
                                      </p:cBhvr>
                                      <p:tavLst>
                                        <p:tav tm="0">
                                          <p:val>
                                            <p:strVal val="#ppt_y"/>
                                          </p:val>
                                        </p:tav>
                                        <p:tav tm="100000">
                                          <p:val>
                                            <p:strVal val="#ppt_y"/>
                                          </p:val>
                                        </p:tav>
                                      </p:tavLst>
                                    </p:anim>
                                    <p:anim calcmode="lin" valueType="num">
                                      <p:cBhvr>
                                        <p:cTn id="41"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27"/>
                                        </p:tgtEl>
                                      </p:cBhvr>
                                    </p:animEffect>
                                  </p:childTnLst>
                                </p:cTn>
                              </p:par>
                            </p:childTnLst>
                          </p:cTn>
                        </p:par>
                        <p:par>
                          <p:cTn id="44" fill="hold">
                            <p:stCondLst>
                              <p:cond delay="23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3"/>
                                        </p:tgtEl>
                                        <p:attrNameLst>
                                          <p:attrName>style.visibility</p:attrName>
                                        </p:attrNameLst>
                                      </p:cBhvr>
                                      <p:to>
                                        <p:strVal val="visible"/>
                                      </p:to>
                                    </p:set>
                                    <p:anim calcmode="lin" valueType="num">
                                      <p:cBhvr>
                                        <p:cTn id="47"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3"/>
                                        </p:tgtEl>
                                        <p:attrNameLst>
                                          <p:attrName>ppt_y</p:attrName>
                                        </p:attrNameLst>
                                      </p:cBhvr>
                                      <p:tavLst>
                                        <p:tav tm="0">
                                          <p:val>
                                            <p:strVal val="#ppt_y"/>
                                          </p:val>
                                        </p:tav>
                                        <p:tav tm="100000">
                                          <p:val>
                                            <p:strVal val="#ppt_y"/>
                                          </p:val>
                                        </p:tav>
                                      </p:tavLst>
                                    </p:anim>
                                    <p:anim calcmode="lin" valueType="num">
                                      <p:cBhvr>
                                        <p:cTn id="49"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3"/>
                                        </p:tgtEl>
                                      </p:cBhvr>
                                    </p:animEffect>
                                  </p:childTnLst>
                                </p:cTn>
                              </p:par>
                            </p:childTnLst>
                          </p:cTn>
                        </p:par>
                        <p:par>
                          <p:cTn id="52" fill="hold">
                            <p:stCondLst>
                              <p:cond delay="27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1"/>
                                        </p:tgtEl>
                                        <p:attrNameLst>
                                          <p:attrName>style.visibility</p:attrName>
                                        </p:attrNameLst>
                                      </p:cBhvr>
                                      <p:to>
                                        <p:strVal val="visible"/>
                                      </p:to>
                                    </p:set>
                                    <p:anim calcmode="lin" valueType="num">
                                      <p:cBhvr>
                                        <p:cTn id="55"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1"/>
                                        </p:tgtEl>
                                        <p:attrNameLst>
                                          <p:attrName>ppt_y</p:attrName>
                                        </p:attrNameLst>
                                      </p:cBhvr>
                                      <p:tavLst>
                                        <p:tav tm="0">
                                          <p:val>
                                            <p:strVal val="#ppt_y"/>
                                          </p:val>
                                        </p:tav>
                                        <p:tav tm="100000">
                                          <p:val>
                                            <p:strVal val="#ppt_y"/>
                                          </p:val>
                                        </p:tav>
                                      </p:tavLst>
                                    </p:anim>
                                    <p:anim calcmode="lin" valueType="num">
                                      <p:cBhvr>
                                        <p:cTn id="57"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1"/>
                                        </p:tgtEl>
                                      </p:cBhvr>
                                    </p:animEffect>
                                  </p:childTnLst>
                                </p:cTn>
                              </p:par>
                            </p:childTnLst>
                          </p:cTn>
                        </p:par>
                        <p:par>
                          <p:cTn id="60" fill="hold">
                            <p:stCondLst>
                              <p:cond delay="311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2"/>
                                        </p:tgtEl>
                                        <p:attrNameLst>
                                          <p:attrName>style.visibility</p:attrName>
                                        </p:attrNameLst>
                                      </p:cBhvr>
                                      <p:to>
                                        <p:strVal val="visible"/>
                                      </p:to>
                                    </p:set>
                                    <p:anim calcmode="lin" valueType="num">
                                      <p:cBhvr>
                                        <p:cTn id="63" dur="1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32"/>
                                        </p:tgtEl>
                                        <p:attrNameLst>
                                          <p:attrName>ppt_y</p:attrName>
                                        </p:attrNameLst>
                                      </p:cBhvr>
                                      <p:tavLst>
                                        <p:tav tm="0">
                                          <p:val>
                                            <p:strVal val="#ppt_y"/>
                                          </p:val>
                                        </p:tav>
                                        <p:tav tm="100000">
                                          <p:val>
                                            <p:strVal val="#ppt_y"/>
                                          </p:val>
                                        </p:tav>
                                      </p:tavLst>
                                    </p:anim>
                                    <p:anim calcmode="lin" valueType="num">
                                      <p:cBhvr>
                                        <p:cTn id="65" dur="1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20" name="شكل حر 21">
            <a:extLst>
              <a:ext uri="{FF2B5EF4-FFF2-40B4-BE49-F238E27FC236}">
                <a16:creationId xmlns:a16="http://schemas.microsoft.com/office/drawing/2014/main" id="{9E5D27E0-7BB4-176D-DC85-3CBC7F7E0B5C}"/>
              </a:ext>
            </a:extLst>
          </p:cNvPr>
          <p:cNvSpPr/>
          <p:nvPr/>
        </p:nvSpPr>
        <p:spPr>
          <a:xfrm rot="20002406">
            <a:off x="8700715" y="3616642"/>
            <a:ext cx="3608279" cy="3068852"/>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550643" y="437253"/>
            <a:ext cx="3608279" cy="3068852"/>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422239" y="1313799"/>
            <a:ext cx="6588830"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Many other successful fashion retailers outsource production to countries where labor cost is low rather than producing the items themselves. </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371286" y="1251679"/>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702238" y="261080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063790" y="387728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1783790" y="2704313"/>
            <a:ext cx="6775594"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ZARA produces 50% of its sales with its own facilities. </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449270" y="3877288"/>
            <a:ext cx="5718947"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Why did ZARA do this?  What are the pros and cons of this strategy?</a:t>
            </a:r>
          </a:p>
        </p:txBody>
      </p:sp>
      <p:sp>
        <p:nvSpPr>
          <p:cNvPr id="18" name="نجمة ذات 4 نقاط 52">
            <a:extLst>
              <a:ext uri="{FF2B5EF4-FFF2-40B4-BE49-F238E27FC236}">
                <a16:creationId xmlns:a16="http://schemas.microsoft.com/office/drawing/2014/main" id="{90412A67-5BC7-3471-16C0-15C0450AD504}"/>
              </a:ext>
            </a:extLst>
          </p:cNvPr>
          <p:cNvSpPr/>
          <p:nvPr/>
        </p:nvSpPr>
        <p:spPr>
          <a:xfrm>
            <a:off x="1512799" y="5073651"/>
            <a:ext cx="720000" cy="720000"/>
          </a:xfrm>
          <a:prstGeom prst="star4">
            <a:avLst>
              <a:gd name="adj" fmla="val 26839"/>
            </a:avLst>
          </a:prstGeom>
          <a:gradFill flip="none" rotWithShape="1">
            <a:gsLst>
              <a:gs pos="0">
                <a:srgbClr val="00B0F0">
                  <a:alpha val="0"/>
                </a:srgbClr>
              </a:gs>
              <a:gs pos="100000">
                <a:srgbClr val="00B0F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19" name="عنصر نائب للنص 13">
            <a:extLst>
              <a:ext uri="{FF2B5EF4-FFF2-40B4-BE49-F238E27FC236}">
                <a16:creationId xmlns:a16="http://schemas.microsoft.com/office/drawing/2014/main" id="{7C35ABA4-2A66-88C3-CA55-3CE8736F27A9}"/>
              </a:ext>
            </a:extLst>
          </p:cNvPr>
          <p:cNvSpPr txBox="1">
            <a:spLocks/>
          </p:cNvSpPr>
          <p:nvPr/>
        </p:nvSpPr>
        <p:spPr>
          <a:xfrm>
            <a:off x="2977371" y="5100622"/>
            <a:ext cx="5460070" cy="1365893"/>
          </a:xfrm>
          <a:prstGeom prst="rect">
            <a:avLst/>
          </a:prstGeom>
        </p:spPr>
        <p:txBody>
          <a:bodyPr/>
          <a:lstStyle>
            <a:defPPr>
              <a:defRPr lang="ar-SA"/>
            </a:defPPr>
            <a:lvl1pPr marL="0" lvl="0" indent="0" algn="just" defTabSz="914400" eaLnBrk="1" fontAlgn="auto" latinLnBrk="0" hangingPunct="1">
              <a:lnSpc>
                <a:spcPct val="90000"/>
              </a:lnSpc>
              <a:spcBef>
                <a:spcPts val="1000"/>
              </a:spcBef>
              <a:spcAft>
                <a:spcPts val="0"/>
              </a:spcAft>
              <a:buFont typeface="Arial" panose="020B0604020202020204" pitchFamily="34" charset="0"/>
              <a:buNone/>
              <a:defRPr sz="2400">
                <a:solidFill>
                  <a:srgbClr val="343D45"/>
                </a:solidFill>
                <a:latin typeface="+mn-lt"/>
                <a:cs typeface="Cocon® Next Arabic" panose="020A0503020102020204"/>
              </a:defRPr>
            </a:lvl1pPr>
            <a:lvl2pPr marL="685800" indent="-228600" algn="r" defTabSz="914400" rtl="1" eaLnBrk="1" latinLnBrk="0" hangingPunct="1">
              <a:lnSpc>
                <a:spcPct val="90000"/>
              </a:lnSpc>
              <a:spcBef>
                <a:spcPts val="500"/>
              </a:spcBef>
              <a:buFont typeface="Arial" panose="020B0604020202020204" pitchFamily="34" charset="0"/>
              <a:buChar char="•"/>
              <a:defRPr sz="2400">
                <a:latin typeface="+mn-lt"/>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a:latin typeface="+mn-lt"/>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en-US" dirty="0"/>
              <a:t>What is your own view of using operations as the main means to compete in an industry like fashion retailing? </a:t>
            </a:r>
          </a:p>
        </p:txBody>
      </p:sp>
    </p:spTree>
    <p:extLst>
      <p:ext uri="{BB962C8B-B14F-4D97-AF65-F5344CB8AC3E}">
        <p14:creationId xmlns:p14="http://schemas.microsoft.com/office/powerpoint/2010/main" val="95673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33"/>
                                        </p:tgtEl>
                                        <p:attrNameLst>
                                          <p:attrName>style.visibility</p:attrName>
                                        </p:attrNameLst>
                                      </p:cBhvr>
                                      <p:to>
                                        <p:strVal val="visible"/>
                                      </p:to>
                                    </p:set>
                                    <p:animEffect transition="in" filter="wipe(left)">
                                      <p:cBhvr>
                                        <p:cTn id="31" dur="10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50"/>
                                        <p:tgtEl>
                                          <p:spTgt spid="34"/>
                                        </p:tgtEl>
                                      </p:cBhvr>
                                    </p:animEffect>
                                  </p:childTnLst>
                                </p:cTn>
                              </p:par>
                            </p:childTnLst>
                          </p:cTn>
                        </p:par>
                        <p:par>
                          <p:cTn id="35" fill="hold">
                            <p:stCondLst>
                              <p:cond delay="4275"/>
                            </p:stCondLst>
                            <p:childTnLst>
                              <p:par>
                                <p:cTn id="36" presetID="10" presetClass="entr" presetSubtype="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50"/>
                                        <p:tgtEl>
                                          <p:spTgt spid="35"/>
                                        </p:tgtEl>
                                      </p:cBhvr>
                                    </p:animEffect>
                                  </p:childTnLst>
                                </p:cTn>
                              </p:par>
                            </p:childTnLst>
                          </p:cTn>
                        </p:par>
                        <p:par>
                          <p:cTn id="39" fill="hold">
                            <p:stCondLst>
                              <p:cond delay="4425"/>
                            </p:stCondLst>
                            <p:childTnLst>
                              <p:par>
                                <p:cTn id="40" presetID="10"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50"/>
                                        <p:tgtEl>
                                          <p:spTgt spid="37"/>
                                        </p:tgtEl>
                                      </p:cBhvr>
                                    </p:animEffect>
                                  </p:childTnLst>
                                </p:cTn>
                              </p:par>
                            </p:childTnLst>
                          </p:cTn>
                        </p:par>
                        <p:par>
                          <p:cTn id="43" fill="hold">
                            <p:stCondLst>
                              <p:cond delay="4575"/>
                            </p:stCondLst>
                            <p:childTnLst>
                              <p:par>
                                <p:cTn id="44" presetID="22" presetClass="entr" presetSubtype="8" fill="hold" grpId="0" nodeType="afterEffect">
                                  <p:stCondLst>
                                    <p:cond delay="0"/>
                                  </p:stCondLst>
                                  <p:iterate type="wd">
                                    <p:tmPct val="10000"/>
                                  </p:iterate>
                                  <p:childTnLst>
                                    <p:set>
                                      <p:cBhvr>
                                        <p:cTn id="45" dur="1" fill="hold">
                                          <p:stCondLst>
                                            <p:cond delay="0"/>
                                          </p:stCondLst>
                                        </p:cTn>
                                        <p:tgtEl>
                                          <p:spTgt spid="38"/>
                                        </p:tgtEl>
                                        <p:attrNameLst>
                                          <p:attrName>style.visibility</p:attrName>
                                        </p:attrNameLst>
                                      </p:cBhvr>
                                      <p:to>
                                        <p:strVal val="visible"/>
                                      </p:to>
                                    </p:set>
                                    <p:animEffect transition="in" filter="wipe(left)">
                                      <p:cBhvr>
                                        <p:cTn id="46" dur="1000"/>
                                        <p:tgtEl>
                                          <p:spTgt spid="38"/>
                                        </p:tgtEl>
                                      </p:cBhvr>
                                    </p:animEffect>
                                  </p:childTnLst>
                                </p:cTn>
                              </p:par>
                            </p:childTnLst>
                          </p:cTn>
                        </p:par>
                        <p:par>
                          <p:cTn id="47" fill="hold">
                            <p:stCondLst>
                              <p:cond delay="6675"/>
                            </p:stCondLst>
                            <p:childTnLst>
                              <p:par>
                                <p:cTn id="48" presetID="22" presetClass="entr" presetSubtype="8" fill="hold" grpId="0" nodeType="afterEffect">
                                  <p:stCondLst>
                                    <p:cond delay="0"/>
                                  </p:stCondLst>
                                  <p:iterate type="wd">
                                    <p:tmPct val="10000"/>
                                  </p:iterate>
                                  <p:childTnLst>
                                    <p:set>
                                      <p:cBhvr>
                                        <p:cTn id="49" dur="1" fill="hold">
                                          <p:stCondLst>
                                            <p:cond delay="0"/>
                                          </p:stCondLst>
                                        </p:cTn>
                                        <p:tgtEl>
                                          <p:spTgt spid="40"/>
                                        </p:tgtEl>
                                        <p:attrNameLst>
                                          <p:attrName>style.visibility</p:attrName>
                                        </p:attrNameLst>
                                      </p:cBhvr>
                                      <p:to>
                                        <p:strVal val="visible"/>
                                      </p:to>
                                    </p:set>
                                    <p:animEffect transition="in" filter="wipe(left)">
                                      <p:cBhvr>
                                        <p:cTn id="50" dur="1000"/>
                                        <p:tgtEl>
                                          <p:spTgt spid="40"/>
                                        </p:tgtEl>
                                      </p:cBhvr>
                                    </p:animEffect>
                                  </p:childTnLst>
                                </p:cTn>
                              </p:par>
                            </p:childTnLst>
                          </p:cTn>
                        </p:par>
                        <p:par>
                          <p:cTn id="51" fill="hold">
                            <p:stCondLst>
                              <p:cond delay="9175"/>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50"/>
                                        <p:tgtEl>
                                          <p:spTgt spid="18"/>
                                        </p:tgtEl>
                                      </p:cBhvr>
                                    </p:animEffect>
                                  </p:childTnLst>
                                </p:cTn>
                              </p:par>
                            </p:childTnLst>
                          </p:cTn>
                        </p:par>
                        <p:par>
                          <p:cTn id="55" fill="hold">
                            <p:stCondLst>
                              <p:cond delay="9325"/>
                            </p:stCondLst>
                            <p:childTnLst>
                              <p:par>
                                <p:cTn id="56" presetID="22" presetClass="entr" presetSubtype="8" fill="hold" grpId="0" nodeType="afterEffect">
                                  <p:stCondLst>
                                    <p:cond delay="0"/>
                                  </p:stCondLst>
                                  <p:iterate type="wd">
                                    <p:tmPct val="10000"/>
                                  </p:iterate>
                                  <p:childTnLst>
                                    <p:set>
                                      <p:cBhvr>
                                        <p:cTn id="57" dur="1" fill="hold">
                                          <p:stCondLst>
                                            <p:cond delay="0"/>
                                          </p:stCondLst>
                                        </p:cTn>
                                        <p:tgtEl>
                                          <p:spTgt spid="19"/>
                                        </p:tgtEl>
                                        <p:attrNameLst>
                                          <p:attrName>style.visibility</p:attrName>
                                        </p:attrNameLst>
                                      </p:cBhvr>
                                      <p:to>
                                        <p:strVal val="visible"/>
                                      </p:to>
                                    </p:set>
                                    <p:animEffect transition="in" filter="wipe(left)">
                                      <p:cBhvr>
                                        <p:cTn id="5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3" grpId="0"/>
      <p:bldP spid="34" grpId="0" animBg="1"/>
      <p:bldP spid="35" grpId="0" animBg="1"/>
      <p:bldP spid="37" grpId="0" animBg="1"/>
      <p:bldP spid="38" grpId="0"/>
      <p:bldP spid="40" grpId="0"/>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7 overview</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1247731" y="1962539"/>
            <a:ext cx="1017699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9" name="مجموعة 38">
            <a:extLst>
              <a:ext uri="{FF2B5EF4-FFF2-40B4-BE49-F238E27FC236}">
                <a16:creationId xmlns:a16="http://schemas.microsoft.com/office/drawing/2014/main" id="{A4675D22-B830-807A-39A4-933AC0A83E3F}"/>
              </a:ext>
            </a:extLst>
          </p:cNvPr>
          <p:cNvGrpSpPr/>
          <p:nvPr/>
        </p:nvGrpSpPr>
        <p:grpSpPr>
          <a:xfrm>
            <a:off x="9574269" y="1851173"/>
            <a:ext cx="1066838" cy="966647"/>
            <a:chOff x="8805603" y="1830997"/>
            <a:chExt cx="1332831" cy="1207660"/>
          </a:xfrm>
        </p:grpSpPr>
        <p:sp>
          <p:nvSpPr>
            <p:cNvPr id="86" name="شكل حر 65">
              <a:extLst>
                <a:ext uri="{FF2B5EF4-FFF2-40B4-BE49-F238E27FC236}">
                  <a16:creationId xmlns:a16="http://schemas.microsoft.com/office/drawing/2014/main" id="{C39B0292-FAAD-1418-A27F-A819F1158AE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7" name="وتر 86">
              <a:extLst>
                <a:ext uri="{FF2B5EF4-FFF2-40B4-BE49-F238E27FC236}">
                  <a16:creationId xmlns:a16="http://schemas.microsoft.com/office/drawing/2014/main" id="{D75590EC-E3AA-2665-B9C7-5DCC7785AB4B}"/>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رابط مستقيم 87">
              <a:extLst>
                <a:ext uri="{FF2B5EF4-FFF2-40B4-BE49-F238E27FC236}">
                  <a16:creationId xmlns:a16="http://schemas.microsoft.com/office/drawing/2014/main" id="{174BFB96-0ECF-4786-E517-753782EEA409}"/>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مستطيل 88">
              <a:extLst>
                <a:ext uri="{FF2B5EF4-FFF2-40B4-BE49-F238E27FC236}">
                  <a16:creationId xmlns:a16="http://schemas.microsoft.com/office/drawing/2014/main" id="{0A0664BC-C1F3-FD1A-E822-4548804ED7B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مجموعة 39">
            <a:extLst>
              <a:ext uri="{FF2B5EF4-FFF2-40B4-BE49-F238E27FC236}">
                <a16:creationId xmlns:a16="http://schemas.microsoft.com/office/drawing/2014/main" id="{AFCF8C07-0934-7935-1828-D4C3E96AD939}"/>
              </a:ext>
            </a:extLst>
          </p:cNvPr>
          <p:cNvGrpSpPr/>
          <p:nvPr/>
        </p:nvGrpSpPr>
        <p:grpSpPr>
          <a:xfrm>
            <a:off x="7372521" y="1851173"/>
            <a:ext cx="1066838" cy="966647"/>
            <a:chOff x="8805603" y="1830997"/>
            <a:chExt cx="1332831" cy="1207660"/>
          </a:xfrm>
        </p:grpSpPr>
        <p:sp>
          <p:nvSpPr>
            <p:cNvPr id="82" name="شكل حر 71">
              <a:extLst>
                <a:ext uri="{FF2B5EF4-FFF2-40B4-BE49-F238E27FC236}">
                  <a16:creationId xmlns:a16="http://schemas.microsoft.com/office/drawing/2014/main" id="{F5318AE8-C8D4-77C0-59A8-13B203F70D6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3" name="وتر 82">
              <a:extLst>
                <a:ext uri="{FF2B5EF4-FFF2-40B4-BE49-F238E27FC236}">
                  <a16:creationId xmlns:a16="http://schemas.microsoft.com/office/drawing/2014/main" id="{224F6597-C2CE-9DD6-0CF7-832A1D14D4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رابط مستقيم 83">
              <a:extLst>
                <a:ext uri="{FF2B5EF4-FFF2-40B4-BE49-F238E27FC236}">
                  <a16:creationId xmlns:a16="http://schemas.microsoft.com/office/drawing/2014/main" id="{79234A63-423A-8C76-BAC0-C609B6CB8C97}"/>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5" name="مستطيل 84">
              <a:extLst>
                <a:ext uri="{FF2B5EF4-FFF2-40B4-BE49-F238E27FC236}">
                  <a16:creationId xmlns:a16="http://schemas.microsoft.com/office/drawing/2014/main" id="{7D441646-4145-E054-820C-E8B590D1D24D}"/>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مجموعة 40">
            <a:extLst>
              <a:ext uri="{FF2B5EF4-FFF2-40B4-BE49-F238E27FC236}">
                <a16:creationId xmlns:a16="http://schemas.microsoft.com/office/drawing/2014/main" id="{012A5083-3227-3F55-551E-439A7C1684BB}"/>
              </a:ext>
            </a:extLst>
          </p:cNvPr>
          <p:cNvGrpSpPr/>
          <p:nvPr/>
        </p:nvGrpSpPr>
        <p:grpSpPr>
          <a:xfrm>
            <a:off x="5267069" y="1846834"/>
            <a:ext cx="1066838" cy="966647"/>
            <a:chOff x="8805603" y="1830997"/>
            <a:chExt cx="1332831"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3217896" y="1851173"/>
            <a:ext cx="1066838" cy="966647"/>
            <a:chOff x="8805603" y="1830997"/>
            <a:chExt cx="1332831" cy="1207660"/>
          </a:xfrm>
        </p:grpSpPr>
        <p:sp>
          <p:nvSpPr>
            <p:cNvPr id="74" name="شكل حر 83">
              <a:extLst>
                <a:ext uri="{FF2B5EF4-FFF2-40B4-BE49-F238E27FC236}">
                  <a16:creationId xmlns:a16="http://schemas.microsoft.com/office/drawing/2014/main" id="{0B1E3DA9-EC18-752B-A7EC-BCE715A346F8}"/>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7" name="مستطيل 76">
              <a:extLst>
                <a:ext uri="{FF2B5EF4-FFF2-40B4-BE49-F238E27FC236}">
                  <a16:creationId xmlns:a16="http://schemas.microsoft.com/office/drawing/2014/main" id="{19473285-91E0-E2F1-FEC9-852DAC000482}"/>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itle 1">
            <a:extLst>
              <a:ext uri="{FF2B5EF4-FFF2-40B4-BE49-F238E27FC236}">
                <a16:creationId xmlns:a16="http://schemas.microsoft.com/office/drawing/2014/main" id="{912D7592-9F98-7694-1164-71631816AB5B}"/>
              </a:ext>
            </a:extLst>
          </p:cNvPr>
          <p:cNvSpPr txBox="1">
            <a:spLocks/>
          </p:cNvSpPr>
          <p:nvPr/>
        </p:nvSpPr>
        <p:spPr>
          <a:xfrm>
            <a:off x="9646742" y="1920497"/>
            <a:ext cx="759380" cy="56102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4</a:t>
            </a:r>
            <a:endParaRPr lang="ar-EG" dirty="0">
              <a:solidFill>
                <a:schemeClr val="bg1"/>
              </a:solidFill>
            </a:endParaRPr>
          </a:p>
        </p:txBody>
      </p:sp>
      <p:sp>
        <p:nvSpPr>
          <p:cNvPr id="44" name="Title 1">
            <a:extLst>
              <a:ext uri="{FF2B5EF4-FFF2-40B4-BE49-F238E27FC236}">
                <a16:creationId xmlns:a16="http://schemas.microsoft.com/office/drawing/2014/main" id="{AB9C1391-9A00-FDCF-0497-8B1CB39A3991}"/>
              </a:ext>
            </a:extLst>
          </p:cNvPr>
          <p:cNvSpPr txBox="1">
            <a:spLocks/>
          </p:cNvSpPr>
          <p:nvPr/>
        </p:nvSpPr>
        <p:spPr>
          <a:xfrm>
            <a:off x="7456559" y="1973262"/>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3</a:t>
            </a:r>
            <a:endParaRPr lang="ar-EG" dirty="0"/>
          </a:p>
        </p:txBody>
      </p:sp>
      <p:sp>
        <p:nvSpPr>
          <p:cNvPr id="45" name="Title 1">
            <a:extLst>
              <a:ext uri="{FF2B5EF4-FFF2-40B4-BE49-F238E27FC236}">
                <a16:creationId xmlns:a16="http://schemas.microsoft.com/office/drawing/2014/main" id="{3B8DC568-3775-895B-3EBC-1813EF68C982}"/>
              </a:ext>
            </a:extLst>
          </p:cNvPr>
          <p:cNvSpPr txBox="1">
            <a:spLocks/>
          </p:cNvSpPr>
          <p:nvPr/>
        </p:nvSpPr>
        <p:spPr>
          <a:xfrm>
            <a:off x="5330469" y="1972967"/>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2</a:t>
            </a:r>
            <a:endParaRPr lang="ar-EG" dirty="0"/>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259440" y="1972966"/>
            <a:ext cx="759380" cy="53661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1</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53" name="مجموعة 52">
            <a:extLst>
              <a:ext uri="{FF2B5EF4-FFF2-40B4-BE49-F238E27FC236}">
                <a16:creationId xmlns:a16="http://schemas.microsoft.com/office/drawing/2014/main" id="{2CE56F80-0153-31BA-0FFE-FB395A828266}"/>
              </a:ext>
            </a:extLst>
          </p:cNvPr>
          <p:cNvGrpSpPr/>
          <p:nvPr/>
        </p:nvGrpSpPr>
        <p:grpSpPr>
          <a:xfrm>
            <a:off x="22545" y="1864950"/>
            <a:ext cx="2454813" cy="966647"/>
            <a:chOff x="7904837" y="1830997"/>
            <a:chExt cx="2697292" cy="1207660"/>
          </a:xfrm>
        </p:grpSpPr>
        <p:sp>
          <p:nvSpPr>
            <p:cNvPr id="65" name="شكل حر 113">
              <a:extLst>
                <a:ext uri="{FF2B5EF4-FFF2-40B4-BE49-F238E27FC236}">
                  <a16:creationId xmlns:a16="http://schemas.microsoft.com/office/drawing/2014/main" id="{526CF7B7-E212-DA3B-6D50-AF3A0764B9CE}"/>
                </a:ext>
              </a:extLst>
            </p:cNvPr>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67" name="وتر 66">
              <a:extLst>
                <a:ext uri="{FF2B5EF4-FFF2-40B4-BE49-F238E27FC236}">
                  <a16:creationId xmlns:a16="http://schemas.microsoft.com/office/drawing/2014/main" id="{53630DA2-4F07-CF25-AEE9-EB68A53A005D}"/>
                </a:ext>
              </a:extLst>
            </p:cNvPr>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رابط مستقيم 67">
              <a:extLst>
                <a:ext uri="{FF2B5EF4-FFF2-40B4-BE49-F238E27FC236}">
                  <a16:creationId xmlns:a16="http://schemas.microsoft.com/office/drawing/2014/main" id="{7BF059F8-7DF2-4035-E3E1-EB99E74FF85E}"/>
                </a:ext>
              </a:extLst>
            </p:cNvPr>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مستطيل 68">
              <a:extLst>
                <a:ext uri="{FF2B5EF4-FFF2-40B4-BE49-F238E27FC236}">
                  <a16:creationId xmlns:a16="http://schemas.microsoft.com/office/drawing/2014/main" id="{931B19DB-DF30-D872-89B2-BDDC180A676F}"/>
                </a:ext>
              </a:extLst>
            </p:cNvPr>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3249799"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2733429" y="3657398"/>
            <a:ext cx="1788894"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algn="just" eaLnBrk="1" fontAlgn="auto" hangingPunct="1">
              <a:spcAft>
                <a:spcPts val="0"/>
              </a:spcAft>
              <a:defRPr/>
            </a:pPr>
            <a:r>
              <a:rPr lang="en-US" sz="1800" dirty="0">
                <a:solidFill>
                  <a:srgbClr val="343D45">
                    <a:lumMod val="75000"/>
                  </a:srgbClr>
                </a:solidFill>
                <a:latin typeface="Sakkal Majalla" panose="02000000000000000000" pitchFamily="2" charset="-78"/>
                <a:cs typeface="Sakkal Majalla" panose="02000000000000000000" pitchFamily="2" charset="-78"/>
              </a:rPr>
              <a:t>The product or service that you offer to the public through your marketing plan is just the tip of the iceberg.</a:t>
            </a:r>
          </a:p>
        </p:txBody>
      </p:sp>
      <p:cxnSp>
        <p:nvCxnSpPr>
          <p:cNvPr id="56" name="رابط مستقيم 55">
            <a:extLst>
              <a:ext uri="{FF2B5EF4-FFF2-40B4-BE49-F238E27FC236}">
                <a16:creationId xmlns:a16="http://schemas.microsoft.com/office/drawing/2014/main" id="{050AB468-BD81-7492-607D-3D3525BC15CA}"/>
              </a:ext>
            </a:extLst>
          </p:cNvPr>
          <p:cNvCxnSpPr/>
          <p:nvPr/>
        </p:nvCxnSpPr>
        <p:spPr>
          <a:xfrm flipH="1" flipV="1">
            <a:off x="5251131"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7" name="رابط مستقيم 56">
            <a:extLst>
              <a:ext uri="{FF2B5EF4-FFF2-40B4-BE49-F238E27FC236}">
                <a16:creationId xmlns:a16="http://schemas.microsoft.com/office/drawing/2014/main" id="{DA86E975-C126-5EFD-6327-17F3E4E4540C}"/>
              </a:ext>
            </a:extLst>
          </p:cNvPr>
          <p:cNvCxnSpPr/>
          <p:nvPr/>
        </p:nvCxnSpPr>
        <p:spPr>
          <a:xfrm flipH="1" flipV="1">
            <a:off x="7413088"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8" name="رابط مستقيم 57">
            <a:extLst>
              <a:ext uri="{FF2B5EF4-FFF2-40B4-BE49-F238E27FC236}">
                <a16:creationId xmlns:a16="http://schemas.microsoft.com/office/drawing/2014/main" id="{315CC804-071D-66AA-2426-8F4E29523E92}"/>
              </a:ext>
            </a:extLst>
          </p:cNvPr>
          <p:cNvCxnSpPr/>
          <p:nvPr/>
        </p:nvCxnSpPr>
        <p:spPr>
          <a:xfrm flipH="1" flipV="1">
            <a:off x="9566994"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796D22C-C2F0-F250-AC8F-32F675BE4FF8}"/>
              </a:ext>
            </a:extLst>
          </p:cNvPr>
          <p:cNvSpPr txBox="1">
            <a:spLocks/>
          </p:cNvSpPr>
          <p:nvPr/>
        </p:nvSpPr>
        <p:spPr>
          <a:xfrm>
            <a:off x="4949987" y="3720516"/>
            <a:ext cx="1670471"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algn="just" eaLnBrk="1" fontAlgn="auto" hangingPunct="1">
              <a:spcAft>
                <a:spcPts val="0"/>
              </a:spcAft>
              <a:defRPr/>
            </a:pPr>
            <a:r>
              <a:rPr lang="en-US" sz="1800" dirty="0">
                <a:solidFill>
                  <a:srgbClr val="343D45">
                    <a:lumMod val="75000"/>
                  </a:srgbClr>
                </a:solidFill>
                <a:latin typeface="Sakkal Majalla" panose="02000000000000000000" pitchFamily="2" charset="-78"/>
                <a:cs typeface="Sakkal Majalla" panose="02000000000000000000" pitchFamily="2" charset="-78"/>
              </a:rPr>
              <a:t>Unseen to the customer is a host of activities that create the product or make the service available.</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6999358" y="3685531"/>
            <a:ext cx="1992241"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algn="just" eaLnBrk="1" fontAlgn="auto" hangingPunct="1">
              <a:spcAft>
                <a:spcPts val="0"/>
              </a:spcAft>
              <a:defRPr/>
            </a:pPr>
            <a:r>
              <a:rPr lang="en-US" sz="1800" dirty="0">
                <a:solidFill>
                  <a:srgbClr val="343D45">
                    <a:lumMod val="75000"/>
                  </a:srgbClr>
                </a:solidFill>
                <a:latin typeface="Sakkal Majalla" panose="02000000000000000000" pitchFamily="2" charset="-78"/>
                <a:cs typeface="Sakkal Majalla" panose="02000000000000000000" pitchFamily="2" charset="-78"/>
              </a:rPr>
              <a:t>The term “operations” covers these behind-the-scene activities. </a:t>
            </a:r>
          </a:p>
        </p:txBody>
      </p:sp>
      <p:sp>
        <p:nvSpPr>
          <p:cNvPr id="62" name="Title 1">
            <a:extLst>
              <a:ext uri="{FF2B5EF4-FFF2-40B4-BE49-F238E27FC236}">
                <a16:creationId xmlns:a16="http://schemas.microsoft.com/office/drawing/2014/main" id="{0F7F17EF-078F-AF18-79B4-A749751DE0AB}"/>
              </a:ext>
            </a:extLst>
          </p:cNvPr>
          <p:cNvSpPr txBox="1">
            <a:spLocks/>
          </p:cNvSpPr>
          <p:nvPr/>
        </p:nvSpPr>
        <p:spPr>
          <a:xfrm>
            <a:off x="9304927" y="3665563"/>
            <a:ext cx="1696797" cy="2496906"/>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algn="just" eaLnBrk="1" fontAlgn="auto" hangingPunct="1">
              <a:spcAft>
                <a:spcPts val="0"/>
              </a:spcAft>
              <a:defRPr/>
            </a:pPr>
            <a:r>
              <a:rPr lang="en-US" sz="1800" dirty="0">
                <a:solidFill>
                  <a:srgbClr val="343D45">
                    <a:lumMod val="75000"/>
                  </a:srgbClr>
                </a:solidFill>
                <a:latin typeface="Sakkal Majalla" panose="02000000000000000000" pitchFamily="2" charset="-78"/>
                <a:cs typeface="Sakkal Majalla" panose="02000000000000000000" pitchFamily="2" charset="-78"/>
              </a:rPr>
              <a:t>You may say that marketing is the face your business presents to the outside world. Its inner workings fall under operations. </a:t>
            </a:r>
          </a:p>
        </p:txBody>
      </p:sp>
      <p:sp>
        <p:nvSpPr>
          <p:cNvPr id="64" name="Title 1">
            <a:extLst>
              <a:ext uri="{FF2B5EF4-FFF2-40B4-BE49-F238E27FC236}">
                <a16:creationId xmlns:a16="http://schemas.microsoft.com/office/drawing/2014/main" id="{4277DB6B-30BB-F986-5A42-E047C72C7D4D}"/>
              </a:ext>
            </a:extLst>
          </p:cNvPr>
          <p:cNvSpPr txBox="1">
            <a:spLocks/>
          </p:cNvSpPr>
          <p:nvPr/>
        </p:nvSpPr>
        <p:spPr>
          <a:xfrm flipH="1">
            <a:off x="28426" y="1972967"/>
            <a:ext cx="2336963" cy="49518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rPr>
              <a:t>………..</a:t>
            </a:r>
            <a:endParaRPr kumimoji="0" lang="ar-SA" sz="28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endParaRPr>
          </a:p>
        </p:txBody>
      </p:sp>
    </p:spTree>
    <p:extLst>
      <p:ext uri="{BB962C8B-B14F-4D97-AF65-F5344CB8AC3E}">
        <p14:creationId xmlns:p14="http://schemas.microsoft.com/office/powerpoint/2010/main" val="30897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27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412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par>
                          <p:cTn id="52" fill="hold">
                            <p:stCondLst>
                              <p:cond delay="511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 calcmode="lin" valueType="num">
                                      <p:cBhvr>
                                        <p:cTn id="5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62"/>
                                        </p:tgtEl>
                                        <p:attrNameLst>
                                          <p:attrName>ppt_y</p:attrName>
                                        </p:attrNameLst>
                                      </p:cBhvr>
                                      <p:tavLst>
                                        <p:tav tm="0">
                                          <p:val>
                                            <p:strVal val="#ppt_y"/>
                                          </p:val>
                                        </p:tav>
                                        <p:tav tm="100000">
                                          <p:val>
                                            <p:strVal val="#ppt_y"/>
                                          </p:val>
                                        </p:tav>
                                      </p:tavLst>
                                    </p:anim>
                                    <p:anim calcmode="lin" valueType="num">
                                      <p:cBhvr>
                                        <p:cTn id="5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58210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حر 29">
            <a:extLst>
              <a:ext uri="{FF2B5EF4-FFF2-40B4-BE49-F238E27FC236}">
                <a16:creationId xmlns:a16="http://schemas.microsoft.com/office/drawing/2014/main" id="{D3FE3041-C14E-BB83-D1E0-1B85F629232B}"/>
              </a:ext>
            </a:extLst>
          </p:cNvPr>
          <p:cNvSpPr/>
          <p:nvPr/>
        </p:nvSpPr>
        <p:spPr>
          <a:xfrm>
            <a:off x="4846264" y="3618561"/>
            <a:ext cx="655918" cy="655916"/>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891278">
            <a:off x="4154163" y="1575980"/>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3" name="قوس 92">
            <a:extLst>
              <a:ext uri="{FF2B5EF4-FFF2-40B4-BE49-F238E27FC236}">
                <a16:creationId xmlns:a16="http://schemas.microsoft.com/office/drawing/2014/main" id="{BAC0029C-F9C9-855D-989E-D1D3DFA1E4DF}"/>
              </a:ext>
            </a:extLst>
          </p:cNvPr>
          <p:cNvSpPr/>
          <p:nvPr/>
        </p:nvSpPr>
        <p:spPr>
          <a:xfrm rot="891278">
            <a:off x="4154165" y="2780838"/>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34997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5044567" y="501239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8" name="قوس 97">
            <a:extLst>
              <a:ext uri="{FF2B5EF4-FFF2-40B4-BE49-F238E27FC236}">
                <a16:creationId xmlns:a16="http://schemas.microsoft.com/office/drawing/2014/main" id="{78B5E45A-5A5B-3908-9AA9-38A3ECC1A9D0}"/>
              </a:ext>
            </a:extLst>
          </p:cNvPr>
          <p:cNvSpPr/>
          <p:nvPr/>
        </p:nvSpPr>
        <p:spPr>
          <a:xfrm rot="891278">
            <a:off x="4221093" y="4008033"/>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5">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5095588" y="619707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1" name="قوس 100">
            <a:extLst>
              <a:ext uri="{FF2B5EF4-FFF2-40B4-BE49-F238E27FC236}">
                <a16:creationId xmlns:a16="http://schemas.microsoft.com/office/drawing/2014/main" id="{83795ABF-B614-0433-3F82-AD9C32A86AA1}"/>
              </a:ext>
            </a:extLst>
          </p:cNvPr>
          <p:cNvSpPr/>
          <p:nvPr/>
        </p:nvSpPr>
        <p:spPr>
          <a:xfrm rot="891278">
            <a:off x="4272114" y="5192705"/>
            <a:ext cx="1028971" cy="1698004"/>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902105" y="1319791"/>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State</a:t>
            </a:r>
          </a:p>
        </p:txBody>
      </p:sp>
      <p:sp>
        <p:nvSpPr>
          <p:cNvPr id="103" name="Rectangle 33">
            <a:extLst>
              <a:ext uri="{FF2B5EF4-FFF2-40B4-BE49-F238E27FC236}">
                <a16:creationId xmlns:a16="http://schemas.microsoft.com/office/drawing/2014/main" id="{E0C547E4-3E3F-59F2-7449-653305ADC92D}"/>
              </a:ext>
            </a:extLst>
          </p:cNvPr>
          <p:cNvSpPr/>
          <p:nvPr/>
        </p:nvSpPr>
        <p:spPr>
          <a:xfrm>
            <a:off x="7425307" y="1303179"/>
            <a:ext cx="4516498"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State the subject and goal of an operating plan</a:t>
            </a:r>
          </a:p>
        </p:txBody>
      </p:sp>
      <p:sp>
        <p:nvSpPr>
          <p:cNvPr id="104" name="Rectangle 33">
            <a:extLst>
              <a:ext uri="{FF2B5EF4-FFF2-40B4-BE49-F238E27FC236}">
                <a16:creationId xmlns:a16="http://schemas.microsoft.com/office/drawing/2014/main" id="{F918E9B4-F01E-8EAF-8412-814210758FFF}"/>
              </a:ext>
            </a:extLst>
          </p:cNvPr>
          <p:cNvSpPr/>
          <p:nvPr/>
        </p:nvSpPr>
        <p:spPr>
          <a:xfrm>
            <a:off x="7720737" y="2467858"/>
            <a:ext cx="3403814"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Define and distinguish production activities from support activities</a:t>
            </a:r>
          </a:p>
        </p:txBody>
      </p:sp>
      <p:sp>
        <p:nvSpPr>
          <p:cNvPr id="105" name="Rectangle 33">
            <a:extLst>
              <a:ext uri="{FF2B5EF4-FFF2-40B4-BE49-F238E27FC236}">
                <a16:creationId xmlns:a16="http://schemas.microsoft.com/office/drawing/2014/main" id="{3B659863-19E0-EA33-0B67-55542545D71E}"/>
              </a:ext>
            </a:extLst>
          </p:cNvPr>
          <p:cNvSpPr/>
          <p:nvPr/>
        </p:nvSpPr>
        <p:spPr>
          <a:xfrm>
            <a:off x="5979896" y="2437081"/>
            <a:ext cx="1308874"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Define and distinguish</a:t>
            </a:r>
          </a:p>
        </p:txBody>
      </p:sp>
      <p:sp>
        <p:nvSpPr>
          <p:cNvPr id="106" name="Rectangle 33">
            <a:extLst>
              <a:ext uri="{FF2B5EF4-FFF2-40B4-BE49-F238E27FC236}">
                <a16:creationId xmlns:a16="http://schemas.microsoft.com/office/drawing/2014/main" id="{19DBF2AD-7121-CCAB-3F69-FB2DAB44188B}"/>
              </a:ext>
            </a:extLst>
          </p:cNvPr>
          <p:cNvSpPr/>
          <p:nvPr/>
        </p:nvSpPr>
        <p:spPr>
          <a:xfrm>
            <a:off x="5757521" y="4900176"/>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State</a:t>
            </a:r>
          </a:p>
        </p:txBody>
      </p:sp>
      <p:sp>
        <p:nvSpPr>
          <p:cNvPr id="107" name="Rectangle 33">
            <a:extLst>
              <a:ext uri="{FF2B5EF4-FFF2-40B4-BE49-F238E27FC236}">
                <a16:creationId xmlns:a16="http://schemas.microsoft.com/office/drawing/2014/main" id="{298A6C37-4C6C-AFB5-7737-167EE4BDF3AA}"/>
              </a:ext>
            </a:extLst>
          </p:cNvPr>
          <p:cNvSpPr/>
          <p:nvPr/>
        </p:nvSpPr>
        <p:spPr>
          <a:xfrm>
            <a:off x="7144186" y="4760453"/>
            <a:ext cx="417338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State the goal of capacity planning and the sources of inefficiency</a:t>
            </a:r>
          </a:p>
        </p:txBody>
      </p:sp>
      <p:sp>
        <p:nvSpPr>
          <p:cNvPr id="108" name="Rectangle 33">
            <a:extLst>
              <a:ext uri="{FF2B5EF4-FFF2-40B4-BE49-F238E27FC236}">
                <a16:creationId xmlns:a16="http://schemas.microsoft.com/office/drawing/2014/main" id="{EDAD63F2-3B70-B169-054E-E68EA214F058}"/>
              </a:ext>
            </a:extLst>
          </p:cNvPr>
          <p:cNvSpPr/>
          <p:nvPr/>
        </p:nvSpPr>
        <p:spPr>
          <a:xfrm>
            <a:off x="7576153" y="6171353"/>
            <a:ext cx="4173388"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Distinguish start-up costs from running costs.</a:t>
            </a:r>
          </a:p>
        </p:txBody>
      </p:sp>
      <p:sp>
        <p:nvSpPr>
          <p:cNvPr id="109" name="Rectangle 33">
            <a:extLst>
              <a:ext uri="{FF2B5EF4-FFF2-40B4-BE49-F238E27FC236}">
                <a16:creationId xmlns:a16="http://schemas.microsoft.com/office/drawing/2014/main" id="{97839E44-DD63-E907-C785-E150BF03A681}"/>
              </a:ext>
            </a:extLst>
          </p:cNvPr>
          <p:cNvSpPr/>
          <p:nvPr/>
        </p:nvSpPr>
        <p:spPr>
          <a:xfrm>
            <a:off x="5835312" y="6155965"/>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Distinguish</a:t>
            </a:r>
          </a:p>
        </p:txBody>
      </p:sp>
      <p:sp>
        <p:nvSpPr>
          <p:cNvPr id="110" name="Rectangle 33">
            <a:extLst>
              <a:ext uri="{FF2B5EF4-FFF2-40B4-BE49-F238E27FC236}">
                <a16:creationId xmlns:a16="http://schemas.microsoft.com/office/drawing/2014/main" id="{6A9E3924-7A03-E0BC-1CDF-00523374DA4C}"/>
              </a:ext>
            </a:extLst>
          </p:cNvPr>
          <p:cNvSpPr/>
          <p:nvPr/>
        </p:nvSpPr>
        <p:spPr>
          <a:xfrm>
            <a:off x="5757521" y="3777242"/>
            <a:ext cx="6426139"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Illustrate a simple production process as a process flow or a flowchart.</a:t>
            </a:r>
          </a:p>
        </p:txBody>
      </p:sp>
    </p:spTree>
    <p:extLst>
      <p:ext uri="{BB962C8B-B14F-4D97-AF65-F5344CB8AC3E}">
        <p14:creationId xmlns:p14="http://schemas.microsoft.com/office/powerpoint/2010/main" val="352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par>
                          <p:cTn id="56" fill="hold">
                            <p:stCondLst>
                              <p:cond delay="12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3"/>
                                        </p:tgtEl>
                                        <p:attrNameLst>
                                          <p:attrName>style.visibility</p:attrName>
                                        </p:attrNameLst>
                                      </p:cBhvr>
                                      <p:to>
                                        <p:strVal val="visible"/>
                                      </p:to>
                                    </p:set>
                                    <p:anim calcmode="lin" valueType="num">
                                      <p:cBhvr>
                                        <p:cTn id="59"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03"/>
                                        </p:tgtEl>
                                        <p:attrNameLst>
                                          <p:attrName>ppt_y</p:attrName>
                                        </p:attrNameLst>
                                      </p:cBhvr>
                                      <p:tavLst>
                                        <p:tav tm="0">
                                          <p:val>
                                            <p:strVal val="#ppt_y"/>
                                          </p:val>
                                        </p:tav>
                                        <p:tav tm="100000">
                                          <p:val>
                                            <p:strVal val="#ppt_y"/>
                                          </p:val>
                                        </p:tav>
                                      </p:tavLst>
                                    </p:anim>
                                    <p:anim calcmode="lin" valueType="num">
                                      <p:cBhvr>
                                        <p:cTn id="61"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03"/>
                                        </p:tgtEl>
                                      </p:cBhvr>
                                    </p:animEffect>
                                  </p:childTnLst>
                                </p:cTn>
                              </p:par>
                            </p:childTnLst>
                          </p:cTn>
                        </p:par>
                        <p:par>
                          <p:cTn id="64" fill="hold">
                            <p:stCondLst>
                              <p:cond delay="199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04"/>
                                        </p:tgtEl>
                                        <p:attrNameLst>
                                          <p:attrName>style.visibility</p:attrName>
                                        </p:attrNameLst>
                                      </p:cBhvr>
                                      <p:to>
                                        <p:strVal val="visible"/>
                                      </p:to>
                                    </p:set>
                                    <p:anim calcmode="lin" valueType="num">
                                      <p:cBhvr>
                                        <p:cTn id="67"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104"/>
                                        </p:tgtEl>
                                        <p:attrNameLst>
                                          <p:attrName>ppt_y</p:attrName>
                                        </p:attrNameLst>
                                      </p:cBhvr>
                                      <p:tavLst>
                                        <p:tav tm="0">
                                          <p:val>
                                            <p:strVal val="#ppt_y"/>
                                          </p:val>
                                        </p:tav>
                                        <p:tav tm="100000">
                                          <p:val>
                                            <p:strVal val="#ppt_y"/>
                                          </p:val>
                                        </p:tav>
                                      </p:tavLst>
                                    </p:anim>
                                    <p:anim calcmode="lin" valueType="num">
                                      <p:cBhvr>
                                        <p:cTn id="69"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104"/>
                                        </p:tgtEl>
                                      </p:cBhvr>
                                    </p:animEffect>
                                  </p:childTnLst>
                                </p:cTn>
                              </p:par>
                            </p:childTnLst>
                          </p:cTn>
                        </p:par>
                        <p:par>
                          <p:cTn id="72" fill="hold">
                            <p:stCondLst>
                              <p:cond delay="304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10"/>
                                        </p:tgtEl>
                                        <p:attrNameLst>
                                          <p:attrName>style.visibility</p:attrName>
                                        </p:attrNameLst>
                                      </p:cBhvr>
                                      <p:to>
                                        <p:strVal val="visible"/>
                                      </p:to>
                                    </p:set>
                                    <p:anim calcmode="lin" valueType="num">
                                      <p:cBhvr>
                                        <p:cTn id="75"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110"/>
                                        </p:tgtEl>
                                        <p:attrNameLst>
                                          <p:attrName>ppt_y</p:attrName>
                                        </p:attrNameLst>
                                      </p:cBhvr>
                                      <p:tavLst>
                                        <p:tav tm="0">
                                          <p:val>
                                            <p:strVal val="#ppt_y"/>
                                          </p:val>
                                        </p:tav>
                                        <p:tav tm="100000">
                                          <p:val>
                                            <p:strVal val="#ppt_y"/>
                                          </p:val>
                                        </p:tav>
                                      </p:tavLst>
                                    </p:anim>
                                    <p:anim calcmode="lin" valueType="num">
                                      <p:cBhvr>
                                        <p:cTn id="77"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110"/>
                                        </p:tgtEl>
                                      </p:cBhvr>
                                    </p:animEffect>
                                  </p:childTnLst>
                                </p:cTn>
                              </p:par>
                            </p:childTnLst>
                          </p:cTn>
                        </p:par>
                        <p:par>
                          <p:cTn id="80" fill="hold">
                            <p:stCondLst>
                              <p:cond delay="409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07"/>
                                        </p:tgtEl>
                                        <p:attrNameLst>
                                          <p:attrName>style.visibility</p:attrName>
                                        </p:attrNameLst>
                                      </p:cBhvr>
                                      <p:to>
                                        <p:strVal val="visible"/>
                                      </p:to>
                                    </p:set>
                                    <p:anim calcmode="lin" valueType="num">
                                      <p:cBhvr>
                                        <p:cTn id="83"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107"/>
                                        </p:tgtEl>
                                        <p:attrNameLst>
                                          <p:attrName>ppt_y</p:attrName>
                                        </p:attrNameLst>
                                      </p:cBhvr>
                                      <p:tavLst>
                                        <p:tav tm="0">
                                          <p:val>
                                            <p:strVal val="#ppt_y"/>
                                          </p:val>
                                        </p:tav>
                                        <p:tav tm="100000">
                                          <p:val>
                                            <p:strVal val="#ppt_y"/>
                                          </p:val>
                                        </p:tav>
                                      </p:tavLst>
                                    </p:anim>
                                    <p:anim calcmode="lin" valueType="num">
                                      <p:cBhvr>
                                        <p:cTn id="85"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107"/>
                                        </p:tgtEl>
                                      </p:cBhvr>
                                    </p:animEffect>
                                  </p:childTnLst>
                                </p:cTn>
                              </p:par>
                            </p:childTnLst>
                          </p:cTn>
                        </p:par>
                        <p:par>
                          <p:cTn id="88" fill="hold">
                            <p:stCondLst>
                              <p:cond delay="508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08"/>
                                        </p:tgtEl>
                                        <p:attrNameLst>
                                          <p:attrName>style.visibility</p:attrName>
                                        </p:attrNameLst>
                                      </p:cBhvr>
                                      <p:to>
                                        <p:strVal val="visible"/>
                                      </p:to>
                                    </p:set>
                                    <p:anim calcmode="lin" valueType="num">
                                      <p:cBhvr>
                                        <p:cTn id="91"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108"/>
                                        </p:tgtEl>
                                        <p:attrNameLst>
                                          <p:attrName>ppt_y</p:attrName>
                                        </p:attrNameLst>
                                      </p:cBhvr>
                                      <p:tavLst>
                                        <p:tav tm="0">
                                          <p:val>
                                            <p:strVal val="#ppt_y"/>
                                          </p:val>
                                        </p:tav>
                                        <p:tav tm="100000">
                                          <p:val>
                                            <p:strVal val="#ppt_y"/>
                                          </p:val>
                                        </p:tav>
                                      </p:tavLst>
                                    </p:anim>
                                    <p:anim calcmode="lin" valueType="num">
                                      <p:cBhvr>
                                        <p:cTn id="93"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240340" y="2534903"/>
            <a:ext cx="9314924"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Importing is vital to its operations. </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604657" y="2549023"/>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235110" y="3640736"/>
            <a:ext cx="820386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Based on her experience, the owner has several suggestions when importing.</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599426" y="3654857"/>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599426" y="472530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252356" y="1538015"/>
            <a:ext cx="8823853"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sz="1800" b="0" dirty="0">
                <a:solidFill>
                  <a:schemeClr val="tx1"/>
                </a:solidFill>
                <a:latin typeface="El Messiri" panose="00000800000000000000" pitchFamily="50" charset="-78"/>
                <a:cs typeface="El Messiri" panose="00000800000000000000" pitchFamily="50" charset="-78"/>
              </a:rPr>
              <a:t>Mystic Masala is a small business in Canada.  It offers handmade aromatherapy soy candles and body and shampoo bars made with spice, herb, and flower oils. </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616672" y="1552135"/>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235110" y="4697060"/>
            <a:ext cx="820386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Do your homework before you begin. Know the product codes and laws that apply to the goods you want to import. </a:t>
            </a:r>
          </a:p>
        </p:txBody>
      </p:sp>
    </p:spTree>
    <p:extLst>
      <p:ext uri="{BB962C8B-B14F-4D97-AF65-F5344CB8AC3E}">
        <p14:creationId xmlns:p14="http://schemas.microsoft.com/office/powerpoint/2010/main" val="38067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50"/>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100"/>
                                        <p:tgtEl>
                                          <p:spTgt spid="54"/>
                                        </p:tgtEl>
                                      </p:cBhvr>
                                    </p:animEffect>
                                  </p:childTnLst>
                                </p:cTn>
                              </p:par>
                            </p:childTnLst>
                          </p:cTn>
                        </p:par>
                        <p:par>
                          <p:cTn id="32" fill="hold">
                            <p:stCondLst>
                              <p:cond delay="1350"/>
                            </p:stCondLst>
                            <p:childTnLst>
                              <p:par>
                                <p:cTn id="33" presetID="14" presetClass="entr" presetSubtype="1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randombar(horizontal)">
                                      <p:cBhvr>
                                        <p:cTn id="35" dur="100"/>
                                        <p:tgtEl>
                                          <p:spTgt spid="43"/>
                                        </p:tgtEl>
                                      </p:cBhvr>
                                    </p:animEffect>
                                  </p:childTnLst>
                                </p:cTn>
                              </p:par>
                            </p:childTnLst>
                          </p:cTn>
                        </p:par>
                        <p:par>
                          <p:cTn id="36" fill="hold">
                            <p:stCondLst>
                              <p:cond delay="1450"/>
                            </p:stCondLst>
                            <p:childTnLst>
                              <p:par>
                                <p:cTn id="37" presetID="14" presetClass="entr" presetSubtype="10"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randombar(horizontal)">
                                      <p:cBhvr>
                                        <p:cTn id="39" dur="100"/>
                                        <p:tgtEl>
                                          <p:spTgt spid="47"/>
                                        </p:tgtEl>
                                      </p:cBhvr>
                                    </p:animEffect>
                                  </p:childTnLst>
                                </p:cTn>
                              </p:par>
                            </p:childTnLst>
                          </p:cTn>
                        </p:par>
                        <p:par>
                          <p:cTn id="40" fill="hold">
                            <p:stCondLst>
                              <p:cond delay="1550"/>
                            </p:stCondLst>
                            <p:childTnLst>
                              <p:par>
                                <p:cTn id="41" presetID="14" presetClass="entr" presetSubtype="1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100"/>
                                        <p:tgtEl>
                                          <p:spTgt spid="52"/>
                                        </p:tgtEl>
                                      </p:cBhvr>
                                    </p:animEffect>
                                  </p:childTnLst>
                                </p:cTn>
                              </p:par>
                            </p:childTnLst>
                          </p:cTn>
                        </p:par>
                        <p:par>
                          <p:cTn id="44" fill="hold">
                            <p:stCondLst>
                              <p:cond delay="16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53"/>
                                        </p:tgtEl>
                                        <p:attrNameLst>
                                          <p:attrName>style.visibility</p:attrName>
                                        </p:attrNameLst>
                                      </p:cBhvr>
                                      <p:to>
                                        <p:strVal val="visible"/>
                                      </p:to>
                                    </p:set>
                                    <p:anim calcmode="lin" valueType="num">
                                      <p:cBhvr>
                                        <p:cTn id="47"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53"/>
                                        </p:tgtEl>
                                        <p:attrNameLst>
                                          <p:attrName>ppt_y</p:attrName>
                                        </p:attrNameLst>
                                      </p:cBhvr>
                                      <p:tavLst>
                                        <p:tav tm="0">
                                          <p:val>
                                            <p:strVal val="#ppt_y"/>
                                          </p:val>
                                        </p:tav>
                                        <p:tav tm="100000">
                                          <p:val>
                                            <p:strVal val="#ppt_y"/>
                                          </p:val>
                                        </p:tav>
                                      </p:tavLst>
                                    </p:anim>
                                    <p:anim calcmode="lin" valueType="num">
                                      <p:cBhvr>
                                        <p:cTn id="49"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53"/>
                                        </p:tgtEl>
                                      </p:cBhvr>
                                    </p:animEffect>
                                  </p:childTnLst>
                                </p:cTn>
                              </p:par>
                            </p:childTnLst>
                          </p:cTn>
                        </p:par>
                        <p:par>
                          <p:cTn id="52" fill="hold">
                            <p:stCondLst>
                              <p:cond delay="372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42"/>
                                        </p:tgtEl>
                                        <p:attrNameLst>
                                          <p:attrName>ppt_y</p:attrName>
                                        </p:attrNameLst>
                                      </p:cBhvr>
                                      <p:tavLst>
                                        <p:tav tm="0">
                                          <p:val>
                                            <p:strVal val="#ppt_y"/>
                                          </p:val>
                                        </p:tav>
                                        <p:tav tm="100000">
                                          <p:val>
                                            <p:strVal val="#ppt_y"/>
                                          </p:val>
                                        </p:tav>
                                      </p:tavLst>
                                    </p:anim>
                                    <p:anim calcmode="lin" valueType="num">
                                      <p:cBhvr>
                                        <p:cTn id="5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42"/>
                                        </p:tgtEl>
                                      </p:cBhvr>
                                    </p:animEffect>
                                  </p:childTnLst>
                                </p:cTn>
                              </p:par>
                            </p:childTnLst>
                          </p:cTn>
                        </p:par>
                        <p:par>
                          <p:cTn id="60" fill="hold">
                            <p:stCondLst>
                              <p:cond delay="433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6"/>
                                        </p:tgtEl>
                                        <p:attrNameLst>
                                          <p:attrName>style.visibility</p:attrName>
                                        </p:attrNameLst>
                                      </p:cBhvr>
                                      <p:to>
                                        <p:strVal val="visible"/>
                                      </p:to>
                                    </p:set>
                                    <p:anim calcmode="lin" valueType="num">
                                      <p:cBhvr>
                                        <p:cTn id="63"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46"/>
                                        </p:tgtEl>
                                        <p:attrNameLst>
                                          <p:attrName>ppt_y</p:attrName>
                                        </p:attrNameLst>
                                      </p:cBhvr>
                                      <p:tavLst>
                                        <p:tav tm="0">
                                          <p:val>
                                            <p:strVal val="#ppt_y"/>
                                          </p:val>
                                        </p:tav>
                                        <p:tav tm="100000">
                                          <p:val>
                                            <p:strVal val="#ppt_y"/>
                                          </p:val>
                                        </p:tav>
                                      </p:tavLst>
                                    </p:anim>
                                    <p:anim calcmode="lin" valueType="num">
                                      <p:cBhvr>
                                        <p:cTn id="65"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46"/>
                                        </p:tgtEl>
                                      </p:cBhvr>
                                    </p:animEffect>
                                  </p:childTnLst>
                                </p:cTn>
                              </p:par>
                            </p:childTnLst>
                          </p:cTn>
                        </p:par>
                        <p:par>
                          <p:cTn id="68" fill="hold">
                            <p:stCondLst>
                              <p:cond delay="543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2"/>
                                        </p:tgtEl>
                                        <p:attrNameLst>
                                          <p:attrName>style.visibility</p:attrName>
                                        </p:attrNameLst>
                                      </p:cBhvr>
                                      <p:to>
                                        <p:strVal val="visible"/>
                                      </p:to>
                                    </p:set>
                                    <p:anim calcmode="lin" valueType="num">
                                      <p:cBhvr>
                                        <p:cTn id="71"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62"/>
                                        </p:tgtEl>
                                        <p:attrNameLst>
                                          <p:attrName>ppt_y</p:attrName>
                                        </p:attrNameLst>
                                      </p:cBhvr>
                                      <p:tavLst>
                                        <p:tav tm="0">
                                          <p:val>
                                            <p:strVal val="#ppt_y"/>
                                          </p:val>
                                        </p:tav>
                                        <p:tav tm="100000">
                                          <p:val>
                                            <p:strVal val="#ppt_y"/>
                                          </p:val>
                                        </p:tav>
                                      </p:tavLst>
                                    </p:anim>
                                    <p:anim calcmode="lin" valueType="num">
                                      <p:cBhvr>
                                        <p:cTn id="73"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2" grpId="0"/>
      <p:bldP spid="43" grpId="0" animBg="1"/>
      <p:bldP spid="46" grpId="0"/>
      <p:bldP spid="47" grpId="0" animBg="1"/>
      <p:bldP spid="52" grpId="0" animBg="1"/>
      <p:bldP spid="53" grpId="0"/>
      <p:bldP spid="54" grpId="0" animBg="1"/>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240340" y="2534903"/>
            <a:ext cx="9314924"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It can be more difficult to guarantee quality when shipping merchandise. </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604657" y="2549023"/>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235109" y="3640736"/>
            <a:ext cx="897899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“Originally, I had my soaps shipped via boat but after coming all the way from Nepal in the heat and through the monsoon season, they didn’t always arrive in the best shape. </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599426" y="3654857"/>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599426" y="472530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252357" y="1018169"/>
            <a:ext cx="8823853"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sz="1800" b="0" dirty="0">
                <a:solidFill>
                  <a:schemeClr val="tx1"/>
                </a:solidFill>
                <a:latin typeface="El Messiri" panose="00000800000000000000" pitchFamily="50" charset="-78"/>
                <a:cs typeface="El Messiri" panose="00000800000000000000" pitchFamily="50" charset="-78"/>
              </a:rPr>
              <a:t>Customs brokerage fees vary depending on the agent. </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616673" y="1032289"/>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235110" y="4697060"/>
            <a:ext cx="8203863"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“Now I have them sent by air cargo.”</a:t>
            </a:r>
          </a:p>
        </p:txBody>
      </p:sp>
      <p:sp>
        <p:nvSpPr>
          <p:cNvPr id="19" name="Title 6">
            <a:extLst>
              <a:ext uri="{FF2B5EF4-FFF2-40B4-BE49-F238E27FC236}">
                <a16:creationId xmlns:a16="http://schemas.microsoft.com/office/drawing/2014/main" id="{45B865D7-37A3-EF0E-A852-CEBFD51DB4E9}"/>
              </a:ext>
            </a:extLst>
          </p:cNvPr>
          <p:cNvSpPr txBox="1">
            <a:spLocks/>
          </p:cNvSpPr>
          <p:nvPr/>
        </p:nvSpPr>
        <p:spPr>
          <a:xfrm flipH="1">
            <a:off x="2758064" y="1624884"/>
            <a:ext cx="8823853" cy="28638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sz="1400" b="0" dirty="0">
                <a:solidFill>
                  <a:schemeClr val="tx1"/>
                </a:solidFill>
                <a:latin typeface="El Messiri" panose="00000800000000000000" pitchFamily="50" charset="-78"/>
                <a:cs typeface="El Messiri" panose="00000800000000000000" pitchFamily="50" charset="-78"/>
              </a:rPr>
              <a:t>Shop around for a cost-effective and reliable option. </a:t>
            </a:r>
          </a:p>
        </p:txBody>
      </p:sp>
      <p:sp>
        <p:nvSpPr>
          <p:cNvPr id="20" name="دائرة مجوفة 15">
            <a:extLst>
              <a:ext uri="{FF2B5EF4-FFF2-40B4-BE49-F238E27FC236}">
                <a16:creationId xmlns:a16="http://schemas.microsoft.com/office/drawing/2014/main" id="{C3CDBEA6-757D-2459-5074-AFFAC6757E99}"/>
              </a:ext>
            </a:extLst>
          </p:cNvPr>
          <p:cNvSpPr/>
          <p:nvPr/>
        </p:nvSpPr>
        <p:spPr>
          <a:xfrm>
            <a:off x="2331067" y="1624885"/>
            <a:ext cx="286383" cy="286383"/>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Title 6">
            <a:extLst>
              <a:ext uri="{FF2B5EF4-FFF2-40B4-BE49-F238E27FC236}">
                <a16:creationId xmlns:a16="http://schemas.microsoft.com/office/drawing/2014/main" id="{1D9EEAC8-A629-7ACA-6C5F-62208CE4F724}"/>
              </a:ext>
            </a:extLst>
          </p:cNvPr>
          <p:cNvSpPr txBox="1">
            <a:spLocks/>
          </p:cNvSpPr>
          <p:nvPr/>
        </p:nvSpPr>
        <p:spPr>
          <a:xfrm flipH="1">
            <a:off x="2758064" y="2011875"/>
            <a:ext cx="8823853" cy="28638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sz="1400" b="0" dirty="0">
                <a:solidFill>
                  <a:schemeClr val="tx1"/>
                </a:solidFill>
                <a:latin typeface="El Messiri" panose="00000800000000000000" pitchFamily="50" charset="-78"/>
                <a:cs typeface="El Messiri" panose="00000800000000000000" pitchFamily="50" charset="-78"/>
              </a:rPr>
              <a:t>If you’re good with paperwork, doing them yourself could save several hundred dollars a shipment. </a:t>
            </a:r>
          </a:p>
        </p:txBody>
      </p:sp>
      <p:sp>
        <p:nvSpPr>
          <p:cNvPr id="24" name="دائرة مجوفة 15">
            <a:extLst>
              <a:ext uri="{FF2B5EF4-FFF2-40B4-BE49-F238E27FC236}">
                <a16:creationId xmlns:a16="http://schemas.microsoft.com/office/drawing/2014/main" id="{1BD22FCB-613F-A097-6AFB-4A33125C2E7D}"/>
              </a:ext>
            </a:extLst>
          </p:cNvPr>
          <p:cNvSpPr/>
          <p:nvPr/>
        </p:nvSpPr>
        <p:spPr>
          <a:xfrm>
            <a:off x="2331067" y="2011876"/>
            <a:ext cx="286383" cy="286383"/>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1456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50"/>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100"/>
                                        <p:tgtEl>
                                          <p:spTgt spid="54"/>
                                        </p:tgtEl>
                                      </p:cBhvr>
                                    </p:animEffect>
                                  </p:childTnLst>
                                </p:cTn>
                              </p:par>
                            </p:childTnLst>
                          </p:cTn>
                        </p:par>
                        <p:par>
                          <p:cTn id="32" fill="hold">
                            <p:stCondLst>
                              <p:cond delay="1350"/>
                            </p:stCondLst>
                            <p:childTnLst>
                              <p:par>
                                <p:cTn id="33" presetID="14" presetClass="entr" presetSubtype="1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100"/>
                                        <p:tgtEl>
                                          <p:spTgt spid="20"/>
                                        </p:tgtEl>
                                      </p:cBhvr>
                                    </p:animEffect>
                                  </p:childTnLst>
                                </p:cTn>
                              </p:par>
                            </p:childTnLst>
                          </p:cTn>
                        </p:par>
                        <p:par>
                          <p:cTn id="36" fill="hold">
                            <p:stCondLst>
                              <p:cond delay="1450"/>
                            </p:stCondLst>
                            <p:childTnLst>
                              <p:par>
                                <p:cTn id="37" presetID="14" presetClass="entr" presetSubtype="1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100"/>
                                        <p:tgtEl>
                                          <p:spTgt spid="24"/>
                                        </p:tgtEl>
                                      </p:cBhvr>
                                    </p:animEffect>
                                  </p:childTnLst>
                                </p:cTn>
                              </p:par>
                            </p:childTnLst>
                          </p:cTn>
                        </p:par>
                        <p:par>
                          <p:cTn id="40" fill="hold">
                            <p:stCondLst>
                              <p:cond delay="15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53"/>
                                        </p:tgtEl>
                                        <p:attrNameLst>
                                          <p:attrName>style.visibility</p:attrName>
                                        </p:attrNameLst>
                                      </p:cBhvr>
                                      <p:to>
                                        <p:strVal val="visible"/>
                                      </p:to>
                                    </p:set>
                                    <p:anim calcmode="lin" valueType="num">
                                      <p:cBhvr>
                                        <p:cTn id="43"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44" dur="150" fill="hold"/>
                                        <p:tgtEl>
                                          <p:spTgt spid="53"/>
                                        </p:tgtEl>
                                        <p:attrNameLst>
                                          <p:attrName>ppt_y</p:attrName>
                                        </p:attrNameLst>
                                      </p:cBhvr>
                                      <p:tavLst>
                                        <p:tav tm="0">
                                          <p:val>
                                            <p:strVal val="#ppt_y"/>
                                          </p:val>
                                        </p:tav>
                                        <p:tav tm="100000">
                                          <p:val>
                                            <p:strVal val="#ppt_y"/>
                                          </p:val>
                                        </p:tav>
                                      </p:tavLst>
                                    </p:anim>
                                    <p:anim calcmode="lin" valueType="num">
                                      <p:cBhvr>
                                        <p:cTn id="45"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46"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50" tmFilter="0,0; .5, 1; 1, 1"/>
                                        <p:tgtEl>
                                          <p:spTgt spid="53"/>
                                        </p:tgtEl>
                                      </p:cBhvr>
                                    </p:animEffect>
                                  </p:childTnLst>
                                </p:cTn>
                              </p:par>
                            </p:childTnLst>
                          </p:cTn>
                        </p:par>
                        <p:par>
                          <p:cTn id="48" fill="hold">
                            <p:stCondLst>
                              <p:cond delay="2345"/>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9"/>
                                        </p:tgtEl>
                                        <p:attrNameLst>
                                          <p:attrName>style.visibility</p:attrName>
                                        </p:attrNameLst>
                                      </p:cBhvr>
                                      <p:to>
                                        <p:strVal val="visible"/>
                                      </p:to>
                                    </p:set>
                                    <p:anim calcmode="lin" valueType="num">
                                      <p:cBhvr>
                                        <p:cTn id="51" dur="1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9"/>
                                        </p:tgtEl>
                                        <p:attrNameLst>
                                          <p:attrName>ppt_y</p:attrName>
                                        </p:attrNameLst>
                                      </p:cBhvr>
                                      <p:tavLst>
                                        <p:tav tm="0">
                                          <p:val>
                                            <p:strVal val="#ppt_y"/>
                                          </p:val>
                                        </p:tav>
                                        <p:tav tm="100000">
                                          <p:val>
                                            <p:strVal val="#ppt_y"/>
                                          </p:val>
                                        </p:tav>
                                      </p:tavLst>
                                    </p:anim>
                                    <p:anim calcmode="lin" valueType="num">
                                      <p:cBhvr>
                                        <p:cTn id="53" dur="1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9"/>
                                        </p:tgtEl>
                                      </p:cBhvr>
                                    </p:animEffect>
                                  </p:childTnLst>
                                </p:cTn>
                              </p:par>
                            </p:childTnLst>
                          </p:cTn>
                        </p:par>
                        <p:par>
                          <p:cTn id="56" fill="hold">
                            <p:stCondLst>
                              <p:cond delay="317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1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22"/>
                                        </p:tgtEl>
                                        <p:attrNameLst>
                                          <p:attrName>ppt_y</p:attrName>
                                        </p:attrNameLst>
                                      </p:cBhvr>
                                      <p:tavLst>
                                        <p:tav tm="0">
                                          <p:val>
                                            <p:strVal val="#ppt_y"/>
                                          </p:val>
                                        </p:tav>
                                        <p:tav tm="100000">
                                          <p:val>
                                            <p:strVal val="#ppt_y"/>
                                          </p:val>
                                        </p:tav>
                                      </p:tavLst>
                                    </p:anim>
                                    <p:anim calcmode="lin" valueType="num">
                                      <p:cBhvr>
                                        <p:cTn id="61" dur="1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22"/>
                                        </p:tgtEl>
                                      </p:cBhvr>
                                    </p:animEffect>
                                  </p:childTnLst>
                                </p:cTn>
                              </p:par>
                            </p:childTnLst>
                          </p:cTn>
                        </p:par>
                        <p:par>
                          <p:cTn id="64" fill="hold">
                            <p:stCondLst>
                              <p:cond delay="4550"/>
                            </p:stCondLst>
                            <p:childTnLst>
                              <p:par>
                                <p:cTn id="65" presetID="14" presetClass="entr" presetSubtype="1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randombar(horizontal)">
                                      <p:cBhvr>
                                        <p:cTn id="67" dur="100"/>
                                        <p:tgtEl>
                                          <p:spTgt spid="43"/>
                                        </p:tgtEl>
                                      </p:cBhvr>
                                    </p:animEffect>
                                  </p:childTnLst>
                                </p:cTn>
                              </p:par>
                            </p:childTnLst>
                          </p:cTn>
                        </p:par>
                        <p:par>
                          <p:cTn id="68" fill="hold">
                            <p:stCondLst>
                              <p:cond delay="4650"/>
                            </p:stCondLst>
                            <p:childTnLst>
                              <p:par>
                                <p:cTn id="69" presetID="14" presetClass="entr" presetSubtype="1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randombar(horizontal)">
                                      <p:cBhvr>
                                        <p:cTn id="71" dur="100"/>
                                        <p:tgtEl>
                                          <p:spTgt spid="47"/>
                                        </p:tgtEl>
                                      </p:cBhvr>
                                    </p:animEffect>
                                  </p:childTnLst>
                                </p:cTn>
                              </p:par>
                            </p:childTnLst>
                          </p:cTn>
                        </p:par>
                        <p:par>
                          <p:cTn id="72" fill="hold">
                            <p:stCondLst>
                              <p:cond delay="4750"/>
                            </p:stCondLst>
                            <p:childTnLst>
                              <p:par>
                                <p:cTn id="73" presetID="14" presetClass="entr" presetSubtype="10"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randombar(horizontal)">
                                      <p:cBhvr>
                                        <p:cTn id="75" dur="100"/>
                                        <p:tgtEl>
                                          <p:spTgt spid="52"/>
                                        </p:tgtEl>
                                      </p:cBhvr>
                                    </p:animEffect>
                                  </p:childTnLst>
                                </p:cTn>
                              </p:par>
                            </p:childTnLst>
                          </p:cTn>
                        </p:par>
                        <p:par>
                          <p:cTn id="76" fill="hold">
                            <p:stCondLst>
                              <p:cond delay="48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2"/>
                                        </p:tgtEl>
                                        <p:attrNameLst>
                                          <p:attrName>style.visibility</p:attrName>
                                        </p:attrNameLst>
                                      </p:cBhvr>
                                      <p:to>
                                        <p:strVal val="visible"/>
                                      </p:to>
                                    </p:set>
                                    <p:anim calcmode="lin" valueType="num">
                                      <p:cBhvr>
                                        <p:cTn id="79"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42"/>
                                        </p:tgtEl>
                                        <p:attrNameLst>
                                          <p:attrName>ppt_y</p:attrName>
                                        </p:attrNameLst>
                                      </p:cBhvr>
                                      <p:tavLst>
                                        <p:tav tm="0">
                                          <p:val>
                                            <p:strVal val="#ppt_y"/>
                                          </p:val>
                                        </p:tav>
                                        <p:tav tm="100000">
                                          <p:val>
                                            <p:strVal val="#ppt_y"/>
                                          </p:val>
                                        </p:tav>
                                      </p:tavLst>
                                    </p:anim>
                                    <p:anim calcmode="lin" valueType="num">
                                      <p:cBhvr>
                                        <p:cTn id="81"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42"/>
                                        </p:tgtEl>
                                      </p:cBhvr>
                                    </p:animEffect>
                                  </p:childTnLst>
                                </p:cTn>
                              </p:par>
                            </p:childTnLst>
                          </p:cTn>
                        </p:par>
                        <p:par>
                          <p:cTn id="84" fill="hold">
                            <p:stCondLst>
                              <p:cond delay="591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46"/>
                                        </p:tgtEl>
                                        <p:attrNameLst>
                                          <p:attrName>ppt_y</p:attrName>
                                        </p:attrNameLst>
                                      </p:cBhvr>
                                      <p:tavLst>
                                        <p:tav tm="0">
                                          <p:val>
                                            <p:strVal val="#ppt_y"/>
                                          </p:val>
                                        </p:tav>
                                        <p:tav tm="100000">
                                          <p:val>
                                            <p:strVal val="#ppt_y"/>
                                          </p:val>
                                        </p:tav>
                                      </p:tavLst>
                                    </p:anim>
                                    <p:anim calcmode="lin" valueType="num">
                                      <p:cBhvr>
                                        <p:cTn id="89"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46"/>
                                        </p:tgtEl>
                                      </p:cBhvr>
                                    </p:animEffect>
                                  </p:childTnLst>
                                </p:cTn>
                              </p:par>
                            </p:childTnLst>
                          </p:cTn>
                        </p:par>
                        <p:par>
                          <p:cTn id="92" fill="hold">
                            <p:stCondLst>
                              <p:cond delay="818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2"/>
                                        </p:tgtEl>
                                        <p:attrNameLst>
                                          <p:attrName>style.visibility</p:attrName>
                                        </p:attrNameLst>
                                      </p:cBhvr>
                                      <p:to>
                                        <p:strVal val="visible"/>
                                      </p:to>
                                    </p:set>
                                    <p:anim calcmode="lin" valueType="num">
                                      <p:cBhvr>
                                        <p:cTn id="9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62"/>
                                        </p:tgtEl>
                                        <p:attrNameLst>
                                          <p:attrName>ppt_y</p:attrName>
                                        </p:attrNameLst>
                                      </p:cBhvr>
                                      <p:tavLst>
                                        <p:tav tm="0">
                                          <p:val>
                                            <p:strVal val="#ppt_y"/>
                                          </p:val>
                                        </p:tav>
                                        <p:tav tm="100000">
                                          <p:val>
                                            <p:strVal val="#ppt_y"/>
                                          </p:val>
                                        </p:tav>
                                      </p:tavLst>
                                    </p:anim>
                                    <p:anim calcmode="lin" valueType="num">
                                      <p:cBhvr>
                                        <p:cTn id="9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2" grpId="0"/>
      <p:bldP spid="43" grpId="0" animBg="1"/>
      <p:bldP spid="46" grpId="0"/>
      <p:bldP spid="47" grpId="0" animBg="1"/>
      <p:bldP spid="52" grpId="0" animBg="1"/>
      <p:bldP spid="53" grpId="0"/>
      <p:bldP spid="54" grpId="0" animBg="1"/>
      <p:bldP spid="62" grpId="0"/>
      <p:bldP spid="19" grpId="0"/>
      <p:bldP spid="20" grpId="0" animBg="1"/>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The operating plan</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471920" y="2029437"/>
            <a:ext cx="4255133"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CONSISTS</a:t>
            </a:r>
          </a:p>
        </p:txBody>
      </p:sp>
      <p:sp>
        <p:nvSpPr>
          <p:cNvPr id="60" name="Rectangle 31">
            <a:extLst>
              <a:ext uri="{FF2B5EF4-FFF2-40B4-BE49-F238E27FC236}">
                <a16:creationId xmlns:a16="http://schemas.microsoft.com/office/drawing/2014/main" id="{ACA708B8-DDB2-4FA6-1BAC-199ED575A589}"/>
              </a:ext>
            </a:extLst>
          </p:cNvPr>
          <p:cNvSpPr/>
          <p:nvPr/>
        </p:nvSpPr>
        <p:spPr>
          <a:xfrm>
            <a:off x="684503" y="1935824"/>
            <a:ext cx="4596455" cy="400110"/>
          </a:xfrm>
          <a:prstGeom prst="rect">
            <a:avLst/>
          </a:prstGeom>
        </p:spPr>
        <p:txBody>
          <a:bodyPr wrap="square" anchor="t">
            <a:spAutoFit/>
          </a:bodyPr>
          <a:lstStyle/>
          <a:p>
            <a:pPr algn="ctr"/>
            <a:r>
              <a:rPr lang="en-US" sz="2000" dirty="0">
                <a:solidFill>
                  <a:srgbClr val="4D2643"/>
                </a:solidFill>
                <a:latin typeface="El Messiri" panose="00000800000000000000" pitchFamily="50" charset="-78"/>
                <a:cs typeface="El Messiri" panose="00000800000000000000" pitchFamily="50" charset="-78"/>
              </a:rPr>
              <a:t>ROADMAP </a:t>
            </a:r>
          </a:p>
        </p:txBody>
      </p:sp>
      <p:pic>
        <p:nvPicPr>
          <p:cNvPr id="3" name="صورة 2">
            <a:extLst>
              <a:ext uri="{FF2B5EF4-FFF2-40B4-BE49-F238E27FC236}">
                <a16:creationId xmlns:a16="http://schemas.microsoft.com/office/drawing/2014/main" id="{775912A5-A614-FF68-C153-BB3F36BD8678}"/>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5400086" y="1542983"/>
            <a:ext cx="556069" cy="768649"/>
          </a:xfrm>
          <a:prstGeom prst="rect">
            <a:avLst/>
          </a:prstGeom>
        </p:spPr>
      </p:pic>
      <p:sp>
        <p:nvSpPr>
          <p:cNvPr id="65" name="Title 6">
            <a:extLst>
              <a:ext uri="{FF2B5EF4-FFF2-40B4-BE49-F238E27FC236}">
                <a16:creationId xmlns:a16="http://schemas.microsoft.com/office/drawing/2014/main" id="{7F129F83-BE6E-7235-4D51-E4230CAC8AC0}"/>
              </a:ext>
            </a:extLst>
          </p:cNvPr>
          <p:cNvSpPr txBox="1">
            <a:spLocks/>
          </p:cNvSpPr>
          <p:nvPr/>
        </p:nvSpPr>
        <p:spPr>
          <a:xfrm>
            <a:off x="6190523" y="3137706"/>
            <a:ext cx="592390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The operating plan consists of the following sections:</a:t>
            </a:r>
          </a:p>
        </p:txBody>
      </p:sp>
      <p:sp>
        <p:nvSpPr>
          <p:cNvPr id="66" name="Title 6">
            <a:extLst>
              <a:ext uri="{FF2B5EF4-FFF2-40B4-BE49-F238E27FC236}">
                <a16:creationId xmlns:a16="http://schemas.microsoft.com/office/drawing/2014/main" id="{C232EA32-9263-FB55-841C-36AB405525F7}"/>
              </a:ext>
            </a:extLst>
          </p:cNvPr>
          <p:cNvSpPr txBox="1">
            <a:spLocks/>
          </p:cNvSpPr>
          <p:nvPr/>
        </p:nvSpPr>
        <p:spPr>
          <a:xfrm>
            <a:off x="6822733" y="3826779"/>
            <a:ext cx="3025806"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b="0" dirty="0">
                <a:solidFill>
                  <a:srgbClr val="343D45">
                    <a:lumMod val="75000"/>
                  </a:srgbClr>
                </a:solidFill>
                <a:latin typeface="Cocon® Next Arabic"/>
                <a:cs typeface="Geeza Pro" panose="02000400000000000000" pitchFamily="2" charset="0"/>
              </a:rPr>
              <a:t>Production activities</a:t>
            </a:r>
          </a:p>
        </p:txBody>
      </p:sp>
      <p:sp>
        <p:nvSpPr>
          <p:cNvPr id="67" name="Title 6">
            <a:extLst>
              <a:ext uri="{FF2B5EF4-FFF2-40B4-BE49-F238E27FC236}">
                <a16:creationId xmlns:a16="http://schemas.microsoft.com/office/drawing/2014/main" id="{5B92A76F-6E25-D03D-C698-9E6E118321DD}"/>
              </a:ext>
            </a:extLst>
          </p:cNvPr>
          <p:cNvSpPr txBox="1">
            <a:spLocks/>
          </p:cNvSpPr>
          <p:nvPr/>
        </p:nvSpPr>
        <p:spPr>
          <a:xfrm>
            <a:off x="6822732" y="4475077"/>
            <a:ext cx="2846872"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Support activities</a:t>
            </a:r>
          </a:p>
        </p:txBody>
      </p:sp>
      <p:sp>
        <p:nvSpPr>
          <p:cNvPr id="68" name="Title 6">
            <a:extLst>
              <a:ext uri="{FF2B5EF4-FFF2-40B4-BE49-F238E27FC236}">
                <a16:creationId xmlns:a16="http://schemas.microsoft.com/office/drawing/2014/main" id="{380F5806-CEA9-B5ED-E28E-BF2C42B3296D}"/>
              </a:ext>
            </a:extLst>
          </p:cNvPr>
          <p:cNvSpPr txBox="1">
            <a:spLocks/>
          </p:cNvSpPr>
          <p:nvPr/>
        </p:nvSpPr>
        <p:spPr>
          <a:xfrm>
            <a:off x="6822732" y="5133326"/>
            <a:ext cx="3992750" cy="45343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l" rtl="0">
              <a:buNone/>
            </a:pPr>
            <a:r>
              <a:rPr lang="en-US" sz="1800" b="0" dirty="0">
                <a:solidFill>
                  <a:srgbClr val="343D45">
                    <a:lumMod val="75000"/>
                  </a:srgbClr>
                </a:solidFill>
                <a:latin typeface="Cocon® Next Arabic"/>
                <a:cs typeface="Geeza Pro" panose="02000400000000000000" pitchFamily="2" charset="0"/>
              </a:rPr>
              <a:t>Capacity planning – start-up costs</a:t>
            </a:r>
          </a:p>
        </p:txBody>
      </p:sp>
      <p:sp>
        <p:nvSpPr>
          <p:cNvPr id="69" name="Title 6">
            <a:extLst>
              <a:ext uri="{FF2B5EF4-FFF2-40B4-BE49-F238E27FC236}">
                <a16:creationId xmlns:a16="http://schemas.microsoft.com/office/drawing/2014/main" id="{02E571D2-3FAD-C4F3-164C-EA2993658E58}"/>
              </a:ext>
            </a:extLst>
          </p:cNvPr>
          <p:cNvSpPr txBox="1">
            <a:spLocks/>
          </p:cNvSpPr>
          <p:nvPr/>
        </p:nvSpPr>
        <p:spPr>
          <a:xfrm>
            <a:off x="6822731" y="5827851"/>
            <a:ext cx="5543165" cy="453435"/>
          </a:xfrm>
          <a:prstGeom prst="rect">
            <a:avLst/>
          </a:prstGeom>
        </p:spPr>
        <p:txBody>
          <a:bodyPr vert="horz" lIns="91440" tIns="45720" rIns="91440" bIns="45720" rtlCol="0" anchor="ctr">
            <a:noAutofit/>
          </a:bodyPr>
          <a:lstStyle>
            <a:defPPr>
              <a:defRPr lang="ar-SA"/>
            </a:defPPr>
            <a:lvl1pPr marL="0" marR="0" lvl="0" indent="0" defTabSz="914400" eaLnBrk="1" fontAlgn="auto" latinLnBrk="0" hangingPunct="1">
              <a:lnSpc>
                <a:spcPct val="120000"/>
              </a:lnSpc>
              <a:spcAft>
                <a:spcPts val="0"/>
              </a:spcAft>
              <a:buClrTx/>
              <a:buSzTx/>
              <a:buFont typeface="Arial" panose="020B0604020202020204" pitchFamily="34" charset="0"/>
              <a:buNone/>
              <a:tabLst/>
              <a:defRPr kumimoji="0" sz="16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Estimating Costs – now includes running costs</a:t>
            </a:r>
          </a:p>
        </p:txBody>
      </p:sp>
      <p:sp>
        <p:nvSpPr>
          <p:cNvPr id="37" name="Title 6">
            <a:extLst>
              <a:ext uri="{FF2B5EF4-FFF2-40B4-BE49-F238E27FC236}">
                <a16:creationId xmlns:a16="http://schemas.microsoft.com/office/drawing/2014/main" id="{46E9C425-41BA-F721-EEE0-DB9F18F39C99}"/>
              </a:ext>
            </a:extLst>
          </p:cNvPr>
          <p:cNvSpPr txBox="1">
            <a:spLocks/>
          </p:cNvSpPr>
          <p:nvPr/>
        </p:nvSpPr>
        <p:spPr>
          <a:xfrm>
            <a:off x="1071022" y="3512042"/>
            <a:ext cx="3626108" cy="149009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Your operating plan lays down the roadmap that will show how you will convert inputs into products in a cost-effective manner.</a:t>
            </a:r>
          </a:p>
        </p:txBody>
      </p:sp>
      <p:grpSp>
        <p:nvGrpSpPr>
          <p:cNvPr id="2" name="مجموعة 1">
            <a:extLst>
              <a:ext uri="{FF2B5EF4-FFF2-40B4-BE49-F238E27FC236}">
                <a16:creationId xmlns:a16="http://schemas.microsoft.com/office/drawing/2014/main" id="{DA85D12D-ED1B-6DB7-C472-9F0E30239205}"/>
              </a:ext>
            </a:extLst>
          </p:cNvPr>
          <p:cNvGrpSpPr/>
          <p:nvPr/>
        </p:nvGrpSpPr>
        <p:grpSpPr>
          <a:xfrm>
            <a:off x="6396151" y="3909502"/>
            <a:ext cx="347585" cy="347585"/>
            <a:chOff x="4860060" y="2980223"/>
            <a:chExt cx="1677584" cy="1677582"/>
          </a:xfrm>
        </p:grpSpPr>
        <p:sp>
          <p:nvSpPr>
            <p:cNvPr id="39" name="شكل بيضاوي 38">
              <a:extLst>
                <a:ext uri="{FF2B5EF4-FFF2-40B4-BE49-F238E27FC236}">
                  <a16:creationId xmlns:a16="http://schemas.microsoft.com/office/drawing/2014/main" id="{AF528831-316E-BEE0-C6B5-8E2DB785D127}"/>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شكل بيضاوي 39">
              <a:extLst>
                <a:ext uri="{FF2B5EF4-FFF2-40B4-BE49-F238E27FC236}">
                  <a16:creationId xmlns:a16="http://schemas.microsoft.com/office/drawing/2014/main" id="{F34E758F-A18D-B6D1-D97B-DCAF51D006E1}"/>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1" name="مجموعة 40">
            <a:extLst>
              <a:ext uri="{FF2B5EF4-FFF2-40B4-BE49-F238E27FC236}">
                <a16:creationId xmlns:a16="http://schemas.microsoft.com/office/drawing/2014/main" id="{780D9E8E-2316-7630-99BD-16FF83E229FE}"/>
              </a:ext>
            </a:extLst>
          </p:cNvPr>
          <p:cNvGrpSpPr/>
          <p:nvPr/>
        </p:nvGrpSpPr>
        <p:grpSpPr>
          <a:xfrm>
            <a:off x="6388495" y="4568085"/>
            <a:ext cx="347585" cy="347585"/>
            <a:chOff x="4860060" y="2980223"/>
            <a:chExt cx="1677584" cy="1677582"/>
          </a:xfrm>
        </p:grpSpPr>
        <p:sp>
          <p:nvSpPr>
            <p:cNvPr id="42" name="شكل بيضاوي 41">
              <a:extLst>
                <a:ext uri="{FF2B5EF4-FFF2-40B4-BE49-F238E27FC236}">
                  <a16:creationId xmlns:a16="http://schemas.microsoft.com/office/drawing/2014/main" id="{317842B7-1323-BEB6-5073-870AE8BD0844}"/>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3" name="شكل بيضاوي 42">
              <a:extLst>
                <a:ext uri="{FF2B5EF4-FFF2-40B4-BE49-F238E27FC236}">
                  <a16:creationId xmlns:a16="http://schemas.microsoft.com/office/drawing/2014/main" id="{9EF1FD1C-DE9A-EE80-EFD7-43D2CBCB0487}"/>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4" name="مجموعة 43">
            <a:extLst>
              <a:ext uri="{FF2B5EF4-FFF2-40B4-BE49-F238E27FC236}">
                <a16:creationId xmlns:a16="http://schemas.microsoft.com/office/drawing/2014/main" id="{DEB83526-AA63-02D6-1835-66027B82B357}"/>
              </a:ext>
            </a:extLst>
          </p:cNvPr>
          <p:cNvGrpSpPr/>
          <p:nvPr/>
        </p:nvGrpSpPr>
        <p:grpSpPr>
          <a:xfrm>
            <a:off x="6424070" y="5206112"/>
            <a:ext cx="347585" cy="347585"/>
            <a:chOff x="4860060" y="2980223"/>
            <a:chExt cx="1677584" cy="1677582"/>
          </a:xfrm>
        </p:grpSpPr>
        <p:sp>
          <p:nvSpPr>
            <p:cNvPr id="45" name="شكل بيضاوي 44">
              <a:extLst>
                <a:ext uri="{FF2B5EF4-FFF2-40B4-BE49-F238E27FC236}">
                  <a16:creationId xmlns:a16="http://schemas.microsoft.com/office/drawing/2014/main" id="{B2576388-37F4-081E-94A8-EBB7CE2F0EE0}"/>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6" name="شكل بيضاوي 45">
              <a:extLst>
                <a:ext uri="{FF2B5EF4-FFF2-40B4-BE49-F238E27FC236}">
                  <a16:creationId xmlns:a16="http://schemas.microsoft.com/office/drawing/2014/main" id="{620AEA76-4C22-9232-1F3A-43D7B3C50266}"/>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47" name="مجموعة 46">
            <a:extLst>
              <a:ext uri="{FF2B5EF4-FFF2-40B4-BE49-F238E27FC236}">
                <a16:creationId xmlns:a16="http://schemas.microsoft.com/office/drawing/2014/main" id="{B851A577-F336-A7B1-F06A-F0CEC06B028A}"/>
              </a:ext>
            </a:extLst>
          </p:cNvPr>
          <p:cNvGrpSpPr/>
          <p:nvPr/>
        </p:nvGrpSpPr>
        <p:grpSpPr>
          <a:xfrm>
            <a:off x="6416414" y="5864695"/>
            <a:ext cx="347585" cy="347585"/>
            <a:chOff x="4860060" y="2980223"/>
            <a:chExt cx="1677584" cy="1677582"/>
          </a:xfrm>
        </p:grpSpPr>
        <p:sp>
          <p:nvSpPr>
            <p:cNvPr id="52" name="شكل بيضاوي 51">
              <a:extLst>
                <a:ext uri="{FF2B5EF4-FFF2-40B4-BE49-F238E27FC236}">
                  <a16:creationId xmlns:a16="http://schemas.microsoft.com/office/drawing/2014/main" id="{31D19652-B3DB-FCC3-5058-CD0F3DC66CC5}"/>
                </a:ext>
              </a:extLst>
            </p:cNvPr>
            <p:cNvSpPr/>
            <p:nvPr/>
          </p:nvSpPr>
          <p:spPr>
            <a:xfrm flipH="1">
              <a:off x="4860060" y="2980223"/>
              <a:ext cx="1677584" cy="1677582"/>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3" name="شكل بيضاوي 52">
              <a:extLst>
                <a:ext uri="{FF2B5EF4-FFF2-40B4-BE49-F238E27FC236}">
                  <a16:creationId xmlns:a16="http://schemas.microsoft.com/office/drawing/2014/main" id="{B9A2500D-31EB-F320-B24D-CF5EF71978BE}"/>
                </a:ext>
              </a:extLst>
            </p:cNvPr>
            <p:cNvSpPr/>
            <p:nvPr/>
          </p:nvSpPr>
          <p:spPr>
            <a:xfrm flipH="1">
              <a:off x="4994809" y="3114970"/>
              <a:ext cx="1408088" cy="1408088"/>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22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2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calcmode="lin" valueType="num">
                                      <p:cBhvr>
                                        <p:cTn id="39"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37"/>
                                        </p:tgtEl>
                                        <p:attrNameLst>
                                          <p:attrName>ppt_y</p:attrName>
                                        </p:attrNameLst>
                                      </p:cBhvr>
                                      <p:tavLst>
                                        <p:tav tm="0">
                                          <p:val>
                                            <p:strVal val="#ppt_y"/>
                                          </p:val>
                                        </p:tav>
                                        <p:tav tm="100000">
                                          <p:val>
                                            <p:strVal val="#ppt_y"/>
                                          </p:val>
                                        </p:tav>
                                      </p:tavLst>
                                    </p:anim>
                                    <p:anim calcmode="lin" valueType="num">
                                      <p:cBhvr>
                                        <p:cTn id="41"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37"/>
                                        </p:tgtEl>
                                      </p:cBhvr>
                                    </p:animEffect>
                                  </p:childTnLst>
                                </p:cTn>
                              </p:par>
                            </p:childTnLst>
                          </p:cTn>
                        </p:par>
                        <p:par>
                          <p:cTn id="44" fill="hold">
                            <p:stCondLst>
                              <p:cond delay="437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5"/>
                                        </p:tgtEl>
                                        <p:attrNameLst>
                                          <p:attrName>style.visibility</p:attrName>
                                        </p:attrNameLst>
                                      </p:cBhvr>
                                      <p:to>
                                        <p:strVal val="visible"/>
                                      </p:to>
                                    </p:set>
                                    <p:anim calcmode="lin" valueType="num">
                                      <p:cBhvr>
                                        <p:cTn id="47"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5"/>
                                        </p:tgtEl>
                                        <p:attrNameLst>
                                          <p:attrName>ppt_y</p:attrName>
                                        </p:attrNameLst>
                                      </p:cBhvr>
                                      <p:tavLst>
                                        <p:tav tm="0">
                                          <p:val>
                                            <p:strVal val="#ppt_y"/>
                                          </p:val>
                                        </p:tav>
                                        <p:tav tm="100000">
                                          <p:val>
                                            <p:strVal val="#ppt_y"/>
                                          </p:val>
                                        </p:tav>
                                      </p:tavLst>
                                    </p:anim>
                                    <p:anim calcmode="lin" valueType="num">
                                      <p:cBhvr>
                                        <p:cTn id="49"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5"/>
                                        </p:tgtEl>
                                      </p:cBhvr>
                                    </p:animEffect>
                                  </p:childTnLst>
                                </p:cTn>
                              </p:par>
                            </p:childTnLst>
                          </p:cTn>
                        </p:par>
                        <p:par>
                          <p:cTn id="52" fill="hold">
                            <p:stCondLst>
                              <p:cond delay="493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6"/>
                                        </p:tgtEl>
                                        <p:attrNameLst>
                                          <p:attrName>style.visibility</p:attrName>
                                        </p:attrNameLst>
                                      </p:cBhvr>
                                      <p:to>
                                        <p:strVal val="visible"/>
                                      </p:to>
                                    </p:set>
                                    <p:anim calcmode="lin" valueType="num">
                                      <p:cBhvr>
                                        <p:cTn id="55"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6"/>
                                        </p:tgtEl>
                                        <p:attrNameLst>
                                          <p:attrName>ppt_y</p:attrName>
                                        </p:attrNameLst>
                                      </p:cBhvr>
                                      <p:tavLst>
                                        <p:tav tm="0">
                                          <p:val>
                                            <p:strVal val="#ppt_y"/>
                                          </p:val>
                                        </p:tav>
                                        <p:tav tm="100000">
                                          <p:val>
                                            <p:strVal val="#ppt_y"/>
                                          </p:val>
                                        </p:tav>
                                      </p:tavLst>
                                    </p:anim>
                                    <p:anim calcmode="lin" valueType="num">
                                      <p:cBhvr>
                                        <p:cTn id="57"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6"/>
                                        </p:tgtEl>
                                      </p:cBhvr>
                                    </p:animEffect>
                                  </p:childTnLst>
                                </p:cTn>
                              </p:par>
                            </p:childTnLst>
                          </p:cTn>
                        </p:par>
                        <p:par>
                          <p:cTn id="60" fill="hold">
                            <p:stCondLst>
                              <p:cond delay="52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7"/>
                                        </p:tgtEl>
                                        <p:attrNameLst>
                                          <p:attrName>style.visibility</p:attrName>
                                        </p:attrNameLst>
                                      </p:cBhvr>
                                      <p:to>
                                        <p:strVal val="visible"/>
                                      </p:to>
                                    </p:set>
                                    <p:anim calcmode="lin" valueType="num">
                                      <p:cBhvr>
                                        <p:cTn id="63" dur="1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67"/>
                                        </p:tgtEl>
                                        <p:attrNameLst>
                                          <p:attrName>ppt_y</p:attrName>
                                        </p:attrNameLst>
                                      </p:cBhvr>
                                      <p:tavLst>
                                        <p:tav tm="0">
                                          <p:val>
                                            <p:strVal val="#ppt_y"/>
                                          </p:val>
                                        </p:tav>
                                        <p:tav tm="100000">
                                          <p:val>
                                            <p:strVal val="#ppt_y"/>
                                          </p:val>
                                        </p:tav>
                                      </p:tavLst>
                                    </p:anim>
                                    <p:anim calcmode="lin" valueType="num">
                                      <p:cBhvr>
                                        <p:cTn id="65" dur="1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67"/>
                                        </p:tgtEl>
                                      </p:cBhvr>
                                    </p:animEffect>
                                  </p:childTnLst>
                                </p:cTn>
                              </p:par>
                            </p:childTnLst>
                          </p:cTn>
                        </p:par>
                        <p:par>
                          <p:cTn id="68" fill="hold">
                            <p:stCondLst>
                              <p:cond delay="548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8"/>
                                        </p:tgtEl>
                                        <p:attrNameLst>
                                          <p:attrName>style.visibility</p:attrName>
                                        </p:attrNameLst>
                                      </p:cBhvr>
                                      <p:to>
                                        <p:strVal val="visible"/>
                                      </p:to>
                                    </p:set>
                                    <p:anim calcmode="lin" valueType="num">
                                      <p:cBhvr>
                                        <p:cTn id="71"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8"/>
                                        </p:tgtEl>
                                        <p:attrNameLst>
                                          <p:attrName>ppt_y</p:attrName>
                                        </p:attrNameLst>
                                      </p:cBhvr>
                                      <p:tavLst>
                                        <p:tav tm="0">
                                          <p:val>
                                            <p:strVal val="#ppt_y"/>
                                          </p:val>
                                        </p:tav>
                                        <p:tav tm="100000">
                                          <p:val>
                                            <p:strVal val="#ppt_y"/>
                                          </p:val>
                                        </p:tav>
                                      </p:tavLst>
                                    </p:anim>
                                    <p:anim calcmode="lin" valueType="num">
                                      <p:cBhvr>
                                        <p:cTn id="73"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8"/>
                                        </p:tgtEl>
                                      </p:cBhvr>
                                    </p:animEffect>
                                  </p:childTnLst>
                                </p:cTn>
                              </p:par>
                            </p:childTnLst>
                          </p:cTn>
                        </p:par>
                        <p:par>
                          <p:cTn id="76" fill="hold">
                            <p:stCondLst>
                              <p:cond delay="587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69"/>
                                        </p:tgtEl>
                                        <p:attrNameLst>
                                          <p:attrName>style.visibility</p:attrName>
                                        </p:attrNameLst>
                                      </p:cBhvr>
                                      <p:to>
                                        <p:strVal val="visible"/>
                                      </p:to>
                                    </p:set>
                                    <p:anim calcmode="lin" valueType="num">
                                      <p:cBhvr>
                                        <p:cTn id="79"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69"/>
                                        </p:tgtEl>
                                        <p:attrNameLst>
                                          <p:attrName>ppt_y</p:attrName>
                                        </p:attrNameLst>
                                      </p:cBhvr>
                                      <p:tavLst>
                                        <p:tav tm="0">
                                          <p:val>
                                            <p:strVal val="#ppt_y"/>
                                          </p:val>
                                        </p:tav>
                                        <p:tav tm="100000">
                                          <p:val>
                                            <p:strVal val="#ppt_y"/>
                                          </p:val>
                                        </p:tav>
                                      </p:tavLst>
                                    </p:anim>
                                    <p:anim calcmode="lin" valueType="num">
                                      <p:cBhvr>
                                        <p:cTn id="81"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66" grpId="0"/>
      <p:bldP spid="67" grpId="0"/>
      <p:bldP spid="68" grpId="0"/>
      <p:bldP spid="69"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4"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20247" y="209746"/>
            <a:ext cx="8005749" cy="632540"/>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The operating plan</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2985806" y="2309291"/>
            <a:ext cx="709615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1677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381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039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837124" y="1948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10257183" y="1652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9336755" y="231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3" name="صورة 62">
            <a:extLst>
              <a:ext uri="{FF2B5EF4-FFF2-40B4-BE49-F238E27FC236}">
                <a16:creationId xmlns:a16="http://schemas.microsoft.com/office/drawing/2014/main" id="{AAAB1E97-8075-6862-7F03-08F3B3DD58F7}"/>
              </a:ext>
            </a:extLst>
          </p:cNvPr>
          <p:cNvPicPr>
            <a:picLocks noChangeAspect="1"/>
          </p:cNvPicPr>
          <p:nvPr/>
        </p:nvPicPr>
        <p:blipFill rotWithShape="1">
          <a:blip r:embed="rId5">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t="6812" r="86019" b="84175"/>
          <a:stretch/>
        </p:blipFill>
        <p:spPr>
          <a:xfrm>
            <a:off x="10196189" y="2472998"/>
            <a:ext cx="766795" cy="501735"/>
          </a:xfrm>
          <a:prstGeom prst="rect">
            <a:avLst/>
          </a:prstGeom>
        </p:spPr>
      </p:pic>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rcRect/>
          <a:stretch/>
        </p:blipFill>
        <p:spPr>
          <a:xfrm>
            <a:off x="2374572" y="2177720"/>
            <a:ext cx="596640" cy="593844"/>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6279217" y="1839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6699276" y="1543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778848" y="2201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20" b="-334"/>
          <a:stretch/>
        </p:blipFill>
        <p:spPr>
          <a:xfrm>
            <a:off x="6831959" y="2276498"/>
            <a:ext cx="451454" cy="621002"/>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353286" y="3327686"/>
            <a:ext cx="4174495" cy="10736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00000"/>
              </a:lnSpc>
              <a:spcAft>
                <a:spcPts val="0"/>
              </a:spcAft>
              <a:defRPr/>
            </a:pPr>
            <a:r>
              <a:rPr lang="en-US" b="0" dirty="0">
                <a:solidFill>
                  <a:schemeClr val="tx1"/>
                </a:solidFill>
                <a:latin typeface="El Messiri" panose="00000800000000000000" pitchFamily="50" charset="-78"/>
                <a:cs typeface="El Messiri" panose="00000800000000000000" pitchFamily="50" charset="-78"/>
              </a:rPr>
              <a:t>The set of activities that convert inputs into outputs. </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5686756" y="3873917"/>
            <a:ext cx="2809589" cy="1151261"/>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2000" b="0" dirty="0">
                <a:solidFill>
                  <a:schemeClr val="tx1"/>
                </a:solidFill>
                <a:latin typeface="El Messiri" panose="00000800000000000000" pitchFamily="50" charset="-78"/>
                <a:cs typeface="El Messiri" panose="00000800000000000000" pitchFamily="50" charset="-78"/>
              </a:rPr>
              <a:t>The marketing plan should determine the operations plan.</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9013731" y="3847068"/>
            <a:ext cx="3127762"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sz="1600" b="0" dirty="0">
                <a:solidFill>
                  <a:schemeClr val="tx1"/>
                </a:solidFill>
                <a:latin typeface="El Messiri" panose="00000800000000000000" pitchFamily="50" charset="-78"/>
                <a:cs typeface="El Messiri" panose="00000800000000000000" pitchFamily="50" charset="-78"/>
              </a:rPr>
              <a:t>By having marketing as the driver of the enterprise, you ensure that your product and the activities that create it are aligned with the needs of the customer. </a:t>
            </a:r>
          </a:p>
        </p:txBody>
      </p:sp>
      <p:sp>
        <p:nvSpPr>
          <p:cNvPr id="36" name="Title 1">
            <a:extLst>
              <a:ext uri="{FF2B5EF4-FFF2-40B4-BE49-F238E27FC236}">
                <a16:creationId xmlns:a16="http://schemas.microsoft.com/office/drawing/2014/main" id="{97ED6B95-FA98-4FF2-B157-FC4B90332034}"/>
              </a:ext>
            </a:extLst>
          </p:cNvPr>
          <p:cNvSpPr txBox="1">
            <a:spLocks/>
          </p:cNvSpPr>
          <p:nvPr/>
        </p:nvSpPr>
        <p:spPr>
          <a:xfrm>
            <a:off x="2401562" y="800340"/>
            <a:ext cx="8005749" cy="632540"/>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3200" b="1" dirty="0">
                <a:solidFill>
                  <a:schemeClr val="bg1">
                    <a:lumMod val="65000"/>
                  </a:schemeClr>
                </a:solidFill>
                <a:latin typeface="El Messiri" panose="00000800000000000000" pitchFamily="50" charset="-78"/>
                <a:ea typeface="Cocon® Next Arabic" panose="020A0503020102020204" pitchFamily="18" charset="-78"/>
                <a:cs typeface="El Messiri" panose="00000800000000000000" pitchFamily="50" charset="-78"/>
              </a:rPr>
              <a:t>Operations:</a:t>
            </a:r>
          </a:p>
        </p:txBody>
      </p:sp>
      <p:grpSp>
        <p:nvGrpSpPr>
          <p:cNvPr id="2" name="مجموعة 1">
            <a:extLst>
              <a:ext uri="{FF2B5EF4-FFF2-40B4-BE49-F238E27FC236}">
                <a16:creationId xmlns:a16="http://schemas.microsoft.com/office/drawing/2014/main" id="{192BF46A-14A2-1AA1-651B-58278F598149}"/>
              </a:ext>
            </a:extLst>
          </p:cNvPr>
          <p:cNvGrpSpPr/>
          <p:nvPr/>
        </p:nvGrpSpPr>
        <p:grpSpPr>
          <a:xfrm>
            <a:off x="387352" y="4565642"/>
            <a:ext cx="397913" cy="369483"/>
            <a:chOff x="1489977" y="3105669"/>
            <a:chExt cx="1948611" cy="1809389"/>
          </a:xfrm>
        </p:grpSpPr>
        <p:sp>
          <p:nvSpPr>
            <p:cNvPr id="37" name="شكل بيضاوي 36">
              <a:extLst>
                <a:ext uri="{FF2B5EF4-FFF2-40B4-BE49-F238E27FC236}">
                  <a16:creationId xmlns:a16="http://schemas.microsoft.com/office/drawing/2014/main" id="{7EB24A0C-E50C-750E-449B-3460C3DAC723}"/>
                </a:ext>
              </a:extLst>
            </p:cNvPr>
            <p:cNvSpPr/>
            <p:nvPr/>
          </p:nvSpPr>
          <p:spPr>
            <a:xfrm>
              <a:off x="1887890" y="3105669"/>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شكل حر 60">
              <a:extLst>
                <a:ext uri="{FF2B5EF4-FFF2-40B4-BE49-F238E27FC236}">
                  <a16:creationId xmlns:a16="http://schemas.microsoft.com/office/drawing/2014/main" id="{915EE842-6AF9-1E36-9EC0-3525F067C880}"/>
                </a:ext>
              </a:extLst>
            </p:cNvPr>
            <p:cNvSpPr/>
            <p:nvPr/>
          </p:nvSpPr>
          <p:spPr>
            <a:xfrm rot="14437875" flipH="1">
              <a:off x="1387520" y="3468138"/>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9" name="مجموعة 38">
            <a:extLst>
              <a:ext uri="{FF2B5EF4-FFF2-40B4-BE49-F238E27FC236}">
                <a16:creationId xmlns:a16="http://schemas.microsoft.com/office/drawing/2014/main" id="{9F1F4BEC-020D-2722-2F0C-53B61D62542A}"/>
              </a:ext>
            </a:extLst>
          </p:cNvPr>
          <p:cNvGrpSpPr/>
          <p:nvPr/>
        </p:nvGrpSpPr>
        <p:grpSpPr>
          <a:xfrm>
            <a:off x="387352" y="5264891"/>
            <a:ext cx="397913" cy="369483"/>
            <a:chOff x="1489977" y="3105669"/>
            <a:chExt cx="1948611" cy="1809389"/>
          </a:xfrm>
        </p:grpSpPr>
        <p:sp>
          <p:nvSpPr>
            <p:cNvPr id="40" name="شكل بيضاوي 39">
              <a:extLst>
                <a:ext uri="{FF2B5EF4-FFF2-40B4-BE49-F238E27FC236}">
                  <a16:creationId xmlns:a16="http://schemas.microsoft.com/office/drawing/2014/main" id="{6E38DD72-1BA2-B77E-82F3-E83C5989073E}"/>
                </a:ext>
              </a:extLst>
            </p:cNvPr>
            <p:cNvSpPr/>
            <p:nvPr/>
          </p:nvSpPr>
          <p:spPr>
            <a:xfrm>
              <a:off x="1887890" y="3105669"/>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1" name="شكل حر 60">
              <a:extLst>
                <a:ext uri="{FF2B5EF4-FFF2-40B4-BE49-F238E27FC236}">
                  <a16:creationId xmlns:a16="http://schemas.microsoft.com/office/drawing/2014/main" id="{8198E3D9-3147-0FE3-983B-520F1525A13C}"/>
                </a:ext>
              </a:extLst>
            </p:cNvPr>
            <p:cNvSpPr/>
            <p:nvPr/>
          </p:nvSpPr>
          <p:spPr>
            <a:xfrm rot="14437875" flipH="1">
              <a:off x="1387520" y="3468138"/>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42" name="Title 6">
            <a:extLst>
              <a:ext uri="{FF2B5EF4-FFF2-40B4-BE49-F238E27FC236}">
                <a16:creationId xmlns:a16="http://schemas.microsoft.com/office/drawing/2014/main" id="{B5D4B3AF-58E5-E5CC-E77C-4864E8698EF1}"/>
              </a:ext>
            </a:extLst>
          </p:cNvPr>
          <p:cNvSpPr txBox="1">
            <a:spLocks/>
          </p:cNvSpPr>
          <p:nvPr/>
        </p:nvSpPr>
        <p:spPr>
          <a:xfrm flipH="1">
            <a:off x="969267" y="4546246"/>
            <a:ext cx="3830802" cy="461370"/>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00000"/>
              </a:lnSpc>
              <a:spcAft>
                <a:spcPts val="0"/>
              </a:spcAft>
              <a:defRPr/>
            </a:pPr>
            <a:r>
              <a:rPr lang="en-US" sz="1400" b="0" dirty="0">
                <a:solidFill>
                  <a:schemeClr val="tx1"/>
                </a:solidFill>
                <a:latin typeface="El Messiri" panose="00000800000000000000" pitchFamily="50" charset="-78"/>
                <a:cs typeface="El Messiri" panose="00000800000000000000" pitchFamily="50" charset="-78"/>
              </a:rPr>
              <a:t>Inputs are the resources used by your business such as materials, labor, and machines. </a:t>
            </a:r>
          </a:p>
        </p:txBody>
      </p:sp>
      <p:sp>
        <p:nvSpPr>
          <p:cNvPr id="43" name="Title 6">
            <a:extLst>
              <a:ext uri="{FF2B5EF4-FFF2-40B4-BE49-F238E27FC236}">
                <a16:creationId xmlns:a16="http://schemas.microsoft.com/office/drawing/2014/main" id="{6677C02D-9811-C463-4949-7A816D88BA2B}"/>
              </a:ext>
            </a:extLst>
          </p:cNvPr>
          <p:cNvSpPr txBox="1">
            <a:spLocks/>
          </p:cNvSpPr>
          <p:nvPr/>
        </p:nvSpPr>
        <p:spPr>
          <a:xfrm flipH="1">
            <a:off x="957205" y="5196810"/>
            <a:ext cx="3570576" cy="461370"/>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00000"/>
              </a:lnSpc>
              <a:spcAft>
                <a:spcPts val="0"/>
              </a:spcAft>
              <a:defRPr/>
            </a:pPr>
            <a:r>
              <a:rPr lang="en-US" sz="1400" b="0" dirty="0">
                <a:solidFill>
                  <a:schemeClr val="tx1"/>
                </a:solidFill>
                <a:latin typeface="El Messiri" panose="00000800000000000000" pitchFamily="50" charset="-78"/>
                <a:cs typeface="El Messiri" panose="00000800000000000000" pitchFamily="50" charset="-78"/>
              </a:rPr>
              <a:t>Outputs are the goods you produce or the services you provide. </a:t>
            </a:r>
          </a:p>
        </p:txBody>
      </p:sp>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9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6"/>
                                        </p:tgtEl>
                                        <p:attrNameLst>
                                          <p:attrName>style.visibility</p:attrName>
                                        </p:attrNameLst>
                                      </p:cBhvr>
                                      <p:to>
                                        <p:strVal val="visible"/>
                                      </p:to>
                                    </p:set>
                                    <p:anim calcmode="lin" valueType="num">
                                      <p:cBhvr>
                                        <p:cTn id="31" dur="1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6"/>
                                        </p:tgtEl>
                                        <p:attrNameLst>
                                          <p:attrName>ppt_y</p:attrName>
                                        </p:attrNameLst>
                                      </p:cBhvr>
                                      <p:tavLst>
                                        <p:tav tm="0">
                                          <p:val>
                                            <p:strVal val="#ppt_y"/>
                                          </p:val>
                                        </p:tav>
                                        <p:tav tm="100000">
                                          <p:val>
                                            <p:strVal val="#ppt_y"/>
                                          </p:val>
                                        </p:tav>
                                      </p:tavLst>
                                    </p:anim>
                                    <p:anim calcmode="lin" valueType="num">
                                      <p:cBhvr>
                                        <p:cTn id="33" dur="1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6"/>
                                        </p:tgtEl>
                                      </p:cBhvr>
                                    </p:animEffect>
                                  </p:childTnLst>
                                </p:cTn>
                              </p:par>
                            </p:childTnLst>
                          </p:cTn>
                        </p:par>
                        <p:par>
                          <p:cTn id="36" fill="hold">
                            <p:stCondLst>
                              <p:cond delay="12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3"/>
                                        </p:tgtEl>
                                        <p:attrNameLst>
                                          <p:attrName>style.visibility</p:attrName>
                                        </p:attrNameLst>
                                      </p:cBhvr>
                                      <p:to>
                                        <p:strVal val="visible"/>
                                      </p:to>
                                    </p:set>
                                    <p:anim calcmode="lin" valueType="num">
                                      <p:cBhvr>
                                        <p:cTn id="39"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3"/>
                                        </p:tgtEl>
                                        <p:attrNameLst>
                                          <p:attrName>ppt_y</p:attrName>
                                        </p:attrNameLst>
                                      </p:cBhvr>
                                      <p:tavLst>
                                        <p:tav tm="0">
                                          <p:val>
                                            <p:strVal val="#ppt_y"/>
                                          </p:val>
                                        </p:tav>
                                        <p:tav tm="100000">
                                          <p:val>
                                            <p:strVal val="#ppt_y"/>
                                          </p:val>
                                        </p:tav>
                                      </p:tavLst>
                                    </p:anim>
                                    <p:anim calcmode="lin" valueType="num">
                                      <p:cBhvr>
                                        <p:cTn id="41"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3"/>
                                        </p:tgtEl>
                                      </p:cBhvr>
                                    </p:animEffect>
                                  </p:childTnLst>
                                </p:cTn>
                              </p:par>
                            </p:childTnLst>
                          </p:cTn>
                        </p:par>
                        <p:par>
                          <p:cTn id="44" fill="hold">
                            <p:stCondLst>
                              <p:cond delay="211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42"/>
                                        </p:tgtEl>
                                        <p:attrNameLst>
                                          <p:attrName>style.visibility</p:attrName>
                                        </p:attrNameLst>
                                      </p:cBhvr>
                                      <p:to>
                                        <p:strVal val="visible"/>
                                      </p:to>
                                    </p:set>
                                    <p:anim calcmode="lin" valueType="num">
                                      <p:cBhvr>
                                        <p:cTn id="47"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42"/>
                                        </p:tgtEl>
                                        <p:attrNameLst>
                                          <p:attrName>ppt_y</p:attrName>
                                        </p:attrNameLst>
                                      </p:cBhvr>
                                      <p:tavLst>
                                        <p:tav tm="0">
                                          <p:val>
                                            <p:strVal val="#ppt_y"/>
                                          </p:val>
                                        </p:tav>
                                        <p:tav tm="100000">
                                          <p:val>
                                            <p:strVal val="#ppt_y"/>
                                          </p:val>
                                        </p:tav>
                                      </p:tavLst>
                                    </p:anim>
                                    <p:anim calcmode="lin" valueType="num">
                                      <p:cBhvr>
                                        <p:cTn id="49"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42"/>
                                        </p:tgtEl>
                                      </p:cBhvr>
                                    </p:animEffect>
                                  </p:childTnLst>
                                </p:cTn>
                              </p:par>
                            </p:childTnLst>
                          </p:cTn>
                        </p:par>
                        <p:par>
                          <p:cTn id="52" fill="hold">
                            <p:stCondLst>
                              <p:cond delay="334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3"/>
                                        </p:tgtEl>
                                        <p:attrNameLst>
                                          <p:attrName>style.visibility</p:attrName>
                                        </p:attrNameLst>
                                      </p:cBhvr>
                                      <p:to>
                                        <p:strVal val="visible"/>
                                      </p:to>
                                    </p:set>
                                    <p:anim calcmode="lin" valueType="num">
                                      <p:cBhvr>
                                        <p:cTn id="55" dur="1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43"/>
                                        </p:tgtEl>
                                        <p:attrNameLst>
                                          <p:attrName>ppt_y</p:attrName>
                                        </p:attrNameLst>
                                      </p:cBhvr>
                                      <p:tavLst>
                                        <p:tav tm="0">
                                          <p:val>
                                            <p:strVal val="#ppt_y"/>
                                          </p:val>
                                        </p:tav>
                                        <p:tav tm="100000">
                                          <p:val>
                                            <p:strVal val="#ppt_y"/>
                                          </p:val>
                                        </p:tav>
                                      </p:tavLst>
                                    </p:anim>
                                    <p:anim calcmode="lin" valueType="num">
                                      <p:cBhvr>
                                        <p:cTn id="57" dur="1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43"/>
                                        </p:tgtEl>
                                      </p:cBhvr>
                                    </p:animEffect>
                                  </p:childTnLst>
                                </p:cTn>
                              </p:par>
                            </p:childTnLst>
                          </p:cTn>
                        </p:par>
                        <p:par>
                          <p:cTn id="60" fill="hold">
                            <p:stCondLst>
                              <p:cond delay="426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74"/>
                                        </p:tgtEl>
                                        <p:attrNameLst>
                                          <p:attrName>style.visibility</p:attrName>
                                        </p:attrNameLst>
                                      </p:cBhvr>
                                      <p:to>
                                        <p:strVal val="visible"/>
                                      </p:to>
                                    </p:set>
                                    <p:anim calcmode="lin" valueType="num">
                                      <p:cBhvr>
                                        <p:cTn id="63"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74"/>
                                        </p:tgtEl>
                                        <p:attrNameLst>
                                          <p:attrName>ppt_y</p:attrName>
                                        </p:attrNameLst>
                                      </p:cBhvr>
                                      <p:tavLst>
                                        <p:tav tm="0">
                                          <p:val>
                                            <p:strVal val="#ppt_y"/>
                                          </p:val>
                                        </p:tav>
                                        <p:tav tm="100000">
                                          <p:val>
                                            <p:strVal val="#ppt_y"/>
                                          </p:val>
                                        </p:tav>
                                      </p:tavLst>
                                    </p:anim>
                                    <p:anim calcmode="lin" valueType="num">
                                      <p:cBhvr>
                                        <p:cTn id="65"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74"/>
                                        </p:tgtEl>
                                      </p:cBhvr>
                                    </p:animEffect>
                                  </p:childTnLst>
                                </p:cTn>
                              </p:par>
                            </p:childTnLst>
                          </p:cTn>
                        </p:par>
                        <p:par>
                          <p:cTn id="68" fill="hold">
                            <p:stCondLst>
                              <p:cond delay="513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75"/>
                                        </p:tgtEl>
                                        <p:attrNameLst>
                                          <p:attrName>style.visibility</p:attrName>
                                        </p:attrNameLst>
                                      </p:cBhvr>
                                      <p:to>
                                        <p:strVal val="visible"/>
                                      </p:to>
                                    </p:set>
                                    <p:anim calcmode="lin" valueType="num">
                                      <p:cBhvr>
                                        <p:cTn id="71"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75"/>
                                        </p:tgtEl>
                                        <p:attrNameLst>
                                          <p:attrName>ppt_y</p:attrName>
                                        </p:attrNameLst>
                                      </p:cBhvr>
                                      <p:tavLst>
                                        <p:tav tm="0">
                                          <p:val>
                                            <p:strVal val="#ppt_y"/>
                                          </p:val>
                                        </p:tav>
                                        <p:tav tm="100000">
                                          <p:val>
                                            <p:strVal val="#ppt_y"/>
                                          </p:val>
                                        </p:tav>
                                      </p:tavLst>
                                    </p:anim>
                                    <p:anim calcmode="lin" valueType="num">
                                      <p:cBhvr>
                                        <p:cTn id="73"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P spid="36" grpId="0"/>
      <p:bldP spid="42" grpId="0"/>
      <p:bldP spid="43"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5847</TotalTime>
  <Words>1734</Words>
  <Application>Microsoft Office PowerPoint</Application>
  <PresentationFormat>Widescreen</PresentationFormat>
  <Paragraphs>218</Paragraphs>
  <Slides>30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Calibri Light</vt:lpstr>
      <vt:lpstr>Cocon® Next Arabic</vt:lpstr>
      <vt:lpstr>El Messiri</vt:lpstr>
      <vt:lpstr>Geeza Pro</vt:lpstr>
      <vt:lpstr>Sakkal Majalla</vt:lpstr>
      <vt:lpstr>Contents Slide Master</vt:lpstr>
      <vt:lpstr>4_نسق Office</vt:lpstr>
      <vt:lpstr>4_نسق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of the  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405</cp:revision>
  <dcterms:created xsi:type="dcterms:W3CDTF">2020-02-08T05:42:12Z</dcterms:created>
  <dcterms:modified xsi:type="dcterms:W3CDTF">2022-08-11T18:23:29Z</dcterms:modified>
</cp:coreProperties>
</file>