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 id="2147483962" r:id="rId3"/>
  </p:sldMasterIdLst>
  <p:notesMasterIdLst>
    <p:notesMasterId r:id="rId44"/>
  </p:notesMasterIdLst>
  <p:sldIdLst>
    <p:sldId id="335" r:id="rId4"/>
    <p:sldId id="291" r:id="rId5"/>
    <p:sldId id="524" r:id="rId6"/>
    <p:sldId id="528" r:id="rId7"/>
    <p:sldId id="537" r:id="rId8"/>
    <p:sldId id="526" r:id="rId9"/>
    <p:sldId id="529" r:id="rId10"/>
    <p:sldId id="548" r:id="rId11"/>
    <p:sldId id="550" r:id="rId12"/>
    <p:sldId id="525" r:id="rId13"/>
    <p:sldId id="580" r:id="rId14"/>
    <p:sldId id="531" r:id="rId15"/>
    <p:sldId id="581" r:id="rId16"/>
    <p:sldId id="582" r:id="rId17"/>
    <p:sldId id="583" r:id="rId18"/>
    <p:sldId id="584" r:id="rId19"/>
    <p:sldId id="585" r:id="rId20"/>
    <p:sldId id="586" r:id="rId21"/>
    <p:sldId id="587" r:id="rId22"/>
    <p:sldId id="527" r:id="rId23"/>
    <p:sldId id="589" r:id="rId24"/>
    <p:sldId id="579" r:id="rId25"/>
    <p:sldId id="545" r:id="rId26"/>
    <p:sldId id="539" r:id="rId27"/>
    <p:sldId id="602" r:id="rId28"/>
    <p:sldId id="576" r:id="rId29"/>
    <p:sldId id="543" r:id="rId30"/>
    <p:sldId id="591" r:id="rId31"/>
    <p:sldId id="592" r:id="rId32"/>
    <p:sldId id="593" r:id="rId33"/>
    <p:sldId id="594" r:id="rId34"/>
    <p:sldId id="595" r:id="rId35"/>
    <p:sldId id="596" r:id="rId36"/>
    <p:sldId id="597" r:id="rId37"/>
    <p:sldId id="546" r:id="rId38"/>
    <p:sldId id="598" r:id="rId39"/>
    <p:sldId id="599" r:id="rId40"/>
    <p:sldId id="600" r:id="rId41"/>
    <p:sldId id="572" r:id="rId42"/>
    <p:sldId id="601" r:id="rId43"/>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BDF3ED"/>
    <a:srgbClr val="7488A5"/>
    <a:srgbClr val="83E9DD"/>
    <a:srgbClr val="C3F5EF"/>
    <a:srgbClr val="A3EFE6"/>
    <a:srgbClr val="00FF99"/>
    <a:srgbClr val="E5B797"/>
    <a:srgbClr val="F9EEE7"/>
    <a:srgbClr val="F5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14/01/1444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14/01/1444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14/01/1444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14/01/1444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23B32EA-8DCB-494E-9817-AC1F58DEC287}" type="uaqdatetime1">
              <a:rPr lang="ar-SA" smtClean="0"/>
              <a:t>13/01/1444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0D5BD-160E-4599-93AC-4EF561750AD4}" type="uaqdatetime1">
              <a:rPr lang="ar-SA" smtClean="0"/>
              <a:t>13/01/1444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63" r:id="rId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6.xml"/><Relationship Id="rId1" Type="http://schemas.openxmlformats.org/officeDocument/2006/relationships/themeOverride" Target="../theme/themeOverride1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0.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slideLayout" Target="../slideLayouts/slideLayout26.xml"/><Relationship Id="rId1" Type="http://schemas.openxmlformats.org/officeDocument/2006/relationships/themeOverride" Target="../theme/themeOverride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6.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9.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0.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31.xml"/><Relationship Id="rId5" Type="http://schemas.openxmlformats.org/officeDocument/2006/relationships/image" Target="../media/image17.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4.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5.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6.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9.xml"/><Relationship Id="rId6" Type="http://schemas.openxmlformats.org/officeDocument/2006/relationships/hyperlink" Target="https://www.addthis.com/academy/the-ultimate-marketing-plan-template-7-useful-examples/" TargetMode="External"/><Relationship Id="rId5" Type="http://schemas.openxmlformats.org/officeDocument/2006/relationships/image" Target="../media/image1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chemeClr val="bg1"/>
                </a:solidFill>
              </a:rPr>
              <a:t>BE AN Entrepreneur </a:t>
            </a:r>
            <a:endParaRPr lang="en-US" sz="4800" spc="-150" dirty="0">
              <a:solidFill>
                <a:prstClr val="white"/>
              </a:solidFill>
              <a:latin typeface="El Messiri" panose="00000800000000000000" pitchFamily="50" charset="-78"/>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r>
              <a:rPr lang="en-US" sz="1600" dirty="0">
                <a:solidFill>
                  <a:schemeClr val="bg1"/>
                </a:solidFill>
              </a:rPr>
              <a:t>Be An Entrepreneur 2022-2023</a:t>
            </a:r>
          </a:p>
        </p:txBody>
      </p:sp>
    </p:spTree>
    <p:extLst>
      <p:ext uri="{BB962C8B-B14F-4D97-AF65-F5344CB8AC3E}">
        <p14:creationId xmlns:p14="http://schemas.microsoft.com/office/powerpoint/2010/main" val="165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Market Analysis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1247731" y="1962539"/>
            <a:ext cx="1017699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9" name="مجموعة 38">
            <a:extLst>
              <a:ext uri="{FF2B5EF4-FFF2-40B4-BE49-F238E27FC236}">
                <a16:creationId xmlns:a16="http://schemas.microsoft.com/office/drawing/2014/main" id="{A4675D22-B830-807A-39A4-933AC0A83E3F}"/>
              </a:ext>
            </a:extLst>
          </p:cNvPr>
          <p:cNvGrpSpPr/>
          <p:nvPr/>
        </p:nvGrpSpPr>
        <p:grpSpPr>
          <a:xfrm>
            <a:off x="8678919" y="1851173"/>
            <a:ext cx="1066838" cy="966647"/>
            <a:chOff x="8805603" y="1830997"/>
            <a:chExt cx="1332831" cy="1207660"/>
          </a:xfrm>
        </p:grpSpPr>
        <p:sp>
          <p:nvSpPr>
            <p:cNvPr id="86" name="شكل حر 65">
              <a:extLst>
                <a:ext uri="{FF2B5EF4-FFF2-40B4-BE49-F238E27FC236}">
                  <a16:creationId xmlns:a16="http://schemas.microsoft.com/office/drawing/2014/main" id="{C39B0292-FAAD-1418-A27F-A819F1158AE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7" name="وتر 86">
              <a:extLst>
                <a:ext uri="{FF2B5EF4-FFF2-40B4-BE49-F238E27FC236}">
                  <a16:creationId xmlns:a16="http://schemas.microsoft.com/office/drawing/2014/main" id="{D75590EC-E3AA-2665-B9C7-5DCC7785AB4B}"/>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رابط مستقيم 87">
              <a:extLst>
                <a:ext uri="{FF2B5EF4-FFF2-40B4-BE49-F238E27FC236}">
                  <a16:creationId xmlns:a16="http://schemas.microsoft.com/office/drawing/2014/main" id="{174BFB96-0ECF-4786-E517-753782EEA409}"/>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9" name="مستطيل 88">
              <a:extLst>
                <a:ext uri="{FF2B5EF4-FFF2-40B4-BE49-F238E27FC236}">
                  <a16:creationId xmlns:a16="http://schemas.microsoft.com/office/drawing/2014/main" id="{0A0664BC-C1F3-FD1A-E822-4548804ED7B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مجموعة 39">
            <a:extLst>
              <a:ext uri="{FF2B5EF4-FFF2-40B4-BE49-F238E27FC236}">
                <a16:creationId xmlns:a16="http://schemas.microsoft.com/office/drawing/2014/main" id="{AFCF8C07-0934-7935-1828-D4C3E96AD939}"/>
              </a:ext>
            </a:extLst>
          </p:cNvPr>
          <p:cNvGrpSpPr/>
          <p:nvPr/>
        </p:nvGrpSpPr>
        <p:grpSpPr>
          <a:xfrm>
            <a:off x="6953421" y="1851173"/>
            <a:ext cx="1066838" cy="966647"/>
            <a:chOff x="8805603" y="1830997"/>
            <a:chExt cx="1332831" cy="1207660"/>
          </a:xfrm>
        </p:grpSpPr>
        <p:sp>
          <p:nvSpPr>
            <p:cNvPr id="82" name="شكل حر 71">
              <a:extLst>
                <a:ext uri="{FF2B5EF4-FFF2-40B4-BE49-F238E27FC236}">
                  <a16:creationId xmlns:a16="http://schemas.microsoft.com/office/drawing/2014/main" id="{F5318AE8-C8D4-77C0-59A8-13B203F70D6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3" name="وتر 82">
              <a:extLst>
                <a:ext uri="{FF2B5EF4-FFF2-40B4-BE49-F238E27FC236}">
                  <a16:creationId xmlns:a16="http://schemas.microsoft.com/office/drawing/2014/main" id="{224F6597-C2CE-9DD6-0CF7-832A1D14D47E}"/>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رابط مستقيم 83">
              <a:extLst>
                <a:ext uri="{FF2B5EF4-FFF2-40B4-BE49-F238E27FC236}">
                  <a16:creationId xmlns:a16="http://schemas.microsoft.com/office/drawing/2014/main" id="{79234A63-423A-8C76-BAC0-C609B6CB8C97}"/>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5" name="مستطيل 84">
              <a:extLst>
                <a:ext uri="{FF2B5EF4-FFF2-40B4-BE49-F238E27FC236}">
                  <a16:creationId xmlns:a16="http://schemas.microsoft.com/office/drawing/2014/main" id="{7D441646-4145-E054-820C-E8B590D1D24D}"/>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مجموعة 40">
            <a:extLst>
              <a:ext uri="{FF2B5EF4-FFF2-40B4-BE49-F238E27FC236}">
                <a16:creationId xmlns:a16="http://schemas.microsoft.com/office/drawing/2014/main" id="{012A5083-3227-3F55-551E-439A7C1684BB}"/>
              </a:ext>
            </a:extLst>
          </p:cNvPr>
          <p:cNvGrpSpPr/>
          <p:nvPr/>
        </p:nvGrpSpPr>
        <p:grpSpPr>
          <a:xfrm>
            <a:off x="5114669" y="1846834"/>
            <a:ext cx="1066838" cy="966647"/>
            <a:chOff x="8805603" y="1830997"/>
            <a:chExt cx="1332831"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3370296" y="1851173"/>
            <a:ext cx="1066838" cy="966647"/>
            <a:chOff x="8805603" y="1830997"/>
            <a:chExt cx="1332831" cy="1207660"/>
          </a:xfrm>
        </p:grpSpPr>
        <p:sp>
          <p:nvSpPr>
            <p:cNvPr id="74" name="شكل حر 83">
              <a:extLst>
                <a:ext uri="{FF2B5EF4-FFF2-40B4-BE49-F238E27FC236}">
                  <a16:creationId xmlns:a16="http://schemas.microsoft.com/office/drawing/2014/main" id="{0B1E3DA9-EC18-752B-A7EC-BCE715A346F8}"/>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7" name="مستطيل 76">
              <a:extLst>
                <a:ext uri="{FF2B5EF4-FFF2-40B4-BE49-F238E27FC236}">
                  <a16:creationId xmlns:a16="http://schemas.microsoft.com/office/drawing/2014/main" id="{19473285-91E0-E2F1-FEC9-852DAC000482}"/>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itle 1">
            <a:extLst>
              <a:ext uri="{FF2B5EF4-FFF2-40B4-BE49-F238E27FC236}">
                <a16:creationId xmlns:a16="http://schemas.microsoft.com/office/drawing/2014/main" id="{912D7592-9F98-7694-1164-71631816AB5B}"/>
              </a:ext>
            </a:extLst>
          </p:cNvPr>
          <p:cNvSpPr txBox="1">
            <a:spLocks/>
          </p:cNvSpPr>
          <p:nvPr/>
        </p:nvSpPr>
        <p:spPr>
          <a:xfrm>
            <a:off x="8751392" y="1920497"/>
            <a:ext cx="759380" cy="56102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4</a:t>
            </a:r>
            <a:endParaRPr lang="ar-EG" dirty="0">
              <a:solidFill>
                <a:schemeClr val="bg1"/>
              </a:solidFill>
            </a:endParaRPr>
          </a:p>
        </p:txBody>
      </p:sp>
      <p:sp>
        <p:nvSpPr>
          <p:cNvPr id="44" name="Title 1">
            <a:extLst>
              <a:ext uri="{FF2B5EF4-FFF2-40B4-BE49-F238E27FC236}">
                <a16:creationId xmlns:a16="http://schemas.microsoft.com/office/drawing/2014/main" id="{AB9C1391-9A00-FDCF-0497-8B1CB39A3991}"/>
              </a:ext>
            </a:extLst>
          </p:cNvPr>
          <p:cNvSpPr txBox="1">
            <a:spLocks/>
          </p:cNvSpPr>
          <p:nvPr/>
        </p:nvSpPr>
        <p:spPr>
          <a:xfrm>
            <a:off x="7037459" y="1973262"/>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3</a:t>
            </a:r>
            <a:endParaRPr lang="ar-EG" dirty="0"/>
          </a:p>
        </p:txBody>
      </p:sp>
      <p:sp>
        <p:nvSpPr>
          <p:cNvPr id="45" name="Title 1">
            <a:extLst>
              <a:ext uri="{FF2B5EF4-FFF2-40B4-BE49-F238E27FC236}">
                <a16:creationId xmlns:a16="http://schemas.microsoft.com/office/drawing/2014/main" id="{3B8DC568-3775-895B-3EBC-1813EF68C982}"/>
              </a:ext>
            </a:extLst>
          </p:cNvPr>
          <p:cNvSpPr txBox="1">
            <a:spLocks/>
          </p:cNvSpPr>
          <p:nvPr/>
        </p:nvSpPr>
        <p:spPr>
          <a:xfrm>
            <a:off x="5178069" y="1972967"/>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2</a:t>
            </a:r>
            <a:endParaRPr lang="ar-EG" dirty="0"/>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411840" y="1972966"/>
            <a:ext cx="759380" cy="53661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1</a:t>
            </a:r>
            <a:endParaRPr kumimoji="0" lang="ar-EG"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grpSp>
        <p:nvGrpSpPr>
          <p:cNvPr id="47" name="مجموعة 46">
            <a:extLst>
              <a:ext uri="{FF2B5EF4-FFF2-40B4-BE49-F238E27FC236}">
                <a16:creationId xmlns:a16="http://schemas.microsoft.com/office/drawing/2014/main" id="{3076ADDB-A271-ACDD-1D18-811C5C8565D2}"/>
              </a:ext>
            </a:extLst>
          </p:cNvPr>
          <p:cNvGrpSpPr/>
          <p:nvPr/>
        </p:nvGrpSpPr>
        <p:grpSpPr>
          <a:xfrm>
            <a:off x="10442165" y="1851173"/>
            <a:ext cx="1066838" cy="966647"/>
            <a:chOff x="8805603" y="1830997"/>
            <a:chExt cx="1332831" cy="1207660"/>
          </a:xfrm>
        </p:grpSpPr>
        <p:sp>
          <p:nvSpPr>
            <p:cNvPr id="70" name="شكل حر 62">
              <a:extLst>
                <a:ext uri="{FF2B5EF4-FFF2-40B4-BE49-F238E27FC236}">
                  <a16:creationId xmlns:a16="http://schemas.microsoft.com/office/drawing/2014/main" id="{414AD5A5-53FC-053F-15E7-D2AE363B9A9B}"/>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1" name="وتر 70">
              <a:extLst>
                <a:ext uri="{FF2B5EF4-FFF2-40B4-BE49-F238E27FC236}">
                  <a16:creationId xmlns:a16="http://schemas.microsoft.com/office/drawing/2014/main" id="{2AF56CE8-56D7-096B-1260-8453CC957EB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 name="رابط مستقيم 71">
              <a:extLst>
                <a:ext uri="{FF2B5EF4-FFF2-40B4-BE49-F238E27FC236}">
                  <a16:creationId xmlns:a16="http://schemas.microsoft.com/office/drawing/2014/main" id="{55BBC33B-27A8-35EB-18D6-3B2A98C82C46}"/>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3" name="مستطيل 72">
              <a:extLst>
                <a:ext uri="{FF2B5EF4-FFF2-40B4-BE49-F238E27FC236}">
                  <a16:creationId xmlns:a16="http://schemas.microsoft.com/office/drawing/2014/main" id="{314E4DAC-14B8-F00F-4CC8-7DF7E863D5EC}"/>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itle 1">
            <a:extLst>
              <a:ext uri="{FF2B5EF4-FFF2-40B4-BE49-F238E27FC236}">
                <a16:creationId xmlns:a16="http://schemas.microsoft.com/office/drawing/2014/main" id="{61B66626-A607-7C33-C702-A7A577116993}"/>
              </a:ext>
            </a:extLst>
          </p:cNvPr>
          <p:cNvSpPr txBox="1">
            <a:spLocks/>
          </p:cNvSpPr>
          <p:nvPr/>
        </p:nvSpPr>
        <p:spPr>
          <a:xfrm>
            <a:off x="10462459" y="1945708"/>
            <a:ext cx="832496" cy="5358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5</a:t>
            </a:r>
            <a:endParaRPr lang="ar-SA" dirty="0">
              <a:solidFill>
                <a:schemeClr val="bg1"/>
              </a:solidFill>
            </a:endParaRPr>
          </a:p>
        </p:txBody>
      </p:sp>
      <p:grpSp>
        <p:nvGrpSpPr>
          <p:cNvPr id="53" name="مجموعة 52">
            <a:extLst>
              <a:ext uri="{FF2B5EF4-FFF2-40B4-BE49-F238E27FC236}">
                <a16:creationId xmlns:a16="http://schemas.microsoft.com/office/drawing/2014/main" id="{2CE56F80-0153-31BA-0FFE-FB395A828266}"/>
              </a:ext>
            </a:extLst>
          </p:cNvPr>
          <p:cNvGrpSpPr/>
          <p:nvPr/>
        </p:nvGrpSpPr>
        <p:grpSpPr>
          <a:xfrm>
            <a:off x="22545" y="1864950"/>
            <a:ext cx="2454813" cy="966647"/>
            <a:chOff x="7904837" y="1830997"/>
            <a:chExt cx="2697292" cy="1207660"/>
          </a:xfrm>
        </p:grpSpPr>
        <p:sp>
          <p:nvSpPr>
            <p:cNvPr id="65" name="شكل حر 113">
              <a:extLst>
                <a:ext uri="{FF2B5EF4-FFF2-40B4-BE49-F238E27FC236}">
                  <a16:creationId xmlns:a16="http://schemas.microsoft.com/office/drawing/2014/main" id="{526CF7B7-E212-DA3B-6D50-AF3A0764B9CE}"/>
                </a:ext>
              </a:extLst>
            </p:cNvPr>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67" name="وتر 66">
              <a:extLst>
                <a:ext uri="{FF2B5EF4-FFF2-40B4-BE49-F238E27FC236}">
                  <a16:creationId xmlns:a16="http://schemas.microsoft.com/office/drawing/2014/main" id="{53630DA2-4F07-CF25-AEE9-EB68A53A005D}"/>
                </a:ext>
              </a:extLst>
            </p:cNvPr>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رابط مستقيم 67">
              <a:extLst>
                <a:ext uri="{FF2B5EF4-FFF2-40B4-BE49-F238E27FC236}">
                  <a16:creationId xmlns:a16="http://schemas.microsoft.com/office/drawing/2014/main" id="{7BF059F8-7DF2-4035-E3E1-EB99E74FF85E}"/>
                </a:ext>
              </a:extLst>
            </p:cNvPr>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9" name="مستطيل 68">
              <a:extLst>
                <a:ext uri="{FF2B5EF4-FFF2-40B4-BE49-F238E27FC236}">
                  <a16:creationId xmlns:a16="http://schemas.microsoft.com/office/drawing/2014/main" id="{931B19DB-DF30-D872-89B2-BDDC180A676F}"/>
                </a:ext>
              </a:extLst>
            </p:cNvPr>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3402199"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3193505" y="3818882"/>
            <a:ext cx="1445736" cy="218619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algn="just" eaLnBrk="1" fontAlgn="auto" hangingPunct="1">
              <a:spcAft>
                <a:spcPts val="0"/>
              </a:spcAft>
              <a:defRPr/>
            </a:pPr>
            <a:r>
              <a:rPr lang="en-US" sz="1800" dirty="0">
                <a:solidFill>
                  <a:srgbClr val="343D45">
                    <a:lumMod val="75000"/>
                  </a:srgbClr>
                </a:solidFill>
                <a:latin typeface="Sakkal Majalla" panose="02000000000000000000" pitchFamily="2" charset="-78"/>
                <a:cs typeface="Sakkal Majalla" panose="02000000000000000000" pitchFamily="2" charset="-78"/>
              </a:rPr>
              <a:t>A careful study of the customers and competitors of a business. </a:t>
            </a:r>
          </a:p>
        </p:txBody>
      </p:sp>
      <p:cxnSp>
        <p:nvCxnSpPr>
          <p:cNvPr id="56" name="رابط مستقيم 55">
            <a:extLst>
              <a:ext uri="{FF2B5EF4-FFF2-40B4-BE49-F238E27FC236}">
                <a16:creationId xmlns:a16="http://schemas.microsoft.com/office/drawing/2014/main" id="{050AB468-BD81-7492-607D-3D3525BC15CA}"/>
              </a:ext>
            </a:extLst>
          </p:cNvPr>
          <p:cNvCxnSpPr/>
          <p:nvPr/>
        </p:nvCxnSpPr>
        <p:spPr>
          <a:xfrm flipH="1" flipV="1">
            <a:off x="5098731"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7" name="رابط مستقيم 56">
            <a:extLst>
              <a:ext uri="{FF2B5EF4-FFF2-40B4-BE49-F238E27FC236}">
                <a16:creationId xmlns:a16="http://schemas.microsoft.com/office/drawing/2014/main" id="{DA86E975-C126-5EFD-6327-17F3E4E4540C}"/>
              </a:ext>
            </a:extLst>
          </p:cNvPr>
          <p:cNvCxnSpPr/>
          <p:nvPr/>
        </p:nvCxnSpPr>
        <p:spPr>
          <a:xfrm flipH="1" flipV="1">
            <a:off x="6993988"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8" name="رابط مستقيم 57">
            <a:extLst>
              <a:ext uri="{FF2B5EF4-FFF2-40B4-BE49-F238E27FC236}">
                <a16:creationId xmlns:a16="http://schemas.microsoft.com/office/drawing/2014/main" id="{315CC804-071D-66AA-2426-8F4E29523E92}"/>
              </a:ext>
            </a:extLst>
          </p:cNvPr>
          <p:cNvCxnSpPr/>
          <p:nvPr/>
        </p:nvCxnSpPr>
        <p:spPr>
          <a:xfrm flipH="1" flipV="1">
            <a:off x="8671644"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9" name="رابط مستقيم 58">
            <a:extLst>
              <a:ext uri="{FF2B5EF4-FFF2-40B4-BE49-F238E27FC236}">
                <a16:creationId xmlns:a16="http://schemas.microsoft.com/office/drawing/2014/main" id="{1644CA10-BD95-7626-0B17-2C1E498BB45A}"/>
              </a:ext>
            </a:extLst>
          </p:cNvPr>
          <p:cNvCxnSpPr/>
          <p:nvPr/>
        </p:nvCxnSpPr>
        <p:spPr>
          <a:xfrm flipH="1" flipV="1">
            <a:off x="10456515" y="3516813"/>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796D22C-C2F0-F250-AC8F-32F675BE4FF8}"/>
              </a:ext>
            </a:extLst>
          </p:cNvPr>
          <p:cNvSpPr txBox="1">
            <a:spLocks/>
          </p:cNvSpPr>
          <p:nvPr/>
        </p:nvSpPr>
        <p:spPr>
          <a:xfrm>
            <a:off x="4999418" y="4073841"/>
            <a:ext cx="1210349" cy="1544781"/>
          </a:xfrm>
          <a:prstGeom prst="rect">
            <a:avLst/>
          </a:prstGeom>
        </p:spPr>
        <p:txBody>
          <a:bodyPr vert="horz" lIns="91440" tIns="45720" rIns="91440" bIns="45720" rtlCol="0" anchor="ctr">
            <a:noAutofit/>
          </a:bodyPr>
          <a:lstStyle>
            <a:defPPr>
              <a:defRPr lang="ar-SA"/>
            </a:defPPr>
            <a:lvl1pPr lvl="0" algn="just" eaLnBrk="1" fontAlgn="auto" hangingPunct="1">
              <a:lnSpc>
                <a:spcPct val="90000"/>
              </a:lnSpc>
              <a:spcAft>
                <a:spcPts val="0"/>
              </a:spcAft>
              <a:buNone/>
              <a:defRPr sz="18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It identifies the target market, the competitors and the way the market is segmented. </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6825373" y="3723904"/>
            <a:ext cx="1333860" cy="2325039"/>
          </a:xfrm>
          <a:prstGeom prst="rect">
            <a:avLst/>
          </a:prstGeom>
        </p:spPr>
        <p:txBody>
          <a:bodyPr vert="horz" lIns="91440" tIns="45720" rIns="91440" bIns="45720" rtlCol="0" anchor="ctr">
            <a:noAutofit/>
          </a:bodyPr>
          <a:lstStyle>
            <a:defPPr>
              <a:defRPr lang="ar-SA"/>
            </a:defPPr>
            <a:lvl1pPr lvl="0" algn="just" eaLnBrk="1" fontAlgn="auto" hangingPunct="1">
              <a:lnSpc>
                <a:spcPct val="90000"/>
              </a:lnSpc>
              <a:spcAft>
                <a:spcPts val="0"/>
              </a:spcAft>
              <a:buNone/>
              <a:defRPr sz="18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pPr lvl="0">
              <a:defRPr/>
            </a:pPr>
            <a:r>
              <a:rPr lang="en-US" dirty="0"/>
              <a:t>The objectives of the market analysis section of a business plan are to show to investors that:</a:t>
            </a:r>
          </a:p>
        </p:txBody>
      </p:sp>
      <p:sp>
        <p:nvSpPr>
          <p:cNvPr id="62" name="Title 1">
            <a:extLst>
              <a:ext uri="{FF2B5EF4-FFF2-40B4-BE49-F238E27FC236}">
                <a16:creationId xmlns:a16="http://schemas.microsoft.com/office/drawing/2014/main" id="{0F7F17EF-078F-AF18-79B4-A749751DE0AB}"/>
              </a:ext>
            </a:extLst>
          </p:cNvPr>
          <p:cNvSpPr txBox="1">
            <a:spLocks/>
          </p:cNvSpPr>
          <p:nvPr/>
        </p:nvSpPr>
        <p:spPr>
          <a:xfrm>
            <a:off x="8575948" y="4296945"/>
            <a:ext cx="1216429" cy="821620"/>
          </a:xfrm>
          <a:prstGeom prst="rect">
            <a:avLst/>
          </a:prstGeom>
        </p:spPr>
        <p:txBody>
          <a:bodyPr vert="horz" lIns="91440" tIns="45720" rIns="91440" bIns="45720" rtlCol="0" anchor="ctr">
            <a:noAutofit/>
          </a:bodyPr>
          <a:lstStyle>
            <a:defPPr>
              <a:defRPr lang="ar-SA"/>
            </a:defPPr>
            <a:lvl1pPr lvl="0" algn="just" eaLnBrk="1" fontAlgn="auto" hangingPunct="1">
              <a:lnSpc>
                <a:spcPct val="90000"/>
              </a:lnSpc>
              <a:spcAft>
                <a:spcPts val="0"/>
              </a:spcAft>
              <a:buNone/>
              <a:defRPr sz="18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you know your market</a:t>
            </a:r>
          </a:p>
        </p:txBody>
      </p:sp>
      <p:sp>
        <p:nvSpPr>
          <p:cNvPr id="63" name="Title 1">
            <a:extLst>
              <a:ext uri="{FF2B5EF4-FFF2-40B4-BE49-F238E27FC236}">
                <a16:creationId xmlns:a16="http://schemas.microsoft.com/office/drawing/2014/main" id="{3EC43646-F83A-92A9-2329-E3E8EB1B4C3F}"/>
              </a:ext>
            </a:extLst>
          </p:cNvPr>
          <p:cNvSpPr txBox="1">
            <a:spLocks/>
          </p:cNvSpPr>
          <p:nvPr/>
        </p:nvSpPr>
        <p:spPr>
          <a:xfrm>
            <a:off x="10390348" y="3896812"/>
            <a:ext cx="1186046" cy="1677401"/>
          </a:xfrm>
          <a:prstGeom prst="rect">
            <a:avLst/>
          </a:prstGeom>
        </p:spPr>
        <p:txBody>
          <a:bodyPr vert="horz" lIns="91440" tIns="45720" rIns="91440" bIns="45720" rtlCol="0" anchor="ctr">
            <a:noAutofit/>
          </a:bodyPr>
          <a:lstStyle>
            <a:defPPr>
              <a:defRPr lang="ar-SA"/>
            </a:defPPr>
            <a:lvl1pPr lvl="0" algn="just" eaLnBrk="1" fontAlgn="auto" hangingPunct="1">
              <a:lnSpc>
                <a:spcPct val="90000"/>
              </a:lnSpc>
              <a:spcAft>
                <a:spcPts val="0"/>
              </a:spcAft>
              <a:buNone/>
              <a:defRPr sz="18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Nonprofit</a:t>
            </a:r>
          </a:p>
          <a:p>
            <a:r>
              <a:rPr lang="en-US" dirty="0"/>
              <a:t>the market is large enough to build a sustainable business</a:t>
            </a:r>
          </a:p>
        </p:txBody>
      </p:sp>
      <p:sp>
        <p:nvSpPr>
          <p:cNvPr id="64" name="Title 1">
            <a:extLst>
              <a:ext uri="{FF2B5EF4-FFF2-40B4-BE49-F238E27FC236}">
                <a16:creationId xmlns:a16="http://schemas.microsoft.com/office/drawing/2014/main" id="{4277DB6B-30BB-F986-5A42-E047C72C7D4D}"/>
              </a:ext>
            </a:extLst>
          </p:cNvPr>
          <p:cNvSpPr txBox="1">
            <a:spLocks/>
          </p:cNvSpPr>
          <p:nvPr/>
        </p:nvSpPr>
        <p:spPr>
          <a:xfrm flipH="1">
            <a:off x="28426" y="1972967"/>
            <a:ext cx="2336963" cy="49518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rPr>
              <a:t>Market Analysis: </a:t>
            </a:r>
          </a:p>
        </p:txBody>
      </p:sp>
    </p:spTree>
    <p:extLst>
      <p:ext uri="{BB962C8B-B14F-4D97-AF65-F5344CB8AC3E}">
        <p14:creationId xmlns:p14="http://schemas.microsoft.com/office/powerpoint/2010/main" val="30897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210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332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par>
                          <p:cTn id="52" fill="hold">
                            <p:stCondLst>
                              <p:cond delay="464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2"/>
                                        </p:tgtEl>
                                        <p:attrNameLst>
                                          <p:attrName>style.visibility</p:attrName>
                                        </p:attrNameLst>
                                      </p:cBhvr>
                                      <p:to>
                                        <p:strVal val="visible"/>
                                      </p:to>
                                    </p:set>
                                    <p:anim calcmode="lin" valueType="num">
                                      <p:cBhvr>
                                        <p:cTn id="5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62"/>
                                        </p:tgtEl>
                                        <p:attrNameLst>
                                          <p:attrName>ppt_y</p:attrName>
                                        </p:attrNameLst>
                                      </p:cBhvr>
                                      <p:tavLst>
                                        <p:tav tm="0">
                                          <p:val>
                                            <p:strVal val="#ppt_y"/>
                                          </p:val>
                                        </p:tav>
                                        <p:tav tm="100000">
                                          <p:val>
                                            <p:strVal val="#ppt_y"/>
                                          </p:val>
                                        </p:tav>
                                      </p:tavLst>
                                    </p:anim>
                                    <p:anim calcmode="lin" valueType="num">
                                      <p:cBhvr>
                                        <p:cTn id="5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62"/>
                                        </p:tgtEl>
                                      </p:cBhvr>
                                    </p:animEffect>
                                  </p:childTnLst>
                                </p:cTn>
                              </p:par>
                            </p:childTnLst>
                          </p:cTn>
                        </p:par>
                        <p:par>
                          <p:cTn id="60" fill="hold">
                            <p:stCondLst>
                              <p:cond delay="503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63"/>
                                        </p:tgtEl>
                                        <p:attrNameLst>
                                          <p:attrName>style.visibility</p:attrName>
                                        </p:attrNameLst>
                                      </p:cBhvr>
                                      <p:to>
                                        <p:strVal val="visible"/>
                                      </p:to>
                                    </p:set>
                                    <p:anim calcmode="lin" valueType="num">
                                      <p:cBhvr>
                                        <p:cTn id="63" dur="1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63"/>
                                        </p:tgtEl>
                                        <p:attrNameLst>
                                          <p:attrName>ppt_y</p:attrName>
                                        </p:attrNameLst>
                                      </p:cBhvr>
                                      <p:tavLst>
                                        <p:tav tm="0">
                                          <p:val>
                                            <p:strVal val="#ppt_y"/>
                                          </p:val>
                                        </p:tav>
                                        <p:tav tm="100000">
                                          <p:val>
                                            <p:strVal val="#ppt_y"/>
                                          </p:val>
                                        </p:tav>
                                      </p:tavLst>
                                    </p:anim>
                                    <p:anim calcmode="lin" valueType="num">
                                      <p:cBhvr>
                                        <p:cTn id="65" dur="1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Market Analysis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53483" y="1938866"/>
            <a:ext cx="4255133"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Micro Analysis</a:t>
            </a:r>
          </a:p>
        </p:txBody>
      </p:sp>
      <p:sp>
        <p:nvSpPr>
          <p:cNvPr id="60" name="Rectangle 31">
            <a:extLst>
              <a:ext uri="{FF2B5EF4-FFF2-40B4-BE49-F238E27FC236}">
                <a16:creationId xmlns:a16="http://schemas.microsoft.com/office/drawing/2014/main" id="{ACA708B8-DDB2-4FA6-1BAC-199ED575A589}"/>
              </a:ext>
            </a:extLst>
          </p:cNvPr>
          <p:cNvSpPr/>
          <p:nvPr/>
        </p:nvSpPr>
        <p:spPr>
          <a:xfrm>
            <a:off x="659097" y="1943357"/>
            <a:ext cx="4596455"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Macro Analysis</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707671" y="3248647"/>
            <a:ext cx="4467284" cy="2359119"/>
          </a:xfrm>
          <a:prstGeom prst="rect">
            <a:avLst/>
          </a:prstGeom>
        </p:spPr>
        <p:txBody>
          <a:bodyPr vert="horz" lIns="91440" tIns="45720" rIns="91440" bIns="45720" rtlCol="0" anchor="ctr">
            <a:noAutofit/>
          </a:bodyPr>
          <a:lstStyle>
            <a:defPPr>
              <a:defRPr lang="ar-SA"/>
            </a:defPPr>
            <a:lvl1pPr marL="342900" marR="0" lvl="0" indent="-342900" defTabSz="914400" eaLnBrk="1" fontAlgn="auto" latinLnBrk="0" hangingPunct="1">
              <a:lnSpc>
                <a:spcPct val="120000"/>
              </a:lnSpc>
              <a:spcAft>
                <a:spcPts val="0"/>
              </a:spcAft>
              <a:buClrTx/>
              <a:buSzTx/>
              <a:buFont typeface="Arial" panose="020B0604020202020204" pitchFamily="34" charset="0"/>
              <a:buChar char="•"/>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Demographics and Segmentation</a:t>
            </a:r>
          </a:p>
          <a:p>
            <a:r>
              <a:rPr lang="en-US" dirty="0"/>
              <a:t>Target Market</a:t>
            </a:r>
          </a:p>
          <a:p>
            <a:r>
              <a:rPr lang="en-US" dirty="0"/>
              <a:t>Market Need</a:t>
            </a:r>
          </a:p>
          <a:p>
            <a:r>
              <a:rPr lang="en-US" dirty="0"/>
              <a:t>Competition</a:t>
            </a:r>
          </a:p>
          <a:p>
            <a:r>
              <a:rPr lang="en-US" dirty="0"/>
              <a:t>Barriers to Entry</a:t>
            </a:r>
          </a:p>
          <a:p>
            <a:r>
              <a:rPr lang="en-US" dirty="0"/>
              <a:t>Regulation</a:t>
            </a:r>
          </a:p>
        </p:txBody>
      </p:sp>
      <p:sp>
        <p:nvSpPr>
          <p:cNvPr id="37" name="Title 6">
            <a:extLst>
              <a:ext uri="{FF2B5EF4-FFF2-40B4-BE49-F238E27FC236}">
                <a16:creationId xmlns:a16="http://schemas.microsoft.com/office/drawing/2014/main" id="{F53152AA-623E-019F-C7C3-355CB6268CCC}"/>
              </a:ext>
            </a:extLst>
          </p:cNvPr>
          <p:cNvSpPr txBox="1">
            <a:spLocks/>
          </p:cNvSpPr>
          <p:nvPr/>
        </p:nvSpPr>
        <p:spPr>
          <a:xfrm>
            <a:off x="1629426" y="3363196"/>
            <a:ext cx="2606338" cy="153698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algn="l" rtl="0"/>
            <a:r>
              <a:rPr lang="en-US" sz="2000" b="0" dirty="0">
                <a:solidFill>
                  <a:srgbClr val="343D45">
                    <a:lumMod val="75000"/>
                  </a:srgbClr>
                </a:solidFill>
                <a:latin typeface="Cocon® Next Arabic"/>
                <a:cs typeface="Geeza Pro" panose="02000400000000000000" pitchFamily="2" charset="0"/>
              </a:rPr>
              <a:t>PESTEL analysis</a:t>
            </a:r>
          </a:p>
        </p:txBody>
      </p:sp>
      <p:sp>
        <p:nvSpPr>
          <p:cNvPr id="2" name="دائرة: مجوفة 1">
            <a:extLst>
              <a:ext uri="{FF2B5EF4-FFF2-40B4-BE49-F238E27FC236}">
                <a16:creationId xmlns:a16="http://schemas.microsoft.com/office/drawing/2014/main" id="{480ED68C-1400-C890-8B2F-DC7EB9350333}"/>
              </a:ext>
            </a:extLst>
          </p:cNvPr>
          <p:cNvSpPr/>
          <p:nvPr/>
        </p:nvSpPr>
        <p:spPr>
          <a:xfrm>
            <a:off x="5276677" y="1542983"/>
            <a:ext cx="897006" cy="897006"/>
          </a:xfrm>
          <a:prstGeom prst="donut">
            <a:avLst>
              <a:gd name="adj" fmla="val 1125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
        <p:nvSpPr>
          <p:cNvPr id="38" name="دائرة: مجوفة 37">
            <a:extLst>
              <a:ext uri="{FF2B5EF4-FFF2-40B4-BE49-F238E27FC236}">
                <a16:creationId xmlns:a16="http://schemas.microsoft.com/office/drawing/2014/main" id="{0E51174D-E86B-52A0-AEB9-603F5B300781}"/>
              </a:ext>
            </a:extLst>
          </p:cNvPr>
          <p:cNvSpPr/>
          <p:nvPr/>
        </p:nvSpPr>
        <p:spPr>
          <a:xfrm>
            <a:off x="5426034" y="1695914"/>
            <a:ext cx="591144" cy="591144"/>
          </a:xfrm>
          <a:prstGeom prst="donut">
            <a:avLst>
              <a:gd name="adj" fmla="val 87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
        <p:nvSpPr>
          <p:cNvPr id="39" name="دائرة: مجوفة 38">
            <a:extLst>
              <a:ext uri="{FF2B5EF4-FFF2-40B4-BE49-F238E27FC236}">
                <a16:creationId xmlns:a16="http://schemas.microsoft.com/office/drawing/2014/main" id="{87D43852-8DDE-A4D8-0754-39833F5EFB0A}"/>
              </a:ext>
            </a:extLst>
          </p:cNvPr>
          <p:cNvSpPr/>
          <p:nvPr/>
        </p:nvSpPr>
        <p:spPr>
          <a:xfrm>
            <a:off x="5556370" y="1822006"/>
            <a:ext cx="333187" cy="333187"/>
          </a:xfrm>
          <a:prstGeom prst="donut">
            <a:avLst>
              <a:gd name="adj" fmla="val 87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
        <p:nvSpPr>
          <p:cNvPr id="40" name="شكل بيضاوي 39">
            <a:extLst>
              <a:ext uri="{FF2B5EF4-FFF2-40B4-BE49-F238E27FC236}">
                <a16:creationId xmlns:a16="http://schemas.microsoft.com/office/drawing/2014/main" id="{685F06E6-DD5D-219C-47B4-F802B739A9B3}"/>
              </a:ext>
            </a:extLst>
          </p:cNvPr>
          <p:cNvSpPr/>
          <p:nvPr/>
        </p:nvSpPr>
        <p:spPr>
          <a:xfrm>
            <a:off x="5657587" y="1924580"/>
            <a:ext cx="128037" cy="1280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Tree>
    <p:extLst>
      <p:ext uri="{BB962C8B-B14F-4D97-AF65-F5344CB8AC3E}">
        <p14:creationId xmlns:p14="http://schemas.microsoft.com/office/powerpoint/2010/main" val="21441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2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3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360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193985" y="191207"/>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Market Analysis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0" name="Title 6">
            <a:extLst>
              <a:ext uri="{FF2B5EF4-FFF2-40B4-BE49-F238E27FC236}">
                <a16:creationId xmlns:a16="http://schemas.microsoft.com/office/drawing/2014/main" id="{D086788B-E9BE-1FFA-7A7F-222A1650AF49}"/>
              </a:ext>
            </a:extLst>
          </p:cNvPr>
          <p:cNvSpPr txBox="1">
            <a:spLocks/>
          </p:cNvSpPr>
          <p:nvPr/>
        </p:nvSpPr>
        <p:spPr>
          <a:xfrm flipH="1">
            <a:off x="2473398" y="2620707"/>
            <a:ext cx="5960308"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Target Market</a:t>
            </a:r>
          </a:p>
        </p:txBody>
      </p:sp>
      <p:sp>
        <p:nvSpPr>
          <p:cNvPr id="41" name="دائرة مجوفة 15">
            <a:extLst>
              <a:ext uri="{FF2B5EF4-FFF2-40B4-BE49-F238E27FC236}">
                <a16:creationId xmlns:a16="http://schemas.microsoft.com/office/drawing/2014/main" id="{6F0E21AF-ACEB-2F13-5930-2965F2F90F51}"/>
              </a:ext>
            </a:extLst>
          </p:cNvPr>
          <p:cNvSpPr/>
          <p:nvPr/>
        </p:nvSpPr>
        <p:spPr>
          <a:xfrm>
            <a:off x="1837713" y="2634827"/>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473397" y="3317679"/>
            <a:ext cx="5709777"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Market Need</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837713" y="3331799"/>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Title 6">
            <a:extLst>
              <a:ext uri="{FF2B5EF4-FFF2-40B4-BE49-F238E27FC236}">
                <a16:creationId xmlns:a16="http://schemas.microsoft.com/office/drawing/2014/main" id="{E0233DFD-30F4-22E6-9EB6-54963D03BD55}"/>
              </a:ext>
            </a:extLst>
          </p:cNvPr>
          <p:cNvSpPr txBox="1">
            <a:spLocks/>
          </p:cNvSpPr>
          <p:nvPr/>
        </p:nvSpPr>
        <p:spPr>
          <a:xfrm flipH="1">
            <a:off x="2473398" y="4023763"/>
            <a:ext cx="6662132"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Competition</a:t>
            </a:r>
          </a:p>
        </p:txBody>
      </p:sp>
      <p:sp>
        <p:nvSpPr>
          <p:cNvPr id="45" name="دائرة مجوفة 18">
            <a:extLst>
              <a:ext uri="{FF2B5EF4-FFF2-40B4-BE49-F238E27FC236}">
                <a16:creationId xmlns:a16="http://schemas.microsoft.com/office/drawing/2014/main" id="{322DBA28-975C-C9A2-87A1-72B46CDE87AC}"/>
              </a:ext>
            </a:extLst>
          </p:cNvPr>
          <p:cNvSpPr/>
          <p:nvPr/>
        </p:nvSpPr>
        <p:spPr>
          <a:xfrm>
            <a:off x="1837713" y="4037884"/>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473397" y="4720735"/>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Barriers to Entry</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837713" y="4734856"/>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837713" y="545956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2473398" y="1890428"/>
            <a:ext cx="5408765"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Demographics and Segmentation</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837713" y="1904548"/>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2473397" y="5431320"/>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Regulation</a:t>
            </a:r>
          </a:p>
        </p:txBody>
      </p:sp>
      <p:sp>
        <p:nvSpPr>
          <p:cNvPr id="24" name="Title 6">
            <a:extLst>
              <a:ext uri="{FF2B5EF4-FFF2-40B4-BE49-F238E27FC236}">
                <a16:creationId xmlns:a16="http://schemas.microsoft.com/office/drawing/2014/main" id="{A69B0B01-F374-2B05-B3D6-1BF5FABD1FE8}"/>
              </a:ext>
            </a:extLst>
          </p:cNvPr>
          <p:cNvSpPr txBox="1">
            <a:spLocks/>
          </p:cNvSpPr>
          <p:nvPr/>
        </p:nvSpPr>
        <p:spPr>
          <a:xfrm flipH="1">
            <a:off x="1875813" y="1055603"/>
            <a:ext cx="5408765"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b="0" dirty="0">
                <a:solidFill>
                  <a:srgbClr val="D07E47"/>
                </a:solidFill>
                <a:latin typeface="El Messiri" panose="00000800000000000000" pitchFamily="50" charset="-78"/>
                <a:cs typeface="El Messiri" panose="00000800000000000000" pitchFamily="50" charset="-78"/>
              </a:rPr>
              <a:t>Marketing analysis includes:</a:t>
            </a:r>
          </a:p>
        </p:txBody>
      </p:sp>
    </p:spTree>
    <p:extLst>
      <p:ext uri="{BB962C8B-B14F-4D97-AF65-F5344CB8AC3E}">
        <p14:creationId xmlns:p14="http://schemas.microsoft.com/office/powerpoint/2010/main" val="38067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calcmode="lin" valueType="num">
                                      <p:cBhvr>
                                        <p:cTn id="31" dur="1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4"/>
                                        </p:tgtEl>
                                        <p:attrNameLst>
                                          <p:attrName>ppt_y</p:attrName>
                                        </p:attrNameLst>
                                      </p:cBhvr>
                                      <p:tavLst>
                                        <p:tav tm="0">
                                          <p:val>
                                            <p:strVal val="#ppt_y"/>
                                          </p:val>
                                        </p:tav>
                                        <p:tav tm="100000">
                                          <p:val>
                                            <p:strVal val="#ppt_y"/>
                                          </p:val>
                                        </p:tav>
                                      </p:tavLst>
                                    </p:anim>
                                    <p:anim calcmode="lin" valueType="num">
                                      <p:cBhvr>
                                        <p:cTn id="33" dur="1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4"/>
                                        </p:tgtEl>
                                      </p:cBhvr>
                                    </p:animEffect>
                                  </p:childTnLst>
                                </p:cTn>
                              </p:par>
                            </p:childTnLst>
                          </p:cTn>
                        </p:par>
                        <p:par>
                          <p:cTn id="36" fill="hold">
                            <p:stCondLst>
                              <p:cond delay="1700"/>
                            </p:stCondLst>
                            <p:childTnLst>
                              <p:par>
                                <p:cTn id="37" presetID="14" presetClass="entr" presetSubtype="1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randombar(horizontal)">
                                      <p:cBhvr>
                                        <p:cTn id="39" dur="100"/>
                                        <p:tgtEl>
                                          <p:spTgt spid="54"/>
                                        </p:tgtEl>
                                      </p:cBhvr>
                                    </p:animEffect>
                                  </p:childTnLst>
                                </p:cTn>
                              </p:par>
                            </p:childTnLst>
                          </p:cTn>
                        </p:par>
                        <p:par>
                          <p:cTn id="40" fill="hold">
                            <p:stCondLst>
                              <p:cond delay="1800"/>
                            </p:stCondLst>
                            <p:childTnLst>
                              <p:par>
                                <p:cTn id="41" presetID="14" presetClass="entr" presetSubtype="1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100"/>
                                        <p:tgtEl>
                                          <p:spTgt spid="41"/>
                                        </p:tgtEl>
                                      </p:cBhvr>
                                    </p:animEffect>
                                  </p:childTnLst>
                                </p:cTn>
                              </p:par>
                            </p:childTnLst>
                          </p:cTn>
                        </p:par>
                        <p:par>
                          <p:cTn id="44" fill="hold">
                            <p:stCondLst>
                              <p:cond delay="1900"/>
                            </p:stCondLst>
                            <p:childTnLst>
                              <p:par>
                                <p:cTn id="45" presetID="14" presetClass="entr" presetSubtype="1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randombar(horizontal)">
                                      <p:cBhvr>
                                        <p:cTn id="47" dur="100"/>
                                        <p:tgtEl>
                                          <p:spTgt spid="43"/>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randombar(horizontal)">
                                      <p:cBhvr>
                                        <p:cTn id="51" dur="100"/>
                                        <p:tgtEl>
                                          <p:spTgt spid="45"/>
                                        </p:tgtEl>
                                      </p:cBhvr>
                                    </p:animEffect>
                                  </p:childTnLst>
                                </p:cTn>
                              </p:par>
                            </p:childTnLst>
                          </p:cTn>
                        </p:par>
                        <p:par>
                          <p:cTn id="52" fill="hold">
                            <p:stCondLst>
                              <p:cond delay="2100"/>
                            </p:stCondLst>
                            <p:childTnLst>
                              <p:par>
                                <p:cTn id="53" presetID="14" presetClass="entr" presetSubtype="1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randombar(horizontal)">
                                      <p:cBhvr>
                                        <p:cTn id="55" dur="100"/>
                                        <p:tgtEl>
                                          <p:spTgt spid="47"/>
                                        </p:tgtEl>
                                      </p:cBhvr>
                                    </p:animEffect>
                                  </p:childTnLst>
                                </p:cTn>
                              </p:par>
                            </p:childTnLst>
                          </p:cTn>
                        </p:par>
                        <p:par>
                          <p:cTn id="56" fill="hold">
                            <p:stCondLst>
                              <p:cond delay="2200"/>
                            </p:stCondLst>
                            <p:childTnLst>
                              <p:par>
                                <p:cTn id="57" presetID="14" presetClass="entr" presetSubtype="1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randombar(horizontal)">
                                      <p:cBhvr>
                                        <p:cTn id="59" dur="100"/>
                                        <p:tgtEl>
                                          <p:spTgt spid="52"/>
                                        </p:tgtEl>
                                      </p:cBhvr>
                                    </p:animEffect>
                                  </p:childTnLst>
                                </p:cTn>
                              </p:par>
                            </p:childTnLst>
                          </p:cTn>
                        </p:par>
                        <p:par>
                          <p:cTn id="60" fill="hold">
                            <p:stCondLst>
                              <p:cond delay="23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3"/>
                                        </p:tgtEl>
                                        <p:attrNameLst>
                                          <p:attrName>style.visibility</p:attrName>
                                        </p:attrNameLst>
                                      </p:cBhvr>
                                      <p:to>
                                        <p:strVal val="visible"/>
                                      </p:to>
                                    </p:set>
                                    <p:anim calcmode="lin" valueType="num">
                                      <p:cBhvr>
                                        <p:cTn id="63"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53"/>
                                        </p:tgtEl>
                                        <p:attrNameLst>
                                          <p:attrName>ppt_y</p:attrName>
                                        </p:attrNameLst>
                                      </p:cBhvr>
                                      <p:tavLst>
                                        <p:tav tm="0">
                                          <p:val>
                                            <p:strVal val="#ppt_y"/>
                                          </p:val>
                                        </p:tav>
                                        <p:tav tm="100000">
                                          <p:val>
                                            <p:strVal val="#ppt_y"/>
                                          </p:val>
                                        </p:tav>
                                      </p:tavLst>
                                    </p:anim>
                                    <p:anim calcmode="lin" valueType="num">
                                      <p:cBhvr>
                                        <p:cTn id="65"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53"/>
                                        </p:tgtEl>
                                      </p:cBhvr>
                                    </p:animEffect>
                                  </p:childTnLst>
                                </p:cTn>
                              </p:par>
                            </p:childTnLst>
                          </p:cTn>
                        </p:par>
                        <p:par>
                          <p:cTn id="68" fill="hold">
                            <p:stCondLst>
                              <p:cond delay="284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0"/>
                                        </p:tgtEl>
                                        <p:attrNameLst>
                                          <p:attrName>style.visibility</p:attrName>
                                        </p:attrNameLst>
                                      </p:cBhvr>
                                      <p:to>
                                        <p:strVal val="visible"/>
                                      </p:to>
                                    </p:set>
                                    <p:anim calcmode="lin" valueType="num">
                                      <p:cBhvr>
                                        <p:cTn id="71"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40"/>
                                        </p:tgtEl>
                                        <p:attrNameLst>
                                          <p:attrName>ppt_y</p:attrName>
                                        </p:attrNameLst>
                                      </p:cBhvr>
                                      <p:tavLst>
                                        <p:tav tm="0">
                                          <p:val>
                                            <p:strVal val="#ppt_y"/>
                                          </p:val>
                                        </p:tav>
                                        <p:tav tm="100000">
                                          <p:val>
                                            <p:strVal val="#ppt_y"/>
                                          </p:val>
                                        </p:tav>
                                      </p:tavLst>
                                    </p:anim>
                                    <p:anim calcmode="lin" valueType="num">
                                      <p:cBhvr>
                                        <p:cTn id="73"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40"/>
                                        </p:tgtEl>
                                      </p:cBhvr>
                                    </p:animEffect>
                                  </p:childTnLst>
                                </p:cTn>
                              </p:par>
                            </p:childTnLst>
                          </p:cTn>
                        </p:par>
                        <p:par>
                          <p:cTn id="76" fill="hold">
                            <p:stCondLst>
                              <p:cond delay="315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calcmode="lin" valueType="num">
                                      <p:cBhvr>
                                        <p:cTn id="79"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42"/>
                                        </p:tgtEl>
                                        <p:attrNameLst>
                                          <p:attrName>ppt_y</p:attrName>
                                        </p:attrNameLst>
                                      </p:cBhvr>
                                      <p:tavLst>
                                        <p:tav tm="0">
                                          <p:val>
                                            <p:strVal val="#ppt_y"/>
                                          </p:val>
                                        </p:tav>
                                        <p:tav tm="100000">
                                          <p:val>
                                            <p:strVal val="#ppt_y"/>
                                          </p:val>
                                        </p:tav>
                                      </p:tavLst>
                                    </p:anim>
                                    <p:anim calcmode="lin" valueType="num">
                                      <p:cBhvr>
                                        <p:cTn id="81"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42"/>
                                        </p:tgtEl>
                                      </p:cBhvr>
                                    </p:animEffect>
                                  </p:childTnLst>
                                </p:cTn>
                              </p:par>
                            </p:childTnLst>
                          </p:cTn>
                        </p:par>
                        <p:par>
                          <p:cTn id="84" fill="hold">
                            <p:stCondLst>
                              <p:cond delay="344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4"/>
                                        </p:tgtEl>
                                        <p:attrNameLst>
                                          <p:attrName>style.visibility</p:attrName>
                                        </p:attrNameLst>
                                      </p:cBhvr>
                                      <p:to>
                                        <p:strVal val="visible"/>
                                      </p:to>
                                    </p:set>
                                    <p:anim calcmode="lin" valueType="num">
                                      <p:cBhvr>
                                        <p:cTn id="87"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44"/>
                                        </p:tgtEl>
                                        <p:attrNameLst>
                                          <p:attrName>ppt_y</p:attrName>
                                        </p:attrNameLst>
                                      </p:cBhvr>
                                      <p:tavLst>
                                        <p:tav tm="0">
                                          <p:val>
                                            <p:strVal val="#ppt_y"/>
                                          </p:val>
                                        </p:tav>
                                        <p:tav tm="100000">
                                          <p:val>
                                            <p:strVal val="#ppt_y"/>
                                          </p:val>
                                        </p:tav>
                                      </p:tavLst>
                                    </p:anim>
                                    <p:anim calcmode="lin" valueType="num">
                                      <p:cBhvr>
                                        <p:cTn id="89"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44"/>
                                        </p:tgtEl>
                                      </p:cBhvr>
                                    </p:animEffect>
                                  </p:childTnLst>
                                </p:cTn>
                              </p:par>
                            </p:childTnLst>
                          </p:cTn>
                        </p:par>
                        <p:par>
                          <p:cTn id="92" fill="hold">
                            <p:stCondLst>
                              <p:cond delay="374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6"/>
                                        </p:tgtEl>
                                        <p:attrNameLst>
                                          <p:attrName>style.visibility</p:attrName>
                                        </p:attrNameLst>
                                      </p:cBhvr>
                                      <p:to>
                                        <p:strVal val="visible"/>
                                      </p:to>
                                    </p:set>
                                    <p:anim calcmode="lin" valueType="num">
                                      <p:cBhvr>
                                        <p:cTn id="95"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46"/>
                                        </p:tgtEl>
                                        <p:attrNameLst>
                                          <p:attrName>ppt_y</p:attrName>
                                        </p:attrNameLst>
                                      </p:cBhvr>
                                      <p:tavLst>
                                        <p:tav tm="0">
                                          <p:val>
                                            <p:strVal val="#ppt_y"/>
                                          </p:val>
                                        </p:tav>
                                        <p:tav tm="100000">
                                          <p:val>
                                            <p:strVal val="#ppt_y"/>
                                          </p:val>
                                        </p:tav>
                                      </p:tavLst>
                                    </p:anim>
                                    <p:anim calcmode="lin" valueType="num">
                                      <p:cBhvr>
                                        <p:cTn id="97"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46"/>
                                        </p:tgtEl>
                                      </p:cBhvr>
                                    </p:animEffect>
                                  </p:childTnLst>
                                </p:cTn>
                              </p:par>
                            </p:childTnLst>
                          </p:cTn>
                        </p:par>
                        <p:par>
                          <p:cTn id="100" fill="hold">
                            <p:stCondLst>
                              <p:cond delay="41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62"/>
                                        </p:tgtEl>
                                        <p:attrNameLst>
                                          <p:attrName>style.visibility</p:attrName>
                                        </p:attrNameLst>
                                      </p:cBhvr>
                                      <p:to>
                                        <p:strVal val="visible"/>
                                      </p:to>
                                    </p:set>
                                    <p:anim calcmode="lin" valueType="num">
                                      <p:cBhvr>
                                        <p:cTn id="103"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04" dur="150" fill="hold"/>
                                        <p:tgtEl>
                                          <p:spTgt spid="62"/>
                                        </p:tgtEl>
                                        <p:attrNameLst>
                                          <p:attrName>ppt_y</p:attrName>
                                        </p:attrNameLst>
                                      </p:cBhvr>
                                      <p:tavLst>
                                        <p:tav tm="0">
                                          <p:val>
                                            <p:strVal val="#ppt_y"/>
                                          </p:val>
                                        </p:tav>
                                        <p:tav tm="100000">
                                          <p:val>
                                            <p:strVal val="#ppt_y"/>
                                          </p:val>
                                        </p:tav>
                                      </p:tavLst>
                                    </p:anim>
                                    <p:anim calcmode="lin" valueType="num">
                                      <p:cBhvr>
                                        <p:cTn id="105"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6"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5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animBg="1"/>
      <p:bldP spid="42" grpId="0"/>
      <p:bldP spid="43" grpId="0" animBg="1"/>
      <p:bldP spid="44" grpId="0"/>
      <p:bldP spid="45" grpId="0" animBg="1"/>
      <p:bldP spid="46" grpId="0"/>
      <p:bldP spid="47" grpId="0" animBg="1"/>
      <p:bldP spid="52" grpId="0" animBg="1"/>
      <p:bldP spid="53" grpId="0"/>
      <p:bldP spid="54" grpId="0" animBg="1"/>
      <p:bldP spid="6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97146" y="1786242"/>
            <a:ext cx="6580643" cy="4324261"/>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When assessing the size of the market, your approach will depend on the type of business you are selling to investors. If your business plan is for a small shop or a restaurant, then you need to take a local approach and try to assess the market around your shop. If you are writing a business plan for a restaurant chain, then you need to assess the market a national level.</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Demographics and Segmentation</a:t>
            </a:r>
          </a:p>
        </p:txBody>
      </p:sp>
    </p:spTree>
    <p:extLst>
      <p:ext uri="{BB962C8B-B14F-4D97-AF65-F5344CB8AC3E}">
        <p14:creationId xmlns:p14="http://schemas.microsoft.com/office/powerpoint/2010/main" val="13499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3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771007" y="1509529"/>
            <a:ext cx="6956323" cy="4697440"/>
          </a:xfrm>
          <a:prstGeom prst="rect">
            <a:avLst/>
          </a:prstGeom>
        </p:spPr>
        <p:txBody>
          <a:bodyPr wrap="square" anchor="t">
            <a:spAutoFit/>
          </a:bodyPr>
          <a:lstStyle/>
          <a:p>
            <a:pPr algn="ctr">
              <a:lnSpc>
                <a:spcPct val="200000"/>
              </a:lnSpc>
            </a:pPr>
            <a:r>
              <a:rPr lang="en-US" sz="1900" dirty="0">
                <a:solidFill>
                  <a:srgbClr val="4D2643"/>
                </a:solidFill>
                <a:latin typeface="El Messiri" panose="00000800000000000000" pitchFamily="50" charset="-78"/>
                <a:cs typeface="El Messiri" panose="00000800000000000000" pitchFamily="50" charset="-78"/>
              </a:rPr>
              <a:t>The target market is the type of customers you target within the market. For example, if you are selling jewelry, you can either be a generalist or decide to focus on the high end or the lower end of the market. This section is relevant when your market has clear segments with different drivers of demand. In my example of jewels, value for money would be one of the drivers of the lower end market whereas exclusivity and prestige would drive the high end.</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Target Market</a:t>
            </a:r>
          </a:p>
        </p:txBody>
      </p:sp>
    </p:spTree>
    <p:extLst>
      <p:ext uri="{BB962C8B-B14F-4D97-AF65-F5344CB8AC3E}">
        <p14:creationId xmlns:p14="http://schemas.microsoft.com/office/powerpoint/2010/main" val="3656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1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720671" y="1680697"/>
            <a:ext cx="6956323" cy="3527889"/>
          </a:xfrm>
          <a:prstGeom prst="rect">
            <a:avLst/>
          </a:prstGeom>
        </p:spPr>
        <p:txBody>
          <a:bodyPr wrap="square" anchor="t">
            <a:spAutoFit/>
          </a:bodyPr>
          <a:lstStyle/>
          <a:p>
            <a:pPr marL="342900" indent="-342900">
              <a:lnSpc>
                <a:spcPct val="200000"/>
              </a:lnSpc>
              <a:buFont typeface="Arial" panose="020B0604020202020204" pitchFamily="34" charset="0"/>
              <a:buChar char="•"/>
            </a:pPr>
            <a:r>
              <a:rPr lang="en-US" sz="1900" dirty="0">
                <a:solidFill>
                  <a:srgbClr val="4D2643"/>
                </a:solidFill>
                <a:latin typeface="El Messiri" panose="00000800000000000000" pitchFamily="50" charset="-78"/>
                <a:cs typeface="El Messiri" panose="00000800000000000000" pitchFamily="50" charset="-78"/>
              </a:rPr>
              <a:t>This section is very important as it is where you show your potential investor that you have an intimate knowledge of your market. You know why they buy!</a:t>
            </a:r>
          </a:p>
          <a:p>
            <a:pPr>
              <a:lnSpc>
                <a:spcPct val="200000"/>
              </a:lnSpc>
            </a:pPr>
            <a:endParaRPr lang="en-US" sz="1900" dirty="0">
              <a:solidFill>
                <a:srgbClr val="4D2643"/>
              </a:solidFill>
              <a:latin typeface="El Messiri" panose="00000800000000000000" pitchFamily="50" charset="-78"/>
              <a:cs typeface="El Messiri" panose="00000800000000000000" pitchFamily="50" charset="-78"/>
            </a:endParaRPr>
          </a:p>
          <a:p>
            <a:pPr marL="342900" indent="-342900">
              <a:lnSpc>
                <a:spcPct val="200000"/>
              </a:lnSpc>
              <a:buFont typeface="Arial" panose="020B0604020202020204" pitchFamily="34" charset="0"/>
              <a:buChar char="•"/>
            </a:pPr>
            <a:r>
              <a:rPr lang="en-US" sz="1900" dirty="0">
                <a:solidFill>
                  <a:srgbClr val="4D2643"/>
                </a:solidFill>
                <a:latin typeface="El Messiri" panose="00000800000000000000" pitchFamily="50" charset="-78"/>
                <a:cs typeface="El Messiri" panose="00000800000000000000" pitchFamily="50" charset="-78"/>
              </a:rPr>
              <a:t>To do so you need also to highlight in this section some of the drivers that your competition has not been focusing on. </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Market Need</a:t>
            </a:r>
          </a:p>
        </p:txBody>
      </p:sp>
    </p:spTree>
    <p:extLst>
      <p:ext uri="{BB962C8B-B14F-4D97-AF65-F5344CB8AC3E}">
        <p14:creationId xmlns:p14="http://schemas.microsoft.com/office/powerpoint/2010/main" val="15432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19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75380" y="1606368"/>
            <a:ext cx="6956323" cy="4208844"/>
          </a:xfrm>
          <a:prstGeom prst="rect">
            <a:avLst/>
          </a:prstGeom>
        </p:spPr>
        <p:txBody>
          <a:bodyPr wrap="square" anchor="t">
            <a:spAutoFit/>
          </a:bodyPr>
          <a:lstStyle/>
          <a:p>
            <a:pPr marL="342900" indent="-342900">
              <a:lnSpc>
                <a:spcPct val="150000"/>
              </a:lnSpc>
              <a:buFont typeface="Arial" panose="020B0604020202020204" pitchFamily="34" charset="0"/>
              <a:buChar char="•"/>
            </a:pPr>
            <a:r>
              <a:rPr lang="en-US" sz="2000" dirty="0">
                <a:solidFill>
                  <a:srgbClr val="4D2643"/>
                </a:solidFill>
                <a:latin typeface="El Messiri" panose="00000800000000000000" pitchFamily="50" charset="-78"/>
                <a:cs typeface="El Messiri" panose="00000800000000000000" pitchFamily="50" charset="-78"/>
              </a:rPr>
              <a:t>The aim of this section is to give a fair view of who you are competing against. You need to explain your competitors' positioning and describe their strengths and weaknesses. You should write this part in parallel with the Competitive Edge part of the Strategy section.</a:t>
            </a:r>
          </a:p>
          <a:p>
            <a:pPr>
              <a:lnSpc>
                <a:spcPct val="150000"/>
              </a:lnSpc>
            </a:pPr>
            <a:endParaRPr lang="en-US" sz="2000" dirty="0">
              <a:solidFill>
                <a:srgbClr val="4D2643"/>
              </a:solidFill>
              <a:latin typeface="El Messiri" panose="00000800000000000000" pitchFamily="50" charset="-78"/>
              <a:cs typeface="El Messiri" panose="00000800000000000000" pitchFamily="50" charset="-78"/>
            </a:endParaRPr>
          </a:p>
          <a:p>
            <a:pPr marL="342900" indent="-342900">
              <a:lnSpc>
                <a:spcPct val="150000"/>
              </a:lnSpc>
              <a:buFont typeface="Arial" panose="020B0604020202020204" pitchFamily="34" charset="0"/>
              <a:buChar char="•"/>
            </a:pPr>
            <a:r>
              <a:rPr lang="en-US" sz="2000" dirty="0">
                <a:solidFill>
                  <a:srgbClr val="4D2643"/>
                </a:solidFill>
                <a:latin typeface="El Messiri" panose="00000800000000000000" pitchFamily="50" charset="-78"/>
                <a:cs typeface="El Messiri" panose="00000800000000000000" pitchFamily="50" charset="-78"/>
              </a:rPr>
              <a:t>The idea here is to analyze your competitor's angle to the market in order to find a weakness that your company will be able to use in its own market positioning. </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Competition</a:t>
            </a:r>
          </a:p>
        </p:txBody>
      </p:sp>
    </p:spTree>
    <p:extLst>
      <p:ext uri="{BB962C8B-B14F-4D97-AF65-F5344CB8AC3E}">
        <p14:creationId xmlns:p14="http://schemas.microsoft.com/office/powerpoint/2010/main" val="24833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19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3156284" y="1725638"/>
            <a:ext cx="6235505" cy="4208844"/>
          </a:xfrm>
          <a:prstGeom prst="rect">
            <a:avLst/>
          </a:prstGeom>
        </p:spPr>
        <p:txBody>
          <a:bodyPr wrap="square" anchor="t">
            <a:spAutoFit/>
          </a:bodyPr>
          <a:lstStyle/>
          <a:p>
            <a:pPr marL="342900" indent="-342900">
              <a:lnSpc>
                <a:spcPct val="150000"/>
              </a:lnSpc>
              <a:buFont typeface="Arial" panose="020B0604020202020204" pitchFamily="34" charset="0"/>
              <a:buChar char="•"/>
            </a:pPr>
            <a:r>
              <a:rPr lang="en-US" sz="2000" dirty="0">
                <a:solidFill>
                  <a:srgbClr val="4D2643"/>
                </a:solidFill>
                <a:latin typeface="El Messiri" panose="00000800000000000000" pitchFamily="50" charset="-78"/>
                <a:cs typeface="El Messiri" panose="00000800000000000000" pitchFamily="50" charset="-78"/>
              </a:rPr>
              <a:t>This section is all about answering two questions from your investors:</a:t>
            </a:r>
          </a:p>
          <a:p>
            <a:pPr>
              <a:lnSpc>
                <a:spcPct val="150000"/>
              </a:lnSpc>
            </a:pPr>
            <a:endParaRPr lang="en-US" sz="2000" dirty="0">
              <a:solidFill>
                <a:srgbClr val="4D2643"/>
              </a:solidFill>
              <a:latin typeface="El Messiri" panose="00000800000000000000" pitchFamily="50" charset="-78"/>
              <a:cs typeface="El Messiri" panose="00000800000000000000" pitchFamily="50" charset="-78"/>
            </a:endParaRPr>
          </a:p>
          <a:p>
            <a:pPr marL="342900" indent="-342900">
              <a:lnSpc>
                <a:spcPct val="150000"/>
              </a:lnSpc>
              <a:buFont typeface="Arial" panose="020B0604020202020204" pitchFamily="34" charset="0"/>
              <a:buChar char="•"/>
            </a:pPr>
            <a:r>
              <a:rPr lang="en-US" sz="2000" dirty="0">
                <a:solidFill>
                  <a:srgbClr val="4D2643"/>
                </a:solidFill>
                <a:latin typeface="El Messiri" panose="00000800000000000000" pitchFamily="50" charset="-78"/>
                <a:cs typeface="El Messiri" panose="00000800000000000000" pitchFamily="50" charset="-78"/>
              </a:rPr>
              <a:t>what prevents someone from opening a shop in front of yours and take 50% of your business?</a:t>
            </a:r>
          </a:p>
          <a:p>
            <a:pPr>
              <a:lnSpc>
                <a:spcPct val="150000"/>
              </a:lnSpc>
            </a:pPr>
            <a:endParaRPr lang="en-US" sz="2000" dirty="0">
              <a:solidFill>
                <a:srgbClr val="4D2643"/>
              </a:solidFill>
              <a:latin typeface="El Messiri" panose="00000800000000000000" pitchFamily="50" charset="-78"/>
              <a:cs typeface="El Messiri" panose="00000800000000000000" pitchFamily="50" charset="-78"/>
            </a:endParaRPr>
          </a:p>
          <a:p>
            <a:pPr marL="342900" indent="-342900">
              <a:lnSpc>
                <a:spcPct val="150000"/>
              </a:lnSpc>
              <a:buFont typeface="Arial" panose="020B0604020202020204" pitchFamily="34" charset="0"/>
              <a:buChar char="•"/>
            </a:pPr>
            <a:r>
              <a:rPr lang="en-US" sz="2000" dirty="0">
                <a:solidFill>
                  <a:srgbClr val="4D2643"/>
                </a:solidFill>
                <a:latin typeface="El Messiri" panose="00000800000000000000" pitchFamily="50" charset="-78"/>
                <a:cs typeface="El Messiri" panose="00000800000000000000" pitchFamily="50" charset="-78"/>
              </a:rPr>
              <a:t>having answered the previous question what makes you think you will be successful in trying to enter this market? (start-up only)</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Barriers to Entry</a:t>
            </a:r>
          </a:p>
        </p:txBody>
      </p:sp>
    </p:spTree>
    <p:extLst>
      <p:ext uri="{BB962C8B-B14F-4D97-AF65-F5344CB8AC3E}">
        <p14:creationId xmlns:p14="http://schemas.microsoft.com/office/powerpoint/2010/main" val="40123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0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3156284" y="1725638"/>
            <a:ext cx="6235505" cy="3708708"/>
          </a:xfrm>
          <a:prstGeom prst="rect">
            <a:avLst/>
          </a:prstGeom>
        </p:spPr>
        <p:txBody>
          <a:bodyPr wrap="square" anchor="t">
            <a:spAutoFit/>
          </a:bodyPr>
          <a:lstStyle/>
          <a:p>
            <a:pPr>
              <a:lnSpc>
                <a:spcPct val="200000"/>
              </a:lnSpc>
            </a:pPr>
            <a:r>
              <a:rPr lang="en-US" sz="2000" dirty="0">
                <a:solidFill>
                  <a:srgbClr val="4D2643"/>
                </a:solidFill>
                <a:latin typeface="El Messiri" panose="00000800000000000000" pitchFamily="50" charset="-78"/>
                <a:cs typeface="El Messiri" panose="00000800000000000000" pitchFamily="50" charset="-78"/>
              </a:rPr>
              <a:t>If regulation is a barrier at entry in your sector, then I would advise you to merge this section with the previous one. Otherwise, this section should be just a tick the box exercise where you explain the main regulations applicable to your business and which steps you are going to take to remain compliant.</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Regulation</a:t>
            </a:r>
          </a:p>
        </p:txBody>
      </p:sp>
    </p:spTree>
    <p:extLst>
      <p:ext uri="{BB962C8B-B14F-4D97-AF65-F5344CB8AC3E}">
        <p14:creationId xmlns:p14="http://schemas.microsoft.com/office/powerpoint/2010/main" val="17577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19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pic>
        <p:nvPicPr>
          <p:cNvPr id="3" name="صورة 2" descr="صورة تحتوي على سهم&#10;&#10;تم إنشاء الوصف تلقائياً">
            <a:extLst>
              <a:ext uri="{FF2B5EF4-FFF2-40B4-BE49-F238E27FC236}">
                <a16:creationId xmlns:a16="http://schemas.microsoft.com/office/drawing/2014/main" id="{C94C50FA-864E-6C6B-CB85-6B5C436D57BD}"/>
              </a:ext>
            </a:extLst>
          </p:cNvPr>
          <p:cNvPicPr>
            <a:picLocks noChangeAspect="1"/>
          </p:cNvPicPr>
          <p:nvPr/>
        </p:nvPicPr>
        <p:blipFill>
          <a:blip r:embed="rId3">
            <a:lum bright="70000" contrast="-70000"/>
            <a:alphaModFix amt="35000"/>
            <a:extLst>
              <a:ext uri="{28A0092B-C50C-407E-A947-70E740481C1C}">
                <a14:useLocalDpi xmlns:a14="http://schemas.microsoft.com/office/drawing/2010/main" val="0"/>
              </a:ext>
            </a:extLst>
          </a:blip>
          <a:stretch>
            <a:fillRect/>
          </a:stretch>
        </p:blipFill>
        <p:spPr>
          <a:xfrm>
            <a:off x="-988080" y="402433"/>
            <a:ext cx="15504826" cy="7752413"/>
          </a:xfrm>
          <a:prstGeom prst="rect">
            <a:avLst/>
          </a:prstGeom>
        </p:spPr>
      </p:pic>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661588" y="2644613"/>
            <a:ext cx="7068314" cy="1477328"/>
          </a:xfrm>
          <a:prstGeom prst="rect">
            <a:avLst/>
          </a:prstGeom>
        </p:spPr>
        <p:txBody>
          <a:bodyPr wrap="square" anchor="t">
            <a:spAutoFit/>
          </a:bodyPr>
          <a:lstStyle/>
          <a:p>
            <a:pPr algn="ctr">
              <a:lnSpc>
                <a:spcPct val="200000"/>
              </a:lnSpc>
            </a:pPr>
            <a:r>
              <a:rPr lang="en-US" sz="2400" dirty="0">
                <a:solidFill>
                  <a:srgbClr val="4D2643"/>
                </a:solidFill>
                <a:latin typeface="El Messiri" panose="00000800000000000000" pitchFamily="50" charset="-78"/>
                <a:cs typeface="El Messiri" panose="00000800000000000000" pitchFamily="50" charset="-78"/>
              </a:rPr>
              <a:t>A roadmap or plan of action that is going to get your customers to buy your product or service. </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Marketing Plan: </a:t>
            </a:r>
          </a:p>
        </p:txBody>
      </p:sp>
    </p:spTree>
    <p:extLst>
      <p:ext uri="{BB962C8B-B14F-4D97-AF65-F5344CB8AC3E}">
        <p14:creationId xmlns:p14="http://schemas.microsoft.com/office/powerpoint/2010/main" val="40396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THE MARKETING PLAN</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6</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242188" y="95187"/>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The Four P’s </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2" name="مستطيل ذو زوايا قطرية مستديرة 1">
            <a:extLst>
              <a:ext uri="{FF2B5EF4-FFF2-40B4-BE49-F238E27FC236}">
                <a16:creationId xmlns:a16="http://schemas.microsoft.com/office/drawing/2014/main" id="{D877E692-A275-74E6-9144-BB30FC3894C5}"/>
              </a:ext>
            </a:extLst>
          </p:cNvPr>
          <p:cNvSpPr/>
          <p:nvPr/>
        </p:nvSpPr>
        <p:spPr>
          <a:xfrm rot="7426171">
            <a:off x="6213685" y="1628205"/>
            <a:ext cx="582121" cy="2608180"/>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مستطيل ذو زوايا قطرية مستديرة 45">
            <a:extLst>
              <a:ext uri="{FF2B5EF4-FFF2-40B4-BE49-F238E27FC236}">
                <a16:creationId xmlns:a16="http://schemas.microsoft.com/office/drawing/2014/main" id="{B462E056-E71A-BA08-6508-5CE32D6CE1CF}"/>
              </a:ext>
            </a:extLst>
          </p:cNvPr>
          <p:cNvSpPr/>
          <p:nvPr/>
        </p:nvSpPr>
        <p:spPr>
          <a:xfrm rot="7426171">
            <a:off x="6179002" y="2715328"/>
            <a:ext cx="582121" cy="2066525"/>
          </a:xfrm>
          <a:prstGeom prst="round2DiagRect">
            <a:avLst>
              <a:gd name="adj1" fmla="val 48371"/>
              <a:gd name="adj2" fmla="val 0"/>
            </a:avLst>
          </a:prstGeom>
          <a:solidFill>
            <a:srgbClr val="767171"/>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مستطيل ذو زوايا قطرية مستديرة 46">
            <a:extLst>
              <a:ext uri="{FF2B5EF4-FFF2-40B4-BE49-F238E27FC236}">
                <a16:creationId xmlns:a16="http://schemas.microsoft.com/office/drawing/2014/main" id="{3D32185F-9FEC-1564-7356-6C7DF6798AA7}"/>
              </a:ext>
            </a:extLst>
          </p:cNvPr>
          <p:cNvSpPr/>
          <p:nvPr/>
        </p:nvSpPr>
        <p:spPr>
          <a:xfrm rot="7426171">
            <a:off x="6795569" y="2005607"/>
            <a:ext cx="582121" cy="1088768"/>
          </a:xfrm>
          <a:prstGeom prst="round2DiagRect">
            <a:avLst>
              <a:gd name="adj1" fmla="val 48371"/>
              <a:gd name="adj2" fmla="val 0"/>
            </a:avLst>
          </a:prstGeom>
          <a:solidFill>
            <a:srgbClr val="E9FBF9"/>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مستطيل ذو زوايا قطرية مستديرة 47">
            <a:extLst>
              <a:ext uri="{FF2B5EF4-FFF2-40B4-BE49-F238E27FC236}">
                <a16:creationId xmlns:a16="http://schemas.microsoft.com/office/drawing/2014/main" id="{72FD5147-5B6F-55C8-9631-F7504DCBD668}"/>
              </a:ext>
            </a:extLst>
          </p:cNvPr>
          <p:cNvSpPr/>
          <p:nvPr/>
        </p:nvSpPr>
        <p:spPr>
          <a:xfrm rot="7426171">
            <a:off x="5890080" y="3747449"/>
            <a:ext cx="582121" cy="1229815"/>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itle 6">
            <a:extLst>
              <a:ext uri="{FF2B5EF4-FFF2-40B4-BE49-F238E27FC236}">
                <a16:creationId xmlns:a16="http://schemas.microsoft.com/office/drawing/2014/main" id="{7B78F24D-E143-1F53-AE97-985B8EA76BAE}"/>
              </a:ext>
            </a:extLst>
          </p:cNvPr>
          <p:cNvSpPr txBox="1">
            <a:spLocks/>
          </p:cNvSpPr>
          <p:nvPr/>
        </p:nvSpPr>
        <p:spPr>
          <a:xfrm rot="1800000">
            <a:off x="6564380" y="2284319"/>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1</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7" name="Title 6">
            <a:extLst>
              <a:ext uri="{FF2B5EF4-FFF2-40B4-BE49-F238E27FC236}">
                <a16:creationId xmlns:a16="http://schemas.microsoft.com/office/drawing/2014/main" id="{EB1B9497-C2F2-9880-DDAC-BFCEDF29C8C3}"/>
              </a:ext>
            </a:extLst>
          </p:cNvPr>
          <p:cNvSpPr txBox="1">
            <a:spLocks/>
          </p:cNvSpPr>
          <p:nvPr/>
        </p:nvSpPr>
        <p:spPr>
          <a:xfrm rot="1800000">
            <a:off x="5894896" y="2656110"/>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2</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8" name="Title 6">
            <a:extLst>
              <a:ext uri="{FF2B5EF4-FFF2-40B4-BE49-F238E27FC236}">
                <a16:creationId xmlns:a16="http://schemas.microsoft.com/office/drawing/2014/main" id="{63BFF9DD-725C-7207-01A0-8BFB5A3A989C}"/>
              </a:ext>
            </a:extLst>
          </p:cNvPr>
          <p:cNvSpPr txBox="1">
            <a:spLocks/>
          </p:cNvSpPr>
          <p:nvPr/>
        </p:nvSpPr>
        <p:spPr>
          <a:xfrm rot="1800000">
            <a:off x="5967000" y="3517734"/>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3</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39" name="Title 6">
            <a:extLst>
              <a:ext uri="{FF2B5EF4-FFF2-40B4-BE49-F238E27FC236}">
                <a16:creationId xmlns:a16="http://schemas.microsoft.com/office/drawing/2014/main" id="{2F654FB1-FDBC-BD50-B470-EF705DA3FC73}"/>
              </a:ext>
            </a:extLst>
          </p:cNvPr>
          <p:cNvSpPr txBox="1">
            <a:spLocks/>
          </p:cNvSpPr>
          <p:nvPr/>
        </p:nvSpPr>
        <p:spPr>
          <a:xfrm rot="1800000">
            <a:off x="5694795" y="4117423"/>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4</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40" name="Rectangle 31">
            <a:extLst>
              <a:ext uri="{FF2B5EF4-FFF2-40B4-BE49-F238E27FC236}">
                <a16:creationId xmlns:a16="http://schemas.microsoft.com/office/drawing/2014/main" id="{5EC162EE-95B6-38AE-2663-FC49E1558A58}"/>
              </a:ext>
            </a:extLst>
          </p:cNvPr>
          <p:cNvSpPr/>
          <p:nvPr/>
        </p:nvSpPr>
        <p:spPr>
          <a:xfrm>
            <a:off x="7490781" y="1603075"/>
            <a:ext cx="4248190" cy="1077218"/>
          </a:xfrm>
          <a:prstGeom prst="rect">
            <a:avLst/>
          </a:prstGeom>
        </p:spPr>
        <p:txBody>
          <a:bodyPr wrap="square" anchor="t">
            <a:spAutoFit/>
          </a:bodyPr>
          <a:lstStyle/>
          <a:p>
            <a:pPr algn="ctr">
              <a:defRPr/>
            </a:pPr>
            <a:r>
              <a:rPr lang="en-US" sz="2400" b="1" dirty="0">
                <a:solidFill>
                  <a:srgbClr val="83E9DD"/>
                </a:solidFill>
              </a:rPr>
              <a:t>Product</a:t>
            </a:r>
            <a:r>
              <a:rPr lang="en-US" sz="2000" dirty="0"/>
              <a:t>. What is your product or service, and how will it stand out against the competition? </a:t>
            </a:r>
          </a:p>
        </p:txBody>
      </p:sp>
      <p:sp>
        <p:nvSpPr>
          <p:cNvPr id="42" name="Rectangle 31">
            <a:extLst>
              <a:ext uri="{FF2B5EF4-FFF2-40B4-BE49-F238E27FC236}">
                <a16:creationId xmlns:a16="http://schemas.microsoft.com/office/drawing/2014/main" id="{7EEA0EF4-FB78-A1E7-E94C-E4747DFBCB8B}"/>
              </a:ext>
            </a:extLst>
          </p:cNvPr>
          <p:cNvSpPr/>
          <p:nvPr/>
        </p:nvSpPr>
        <p:spPr>
          <a:xfrm>
            <a:off x="504963" y="1853842"/>
            <a:ext cx="4665123" cy="1015663"/>
          </a:xfrm>
          <a:prstGeom prst="rect">
            <a:avLst/>
          </a:prstGeom>
        </p:spPr>
        <p:txBody>
          <a:bodyPr wrap="square" anchor="t">
            <a:spAutoFit/>
          </a:bodyPr>
          <a:lstStyle/>
          <a:p>
            <a:pPr algn="ctr"/>
            <a:r>
              <a:rPr lang="en-US" sz="2400" b="1" dirty="0">
                <a:solidFill>
                  <a:srgbClr val="83E9DD"/>
                </a:solidFill>
              </a:rPr>
              <a:t>Place.</a:t>
            </a:r>
            <a:r>
              <a:rPr lang="en-US" dirty="0"/>
              <a:t> The place or location of your product is key to making sure that potential shoppers walk into your enterprise. </a:t>
            </a:r>
          </a:p>
        </p:txBody>
      </p:sp>
      <p:sp>
        <p:nvSpPr>
          <p:cNvPr id="44" name="Rectangle 31">
            <a:extLst>
              <a:ext uri="{FF2B5EF4-FFF2-40B4-BE49-F238E27FC236}">
                <a16:creationId xmlns:a16="http://schemas.microsoft.com/office/drawing/2014/main" id="{3A4862B9-FF36-7D73-B0FA-DD01E34A614B}"/>
              </a:ext>
            </a:extLst>
          </p:cNvPr>
          <p:cNvSpPr/>
          <p:nvPr/>
        </p:nvSpPr>
        <p:spPr>
          <a:xfrm>
            <a:off x="7510297" y="4194713"/>
            <a:ext cx="3755423" cy="769441"/>
          </a:xfrm>
          <a:prstGeom prst="rect">
            <a:avLst/>
          </a:prstGeom>
        </p:spPr>
        <p:txBody>
          <a:bodyPr wrap="square" anchor="t">
            <a:spAutoFit/>
          </a:bodyPr>
          <a:lstStyle/>
          <a:p>
            <a:pPr algn="ctr"/>
            <a:r>
              <a:rPr lang="en-US" sz="2400" b="1" dirty="0">
                <a:solidFill>
                  <a:srgbClr val="83E9DD"/>
                </a:solidFill>
              </a:rPr>
              <a:t>Price</a:t>
            </a:r>
            <a:r>
              <a:rPr lang="en-US" sz="2000" dirty="0"/>
              <a:t>. How to determine the price of the product. </a:t>
            </a:r>
          </a:p>
        </p:txBody>
      </p:sp>
      <p:sp>
        <p:nvSpPr>
          <p:cNvPr id="46" name="Rectangle 31">
            <a:extLst>
              <a:ext uri="{FF2B5EF4-FFF2-40B4-BE49-F238E27FC236}">
                <a16:creationId xmlns:a16="http://schemas.microsoft.com/office/drawing/2014/main" id="{9C037785-AE9A-636F-7F86-7FF76610FAFE}"/>
              </a:ext>
            </a:extLst>
          </p:cNvPr>
          <p:cNvSpPr/>
          <p:nvPr/>
        </p:nvSpPr>
        <p:spPr>
          <a:xfrm>
            <a:off x="154213" y="4286154"/>
            <a:ext cx="5069159" cy="738664"/>
          </a:xfrm>
          <a:prstGeom prst="rect">
            <a:avLst/>
          </a:prstGeom>
        </p:spPr>
        <p:txBody>
          <a:bodyPr wrap="square" anchor="t">
            <a:spAutoFit/>
          </a:bodyPr>
          <a:lstStyle/>
          <a:p>
            <a:pPr algn="ctr"/>
            <a:r>
              <a:rPr lang="en-US" sz="2400" b="1" dirty="0">
                <a:solidFill>
                  <a:srgbClr val="83E9DD"/>
                </a:solidFill>
              </a:rPr>
              <a:t>Promotion. </a:t>
            </a:r>
            <a:r>
              <a:rPr lang="en-US" dirty="0"/>
              <a:t>How will you get your product or service known to the outside world</a:t>
            </a:r>
          </a:p>
        </p:txBody>
      </p:sp>
    </p:spTree>
    <p:extLst>
      <p:ext uri="{BB962C8B-B14F-4D97-AF65-F5344CB8AC3E}">
        <p14:creationId xmlns:p14="http://schemas.microsoft.com/office/powerpoint/2010/main" val="11131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6"/>
                                        </p:tgtEl>
                                        <p:attrNameLst>
                                          <p:attrName>style.visibility</p:attrName>
                                        </p:attrNameLst>
                                      </p:cBhvr>
                                      <p:to>
                                        <p:strVal val="visible"/>
                                      </p:to>
                                    </p:set>
                                    <p:anim calcmode="lin" valueType="num">
                                      <p:cBhvr>
                                        <p:cTn id="30"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36"/>
                                        </p:tgtEl>
                                        <p:attrNameLst>
                                          <p:attrName>ppt_y</p:attrName>
                                        </p:attrNameLst>
                                      </p:cBhvr>
                                      <p:tavLst>
                                        <p:tav tm="0">
                                          <p:val>
                                            <p:strVal val="#ppt_y"/>
                                          </p:val>
                                        </p:tav>
                                        <p:tav tm="100000">
                                          <p:val>
                                            <p:strVal val="#ppt_y"/>
                                          </p:val>
                                        </p:tav>
                                      </p:tavLst>
                                    </p:anim>
                                    <p:anim calcmode="lin" valueType="num">
                                      <p:cBhvr>
                                        <p:cTn id="32"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36"/>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7"/>
                                        </p:tgtEl>
                                        <p:attrNameLst>
                                          <p:attrName>style.visibility</p:attrName>
                                        </p:attrNameLst>
                                      </p:cBhvr>
                                      <p:to>
                                        <p:strVal val="visible"/>
                                      </p:to>
                                    </p:set>
                                    <p:anim calcmode="lin" valueType="num">
                                      <p:cBhvr>
                                        <p:cTn id="37"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37"/>
                                        </p:tgtEl>
                                        <p:attrNameLst>
                                          <p:attrName>ppt_y</p:attrName>
                                        </p:attrNameLst>
                                      </p:cBhvr>
                                      <p:tavLst>
                                        <p:tav tm="0">
                                          <p:val>
                                            <p:strVal val="#ppt_y"/>
                                          </p:val>
                                        </p:tav>
                                        <p:tav tm="100000">
                                          <p:val>
                                            <p:strVal val="#ppt_y"/>
                                          </p:val>
                                        </p:tav>
                                      </p:tavLst>
                                    </p:anim>
                                    <p:anim calcmode="lin" valueType="num">
                                      <p:cBhvr>
                                        <p:cTn id="39"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37"/>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38"/>
                                        </p:tgtEl>
                                        <p:attrNameLst>
                                          <p:attrName>style.visibility</p:attrName>
                                        </p:attrNameLst>
                                      </p:cBhvr>
                                      <p:to>
                                        <p:strVal val="visible"/>
                                      </p:to>
                                    </p:set>
                                    <p:anim calcmode="lin" valueType="num">
                                      <p:cBhvr>
                                        <p:cTn id="44"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38"/>
                                        </p:tgtEl>
                                        <p:attrNameLst>
                                          <p:attrName>ppt_y</p:attrName>
                                        </p:attrNameLst>
                                      </p:cBhvr>
                                      <p:tavLst>
                                        <p:tav tm="0">
                                          <p:val>
                                            <p:strVal val="#ppt_y"/>
                                          </p:val>
                                        </p:tav>
                                        <p:tav tm="100000">
                                          <p:val>
                                            <p:strVal val="#ppt_y"/>
                                          </p:val>
                                        </p:tav>
                                      </p:tavLst>
                                    </p:anim>
                                    <p:anim calcmode="lin" valueType="num">
                                      <p:cBhvr>
                                        <p:cTn id="46"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38"/>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39"/>
                                        </p:tgtEl>
                                        <p:attrNameLst>
                                          <p:attrName>style.visibility</p:attrName>
                                        </p:attrNameLst>
                                      </p:cBhvr>
                                      <p:to>
                                        <p:strVal val="visible"/>
                                      </p:to>
                                    </p:set>
                                    <p:anim calcmode="lin" valueType="num">
                                      <p:cBhvr>
                                        <p:cTn id="51"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2" dur="250" fill="hold"/>
                                        <p:tgtEl>
                                          <p:spTgt spid="39"/>
                                        </p:tgtEl>
                                        <p:attrNameLst>
                                          <p:attrName>ppt_y</p:attrName>
                                        </p:attrNameLst>
                                      </p:cBhvr>
                                      <p:tavLst>
                                        <p:tav tm="0">
                                          <p:val>
                                            <p:strVal val="#ppt_y"/>
                                          </p:val>
                                        </p:tav>
                                        <p:tav tm="100000">
                                          <p:val>
                                            <p:strVal val="#ppt_y"/>
                                          </p:val>
                                        </p:tav>
                                      </p:tavLst>
                                    </p:anim>
                                    <p:anim calcmode="lin" valueType="num">
                                      <p:cBhvr>
                                        <p:cTn id="53"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4"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250" tmFilter="0,0; .5, 1; 1, 1"/>
                                        <p:tgtEl>
                                          <p:spTgt spid="39"/>
                                        </p:tgtEl>
                                      </p:cBhvr>
                                    </p:animEffect>
                                  </p:childTnLst>
                                </p:cTn>
                              </p:par>
                            </p:childTnLst>
                          </p:cTn>
                        </p:par>
                        <p:par>
                          <p:cTn id="56" fill="hold">
                            <p:stCondLst>
                              <p:cond delay="10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40"/>
                                        </p:tgtEl>
                                        <p:attrNameLst>
                                          <p:attrName>style.visibility</p:attrName>
                                        </p:attrNameLst>
                                      </p:cBhvr>
                                      <p:to>
                                        <p:strVal val="visible"/>
                                      </p:to>
                                    </p:set>
                                    <p:anim calcmode="lin" valueType="num">
                                      <p:cBhvr>
                                        <p:cTn id="59"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40"/>
                                        </p:tgtEl>
                                        <p:attrNameLst>
                                          <p:attrName>ppt_y</p:attrName>
                                        </p:attrNameLst>
                                      </p:cBhvr>
                                      <p:tavLst>
                                        <p:tav tm="0">
                                          <p:val>
                                            <p:strVal val="#ppt_y"/>
                                          </p:val>
                                        </p:tav>
                                        <p:tav tm="100000">
                                          <p:val>
                                            <p:strVal val="#ppt_y"/>
                                          </p:val>
                                        </p:tav>
                                      </p:tavLst>
                                    </p:anim>
                                    <p:anim calcmode="lin" valueType="num">
                                      <p:cBhvr>
                                        <p:cTn id="61"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40"/>
                                        </p:tgtEl>
                                      </p:cBhvr>
                                    </p:animEffect>
                                  </p:childTnLst>
                                </p:cTn>
                              </p:par>
                            </p:childTnLst>
                          </p:cTn>
                        </p:par>
                        <p:par>
                          <p:cTn id="64" fill="hold">
                            <p:stCondLst>
                              <p:cond delay="236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2"/>
                                        </p:tgtEl>
                                        <p:attrNameLst>
                                          <p:attrName>style.visibility</p:attrName>
                                        </p:attrNameLst>
                                      </p:cBhvr>
                                      <p:to>
                                        <p:strVal val="visible"/>
                                      </p:to>
                                    </p:set>
                                    <p:anim calcmode="lin" valueType="num">
                                      <p:cBhvr>
                                        <p:cTn id="67"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2"/>
                                        </p:tgtEl>
                                        <p:attrNameLst>
                                          <p:attrName>ppt_y</p:attrName>
                                        </p:attrNameLst>
                                      </p:cBhvr>
                                      <p:tavLst>
                                        <p:tav tm="0">
                                          <p:val>
                                            <p:strVal val="#ppt_y"/>
                                          </p:val>
                                        </p:tav>
                                        <p:tav tm="100000">
                                          <p:val>
                                            <p:strVal val="#ppt_y"/>
                                          </p:val>
                                        </p:tav>
                                      </p:tavLst>
                                    </p:anim>
                                    <p:anim calcmode="lin" valueType="num">
                                      <p:cBhvr>
                                        <p:cTn id="69"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2"/>
                                        </p:tgtEl>
                                      </p:cBhvr>
                                    </p:animEffect>
                                  </p:childTnLst>
                                </p:cTn>
                              </p:par>
                            </p:childTnLst>
                          </p:cTn>
                        </p:par>
                        <p:par>
                          <p:cTn id="72" fill="hold">
                            <p:stCondLst>
                              <p:cond delay="397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4"/>
                                        </p:tgtEl>
                                        <p:attrNameLst>
                                          <p:attrName>style.visibility</p:attrName>
                                        </p:attrNameLst>
                                      </p:cBhvr>
                                      <p:to>
                                        <p:strVal val="visible"/>
                                      </p:to>
                                    </p:set>
                                    <p:anim calcmode="lin" valueType="num">
                                      <p:cBhvr>
                                        <p:cTn id="75"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44"/>
                                        </p:tgtEl>
                                        <p:attrNameLst>
                                          <p:attrName>ppt_y</p:attrName>
                                        </p:attrNameLst>
                                      </p:cBhvr>
                                      <p:tavLst>
                                        <p:tav tm="0">
                                          <p:val>
                                            <p:strVal val="#ppt_y"/>
                                          </p:val>
                                        </p:tav>
                                        <p:tav tm="100000">
                                          <p:val>
                                            <p:strVal val="#ppt_y"/>
                                          </p:val>
                                        </p:tav>
                                      </p:tavLst>
                                    </p:anim>
                                    <p:anim calcmode="lin" valueType="num">
                                      <p:cBhvr>
                                        <p:cTn id="77"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44"/>
                                        </p:tgtEl>
                                      </p:cBhvr>
                                    </p:animEffect>
                                  </p:childTnLst>
                                </p:cTn>
                              </p:par>
                            </p:childTnLst>
                          </p:cTn>
                        </p:par>
                        <p:par>
                          <p:cTn id="80" fill="hold">
                            <p:stCondLst>
                              <p:cond delay="472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6"/>
                                        </p:tgtEl>
                                        <p:attrNameLst>
                                          <p:attrName>style.visibility</p:attrName>
                                        </p:attrNameLst>
                                      </p:cBhvr>
                                      <p:to>
                                        <p:strVal val="visible"/>
                                      </p:to>
                                    </p:set>
                                    <p:anim calcmode="lin" valueType="num">
                                      <p:cBhvr>
                                        <p:cTn id="83"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46"/>
                                        </p:tgtEl>
                                        <p:attrNameLst>
                                          <p:attrName>ppt_y</p:attrName>
                                        </p:attrNameLst>
                                      </p:cBhvr>
                                      <p:tavLst>
                                        <p:tav tm="0">
                                          <p:val>
                                            <p:strVal val="#ppt_y"/>
                                          </p:val>
                                        </p:tav>
                                        <p:tav tm="100000">
                                          <p:val>
                                            <p:strVal val="#ppt_y"/>
                                          </p:val>
                                        </p:tav>
                                      </p:tavLst>
                                    </p:anim>
                                    <p:anim calcmode="lin" valueType="num">
                                      <p:cBhvr>
                                        <p:cTn id="85"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8" grpId="0"/>
      <p:bldP spid="39" grpId="0"/>
      <p:bldP spid="40" grpId="0"/>
      <p:bldP spid="42" grpId="0"/>
      <p:bldP spid="44"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4478750" y="175594"/>
            <a:ext cx="323449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Product</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grpSp>
        <p:nvGrpSpPr>
          <p:cNvPr id="36" name="مجموعة 35">
            <a:extLst>
              <a:ext uri="{FF2B5EF4-FFF2-40B4-BE49-F238E27FC236}">
                <a16:creationId xmlns:a16="http://schemas.microsoft.com/office/drawing/2014/main" id="{164CA468-4DC6-40B1-5F80-930C7BC470DE}"/>
              </a:ext>
            </a:extLst>
          </p:cNvPr>
          <p:cNvGrpSpPr/>
          <p:nvPr/>
        </p:nvGrpSpPr>
        <p:grpSpPr>
          <a:xfrm rot="20700000">
            <a:off x="4772740" y="1645211"/>
            <a:ext cx="2606401" cy="2133600"/>
            <a:chOff x="4484207" y="2582029"/>
            <a:chExt cx="2606401" cy="2133600"/>
          </a:xfrm>
        </p:grpSpPr>
        <p:sp>
          <p:nvSpPr>
            <p:cNvPr id="37" name="سهم منحني إلى الأعلى 5">
              <a:extLst>
                <a:ext uri="{FF2B5EF4-FFF2-40B4-BE49-F238E27FC236}">
                  <a16:creationId xmlns:a16="http://schemas.microsoft.com/office/drawing/2014/main" id="{BBCA9CD0-27A0-00E6-B873-1169A1ACEBF0}"/>
                </a:ext>
              </a:extLst>
            </p:cNvPr>
            <p:cNvSpPr/>
            <p:nvPr/>
          </p:nvSpPr>
          <p:spPr>
            <a:xfrm rot="14036109">
              <a:off x="4255607" y="2810629"/>
              <a:ext cx="2133600" cy="1676400"/>
            </a:xfrm>
            <a:prstGeom prst="bentUpArrow">
              <a:avLst>
                <a:gd name="adj1" fmla="val 25000"/>
                <a:gd name="adj2" fmla="val 12784"/>
                <a:gd name="adj3" fmla="val 50000"/>
              </a:avLst>
            </a:prstGeom>
            <a:solidFill>
              <a:srgbClr val="767171"/>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a:ea typeface="+mn-ea"/>
                <a:cs typeface="Arial" panose="020B0604020202020204" pitchFamily="34" charset="0"/>
              </a:endParaRPr>
            </a:p>
          </p:txBody>
        </p:sp>
        <p:sp>
          <p:nvSpPr>
            <p:cNvPr id="38" name="سهم منحني إلى الأعلى 6">
              <a:extLst>
                <a:ext uri="{FF2B5EF4-FFF2-40B4-BE49-F238E27FC236}">
                  <a16:creationId xmlns:a16="http://schemas.microsoft.com/office/drawing/2014/main" id="{4D197C61-D055-9DC1-A83D-1F008591F015}"/>
                </a:ext>
              </a:extLst>
            </p:cNvPr>
            <p:cNvSpPr/>
            <p:nvPr/>
          </p:nvSpPr>
          <p:spPr>
            <a:xfrm rot="3236109">
              <a:off x="5185608" y="2810629"/>
              <a:ext cx="2133600" cy="1676400"/>
            </a:xfrm>
            <a:prstGeom prst="bentUpArrow">
              <a:avLst>
                <a:gd name="adj1" fmla="val 25000"/>
                <a:gd name="adj2" fmla="val 12784"/>
                <a:gd name="adj3" fmla="val 50000"/>
              </a:avLst>
            </a:prstGeom>
            <a:solidFill>
              <a:srgbClr val="BDF3ED"/>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rgbClr val="343D45"/>
                </a:solidFill>
                <a:effectLst/>
                <a:uLnTx/>
                <a:uFillTx/>
                <a:latin typeface="Calibri"/>
                <a:ea typeface="+mn-ea"/>
                <a:cs typeface="Arial" panose="020B0604020202020204" pitchFamily="34" charset="0"/>
              </a:endParaRPr>
            </a:p>
          </p:txBody>
        </p:sp>
      </p:grpSp>
      <p:sp>
        <p:nvSpPr>
          <p:cNvPr id="40" name="Title 6">
            <a:extLst>
              <a:ext uri="{FF2B5EF4-FFF2-40B4-BE49-F238E27FC236}">
                <a16:creationId xmlns:a16="http://schemas.microsoft.com/office/drawing/2014/main" id="{C031254E-635A-29CF-6922-5ED80512CE03}"/>
              </a:ext>
            </a:extLst>
          </p:cNvPr>
          <p:cNvSpPr txBox="1">
            <a:spLocks/>
          </p:cNvSpPr>
          <p:nvPr/>
        </p:nvSpPr>
        <p:spPr>
          <a:xfrm>
            <a:off x="622413" y="2991093"/>
            <a:ext cx="4023522" cy="2664308"/>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just" rtl="0" fontAlgn="auto">
              <a:lnSpc>
                <a:spcPct val="150000"/>
              </a:lnSpc>
              <a:spcAft>
                <a:spcPts val="0"/>
              </a:spcAft>
            </a:pPr>
            <a:r>
              <a:rPr lang="en-US" sz="2400" b="1" dirty="0">
                <a:solidFill>
                  <a:srgbClr val="767171"/>
                </a:solidFill>
              </a:rPr>
              <a:t>Describe the physical traits of the product, what it does, and how it works.</a:t>
            </a:r>
          </a:p>
        </p:txBody>
      </p:sp>
      <p:sp>
        <p:nvSpPr>
          <p:cNvPr id="41" name="Title 6">
            <a:extLst>
              <a:ext uri="{FF2B5EF4-FFF2-40B4-BE49-F238E27FC236}">
                <a16:creationId xmlns:a16="http://schemas.microsoft.com/office/drawing/2014/main" id="{55FC8C3C-E418-23D8-52C3-25E8C6F1A2A2}"/>
              </a:ext>
            </a:extLst>
          </p:cNvPr>
          <p:cNvSpPr txBox="1">
            <a:spLocks/>
          </p:cNvSpPr>
          <p:nvPr/>
        </p:nvSpPr>
        <p:spPr>
          <a:xfrm>
            <a:off x="7271648" y="2139012"/>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rtl="1" eaLnBrk="1" fontAlgn="auto" hangingPunct="1">
              <a:spcAft>
                <a:spcPts val="0"/>
              </a:spcAft>
            </a:pPr>
            <a:r>
              <a:rPr lang="en-US" sz="3600" kern="0" dirty="0">
                <a:solidFill>
                  <a:srgbClr val="00B0F0"/>
                </a:solidFill>
              </a:rPr>
              <a:t>BENEFITS</a:t>
            </a:r>
            <a:endParaRPr kumimoji="0" lang="en-US" sz="3600" b="1" i="0" u="none" strike="noStrike" kern="0" cap="none" spc="0" normalizeH="0" baseline="0" noProof="0" dirty="0">
              <a:ln>
                <a:noFill/>
              </a:ln>
              <a:solidFill>
                <a:srgbClr val="00B0F0"/>
              </a:solidFill>
              <a:effectLst/>
              <a:uLnTx/>
              <a:uFillTx/>
              <a:latin typeface="Calibri Light"/>
            </a:endParaRPr>
          </a:p>
        </p:txBody>
      </p:sp>
      <p:sp>
        <p:nvSpPr>
          <p:cNvPr id="44" name="Title 6">
            <a:extLst>
              <a:ext uri="{FF2B5EF4-FFF2-40B4-BE49-F238E27FC236}">
                <a16:creationId xmlns:a16="http://schemas.microsoft.com/office/drawing/2014/main" id="{B0EE2AAD-1DC0-56FE-D891-EB052627D3E6}"/>
              </a:ext>
            </a:extLst>
          </p:cNvPr>
          <p:cNvSpPr txBox="1">
            <a:spLocks/>
          </p:cNvSpPr>
          <p:nvPr/>
        </p:nvSpPr>
        <p:spPr>
          <a:xfrm>
            <a:off x="7450332" y="2991093"/>
            <a:ext cx="4289521" cy="3619109"/>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just" rtl="0" fontAlgn="auto">
              <a:lnSpc>
                <a:spcPct val="100000"/>
              </a:lnSpc>
              <a:spcAft>
                <a:spcPts val="0"/>
              </a:spcAft>
            </a:pPr>
            <a:r>
              <a:rPr lang="en-US" sz="2000" b="1" dirty="0">
                <a:solidFill>
                  <a:srgbClr val="00B0F0"/>
                </a:solidFill>
              </a:rPr>
              <a:t>Show what the customer gets from your product. Entrepreneurs often assume that customers know why they will want to buy something just because they have been told about it. Product features have their place, but the focus must rest squarely on product benefits. Do not leave customers to figure out why they want a feature. It is in your best interest to make the connection for them.</a:t>
            </a:r>
          </a:p>
        </p:txBody>
      </p:sp>
      <p:sp>
        <p:nvSpPr>
          <p:cNvPr id="45" name="Title 6">
            <a:extLst>
              <a:ext uri="{FF2B5EF4-FFF2-40B4-BE49-F238E27FC236}">
                <a16:creationId xmlns:a16="http://schemas.microsoft.com/office/drawing/2014/main" id="{9FEA2D42-CEA0-940E-CB44-1A5E1CDB1E60}"/>
              </a:ext>
            </a:extLst>
          </p:cNvPr>
          <p:cNvSpPr txBox="1">
            <a:spLocks/>
          </p:cNvSpPr>
          <p:nvPr/>
        </p:nvSpPr>
        <p:spPr>
          <a:xfrm>
            <a:off x="722656" y="2662232"/>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rtl="1" eaLnBrk="1" fontAlgn="auto" hangingPunct="1">
              <a:spcAft>
                <a:spcPts val="0"/>
              </a:spcAft>
            </a:pPr>
            <a:r>
              <a:rPr lang="en-US" sz="3600" kern="0" dirty="0">
                <a:solidFill>
                  <a:srgbClr val="767171"/>
                </a:solidFill>
              </a:rPr>
              <a:t>FEATURES</a:t>
            </a:r>
            <a:endParaRPr kumimoji="0" lang="en-US" sz="3600" b="1" i="0" u="none" strike="noStrike" kern="0" cap="none" spc="0" normalizeH="0" baseline="0" noProof="0" dirty="0">
              <a:ln>
                <a:noFill/>
              </a:ln>
              <a:solidFill>
                <a:srgbClr val="767171"/>
              </a:solidFill>
              <a:effectLst/>
              <a:uLnTx/>
              <a:uFillTx/>
              <a:latin typeface="Calibri Light"/>
            </a:endParaRPr>
          </a:p>
        </p:txBody>
      </p:sp>
      <p:sp>
        <p:nvSpPr>
          <p:cNvPr id="20" name="Title 1">
            <a:extLst>
              <a:ext uri="{FF2B5EF4-FFF2-40B4-BE49-F238E27FC236}">
                <a16:creationId xmlns:a16="http://schemas.microsoft.com/office/drawing/2014/main" id="{7C529F37-03B0-F71E-A3F1-C618DE09666D}"/>
              </a:ext>
            </a:extLst>
          </p:cNvPr>
          <p:cNvSpPr txBox="1">
            <a:spLocks/>
          </p:cNvSpPr>
          <p:nvPr/>
        </p:nvSpPr>
        <p:spPr>
          <a:xfrm>
            <a:off x="2344478" y="705550"/>
            <a:ext cx="7949670" cy="707886"/>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pPr algn="l"/>
            <a:r>
              <a:rPr lang="en-US" sz="2000" b="0" dirty="0">
                <a:solidFill>
                  <a:schemeClr val="bg1">
                    <a:lumMod val="65000"/>
                  </a:schemeClr>
                </a:solidFill>
              </a:rPr>
              <a:t>What is your business selling to the customer? You can sell a single product, a range of products, a service or services, or a combination.</a:t>
            </a:r>
          </a:p>
        </p:txBody>
      </p:sp>
    </p:spTree>
    <p:extLst>
      <p:ext uri="{BB962C8B-B14F-4D97-AF65-F5344CB8AC3E}">
        <p14:creationId xmlns:p14="http://schemas.microsoft.com/office/powerpoint/2010/main" val="1377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7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0"/>
                                        </p:tgtEl>
                                        <p:attrNameLst>
                                          <p:attrName>ppt_y</p:attrName>
                                        </p:attrNameLst>
                                      </p:cBhvr>
                                      <p:tavLst>
                                        <p:tav tm="0">
                                          <p:val>
                                            <p:strVal val="#ppt_y"/>
                                          </p:val>
                                        </p:tav>
                                        <p:tav tm="100000">
                                          <p:val>
                                            <p:strVal val="#ppt_y"/>
                                          </p:val>
                                        </p:tav>
                                      </p:tavLst>
                                    </p:anim>
                                    <p:anim calcmode="lin" valueType="num">
                                      <p:cBhvr>
                                        <p:cTn id="33"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0"/>
                                        </p:tgtEl>
                                      </p:cBhvr>
                                    </p:animEffect>
                                  </p:childTnLst>
                                </p:cTn>
                              </p:par>
                            </p:childTnLst>
                          </p:cTn>
                        </p:par>
                        <p:par>
                          <p:cTn id="36" fill="hold">
                            <p:stCondLst>
                              <p:cond delay="2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5"/>
                                        </p:tgtEl>
                                        <p:attrNameLst>
                                          <p:attrName>style.visibility</p:attrName>
                                        </p:attrNameLst>
                                      </p:cBhvr>
                                      <p:to>
                                        <p:strVal val="visible"/>
                                      </p:to>
                                    </p:set>
                                    <p:anim calcmode="lin" valueType="num">
                                      <p:cBhvr>
                                        <p:cTn id="39"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45"/>
                                        </p:tgtEl>
                                        <p:attrNameLst>
                                          <p:attrName>ppt_y</p:attrName>
                                        </p:attrNameLst>
                                      </p:cBhvr>
                                      <p:tavLst>
                                        <p:tav tm="0">
                                          <p:val>
                                            <p:strVal val="#ppt_y"/>
                                          </p:val>
                                        </p:tav>
                                        <p:tav tm="100000">
                                          <p:val>
                                            <p:strVal val="#ppt_y"/>
                                          </p:val>
                                        </p:tav>
                                      </p:tavLst>
                                    </p:anim>
                                    <p:anim calcmode="lin" valueType="num">
                                      <p:cBhvr>
                                        <p:cTn id="41"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45"/>
                                        </p:tgtEl>
                                      </p:cBhvr>
                                    </p:animEffect>
                                  </p:childTnLst>
                                </p:cTn>
                              </p:par>
                            </p:childTnLst>
                          </p:cTn>
                        </p:par>
                        <p:par>
                          <p:cTn id="44" fill="hold">
                            <p:stCondLst>
                              <p:cond delay="217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calcmode="lin" valueType="num">
                                      <p:cBhvr>
                                        <p:cTn id="47" dur="1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1"/>
                                        </p:tgtEl>
                                        <p:attrNameLst>
                                          <p:attrName>ppt_y</p:attrName>
                                        </p:attrNameLst>
                                      </p:cBhvr>
                                      <p:tavLst>
                                        <p:tav tm="0">
                                          <p:val>
                                            <p:strVal val="#ppt_y"/>
                                          </p:val>
                                        </p:tav>
                                        <p:tav tm="100000">
                                          <p:val>
                                            <p:strVal val="#ppt_y"/>
                                          </p:val>
                                        </p:tav>
                                      </p:tavLst>
                                    </p:anim>
                                    <p:anim calcmode="lin" valueType="num">
                                      <p:cBhvr>
                                        <p:cTn id="49" dur="1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1"/>
                                        </p:tgtEl>
                                      </p:cBhvr>
                                    </p:animEffect>
                                  </p:childTnLst>
                                </p:cTn>
                              </p:par>
                            </p:childTnLst>
                          </p:cTn>
                        </p:par>
                        <p:par>
                          <p:cTn id="52" fill="hold">
                            <p:stCondLst>
                              <p:cond delay="234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0"/>
                                        </p:tgtEl>
                                        <p:attrNameLst>
                                          <p:attrName>style.visibility</p:attrName>
                                        </p:attrNameLst>
                                      </p:cBhvr>
                                      <p:to>
                                        <p:strVal val="visible"/>
                                      </p:to>
                                    </p:set>
                                    <p:anim calcmode="lin" valueType="num">
                                      <p:cBhvr>
                                        <p:cTn id="55"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0"/>
                                        </p:tgtEl>
                                        <p:attrNameLst>
                                          <p:attrName>ppt_y</p:attrName>
                                        </p:attrNameLst>
                                      </p:cBhvr>
                                      <p:tavLst>
                                        <p:tav tm="0">
                                          <p:val>
                                            <p:strVal val="#ppt_y"/>
                                          </p:val>
                                        </p:tav>
                                        <p:tav tm="100000">
                                          <p:val>
                                            <p:strVal val="#ppt_y"/>
                                          </p:val>
                                        </p:tav>
                                      </p:tavLst>
                                    </p:anim>
                                    <p:anim calcmode="lin" valueType="num">
                                      <p:cBhvr>
                                        <p:cTn id="57"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0"/>
                                        </p:tgtEl>
                                      </p:cBhvr>
                                    </p:animEffect>
                                  </p:childTnLst>
                                </p:cTn>
                              </p:par>
                            </p:childTnLst>
                          </p:cTn>
                        </p:par>
                        <p:par>
                          <p:cTn id="60" fill="hold">
                            <p:stCondLst>
                              <p:cond delay="306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4"/>
                                        </p:tgtEl>
                                        <p:attrNameLst>
                                          <p:attrName>style.visibility</p:attrName>
                                        </p:attrNameLst>
                                      </p:cBhvr>
                                      <p:to>
                                        <p:strVal val="visible"/>
                                      </p:to>
                                    </p:set>
                                    <p:anim calcmode="lin" valueType="num">
                                      <p:cBhvr>
                                        <p:cTn id="63" dur="1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4"/>
                                        </p:tgtEl>
                                        <p:attrNameLst>
                                          <p:attrName>ppt_y</p:attrName>
                                        </p:attrNameLst>
                                      </p:cBhvr>
                                      <p:tavLst>
                                        <p:tav tm="0">
                                          <p:val>
                                            <p:strVal val="#ppt_y"/>
                                          </p:val>
                                        </p:tav>
                                        <p:tav tm="100000">
                                          <p:val>
                                            <p:strVal val="#ppt_y"/>
                                          </p:val>
                                        </p:tav>
                                      </p:tavLst>
                                    </p:anim>
                                    <p:anim calcmode="lin" valueType="num">
                                      <p:cBhvr>
                                        <p:cTn id="65" dur="1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p:bldP spid="44" grpId="0"/>
      <p:bldP spid="45"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Product</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4" y="1496611"/>
            <a:ext cx="7116633" cy="82121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The unique selling proposition (USP) is at the heart of all marketing plans.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597824"/>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793502" y="2896560"/>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792640" y="5353587"/>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1718475" y="2851161"/>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The following questions are helpful in identifying the USP of your product:</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3053008" y="5425568"/>
            <a:ext cx="7790627"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In the words of the Olympic motto: faster...higher...stronger. What is your USP?</a:t>
            </a:r>
          </a:p>
        </p:txBody>
      </p:sp>
      <p:sp>
        <p:nvSpPr>
          <p:cNvPr id="19" name="نجمة ذات 4 نقاط 52">
            <a:extLst>
              <a:ext uri="{FF2B5EF4-FFF2-40B4-BE49-F238E27FC236}">
                <a16:creationId xmlns:a16="http://schemas.microsoft.com/office/drawing/2014/main" id="{B3A580A4-5B8E-2A12-2F65-FC2D747A51B1}"/>
              </a:ext>
            </a:extLst>
          </p:cNvPr>
          <p:cNvSpPr/>
          <p:nvPr/>
        </p:nvSpPr>
        <p:spPr>
          <a:xfrm>
            <a:off x="1690124" y="3858485"/>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0" name="عنصر نائب للنص 13">
            <a:extLst>
              <a:ext uri="{FF2B5EF4-FFF2-40B4-BE49-F238E27FC236}">
                <a16:creationId xmlns:a16="http://schemas.microsoft.com/office/drawing/2014/main" id="{12149CE1-4F0D-B794-A295-AFB293CCBBE9}"/>
              </a:ext>
            </a:extLst>
          </p:cNvPr>
          <p:cNvSpPr txBox="1">
            <a:spLocks/>
          </p:cNvSpPr>
          <p:nvPr/>
        </p:nvSpPr>
        <p:spPr>
          <a:xfrm>
            <a:off x="2197125" y="3843005"/>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What needs are you meeting better than anyone else?</a:t>
            </a:r>
          </a:p>
        </p:txBody>
      </p:sp>
      <p:sp>
        <p:nvSpPr>
          <p:cNvPr id="22" name="نجمة ذات 4 نقاط 52">
            <a:extLst>
              <a:ext uri="{FF2B5EF4-FFF2-40B4-BE49-F238E27FC236}">
                <a16:creationId xmlns:a16="http://schemas.microsoft.com/office/drawing/2014/main" id="{656E5ED7-1B5E-78C7-3728-568EC0BCF5A1}"/>
              </a:ext>
            </a:extLst>
          </p:cNvPr>
          <p:cNvSpPr/>
          <p:nvPr/>
        </p:nvSpPr>
        <p:spPr>
          <a:xfrm>
            <a:off x="1718475" y="4327001"/>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8EC05CFA-3146-514F-B31A-5DA8E7691E35}"/>
              </a:ext>
            </a:extLst>
          </p:cNvPr>
          <p:cNvSpPr txBox="1">
            <a:spLocks/>
          </p:cNvSpPr>
          <p:nvPr/>
        </p:nvSpPr>
        <p:spPr>
          <a:xfrm>
            <a:off x="2225476" y="4311521"/>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What benefits do you deliver better than the competition?</a:t>
            </a:r>
          </a:p>
        </p:txBody>
      </p:sp>
      <p:sp>
        <p:nvSpPr>
          <p:cNvPr id="25" name="نجمة ذات 4 نقاط 52">
            <a:extLst>
              <a:ext uri="{FF2B5EF4-FFF2-40B4-BE49-F238E27FC236}">
                <a16:creationId xmlns:a16="http://schemas.microsoft.com/office/drawing/2014/main" id="{4FCFE5A0-2C24-7472-690C-A896439C98E2}"/>
              </a:ext>
            </a:extLst>
          </p:cNvPr>
          <p:cNvSpPr/>
          <p:nvPr/>
        </p:nvSpPr>
        <p:spPr>
          <a:xfrm>
            <a:off x="1690124" y="4822782"/>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6" name="عنصر نائب للنص 13">
            <a:extLst>
              <a:ext uri="{FF2B5EF4-FFF2-40B4-BE49-F238E27FC236}">
                <a16:creationId xmlns:a16="http://schemas.microsoft.com/office/drawing/2014/main" id="{72B51F70-C20E-CDFE-DB7B-56D13A819C76}"/>
              </a:ext>
            </a:extLst>
          </p:cNvPr>
          <p:cNvSpPr txBox="1">
            <a:spLocks/>
          </p:cNvSpPr>
          <p:nvPr/>
        </p:nvSpPr>
        <p:spPr>
          <a:xfrm>
            <a:off x="2197124" y="4807302"/>
            <a:ext cx="7651525"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What needs or customers do you serve that the competition does not?</a:t>
            </a:r>
          </a:p>
        </p:txBody>
      </p:sp>
    </p:spTree>
    <p:extLst>
      <p:ext uri="{BB962C8B-B14F-4D97-AF65-F5344CB8AC3E}">
        <p14:creationId xmlns:p14="http://schemas.microsoft.com/office/powerpoint/2010/main" val="8577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39"/>
                                        </p:tgtEl>
                                        <p:attrNameLst>
                                          <p:attrName>ppt_y</p:attrName>
                                        </p:attrNameLst>
                                      </p:cBhvr>
                                      <p:tavLst>
                                        <p:tav tm="0">
                                          <p:val>
                                            <p:strVal val="#ppt_y"/>
                                          </p:val>
                                        </p:tav>
                                        <p:tav tm="100000">
                                          <p:val>
                                            <p:strVal val="#ppt_y"/>
                                          </p:val>
                                        </p:tav>
                                      </p:tavLst>
                                    </p:anim>
                                    <p:anim calcmode="lin" valueType="num">
                                      <p:cBhvr>
                                        <p:cTn id="32"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50"/>
                                        <p:tgtEl>
                                          <p:spTgt spid="34"/>
                                        </p:tgtEl>
                                      </p:cBhvr>
                                    </p:animEffect>
                                  </p:childTnLst>
                                </p:cTn>
                              </p:par>
                            </p:childTnLst>
                          </p:cTn>
                        </p:par>
                        <p:par>
                          <p:cTn id="38" fill="hold">
                            <p:stCondLst>
                              <p:cond delay="1000"/>
                            </p:stCondLst>
                            <p:childTnLst>
                              <p:par>
                                <p:cTn id="39" presetID="22" presetClass="entr" presetSubtype="8" fill="hold" grpId="0" nodeType="afterEffect">
                                  <p:stCondLst>
                                    <p:cond delay="0"/>
                                  </p:stCondLst>
                                  <p:iterate type="wd">
                                    <p:tmPct val="10000"/>
                                  </p:iterate>
                                  <p:childTnLst>
                                    <p:set>
                                      <p:cBhvr>
                                        <p:cTn id="40" dur="1" fill="hold">
                                          <p:stCondLst>
                                            <p:cond delay="0"/>
                                          </p:stCondLst>
                                        </p:cTn>
                                        <p:tgtEl>
                                          <p:spTgt spid="33"/>
                                        </p:tgtEl>
                                        <p:attrNameLst>
                                          <p:attrName>style.visibility</p:attrName>
                                        </p:attrNameLst>
                                      </p:cBhvr>
                                      <p:to>
                                        <p:strVal val="visible"/>
                                      </p:to>
                                    </p:set>
                                    <p:animEffect transition="in" filter="wipe(left)">
                                      <p:cBhvr>
                                        <p:cTn id="41" dur="250"/>
                                        <p:tgtEl>
                                          <p:spTgt spid="33"/>
                                        </p:tgtEl>
                                      </p:cBhvr>
                                    </p:animEffect>
                                  </p:childTnLst>
                                </p:cTn>
                              </p:par>
                            </p:childTnLst>
                          </p:cTn>
                        </p:par>
                        <p:par>
                          <p:cTn id="42" fill="hold">
                            <p:stCondLst>
                              <p:cond delay="162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250"/>
                                        <p:tgtEl>
                                          <p:spTgt spid="35"/>
                                        </p:tgtEl>
                                      </p:cBhvr>
                                    </p:animEffect>
                                  </p:childTnLst>
                                </p:cTn>
                              </p:par>
                            </p:childTnLst>
                          </p:cTn>
                        </p:par>
                        <p:par>
                          <p:cTn id="46" fill="hold">
                            <p:stCondLst>
                              <p:cond delay="1875"/>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38"/>
                                        </p:tgtEl>
                                        <p:attrNameLst>
                                          <p:attrName>style.visibility</p:attrName>
                                        </p:attrNameLst>
                                      </p:cBhvr>
                                      <p:to>
                                        <p:strVal val="visible"/>
                                      </p:to>
                                    </p:set>
                                    <p:animEffect transition="in" filter="wipe(left)">
                                      <p:cBhvr>
                                        <p:cTn id="49" dur="250"/>
                                        <p:tgtEl>
                                          <p:spTgt spid="38"/>
                                        </p:tgtEl>
                                      </p:cBhvr>
                                    </p:animEffect>
                                  </p:childTnLst>
                                </p:cTn>
                              </p:par>
                            </p:childTnLst>
                          </p:cTn>
                        </p:par>
                        <p:par>
                          <p:cTn id="50" fill="hold">
                            <p:stCondLst>
                              <p:cond delay="2425"/>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50"/>
                                        <p:tgtEl>
                                          <p:spTgt spid="19"/>
                                        </p:tgtEl>
                                      </p:cBhvr>
                                    </p:animEffect>
                                  </p:childTnLst>
                                </p:cTn>
                              </p:par>
                            </p:childTnLst>
                          </p:cTn>
                        </p:par>
                        <p:par>
                          <p:cTn id="54" fill="hold">
                            <p:stCondLst>
                              <p:cond delay="2675"/>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childTnLst>
                          </p:cTn>
                        </p:par>
                        <p:par>
                          <p:cTn id="58" fill="hold">
                            <p:stCondLst>
                              <p:cond delay="2925"/>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50"/>
                                        <p:tgtEl>
                                          <p:spTgt spid="25"/>
                                        </p:tgtEl>
                                      </p:cBhvr>
                                    </p:animEffect>
                                  </p:childTnLst>
                                </p:cTn>
                              </p:par>
                            </p:childTnLst>
                          </p:cTn>
                        </p:par>
                        <p:par>
                          <p:cTn id="62" fill="hold">
                            <p:stCondLst>
                              <p:cond delay="3175"/>
                            </p:stCondLst>
                            <p:childTnLst>
                              <p:par>
                                <p:cTn id="63" presetID="22" presetClass="entr" presetSubtype="8" fill="hold" grpId="0" nodeType="afterEffect">
                                  <p:stCondLst>
                                    <p:cond delay="0"/>
                                  </p:stCondLst>
                                  <p:iterate type="wd">
                                    <p:tmPct val="10000"/>
                                  </p:iterate>
                                  <p:childTnLst>
                                    <p:set>
                                      <p:cBhvr>
                                        <p:cTn id="64" dur="1" fill="hold">
                                          <p:stCondLst>
                                            <p:cond delay="0"/>
                                          </p:stCondLst>
                                        </p:cTn>
                                        <p:tgtEl>
                                          <p:spTgt spid="20"/>
                                        </p:tgtEl>
                                        <p:attrNameLst>
                                          <p:attrName>style.visibility</p:attrName>
                                        </p:attrNameLst>
                                      </p:cBhvr>
                                      <p:to>
                                        <p:strVal val="visible"/>
                                      </p:to>
                                    </p:set>
                                    <p:animEffect transition="in" filter="wipe(left)">
                                      <p:cBhvr>
                                        <p:cTn id="65" dur="250"/>
                                        <p:tgtEl>
                                          <p:spTgt spid="20"/>
                                        </p:tgtEl>
                                      </p:cBhvr>
                                    </p:animEffect>
                                  </p:childTnLst>
                                </p:cTn>
                              </p:par>
                            </p:childTnLst>
                          </p:cTn>
                        </p:par>
                        <p:par>
                          <p:cTn id="66" fill="hold">
                            <p:stCondLst>
                              <p:cond delay="3650"/>
                            </p:stCondLst>
                            <p:childTnLst>
                              <p:par>
                                <p:cTn id="67" presetID="22" presetClass="entr" presetSubtype="8" fill="hold" grpId="0" nodeType="afterEffect">
                                  <p:stCondLst>
                                    <p:cond delay="0"/>
                                  </p:stCondLst>
                                  <p:iterate type="wd">
                                    <p:tmPct val="10000"/>
                                  </p:iterate>
                                  <p:childTnLst>
                                    <p:set>
                                      <p:cBhvr>
                                        <p:cTn id="68" dur="1" fill="hold">
                                          <p:stCondLst>
                                            <p:cond delay="0"/>
                                          </p:stCondLst>
                                        </p:cTn>
                                        <p:tgtEl>
                                          <p:spTgt spid="24"/>
                                        </p:tgtEl>
                                        <p:attrNameLst>
                                          <p:attrName>style.visibility</p:attrName>
                                        </p:attrNameLst>
                                      </p:cBhvr>
                                      <p:to>
                                        <p:strVal val="visible"/>
                                      </p:to>
                                    </p:set>
                                    <p:animEffect transition="in" filter="wipe(left)">
                                      <p:cBhvr>
                                        <p:cTn id="69" dur="250"/>
                                        <p:tgtEl>
                                          <p:spTgt spid="24"/>
                                        </p:tgtEl>
                                      </p:cBhvr>
                                    </p:animEffect>
                                  </p:childTnLst>
                                </p:cTn>
                              </p:par>
                            </p:childTnLst>
                          </p:cTn>
                        </p:par>
                        <p:par>
                          <p:cTn id="70" fill="hold">
                            <p:stCondLst>
                              <p:cond delay="4125"/>
                            </p:stCondLst>
                            <p:childTnLst>
                              <p:par>
                                <p:cTn id="71" presetID="22" presetClass="entr" presetSubtype="8" fill="hold" grpId="0" nodeType="afterEffect">
                                  <p:stCondLst>
                                    <p:cond delay="0"/>
                                  </p:stCondLst>
                                  <p:iterate type="wd">
                                    <p:tmPct val="10000"/>
                                  </p:iterate>
                                  <p:childTnLst>
                                    <p:set>
                                      <p:cBhvr>
                                        <p:cTn id="72" dur="1" fill="hold">
                                          <p:stCondLst>
                                            <p:cond delay="0"/>
                                          </p:stCondLst>
                                        </p:cTn>
                                        <p:tgtEl>
                                          <p:spTgt spid="26"/>
                                        </p:tgtEl>
                                        <p:attrNameLst>
                                          <p:attrName>style.visibility</p:attrName>
                                        </p:attrNameLst>
                                      </p:cBhvr>
                                      <p:to>
                                        <p:strVal val="visible"/>
                                      </p:to>
                                    </p:set>
                                    <p:animEffect transition="in" filter="wipe(left)">
                                      <p:cBhvr>
                                        <p:cTn id="73" dur="250"/>
                                        <p:tgtEl>
                                          <p:spTgt spid="26"/>
                                        </p:tgtEl>
                                      </p:cBhvr>
                                    </p:animEffect>
                                  </p:childTnLst>
                                </p:cTn>
                              </p:par>
                            </p:childTnLst>
                          </p:cTn>
                        </p:par>
                        <p:par>
                          <p:cTn id="74" fill="hold">
                            <p:stCondLst>
                              <p:cond delay="4675"/>
                            </p:stCondLst>
                            <p:childTnLst>
                              <p:par>
                                <p:cTn id="75" presetID="10"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250"/>
                                        <p:tgtEl>
                                          <p:spTgt spid="37"/>
                                        </p:tgtEl>
                                      </p:cBhvr>
                                    </p:animEffect>
                                  </p:childTnLst>
                                </p:cTn>
                              </p:par>
                            </p:childTnLst>
                          </p:cTn>
                        </p:par>
                        <p:par>
                          <p:cTn id="78" fill="hold">
                            <p:stCondLst>
                              <p:cond delay="4925"/>
                            </p:stCondLst>
                            <p:childTnLst>
                              <p:par>
                                <p:cTn id="79" presetID="22" presetClass="entr" presetSubtype="8" fill="hold" grpId="0" nodeType="afterEffect">
                                  <p:stCondLst>
                                    <p:cond delay="0"/>
                                  </p:stCondLst>
                                  <p:iterate type="wd">
                                    <p:tmPct val="10000"/>
                                  </p:iterate>
                                  <p:childTnLst>
                                    <p:set>
                                      <p:cBhvr>
                                        <p:cTn id="80" dur="1" fill="hold">
                                          <p:stCondLst>
                                            <p:cond delay="0"/>
                                          </p:stCondLst>
                                        </p:cTn>
                                        <p:tgtEl>
                                          <p:spTgt spid="40"/>
                                        </p:tgtEl>
                                        <p:attrNameLst>
                                          <p:attrName>style.visibility</p:attrName>
                                        </p:attrNameLst>
                                      </p:cBhvr>
                                      <p:to>
                                        <p:strVal val="visible"/>
                                      </p:to>
                                    </p:set>
                                    <p:animEffect transition="in" filter="wipe(left)">
                                      <p:cBhvr>
                                        <p:cTn id="81"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P spid="19" grpId="0" animBg="1"/>
      <p:bldP spid="20" grpId="0"/>
      <p:bldP spid="22" grpId="0" animBg="1"/>
      <p:bldP spid="24"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21280" y="176661"/>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Price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خماسي 1">
            <a:extLst>
              <a:ext uri="{FF2B5EF4-FFF2-40B4-BE49-F238E27FC236}">
                <a16:creationId xmlns:a16="http://schemas.microsoft.com/office/drawing/2014/main" id="{E67FEB9B-2010-4662-DF7E-5A39D63805A0}"/>
              </a:ext>
            </a:extLst>
          </p:cNvPr>
          <p:cNvSpPr/>
          <p:nvPr/>
        </p:nvSpPr>
        <p:spPr>
          <a:xfrm>
            <a:off x="632701" y="1672868"/>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973105" y="1786771"/>
            <a:ext cx="7725193" cy="73240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Based on costs. Calculate the cost to produce one item of your product. Add your desired profit on top of the cost to come up with the price.</a:t>
            </a:r>
          </a:p>
        </p:txBody>
      </p:sp>
      <p:sp>
        <p:nvSpPr>
          <p:cNvPr id="45" name="خماسي 44">
            <a:extLst>
              <a:ext uri="{FF2B5EF4-FFF2-40B4-BE49-F238E27FC236}">
                <a16:creationId xmlns:a16="http://schemas.microsoft.com/office/drawing/2014/main" id="{D6DC1BB2-BC6F-FC8E-3F0F-217C56165FB6}"/>
              </a:ext>
            </a:extLst>
          </p:cNvPr>
          <p:cNvSpPr/>
          <p:nvPr/>
        </p:nvSpPr>
        <p:spPr>
          <a:xfrm>
            <a:off x="60459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713796" y="3112516"/>
            <a:ext cx="4334004"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200" b="0" dirty="0">
                <a:solidFill>
                  <a:srgbClr val="343D45">
                    <a:lumMod val="75000"/>
                  </a:srgbClr>
                </a:solidFill>
                <a:latin typeface="Cocon® Next Arabic"/>
                <a:cs typeface="Geeza Pro" panose="02000400000000000000" pitchFamily="2" charset="0"/>
              </a:rPr>
              <a:t>Based on product positioning. How do you want to be known in the market? Do you want to serve a broad range of customers, or focus on a small yet profitable segment? Is your product a luxury or a basic good? What is the level of quality with which you want your product to be recognized?</a:t>
            </a:r>
          </a:p>
        </p:txBody>
      </p:sp>
      <p:sp>
        <p:nvSpPr>
          <p:cNvPr id="54" name="خماسي 53">
            <a:extLst>
              <a:ext uri="{FF2B5EF4-FFF2-40B4-BE49-F238E27FC236}">
                <a16:creationId xmlns:a16="http://schemas.microsoft.com/office/drawing/2014/main" id="{620346E8-183F-1C21-6A70-7F3A6055C1BA}"/>
              </a:ext>
            </a:extLst>
          </p:cNvPr>
          <p:cNvSpPr/>
          <p:nvPr/>
        </p:nvSpPr>
        <p:spPr>
          <a:xfrm>
            <a:off x="604592" y="4484044"/>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814069" y="4532105"/>
            <a:ext cx="3879718" cy="1123295"/>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2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Based on competition. Charge what the competition charges. There are several reasons why this makes sense. The price set by current competitors is a good indicator of what the market can afford. If competitors have thought through the issues, c</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16688" y="178338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800" dirty="0">
                <a:solidFill>
                  <a:schemeClr val="bg1">
                    <a:lumMod val="6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3</a:t>
            </a:r>
          </a:p>
        </p:txBody>
      </p:sp>
      <p:sp>
        <p:nvSpPr>
          <p:cNvPr id="70" name="خماسي 69">
            <a:extLst>
              <a:ext uri="{FF2B5EF4-FFF2-40B4-BE49-F238E27FC236}">
                <a16:creationId xmlns:a16="http://schemas.microsoft.com/office/drawing/2014/main" id="{43278C28-3717-2688-2F68-1DFE653FAB2D}"/>
              </a:ext>
            </a:extLst>
          </p:cNvPr>
          <p:cNvSpPr/>
          <p:nvPr/>
        </p:nvSpPr>
        <p:spPr>
          <a:xfrm>
            <a:off x="6148845" y="441389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168072" y="4458172"/>
            <a:ext cx="4813176" cy="112329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Based on savings. When a product saves the customer time, money, or effort, the savings are used to set the price. Examples include prices for energy-saving light bulbs and calls on the Internet.</a:t>
            </a:r>
          </a:p>
        </p:txBody>
      </p:sp>
      <p:sp>
        <p:nvSpPr>
          <p:cNvPr id="75" name="خماسي 74">
            <a:extLst>
              <a:ext uri="{FF2B5EF4-FFF2-40B4-BE49-F238E27FC236}">
                <a16:creationId xmlns:a16="http://schemas.microsoft.com/office/drawing/2014/main" id="{53CE99CC-9406-0729-B990-75060D6EBBD0}"/>
              </a:ext>
            </a:extLst>
          </p:cNvPr>
          <p:cNvSpPr/>
          <p:nvPr/>
        </p:nvSpPr>
        <p:spPr>
          <a:xfrm>
            <a:off x="612991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40446"/>
            <a:ext cx="4491621"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b="0" dirty="0">
                <a:solidFill>
                  <a:srgbClr val="343D45">
                    <a:lumMod val="75000"/>
                  </a:srgbClr>
                </a:solidFill>
                <a:latin typeface="Cocon® Next Arabic"/>
                <a:cs typeface="Geeza Pro" panose="02000400000000000000" pitchFamily="2" charset="0"/>
              </a:rPr>
              <a:t>Based on an achieving market share. The price can be set low to be appreciated and accepted by the market. Once the desired volume is achieved, the price can be increased.</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32832" y="452441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5</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4</a:t>
            </a:r>
          </a:p>
        </p:txBody>
      </p:sp>
      <p:sp>
        <p:nvSpPr>
          <p:cNvPr id="27" name="Rectangle 31">
            <a:extLst>
              <a:ext uri="{FF2B5EF4-FFF2-40B4-BE49-F238E27FC236}">
                <a16:creationId xmlns:a16="http://schemas.microsoft.com/office/drawing/2014/main" id="{E7050761-C4CB-DD48-931F-9C02875B61C7}"/>
              </a:ext>
            </a:extLst>
          </p:cNvPr>
          <p:cNvSpPr/>
          <p:nvPr/>
        </p:nvSpPr>
        <p:spPr>
          <a:xfrm>
            <a:off x="1588122" y="891878"/>
            <a:ext cx="9489420" cy="646331"/>
          </a:xfrm>
          <a:prstGeom prst="rect">
            <a:avLst/>
          </a:prstGeom>
        </p:spPr>
        <p:txBody>
          <a:bodyPr wrap="square" anchor="t">
            <a:spAutoFit/>
          </a:bodyPr>
          <a:lstStyle/>
          <a:p>
            <a:pPr algn="ctr">
              <a:defRPr/>
            </a:pPr>
            <a:r>
              <a:rPr lang="en-US" b="1" dirty="0">
                <a:solidFill>
                  <a:srgbClr val="83E9DD"/>
                </a:solidFill>
                <a:latin typeface="El Messiri" panose="00000800000000000000" pitchFamily="50" charset="-78"/>
                <a:cs typeface="El Messiri" panose="00000800000000000000" pitchFamily="50" charset="-78"/>
              </a:rPr>
              <a:t>The pricing portion of the marketing plan lays down how you are going to price the product, how you produced the price, and the return to the business as a result of this price.</a:t>
            </a:r>
          </a:p>
        </p:txBody>
      </p:sp>
    </p:spTree>
    <p:extLst>
      <p:ext uri="{BB962C8B-B14F-4D97-AF65-F5344CB8AC3E}">
        <p14:creationId xmlns:p14="http://schemas.microsoft.com/office/powerpoint/2010/main" val="3895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9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7"/>
                                        </p:tgtEl>
                                        <p:attrNameLst>
                                          <p:attrName>ppt_y</p:attrName>
                                        </p:attrNameLst>
                                      </p:cBhvr>
                                      <p:tavLst>
                                        <p:tav tm="0">
                                          <p:val>
                                            <p:strVal val="#ppt_y"/>
                                          </p:val>
                                        </p:tav>
                                        <p:tav tm="100000">
                                          <p:val>
                                            <p:strVal val="#ppt_y"/>
                                          </p:val>
                                        </p:tav>
                                      </p:tavLst>
                                    </p:anim>
                                    <p:anim calcmode="lin" valueType="num">
                                      <p:cBhvr>
                                        <p:cTn id="33"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7"/>
                                        </p:tgtEl>
                                      </p:cBhvr>
                                    </p:animEffect>
                                  </p:childTnLst>
                                </p:cTn>
                              </p:par>
                            </p:childTnLst>
                          </p:cTn>
                        </p:par>
                        <p:par>
                          <p:cTn id="36" fill="hold">
                            <p:stCondLst>
                              <p:cond delay="47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5"/>
                                        </p:tgtEl>
                                        <p:attrNameLst>
                                          <p:attrName>ppt_y</p:attrName>
                                        </p:attrNameLst>
                                      </p:cBhvr>
                                      <p:tavLst>
                                        <p:tav tm="0">
                                          <p:val>
                                            <p:strVal val="#ppt_y"/>
                                          </p:val>
                                        </p:tav>
                                        <p:tav tm="100000">
                                          <p:val>
                                            <p:strVal val="#ppt_y"/>
                                          </p:val>
                                        </p:tav>
                                      </p:tavLst>
                                    </p:anim>
                                    <p:anim calcmode="lin" valueType="num">
                                      <p:cBhvr>
                                        <p:cTn id="41"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5"/>
                                        </p:tgtEl>
                                      </p:cBhvr>
                                    </p:animEffect>
                                  </p:childTnLst>
                                </p:cTn>
                              </p:par>
                            </p:childTnLst>
                          </p:cTn>
                        </p:par>
                        <p:par>
                          <p:cTn id="44" fill="hold">
                            <p:stCondLst>
                              <p:cond delay="50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8"/>
                                        </p:tgtEl>
                                        <p:attrNameLst>
                                          <p:attrName>ppt_y</p:attrName>
                                        </p:attrNameLst>
                                      </p:cBhvr>
                                      <p:tavLst>
                                        <p:tav tm="0">
                                          <p:val>
                                            <p:strVal val="#ppt_y"/>
                                          </p:val>
                                        </p:tav>
                                        <p:tav tm="100000">
                                          <p:val>
                                            <p:strVal val="#ppt_y"/>
                                          </p:val>
                                        </p:tav>
                                      </p:tavLst>
                                    </p:anim>
                                    <p:anim calcmode="lin" valueType="num">
                                      <p:cBhvr>
                                        <p:cTn id="49"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8"/>
                                        </p:tgtEl>
                                      </p:cBhvr>
                                    </p:animEffect>
                                  </p:childTnLst>
                                </p:cTn>
                              </p:par>
                            </p:childTnLst>
                          </p:cTn>
                        </p:par>
                        <p:par>
                          <p:cTn id="52" fill="hold">
                            <p:stCondLst>
                              <p:cond delay="52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9"/>
                                        </p:tgtEl>
                                        <p:attrNameLst>
                                          <p:attrName>style.visibility</p:attrName>
                                        </p:attrNameLst>
                                      </p:cBhvr>
                                      <p:to>
                                        <p:strVal val="visible"/>
                                      </p:to>
                                    </p:set>
                                    <p:anim calcmode="lin" valueType="num">
                                      <p:cBhvr>
                                        <p:cTn id="55"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69"/>
                                        </p:tgtEl>
                                        <p:attrNameLst>
                                          <p:attrName>ppt_y</p:attrName>
                                        </p:attrNameLst>
                                      </p:cBhvr>
                                      <p:tavLst>
                                        <p:tav tm="0">
                                          <p:val>
                                            <p:strVal val="#ppt_y"/>
                                          </p:val>
                                        </p:tav>
                                        <p:tav tm="100000">
                                          <p:val>
                                            <p:strVal val="#ppt_y"/>
                                          </p:val>
                                        </p:tav>
                                      </p:tavLst>
                                    </p:anim>
                                    <p:anim calcmode="lin" valueType="num">
                                      <p:cBhvr>
                                        <p:cTn id="57"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69"/>
                                        </p:tgtEl>
                                      </p:cBhvr>
                                    </p:animEffect>
                                  </p:childTnLst>
                                </p:cTn>
                              </p:par>
                            </p:childTnLst>
                          </p:cTn>
                        </p:par>
                        <p:par>
                          <p:cTn id="60" fill="hold">
                            <p:stCondLst>
                              <p:cond delay="55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
                                        </p:tgtEl>
                                        <p:attrNameLst>
                                          <p:attrName>style.visibility</p:attrName>
                                        </p:attrNameLst>
                                      </p:cBhvr>
                                      <p:to>
                                        <p:strVal val="visible"/>
                                      </p:to>
                                    </p:set>
                                    <p:anim calcmode="lin" valueType="num">
                                      <p:cBhvr>
                                        <p:cTn id="63"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82"/>
                                        </p:tgtEl>
                                        <p:attrNameLst>
                                          <p:attrName>ppt_y</p:attrName>
                                        </p:attrNameLst>
                                      </p:cBhvr>
                                      <p:tavLst>
                                        <p:tav tm="0">
                                          <p:val>
                                            <p:strVal val="#ppt_y"/>
                                          </p:val>
                                        </p:tav>
                                        <p:tav tm="100000">
                                          <p:val>
                                            <p:strVal val="#ppt_y"/>
                                          </p:val>
                                        </p:tav>
                                      </p:tavLst>
                                    </p:anim>
                                    <p:anim calcmode="lin" valueType="num">
                                      <p:cBhvr>
                                        <p:cTn id="65"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82"/>
                                        </p:tgtEl>
                                      </p:cBhvr>
                                    </p:animEffect>
                                  </p:childTnLst>
                                </p:cTn>
                              </p:par>
                            </p:childTnLst>
                          </p:cTn>
                        </p:par>
                        <p:par>
                          <p:cTn id="68" fill="hold">
                            <p:stCondLst>
                              <p:cond delay="577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1"/>
                                        </p:tgtEl>
                                        <p:attrNameLst>
                                          <p:attrName>style.visibility</p:attrName>
                                        </p:attrNameLst>
                                      </p:cBhvr>
                                      <p:to>
                                        <p:strVal val="visible"/>
                                      </p:to>
                                    </p:set>
                                    <p:anim calcmode="lin" valueType="num">
                                      <p:cBhvr>
                                        <p:cTn id="71" dur="25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72" dur="250" fill="hold"/>
                                        <p:tgtEl>
                                          <p:spTgt spid="81"/>
                                        </p:tgtEl>
                                        <p:attrNameLst>
                                          <p:attrName>ppt_y</p:attrName>
                                        </p:attrNameLst>
                                      </p:cBhvr>
                                      <p:tavLst>
                                        <p:tav tm="0">
                                          <p:val>
                                            <p:strVal val="#ppt_y"/>
                                          </p:val>
                                        </p:tav>
                                        <p:tav tm="100000">
                                          <p:val>
                                            <p:strVal val="#ppt_y"/>
                                          </p:val>
                                        </p:tav>
                                      </p:tavLst>
                                    </p:anim>
                                    <p:anim calcmode="lin" valueType="num">
                                      <p:cBhvr>
                                        <p:cTn id="73" dur="25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4" dur="25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250" tmFilter="0,0; .5, 1; 1, 1"/>
                                        <p:tgtEl>
                                          <p:spTgt spid="81"/>
                                        </p:tgtEl>
                                      </p:cBhvr>
                                    </p:animEffect>
                                  </p:childTnLst>
                                </p:cTn>
                              </p:par>
                            </p:childTnLst>
                          </p:cTn>
                        </p:par>
                        <p:par>
                          <p:cTn id="76" fill="hold">
                            <p:stCondLst>
                              <p:cond delay="602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3"/>
                                        </p:tgtEl>
                                        <p:attrNameLst>
                                          <p:attrName>style.visibility</p:attrName>
                                        </p:attrNameLst>
                                      </p:cBhvr>
                                      <p:to>
                                        <p:strVal val="visible"/>
                                      </p:to>
                                    </p:set>
                                    <p:anim calcmode="lin" valueType="num">
                                      <p:cBhvr>
                                        <p:cTn id="79"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43"/>
                                        </p:tgtEl>
                                        <p:attrNameLst>
                                          <p:attrName>ppt_y</p:attrName>
                                        </p:attrNameLst>
                                      </p:cBhvr>
                                      <p:tavLst>
                                        <p:tav tm="0">
                                          <p:val>
                                            <p:strVal val="#ppt_y"/>
                                          </p:val>
                                        </p:tav>
                                        <p:tav tm="100000">
                                          <p:val>
                                            <p:strVal val="#ppt_y"/>
                                          </p:val>
                                        </p:tav>
                                      </p:tavLst>
                                    </p:anim>
                                    <p:anim calcmode="lin" valueType="num">
                                      <p:cBhvr>
                                        <p:cTn id="81"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43"/>
                                        </p:tgtEl>
                                      </p:cBhvr>
                                    </p:animEffect>
                                  </p:childTnLst>
                                </p:cTn>
                              </p:par>
                            </p:childTnLst>
                          </p:cTn>
                        </p:par>
                        <p:par>
                          <p:cTn id="84" fill="hold">
                            <p:stCondLst>
                              <p:cond delay="725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52"/>
                                        </p:tgtEl>
                                        <p:attrNameLst>
                                          <p:attrName>ppt_y</p:attrName>
                                        </p:attrNameLst>
                                      </p:cBhvr>
                                      <p:tavLst>
                                        <p:tav tm="0">
                                          <p:val>
                                            <p:strVal val="#ppt_y"/>
                                          </p:val>
                                        </p:tav>
                                        <p:tav tm="100000">
                                          <p:val>
                                            <p:strVal val="#ppt_y"/>
                                          </p:val>
                                        </p:tav>
                                      </p:tavLst>
                                    </p:anim>
                                    <p:anim calcmode="lin" valueType="num">
                                      <p:cBhvr>
                                        <p:cTn id="89"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52"/>
                                        </p:tgtEl>
                                      </p:cBhvr>
                                    </p:animEffect>
                                  </p:childTnLst>
                                </p:cTn>
                              </p:par>
                            </p:childTnLst>
                          </p:cTn>
                        </p:par>
                        <p:par>
                          <p:cTn id="92" fill="hold">
                            <p:stCondLst>
                              <p:cond delay="966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4"/>
                                        </p:tgtEl>
                                        <p:attrNameLst>
                                          <p:attrName>style.visibility</p:attrName>
                                        </p:attrNameLst>
                                      </p:cBhvr>
                                      <p:to>
                                        <p:strVal val="visible"/>
                                      </p:to>
                                    </p:set>
                                    <p:anim calcmode="lin" valueType="num">
                                      <p:cBhvr>
                                        <p:cTn id="95"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64"/>
                                        </p:tgtEl>
                                        <p:attrNameLst>
                                          <p:attrName>ppt_y</p:attrName>
                                        </p:attrNameLst>
                                      </p:cBhvr>
                                      <p:tavLst>
                                        <p:tav tm="0">
                                          <p:val>
                                            <p:strVal val="#ppt_y"/>
                                          </p:val>
                                        </p:tav>
                                        <p:tav tm="100000">
                                          <p:val>
                                            <p:strVal val="#ppt_y"/>
                                          </p:val>
                                        </p:tav>
                                      </p:tavLst>
                                    </p:anim>
                                    <p:anim calcmode="lin" valueType="num">
                                      <p:cBhvr>
                                        <p:cTn id="97"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64"/>
                                        </p:tgtEl>
                                      </p:cBhvr>
                                    </p:animEffect>
                                  </p:childTnLst>
                                </p:cTn>
                              </p:par>
                            </p:childTnLst>
                          </p:cTn>
                        </p:par>
                        <p:par>
                          <p:cTn id="100" fill="hold">
                            <p:stCondLst>
                              <p:cond delay="1180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7"/>
                                        </p:tgtEl>
                                        <p:attrNameLst>
                                          <p:attrName>style.visibility</p:attrName>
                                        </p:attrNameLst>
                                      </p:cBhvr>
                                      <p:to>
                                        <p:strVal val="visible"/>
                                      </p:to>
                                    </p:set>
                                    <p:anim calcmode="lin" valueType="num">
                                      <p:cBhvr>
                                        <p:cTn id="103"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7"/>
                                        </p:tgtEl>
                                        <p:attrNameLst>
                                          <p:attrName>ppt_y</p:attrName>
                                        </p:attrNameLst>
                                      </p:cBhvr>
                                      <p:tavLst>
                                        <p:tav tm="0">
                                          <p:val>
                                            <p:strVal val="#ppt_y"/>
                                          </p:val>
                                        </p:tav>
                                        <p:tav tm="100000">
                                          <p:val>
                                            <p:strVal val="#ppt_y"/>
                                          </p:val>
                                        </p:tav>
                                      </p:tavLst>
                                    </p:anim>
                                    <p:anim calcmode="lin" valueType="num">
                                      <p:cBhvr>
                                        <p:cTn id="105"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7"/>
                                        </p:tgtEl>
                                      </p:cBhvr>
                                    </p:animEffect>
                                  </p:childTnLst>
                                </p:cTn>
                              </p:par>
                            </p:childTnLst>
                          </p:cTn>
                        </p:par>
                        <p:par>
                          <p:cTn id="108" fill="hold">
                            <p:stCondLst>
                              <p:cond delay="13305"/>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74"/>
                                        </p:tgtEl>
                                        <p:attrNameLst>
                                          <p:attrName>style.visibility</p:attrName>
                                        </p:attrNameLst>
                                      </p:cBhvr>
                                      <p:to>
                                        <p:strVal val="visible"/>
                                      </p:to>
                                    </p:set>
                                    <p:anim calcmode="lin" valueType="num">
                                      <p:cBhvr>
                                        <p:cTn id="111"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74"/>
                                        </p:tgtEl>
                                        <p:attrNameLst>
                                          <p:attrName>ppt_y</p:attrName>
                                        </p:attrNameLst>
                                      </p:cBhvr>
                                      <p:tavLst>
                                        <p:tav tm="0">
                                          <p:val>
                                            <p:strVal val="#ppt_y"/>
                                          </p:val>
                                        </p:tav>
                                        <p:tav tm="100000">
                                          <p:val>
                                            <p:strVal val="#ppt_y"/>
                                          </p:val>
                                        </p:tav>
                                      </p:tavLst>
                                    </p:anim>
                                    <p:anim calcmode="lin" valueType="num">
                                      <p:cBhvr>
                                        <p:cTn id="113"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1" grpId="0"/>
      <p:bldP spid="82"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35439" y="20974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Place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3704602" y="4747261"/>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5279247" y="3892902"/>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6850230" y="4708529"/>
            <a:ext cx="1522376" cy="829610"/>
            <a:chOff x="4140332" y="1219200"/>
            <a:chExt cx="3111236" cy="1695450"/>
          </a:xfrm>
          <a:solidFill>
            <a:schemeClr val="bg2">
              <a:lumMod val="40000"/>
              <a:lumOff val="6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564831" y="4722512"/>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2133619" y="3917651"/>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320924" y="3376953"/>
            <a:ext cx="2010187"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Your own salesmen and stores</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1693325" y="4701611"/>
            <a:ext cx="2303674"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400" b="0" dirty="0">
                <a:solidFill>
                  <a:srgbClr val="343D45">
                    <a:lumMod val="75000"/>
                  </a:srgbClr>
                </a:solidFill>
                <a:latin typeface="Cocon® Next Arabic"/>
                <a:cs typeface="Geeza Pro" panose="02000400000000000000" pitchFamily="2" charset="0"/>
              </a:rPr>
              <a:t>The traditional wholesaler-retailer network</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3335354" y="3385808"/>
            <a:ext cx="232373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An agency or exclusive (sole) distributor</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5074437" y="4676055"/>
            <a:ext cx="202781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Distributor networks</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6437175" y="3488970"/>
            <a:ext cx="23326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400" b="0" dirty="0">
                <a:solidFill>
                  <a:srgbClr val="343D45">
                    <a:lumMod val="75000"/>
                  </a:srgbClr>
                </a:solidFill>
                <a:latin typeface="Cocon® Next Arabic"/>
                <a:cs typeface="Geeza Pro" panose="02000400000000000000" pitchFamily="2" charset="0"/>
              </a:rPr>
              <a:t>Delivery services (couriers, overnight express service)</a:t>
            </a:r>
          </a:p>
        </p:txBody>
      </p:sp>
      <p:sp>
        <p:nvSpPr>
          <p:cNvPr id="37" name="Rectangle 31">
            <a:extLst>
              <a:ext uri="{FF2B5EF4-FFF2-40B4-BE49-F238E27FC236}">
                <a16:creationId xmlns:a16="http://schemas.microsoft.com/office/drawing/2014/main" id="{D12B5238-C65B-2A1A-1416-E05F22D1B45B}"/>
              </a:ext>
            </a:extLst>
          </p:cNvPr>
          <p:cNvSpPr/>
          <p:nvPr/>
        </p:nvSpPr>
        <p:spPr>
          <a:xfrm>
            <a:off x="820893" y="905672"/>
            <a:ext cx="10867869" cy="1569660"/>
          </a:xfrm>
          <a:prstGeom prst="rect">
            <a:avLst/>
          </a:prstGeom>
        </p:spPr>
        <p:txBody>
          <a:bodyPr wrap="square" anchor="t">
            <a:spAutoFit/>
          </a:bodyPr>
          <a:lstStyle/>
          <a:p>
            <a:pPr algn="just">
              <a:defRPr/>
            </a:pPr>
            <a:r>
              <a:rPr lang="en-US" sz="2400" b="1" dirty="0">
                <a:solidFill>
                  <a:schemeClr val="bg1">
                    <a:lumMod val="50000"/>
                  </a:schemeClr>
                </a:solidFill>
                <a:latin typeface="El Messiri" panose="00000800000000000000" pitchFamily="50" charset="-78"/>
                <a:cs typeface="El Messiri" panose="00000800000000000000" pitchFamily="50" charset="-78"/>
              </a:rPr>
              <a:t>The discussion of place or distribution in your marketing plan explains where the customer will find your product and how it is going to get there. It also outlines your payment methods and services after a sale. These topics are taken up below in the discussion of distribution methods and customer service.</a:t>
            </a:r>
          </a:p>
        </p:txBody>
      </p:sp>
      <p:grpSp>
        <p:nvGrpSpPr>
          <p:cNvPr id="33" name="مجموعة 32">
            <a:extLst>
              <a:ext uri="{FF2B5EF4-FFF2-40B4-BE49-F238E27FC236}">
                <a16:creationId xmlns:a16="http://schemas.microsoft.com/office/drawing/2014/main" id="{DB2A41A5-B521-2787-9691-7B42DAE66CB0}"/>
              </a:ext>
            </a:extLst>
          </p:cNvPr>
          <p:cNvGrpSpPr/>
          <p:nvPr/>
        </p:nvGrpSpPr>
        <p:grpSpPr>
          <a:xfrm>
            <a:off x="8415603" y="3892902"/>
            <a:ext cx="1522376" cy="829610"/>
            <a:chOff x="4140332" y="1219200"/>
            <a:chExt cx="3111236" cy="1695450"/>
          </a:xfrm>
          <a:solidFill>
            <a:srgbClr val="C3F5EF"/>
          </a:solidFill>
        </p:grpSpPr>
        <p:sp>
          <p:nvSpPr>
            <p:cNvPr id="34" name="شكل حر 8">
              <a:extLst>
                <a:ext uri="{FF2B5EF4-FFF2-40B4-BE49-F238E27FC236}">
                  <a16:creationId xmlns:a16="http://schemas.microsoft.com/office/drawing/2014/main" id="{35522D2E-2C0F-E40F-D08B-D54AA70B110A}"/>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شكل بيضاوي 34">
              <a:extLst>
                <a:ext uri="{FF2B5EF4-FFF2-40B4-BE49-F238E27FC236}">
                  <a16:creationId xmlns:a16="http://schemas.microsoft.com/office/drawing/2014/main" id="{93108714-19A2-B5CE-6F16-C3680F6F7FD6}"/>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38" name="مجموعة 37">
            <a:extLst>
              <a:ext uri="{FF2B5EF4-FFF2-40B4-BE49-F238E27FC236}">
                <a16:creationId xmlns:a16="http://schemas.microsoft.com/office/drawing/2014/main" id="{6211434F-4A20-2C92-4596-79CECE3A3901}"/>
              </a:ext>
            </a:extLst>
          </p:cNvPr>
          <p:cNvGrpSpPr/>
          <p:nvPr/>
        </p:nvGrpSpPr>
        <p:grpSpPr>
          <a:xfrm flipV="1">
            <a:off x="9986586" y="4708529"/>
            <a:ext cx="1522376" cy="829610"/>
            <a:chOff x="4140332" y="1219200"/>
            <a:chExt cx="3111236" cy="1695450"/>
          </a:xfrm>
          <a:solidFill>
            <a:srgbClr val="D9D9D9"/>
          </a:solidFill>
        </p:grpSpPr>
        <p:sp>
          <p:nvSpPr>
            <p:cNvPr id="39" name="شكل حر 11">
              <a:extLst>
                <a:ext uri="{FF2B5EF4-FFF2-40B4-BE49-F238E27FC236}">
                  <a16:creationId xmlns:a16="http://schemas.microsoft.com/office/drawing/2014/main" id="{435E36F5-9087-F4CF-305C-FCED2F3756C3}"/>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0" name="شكل بيضاوي 39">
              <a:extLst>
                <a:ext uri="{FF2B5EF4-FFF2-40B4-BE49-F238E27FC236}">
                  <a16:creationId xmlns:a16="http://schemas.microsoft.com/office/drawing/2014/main" id="{062BBA95-BF49-D768-B0C5-ADB68EB42903}"/>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41" name="Title 6">
            <a:extLst>
              <a:ext uri="{FF2B5EF4-FFF2-40B4-BE49-F238E27FC236}">
                <a16:creationId xmlns:a16="http://schemas.microsoft.com/office/drawing/2014/main" id="{DE183831-1659-3335-26BE-6DA1E72A4362}"/>
              </a:ext>
            </a:extLst>
          </p:cNvPr>
          <p:cNvSpPr txBox="1">
            <a:spLocks/>
          </p:cNvSpPr>
          <p:nvPr/>
        </p:nvSpPr>
        <p:spPr>
          <a:xfrm>
            <a:off x="8406507" y="4676055"/>
            <a:ext cx="1772559"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Internet or E-commerce</a:t>
            </a:r>
          </a:p>
        </p:txBody>
      </p:sp>
      <p:sp>
        <p:nvSpPr>
          <p:cNvPr id="42" name="Title 6">
            <a:extLst>
              <a:ext uri="{FF2B5EF4-FFF2-40B4-BE49-F238E27FC236}">
                <a16:creationId xmlns:a16="http://schemas.microsoft.com/office/drawing/2014/main" id="{D8DDA077-3B1C-4E55-3896-B43EB0E1C762}"/>
              </a:ext>
            </a:extLst>
          </p:cNvPr>
          <p:cNvSpPr txBox="1">
            <a:spLocks/>
          </p:cNvSpPr>
          <p:nvPr/>
        </p:nvSpPr>
        <p:spPr>
          <a:xfrm>
            <a:off x="9573531" y="3488970"/>
            <a:ext cx="23326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Telemarketing &amp; Mobile marketing</a:t>
            </a:r>
          </a:p>
        </p:txBody>
      </p:sp>
      <p:sp>
        <p:nvSpPr>
          <p:cNvPr id="43" name="Rectangle 31">
            <a:extLst>
              <a:ext uri="{FF2B5EF4-FFF2-40B4-BE49-F238E27FC236}">
                <a16:creationId xmlns:a16="http://schemas.microsoft.com/office/drawing/2014/main" id="{FD674F13-7E94-5EC3-6224-9919A126BC34}"/>
              </a:ext>
            </a:extLst>
          </p:cNvPr>
          <p:cNvSpPr/>
          <p:nvPr/>
        </p:nvSpPr>
        <p:spPr>
          <a:xfrm>
            <a:off x="3025260" y="2761914"/>
            <a:ext cx="6141479" cy="461665"/>
          </a:xfrm>
          <a:prstGeom prst="rect">
            <a:avLst/>
          </a:prstGeom>
        </p:spPr>
        <p:txBody>
          <a:bodyPr wrap="square" anchor="t">
            <a:spAutoFit/>
          </a:bodyPr>
          <a:lstStyle/>
          <a:p>
            <a:pPr algn="ctr">
              <a:defRPr/>
            </a:pPr>
            <a:r>
              <a:rPr lang="en-US" sz="2400" b="1" dirty="0">
                <a:solidFill>
                  <a:srgbClr val="83E9DD"/>
                </a:solidFill>
                <a:latin typeface="El Messiri" panose="00000800000000000000" pitchFamily="50" charset="-78"/>
                <a:cs typeface="El Messiri" panose="00000800000000000000" pitchFamily="50" charset="-78"/>
              </a:rPr>
              <a:t>Below are some of your options:</a:t>
            </a:r>
          </a:p>
        </p:txBody>
      </p:sp>
    </p:spTree>
    <p:extLst>
      <p:ext uri="{BB962C8B-B14F-4D97-AF65-F5344CB8AC3E}">
        <p14:creationId xmlns:p14="http://schemas.microsoft.com/office/powerpoint/2010/main" val="39801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9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37"/>
                                        </p:tgtEl>
                                        <p:attrNameLst>
                                          <p:attrName>ppt_y</p:attrName>
                                        </p:attrNameLst>
                                      </p:cBhvr>
                                      <p:tavLst>
                                        <p:tav tm="0">
                                          <p:val>
                                            <p:strVal val="#ppt_y"/>
                                          </p:val>
                                        </p:tav>
                                        <p:tav tm="100000">
                                          <p:val>
                                            <p:strVal val="#ppt_y"/>
                                          </p:val>
                                        </p:tav>
                                      </p:tavLst>
                                    </p:anim>
                                    <p:anim calcmode="lin" valueType="num">
                                      <p:cBhvr>
                                        <p:cTn id="33"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37"/>
                                        </p:tgtEl>
                                      </p:cBhvr>
                                    </p:animEffect>
                                  </p:childTnLst>
                                </p:cTn>
                              </p:par>
                            </p:childTnLst>
                          </p:cTn>
                        </p:par>
                        <p:par>
                          <p:cTn id="36" fill="hold">
                            <p:stCondLst>
                              <p:cond delay="361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3"/>
                                        </p:tgtEl>
                                        <p:attrNameLst>
                                          <p:attrName>style.visibility</p:attrName>
                                        </p:attrNameLst>
                                      </p:cBhvr>
                                      <p:to>
                                        <p:strVal val="visible"/>
                                      </p:to>
                                    </p:set>
                                    <p:anim calcmode="lin" valueType="num">
                                      <p:cBhvr>
                                        <p:cTn id="39"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43"/>
                                        </p:tgtEl>
                                        <p:attrNameLst>
                                          <p:attrName>ppt_y</p:attrName>
                                        </p:attrNameLst>
                                      </p:cBhvr>
                                      <p:tavLst>
                                        <p:tav tm="0">
                                          <p:val>
                                            <p:strVal val="#ppt_y"/>
                                          </p:val>
                                        </p:tav>
                                        <p:tav tm="100000">
                                          <p:val>
                                            <p:strVal val="#ppt_y"/>
                                          </p:val>
                                        </p:tav>
                                      </p:tavLst>
                                    </p:anim>
                                    <p:anim calcmode="lin" valueType="num">
                                      <p:cBhvr>
                                        <p:cTn id="41"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43"/>
                                        </p:tgtEl>
                                      </p:cBhvr>
                                    </p:animEffect>
                                  </p:childTnLst>
                                </p:cTn>
                              </p:par>
                            </p:childTnLst>
                          </p:cTn>
                        </p:par>
                        <p:par>
                          <p:cTn id="44" fill="hold">
                            <p:stCondLst>
                              <p:cond delay="448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01"/>
                                        </p:tgtEl>
                                        <p:attrNameLst>
                                          <p:attrName>style.visibility</p:attrName>
                                        </p:attrNameLst>
                                      </p:cBhvr>
                                      <p:to>
                                        <p:strVal val="visible"/>
                                      </p:to>
                                    </p:set>
                                    <p:anim calcmode="lin" valueType="num">
                                      <p:cBhvr>
                                        <p:cTn id="47"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101"/>
                                        </p:tgtEl>
                                        <p:attrNameLst>
                                          <p:attrName>ppt_y</p:attrName>
                                        </p:attrNameLst>
                                      </p:cBhvr>
                                      <p:tavLst>
                                        <p:tav tm="0">
                                          <p:val>
                                            <p:strVal val="#ppt_y"/>
                                          </p:val>
                                        </p:tav>
                                        <p:tav tm="100000">
                                          <p:val>
                                            <p:strVal val="#ppt_y"/>
                                          </p:val>
                                        </p:tav>
                                      </p:tavLst>
                                    </p:anim>
                                    <p:anim calcmode="lin" valueType="num">
                                      <p:cBhvr>
                                        <p:cTn id="49"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101"/>
                                        </p:tgtEl>
                                      </p:cBhvr>
                                    </p:animEffect>
                                  </p:childTnLst>
                                </p:cTn>
                              </p:par>
                            </p:childTnLst>
                          </p:cTn>
                        </p:par>
                        <p:par>
                          <p:cTn id="52" fill="hold">
                            <p:stCondLst>
                              <p:cond delay="481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2"/>
                                        </p:tgtEl>
                                        <p:attrNameLst>
                                          <p:attrName>style.visibility</p:attrName>
                                        </p:attrNameLst>
                                      </p:cBhvr>
                                      <p:to>
                                        <p:strVal val="visible"/>
                                      </p:to>
                                    </p:set>
                                    <p:anim calcmode="lin" valueType="num">
                                      <p:cBhvr>
                                        <p:cTn id="55"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102"/>
                                        </p:tgtEl>
                                        <p:attrNameLst>
                                          <p:attrName>ppt_y</p:attrName>
                                        </p:attrNameLst>
                                      </p:cBhvr>
                                      <p:tavLst>
                                        <p:tav tm="0">
                                          <p:val>
                                            <p:strVal val="#ppt_y"/>
                                          </p:val>
                                        </p:tav>
                                        <p:tav tm="100000">
                                          <p:val>
                                            <p:strVal val="#ppt_y"/>
                                          </p:val>
                                        </p:tav>
                                      </p:tavLst>
                                    </p:anim>
                                    <p:anim calcmode="lin" valueType="num">
                                      <p:cBhvr>
                                        <p:cTn id="57"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102"/>
                                        </p:tgtEl>
                                      </p:cBhvr>
                                    </p:animEffect>
                                  </p:childTnLst>
                                </p:cTn>
                              </p:par>
                            </p:childTnLst>
                          </p:cTn>
                        </p:par>
                        <p:par>
                          <p:cTn id="60" fill="hold">
                            <p:stCondLst>
                              <p:cond delay="530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3"/>
                                        </p:tgtEl>
                                        <p:attrNameLst>
                                          <p:attrName>style.visibility</p:attrName>
                                        </p:attrNameLst>
                                      </p:cBhvr>
                                      <p:to>
                                        <p:strVal val="visible"/>
                                      </p:to>
                                    </p:set>
                                    <p:anim calcmode="lin" valueType="num">
                                      <p:cBhvr>
                                        <p:cTn id="63"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03"/>
                                        </p:tgtEl>
                                        <p:attrNameLst>
                                          <p:attrName>ppt_y</p:attrName>
                                        </p:attrNameLst>
                                      </p:cBhvr>
                                      <p:tavLst>
                                        <p:tav tm="0">
                                          <p:val>
                                            <p:strVal val="#ppt_y"/>
                                          </p:val>
                                        </p:tav>
                                        <p:tav tm="100000">
                                          <p:val>
                                            <p:strVal val="#ppt_y"/>
                                          </p:val>
                                        </p:tav>
                                      </p:tavLst>
                                    </p:anim>
                                    <p:anim calcmode="lin" valueType="num">
                                      <p:cBhvr>
                                        <p:cTn id="65"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03"/>
                                        </p:tgtEl>
                                      </p:cBhvr>
                                    </p:animEffect>
                                  </p:childTnLst>
                                </p:cTn>
                              </p:par>
                            </p:childTnLst>
                          </p:cTn>
                        </p:par>
                        <p:par>
                          <p:cTn id="68" fill="hold">
                            <p:stCondLst>
                              <p:cond delay="575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4"/>
                                        </p:tgtEl>
                                        <p:attrNameLst>
                                          <p:attrName>style.visibility</p:attrName>
                                        </p:attrNameLst>
                                      </p:cBhvr>
                                      <p:to>
                                        <p:strVal val="visible"/>
                                      </p:to>
                                    </p:set>
                                    <p:anim calcmode="lin" valueType="num">
                                      <p:cBhvr>
                                        <p:cTn id="71"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4"/>
                                        </p:tgtEl>
                                        <p:attrNameLst>
                                          <p:attrName>ppt_y</p:attrName>
                                        </p:attrNameLst>
                                      </p:cBhvr>
                                      <p:tavLst>
                                        <p:tav tm="0">
                                          <p:val>
                                            <p:strVal val="#ppt_y"/>
                                          </p:val>
                                        </p:tav>
                                        <p:tav tm="100000">
                                          <p:val>
                                            <p:strVal val="#ppt_y"/>
                                          </p:val>
                                        </p:tav>
                                      </p:tavLst>
                                    </p:anim>
                                    <p:anim calcmode="lin" valueType="num">
                                      <p:cBhvr>
                                        <p:cTn id="73"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4"/>
                                        </p:tgtEl>
                                      </p:cBhvr>
                                    </p:animEffect>
                                  </p:childTnLst>
                                </p:cTn>
                              </p:par>
                            </p:childTnLst>
                          </p:cTn>
                        </p:par>
                        <p:par>
                          <p:cTn id="76" fill="hold">
                            <p:stCondLst>
                              <p:cond delay="603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05"/>
                                        </p:tgtEl>
                                        <p:attrNameLst>
                                          <p:attrName>style.visibility</p:attrName>
                                        </p:attrNameLst>
                                      </p:cBhvr>
                                      <p:to>
                                        <p:strVal val="visible"/>
                                      </p:to>
                                    </p:set>
                                    <p:anim calcmode="lin" valueType="num">
                                      <p:cBhvr>
                                        <p:cTn id="79"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05"/>
                                        </p:tgtEl>
                                        <p:attrNameLst>
                                          <p:attrName>ppt_y</p:attrName>
                                        </p:attrNameLst>
                                      </p:cBhvr>
                                      <p:tavLst>
                                        <p:tav tm="0">
                                          <p:val>
                                            <p:strVal val="#ppt_y"/>
                                          </p:val>
                                        </p:tav>
                                        <p:tav tm="100000">
                                          <p:val>
                                            <p:strVal val="#ppt_y"/>
                                          </p:val>
                                        </p:tav>
                                      </p:tavLst>
                                    </p:anim>
                                    <p:anim calcmode="lin" valueType="num">
                                      <p:cBhvr>
                                        <p:cTn id="81"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05"/>
                                        </p:tgtEl>
                                      </p:cBhvr>
                                    </p:animEffect>
                                  </p:childTnLst>
                                </p:cTn>
                              </p:par>
                            </p:childTnLst>
                          </p:cTn>
                        </p:par>
                        <p:par>
                          <p:cTn id="84" fill="hold">
                            <p:stCondLst>
                              <p:cond delay="662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1"/>
                                        </p:tgtEl>
                                        <p:attrNameLst>
                                          <p:attrName>style.visibility</p:attrName>
                                        </p:attrNameLst>
                                      </p:cBhvr>
                                      <p:to>
                                        <p:strVal val="visible"/>
                                      </p:to>
                                    </p:set>
                                    <p:anim calcmode="lin" valueType="num">
                                      <p:cBhvr>
                                        <p:cTn id="87" dur="1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41"/>
                                        </p:tgtEl>
                                        <p:attrNameLst>
                                          <p:attrName>ppt_y</p:attrName>
                                        </p:attrNameLst>
                                      </p:cBhvr>
                                      <p:tavLst>
                                        <p:tav tm="0">
                                          <p:val>
                                            <p:strVal val="#ppt_y"/>
                                          </p:val>
                                        </p:tav>
                                        <p:tav tm="100000">
                                          <p:val>
                                            <p:strVal val="#ppt_y"/>
                                          </p:val>
                                        </p:tav>
                                      </p:tavLst>
                                    </p:anim>
                                    <p:anim calcmode="lin" valueType="num">
                                      <p:cBhvr>
                                        <p:cTn id="89" dur="1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41"/>
                                        </p:tgtEl>
                                      </p:cBhvr>
                                    </p:animEffect>
                                  </p:childTnLst>
                                </p:cTn>
                              </p:par>
                            </p:childTnLst>
                          </p:cTn>
                        </p:par>
                        <p:par>
                          <p:cTn id="92" fill="hold">
                            <p:stCondLst>
                              <p:cond delay="691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2"/>
                                        </p:tgtEl>
                                        <p:attrNameLst>
                                          <p:attrName>style.visibility</p:attrName>
                                        </p:attrNameLst>
                                      </p:cBhvr>
                                      <p:to>
                                        <p:strVal val="visible"/>
                                      </p:to>
                                    </p:set>
                                    <p:anim calcmode="lin" valueType="num">
                                      <p:cBhvr>
                                        <p:cTn id="95"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42"/>
                                        </p:tgtEl>
                                        <p:attrNameLst>
                                          <p:attrName>ppt_y</p:attrName>
                                        </p:attrNameLst>
                                      </p:cBhvr>
                                      <p:tavLst>
                                        <p:tav tm="0">
                                          <p:val>
                                            <p:strVal val="#ppt_y"/>
                                          </p:val>
                                        </p:tav>
                                        <p:tav tm="100000">
                                          <p:val>
                                            <p:strVal val="#ppt_y"/>
                                          </p:val>
                                        </p:tav>
                                      </p:tavLst>
                                    </p:anim>
                                    <p:anim calcmode="lin" valueType="num">
                                      <p:cBhvr>
                                        <p:cTn id="97"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37" grpId="0"/>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325401" y="638283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707886"/>
          </a:xfrm>
          <a:prstGeom prst="rect">
            <a:avLst/>
          </a:prstGeom>
        </p:spPr>
        <p:txBody>
          <a:bodyPr wrap="square" anchor="t">
            <a:spAutoFit/>
          </a:bodyPr>
          <a:lstStyle/>
          <a:p>
            <a:pPr algn="ctr">
              <a:defRPr/>
            </a:pPr>
            <a:r>
              <a:rPr lang="en-US" sz="4000" b="1" dirty="0">
                <a:solidFill>
                  <a:srgbClr val="4D2643"/>
                </a:solidFill>
                <a:latin typeface="El Messiri" panose="00000800000000000000" pitchFamily="50" charset="-78"/>
                <a:cs typeface="El Messiri" panose="00000800000000000000" pitchFamily="50" charset="-78"/>
              </a:rPr>
              <a:t>Promotion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object 3">
            <a:extLst>
              <a:ext uri="{FF2B5EF4-FFF2-40B4-BE49-F238E27FC236}">
                <a16:creationId xmlns:a16="http://schemas.microsoft.com/office/drawing/2014/main" id="{6A552EC7-FEA0-54CB-509A-0F07AD9D42CE}"/>
              </a:ext>
            </a:extLst>
          </p:cNvPr>
          <p:cNvGrpSpPr/>
          <p:nvPr/>
        </p:nvGrpSpPr>
        <p:grpSpPr>
          <a:xfrm>
            <a:off x="2022629" y="1013415"/>
            <a:ext cx="8686800" cy="5118100"/>
            <a:chOff x="2136929" y="1767795"/>
            <a:chExt cx="8686800" cy="5118100"/>
          </a:xfrm>
        </p:grpSpPr>
        <p:pic>
          <p:nvPicPr>
            <p:cNvPr id="9" name="object 4">
              <a:extLst>
                <a:ext uri="{FF2B5EF4-FFF2-40B4-BE49-F238E27FC236}">
                  <a16:creationId xmlns:a16="http://schemas.microsoft.com/office/drawing/2014/main" id="{B13423AD-0879-66F9-5B00-7700A30665DC}"/>
                </a:ext>
              </a:extLst>
            </p:cNvPr>
            <p:cNvPicPr/>
            <p:nvPr/>
          </p:nvPicPr>
          <p:blipFill>
            <a:blip r:embed="rId5" cstate="print"/>
            <a:stretch>
              <a:fillRect/>
            </a:stretch>
          </p:blipFill>
          <p:spPr>
            <a:xfrm>
              <a:off x="2136929" y="1767795"/>
              <a:ext cx="8686797" cy="5118100"/>
            </a:xfrm>
            <a:prstGeom prst="rect">
              <a:avLst/>
            </a:prstGeom>
          </p:spPr>
        </p:pic>
        <p:pic>
          <p:nvPicPr>
            <p:cNvPr id="10" name="object 5">
              <a:extLst>
                <a:ext uri="{FF2B5EF4-FFF2-40B4-BE49-F238E27FC236}">
                  <a16:creationId xmlns:a16="http://schemas.microsoft.com/office/drawing/2014/main" id="{DFAA540E-6251-FB3B-CB50-CC1B34C095C3}"/>
                </a:ext>
              </a:extLst>
            </p:cNvPr>
            <p:cNvPicPr/>
            <p:nvPr/>
          </p:nvPicPr>
          <p:blipFill>
            <a:blip r:embed="rId6" cstate="print"/>
            <a:stretch>
              <a:fillRect/>
            </a:stretch>
          </p:blipFill>
          <p:spPr>
            <a:xfrm>
              <a:off x="2283193" y="1921967"/>
              <a:ext cx="8249614" cy="4672113"/>
            </a:xfrm>
            <a:prstGeom prst="rect">
              <a:avLst/>
            </a:prstGeom>
          </p:spPr>
        </p:pic>
        <p:pic>
          <p:nvPicPr>
            <p:cNvPr id="11" name="object 6">
              <a:extLst>
                <a:ext uri="{FF2B5EF4-FFF2-40B4-BE49-F238E27FC236}">
                  <a16:creationId xmlns:a16="http://schemas.microsoft.com/office/drawing/2014/main" id="{027C0DE9-4355-7E9A-8CB2-12D1A5B7D5E7}"/>
                </a:ext>
              </a:extLst>
            </p:cNvPr>
            <p:cNvPicPr/>
            <p:nvPr/>
          </p:nvPicPr>
          <p:blipFill>
            <a:blip r:embed="rId7" cstate="print"/>
            <a:stretch>
              <a:fillRect/>
            </a:stretch>
          </p:blipFill>
          <p:spPr>
            <a:xfrm>
              <a:off x="3368697" y="2245205"/>
              <a:ext cx="6078609" cy="4005779"/>
            </a:xfrm>
            <a:prstGeom prst="rect">
              <a:avLst/>
            </a:prstGeom>
          </p:spPr>
        </p:pic>
      </p:grpSp>
      <p:sp>
        <p:nvSpPr>
          <p:cNvPr id="12" name="object 9">
            <a:extLst>
              <a:ext uri="{FF2B5EF4-FFF2-40B4-BE49-F238E27FC236}">
                <a16:creationId xmlns:a16="http://schemas.microsoft.com/office/drawing/2014/main" id="{A18984D5-DF86-D7CB-F0E3-3926F3AC6AAC}"/>
              </a:ext>
            </a:extLst>
          </p:cNvPr>
          <p:cNvSpPr txBox="1"/>
          <p:nvPr/>
        </p:nvSpPr>
        <p:spPr>
          <a:xfrm>
            <a:off x="3383012" y="2877094"/>
            <a:ext cx="1243965" cy="330200"/>
          </a:xfrm>
          <a:prstGeom prst="rect">
            <a:avLst/>
          </a:prstGeom>
        </p:spPr>
        <p:txBody>
          <a:bodyPr vert="horz" wrap="square" lIns="0" tIns="12700" rIns="0" bIns="0" rtlCol="0">
            <a:spAutoFit/>
          </a:bodyPr>
          <a:lstStyle/>
          <a:p>
            <a:pPr marL="12700">
              <a:lnSpc>
                <a:spcPct val="100000"/>
              </a:lnSpc>
              <a:spcBef>
                <a:spcPts val="100"/>
              </a:spcBef>
            </a:pPr>
            <a:r>
              <a:rPr sz="2000" spc="-40" dirty="0">
                <a:latin typeface="Trebuchet MS"/>
                <a:cs typeface="Trebuchet MS"/>
              </a:rPr>
              <a:t>Advertising</a:t>
            </a:r>
            <a:endParaRPr sz="2000">
              <a:latin typeface="Trebuchet MS"/>
              <a:cs typeface="Trebuchet MS"/>
            </a:endParaRPr>
          </a:p>
        </p:txBody>
      </p:sp>
      <p:sp>
        <p:nvSpPr>
          <p:cNvPr id="13" name="object 10">
            <a:extLst>
              <a:ext uri="{FF2B5EF4-FFF2-40B4-BE49-F238E27FC236}">
                <a16:creationId xmlns:a16="http://schemas.microsoft.com/office/drawing/2014/main" id="{563B22A6-610E-D6EE-6FFC-3ECB2F962C76}"/>
              </a:ext>
            </a:extLst>
          </p:cNvPr>
          <p:cNvSpPr txBox="1"/>
          <p:nvPr/>
        </p:nvSpPr>
        <p:spPr>
          <a:xfrm>
            <a:off x="4316970" y="3976914"/>
            <a:ext cx="928369" cy="635000"/>
          </a:xfrm>
          <a:prstGeom prst="rect">
            <a:avLst/>
          </a:prstGeom>
        </p:spPr>
        <p:txBody>
          <a:bodyPr vert="horz" wrap="square" lIns="0" tIns="12700" rIns="0" bIns="0" rtlCol="0">
            <a:spAutoFit/>
          </a:bodyPr>
          <a:lstStyle/>
          <a:p>
            <a:pPr marL="135255" marR="5080" indent="-123189">
              <a:lnSpc>
                <a:spcPct val="100000"/>
              </a:lnSpc>
              <a:spcBef>
                <a:spcPts val="100"/>
              </a:spcBef>
            </a:pPr>
            <a:r>
              <a:rPr sz="2000" spc="-105" dirty="0">
                <a:latin typeface="Trebuchet MS"/>
                <a:cs typeface="Trebuchet MS"/>
              </a:rPr>
              <a:t>P</a:t>
            </a:r>
            <a:r>
              <a:rPr sz="2000" spc="-55" dirty="0">
                <a:latin typeface="Trebuchet MS"/>
                <a:cs typeface="Trebuchet MS"/>
              </a:rPr>
              <a:t>ersonal  </a:t>
            </a:r>
            <a:r>
              <a:rPr sz="2000" spc="-25" dirty="0">
                <a:latin typeface="Trebuchet MS"/>
                <a:cs typeface="Trebuchet MS"/>
              </a:rPr>
              <a:t>Seling</a:t>
            </a:r>
            <a:endParaRPr sz="2000">
              <a:latin typeface="Trebuchet MS"/>
              <a:cs typeface="Trebuchet MS"/>
            </a:endParaRPr>
          </a:p>
        </p:txBody>
      </p:sp>
      <p:sp>
        <p:nvSpPr>
          <p:cNvPr id="15" name="object 11">
            <a:extLst>
              <a:ext uri="{FF2B5EF4-FFF2-40B4-BE49-F238E27FC236}">
                <a16:creationId xmlns:a16="http://schemas.microsoft.com/office/drawing/2014/main" id="{48B7F2F6-2800-FDB3-755A-1523F2E944AA}"/>
              </a:ext>
            </a:extLst>
          </p:cNvPr>
          <p:cNvSpPr txBox="1"/>
          <p:nvPr/>
        </p:nvSpPr>
        <p:spPr>
          <a:xfrm>
            <a:off x="5722859" y="4402873"/>
            <a:ext cx="1151890" cy="635000"/>
          </a:xfrm>
          <a:prstGeom prst="rect">
            <a:avLst/>
          </a:prstGeom>
        </p:spPr>
        <p:txBody>
          <a:bodyPr vert="horz" wrap="square" lIns="0" tIns="12700" rIns="0" bIns="0" rtlCol="0">
            <a:spAutoFit/>
          </a:bodyPr>
          <a:lstStyle/>
          <a:p>
            <a:pPr marL="12700" marR="5080" indent="294640">
              <a:lnSpc>
                <a:spcPct val="100000"/>
              </a:lnSpc>
              <a:spcBef>
                <a:spcPts val="100"/>
              </a:spcBef>
            </a:pPr>
            <a:r>
              <a:rPr sz="2000" spc="-60" dirty="0">
                <a:latin typeface="Trebuchet MS"/>
                <a:cs typeface="Trebuchet MS"/>
              </a:rPr>
              <a:t>Sales </a:t>
            </a:r>
            <a:r>
              <a:rPr sz="2000" spc="-55" dirty="0">
                <a:latin typeface="Trebuchet MS"/>
                <a:cs typeface="Trebuchet MS"/>
              </a:rPr>
              <a:t> </a:t>
            </a:r>
            <a:r>
              <a:rPr sz="2000" spc="-90" dirty="0">
                <a:latin typeface="Trebuchet MS"/>
                <a:cs typeface="Trebuchet MS"/>
              </a:rPr>
              <a:t>P</a:t>
            </a:r>
            <a:r>
              <a:rPr sz="2000" spc="-145" dirty="0">
                <a:latin typeface="Trebuchet MS"/>
                <a:cs typeface="Trebuchet MS"/>
              </a:rPr>
              <a:t>r</a:t>
            </a:r>
            <a:r>
              <a:rPr sz="2000" spc="-20" dirty="0">
                <a:latin typeface="Trebuchet MS"/>
                <a:cs typeface="Trebuchet MS"/>
              </a:rPr>
              <a:t>omotion</a:t>
            </a:r>
            <a:endParaRPr sz="2000">
              <a:latin typeface="Trebuchet MS"/>
              <a:cs typeface="Trebuchet MS"/>
            </a:endParaRPr>
          </a:p>
        </p:txBody>
      </p:sp>
      <p:sp>
        <p:nvSpPr>
          <p:cNvPr id="16" name="object 12">
            <a:extLst>
              <a:ext uri="{FF2B5EF4-FFF2-40B4-BE49-F238E27FC236}">
                <a16:creationId xmlns:a16="http://schemas.microsoft.com/office/drawing/2014/main" id="{C0811E9D-4025-13B1-84C0-BD0C2D089249}"/>
              </a:ext>
            </a:extLst>
          </p:cNvPr>
          <p:cNvSpPr txBox="1"/>
          <p:nvPr/>
        </p:nvSpPr>
        <p:spPr>
          <a:xfrm>
            <a:off x="7282928" y="3901731"/>
            <a:ext cx="996315" cy="635000"/>
          </a:xfrm>
          <a:prstGeom prst="rect">
            <a:avLst/>
          </a:prstGeom>
        </p:spPr>
        <p:txBody>
          <a:bodyPr vert="horz" wrap="square" lIns="0" tIns="12700" rIns="0" bIns="0" rtlCol="0">
            <a:spAutoFit/>
          </a:bodyPr>
          <a:lstStyle/>
          <a:p>
            <a:pPr marL="12700" marR="5080" indent="160655">
              <a:lnSpc>
                <a:spcPct val="100000"/>
              </a:lnSpc>
              <a:spcBef>
                <a:spcPts val="100"/>
              </a:spcBef>
            </a:pPr>
            <a:r>
              <a:rPr sz="2000" spc="-65" dirty="0">
                <a:latin typeface="Trebuchet MS"/>
                <a:cs typeface="Trebuchet MS"/>
              </a:rPr>
              <a:t>Public </a:t>
            </a:r>
            <a:r>
              <a:rPr sz="2000" spc="-60" dirty="0">
                <a:latin typeface="Trebuchet MS"/>
                <a:cs typeface="Trebuchet MS"/>
              </a:rPr>
              <a:t> </a:t>
            </a:r>
            <a:r>
              <a:rPr sz="2000" spc="-85" dirty="0">
                <a:latin typeface="Trebuchet MS"/>
                <a:cs typeface="Trebuchet MS"/>
              </a:rPr>
              <a:t>R</a:t>
            </a:r>
            <a:r>
              <a:rPr sz="2000" spc="-95" dirty="0">
                <a:latin typeface="Trebuchet MS"/>
                <a:cs typeface="Trebuchet MS"/>
              </a:rPr>
              <a:t>el</a:t>
            </a:r>
            <a:r>
              <a:rPr sz="2000" spc="-125" dirty="0">
                <a:latin typeface="Trebuchet MS"/>
                <a:cs typeface="Trebuchet MS"/>
              </a:rPr>
              <a:t>a</a:t>
            </a:r>
            <a:r>
              <a:rPr sz="2000" spc="-45" dirty="0">
                <a:latin typeface="Trebuchet MS"/>
                <a:cs typeface="Trebuchet MS"/>
              </a:rPr>
              <a:t>tions</a:t>
            </a:r>
            <a:endParaRPr sz="2000">
              <a:latin typeface="Trebuchet MS"/>
              <a:cs typeface="Trebuchet MS"/>
            </a:endParaRPr>
          </a:p>
        </p:txBody>
      </p:sp>
      <p:sp>
        <p:nvSpPr>
          <p:cNvPr id="17" name="object 13">
            <a:extLst>
              <a:ext uri="{FF2B5EF4-FFF2-40B4-BE49-F238E27FC236}">
                <a16:creationId xmlns:a16="http://schemas.microsoft.com/office/drawing/2014/main" id="{29BF73F8-6AEA-2C18-02AC-59F6C6F600DC}"/>
              </a:ext>
            </a:extLst>
          </p:cNvPr>
          <p:cNvSpPr txBox="1"/>
          <p:nvPr/>
        </p:nvSpPr>
        <p:spPr>
          <a:xfrm>
            <a:off x="8025369" y="2717582"/>
            <a:ext cx="1110615" cy="635000"/>
          </a:xfrm>
          <a:prstGeom prst="rect">
            <a:avLst/>
          </a:prstGeom>
        </p:spPr>
        <p:txBody>
          <a:bodyPr vert="horz" wrap="square" lIns="0" tIns="12700" rIns="0" bIns="0" rtlCol="0">
            <a:spAutoFit/>
          </a:bodyPr>
          <a:lstStyle/>
          <a:p>
            <a:pPr marL="12700" marR="5080" indent="223520">
              <a:lnSpc>
                <a:spcPct val="100000"/>
              </a:lnSpc>
              <a:spcBef>
                <a:spcPts val="100"/>
              </a:spcBef>
            </a:pPr>
            <a:r>
              <a:rPr sz="2000" spc="-75" dirty="0">
                <a:latin typeface="Trebuchet MS"/>
                <a:cs typeface="Trebuchet MS"/>
              </a:rPr>
              <a:t>Direct </a:t>
            </a:r>
            <a:r>
              <a:rPr sz="2000" spc="-70" dirty="0">
                <a:latin typeface="Trebuchet MS"/>
                <a:cs typeface="Trebuchet MS"/>
              </a:rPr>
              <a:t> </a:t>
            </a:r>
            <a:r>
              <a:rPr sz="2000" spc="195" dirty="0">
                <a:latin typeface="Trebuchet MS"/>
                <a:cs typeface="Trebuchet MS"/>
              </a:rPr>
              <a:t>M</a:t>
            </a:r>
            <a:r>
              <a:rPr sz="2000" spc="-125" dirty="0">
                <a:latin typeface="Trebuchet MS"/>
                <a:cs typeface="Trebuchet MS"/>
              </a:rPr>
              <a:t>a</a:t>
            </a:r>
            <a:r>
              <a:rPr sz="2000" spc="-85" dirty="0">
                <a:latin typeface="Trebuchet MS"/>
                <a:cs typeface="Trebuchet MS"/>
              </a:rPr>
              <a:t>r</a:t>
            </a:r>
            <a:r>
              <a:rPr sz="2000" spc="-45" dirty="0">
                <a:latin typeface="Trebuchet MS"/>
                <a:cs typeface="Trebuchet MS"/>
              </a:rPr>
              <a:t>keting</a:t>
            </a:r>
            <a:endParaRPr sz="2000">
              <a:latin typeface="Trebuchet MS"/>
              <a:cs typeface="Trebuchet MS"/>
            </a:endParaRPr>
          </a:p>
        </p:txBody>
      </p:sp>
      <p:sp>
        <p:nvSpPr>
          <p:cNvPr id="18" name="object 14">
            <a:extLst>
              <a:ext uri="{FF2B5EF4-FFF2-40B4-BE49-F238E27FC236}">
                <a16:creationId xmlns:a16="http://schemas.microsoft.com/office/drawing/2014/main" id="{B9C10C47-B5B0-D7B9-9955-606C78E81D44}"/>
              </a:ext>
            </a:extLst>
          </p:cNvPr>
          <p:cNvSpPr txBox="1"/>
          <p:nvPr/>
        </p:nvSpPr>
        <p:spPr>
          <a:xfrm>
            <a:off x="5748259" y="2110014"/>
            <a:ext cx="1151890" cy="635000"/>
          </a:xfrm>
          <a:prstGeom prst="rect">
            <a:avLst/>
          </a:prstGeom>
        </p:spPr>
        <p:txBody>
          <a:bodyPr vert="horz" wrap="square" lIns="0" tIns="12700" rIns="0" bIns="0" rtlCol="0">
            <a:spAutoFit/>
          </a:bodyPr>
          <a:lstStyle/>
          <a:p>
            <a:pPr marL="381000" marR="5080" indent="-368935">
              <a:lnSpc>
                <a:spcPct val="100000"/>
              </a:lnSpc>
              <a:spcBef>
                <a:spcPts val="100"/>
              </a:spcBef>
            </a:pPr>
            <a:r>
              <a:rPr sz="2000" spc="-90" dirty="0">
                <a:latin typeface="Trebuchet MS"/>
                <a:cs typeface="Trebuchet MS"/>
              </a:rPr>
              <a:t>P</a:t>
            </a:r>
            <a:r>
              <a:rPr sz="2000" spc="-145" dirty="0">
                <a:latin typeface="Trebuchet MS"/>
                <a:cs typeface="Trebuchet MS"/>
              </a:rPr>
              <a:t>r</a:t>
            </a:r>
            <a:r>
              <a:rPr sz="2000" spc="-20" dirty="0">
                <a:latin typeface="Trebuchet MS"/>
                <a:cs typeface="Trebuchet MS"/>
              </a:rPr>
              <a:t>omotion  </a:t>
            </a:r>
            <a:r>
              <a:rPr sz="2000" spc="-60" dirty="0">
                <a:latin typeface="Trebuchet MS"/>
                <a:cs typeface="Trebuchet MS"/>
              </a:rPr>
              <a:t>mix</a:t>
            </a:r>
            <a:endParaRPr sz="2000" dirty="0">
              <a:latin typeface="Trebuchet MS"/>
              <a:cs typeface="Trebuchet MS"/>
            </a:endParaRPr>
          </a:p>
        </p:txBody>
      </p:sp>
    </p:spTree>
    <p:extLst>
      <p:ext uri="{BB962C8B-B14F-4D97-AF65-F5344CB8AC3E}">
        <p14:creationId xmlns:p14="http://schemas.microsoft.com/office/powerpoint/2010/main" val="389027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516991" y="1424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468391" y="1434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834039" y="1708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565954" y="3807336"/>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881416" y="40881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3195508" y="1263198"/>
            <a:ext cx="8332645" cy="1662852"/>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just" eaLnBrk="1" hangingPunct="1"/>
            <a:r>
              <a:rPr lang="en-US" sz="2000" b="0" dirty="0"/>
              <a:t>	E-marketing or digital marketing is a modern mechanism that has arisen for online marketing. It is now the new ‘normal’ of marketing. Being one of the most effective and distinguished ways to create brand awareness, it is how you can reach out to your potential customers and stay connected with the existing ones. </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159409" y="3304557"/>
            <a:ext cx="7612503" cy="2573635"/>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	Nowadays, many people across the world are spending their time online. They are browsing the internet and looking for your products. In order to benefit from this massive audience base, maximizing your online presence is key. This is where digital marketing comes into the picture. Digital marketing is all about reaching the right people at the right time. </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516991" y="3827445"/>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11873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25"/>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725"/>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825"/>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925"/>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2025"/>
                            </p:stCondLst>
                            <p:childTnLst>
                              <p:par>
                                <p:cTn id="45" presetID="14" presetClass="entr" presetSubtype="1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100"/>
                                        <p:tgtEl>
                                          <p:spTgt spid="27"/>
                                        </p:tgtEl>
                                      </p:cBhvr>
                                    </p:animEffect>
                                  </p:childTnLst>
                                </p:cTn>
                              </p:par>
                            </p:childTnLst>
                          </p:cTn>
                        </p:par>
                        <p:par>
                          <p:cTn id="48" fill="hold">
                            <p:stCondLst>
                              <p:cond delay="2125"/>
                            </p:stCondLst>
                            <p:childTnLst>
                              <p:par>
                                <p:cTn id="49" presetID="14" presetClass="entr" presetSubtype="1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randombar(horizontal)">
                                      <p:cBhvr>
                                        <p:cTn id="51" dur="100"/>
                                        <p:tgtEl>
                                          <p:spTgt spid="55"/>
                                        </p:tgtEl>
                                      </p:cBhvr>
                                    </p:animEffect>
                                  </p:childTnLst>
                                </p:cTn>
                              </p:par>
                            </p:childTnLst>
                          </p:cTn>
                        </p:par>
                        <p:par>
                          <p:cTn id="52" fill="hold">
                            <p:stCondLst>
                              <p:cond delay="22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2"/>
                                        </p:tgtEl>
                                        <p:attrNameLst>
                                          <p:attrName>style.visibility</p:attrName>
                                        </p:attrNameLst>
                                      </p:cBhvr>
                                      <p:to>
                                        <p:strVal val="visible"/>
                                      </p:to>
                                    </p:set>
                                    <p:anim calcmode="lin" valueType="num">
                                      <p:cBhvr>
                                        <p:cTn id="55"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2"/>
                                        </p:tgtEl>
                                        <p:attrNameLst>
                                          <p:attrName>ppt_y</p:attrName>
                                        </p:attrNameLst>
                                      </p:cBhvr>
                                      <p:tavLst>
                                        <p:tav tm="0">
                                          <p:val>
                                            <p:strVal val="#ppt_y"/>
                                          </p:val>
                                        </p:tav>
                                        <p:tav tm="100000">
                                          <p:val>
                                            <p:strVal val="#ppt_y"/>
                                          </p:val>
                                        </p:tav>
                                      </p:tavLst>
                                    </p:anim>
                                    <p:anim calcmode="lin" valueType="num">
                                      <p:cBhvr>
                                        <p:cTn id="57"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2"/>
                                        </p:tgtEl>
                                      </p:cBhvr>
                                    </p:animEffect>
                                  </p:childTnLst>
                                </p:cTn>
                              </p:par>
                            </p:childTnLst>
                          </p:cTn>
                        </p:par>
                        <p:par>
                          <p:cTn id="60" fill="hold">
                            <p:stCondLst>
                              <p:cond delay="493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6"/>
                                        </p:tgtEl>
                                        <p:attrNameLst>
                                          <p:attrName>style.visibility</p:attrName>
                                        </p:attrNameLst>
                                      </p:cBhvr>
                                      <p:to>
                                        <p:strVal val="visible"/>
                                      </p:to>
                                    </p:set>
                                    <p:anim calcmode="lin" valueType="num">
                                      <p:cBhvr>
                                        <p:cTn id="63"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6"/>
                                        </p:tgtEl>
                                        <p:attrNameLst>
                                          <p:attrName>ppt_y</p:attrName>
                                        </p:attrNameLst>
                                      </p:cBhvr>
                                      <p:tavLst>
                                        <p:tav tm="0">
                                          <p:val>
                                            <p:strVal val="#ppt_y"/>
                                          </p:val>
                                        </p:tav>
                                        <p:tav tm="100000">
                                          <p:val>
                                            <p:strVal val="#ppt_y"/>
                                          </p:val>
                                        </p:tav>
                                      </p:tavLst>
                                    </p:anim>
                                    <p:anim calcmode="lin" valueType="num">
                                      <p:cBhvr>
                                        <p:cTn id="65"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72109" y="29212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549549"/>
            <a:ext cx="972566" cy="972566"/>
          </a:xfrm>
          <a:prstGeom prst="ellipse">
            <a:avLst/>
          </a:pr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549549"/>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613362"/>
            <a:ext cx="3607337"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Lower costs and higher flexibility for your marketing efforts</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3048703"/>
            <a:ext cx="972566" cy="972566"/>
          </a:xfrm>
          <a:prstGeom prst="ellipse">
            <a:avLst/>
          </a:prstGeom>
          <a:solidFill>
            <a:srgbClr val="83E9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3048703"/>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802416" y="3098525"/>
            <a:ext cx="3676874"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400" b="0" dirty="0">
                <a:solidFill>
                  <a:srgbClr val="343D45">
                    <a:lumMod val="75000"/>
                  </a:srgbClr>
                </a:solidFill>
                <a:latin typeface="Cocon® Next Arabic"/>
                <a:cs typeface="Geeza Pro" panose="02000400000000000000" pitchFamily="2" charset="0"/>
              </a:rPr>
              <a:t>Access to consumers who rely on their cell phones or do all their shopping online</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4592" y="4484044"/>
            <a:ext cx="972566" cy="972566"/>
          </a:xfrm>
          <a:prstGeom prst="ellipse">
            <a:avLst/>
          </a:prstGeom>
          <a:solidFill>
            <a:srgbClr val="A3EF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5663277" y="4484044"/>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68035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ability to speak with authority on topics related to your product or industry</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129912" y="1549549"/>
            <a:ext cx="972566" cy="972566"/>
          </a:xfrm>
          <a:prstGeom prst="ellipse">
            <a:avLst/>
          </a:prstGeom>
          <a:solidFill>
            <a:srgbClr val="C3F5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88597" y="1549549"/>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478060" y="1613362"/>
            <a:ext cx="3607336"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A chance to engage with influencers, earn their respect and get them to endorse your company</a:t>
            </a:r>
          </a:p>
        </p:txBody>
      </p:sp>
      <p:sp>
        <p:nvSpPr>
          <p:cNvPr id="75" name="شكل بيضاوي 74">
            <a:extLst>
              <a:ext uri="{FF2B5EF4-FFF2-40B4-BE49-F238E27FC236}">
                <a16:creationId xmlns:a16="http://schemas.microsoft.com/office/drawing/2014/main" id="{53CE99CC-9406-0729-B990-75060D6EBBD0}"/>
              </a:ext>
            </a:extLst>
          </p:cNvPr>
          <p:cNvSpPr/>
          <p:nvPr/>
        </p:nvSpPr>
        <p:spPr>
          <a:xfrm>
            <a:off x="6129912" y="3048703"/>
            <a:ext cx="972566" cy="972566"/>
          </a:xfrm>
          <a:prstGeom prst="ellipse">
            <a:avLst/>
          </a:prstGeom>
          <a:solidFill>
            <a:srgbClr val="D8F8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6" name="مستطيل 75">
            <a:extLst>
              <a:ext uri="{FF2B5EF4-FFF2-40B4-BE49-F238E27FC236}">
                <a16:creationId xmlns:a16="http://schemas.microsoft.com/office/drawing/2014/main" id="{703631A0-A52E-B53F-0B0C-8BE1FE29F191}"/>
              </a:ext>
            </a:extLst>
          </p:cNvPr>
          <p:cNvSpPr/>
          <p:nvPr/>
        </p:nvSpPr>
        <p:spPr>
          <a:xfrm>
            <a:off x="11188597" y="3048703"/>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356685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Opportunities to incorporate multiple types of media into your marketing</a:t>
            </a:r>
          </a:p>
        </p:txBody>
      </p:sp>
      <p:sp>
        <p:nvSpPr>
          <p:cNvPr id="78" name="شكل بيضاوي 77">
            <a:extLst>
              <a:ext uri="{FF2B5EF4-FFF2-40B4-BE49-F238E27FC236}">
                <a16:creationId xmlns:a16="http://schemas.microsoft.com/office/drawing/2014/main" id="{E93FD39B-9A40-1A5D-6266-9DC1799B92B4}"/>
              </a:ext>
            </a:extLst>
          </p:cNvPr>
          <p:cNvSpPr/>
          <p:nvPr/>
        </p:nvSpPr>
        <p:spPr>
          <a:xfrm>
            <a:off x="6129912" y="4484044"/>
            <a:ext cx="972566" cy="972566"/>
          </a:xfrm>
          <a:prstGeom prst="ellipse">
            <a:avLst/>
          </a:prstGeom>
          <a:solidFill>
            <a:srgbClr val="EB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9" name="مستطيل 78">
            <a:extLst>
              <a:ext uri="{FF2B5EF4-FFF2-40B4-BE49-F238E27FC236}">
                <a16:creationId xmlns:a16="http://schemas.microsoft.com/office/drawing/2014/main" id="{EDF3BD3A-7AF3-3944-8448-65A11000C732}"/>
              </a:ext>
            </a:extLst>
          </p:cNvPr>
          <p:cNvSpPr/>
          <p:nvPr/>
        </p:nvSpPr>
        <p:spPr>
          <a:xfrm>
            <a:off x="11188597" y="4484044"/>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80" name="Title 6">
            <a:extLst>
              <a:ext uri="{FF2B5EF4-FFF2-40B4-BE49-F238E27FC236}">
                <a16:creationId xmlns:a16="http://schemas.microsoft.com/office/drawing/2014/main" id="{2292F753-F6F2-C08A-DBB8-1A709A5C8745}"/>
              </a:ext>
            </a:extLst>
          </p:cNvPr>
          <p:cNvSpPr txBox="1">
            <a:spLocks/>
          </p:cNvSpPr>
          <p:nvPr/>
        </p:nvSpPr>
        <p:spPr>
          <a:xfrm>
            <a:off x="7205678" y="4547857"/>
            <a:ext cx="3319317"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The ability to track customers’ purchase journeys</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1389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4</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5</a:t>
            </a:r>
          </a:p>
        </p:txBody>
      </p:sp>
      <p:sp>
        <p:nvSpPr>
          <p:cNvPr id="83" name="Title 6">
            <a:extLst>
              <a:ext uri="{FF2B5EF4-FFF2-40B4-BE49-F238E27FC236}">
                <a16:creationId xmlns:a16="http://schemas.microsoft.com/office/drawing/2014/main" id="{4B41D555-8398-6F43-FC9F-B619CE1669B0}"/>
              </a:ext>
            </a:extLst>
          </p:cNvPr>
          <p:cNvSpPr txBox="1">
            <a:spLocks/>
          </p:cNvSpPr>
          <p:nvPr/>
        </p:nvSpPr>
        <p:spPr>
          <a:xfrm>
            <a:off x="631389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6</a:t>
            </a:r>
          </a:p>
        </p:txBody>
      </p:sp>
      <p:sp>
        <p:nvSpPr>
          <p:cNvPr id="37" name="Rectangle 31">
            <a:extLst>
              <a:ext uri="{FF2B5EF4-FFF2-40B4-BE49-F238E27FC236}">
                <a16:creationId xmlns:a16="http://schemas.microsoft.com/office/drawing/2014/main" id="{7187C778-9130-DA31-C159-DD8E1516124F}"/>
              </a:ext>
            </a:extLst>
          </p:cNvPr>
          <p:cNvSpPr/>
          <p:nvPr/>
        </p:nvSpPr>
        <p:spPr>
          <a:xfrm>
            <a:off x="2263515" y="933441"/>
            <a:ext cx="7585023" cy="400110"/>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Benefits of digital marketing for small businesses include:</a:t>
            </a:r>
          </a:p>
        </p:txBody>
      </p:sp>
    </p:spTree>
    <p:extLst>
      <p:ext uri="{BB962C8B-B14F-4D97-AF65-F5344CB8AC3E}">
        <p14:creationId xmlns:p14="http://schemas.microsoft.com/office/powerpoint/2010/main" val="1573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7"/>
                                        </p:tgtEl>
                                        <p:attrNameLst>
                                          <p:attrName>ppt_y</p:attrName>
                                        </p:attrNameLst>
                                      </p:cBhvr>
                                      <p:tavLst>
                                        <p:tav tm="0">
                                          <p:val>
                                            <p:strVal val="#ppt_y"/>
                                          </p:val>
                                        </p:tav>
                                        <p:tav tm="100000">
                                          <p:val>
                                            <p:strVal val="#ppt_y"/>
                                          </p:val>
                                        </p:tav>
                                      </p:tavLst>
                                    </p:anim>
                                    <p:anim calcmode="lin" valueType="num">
                                      <p:cBhvr>
                                        <p:cTn id="33"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7"/>
                                        </p:tgtEl>
                                      </p:cBhvr>
                                    </p:animEffect>
                                  </p:childTnLst>
                                </p:cTn>
                              </p:par>
                            </p:childTnLst>
                          </p:cTn>
                        </p:par>
                        <p:par>
                          <p:cTn id="36" fill="hold">
                            <p:stCondLst>
                              <p:cond delay="31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5"/>
                                        </p:tgtEl>
                                        <p:attrNameLst>
                                          <p:attrName>ppt_y</p:attrName>
                                        </p:attrNameLst>
                                      </p:cBhvr>
                                      <p:tavLst>
                                        <p:tav tm="0">
                                          <p:val>
                                            <p:strVal val="#ppt_y"/>
                                          </p:val>
                                        </p:tav>
                                        <p:tav tm="100000">
                                          <p:val>
                                            <p:strVal val="#ppt_y"/>
                                          </p:val>
                                        </p:tav>
                                      </p:tavLst>
                                    </p:anim>
                                    <p:anim calcmode="lin" valueType="num">
                                      <p:cBhvr>
                                        <p:cTn id="41"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5"/>
                                        </p:tgtEl>
                                      </p:cBhvr>
                                    </p:animEffect>
                                  </p:childTnLst>
                                </p:cTn>
                              </p:par>
                            </p:childTnLst>
                          </p:cTn>
                        </p:par>
                        <p:par>
                          <p:cTn id="44" fill="hold">
                            <p:stCondLst>
                              <p:cond delay="32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8"/>
                                        </p:tgtEl>
                                        <p:attrNameLst>
                                          <p:attrName>ppt_y</p:attrName>
                                        </p:attrNameLst>
                                      </p:cBhvr>
                                      <p:tavLst>
                                        <p:tav tm="0">
                                          <p:val>
                                            <p:strVal val="#ppt_y"/>
                                          </p:val>
                                        </p:tav>
                                        <p:tav tm="100000">
                                          <p:val>
                                            <p:strVal val="#ppt_y"/>
                                          </p:val>
                                        </p:tav>
                                      </p:tavLst>
                                    </p:anim>
                                    <p:anim calcmode="lin" valueType="num">
                                      <p:cBhvr>
                                        <p:cTn id="49"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8"/>
                                        </p:tgtEl>
                                      </p:cBhvr>
                                    </p:animEffect>
                                  </p:childTnLst>
                                </p:cTn>
                              </p:par>
                            </p:childTnLst>
                          </p:cTn>
                        </p:par>
                        <p:par>
                          <p:cTn id="52" fill="hold">
                            <p:stCondLst>
                              <p:cond delay="33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9"/>
                                        </p:tgtEl>
                                        <p:attrNameLst>
                                          <p:attrName>style.visibility</p:attrName>
                                        </p:attrNameLst>
                                      </p:cBhvr>
                                      <p:to>
                                        <p:strVal val="visible"/>
                                      </p:to>
                                    </p:set>
                                    <p:anim calcmode="lin" valueType="num">
                                      <p:cBhvr>
                                        <p:cTn id="55"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9"/>
                                        </p:tgtEl>
                                        <p:attrNameLst>
                                          <p:attrName>ppt_y</p:attrName>
                                        </p:attrNameLst>
                                      </p:cBhvr>
                                      <p:tavLst>
                                        <p:tav tm="0">
                                          <p:val>
                                            <p:strVal val="#ppt_y"/>
                                          </p:val>
                                        </p:tav>
                                        <p:tav tm="100000">
                                          <p:val>
                                            <p:strVal val="#ppt_y"/>
                                          </p:val>
                                        </p:tav>
                                      </p:tavLst>
                                    </p:anim>
                                    <p:anim calcmode="lin" valueType="num">
                                      <p:cBhvr>
                                        <p:cTn id="57"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9"/>
                                        </p:tgtEl>
                                      </p:cBhvr>
                                    </p:animEffect>
                                  </p:childTnLst>
                                </p:cTn>
                              </p:par>
                            </p:childTnLst>
                          </p:cTn>
                        </p:par>
                        <p:par>
                          <p:cTn id="60" fill="hold">
                            <p:stCondLst>
                              <p:cond delay="34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1"/>
                                        </p:tgtEl>
                                        <p:attrNameLst>
                                          <p:attrName>style.visibility</p:attrName>
                                        </p:attrNameLst>
                                      </p:cBhvr>
                                      <p:to>
                                        <p:strVal val="visible"/>
                                      </p:to>
                                    </p:set>
                                    <p:anim calcmode="lin" valueType="num">
                                      <p:cBhvr>
                                        <p:cTn id="63"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81"/>
                                        </p:tgtEl>
                                        <p:attrNameLst>
                                          <p:attrName>ppt_y</p:attrName>
                                        </p:attrNameLst>
                                      </p:cBhvr>
                                      <p:tavLst>
                                        <p:tav tm="0">
                                          <p:val>
                                            <p:strVal val="#ppt_y"/>
                                          </p:val>
                                        </p:tav>
                                        <p:tav tm="100000">
                                          <p:val>
                                            <p:strVal val="#ppt_y"/>
                                          </p:val>
                                        </p:tav>
                                      </p:tavLst>
                                    </p:anim>
                                    <p:anim calcmode="lin" valueType="num">
                                      <p:cBhvr>
                                        <p:cTn id="65"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81"/>
                                        </p:tgtEl>
                                      </p:cBhvr>
                                    </p:animEffect>
                                  </p:childTnLst>
                                </p:cTn>
                              </p:par>
                            </p:childTnLst>
                          </p:cTn>
                        </p:par>
                        <p:par>
                          <p:cTn id="68" fill="hold">
                            <p:stCondLst>
                              <p:cond delay="35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2"/>
                                        </p:tgtEl>
                                        <p:attrNameLst>
                                          <p:attrName>style.visibility</p:attrName>
                                        </p:attrNameLst>
                                      </p:cBhvr>
                                      <p:to>
                                        <p:strVal val="visible"/>
                                      </p:to>
                                    </p:set>
                                    <p:anim calcmode="lin" valueType="num">
                                      <p:cBhvr>
                                        <p:cTn id="71" dur="1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82"/>
                                        </p:tgtEl>
                                        <p:attrNameLst>
                                          <p:attrName>ppt_y</p:attrName>
                                        </p:attrNameLst>
                                      </p:cBhvr>
                                      <p:tavLst>
                                        <p:tav tm="0">
                                          <p:val>
                                            <p:strVal val="#ppt_y"/>
                                          </p:val>
                                        </p:tav>
                                        <p:tav tm="100000">
                                          <p:val>
                                            <p:strVal val="#ppt_y"/>
                                          </p:val>
                                        </p:tav>
                                      </p:tavLst>
                                    </p:anim>
                                    <p:anim calcmode="lin" valueType="num">
                                      <p:cBhvr>
                                        <p:cTn id="73" dur="1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82"/>
                                        </p:tgtEl>
                                      </p:cBhvr>
                                    </p:animEffect>
                                  </p:childTnLst>
                                </p:cTn>
                              </p:par>
                            </p:childTnLst>
                          </p:cTn>
                        </p:par>
                        <p:par>
                          <p:cTn id="76" fill="hold">
                            <p:stCondLst>
                              <p:cond delay="36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83"/>
                                        </p:tgtEl>
                                        <p:attrNameLst>
                                          <p:attrName>style.visibility</p:attrName>
                                        </p:attrNameLst>
                                      </p:cBhvr>
                                      <p:to>
                                        <p:strVal val="visible"/>
                                      </p:to>
                                    </p:set>
                                    <p:anim calcmode="lin" valueType="num">
                                      <p:cBhvr>
                                        <p:cTn id="79" dur="1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83"/>
                                        </p:tgtEl>
                                        <p:attrNameLst>
                                          <p:attrName>ppt_y</p:attrName>
                                        </p:attrNameLst>
                                      </p:cBhvr>
                                      <p:tavLst>
                                        <p:tav tm="0">
                                          <p:val>
                                            <p:strVal val="#ppt_y"/>
                                          </p:val>
                                        </p:tav>
                                        <p:tav tm="100000">
                                          <p:val>
                                            <p:strVal val="#ppt_y"/>
                                          </p:val>
                                        </p:tav>
                                      </p:tavLst>
                                    </p:anim>
                                    <p:anim calcmode="lin" valueType="num">
                                      <p:cBhvr>
                                        <p:cTn id="81" dur="1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83"/>
                                        </p:tgtEl>
                                      </p:cBhvr>
                                    </p:animEffect>
                                  </p:childTnLst>
                                </p:cTn>
                              </p:par>
                            </p:childTnLst>
                          </p:cTn>
                        </p:par>
                        <p:par>
                          <p:cTn id="84" fill="hold">
                            <p:stCondLst>
                              <p:cond delay="37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3"/>
                                        </p:tgtEl>
                                        <p:attrNameLst>
                                          <p:attrName>style.visibility</p:attrName>
                                        </p:attrNameLst>
                                      </p:cBhvr>
                                      <p:to>
                                        <p:strVal val="visible"/>
                                      </p:to>
                                    </p:set>
                                    <p:anim calcmode="lin" valueType="num">
                                      <p:cBhvr>
                                        <p:cTn id="87"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43"/>
                                        </p:tgtEl>
                                        <p:attrNameLst>
                                          <p:attrName>ppt_y</p:attrName>
                                        </p:attrNameLst>
                                      </p:cBhvr>
                                      <p:tavLst>
                                        <p:tav tm="0">
                                          <p:val>
                                            <p:strVal val="#ppt_y"/>
                                          </p:val>
                                        </p:tav>
                                        <p:tav tm="100000">
                                          <p:val>
                                            <p:strVal val="#ppt_y"/>
                                          </p:val>
                                        </p:tav>
                                      </p:tavLst>
                                    </p:anim>
                                    <p:anim calcmode="lin" valueType="num">
                                      <p:cBhvr>
                                        <p:cTn id="89"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43"/>
                                        </p:tgtEl>
                                      </p:cBhvr>
                                    </p:animEffect>
                                  </p:childTnLst>
                                </p:cTn>
                              </p:par>
                            </p:childTnLst>
                          </p:cTn>
                        </p:par>
                        <p:par>
                          <p:cTn id="92" fill="hold">
                            <p:stCondLst>
                              <p:cond delay="437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52"/>
                                        </p:tgtEl>
                                        <p:attrNameLst>
                                          <p:attrName>style.visibility</p:attrName>
                                        </p:attrNameLst>
                                      </p:cBhvr>
                                      <p:to>
                                        <p:strVal val="visible"/>
                                      </p:to>
                                    </p:set>
                                    <p:anim calcmode="lin" valueType="num">
                                      <p:cBhvr>
                                        <p:cTn id="95"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52"/>
                                        </p:tgtEl>
                                        <p:attrNameLst>
                                          <p:attrName>ppt_y</p:attrName>
                                        </p:attrNameLst>
                                      </p:cBhvr>
                                      <p:tavLst>
                                        <p:tav tm="0">
                                          <p:val>
                                            <p:strVal val="#ppt_y"/>
                                          </p:val>
                                        </p:tav>
                                        <p:tav tm="100000">
                                          <p:val>
                                            <p:strVal val="#ppt_y"/>
                                          </p:val>
                                        </p:tav>
                                      </p:tavLst>
                                    </p:anim>
                                    <p:anim calcmode="lin" valueType="num">
                                      <p:cBhvr>
                                        <p:cTn id="97"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52"/>
                                        </p:tgtEl>
                                      </p:cBhvr>
                                    </p:animEffect>
                                  </p:childTnLst>
                                </p:cTn>
                              </p:par>
                            </p:childTnLst>
                          </p:cTn>
                        </p:par>
                        <p:par>
                          <p:cTn id="100" fill="hold">
                            <p:stCondLst>
                              <p:cond delay="513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64"/>
                                        </p:tgtEl>
                                        <p:attrNameLst>
                                          <p:attrName>style.visibility</p:attrName>
                                        </p:attrNameLst>
                                      </p:cBhvr>
                                      <p:to>
                                        <p:strVal val="visible"/>
                                      </p:to>
                                    </p:set>
                                    <p:anim calcmode="lin" valueType="num">
                                      <p:cBhvr>
                                        <p:cTn id="103"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64"/>
                                        </p:tgtEl>
                                        <p:attrNameLst>
                                          <p:attrName>ppt_y</p:attrName>
                                        </p:attrNameLst>
                                      </p:cBhvr>
                                      <p:tavLst>
                                        <p:tav tm="0">
                                          <p:val>
                                            <p:strVal val="#ppt_y"/>
                                          </p:val>
                                        </p:tav>
                                        <p:tav tm="100000">
                                          <p:val>
                                            <p:strVal val="#ppt_y"/>
                                          </p:val>
                                        </p:tav>
                                      </p:tavLst>
                                    </p:anim>
                                    <p:anim calcmode="lin" valueType="num">
                                      <p:cBhvr>
                                        <p:cTn id="105"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64"/>
                                        </p:tgtEl>
                                      </p:cBhvr>
                                    </p:animEffect>
                                  </p:childTnLst>
                                </p:cTn>
                              </p:par>
                            </p:childTnLst>
                          </p:cTn>
                        </p:par>
                        <p:par>
                          <p:cTn id="108" fill="hold">
                            <p:stCondLst>
                              <p:cond delay="590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74"/>
                                        </p:tgtEl>
                                        <p:attrNameLst>
                                          <p:attrName>style.visibility</p:attrName>
                                        </p:attrNameLst>
                                      </p:cBhvr>
                                      <p:to>
                                        <p:strVal val="visible"/>
                                      </p:to>
                                    </p:set>
                                    <p:anim calcmode="lin" valueType="num">
                                      <p:cBhvr>
                                        <p:cTn id="111"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74"/>
                                        </p:tgtEl>
                                        <p:attrNameLst>
                                          <p:attrName>ppt_y</p:attrName>
                                        </p:attrNameLst>
                                      </p:cBhvr>
                                      <p:tavLst>
                                        <p:tav tm="0">
                                          <p:val>
                                            <p:strVal val="#ppt_y"/>
                                          </p:val>
                                        </p:tav>
                                        <p:tav tm="100000">
                                          <p:val>
                                            <p:strVal val="#ppt_y"/>
                                          </p:val>
                                        </p:tav>
                                      </p:tavLst>
                                    </p:anim>
                                    <p:anim calcmode="lin" valueType="num">
                                      <p:cBhvr>
                                        <p:cTn id="113"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74"/>
                                        </p:tgtEl>
                                      </p:cBhvr>
                                    </p:animEffect>
                                  </p:childTnLst>
                                </p:cTn>
                              </p:par>
                            </p:childTnLst>
                          </p:cTn>
                        </p:par>
                        <p:par>
                          <p:cTn id="116" fill="hold">
                            <p:stCondLst>
                              <p:cond delay="676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77"/>
                                        </p:tgtEl>
                                        <p:attrNameLst>
                                          <p:attrName>style.visibility</p:attrName>
                                        </p:attrNameLst>
                                      </p:cBhvr>
                                      <p:to>
                                        <p:strVal val="visible"/>
                                      </p:to>
                                    </p:set>
                                    <p:anim calcmode="lin" valueType="num">
                                      <p:cBhvr>
                                        <p:cTn id="119"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77"/>
                                        </p:tgtEl>
                                        <p:attrNameLst>
                                          <p:attrName>ppt_y</p:attrName>
                                        </p:attrNameLst>
                                      </p:cBhvr>
                                      <p:tavLst>
                                        <p:tav tm="0">
                                          <p:val>
                                            <p:strVal val="#ppt_y"/>
                                          </p:val>
                                        </p:tav>
                                        <p:tav tm="100000">
                                          <p:val>
                                            <p:strVal val="#ppt_y"/>
                                          </p:val>
                                        </p:tav>
                                      </p:tavLst>
                                    </p:anim>
                                    <p:anim calcmode="lin" valueType="num">
                                      <p:cBhvr>
                                        <p:cTn id="121"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77"/>
                                        </p:tgtEl>
                                      </p:cBhvr>
                                    </p:animEffect>
                                  </p:childTnLst>
                                </p:cTn>
                              </p:par>
                            </p:childTnLst>
                          </p:cTn>
                        </p:par>
                        <p:par>
                          <p:cTn id="124" fill="hold">
                            <p:stCondLst>
                              <p:cond delay="7480"/>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80"/>
                                        </p:tgtEl>
                                        <p:attrNameLst>
                                          <p:attrName>style.visibility</p:attrName>
                                        </p:attrNameLst>
                                      </p:cBhvr>
                                      <p:to>
                                        <p:strVal val="visible"/>
                                      </p:to>
                                    </p:set>
                                    <p:anim calcmode="lin" valueType="num">
                                      <p:cBhvr>
                                        <p:cTn id="127" dur="1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28" dur="100" fill="hold"/>
                                        <p:tgtEl>
                                          <p:spTgt spid="80"/>
                                        </p:tgtEl>
                                        <p:attrNameLst>
                                          <p:attrName>ppt_y</p:attrName>
                                        </p:attrNameLst>
                                      </p:cBhvr>
                                      <p:tavLst>
                                        <p:tav tm="0">
                                          <p:val>
                                            <p:strVal val="#ppt_y"/>
                                          </p:val>
                                        </p:tav>
                                        <p:tav tm="100000">
                                          <p:val>
                                            <p:strVal val="#ppt_y"/>
                                          </p:val>
                                        </p:tav>
                                      </p:tavLst>
                                    </p:anim>
                                    <p:anim calcmode="lin" valueType="num">
                                      <p:cBhvr>
                                        <p:cTn id="129" dur="1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30" dur="1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100" tmFilter="0,0; .5, 1; 1, 1"/>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0" grpId="0"/>
      <p:bldP spid="81" grpId="0"/>
      <p:bldP spid="82" grpId="0"/>
      <p:bldP spid="83"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242188" y="95187"/>
            <a:ext cx="8101025"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6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Digital Marketing and Small Business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2" name="مستطيل ذو زوايا قطرية مستديرة 1">
            <a:extLst>
              <a:ext uri="{FF2B5EF4-FFF2-40B4-BE49-F238E27FC236}">
                <a16:creationId xmlns:a16="http://schemas.microsoft.com/office/drawing/2014/main" id="{D877E692-A275-74E6-9144-BB30FC3894C5}"/>
              </a:ext>
            </a:extLst>
          </p:cNvPr>
          <p:cNvSpPr/>
          <p:nvPr/>
        </p:nvSpPr>
        <p:spPr>
          <a:xfrm rot="7426171">
            <a:off x="6213685" y="1628205"/>
            <a:ext cx="582121" cy="2608180"/>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مستطيل ذو زوايا قطرية مستديرة 45">
            <a:extLst>
              <a:ext uri="{FF2B5EF4-FFF2-40B4-BE49-F238E27FC236}">
                <a16:creationId xmlns:a16="http://schemas.microsoft.com/office/drawing/2014/main" id="{B462E056-E71A-BA08-6508-5CE32D6CE1CF}"/>
              </a:ext>
            </a:extLst>
          </p:cNvPr>
          <p:cNvSpPr/>
          <p:nvPr/>
        </p:nvSpPr>
        <p:spPr>
          <a:xfrm rot="7426171">
            <a:off x="6179002" y="2715328"/>
            <a:ext cx="582121" cy="2066525"/>
          </a:xfrm>
          <a:prstGeom prst="round2DiagRect">
            <a:avLst>
              <a:gd name="adj1" fmla="val 48371"/>
              <a:gd name="adj2" fmla="val 0"/>
            </a:avLst>
          </a:prstGeom>
          <a:solidFill>
            <a:srgbClr val="767171"/>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مستطيل ذو زوايا قطرية مستديرة 46">
            <a:extLst>
              <a:ext uri="{FF2B5EF4-FFF2-40B4-BE49-F238E27FC236}">
                <a16:creationId xmlns:a16="http://schemas.microsoft.com/office/drawing/2014/main" id="{3D32185F-9FEC-1564-7356-6C7DF6798AA7}"/>
              </a:ext>
            </a:extLst>
          </p:cNvPr>
          <p:cNvSpPr/>
          <p:nvPr/>
        </p:nvSpPr>
        <p:spPr>
          <a:xfrm rot="7426171">
            <a:off x="6795569" y="2005607"/>
            <a:ext cx="582121" cy="1088768"/>
          </a:xfrm>
          <a:prstGeom prst="round2DiagRect">
            <a:avLst>
              <a:gd name="adj1" fmla="val 48371"/>
              <a:gd name="adj2" fmla="val 0"/>
            </a:avLst>
          </a:prstGeom>
          <a:solidFill>
            <a:srgbClr val="E9FBF9"/>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مستطيل ذو زوايا قطرية مستديرة 47">
            <a:extLst>
              <a:ext uri="{FF2B5EF4-FFF2-40B4-BE49-F238E27FC236}">
                <a16:creationId xmlns:a16="http://schemas.microsoft.com/office/drawing/2014/main" id="{72FD5147-5B6F-55C8-9631-F7504DCBD668}"/>
              </a:ext>
            </a:extLst>
          </p:cNvPr>
          <p:cNvSpPr/>
          <p:nvPr/>
        </p:nvSpPr>
        <p:spPr>
          <a:xfrm rot="7426171">
            <a:off x="5890080" y="3747449"/>
            <a:ext cx="582121" cy="1229815"/>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itle 6">
            <a:extLst>
              <a:ext uri="{FF2B5EF4-FFF2-40B4-BE49-F238E27FC236}">
                <a16:creationId xmlns:a16="http://schemas.microsoft.com/office/drawing/2014/main" id="{7B78F24D-E143-1F53-AE97-985B8EA76BAE}"/>
              </a:ext>
            </a:extLst>
          </p:cNvPr>
          <p:cNvSpPr txBox="1">
            <a:spLocks/>
          </p:cNvSpPr>
          <p:nvPr/>
        </p:nvSpPr>
        <p:spPr>
          <a:xfrm rot="1800000">
            <a:off x="6564380" y="2284319"/>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1</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7" name="Title 6">
            <a:extLst>
              <a:ext uri="{FF2B5EF4-FFF2-40B4-BE49-F238E27FC236}">
                <a16:creationId xmlns:a16="http://schemas.microsoft.com/office/drawing/2014/main" id="{EB1B9497-C2F2-9880-DDAC-BFCEDF29C8C3}"/>
              </a:ext>
            </a:extLst>
          </p:cNvPr>
          <p:cNvSpPr txBox="1">
            <a:spLocks/>
          </p:cNvSpPr>
          <p:nvPr/>
        </p:nvSpPr>
        <p:spPr>
          <a:xfrm rot="1800000">
            <a:off x="5894896" y="2656110"/>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2</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8" name="Title 6">
            <a:extLst>
              <a:ext uri="{FF2B5EF4-FFF2-40B4-BE49-F238E27FC236}">
                <a16:creationId xmlns:a16="http://schemas.microsoft.com/office/drawing/2014/main" id="{63BFF9DD-725C-7207-01A0-8BFB5A3A989C}"/>
              </a:ext>
            </a:extLst>
          </p:cNvPr>
          <p:cNvSpPr txBox="1">
            <a:spLocks/>
          </p:cNvSpPr>
          <p:nvPr/>
        </p:nvSpPr>
        <p:spPr>
          <a:xfrm rot="1800000">
            <a:off x="5967000" y="3517734"/>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3</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39" name="Title 6">
            <a:extLst>
              <a:ext uri="{FF2B5EF4-FFF2-40B4-BE49-F238E27FC236}">
                <a16:creationId xmlns:a16="http://schemas.microsoft.com/office/drawing/2014/main" id="{2F654FB1-FDBC-BD50-B470-EF705DA3FC73}"/>
              </a:ext>
            </a:extLst>
          </p:cNvPr>
          <p:cNvSpPr txBox="1">
            <a:spLocks/>
          </p:cNvSpPr>
          <p:nvPr/>
        </p:nvSpPr>
        <p:spPr>
          <a:xfrm rot="1800000">
            <a:off x="5694795" y="4117423"/>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4</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40" name="Rectangle 31">
            <a:extLst>
              <a:ext uri="{FF2B5EF4-FFF2-40B4-BE49-F238E27FC236}">
                <a16:creationId xmlns:a16="http://schemas.microsoft.com/office/drawing/2014/main" id="{5EC162EE-95B6-38AE-2663-FC49E1558A58}"/>
              </a:ext>
            </a:extLst>
          </p:cNvPr>
          <p:cNvSpPr/>
          <p:nvPr/>
        </p:nvSpPr>
        <p:spPr>
          <a:xfrm>
            <a:off x="7490781" y="1992492"/>
            <a:ext cx="4248190" cy="461665"/>
          </a:xfrm>
          <a:prstGeom prst="rect">
            <a:avLst/>
          </a:prstGeom>
        </p:spPr>
        <p:txBody>
          <a:bodyPr wrap="square" anchor="t">
            <a:spAutoFit/>
          </a:bodyPr>
          <a:lstStyle/>
          <a:p>
            <a:pPr algn="ctr">
              <a:defRPr/>
            </a:pPr>
            <a:r>
              <a:rPr lang="en-US" sz="2400" dirty="0">
                <a:solidFill>
                  <a:schemeClr val="accent6">
                    <a:lumMod val="50000"/>
                  </a:schemeClr>
                </a:solidFill>
              </a:rPr>
              <a:t>Content Marketing</a:t>
            </a:r>
            <a:endParaRPr lang="en-US" sz="2000" dirty="0">
              <a:solidFill>
                <a:schemeClr val="accent6">
                  <a:lumMod val="50000"/>
                </a:schemeClr>
              </a:solidFill>
            </a:endParaRPr>
          </a:p>
        </p:txBody>
      </p:sp>
      <p:sp>
        <p:nvSpPr>
          <p:cNvPr id="42" name="Rectangle 31">
            <a:extLst>
              <a:ext uri="{FF2B5EF4-FFF2-40B4-BE49-F238E27FC236}">
                <a16:creationId xmlns:a16="http://schemas.microsoft.com/office/drawing/2014/main" id="{7EEA0EF4-FB78-A1E7-E94C-E4747DFBCB8B}"/>
              </a:ext>
            </a:extLst>
          </p:cNvPr>
          <p:cNvSpPr/>
          <p:nvPr/>
        </p:nvSpPr>
        <p:spPr>
          <a:xfrm>
            <a:off x="499351" y="1957824"/>
            <a:ext cx="4665123" cy="461665"/>
          </a:xfrm>
          <a:prstGeom prst="rect">
            <a:avLst/>
          </a:prstGeom>
        </p:spPr>
        <p:txBody>
          <a:bodyPr wrap="square" anchor="t">
            <a:spAutoFit/>
          </a:bodyPr>
          <a:lstStyle/>
          <a:p>
            <a:pPr algn="ctr"/>
            <a:r>
              <a:rPr lang="en-US" sz="2400" dirty="0">
                <a:solidFill>
                  <a:schemeClr val="accent6">
                    <a:lumMod val="50000"/>
                  </a:schemeClr>
                </a:solidFill>
              </a:rPr>
              <a:t>Email Marketing</a:t>
            </a:r>
          </a:p>
        </p:txBody>
      </p:sp>
      <p:sp>
        <p:nvSpPr>
          <p:cNvPr id="44" name="Rectangle 31">
            <a:extLst>
              <a:ext uri="{FF2B5EF4-FFF2-40B4-BE49-F238E27FC236}">
                <a16:creationId xmlns:a16="http://schemas.microsoft.com/office/drawing/2014/main" id="{3A4862B9-FF36-7D73-B0FA-DD01E34A614B}"/>
              </a:ext>
            </a:extLst>
          </p:cNvPr>
          <p:cNvSpPr/>
          <p:nvPr/>
        </p:nvSpPr>
        <p:spPr>
          <a:xfrm>
            <a:off x="7510297" y="4194713"/>
            <a:ext cx="3755423" cy="461665"/>
          </a:xfrm>
          <a:prstGeom prst="rect">
            <a:avLst/>
          </a:prstGeom>
        </p:spPr>
        <p:txBody>
          <a:bodyPr wrap="square" anchor="t">
            <a:spAutoFit/>
          </a:bodyPr>
          <a:lstStyle/>
          <a:p>
            <a:pPr algn="ctr"/>
            <a:r>
              <a:rPr lang="en-US" sz="2400" dirty="0">
                <a:solidFill>
                  <a:schemeClr val="accent6">
                    <a:lumMod val="50000"/>
                  </a:schemeClr>
                </a:solidFill>
              </a:rPr>
              <a:t>Social media marketing</a:t>
            </a:r>
          </a:p>
        </p:txBody>
      </p:sp>
      <p:sp>
        <p:nvSpPr>
          <p:cNvPr id="46" name="Rectangle 31">
            <a:extLst>
              <a:ext uri="{FF2B5EF4-FFF2-40B4-BE49-F238E27FC236}">
                <a16:creationId xmlns:a16="http://schemas.microsoft.com/office/drawing/2014/main" id="{9C037785-AE9A-636F-7F86-7FF76610FAFE}"/>
              </a:ext>
            </a:extLst>
          </p:cNvPr>
          <p:cNvSpPr/>
          <p:nvPr/>
        </p:nvSpPr>
        <p:spPr>
          <a:xfrm>
            <a:off x="748158" y="4651281"/>
            <a:ext cx="5069159" cy="923330"/>
          </a:xfrm>
          <a:prstGeom prst="rect">
            <a:avLst/>
          </a:prstGeom>
        </p:spPr>
        <p:txBody>
          <a:bodyPr wrap="square" anchor="t">
            <a:spAutoFit/>
          </a:bodyPr>
          <a:lstStyle/>
          <a:p>
            <a:pPr algn="ctr"/>
            <a:r>
              <a:rPr lang="en-US" dirty="0">
                <a:solidFill>
                  <a:schemeClr val="accent6">
                    <a:lumMod val="50000"/>
                  </a:schemeClr>
                </a:solidFill>
              </a:rPr>
              <a:t>which is the exploitation of improving the ranking of sites on search engines optimization (SEO)</a:t>
            </a:r>
          </a:p>
        </p:txBody>
      </p:sp>
      <p:sp>
        <p:nvSpPr>
          <p:cNvPr id="24" name="Rectangle 31">
            <a:extLst>
              <a:ext uri="{FF2B5EF4-FFF2-40B4-BE49-F238E27FC236}">
                <a16:creationId xmlns:a16="http://schemas.microsoft.com/office/drawing/2014/main" id="{95D57F89-3C97-0222-0564-0D3367B115F5}"/>
              </a:ext>
            </a:extLst>
          </p:cNvPr>
          <p:cNvSpPr/>
          <p:nvPr/>
        </p:nvSpPr>
        <p:spPr>
          <a:xfrm>
            <a:off x="689549" y="933441"/>
            <a:ext cx="10838606" cy="369332"/>
          </a:xfrm>
          <a:prstGeom prst="rect">
            <a:avLst/>
          </a:prstGeom>
        </p:spPr>
        <p:txBody>
          <a:bodyPr wrap="square" anchor="t">
            <a:spAutoFit/>
          </a:bodyPr>
          <a:lstStyle/>
          <a:p>
            <a:pPr algn="ctr">
              <a:defRPr/>
            </a:pPr>
            <a:r>
              <a:rPr lang="en-US" b="1" dirty="0">
                <a:solidFill>
                  <a:schemeClr val="bg1">
                    <a:lumMod val="50000"/>
                  </a:schemeClr>
                </a:solidFill>
                <a:latin typeface="El Messiri" panose="00000800000000000000" pitchFamily="50" charset="-78"/>
                <a:cs typeface="El Messiri" panose="00000800000000000000" pitchFamily="50" charset="-78"/>
              </a:rPr>
              <a:t>Typically, digital marketing uses many tools for online marketing strategies. These components include:</a:t>
            </a:r>
          </a:p>
        </p:txBody>
      </p:sp>
      <p:sp>
        <p:nvSpPr>
          <p:cNvPr id="3" name="TextBox 2">
            <a:extLst>
              <a:ext uri="{FF2B5EF4-FFF2-40B4-BE49-F238E27FC236}">
                <a16:creationId xmlns:a16="http://schemas.microsoft.com/office/drawing/2014/main" id="{D84A091E-6435-4426-0D13-A878F82CF031}"/>
              </a:ext>
            </a:extLst>
          </p:cNvPr>
          <p:cNvSpPr txBox="1"/>
          <p:nvPr/>
        </p:nvSpPr>
        <p:spPr>
          <a:xfrm>
            <a:off x="1639021" y="3887442"/>
            <a:ext cx="4207015" cy="461665"/>
          </a:xfrm>
          <a:prstGeom prst="rect">
            <a:avLst/>
          </a:prstGeom>
          <a:noFill/>
        </p:spPr>
        <p:txBody>
          <a:bodyPr wrap="square">
            <a:spAutoFit/>
          </a:bodyPr>
          <a:lstStyle/>
          <a:p>
            <a:r>
              <a:rPr lang="en-US" sz="2400" dirty="0">
                <a:solidFill>
                  <a:schemeClr val="accent6">
                    <a:lumMod val="50000"/>
                  </a:schemeClr>
                </a:solidFill>
              </a:rPr>
              <a:t>Search engine marketing</a:t>
            </a:r>
            <a:endParaRPr lang="en-US" sz="2400" dirty="0"/>
          </a:p>
        </p:txBody>
      </p:sp>
    </p:spTree>
    <p:extLst>
      <p:ext uri="{BB962C8B-B14F-4D97-AF65-F5344CB8AC3E}">
        <p14:creationId xmlns:p14="http://schemas.microsoft.com/office/powerpoint/2010/main" val="10604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6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4"/>
                                        </p:tgtEl>
                                        <p:attrNameLst>
                                          <p:attrName>ppt_y</p:attrName>
                                        </p:attrNameLst>
                                      </p:cBhvr>
                                      <p:tavLst>
                                        <p:tav tm="0">
                                          <p:val>
                                            <p:strVal val="#ppt_y"/>
                                          </p:val>
                                        </p:tav>
                                        <p:tav tm="100000">
                                          <p:val>
                                            <p:strVal val="#ppt_y"/>
                                          </p:val>
                                        </p:tav>
                                      </p:tavLst>
                                    </p:anim>
                                    <p:anim calcmode="lin" valueType="num">
                                      <p:cBhvr>
                                        <p:cTn id="33" dur="2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4"/>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9" dur="250" fill="hold"/>
                                        <p:tgtEl>
                                          <p:spTgt spid="36"/>
                                        </p:tgtEl>
                                        <p:attrNameLst>
                                          <p:attrName>ppt_y</p:attrName>
                                        </p:attrNameLst>
                                      </p:cBhvr>
                                      <p:tavLst>
                                        <p:tav tm="0">
                                          <p:val>
                                            <p:strVal val="#ppt_y"/>
                                          </p:val>
                                        </p:tav>
                                        <p:tav tm="100000">
                                          <p:val>
                                            <p:strVal val="#ppt_y"/>
                                          </p:val>
                                        </p:tav>
                                      </p:tavLst>
                                    </p:anim>
                                    <p:anim calcmode="lin" valueType="num">
                                      <p:cBhvr>
                                        <p:cTn id="40"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1"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250" tmFilter="0,0; .5, 1; 1, 1"/>
                                        <p:tgtEl>
                                          <p:spTgt spid="36"/>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calcmode="lin" valueType="num">
                                      <p:cBhvr>
                                        <p:cTn id="45"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6" dur="250" fill="hold"/>
                                        <p:tgtEl>
                                          <p:spTgt spid="37"/>
                                        </p:tgtEl>
                                        <p:attrNameLst>
                                          <p:attrName>ppt_y</p:attrName>
                                        </p:attrNameLst>
                                      </p:cBhvr>
                                      <p:tavLst>
                                        <p:tav tm="0">
                                          <p:val>
                                            <p:strVal val="#ppt_y"/>
                                          </p:val>
                                        </p:tav>
                                        <p:tav tm="100000">
                                          <p:val>
                                            <p:strVal val="#ppt_y"/>
                                          </p:val>
                                        </p:tav>
                                      </p:tavLst>
                                    </p:anim>
                                    <p:anim calcmode="lin" valueType="num">
                                      <p:cBhvr>
                                        <p:cTn id="47"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8"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50" tmFilter="0,0; .5, 1; 1, 1"/>
                                        <p:tgtEl>
                                          <p:spTgt spid="37"/>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8"/>
                                        </p:tgtEl>
                                        <p:attrNameLst>
                                          <p:attrName>style.visibility</p:attrName>
                                        </p:attrNameLst>
                                      </p:cBhvr>
                                      <p:to>
                                        <p:strVal val="visible"/>
                                      </p:to>
                                    </p:set>
                                    <p:anim calcmode="lin" valueType="num">
                                      <p:cBhvr>
                                        <p:cTn id="52"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3" dur="250" fill="hold"/>
                                        <p:tgtEl>
                                          <p:spTgt spid="38"/>
                                        </p:tgtEl>
                                        <p:attrNameLst>
                                          <p:attrName>ppt_y</p:attrName>
                                        </p:attrNameLst>
                                      </p:cBhvr>
                                      <p:tavLst>
                                        <p:tav tm="0">
                                          <p:val>
                                            <p:strVal val="#ppt_y"/>
                                          </p:val>
                                        </p:tav>
                                        <p:tav tm="100000">
                                          <p:val>
                                            <p:strVal val="#ppt_y"/>
                                          </p:val>
                                        </p:tav>
                                      </p:tavLst>
                                    </p:anim>
                                    <p:anim calcmode="lin" valueType="num">
                                      <p:cBhvr>
                                        <p:cTn id="54"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5"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6" dur="250" tmFilter="0,0; .5, 1; 1, 1"/>
                                        <p:tgtEl>
                                          <p:spTgt spid="38"/>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39"/>
                                        </p:tgtEl>
                                        <p:attrNameLst>
                                          <p:attrName>style.visibility</p:attrName>
                                        </p:attrNameLst>
                                      </p:cBhvr>
                                      <p:to>
                                        <p:strVal val="visible"/>
                                      </p:to>
                                    </p:set>
                                    <p:anim calcmode="lin" valueType="num">
                                      <p:cBhvr>
                                        <p:cTn id="59"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60" dur="250" fill="hold"/>
                                        <p:tgtEl>
                                          <p:spTgt spid="39"/>
                                        </p:tgtEl>
                                        <p:attrNameLst>
                                          <p:attrName>ppt_y</p:attrName>
                                        </p:attrNameLst>
                                      </p:cBhvr>
                                      <p:tavLst>
                                        <p:tav tm="0">
                                          <p:val>
                                            <p:strVal val="#ppt_y"/>
                                          </p:val>
                                        </p:tav>
                                        <p:tav tm="100000">
                                          <p:val>
                                            <p:strVal val="#ppt_y"/>
                                          </p:val>
                                        </p:tav>
                                      </p:tavLst>
                                    </p:anim>
                                    <p:anim calcmode="lin" valueType="num">
                                      <p:cBhvr>
                                        <p:cTn id="61"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2"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63" dur="250" tmFilter="0,0; .5, 1; 1, 1"/>
                                        <p:tgtEl>
                                          <p:spTgt spid="39"/>
                                        </p:tgtEl>
                                      </p:cBhvr>
                                    </p:animEffect>
                                  </p:childTnLst>
                                </p:cTn>
                              </p:par>
                            </p:childTnLst>
                          </p:cTn>
                        </p:par>
                        <p:par>
                          <p:cTn id="64" fill="hold">
                            <p:stCondLst>
                              <p:cond delay="412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0"/>
                                        </p:tgtEl>
                                        <p:attrNameLst>
                                          <p:attrName>style.visibility</p:attrName>
                                        </p:attrNameLst>
                                      </p:cBhvr>
                                      <p:to>
                                        <p:strVal val="visible"/>
                                      </p:to>
                                    </p:set>
                                    <p:anim calcmode="lin" valueType="num">
                                      <p:cBhvr>
                                        <p:cTn id="67"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0"/>
                                        </p:tgtEl>
                                        <p:attrNameLst>
                                          <p:attrName>ppt_y</p:attrName>
                                        </p:attrNameLst>
                                      </p:cBhvr>
                                      <p:tavLst>
                                        <p:tav tm="0">
                                          <p:val>
                                            <p:strVal val="#ppt_y"/>
                                          </p:val>
                                        </p:tav>
                                        <p:tav tm="100000">
                                          <p:val>
                                            <p:strVal val="#ppt_y"/>
                                          </p:val>
                                        </p:tav>
                                      </p:tavLst>
                                    </p:anim>
                                    <p:anim calcmode="lin" valueType="num">
                                      <p:cBhvr>
                                        <p:cTn id="69"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0"/>
                                        </p:tgtEl>
                                      </p:cBhvr>
                                    </p:animEffect>
                                  </p:childTnLst>
                                </p:cTn>
                              </p:par>
                            </p:childTnLst>
                          </p:cTn>
                        </p:par>
                        <p:par>
                          <p:cTn id="72" fill="hold">
                            <p:stCondLst>
                              <p:cond delay="45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2"/>
                                        </p:tgtEl>
                                        <p:attrNameLst>
                                          <p:attrName>style.visibility</p:attrName>
                                        </p:attrNameLst>
                                      </p:cBhvr>
                                      <p:to>
                                        <p:strVal val="visible"/>
                                      </p:to>
                                    </p:set>
                                    <p:anim calcmode="lin" valueType="num">
                                      <p:cBhvr>
                                        <p:cTn id="7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42"/>
                                        </p:tgtEl>
                                        <p:attrNameLst>
                                          <p:attrName>ppt_y</p:attrName>
                                        </p:attrNameLst>
                                      </p:cBhvr>
                                      <p:tavLst>
                                        <p:tav tm="0">
                                          <p:val>
                                            <p:strVal val="#ppt_y"/>
                                          </p:val>
                                        </p:tav>
                                        <p:tav tm="100000">
                                          <p:val>
                                            <p:strVal val="#ppt_y"/>
                                          </p:val>
                                        </p:tav>
                                      </p:tavLst>
                                    </p:anim>
                                    <p:anim calcmode="lin" valueType="num">
                                      <p:cBhvr>
                                        <p:cTn id="7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42"/>
                                        </p:tgtEl>
                                      </p:cBhvr>
                                    </p:animEffect>
                                  </p:childTnLst>
                                </p:cTn>
                              </p:par>
                            </p:childTnLst>
                          </p:cTn>
                        </p:par>
                        <p:par>
                          <p:cTn id="80" fill="hold">
                            <p:stCondLst>
                              <p:cond delay="484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4"/>
                                        </p:tgtEl>
                                        <p:attrNameLst>
                                          <p:attrName>style.visibility</p:attrName>
                                        </p:attrNameLst>
                                      </p:cBhvr>
                                      <p:to>
                                        <p:strVal val="visible"/>
                                      </p:to>
                                    </p:set>
                                    <p:anim calcmode="lin" valueType="num">
                                      <p:cBhvr>
                                        <p:cTn id="83"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44"/>
                                        </p:tgtEl>
                                        <p:attrNameLst>
                                          <p:attrName>ppt_y</p:attrName>
                                        </p:attrNameLst>
                                      </p:cBhvr>
                                      <p:tavLst>
                                        <p:tav tm="0">
                                          <p:val>
                                            <p:strVal val="#ppt_y"/>
                                          </p:val>
                                        </p:tav>
                                        <p:tav tm="100000">
                                          <p:val>
                                            <p:strVal val="#ppt_y"/>
                                          </p:val>
                                        </p:tav>
                                      </p:tavLst>
                                    </p:anim>
                                    <p:anim calcmode="lin" valueType="num">
                                      <p:cBhvr>
                                        <p:cTn id="85"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44"/>
                                        </p:tgtEl>
                                      </p:cBhvr>
                                    </p:animEffect>
                                  </p:childTnLst>
                                </p:cTn>
                              </p:par>
                            </p:childTnLst>
                          </p:cTn>
                        </p:par>
                        <p:par>
                          <p:cTn id="88" fill="hold">
                            <p:stCondLst>
                              <p:cond delay="528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6"/>
                                        </p:tgtEl>
                                        <p:attrNameLst>
                                          <p:attrName>style.visibility</p:attrName>
                                        </p:attrNameLst>
                                      </p:cBhvr>
                                      <p:to>
                                        <p:strVal val="visible"/>
                                      </p:to>
                                    </p:set>
                                    <p:anim calcmode="lin" valueType="num">
                                      <p:cBhvr>
                                        <p:cTn id="91"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46"/>
                                        </p:tgtEl>
                                        <p:attrNameLst>
                                          <p:attrName>ppt_y</p:attrName>
                                        </p:attrNameLst>
                                      </p:cBhvr>
                                      <p:tavLst>
                                        <p:tav tm="0">
                                          <p:val>
                                            <p:strVal val="#ppt_y"/>
                                          </p:val>
                                        </p:tav>
                                        <p:tav tm="100000">
                                          <p:val>
                                            <p:strVal val="#ppt_y"/>
                                          </p:val>
                                        </p:tav>
                                      </p:tavLst>
                                    </p:anim>
                                    <p:anim calcmode="lin" valueType="num">
                                      <p:cBhvr>
                                        <p:cTn id="93"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8" grpId="0"/>
      <p:bldP spid="39" grpId="0"/>
      <p:bldP spid="40" grpId="0"/>
      <p:bldP spid="42" grpId="0"/>
      <p:bldP spid="44" grpId="0"/>
      <p:bldP spid="46"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66023" y="2120706"/>
            <a:ext cx="6259953" cy="4003019"/>
          </a:xfrm>
          <a:prstGeom prst="rect">
            <a:avLst/>
          </a:prstGeom>
        </p:spPr>
        <p:txBody>
          <a:bodyPr wrap="square" anchor="t">
            <a:spAutoFit/>
          </a:bodyPr>
          <a:lstStyle/>
          <a:p>
            <a:pPr algn="ctr">
              <a:lnSpc>
                <a:spcPct val="150000"/>
              </a:lnSpc>
            </a:pPr>
            <a:r>
              <a:rPr lang="en-US" sz="1900" dirty="0">
                <a:solidFill>
                  <a:srgbClr val="4D2643"/>
                </a:solidFill>
                <a:latin typeface="El Messiri" panose="00000800000000000000" pitchFamily="50" charset="-78"/>
                <a:cs typeface="El Messiri" panose="00000800000000000000" pitchFamily="50" charset="-78"/>
              </a:rPr>
              <a:t>It is to provide useful information online to target customers. Providing this type of information will build a strong relationship between customers and the company, prompting them to request more information about the product or subscribe to the e-mail list. The ultimate goal is attracting the visitor to reach the stage of completing the purchase online. Typically, this content is published in the form of a blog article, digital video, e-book, photos, and more. </a:t>
            </a:r>
          </a:p>
        </p:txBody>
      </p:sp>
      <p:sp>
        <p:nvSpPr>
          <p:cNvPr id="43" name="Rectangle 31">
            <a:extLst>
              <a:ext uri="{FF2B5EF4-FFF2-40B4-BE49-F238E27FC236}">
                <a16:creationId xmlns:a16="http://schemas.microsoft.com/office/drawing/2014/main" id="{A06FE8D0-C6EE-D1E9-B6AF-ABCFDBD7049E}"/>
              </a:ext>
            </a:extLst>
          </p:cNvPr>
          <p:cNvSpPr/>
          <p:nvPr/>
        </p:nvSpPr>
        <p:spPr>
          <a:xfrm>
            <a:off x="3993622" y="195444"/>
            <a:ext cx="4572665" cy="1077218"/>
          </a:xfrm>
          <a:prstGeom prst="rect">
            <a:avLst/>
          </a:prstGeom>
        </p:spPr>
        <p:txBody>
          <a:bodyPr wrap="square" anchor="t">
            <a:spAutoFit/>
          </a:bodyPr>
          <a:lstStyle/>
          <a:p>
            <a:pPr algn="ctr"/>
            <a:r>
              <a:rPr lang="en-US" sz="3200"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13" name="Rectangle 31">
            <a:extLst>
              <a:ext uri="{FF2B5EF4-FFF2-40B4-BE49-F238E27FC236}">
                <a16:creationId xmlns:a16="http://schemas.microsoft.com/office/drawing/2014/main" id="{295B90FC-0E0C-A004-79FE-2C5B5A51B3A3}"/>
              </a:ext>
            </a:extLst>
          </p:cNvPr>
          <p:cNvSpPr/>
          <p:nvPr/>
        </p:nvSpPr>
        <p:spPr>
          <a:xfrm>
            <a:off x="1080710" y="1423654"/>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Content marketing:</a:t>
            </a:r>
          </a:p>
        </p:txBody>
      </p:sp>
    </p:spTree>
    <p:extLst>
      <p:ext uri="{BB962C8B-B14F-4D97-AF65-F5344CB8AC3E}">
        <p14:creationId xmlns:p14="http://schemas.microsoft.com/office/powerpoint/2010/main" val="34094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8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452262" y="195077"/>
            <a:ext cx="9018000"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THE MARKETING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4038" y="3076031"/>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12845"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1988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54144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4458212"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7406581"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1000372" y="1846834"/>
            <a:ext cx="290060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Market Analysis</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4404305"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45226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6855242" y="1874497"/>
            <a:ext cx="3029757" cy="443931"/>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Digital Marketing and Small Business</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3848761" y="5151305"/>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The Marketing Plan</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7706494" y="3525816"/>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7"/>
                                        </p:tgtEl>
                                        <p:attrNameLst>
                                          <p:attrName>ppt_y</p:attrName>
                                        </p:attrNameLst>
                                      </p:cBhvr>
                                      <p:tavLst>
                                        <p:tav tm="0">
                                          <p:val>
                                            <p:strVal val="#ppt_y"/>
                                          </p:val>
                                        </p:tav>
                                        <p:tav tm="100000">
                                          <p:val>
                                            <p:strVal val="#ppt_y"/>
                                          </p:val>
                                        </p:tav>
                                      </p:tavLst>
                                    </p:anim>
                                    <p:anim calcmode="lin" valueType="num">
                                      <p:cBhvr>
                                        <p:cTn id="33"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7"/>
                                        </p:tgtEl>
                                      </p:cBhvr>
                                    </p:animEffect>
                                  </p:childTnLst>
                                </p:cTn>
                              </p:par>
                            </p:childTnLst>
                          </p:cTn>
                        </p:par>
                        <p:par>
                          <p:cTn id="36" fill="hold">
                            <p:stCondLst>
                              <p:cond delay="157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3"/>
                                        </p:tgtEl>
                                        <p:attrNameLst>
                                          <p:attrName>ppt_y</p:attrName>
                                        </p:attrNameLst>
                                      </p:cBhvr>
                                      <p:tavLst>
                                        <p:tav tm="0">
                                          <p:val>
                                            <p:strVal val="#ppt_y"/>
                                          </p:val>
                                        </p:tav>
                                        <p:tav tm="100000">
                                          <p:val>
                                            <p:strVal val="#ppt_y"/>
                                          </p:val>
                                        </p:tav>
                                      </p:tavLst>
                                    </p:anim>
                                    <p:anim calcmode="lin" valueType="num">
                                      <p:cBhvr>
                                        <p:cTn id="41"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3"/>
                                        </p:tgtEl>
                                      </p:cBhvr>
                                    </p:animEffect>
                                  </p:childTnLst>
                                </p:cTn>
                              </p:par>
                            </p:childTnLst>
                          </p:cTn>
                        </p:par>
                        <p:par>
                          <p:cTn id="44" fill="hold">
                            <p:stCondLst>
                              <p:cond delay="194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1"/>
                                        </p:tgtEl>
                                        <p:attrNameLst>
                                          <p:attrName>ppt_y</p:attrName>
                                        </p:attrNameLst>
                                      </p:cBhvr>
                                      <p:tavLst>
                                        <p:tav tm="0">
                                          <p:val>
                                            <p:strVal val="#ppt_y"/>
                                          </p:val>
                                        </p:tav>
                                        <p:tav tm="100000">
                                          <p:val>
                                            <p:strVal val="#ppt_y"/>
                                          </p:val>
                                        </p:tav>
                                      </p:tavLst>
                                    </p:anim>
                                    <p:anim calcmode="lin" valueType="num">
                                      <p:cBhvr>
                                        <p:cTn id="49"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1"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644070" y="2120706"/>
            <a:ext cx="7033341" cy="3416320"/>
          </a:xfrm>
          <a:prstGeom prst="rect">
            <a:avLst/>
          </a:prstGeom>
        </p:spPr>
        <p:txBody>
          <a:bodyPr wrap="square" anchor="t">
            <a:spAutoFit/>
          </a:bodyPr>
          <a:lstStyle/>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Email marketing is sending commercial emails to a list of contacts who have given their express permission to receive email communications from you. </a:t>
            </a:r>
          </a:p>
          <a:p>
            <a:endParaRPr lang="en-US" dirty="0">
              <a:solidFill>
                <a:srgbClr val="4D2643"/>
              </a:solidFill>
              <a:latin typeface="El Messiri" panose="00000800000000000000" pitchFamily="50" charset="-78"/>
              <a:cs typeface="El Messiri" panose="00000800000000000000" pitchFamily="50" charset="-78"/>
            </a:endParaRPr>
          </a:p>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Modern email marketing has moved away from one-size-fits-all mass mailings and instead focuses on consent, segmentation, and personalization. Email marketing companies leverage different email service providers (ESPs) to send out automated, personalized marketing emails that contain brand promotions and announcements. Anything from weekly email newsletters and promo alerts to customer survey forms and event invitations can be considered a form of email marketing.</a:t>
            </a:r>
          </a:p>
        </p:txBody>
      </p:sp>
      <p:sp>
        <p:nvSpPr>
          <p:cNvPr id="43" name="Rectangle 31">
            <a:extLst>
              <a:ext uri="{FF2B5EF4-FFF2-40B4-BE49-F238E27FC236}">
                <a16:creationId xmlns:a16="http://schemas.microsoft.com/office/drawing/2014/main" id="{A06FE8D0-C6EE-D1E9-B6AF-ABCFDBD7049E}"/>
              </a:ext>
            </a:extLst>
          </p:cNvPr>
          <p:cNvSpPr/>
          <p:nvPr/>
        </p:nvSpPr>
        <p:spPr>
          <a:xfrm>
            <a:off x="3993622" y="195444"/>
            <a:ext cx="4572665" cy="1077218"/>
          </a:xfrm>
          <a:prstGeom prst="rect">
            <a:avLst/>
          </a:prstGeom>
        </p:spPr>
        <p:txBody>
          <a:bodyPr wrap="square" anchor="t">
            <a:spAutoFit/>
          </a:bodyPr>
          <a:lstStyle/>
          <a:p>
            <a:pPr algn="ctr"/>
            <a:r>
              <a:rPr lang="en-US" sz="3200"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13" name="Rectangle 31">
            <a:extLst>
              <a:ext uri="{FF2B5EF4-FFF2-40B4-BE49-F238E27FC236}">
                <a16:creationId xmlns:a16="http://schemas.microsoft.com/office/drawing/2014/main" id="{295B90FC-0E0C-A004-79FE-2C5B5A51B3A3}"/>
              </a:ext>
            </a:extLst>
          </p:cNvPr>
          <p:cNvSpPr/>
          <p:nvPr/>
        </p:nvSpPr>
        <p:spPr>
          <a:xfrm>
            <a:off x="1080710" y="1423654"/>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Email marketing </a:t>
            </a:r>
          </a:p>
        </p:txBody>
      </p:sp>
    </p:spTree>
    <p:extLst>
      <p:ext uri="{BB962C8B-B14F-4D97-AF65-F5344CB8AC3E}">
        <p14:creationId xmlns:p14="http://schemas.microsoft.com/office/powerpoint/2010/main" val="418969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8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4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2042588"/>
            <a:ext cx="7033341" cy="3693319"/>
          </a:xfrm>
          <a:prstGeom prst="rect">
            <a:avLst/>
          </a:prstGeom>
        </p:spPr>
        <p:txBody>
          <a:bodyPr wrap="square" anchor="t">
            <a:spAutoFit/>
          </a:bodyPr>
          <a:lstStyle/>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“Social media marketing (SMM) is the use of social media websites and social networks to market a company’s products and services.”</a:t>
            </a:r>
          </a:p>
          <a:p>
            <a:endParaRPr lang="en-US" dirty="0">
              <a:solidFill>
                <a:srgbClr val="4D2643"/>
              </a:solidFill>
              <a:latin typeface="El Messiri" panose="00000800000000000000" pitchFamily="50" charset="-78"/>
              <a:cs typeface="El Messiri" panose="00000800000000000000" pitchFamily="50" charset="-78"/>
            </a:endParaRPr>
          </a:p>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Social media marketing is all about connecting with your audience or customers and helping them understand your brand better. It is incredibly beneficial to your business growth. There are many forms of social media such as: Facebook, Twitter, Instagram, Pinterest, Tik Tok, and others.</a:t>
            </a:r>
          </a:p>
          <a:p>
            <a:endParaRPr lang="en-US" dirty="0">
              <a:solidFill>
                <a:srgbClr val="4D2643"/>
              </a:solidFill>
              <a:latin typeface="El Messiri" panose="00000800000000000000" pitchFamily="50" charset="-78"/>
              <a:cs typeface="El Messiri" panose="00000800000000000000" pitchFamily="50" charset="-78"/>
            </a:endParaRPr>
          </a:p>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SMM is the easiest way to reach an enormous audience — nowadays a half of the global population, 3.8 billion people, use social media.</a:t>
            </a:r>
          </a:p>
        </p:txBody>
      </p:sp>
      <p:sp>
        <p:nvSpPr>
          <p:cNvPr id="43" name="Rectangle 31">
            <a:extLst>
              <a:ext uri="{FF2B5EF4-FFF2-40B4-BE49-F238E27FC236}">
                <a16:creationId xmlns:a16="http://schemas.microsoft.com/office/drawing/2014/main" id="{A06FE8D0-C6EE-D1E9-B6AF-ABCFDBD7049E}"/>
              </a:ext>
            </a:extLst>
          </p:cNvPr>
          <p:cNvSpPr/>
          <p:nvPr/>
        </p:nvSpPr>
        <p:spPr>
          <a:xfrm>
            <a:off x="3993622" y="195444"/>
            <a:ext cx="4572665" cy="1077218"/>
          </a:xfrm>
          <a:prstGeom prst="rect">
            <a:avLst/>
          </a:prstGeom>
        </p:spPr>
        <p:txBody>
          <a:bodyPr wrap="square" anchor="t">
            <a:spAutoFit/>
          </a:bodyPr>
          <a:lstStyle/>
          <a:p>
            <a:pPr algn="ctr"/>
            <a:r>
              <a:rPr lang="en-US" sz="3200"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13" name="Rectangle 31">
            <a:extLst>
              <a:ext uri="{FF2B5EF4-FFF2-40B4-BE49-F238E27FC236}">
                <a16:creationId xmlns:a16="http://schemas.microsoft.com/office/drawing/2014/main" id="{295B90FC-0E0C-A004-79FE-2C5B5A51B3A3}"/>
              </a:ext>
            </a:extLst>
          </p:cNvPr>
          <p:cNvSpPr/>
          <p:nvPr/>
        </p:nvSpPr>
        <p:spPr>
          <a:xfrm>
            <a:off x="1080710" y="1423654"/>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Social media marketing</a:t>
            </a:r>
          </a:p>
        </p:txBody>
      </p:sp>
    </p:spTree>
    <p:extLst>
      <p:ext uri="{BB962C8B-B14F-4D97-AF65-F5344CB8AC3E}">
        <p14:creationId xmlns:p14="http://schemas.microsoft.com/office/powerpoint/2010/main" val="9066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8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6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080710" y="27320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32</a:t>
            </a:fld>
            <a:endParaRPr lang="ar-SA"/>
          </a:p>
        </p:txBody>
      </p:sp>
      <p:pic>
        <p:nvPicPr>
          <p:cNvPr id="5" name="صورة 4">
            <a:extLst>
              <a:ext uri="{FF2B5EF4-FFF2-40B4-BE49-F238E27FC236}">
                <a16:creationId xmlns:a16="http://schemas.microsoft.com/office/drawing/2014/main" id="{E7EF055B-238B-EBE1-932C-ED3E844D88CC}"/>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1273" y="1425679"/>
            <a:ext cx="8259093" cy="4647039"/>
          </a:xfrm>
          <a:prstGeom prst="rect">
            <a:avLst/>
          </a:prstGeom>
          <a:ln>
            <a:noFill/>
          </a:ln>
          <a:effectLst>
            <a:outerShdw blurRad="660400" dist="419100" dir="2520000" algn="tl" rotWithShape="0">
              <a:srgbClr val="333333">
                <a:alpha val="46000"/>
              </a:srgbClr>
            </a:outerShdw>
          </a:effectLst>
        </p:spPr>
      </p:pic>
    </p:spTree>
    <p:extLst>
      <p:ext uri="{BB962C8B-B14F-4D97-AF65-F5344CB8AC3E}">
        <p14:creationId xmlns:p14="http://schemas.microsoft.com/office/powerpoint/2010/main" val="4097824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2042588"/>
            <a:ext cx="7033341" cy="3416320"/>
          </a:xfrm>
          <a:prstGeom prst="rect">
            <a:avLst/>
          </a:prstGeom>
        </p:spPr>
        <p:txBody>
          <a:bodyPr wrap="square" anchor="t">
            <a:spAutoFit/>
          </a:bodyPr>
          <a:lstStyle/>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Search engine marketing (SEM) is an online marketing strategy that aims to increase the online visibility of a website in the search engine results pages (SERPs).  Search engine marketing is the act of using paid ads to increase a webpage’s visibility. </a:t>
            </a:r>
          </a:p>
          <a:p>
            <a:endParaRPr lang="en-US" dirty="0">
              <a:solidFill>
                <a:srgbClr val="4D2643"/>
              </a:solidFill>
              <a:latin typeface="El Messiri" panose="00000800000000000000" pitchFamily="50" charset="-78"/>
              <a:cs typeface="El Messiri" panose="00000800000000000000" pitchFamily="50" charset="-78"/>
            </a:endParaRPr>
          </a:p>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SEM can also be used as more of an umbrella term that often encompasses other types of digital marketing strategies, such as PPC (pay-per-click) and SEO (search engine optimization).</a:t>
            </a:r>
          </a:p>
          <a:p>
            <a:endParaRPr lang="en-US" dirty="0">
              <a:solidFill>
                <a:srgbClr val="4D2643"/>
              </a:solidFill>
              <a:latin typeface="El Messiri" panose="00000800000000000000" pitchFamily="50" charset="-78"/>
              <a:cs typeface="El Messiri" panose="00000800000000000000" pitchFamily="50" charset="-78"/>
            </a:endParaRPr>
          </a:p>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The most well-known and widely used SEM platform is Google Ads, but there are other solutions, such as Bing Ads, for example.</a:t>
            </a:r>
          </a:p>
        </p:txBody>
      </p:sp>
      <p:sp>
        <p:nvSpPr>
          <p:cNvPr id="43" name="Rectangle 31">
            <a:extLst>
              <a:ext uri="{FF2B5EF4-FFF2-40B4-BE49-F238E27FC236}">
                <a16:creationId xmlns:a16="http://schemas.microsoft.com/office/drawing/2014/main" id="{A06FE8D0-C6EE-D1E9-B6AF-ABCFDBD7049E}"/>
              </a:ext>
            </a:extLst>
          </p:cNvPr>
          <p:cNvSpPr/>
          <p:nvPr/>
        </p:nvSpPr>
        <p:spPr>
          <a:xfrm>
            <a:off x="3993622" y="195444"/>
            <a:ext cx="4572665" cy="1077218"/>
          </a:xfrm>
          <a:prstGeom prst="rect">
            <a:avLst/>
          </a:prstGeom>
        </p:spPr>
        <p:txBody>
          <a:bodyPr wrap="square" anchor="t">
            <a:spAutoFit/>
          </a:bodyPr>
          <a:lstStyle/>
          <a:p>
            <a:pPr algn="ctr"/>
            <a:r>
              <a:rPr lang="en-US" sz="3200"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13" name="Rectangle 31">
            <a:extLst>
              <a:ext uri="{FF2B5EF4-FFF2-40B4-BE49-F238E27FC236}">
                <a16:creationId xmlns:a16="http://schemas.microsoft.com/office/drawing/2014/main" id="{295B90FC-0E0C-A004-79FE-2C5B5A51B3A3}"/>
              </a:ext>
            </a:extLst>
          </p:cNvPr>
          <p:cNvSpPr/>
          <p:nvPr/>
        </p:nvSpPr>
        <p:spPr>
          <a:xfrm>
            <a:off x="1080710" y="1423654"/>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Search engine marketing</a:t>
            </a:r>
          </a:p>
        </p:txBody>
      </p:sp>
    </p:spTree>
    <p:extLst>
      <p:ext uri="{BB962C8B-B14F-4D97-AF65-F5344CB8AC3E}">
        <p14:creationId xmlns:p14="http://schemas.microsoft.com/office/powerpoint/2010/main" val="16887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8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6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0551" y="2042588"/>
            <a:ext cx="7033341" cy="3416320"/>
          </a:xfrm>
          <a:prstGeom prst="rect">
            <a:avLst/>
          </a:prstGeom>
        </p:spPr>
        <p:txBody>
          <a:bodyPr wrap="square" anchor="t">
            <a:spAutoFit/>
          </a:bodyPr>
          <a:lstStyle/>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Search engine marketing (SEM) is an online marketing strategy that aims to increase the online visibility of a website in the search engine results pages (SERPs).  Search engine marketing is the act of using paid ads to increase a webpage’s visibility. </a:t>
            </a:r>
          </a:p>
          <a:p>
            <a:endParaRPr lang="en-US" dirty="0">
              <a:solidFill>
                <a:srgbClr val="4D2643"/>
              </a:solidFill>
              <a:latin typeface="El Messiri" panose="00000800000000000000" pitchFamily="50" charset="-78"/>
              <a:cs typeface="El Messiri" panose="00000800000000000000" pitchFamily="50" charset="-78"/>
            </a:endParaRPr>
          </a:p>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SEM can also be used as more of an umbrella term that often encompasses other types of digital marketing strategies, such as PPC (pay-per-click) and SEO (search engine optimization).</a:t>
            </a:r>
          </a:p>
          <a:p>
            <a:endParaRPr lang="en-US" dirty="0">
              <a:solidFill>
                <a:srgbClr val="4D2643"/>
              </a:solidFill>
              <a:latin typeface="El Messiri" panose="00000800000000000000" pitchFamily="50" charset="-78"/>
              <a:cs typeface="El Messiri" panose="00000800000000000000" pitchFamily="50" charset="-78"/>
            </a:endParaRPr>
          </a:p>
          <a:p>
            <a:pPr marL="342900" indent="-342900">
              <a:buFont typeface="Arial" panose="020B0604020202020204" pitchFamily="34" charset="0"/>
              <a:buChar char="•"/>
            </a:pPr>
            <a:r>
              <a:rPr lang="en-US" dirty="0">
                <a:solidFill>
                  <a:srgbClr val="4D2643"/>
                </a:solidFill>
                <a:latin typeface="El Messiri" panose="00000800000000000000" pitchFamily="50" charset="-78"/>
                <a:cs typeface="El Messiri" panose="00000800000000000000" pitchFamily="50" charset="-78"/>
              </a:rPr>
              <a:t>The most well-known and widely used SEM platform is Google Ads, but there are other solutions, such as Bing Ads, for example.</a:t>
            </a:r>
          </a:p>
        </p:txBody>
      </p:sp>
      <p:sp>
        <p:nvSpPr>
          <p:cNvPr id="43" name="Rectangle 31">
            <a:extLst>
              <a:ext uri="{FF2B5EF4-FFF2-40B4-BE49-F238E27FC236}">
                <a16:creationId xmlns:a16="http://schemas.microsoft.com/office/drawing/2014/main" id="{A06FE8D0-C6EE-D1E9-B6AF-ABCFDBD7049E}"/>
              </a:ext>
            </a:extLst>
          </p:cNvPr>
          <p:cNvSpPr/>
          <p:nvPr/>
        </p:nvSpPr>
        <p:spPr>
          <a:xfrm>
            <a:off x="3993622" y="195444"/>
            <a:ext cx="4572665" cy="1077218"/>
          </a:xfrm>
          <a:prstGeom prst="rect">
            <a:avLst/>
          </a:prstGeom>
        </p:spPr>
        <p:txBody>
          <a:bodyPr wrap="square" anchor="t">
            <a:spAutoFit/>
          </a:bodyPr>
          <a:lstStyle/>
          <a:p>
            <a:pPr algn="ctr"/>
            <a:r>
              <a:rPr lang="en-US" sz="3200" dirty="0">
                <a:solidFill>
                  <a:srgbClr val="4D2643"/>
                </a:solidFill>
                <a:latin typeface="El Messiri" panose="00000800000000000000" pitchFamily="50" charset="-78"/>
                <a:cs typeface="El Messiri" panose="00000800000000000000" pitchFamily="50" charset="-78"/>
              </a:rPr>
              <a:t>Digital Marketing and Small Business</a:t>
            </a:r>
          </a:p>
        </p:txBody>
      </p:sp>
      <p:sp>
        <p:nvSpPr>
          <p:cNvPr id="13" name="Rectangle 31">
            <a:extLst>
              <a:ext uri="{FF2B5EF4-FFF2-40B4-BE49-F238E27FC236}">
                <a16:creationId xmlns:a16="http://schemas.microsoft.com/office/drawing/2014/main" id="{295B90FC-0E0C-A004-79FE-2C5B5A51B3A3}"/>
              </a:ext>
            </a:extLst>
          </p:cNvPr>
          <p:cNvSpPr/>
          <p:nvPr/>
        </p:nvSpPr>
        <p:spPr>
          <a:xfrm>
            <a:off x="1080710" y="1423654"/>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Search engine marketing</a:t>
            </a:r>
          </a:p>
        </p:txBody>
      </p:sp>
    </p:spTree>
    <p:extLst>
      <p:ext uri="{BB962C8B-B14F-4D97-AF65-F5344CB8AC3E}">
        <p14:creationId xmlns:p14="http://schemas.microsoft.com/office/powerpoint/2010/main" val="32678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8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6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55861" y="2505405"/>
            <a:ext cx="3177132"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This chapter discussed the marketing section of the business plan.</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829361"/>
            <a:ext cx="3431909"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It has two parts: market analysis and the marketing plan itself. </a:t>
            </a:r>
          </a:p>
        </p:txBody>
      </p:sp>
      <p:sp>
        <p:nvSpPr>
          <p:cNvPr id="56" name="Rectangle 33">
            <a:extLst>
              <a:ext uri="{FF2B5EF4-FFF2-40B4-BE49-F238E27FC236}">
                <a16:creationId xmlns:a16="http://schemas.microsoft.com/office/drawing/2014/main" id="{AAEE9C24-867E-61AB-268E-5E3C5173AF0A}"/>
              </a:ext>
            </a:extLst>
          </p:cNvPr>
          <p:cNvSpPr/>
          <p:nvPr/>
        </p:nvSpPr>
        <p:spPr>
          <a:xfrm>
            <a:off x="2468872" y="1303757"/>
            <a:ext cx="4346027"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Market analysis looked into the industry, the competitor and the customer or target market. </a:t>
            </a:r>
          </a:p>
        </p:txBody>
      </p:sp>
      <p:sp>
        <p:nvSpPr>
          <p:cNvPr id="57" name="Rectangle 33">
            <a:extLst>
              <a:ext uri="{FF2B5EF4-FFF2-40B4-BE49-F238E27FC236}">
                <a16:creationId xmlns:a16="http://schemas.microsoft.com/office/drawing/2014/main" id="{2CAD4701-5598-6A4E-B956-D2CC0ADBCC8F}"/>
              </a:ext>
            </a:extLst>
          </p:cNvPr>
          <p:cNvSpPr/>
          <p:nvPr/>
        </p:nvSpPr>
        <p:spPr>
          <a:xfrm>
            <a:off x="8340640" y="2991862"/>
            <a:ext cx="3691892" cy="954107"/>
          </a:xfrm>
          <a:prstGeom prst="rect">
            <a:avLst/>
          </a:prstGeom>
        </p:spPr>
        <p:txBody>
          <a:bodyPr wrap="square" lIns="0" rIns="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goals of the market analysis are to identify gaps and unmet needs that the business can exploit and to demonstrate a large and growing demand to support the business.</a:t>
            </a:r>
          </a:p>
        </p:txBody>
      </p:sp>
    </p:spTree>
    <p:extLst>
      <p:ext uri="{BB962C8B-B14F-4D97-AF65-F5344CB8AC3E}">
        <p14:creationId xmlns:p14="http://schemas.microsoft.com/office/powerpoint/2010/main" val="271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2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221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316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6"/>
                                        </p:tgtEl>
                                        <p:attrNameLst>
                                          <p:attrName>style.visibility</p:attrName>
                                        </p:attrNameLst>
                                      </p:cBhvr>
                                      <p:to>
                                        <p:strVal val="visible"/>
                                      </p:to>
                                    </p:set>
                                    <p:anim calcmode="lin" valueType="num">
                                      <p:cBhvr>
                                        <p:cTn id="75"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6"/>
                                        </p:tgtEl>
                                        <p:attrNameLst>
                                          <p:attrName>ppt_y</p:attrName>
                                        </p:attrNameLst>
                                      </p:cBhvr>
                                      <p:tavLst>
                                        <p:tav tm="0">
                                          <p:val>
                                            <p:strVal val="#ppt_y"/>
                                          </p:val>
                                        </p:tav>
                                        <p:tav tm="100000">
                                          <p:val>
                                            <p:strVal val="#ppt_y"/>
                                          </p:val>
                                        </p:tav>
                                      </p:tavLst>
                                    </p:anim>
                                    <p:anim calcmode="lin" valueType="num">
                                      <p:cBhvr>
                                        <p:cTn id="77"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6"/>
                                        </p:tgtEl>
                                      </p:cBhvr>
                                    </p:animEffect>
                                  </p:childTnLst>
                                </p:cTn>
                              </p:par>
                            </p:childTnLst>
                          </p:cTn>
                        </p:par>
                        <p:par>
                          <p:cTn id="80" fill="hold">
                            <p:stCondLst>
                              <p:cond delay="446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55861" y="2505405"/>
            <a:ext cx="3177132"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marketing plan followed the 4 P’s framework of product, price, place and promotion.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6</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7</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8</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690861"/>
            <a:ext cx="4595530"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Your customer and the unique selling point of your product are the drivers that guide decisions in the marketing plan. </a:t>
            </a:r>
          </a:p>
        </p:txBody>
      </p:sp>
      <p:sp>
        <p:nvSpPr>
          <p:cNvPr id="56" name="Rectangle 33">
            <a:extLst>
              <a:ext uri="{FF2B5EF4-FFF2-40B4-BE49-F238E27FC236}">
                <a16:creationId xmlns:a16="http://schemas.microsoft.com/office/drawing/2014/main" id="{AAEE9C24-867E-61AB-268E-5E3C5173AF0A}"/>
              </a:ext>
            </a:extLst>
          </p:cNvPr>
          <p:cNvSpPr/>
          <p:nvPr/>
        </p:nvSpPr>
        <p:spPr>
          <a:xfrm>
            <a:off x="2468872" y="1303757"/>
            <a:ext cx="4346027"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Product features describe the physical traits of the product, what it does and how it works. </a:t>
            </a:r>
          </a:p>
        </p:txBody>
      </p:sp>
      <p:sp>
        <p:nvSpPr>
          <p:cNvPr id="57" name="Rectangle 33">
            <a:extLst>
              <a:ext uri="{FF2B5EF4-FFF2-40B4-BE49-F238E27FC236}">
                <a16:creationId xmlns:a16="http://schemas.microsoft.com/office/drawing/2014/main" id="{2CAD4701-5598-6A4E-B956-D2CC0ADBCC8F}"/>
              </a:ext>
            </a:extLst>
          </p:cNvPr>
          <p:cNvSpPr/>
          <p:nvPr/>
        </p:nvSpPr>
        <p:spPr>
          <a:xfrm>
            <a:off x="8340640" y="3176528"/>
            <a:ext cx="3495499"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 product benefit is a customer need that is satisfied by your product</a:t>
            </a:r>
          </a:p>
        </p:txBody>
      </p:sp>
    </p:spTree>
    <p:extLst>
      <p:ext uri="{BB962C8B-B14F-4D97-AF65-F5344CB8AC3E}">
        <p14:creationId xmlns:p14="http://schemas.microsoft.com/office/powerpoint/2010/main" val="26662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2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247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409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6"/>
                                        </p:tgtEl>
                                        <p:attrNameLst>
                                          <p:attrName>style.visibility</p:attrName>
                                        </p:attrNameLst>
                                      </p:cBhvr>
                                      <p:to>
                                        <p:strVal val="visible"/>
                                      </p:to>
                                    </p:set>
                                    <p:anim calcmode="lin" valueType="num">
                                      <p:cBhvr>
                                        <p:cTn id="75"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6"/>
                                        </p:tgtEl>
                                        <p:attrNameLst>
                                          <p:attrName>ppt_y</p:attrName>
                                        </p:attrNameLst>
                                      </p:cBhvr>
                                      <p:tavLst>
                                        <p:tav tm="0">
                                          <p:val>
                                            <p:strVal val="#ppt_y"/>
                                          </p:val>
                                        </p:tav>
                                        <p:tav tm="100000">
                                          <p:val>
                                            <p:strVal val="#ppt_y"/>
                                          </p:val>
                                        </p:tav>
                                      </p:tavLst>
                                    </p:anim>
                                    <p:anim calcmode="lin" valueType="num">
                                      <p:cBhvr>
                                        <p:cTn id="77"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6"/>
                                        </p:tgtEl>
                                      </p:cBhvr>
                                    </p:animEffect>
                                  </p:childTnLst>
                                </p:cTn>
                              </p:par>
                            </p:childTnLst>
                          </p:cTn>
                        </p:par>
                        <p:par>
                          <p:cTn id="80" fill="hold">
                            <p:stCondLst>
                              <p:cond delay="538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948919"/>
            <a:ext cx="6697789" cy="4937761"/>
            <a:chOff x="2256659" y="729336"/>
            <a:chExt cx="7862896" cy="5796704"/>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5300000" flipV="1">
              <a:off x="9189329" y="1941942"/>
              <a:ext cx="571881" cy="1288571"/>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40" name="Freeform: Shape 57">
              <a:extLst>
                <a:ext uri="{FF2B5EF4-FFF2-40B4-BE49-F238E27FC236}">
                  <a16:creationId xmlns:a16="http://schemas.microsoft.com/office/drawing/2014/main" id="{9901674D-71A6-3181-9149-A2F03BFC2BBC}"/>
                </a:ext>
              </a:extLst>
            </p:cNvPr>
            <p:cNvSpPr/>
            <p:nvPr/>
          </p:nvSpPr>
          <p:spPr>
            <a:xfrm rot="2700000" flipV="1">
              <a:off x="7532445" y="1166201"/>
              <a:ext cx="413078" cy="930752"/>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41" name="Freeform: Shape 57">
              <a:extLst>
                <a:ext uri="{FF2B5EF4-FFF2-40B4-BE49-F238E27FC236}">
                  <a16:creationId xmlns:a16="http://schemas.microsoft.com/office/drawing/2014/main" id="{0D12E5B6-D46A-1756-5C4B-13262431E51F}"/>
                </a:ext>
              </a:extLst>
            </p:cNvPr>
            <p:cNvSpPr/>
            <p:nvPr/>
          </p:nvSpPr>
          <p:spPr>
            <a:xfrm rot="3065666" flipV="1">
              <a:off x="7836188" y="1747140"/>
              <a:ext cx="413078" cy="930752"/>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43" name="Freeform: Shape 57">
              <a:extLst>
                <a:ext uri="{FF2B5EF4-FFF2-40B4-BE49-F238E27FC236}">
                  <a16:creationId xmlns:a16="http://schemas.microsoft.com/office/drawing/2014/main" id="{19FEF32A-FAA1-BA2A-8B1D-D5704983DA6D}"/>
                </a:ext>
              </a:extLst>
            </p:cNvPr>
            <p:cNvSpPr/>
            <p:nvPr/>
          </p:nvSpPr>
          <p:spPr>
            <a:xfrm rot="2500921" flipV="1">
              <a:off x="7238625" y="729336"/>
              <a:ext cx="413078" cy="930752"/>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grpSp>
      <p:sp>
        <p:nvSpPr>
          <p:cNvPr id="37" name="Rectangle 33">
            <a:extLst>
              <a:ext uri="{FF2B5EF4-FFF2-40B4-BE49-F238E27FC236}">
                <a16:creationId xmlns:a16="http://schemas.microsoft.com/office/drawing/2014/main" id="{38DB338B-F49E-F72B-2B7A-9A81542A5941}"/>
              </a:ext>
            </a:extLst>
          </p:cNvPr>
          <p:cNvSpPr/>
          <p:nvPr/>
        </p:nvSpPr>
        <p:spPr>
          <a:xfrm>
            <a:off x="355861" y="2505405"/>
            <a:ext cx="3177132"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Unique selling points state what benefit sets your product apart from all the rest.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9</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10</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11</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829360"/>
            <a:ext cx="4118301"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Why is your product unique, distinct, or better than what is available?</a:t>
            </a:r>
          </a:p>
        </p:txBody>
      </p:sp>
      <p:sp>
        <p:nvSpPr>
          <p:cNvPr id="56" name="Rectangle 33">
            <a:extLst>
              <a:ext uri="{FF2B5EF4-FFF2-40B4-BE49-F238E27FC236}">
                <a16:creationId xmlns:a16="http://schemas.microsoft.com/office/drawing/2014/main" id="{AAEE9C24-867E-61AB-268E-5E3C5173AF0A}"/>
              </a:ext>
            </a:extLst>
          </p:cNvPr>
          <p:cNvSpPr/>
          <p:nvPr/>
        </p:nvSpPr>
        <p:spPr>
          <a:xfrm>
            <a:off x="2468873" y="1303757"/>
            <a:ext cx="362712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To find out the unique selling point,  answer these questions:</a:t>
            </a:r>
          </a:p>
        </p:txBody>
      </p:sp>
      <p:sp>
        <p:nvSpPr>
          <p:cNvPr id="45" name="Rectangle 33">
            <a:extLst>
              <a:ext uri="{FF2B5EF4-FFF2-40B4-BE49-F238E27FC236}">
                <a16:creationId xmlns:a16="http://schemas.microsoft.com/office/drawing/2014/main" id="{A5E90AB8-B240-20BC-53E9-BC3AF53A5CE9}"/>
              </a:ext>
            </a:extLst>
          </p:cNvPr>
          <p:cNvSpPr/>
          <p:nvPr/>
        </p:nvSpPr>
        <p:spPr>
          <a:xfrm>
            <a:off x="6894016" y="889522"/>
            <a:ext cx="4398446" cy="30777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needs are you meeting better than anyone else? </a:t>
            </a:r>
          </a:p>
        </p:txBody>
      </p:sp>
      <p:sp>
        <p:nvSpPr>
          <p:cNvPr id="46" name="Rectangle 33">
            <a:extLst>
              <a:ext uri="{FF2B5EF4-FFF2-40B4-BE49-F238E27FC236}">
                <a16:creationId xmlns:a16="http://schemas.microsoft.com/office/drawing/2014/main" id="{0F9F4B11-2F33-AFA1-B1EE-CF00A2CA929A}"/>
              </a:ext>
            </a:extLst>
          </p:cNvPr>
          <p:cNvSpPr/>
          <p:nvPr/>
        </p:nvSpPr>
        <p:spPr>
          <a:xfrm>
            <a:off x="7129708" y="1308972"/>
            <a:ext cx="4398446" cy="30777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benefit do you deliver better than competition?</a:t>
            </a:r>
          </a:p>
        </p:txBody>
      </p:sp>
      <p:sp>
        <p:nvSpPr>
          <p:cNvPr id="52" name="Rectangle 33">
            <a:extLst>
              <a:ext uri="{FF2B5EF4-FFF2-40B4-BE49-F238E27FC236}">
                <a16:creationId xmlns:a16="http://schemas.microsoft.com/office/drawing/2014/main" id="{06DA22F3-9919-2679-6E65-225B3EAC1681}"/>
              </a:ext>
            </a:extLst>
          </p:cNvPr>
          <p:cNvSpPr/>
          <p:nvPr/>
        </p:nvSpPr>
        <p:spPr>
          <a:xfrm>
            <a:off x="7263839" y="1710901"/>
            <a:ext cx="4956341" cy="30777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needs or customers do you serve that competition is not? </a:t>
            </a:r>
          </a:p>
        </p:txBody>
      </p:sp>
    </p:spTree>
    <p:extLst>
      <p:ext uri="{BB962C8B-B14F-4D97-AF65-F5344CB8AC3E}">
        <p14:creationId xmlns:p14="http://schemas.microsoft.com/office/powerpoint/2010/main" val="13438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1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36"/>
                                        </p:tgtEl>
                                        <p:attrNameLst>
                                          <p:attrName>ppt_y</p:attrName>
                                        </p:attrNameLst>
                                      </p:cBhvr>
                                      <p:tavLst>
                                        <p:tav tm="0">
                                          <p:val>
                                            <p:strVal val="#ppt_y"/>
                                          </p:val>
                                        </p:tav>
                                        <p:tav tm="100000">
                                          <p:val>
                                            <p:strVal val="#ppt_y"/>
                                          </p:val>
                                        </p:tav>
                                      </p:tavLst>
                                    </p:anim>
                                    <p:anim calcmode="lin" valueType="num">
                                      <p:cBhvr>
                                        <p:cTn id="25" dur="1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00" fill="hold"/>
                                        <p:tgtEl>
                                          <p:spTgt spid="38"/>
                                        </p:tgtEl>
                                        <p:attrNameLst>
                                          <p:attrName>ppt_y</p:attrName>
                                        </p:attrNameLst>
                                      </p:cBhvr>
                                      <p:tavLst>
                                        <p:tav tm="0">
                                          <p:val>
                                            <p:strVal val="#ppt_y"/>
                                          </p:val>
                                        </p:tav>
                                        <p:tav tm="100000">
                                          <p:val>
                                            <p:strVal val="#ppt_y"/>
                                          </p:val>
                                        </p:tav>
                                      </p:tavLst>
                                    </p:anim>
                                    <p:anim calcmode="lin" valueType="num">
                                      <p:cBhvr>
                                        <p:cTn id="32"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00" fill="hold"/>
                                        <p:tgtEl>
                                          <p:spTgt spid="39"/>
                                        </p:tgtEl>
                                        <p:attrNameLst>
                                          <p:attrName>ppt_y</p:attrName>
                                        </p:attrNameLst>
                                      </p:cBhvr>
                                      <p:tavLst>
                                        <p:tav tm="0">
                                          <p:val>
                                            <p:strVal val="#ppt_y"/>
                                          </p:val>
                                        </p:tav>
                                        <p:tav tm="100000">
                                          <p:val>
                                            <p:strVal val="#ppt_y"/>
                                          </p:val>
                                        </p:tav>
                                      </p:tavLst>
                                    </p:anim>
                                    <p:anim calcmode="lin" valueType="num">
                                      <p:cBhvr>
                                        <p:cTn id="39"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00" fill="hold"/>
                                        <p:tgtEl>
                                          <p:spTgt spid="42"/>
                                        </p:tgtEl>
                                        <p:attrNameLst>
                                          <p:attrName>ppt_y</p:attrName>
                                        </p:attrNameLst>
                                      </p:cBhvr>
                                      <p:tavLst>
                                        <p:tav tm="0">
                                          <p:val>
                                            <p:strVal val="#ppt_y"/>
                                          </p:val>
                                        </p:tav>
                                        <p:tav tm="100000">
                                          <p:val>
                                            <p:strVal val="#ppt_y"/>
                                          </p:val>
                                        </p:tav>
                                      </p:tavLst>
                                    </p:anim>
                                    <p:anim calcmode="lin" valueType="num">
                                      <p:cBhvr>
                                        <p:cTn id="46"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00" tmFilter="0,0; .5, 1; 1, 1"/>
                                        <p:tgtEl>
                                          <p:spTgt spid="42"/>
                                        </p:tgtEl>
                                      </p:cBhvr>
                                    </p:animEffect>
                                  </p:childTnLst>
                                </p:cTn>
                              </p:par>
                            </p:childTnLst>
                          </p:cTn>
                        </p:par>
                        <p:par>
                          <p:cTn id="49" fill="hold">
                            <p:stCondLst>
                              <p:cond delay="85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7"/>
                                        </p:tgtEl>
                                        <p:attrNameLst>
                                          <p:attrName>style.visibility</p:attrName>
                                        </p:attrNameLst>
                                      </p:cBhvr>
                                      <p:to>
                                        <p:strVal val="visible"/>
                                      </p:to>
                                    </p:set>
                                    <p:anim calcmode="lin" valueType="num">
                                      <p:cBhvr>
                                        <p:cTn id="52"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3" dur="100" fill="hold"/>
                                        <p:tgtEl>
                                          <p:spTgt spid="37"/>
                                        </p:tgtEl>
                                        <p:attrNameLst>
                                          <p:attrName>ppt_y</p:attrName>
                                        </p:attrNameLst>
                                      </p:cBhvr>
                                      <p:tavLst>
                                        <p:tav tm="0">
                                          <p:val>
                                            <p:strVal val="#ppt_y"/>
                                          </p:val>
                                        </p:tav>
                                        <p:tav tm="100000">
                                          <p:val>
                                            <p:strVal val="#ppt_y"/>
                                          </p:val>
                                        </p:tav>
                                      </p:tavLst>
                                    </p:anim>
                                    <p:anim calcmode="lin" valueType="num">
                                      <p:cBhvr>
                                        <p:cTn id="54"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55"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 tmFilter="0,0; .5, 1; 1, 1"/>
                                        <p:tgtEl>
                                          <p:spTgt spid="37"/>
                                        </p:tgtEl>
                                      </p:cBhvr>
                                    </p:animEffect>
                                  </p:childTnLst>
                                </p:cTn>
                              </p:par>
                            </p:childTnLst>
                          </p:cTn>
                        </p:par>
                        <p:par>
                          <p:cTn id="57" fill="hold">
                            <p:stCondLst>
                              <p:cond delay="164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47"/>
                                        </p:tgtEl>
                                        <p:attrNameLst>
                                          <p:attrName>style.visibility</p:attrName>
                                        </p:attrNameLst>
                                      </p:cBhvr>
                                      <p:to>
                                        <p:strVal val="visible"/>
                                      </p:to>
                                    </p:set>
                                    <p:anim calcmode="lin" valueType="num">
                                      <p:cBhvr>
                                        <p:cTn id="60" dur="1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1" dur="100" fill="hold"/>
                                        <p:tgtEl>
                                          <p:spTgt spid="47"/>
                                        </p:tgtEl>
                                        <p:attrNameLst>
                                          <p:attrName>ppt_y</p:attrName>
                                        </p:attrNameLst>
                                      </p:cBhvr>
                                      <p:tavLst>
                                        <p:tav tm="0">
                                          <p:val>
                                            <p:strVal val="#ppt_y"/>
                                          </p:val>
                                        </p:tav>
                                        <p:tav tm="100000">
                                          <p:val>
                                            <p:strVal val="#ppt_y"/>
                                          </p:val>
                                        </p:tav>
                                      </p:tavLst>
                                    </p:anim>
                                    <p:anim calcmode="lin" valueType="num">
                                      <p:cBhvr>
                                        <p:cTn id="62" dur="1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63" dur="1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100" tmFilter="0,0; .5, 1; 1, 1"/>
                                        <p:tgtEl>
                                          <p:spTgt spid="47"/>
                                        </p:tgtEl>
                                      </p:cBhvr>
                                    </p:animEffect>
                                  </p:childTnLst>
                                </p:cTn>
                              </p:par>
                            </p:childTnLst>
                          </p:cTn>
                        </p:par>
                        <p:par>
                          <p:cTn id="65" fill="hold">
                            <p:stCondLst>
                              <p:cond delay="233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6"/>
                                        </p:tgtEl>
                                        <p:attrNameLst>
                                          <p:attrName>style.visibility</p:attrName>
                                        </p:attrNameLst>
                                      </p:cBhvr>
                                      <p:to>
                                        <p:strVal val="visible"/>
                                      </p:to>
                                    </p:set>
                                    <p:anim calcmode="lin" valueType="num">
                                      <p:cBhvr>
                                        <p:cTn id="68" dur="1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9" dur="100" fill="hold"/>
                                        <p:tgtEl>
                                          <p:spTgt spid="56"/>
                                        </p:tgtEl>
                                        <p:attrNameLst>
                                          <p:attrName>ppt_y</p:attrName>
                                        </p:attrNameLst>
                                      </p:cBhvr>
                                      <p:tavLst>
                                        <p:tav tm="0">
                                          <p:val>
                                            <p:strVal val="#ppt_y"/>
                                          </p:val>
                                        </p:tav>
                                        <p:tav tm="100000">
                                          <p:val>
                                            <p:strVal val="#ppt_y"/>
                                          </p:val>
                                        </p:tav>
                                      </p:tavLst>
                                    </p:anim>
                                    <p:anim calcmode="lin" valueType="num">
                                      <p:cBhvr>
                                        <p:cTn id="70" dur="1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1" dur="1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2" dur="100" tmFilter="0,0; .5, 1; 1, 1"/>
                                        <p:tgtEl>
                                          <p:spTgt spid="56"/>
                                        </p:tgtEl>
                                      </p:cBhvr>
                                    </p:animEffect>
                                  </p:childTnLst>
                                </p:cTn>
                              </p:par>
                            </p:childTnLst>
                          </p:cTn>
                        </p:par>
                        <p:par>
                          <p:cTn id="73" fill="hold">
                            <p:stCondLst>
                              <p:cond delay="294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45"/>
                                        </p:tgtEl>
                                        <p:attrNameLst>
                                          <p:attrName>style.visibility</p:attrName>
                                        </p:attrNameLst>
                                      </p:cBhvr>
                                      <p:to>
                                        <p:strVal val="visible"/>
                                      </p:to>
                                    </p:set>
                                    <p:anim calcmode="lin" valueType="num">
                                      <p:cBhvr>
                                        <p:cTn id="76"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7" dur="100" fill="hold"/>
                                        <p:tgtEl>
                                          <p:spTgt spid="45"/>
                                        </p:tgtEl>
                                        <p:attrNameLst>
                                          <p:attrName>ppt_y</p:attrName>
                                        </p:attrNameLst>
                                      </p:cBhvr>
                                      <p:tavLst>
                                        <p:tav tm="0">
                                          <p:val>
                                            <p:strVal val="#ppt_y"/>
                                          </p:val>
                                        </p:tav>
                                        <p:tav tm="100000">
                                          <p:val>
                                            <p:strVal val="#ppt_y"/>
                                          </p:val>
                                        </p:tav>
                                      </p:tavLst>
                                    </p:anim>
                                    <p:anim calcmode="lin" valueType="num">
                                      <p:cBhvr>
                                        <p:cTn id="78"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9"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 tmFilter="0,0; .5, 1; 1, 1"/>
                                        <p:tgtEl>
                                          <p:spTgt spid="45"/>
                                        </p:tgtEl>
                                      </p:cBhvr>
                                    </p:animEffect>
                                  </p:childTnLst>
                                </p:cTn>
                              </p:par>
                            </p:childTnLst>
                          </p:cTn>
                        </p:par>
                        <p:par>
                          <p:cTn id="81" fill="hold">
                            <p:stCondLst>
                              <p:cond delay="346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46"/>
                                        </p:tgtEl>
                                        <p:attrNameLst>
                                          <p:attrName>style.visibility</p:attrName>
                                        </p:attrNameLst>
                                      </p:cBhvr>
                                      <p:to>
                                        <p:strVal val="visible"/>
                                      </p:to>
                                    </p:set>
                                    <p:anim calcmode="lin" valueType="num">
                                      <p:cBhvr>
                                        <p:cTn id="84"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5" dur="100" fill="hold"/>
                                        <p:tgtEl>
                                          <p:spTgt spid="46"/>
                                        </p:tgtEl>
                                        <p:attrNameLst>
                                          <p:attrName>ppt_y</p:attrName>
                                        </p:attrNameLst>
                                      </p:cBhvr>
                                      <p:tavLst>
                                        <p:tav tm="0">
                                          <p:val>
                                            <p:strVal val="#ppt_y"/>
                                          </p:val>
                                        </p:tav>
                                        <p:tav tm="100000">
                                          <p:val>
                                            <p:strVal val="#ppt_y"/>
                                          </p:val>
                                        </p:tav>
                                      </p:tavLst>
                                    </p:anim>
                                    <p:anim calcmode="lin" valueType="num">
                                      <p:cBhvr>
                                        <p:cTn id="86"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87"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100" tmFilter="0,0; .5, 1; 1, 1"/>
                                        <p:tgtEl>
                                          <p:spTgt spid="46"/>
                                        </p:tgtEl>
                                      </p:cBhvr>
                                    </p:animEffect>
                                  </p:childTnLst>
                                </p:cTn>
                              </p:par>
                            </p:childTnLst>
                          </p:cTn>
                        </p:par>
                        <p:par>
                          <p:cTn id="89" fill="hold">
                            <p:stCondLst>
                              <p:cond delay="40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52"/>
                                        </p:tgtEl>
                                        <p:attrNameLst>
                                          <p:attrName>style.visibility</p:attrName>
                                        </p:attrNameLst>
                                      </p:cBhvr>
                                      <p:to>
                                        <p:strVal val="visible"/>
                                      </p:to>
                                    </p:set>
                                    <p:anim calcmode="lin" valueType="num">
                                      <p:cBhvr>
                                        <p:cTn id="92"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93" dur="100" fill="hold"/>
                                        <p:tgtEl>
                                          <p:spTgt spid="52"/>
                                        </p:tgtEl>
                                        <p:attrNameLst>
                                          <p:attrName>ppt_y</p:attrName>
                                        </p:attrNameLst>
                                      </p:cBhvr>
                                      <p:tavLst>
                                        <p:tav tm="0">
                                          <p:val>
                                            <p:strVal val="#ppt_y"/>
                                          </p:val>
                                        </p:tav>
                                        <p:tav tm="100000">
                                          <p:val>
                                            <p:strVal val="#ppt_y"/>
                                          </p:val>
                                        </p:tav>
                                      </p:tavLst>
                                    </p:anim>
                                    <p:anim calcmode="lin" valueType="num">
                                      <p:cBhvr>
                                        <p:cTn id="94"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5"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6" dur="1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7" grpId="0"/>
      <p:bldP spid="56" grpId="0"/>
      <p:bldP spid="45" grpId="0"/>
      <p:bldP spid="46" grpId="0"/>
      <p:bldP spid="5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279090" y="1148203"/>
            <a:ext cx="6117604" cy="4669094"/>
            <a:chOff x="2302509" y="1044740"/>
            <a:chExt cx="7181787" cy="5481300"/>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302509" y="3636553"/>
              <a:ext cx="6407996" cy="1487843"/>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4707071" y="3413621"/>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53" name="Freeform: Shape 59">
              <a:extLst>
                <a:ext uri="{FF2B5EF4-FFF2-40B4-BE49-F238E27FC236}">
                  <a16:creationId xmlns:a16="http://schemas.microsoft.com/office/drawing/2014/main" id="{81A335A6-5F6A-F3C4-FB49-E5265DC9ECDA}"/>
                </a:ext>
              </a:extLst>
            </p:cNvPr>
            <p:cNvSpPr/>
            <p:nvPr/>
          </p:nvSpPr>
          <p:spPr>
            <a:xfrm rot="12897690" flipV="1">
              <a:off x="6868523" y="1044740"/>
              <a:ext cx="370223" cy="371909"/>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54" name="Freeform: Shape 59">
              <a:extLst>
                <a:ext uri="{FF2B5EF4-FFF2-40B4-BE49-F238E27FC236}">
                  <a16:creationId xmlns:a16="http://schemas.microsoft.com/office/drawing/2014/main" id="{7221687D-632A-8D44-1898-3DCE82F2252A}"/>
                </a:ext>
              </a:extLst>
            </p:cNvPr>
            <p:cNvSpPr/>
            <p:nvPr/>
          </p:nvSpPr>
          <p:spPr>
            <a:xfrm rot="14179199" flipV="1">
              <a:off x="7265149" y="1408830"/>
              <a:ext cx="370223" cy="371909"/>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55" name="Freeform: Shape 59">
              <a:extLst>
                <a:ext uri="{FF2B5EF4-FFF2-40B4-BE49-F238E27FC236}">
                  <a16:creationId xmlns:a16="http://schemas.microsoft.com/office/drawing/2014/main" id="{CED71C5F-51BA-EA0A-C732-FB71529BD943}"/>
                </a:ext>
              </a:extLst>
            </p:cNvPr>
            <p:cNvSpPr/>
            <p:nvPr/>
          </p:nvSpPr>
          <p:spPr>
            <a:xfrm rot="14982236" flipV="1">
              <a:off x="7510440" y="1865380"/>
              <a:ext cx="370223" cy="371909"/>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58" name="Freeform: Shape 59">
              <a:extLst>
                <a:ext uri="{FF2B5EF4-FFF2-40B4-BE49-F238E27FC236}">
                  <a16:creationId xmlns:a16="http://schemas.microsoft.com/office/drawing/2014/main" id="{2F7E6B28-46FC-E795-2288-611CFBDAB7D7}"/>
                </a:ext>
              </a:extLst>
            </p:cNvPr>
            <p:cNvSpPr/>
            <p:nvPr/>
          </p:nvSpPr>
          <p:spPr>
            <a:xfrm rot="15933611" flipV="1">
              <a:off x="7710167" y="2270437"/>
              <a:ext cx="370223" cy="371909"/>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grpSp>
      <p:sp>
        <p:nvSpPr>
          <p:cNvPr id="39" name="Rectangle 33">
            <a:extLst>
              <a:ext uri="{FF2B5EF4-FFF2-40B4-BE49-F238E27FC236}">
                <a16:creationId xmlns:a16="http://schemas.microsoft.com/office/drawing/2014/main" id="{8E33DB5A-D8E5-E288-CC88-BA642EA391A9}"/>
              </a:ext>
            </a:extLst>
          </p:cNvPr>
          <p:cNvSpPr/>
          <p:nvPr/>
        </p:nvSpPr>
        <p:spPr>
          <a:xfrm>
            <a:off x="4365093" y="537119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6105812" y="236165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13</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690861"/>
            <a:ext cx="4978426"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goal of pricing is to set the price and terms for your product such that the highest possible profit is achieved. </a:t>
            </a:r>
          </a:p>
        </p:txBody>
      </p:sp>
      <p:sp>
        <p:nvSpPr>
          <p:cNvPr id="56" name="Rectangle 33">
            <a:extLst>
              <a:ext uri="{FF2B5EF4-FFF2-40B4-BE49-F238E27FC236}">
                <a16:creationId xmlns:a16="http://schemas.microsoft.com/office/drawing/2014/main" id="{AAEE9C24-867E-61AB-268E-5E3C5173AF0A}"/>
              </a:ext>
            </a:extLst>
          </p:cNvPr>
          <p:cNvSpPr/>
          <p:nvPr/>
        </p:nvSpPr>
        <p:spPr>
          <a:xfrm>
            <a:off x="3616530" y="1497520"/>
            <a:ext cx="2549312"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price should:</a:t>
            </a:r>
          </a:p>
        </p:txBody>
      </p:sp>
      <p:sp>
        <p:nvSpPr>
          <p:cNvPr id="45" name="Rectangle 33">
            <a:extLst>
              <a:ext uri="{FF2B5EF4-FFF2-40B4-BE49-F238E27FC236}">
                <a16:creationId xmlns:a16="http://schemas.microsoft.com/office/drawing/2014/main" id="{A5E90AB8-B240-20BC-53E9-BC3AF53A5CE9}"/>
              </a:ext>
            </a:extLst>
          </p:cNvPr>
          <p:cNvSpPr/>
          <p:nvPr/>
        </p:nvSpPr>
        <p:spPr>
          <a:xfrm>
            <a:off x="6670172" y="1031829"/>
            <a:ext cx="4418987" cy="307777"/>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cover all costs</a:t>
            </a:r>
          </a:p>
        </p:txBody>
      </p:sp>
      <p:sp>
        <p:nvSpPr>
          <p:cNvPr id="46" name="Rectangle 33">
            <a:extLst>
              <a:ext uri="{FF2B5EF4-FFF2-40B4-BE49-F238E27FC236}">
                <a16:creationId xmlns:a16="http://schemas.microsoft.com/office/drawing/2014/main" id="{0F9F4B11-2F33-AFA1-B1EE-CF00A2CA929A}"/>
              </a:ext>
            </a:extLst>
          </p:cNvPr>
          <p:cNvSpPr/>
          <p:nvPr/>
        </p:nvSpPr>
        <p:spPr>
          <a:xfrm>
            <a:off x="7076326" y="1372885"/>
            <a:ext cx="4418987" cy="307777"/>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consider what customers can afford</a:t>
            </a:r>
          </a:p>
        </p:txBody>
      </p:sp>
      <p:sp>
        <p:nvSpPr>
          <p:cNvPr id="52" name="Rectangle 33">
            <a:extLst>
              <a:ext uri="{FF2B5EF4-FFF2-40B4-BE49-F238E27FC236}">
                <a16:creationId xmlns:a16="http://schemas.microsoft.com/office/drawing/2014/main" id="{06DA22F3-9919-2679-6E65-225B3EAC1681}"/>
              </a:ext>
            </a:extLst>
          </p:cNvPr>
          <p:cNvSpPr/>
          <p:nvPr/>
        </p:nvSpPr>
        <p:spPr>
          <a:xfrm>
            <a:off x="7299672" y="1750730"/>
            <a:ext cx="4979487" cy="307777"/>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provide the business a decent return </a:t>
            </a:r>
          </a:p>
        </p:txBody>
      </p:sp>
      <p:sp>
        <p:nvSpPr>
          <p:cNvPr id="59" name="Rectangle 33">
            <a:extLst>
              <a:ext uri="{FF2B5EF4-FFF2-40B4-BE49-F238E27FC236}">
                <a16:creationId xmlns:a16="http://schemas.microsoft.com/office/drawing/2014/main" id="{B67697B6-0FC2-776D-D196-D0814B052F28}"/>
              </a:ext>
            </a:extLst>
          </p:cNvPr>
          <p:cNvSpPr/>
          <p:nvPr/>
        </p:nvSpPr>
        <p:spPr>
          <a:xfrm>
            <a:off x="7365323" y="2076706"/>
            <a:ext cx="4439968" cy="523220"/>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be related to product positioning; that is, how you want your product to be known to your target market </a:t>
            </a:r>
          </a:p>
        </p:txBody>
      </p:sp>
    </p:spTree>
    <p:extLst>
      <p:ext uri="{BB962C8B-B14F-4D97-AF65-F5344CB8AC3E}">
        <p14:creationId xmlns:p14="http://schemas.microsoft.com/office/powerpoint/2010/main" val="12345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1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36"/>
                                        </p:tgtEl>
                                        <p:attrNameLst>
                                          <p:attrName>ppt_y</p:attrName>
                                        </p:attrNameLst>
                                      </p:cBhvr>
                                      <p:tavLst>
                                        <p:tav tm="0">
                                          <p:val>
                                            <p:strVal val="#ppt_y"/>
                                          </p:val>
                                        </p:tav>
                                        <p:tav tm="100000">
                                          <p:val>
                                            <p:strVal val="#ppt_y"/>
                                          </p:val>
                                        </p:tav>
                                      </p:tavLst>
                                    </p:anim>
                                    <p:anim calcmode="lin" valueType="num">
                                      <p:cBhvr>
                                        <p:cTn id="25" dur="1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00" fill="hold"/>
                                        <p:tgtEl>
                                          <p:spTgt spid="39"/>
                                        </p:tgtEl>
                                        <p:attrNameLst>
                                          <p:attrName>ppt_y</p:attrName>
                                        </p:attrNameLst>
                                      </p:cBhvr>
                                      <p:tavLst>
                                        <p:tav tm="0">
                                          <p:val>
                                            <p:strVal val="#ppt_y"/>
                                          </p:val>
                                        </p:tav>
                                        <p:tav tm="100000">
                                          <p:val>
                                            <p:strVal val="#ppt_y"/>
                                          </p:val>
                                        </p:tav>
                                      </p:tavLst>
                                    </p:anim>
                                    <p:anim calcmode="lin" valueType="num">
                                      <p:cBhvr>
                                        <p:cTn id="32"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 tmFilter="0,0; .5, 1; 1, 1"/>
                                        <p:tgtEl>
                                          <p:spTgt spid="39"/>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8" dur="100" fill="hold"/>
                                        <p:tgtEl>
                                          <p:spTgt spid="42"/>
                                        </p:tgtEl>
                                        <p:attrNameLst>
                                          <p:attrName>ppt_y</p:attrName>
                                        </p:attrNameLst>
                                      </p:cBhvr>
                                      <p:tavLst>
                                        <p:tav tm="0">
                                          <p:val>
                                            <p:strVal val="#ppt_y"/>
                                          </p:val>
                                        </p:tav>
                                        <p:tav tm="100000">
                                          <p:val>
                                            <p:strVal val="#ppt_y"/>
                                          </p:val>
                                        </p:tav>
                                      </p:tavLst>
                                    </p:anim>
                                    <p:anim calcmode="lin" valueType="num">
                                      <p:cBhvr>
                                        <p:cTn id="39"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0"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 tmFilter="0,0; .5, 1; 1, 1"/>
                                        <p:tgtEl>
                                          <p:spTgt spid="42"/>
                                        </p:tgtEl>
                                      </p:cBhvr>
                                    </p:animEffect>
                                  </p:childTnLst>
                                </p:cTn>
                              </p:par>
                            </p:childTnLst>
                          </p:cTn>
                        </p:par>
                        <p:par>
                          <p:cTn id="42" fill="hold">
                            <p:stCondLst>
                              <p:cond delay="8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47"/>
                                        </p:tgtEl>
                                        <p:attrNameLst>
                                          <p:attrName>style.visibility</p:attrName>
                                        </p:attrNameLst>
                                      </p:cBhvr>
                                      <p:to>
                                        <p:strVal val="visible"/>
                                      </p:to>
                                    </p:set>
                                    <p:anim calcmode="lin" valueType="num">
                                      <p:cBhvr>
                                        <p:cTn id="45" dur="1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46" dur="100" fill="hold"/>
                                        <p:tgtEl>
                                          <p:spTgt spid="47"/>
                                        </p:tgtEl>
                                        <p:attrNameLst>
                                          <p:attrName>ppt_y</p:attrName>
                                        </p:attrNameLst>
                                      </p:cBhvr>
                                      <p:tavLst>
                                        <p:tav tm="0">
                                          <p:val>
                                            <p:strVal val="#ppt_y"/>
                                          </p:val>
                                        </p:tav>
                                        <p:tav tm="100000">
                                          <p:val>
                                            <p:strVal val="#ppt_y"/>
                                          </p:val>
                                        </p:tav>
                                      </p:tavLst>
                                    </p:anim>
                                    <p:anim calcmode="lin" valueType="num">
                                      <p:cBhvr>
                                        <p:cTn id="47" dur="1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48" dur="1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 tmFilter="0,0; .5, 1; 1, 1"/>
                                        <p:tgtEl>
                                          <p:spTgt spid="47"/>
                                        </p:tgtEl>
                                      </p:cBhvr>
                                    </p:animEffect>
                                  </p:childTnLst>
                                </p:cTn>
                              </p:par>
                            </p:childTnLst>
                          </p:cTn>
                        </p:par>
                        <p:par>
                          <p:cTn id="50" fill="hold">
                            <p:stCondLst>
                              <p:cond delay="19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6"/>
                                        </p:tgtEl>
                                        <p:attrNameLst>
                                          <p:attrName>style.visibility</p:attrName>
                                        </p:attrNameLst>
                                      </p:cBhvr>
                                      <p:to>
                                        <p:strVal val="visible"/>
                                      </p:to>
                                    </p:set>
                                    <p:anim calcmode="lin" valueType="num">
                                      <p:cBhvr>
                                        <p:cTn id="53" dur="1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4" dur="100" fill="hold"/>
                                        <p:tgtEl>
                                          <p:spTgt spid="56"/>
                                        </p:tgtEl>
                                        <p:attrNameLst>
                                          <p:attrName>ppt_y</p:attrName>
                                        </p:attrNameLst>
                                      </p:cBhvr>
                                      <p:tavLst>
                                        <p:tav tm="0">
                                          <p:val>
                                            <p:strVal val="#ppt_y"/>
                                          </p:val>
                                        </p:tav>
                                        <p:tav tm="100000">
                                          <p:val>
                                            <p:strVal val="#ppt_y"/>
                                          </p:val>
                                        </p:tav>
                                      </p:tavLst>
                                    </p:anim>
                                    <p:anim calcmode="lin" valueType="num">
                                      <p:cBhvr>
                                        <p:cTn id="55" dur="1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6" dur="1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 tmFilter="0,0; .5, 1; 1, 1"/>
                                        <p:tgtEl>
                                          <p:spTgt spid="56"/>
                                        </p:tgtEl>
                                      </p:cBhvr>
                                    </p:animEffect>
                                  </p:childTnLst>
                                </p:cTn>
                              </p:par>
                            </p:childTnLst>
                          </p:cTn>
                        </p:par>
                        <p:par>
                          <p:cTn id="58" fill="hold">
                            <p:stCondLst>
                              <p:cond delay="214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45"/>
                                        </p:tgtEl>
                                        <p:attrNameLst>
                                          <p:attrName>style.visibility</p:attrName>
                                        </p:attrNameLst>
                                      </p:cBhvr>
                                      <p:to>
                                        <p:strVal val="visible"/>
                                      </p:to>
                                    </p:set>
                                    <p:anim calcmode="lin" valueType="num">
                                      <p:cBhvr>
                                        <p:cTn id="61"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62" dur="100" fill="hold"/>
                                        <p:tgtEl>
                                          <p:spTgt spid="45"/>
                                        </p:tgtEl>
                                        <p:attrNameLst>
                                          <p:attrName>ppt_y</p:attrName>
                                        </p:attrNameLst>
                                      </p:cBhvr>
                                      <p:tavLst>
                                        <p:tav tm="0">
                                          <p:val>
                                            <p:strVal val="#ppt_y"/>
                                          </p:val>
                                        </p:tav>
                                        <p:tav tm="100000">
                                          <p:val>
                                            <p:strVal val="#ppt_y"/>
                                          </p:val>
                                        </p:tav>
                                      </p:tavLst>
                                    </p:anim>
                                    <p:anim calcmode="lin" valueType="num">
                                      <p:cBhvr>
                                        <p:cTn id="63"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64"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00" tmFilter="0,0; .5, 1; 1, 1"/>
                                        <p:tgtEl>
                                          <p:spTgt spid="45"/>
                                        </p:tgtEl>
                                      </p:cBhvr>
                                    </p:animEffect>
                                  </p:childTnLst>
                                </p:cTn>
                              </p:par>
                            </p:childTnLst>
                          </p:cTn>
                        </p:par>
                        <p:par>
                          <p:cTn id="66" fill="hold">
                            <p:stCondLst>
                              <p:cond delay="236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6"/>
                                        </p:tgtEl>
                                        <p:attrNameLst>
                                          <p:attrName>style.visibility</p:attrName>
                                        </p:attrNameLst>
                                      </p:cBhvr>
                                      <p:to>
                                        <p:strVal val="visible"/>
                                      </p:to>
                                    </p:set>
                                    <p:anim calcmode="lin" valueType="num">
                                      <p:cBhvr>
                                        <p:cTn id="69"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70" dur="100" fill="hold"/>
                                        <p:tgtEl>
                                          <p:spTgt spid="46"/>
                                        </p:tgtEl>
                                        <p:attrNameLst>
                                          <p:attrName>ppt_y</p:attrName>
                                        </p:attrNameLst>
                                      </p:cBhvr>
                                      <p:tavLst>
                                        <p:tav tm="0">
                                          <p:val>
                                            <p:strVal val="#ppt_y"/>
                                          </p:val>
                                        </p:tav>
                                        <p:tav tm="100000">
                                          <p:val>
                                            <p:strVal val="#ppt_y"/>
                                          </p:val>
                                        </p:tav>
                                      </p:tavLst>
                                    </p:anim>
                                    <p:anim calcmode="lin" valueType="num">
                                      <p:cBhvr>
                                        <p:cTn id="71"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72"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100" tmFilter="0,0; .5, 1; 1, 1"/>
                                        <p:tgtEl>
                                          <p:spTgt spid="46"/>
                                        </p:tgtEl>
                                      </p:cBhvr>
                                    </p:animEffect>
                                  </p:childTnLst>
                                </p:cTn>
                              </p:par>
                            </p:childTnLst>
                          </p:cTn>
                        </p:par>
                        <p:par>
                          <p:cTn id="74" fill="hold">
                            <p:stCondLst>
                              <p:cond delay="275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52"/>
                                        </p:tgtEl>
                                        <p:attrNameLst>
                                          <p:attrName>style.visibility</p:attrName>
                                        </p:attrNameLst>
                                      </p:cBhvr>
                                      <p:to>
                                        <p:strVal val="visible"/>
                                      </p:to>
                                    </p:set>
                                    <p:anim calcmode="lin" valueType="num">
                                      <p:cBhvr>
                                        <p:cTn id="77"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8" dur="100" fill="hold"/>
                                        <p:tgtEl>
                                          <p:spTgt spid="52"/>
                                        </p:tgtEl>
                                        <p:attrNameLst>
                                          <p:attrName>ppt_y</p:attrName>
                                        </p:attrNameLst>
                                      </p:cBhvr>
                                      <p:tavLst>
                                        <p:tav tm="0">
                                          <p:val>
                                            <p:strVal val="#ppt_y"/>
                                          </p:val>
                                        </p:tav>
                                        <p:tav tm="100000">
                                          <p:val>
                                            <p:strVal val="#ppt_y"/>
                                          </p:val>
                                        </p:tav>
                                      </p:tavLst>
                                    </p:anim>
                                    <p:anim calcmode="lin" valueType="num">
                                      <p:cBhvr>
                                        <p:cTn id="79"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0"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100" tmFilter="0,0; .5, 1; 1, 1"/>
                                        <p:tgtEl>
                                          <p:spTgt spid="52"/>
                                        </p:tgtEl>
                                      </p:cBhvr>
                                    </p:animEffect>
                                  </p:childTnLst>
                                </p:cTn>
                              </p:par>
                            </p:childTnLst>
                          </p:cTn>
                        </p:par>
                        <p:par>
                          <p:cTn id="82" fill="hold">
                            <p:stCondLst>
                              <p:cond delay="31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59"/>
                                        </p:tgtEl>
                                        <p:attrNameLst>
                                          <p:attrName>style.visibility</p:attrName>
                                        </p:attrNameLst>
                                      </p:cBhvr>
                                      <p:to>
                                        <p:strVal val="visible"/>
                                      </p:to>
                                    </p:set>
                                    <p:anim calcmode="lin" valueType="num">
                                      <p:cBhvr>
                                        <p:cTn id="85" dur="1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6" dur="100" fill="hold"/>
                                        <p:tgtEl>
                                          <p:spTgt spid="59"/>
                                        </p:tgtEl>
                                        <p:attrNameLst>
                                          <p:attrName>ppt_y</p:attrName>
                                        </p:attrNameLst>
                                      </p:cBhvr>
                                      <p:tavLst>
                                        <p:tav tm="0">
                                          <p:val>
                                            <p:strVal val="#ppt_y"/>
                                          </p:val>
                                        </p:tav>
                                        <p:tav tm="100000">
                                          <p:val>
                                            <p:strVal val="#ppt_y"/>
                                          </p:val>
                                        </p:tav>
                                      </p:tavLst>
                                    </p:anim>
                                    <p:anim calcmode="lin" valueType="num">
                                      <p:cBhvr>
                                        <p:cTn id="87" dur="1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88" dur="1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89" dur="1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42" grpId="0"/>
      <p:bldP spid="47" grpId="0"/>
      <p:bldP spid="56" grpId="0"/>
      <p:bldP spid="45" grpId="0"/>
      <p:bldP spid="46" grpId="0"/>
      <p:bldP spid="52"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lvl="0"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55861" y="2551571"/>
            <a:ext cx="3447352" cy="83099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Distribution network: explains where the customer can get your product, and how it is going to get there.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14</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16</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17</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860139"/>
            <a:ext cx="4320800"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Customer service: is about what to do, after the customer has made the decision to buy.</a:t>
            </a:r>
          </a:p>
        </p:txBody>
      </p:sp>
      <p:sp>
        <p:nvSpPr>
          <p:cNvPr id="56" name="Rectangle 33">
            <a:extLst>
              <a:ext uri="{FF2B5EF4-FFF2-40B4-BE49-F238E27FC236}">
                <a16:creationId xmlns:a16="http://schemas.microsoft.com/office/drawing/2014/main" id="{AAEE9C24-867E-61AB-268E-5E3C5173AF0A}"/>
              </a:ext>
            </a:extLst>
          </p:cNvPr>
          <p:cNvSpPr/>
          <p:nvPr/>
        </p:nvSpPr>
        <p:spPr>
          <a:xfrm>
            <a:off x="3794653" y="1183474"/>
            <a:ext cx="3612609"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Advertising seeks to inform or persuade the market to support or buy a product. </a:t>
            </a:r>
          </a:p>
        </p:txBody>
      </p:sp>
      <p:sp>
        <p:nvSpPr>
          <p:cNvPr id="57" name="Rectangle 33">
            <a:extLst>
              <a:ext uri="{FF2B5EF4-FFF2-40B4-BE49-F238E27FC236}">
                <a16:creationId xmlns:a16="http://schemas.microsoft.com/office/drawing/2014/main" id="{2CAD4701-5598-6A4E-B956-D2CC0ADBCC8F}"/>
              </a:ext>
            </a:extLst>
          </p:cNvPr>
          <p:cNvSpPr/>
          <p:nvPr/>
        </p:nvSpPr>
        <p:spPr>
          <a:xfrm>
            <a:off x="8358219" y="3288657"/>
            <a:ext cx="3431909" cy="107721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Most other activities that persuade the customer to buy the product but do not fall under advertising, may be called “promotions.“ </a:t>
            </a:r>
          </a:p>
        </p:txBody>
      </p:sp>
      <p:sp>
        <p:nvSpPr>
          <p:cNvPr id="40" name="Rectangle 33">
            <a:extLst>
              <a:ext uri="{FF2B5EF4-FFF2-40B4-BE49-F238E27FC236}">
                <a16:creationId xmlns:a16="http://schemas.microsoft.com/office/drawing/2014/main" id="{CB31EE85-FBC9-10F7-57AE-E1FED1B8E5ED}"/>
              </a:ext>
            </a:extLst>
          </p:cNvPr>
          <p:cNvSpPr/>
          <p:nvPr/>
        </p:nvSpPr>
        <p:spPr>
          <a:xfrm>
            <a:off x="7729516" y="203444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18</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1" name="Rectangle 33">
            <a:extLst>
              <a:ext uri="{FF2B5EF4-FFF2-40B4-BE49-F238E27FC236}">
                <a16:creationId xmlns:a16="http://schemas.microsoft.com/office/drawing/2014/main" id="{ABCB76A9-2B25-24CB-CD58-AB58378FF9D3}"/>
              </a:ext>
            </a:extLst>
          </p:cNvPr>
          <p:cNvSpPr/>
          <p:nvPr/>
        </p:nvSpPr>
        <p:spPr>
          <a:xfrm>
            <a:off x="8898241" y="1414306"/>
            <a:ext cx="2891888" cy="95410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These can include handing out free samples, coupons, product displays, and organizing demonstrations how to use your product.</a:t>
            </a:r>
          </a:p>
        </p:txBody>
      </p:sp>
    </p:spTree>
    <p:extLst>
      <p:ext uri="{BB962C8B-B14F-4D97-AF65-F5344CB8AC3E}">
        <p14:creationId xmlns:p14="http://schemas.microsoft.com/office/powerpoint/2010/main" val="27996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0"/>
                                        </p:tgtEl>
                                        <p:attrNameLst>
                                          <p:attrName>style.visibility</p:attrName>
                                        </p:attrNameLst>
                                      </p:cBhvr>
                                      <p:to>
                                        <p:strVal val="visible"/>
                                      </p:to>
                                    </p:set>
                                    <p:anim calcmode="lin" valueType="num">
                                      <p:cBhvr>
                                        <p:cTn id="58"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40"/>
                                        </p:tgtEl>
                                        <p:attrNameLst>
                                          <p:attrName>ppt_y</p:attrName>
                                        </p:attrNameLst>
                                      </p:cBhvr>
                                      <p:tavLst>
                                        <p:tav tm="0">
                                          <p:val>
                                            <p:strVal val="#ppt_y"/>
                                          </p:val>
                                        </p:tav>
                                        <p:tav tm="100000">
                                          <p:val>
                                            <p:strVal val="#ppt_y"/>
                                          </p:val>
                                        </p:tav>
                                      </p:tavLst>
                                    </p:anim>
                                    <p:anim calcmode="lin" valueType="num">
                                      <p:cBhvr>
                                        <p:cTn id="60"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40"/>
                                        </p:tgtEl>
                                      </p:cBhvr>
                                    </p:animEffect>
                                  </p:childTnLst>
                                </p:cTn>
                              </p:par>
                            </p:childTnLst>
                          </p:cTn>
                        </p:par>
                        <p:par>
                          <p:cTn id="63" fill="hold">
                            <p:stCondLst>
                              <p:cond delay="1225"/>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7"/>
                                        </p:tgtEl>
                                        <p:attrNameLst>
                                          <p:attrName>style.visibility</p:attrName>
                                        </p:attrNameLst>
                                      </p:cBhvr>
                                      <p:to>
                                        <p:strVal val="visible"/>
                                      </p:to>
                                    </p:set>
                                    <p:anim calcmode="lin" valueType="num">
                                      <p:cBhvr>
                                        <p:cTn id="66"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7" dur="150" fill="hold"/>
                                        <p:tgtEl>
                                          <p:spTgt spid="37"/>
                                        </p:tgtEl>
                                        <p:attrNameLst>
                                          <p:attrName>ppt_y</p:attrName>
                                        </p:attrNameLst>
                                      </p:cBhvr>
                                      <p:tavLst>
                                        <p:tav tm="0">
                                          <p:val>
                                            <p:strVal val="#ppt_y"/>
                                          </p:val>
                                        </p:tav>
                                        <p:tav tm="100000">
                                          <p:val>
                                            <p:strVal val="#ppt_y"/>
                                          </p:val>
                                        </p:tav>
                                      </p:tavLst>
                                    </p:anim>
                                    <p:anim calcmode="lin" valueType="num">
                                      <p:cBhvr>
                                        <p:cTn id="68"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9"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50" tmFilter="0,0; .5, 1; 1, 1"/>
                                        <p:tgtEl>
                                          <p:spTgt spid="37"/>
                                        </p:tgtEl>
                                      </p:cBhvr>
                                    </p:animEffect>
                                  </p:childTnLst>
                                </p:cTn>
                              </p:par>
                            </p:childTnLst>
                          </p:cTn>
                        </p:par>
                        <p:par>
                          <p:cTn id="71" fill="hold">
                            <p:stCondLst>
                              <p:cond delay="268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7"/>
                                        </p:tgtEl>
                                        <p:attrNameLst>
                                          <p:attrName>style.visibility</p:attrName>
                                        </p:attrNameLst>
                                      </p:cBhvr>
                                      <p:to>
                                        <p:strVal val="visible"/>
                                      </p:to>
                                    </p:set>
                                    <p:anim calcmode="lin" valueType="num">
                                      <p:cBhvr>
                                        <p:cTn id="74"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5" dur="150" fill="hold"/>
                                        <p:tgtEl>
                                          <p:spTgt spid="47"/>
                                        </p:tgtEl>
                                        <p:attrNameLst>
                                          <p:attrName>ppt_y</p:attrName>
                                        </p:attrNameLst>
                                      </p:cBhvr>
                                      <p:tavLst>
                                        <p:tav tm="0">
                                          <p:val>
                                            <p:strVal val="#ppt_y"/>
                                          </p:val>
                                        </p:tav>
                                        <p:tav tm="100000">
                                          <p:val>
                                            <p:strVal val="#ppt_y"/>
                                          </p:val>
                                        </p:tav>
                                      </p:tavLst>
                                    </p:anim>
                                    <p:anim calcmode="lin" valueType="num">
                                      <p:cBhvr>
                                        <p:cTn id="76"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7"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8" dur="150" tmFilter="0,0; .5, 1; 1, 1"/>
                                        <p:tgtEl>
                                          <p:spTgt spid="47"/>
                                        </p:tgtEl>
                                      </p:cBhvr>
                                    </p:animEffect>
                                  </p:childTnLst>
                                </p:cTn>
                              </p:par>
                            </p:childTnLst>
                          </p:cTn>
                        </p:par>
                        <p:par>
                          <p:cTn id="79" fill="hold">
                            <p:stCondLst>
                              <p:cond delay="3895"/>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56"/>
                                        </p:tgtEl>
                                        <p:attrNameLst>
                                          <p:attrName>style.visibility</p:attrName>
                                        </p:attrNameLst>
                                      </p:cBhvr>
                                      <p:to>
                                        <p:strVal val="visible"/>
                                      </p:to>
                                    </p:set>
                                    <p:anim calcmode="lin" valueType="num">
                                      <p:cBhvr>
                                        <p:cTn id="82"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83" dur="150" fill="hold"/>
                                        <p:tgtEl>
                                          <p:spTgt spid="56"/>
                                        </p:tgtEl>
                                        <p:attrNameLst>
                                          <p:attrName>ppt_y</p:attrName>
                                        </p:attrNameLst>
                                      </p:cBhvr>
                                      <p:tavLst>
                                        <p:tav tm="0">
                                          <p:val>
                                            <p:strVal val="#ppt_y"/>
                                          </p:val>
                                        </p:tav>
                                        <p:tav tm="100000">
                                          <p:val>
                                            <p:strVal val="#ppt_y"/>
                                          </p:val>
                                        </p:tav>
                                      </p:tavLst>
                                    </p:anim>
                                    <p:anim calcmode="lin" valueType="num">
                                      <p:cBhvr>
                                        <p:cTn id="84"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85"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50" tmFilter="0,0; .5, 1; 1, 1"/>
                                        <p:tgtEl>
                                          <p:spTgt spid="56"/>
                                        </p:tgtEl>
                                      </p:cBhvr>
                                    </p:animEffect>
                                  </p:childTnLst>
                                </p:cTn>
                              </p:par>
                            </p:childTnLst>
                          </p:cTn>
                        </p:par>
                        <p:par>
                          <p:cTn id="87" fill="hold">
                            <p:stCondLst>
                              <p:cond delay="502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57"/>
                                        </p:tgtEl>
                                        <p:attrNameLst>
                                          <p:attrName>style.visibility</p:attrName>
                                        </p:attrNameLst>
                                      </p:cBhvr>
                                      <p:to>
                                        <p:strVal val="visible"/>
                                      </p:to>
                                    </p:set>
                                    <p:anim calcmode="lin" valueType="num">
                                      <p:cBhvr>
                                        <p:cTn id="90"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91" dur="150" fill="hold"/>
                                        <p:tgtEl>
                                          <p:spTgt spid="57"/>
                                        </p:tgtEl>
                                        <p:attrNameLst>
                                          <p:attrName>ppt_y</p:attrName>
                                        </p:attrNameLst>
                                      </p:cBhvr>
                                      <p:tavLst>
                                        <p:tav tm="0">
                                          <p:val>
                                            <p:strVal val="#ppt_y"/>
                                          </p:val>
                                        </p:tav>
                                        <p:tav tm="100000">
                                          <p:val>
                                            <p:strVal val="#ppt_y"/>
                                          </p:val>
                                        </p:tav>
                                      </p:tavLst>
                                    </p:anim>
                                    <p:anim calcmode="lin" valueType="num">
                                      <p:cBhvr>
                                        <p:cTn id="92"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93"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94" dur="150" tmFilter="0,0; .5, 1; 1, 1"/>
                                        <p:tgtEl>
                                          <p:spTgt spid="57"/>
                                        </p:tgtEl>
                                      </p:cBhvr>
                                    </p:animEffect>
                                  </p:childTnLst>
                                </p:cTn>
                              </p:par>
                            </p:childTnLst>
                          </p:cTn>
                        </p:par>
                        <p:par>
                          <p:cTn id="95" fill="hold">
                            <p:stCondLst>
                              <p:cond delay="6805"/>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1"/>
                                        </p:tgtEl>
                                        <p:attrNameLst>
                                          <p:attrName>style.visibility</p:attrName>
                                        </p:attrNameLst>
                                      </p:cBhvr>
                                      <p:to>
                                        <p:strVal val="visible"/>
                                      </p:to>
                                    </p:set>
                                    <p:anim calcmode="lin" valueType="num">
                                      <p:cBhvr>
                                        <p:cTn id="98"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99" dur="150" fill="hold"/>
                                        <p:tgtEl>
                                          <p:spTgt spid="41"/>
                                        </p:tgtEl>
                                        <p:attrNameLst>
                                          <p:attrName>ppt_y</p:attrName>
                                        </p:attrNameLst>
                                      </p:cBhvr>
                                      <p:tavLst>
                                        <p:tav tm="0">
                                          <p:val>
                                            <p:strVal val="#ppt_y"/>
                                          </p:val>
                                        </p:tav>
                                        <p:tav tm="100000">
                                          <p:val>
                                            <p:strVal val="#ppt_y"/>
                                          </p:val>
                                        </p:tav>
                                      </p:tavLst>
                                    </p:anim>
                                    <p:anim calcmode="lin" valueType="num">
                                      <p:cBhvr>
                                        <p:cTn id="100"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1"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15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A3EFE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6 overview</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5" cstate="print">
            <a:duotone>
              <a:schemeClr val="accent6">
                <a:shade val="45000"/>
                <a:satMod val="135000"/>
              </a:schemeClr>
              <a:prstClr val="white"/>
            </a:duotone>
            <a:alphaModFix amt="20000"/>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tretch/>
        </p:blipFill>
        <p:spPr>
          <a:xfrm>
            <a:off x="8462864" y="2154998"/>
            <a:ext cx="1940192" cy="3468499"/>
          </a:xfrm>
          <a:prstGeom prst="rect">
            <a:avLst/>
          </a:prstGeom>
        </p:spPr>
      </p:pic>
      <p:sp>
        <p:nvSpPr>
          <p:cNvPr id="29" name="Rectangle 31">
            <a:extLst>
              <a:ext uri="{FF2B5EF4-FFF2-40B4-BE49-F238E27FC236}">
                <a16:creationId xmlns:a16="http://schemas.microsoft.com/office/drawing/2014/main" id="{2C673417-F9BD-1712-63BF-2332ECE3060A}"/>
              </a:ext>
            </a:extLst>
          </p:cNvPr>
          <p:cNvSpPr/>
          <p:nvPr/>
        </p:nvSpPr>
        <p:spPr>
          <a:xfrm>
            <a:off x="638628" y="1401277"/>
            <a:ext cx="7440948" cy="3708708"/>
          </a:xfrm>
          <a:prstGeom prst="rect">
            <a:avLst/>
          </a:prstGeom>
        </p:spPr>
        <p:txBody>
          <a:bodyPr wrap="square" anchor="t">
            <a:spAutoFit/>
          </a:bodyPr>
          <a:lstStyle/>
          <a:p>
            <a:pPr algn="just">
              <a:lnSpc>
                <a:spcPct val="200000"/>
              </a:lnSpc>
              <a:defRPr/>
            </a:pPr>
            <a:r>
              <a:rPr lang="en-US" sz="2000" dirty="0">
                <a:solidFill>
                  <a:srgbClr val="4D2643"/>
                </a:solidFill>
                <a:latin typeface="El Messiri" panose="00000800000000000000" pitchFamily="50" charset="-78"/>
                <a:cs typeface="El Messiri" panose="00000800000000000000" pitchFamily="50" charset="-78"/>
              </a:rPr>
              <a:t>The aim of these sections is to give a strong impression to the investor that the opportunity is compelling and that you and your team are the best people to run it. We start with the marketing plan in Chapter 6. You might want to take a moment to review your notes on your customers and competitors. Your insights on your customers will guide the marketing effort. </a:t>
            </a:r>
          </a:p>
        </p:txBody>
      </p:sp>
    </p:spTree>
    <p:extLst>
      <p:ext uri="{BB962C8B-B14F-4D97-AF65-F5344CB8AC3E}">
        <p14:creationId xmlns:p14="http://schemas.microsoft.com/office/powerpoint/2010/main" val="21945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103434"/>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مستطيل: زوايا علوية مستديرة 1">
            <a:extLst>
              <a:ext uri="{FF2B5EF4-FFF2-40B4-BE49-F238E27FC236}">
                <a16:creationId xmlns:a16="http://schemas.microsoft.com/office/drawing/2014/main" id="{CF73531C-042C-4403-ACF7-3E36A2B8AE32}"/>
              </a:ext>
            </a:extLst>
          </p:cNvPr>
          <p:cNvSpPr/>
          <p:nvPr/>
        </p:nvSpPr>
        <p:spPr>
          <a:xfrm>
            <a:off x="2619596" y="1601098"/>
            <a:ext cx="6952807" cy="3140853"/>
          </a:xfrm>
          <a:prstGeom prst="round2SameRect">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ستطيل: زوايا علوية مستديرة 18">
            <a:extLst>
              <a:ext uri="{FF2B5EF4-FFF2-40B4-BE49-F238E27FC236}">
                <a16:creationId xmlns:a16="http://schemas.microsoft.com/office/drawing/2014/main" id="{B46B7B5D-46E2-A72C-BBDC-F08858D0B373}"/>
              </a:ext>
            </a:extLst>
          </p:cNvPr>
          <p:cNvSpPr/>
          <p:nvPr/>
        </p:nvSpPr>
        <p:spPr>
          <a:xfrm>
            <a:off x="2619596" y="1627600"/>
            <a:ext cx="6952807" cy="616126"/>
          </a:xfrm>
          <a:prstGeom prst="round2SameRect">
            <a:avLst>
              <a:gd name="adj1" fmla="val 50000"/>
              <a:gd name="adj2" fmla="val 0"/>
            </a:avLst>
          </a:prstGeom>
          <a:solidFill>
            <a:srgbClr val="136B6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شكل بيضاوي 2">
            <a:extLst>
              <a:ext uri="{FF2B5EF4-FFF2-40B4-BE49-F238E27FC236}">
                <a16:creationId xmlns:a16="http://schemas.microsoft.com/office/drawing/2014/main" id="{EC65F746-5609-A682-C689-10F152439581}"/>
              </a:ext>
            </a:extLst>
          </p:cNvPr>
          <p:cNvSpPr/>
          <p:nvPr/>
        </p:nvSpPr>
        <p:spPr>
          <a:xfrm>
            <a:off x="3924659" y="1833608"/>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5" name="شكل بيضاوي 24">
            <a:extLst>
              <a:ext uri="{FF2B5EF4-FFF2-40B4-BE49-F238E27FC236}">
                <a16:creationId xmlns:a16="http://schemas.microsoft.com/office/drawing/2014/main" id="{FD08B700-75CA-13CB-46F0-3B1283B880EC}"/>
              </a:ext>
            </a:extLst>
          </p:cNvPr>
          <p:cNvSpPr/>
          <p:nvPr/>
        </p:nvSpPr>
        <p:spPr>
          <a:xfrm>
            <a:off x="3522820" y="1833973"/>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7" name="شكل بيضاوي 26">
            <a:extLst>
              <a:ext uri="{FF2B5EF4-FFF2-40B4-BE49-F238E27FC236}">
                <a16:creationId xmlns:a16="http://schemas.microsoft.com/office/drawing/2014/main" id="{B4E88D50-E8BA-D3CC-74A4-B0EC609D3C78}"/>
              </a:ext>
            </a:extLst>
          </p:cNvPr>
          <p:cNvSpPr/>
          <p:nvPr/>
        </p:nvSpPr>
        <p:spPr>
          <a:xfrm>
            <a:off x="3110328" y="1852658"/>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 name="مستطيل: زوايا مستديرة 5">
            <a:extLst>
              <a:ext uri="{FF2B5EF4-FFF2-40B4-BE49-F238E27FC236}">
                <a16:creationId xmlns:a16="http://schemas.microsoft.com/office/drawing/2014/main" id="{544ECD53-25E3-9D5B-EB66-8543C673CFDB}"/>
              </a:ext>
            </a:extLst>
          </p:cNvPr>
          <p:cNvSpPr/>
          <p:nvPr/>
        </p:nvSpPr>
        <p:spPr>
          <a:xfrm>
            <a:off x="3060078" y="2953602"/>
            <a:ext cx="6023587" cy="676003"/>
          </a:xfrm>
          <a:prstGeom prst="roundRect">
            <a:avLst>
              <a:gd name="adj" fmla="val 50000"/>
            </a:avLst>
          </a:prstGeom>
          <a:solidFill>
            <a:schemeClr val="bg1"/>
          </a:solidFill>
          <a:ln w="38100">
            <a:solidFill>
              <a:srgbClr val="5AE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شكل حر: شكل 28">
            <a:extLst>
              <a:ext uri="{FF2B5EF4-FFF2-40B4-BE49-F238E27FC236}">
                <a16:creationId xmlns:a16="http://schemas.microsoft.com/office/drawing/2014/main" id="{75630AD0-0804-1906-030B-9DE772C56DB0}"/>
              </a:ext>
            </a:extLst>
          </p:cNvPr>
          <p:cNvSpPr/>
          <p:nvPr/>
        </p:nvSpPr>
        <p:spPr>
          <a:xfrm>
            <a:off x="8385165" y="2935427"/>
            <a:ext cx="703616" cy="712389"/>
          </a:xfrm>
          <a:custGeom>
            <a:avLst/>
            <a:gdLst>
              <a:gd name="connsiteX0" fmla="*/ 0 w 708024"/>
              <a:gd name="connsiteY0" fmla="*/ 0 h 716852"/>
              <a:gd name="connsiteX1" fmla="*/ 349598 w 708024"/>
              <a:gd name="connsiteY1" fmla="*/ 0 h 716852"/>
              <a:gd name="connsiteX2" fmla="*/ 708024 w 708024"/>
              <a:gd name="connsiteY2" fmla="*/ 358426 h 716852"/>
              <a:gd name="connsiteX3" fmla="*/ 349598 w 708024"/>
              <a:gd name="connsiteY3" fmla="*/ 716852 h 716852"/>
              <a:gd name="connsiteX4" fmla="*/ 0 w 708024"/>
              <a:gd name="connsiteY4" fmla="*/ 716852 h 71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24" h="716852">
                <a:moveTo>
                  <a:pt x="0" y="0"/>
                </a:moveTo>
                <a:lnTo>
                  <a:pt x="349598" y="0"/>
                </a:lnTo>
                <a:cubicBezTo>
                  <a:pt x="547551" y="0"/>
                  <a:pt x="708024" y="160473"/>
                  <a:pt x="708024" y="358426"/>
                </a:cubicBezTo>
                <a:cubicBezTo>
                  <a:pt x="708024" y="556379"/>
                  <a:pt x="547551" y="716852"/>
                  <a:pt x="349598" y="716852"/>
                </a:cubicBezTo>
                <a:lnTo>
                  <a:pt x="0" y="716852"/>
                </a:lnTo>
                <a:close/>
              </a:path>
            </a:pathLst>
          </a:custGeom>
          <a:gradFill flip="none" rotWithShape="1">
            <a:gsLst>
              <a:gs pos="0">
                <a:srgbClr val="136B61">
                  <a:alpha val="75000"/>
                </a:srgbClr>
              </a:gs>
              <a:gs pos="100000">
                <a:srgbClr val="5AE2D2"/>
              </a:gs>
            </a:gsLst>
            <a:lin ang="21594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pic>
        <p:nvPicPr>
          <p:cNvPr id="9" name="صورة 8">
            <a:extLst>
              <a:ext uri="{FF2B5EF4-FFF2-40B4-BE49-F238E27FC236}">
                <a16:creationId xmlns:a16="http://schemas.microsoft.com/office/drawing/2014/main" id="{AF6E9915-AECA-C4BC-F8F4-9E33CFCD15BB}"/>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580240" y="3090267"/>
            <a:ext cx="345705" cy="345705"/>
          </a:xfrm>
          <a:prstGeom prst="rect">
            <a:avLst/>
          </a:prstGeom>
        </p:spPr>
      </p:pic>
      <p:sp>
        <p:nvSpPr>
          <p:cNvPr id="32" name="Rectangle 31">
            <a:extLst>
              <a:ext uri="{FF2B5EF4-FFF2-40B4-BE49-F238E27FC236}">
                <a16:creationId xmlns:a16="http://schemas.microsoft.com/office/drawing/2014/main" id="{B0ABCEC1-63DD-5E0C-EFCE-02007016FF57}"/>
              </a:ext>
            </a:extLst>
          </p:cNvPr>
          <p:cNvSpPr/>
          <p:nvPr/>
        </p:nvSpPr>
        <p:spPr>
          <a:xfrm>
            <a:off x="3319878" y="3090267"/>
            <a:ext cx="5006914" cy="523220"/>
          </a:xfrm>
          <a:prstGeom prst="rect">
            <a:avLst/>
          </a:prstGeom>
        </p:spPr>
        <p:txBody>
          <a:bodyPr wrap="square" anchor="t">
            <a:spAutoFit/>
          </a:bodyPr>
          <a:lstStyle/>
          <a:p>
            <a:pPr algn="ctr">
              <a:defRPr/>
            </a:pPr>
            <a:r>
              <a:rPr lang="en-US" sz="1400" b="1" u="sng" dirty="0">
                <a:solidFill>
                  <a:srgbClr val="4D2643"/>
                </a:solidFill>
                <a:latin typeface="El Messiri" panose="00000800000000000000" pitchFamily="50" charset="-78"/>
                <a:cs typeface="El Messiri" panose="00000800000000000000" pitchFamily="50" charset="-78"/>
                <a:hlinkClick r:id="rId6"/>
              </a:rPr>
              <a:t>https://www.addthis.com/academy/the-ultimate-marketing-plan-template-7-useful-examples/</a:t>
            </a:r>
            <a:endParaRPr lang="en-US" sz="1400" b="1" u="sng" dirty="0">
              <a:solidFill>
                <a:srgbClr val="4D2643"/>
              </a:solidFill>
              <a:latin typeface="El Messiri" panose="00000800000000000000" pitchFamily="50" charset="-78"/>
              <a:cs typeface="El Messiri" panose="00000800000000000000" pitchFamily="50" charset="-78"/>
            </a:endParaRPr>
          </a:p>
        </p:txBody>
      </p:sp>
      <p:sp>
        <p:nvSpPr>
          <p:cNvPr id="35" name="Rectangle 31">
            <a:extLst>
              <a:ext uri="{FF2B5EF4-FFF2-40B4-BE49-F238E27FC236}">
                <a16:creationId xmlns:a16="http://schemas.microsoft.com/office/drawing/2014/main" id="{81E414FE-7DED-8D86-F069-8981A4041885}"/>
              </a:ext>
            </a:extLst>
          </p:cNvPr>
          <p:cNvSpPr/>
          <p:nvPr/>
        </p:nvSpPr>
        <p:spPr>
          <a:xfrm>
            <a:off x="1130820" y="680740"/>
            <a:ext cx="9548318" cy="461665"/>
          </a:xfrm>
          <a:prstGeom prst="rect">
            <a:avLst/>
          </a:prstGeom>
        </p:spPr>
        <p:txBody>
          <a:bodyPr wrap="square" anchor="t">
            <a:spAutoFit/>
          </a:bodyPr>
          <a:lstStyle/>
          <a:p>
            <a:pPr algn="ctr">
              <a:defRPr/>
            </a:pPr>
            <a:r>
              <a:rPr lang="en-US" sz="2400" b="1" dirty="0">
                <a:solidFill>
                  <a:srgbClr val="4D2643"/>
                </a:solidFill>
                <a:latin typeface="El Messiri" panose="00000800000000000000" pitchFamily="50" charset="-78"/>
                <a:cs typeface="El Messiri" panose="00000800000000000000" pitchFamily="50" charset="-78"/>
              </a:rPr>
              <a:t>Do your Marketing Plan</a:t>
            </a:r>
          </a:p>
        </p:txBody>
      </p:sp>
    </p:spTree>
    <p:extLst>
      <p:ext uri="{BB962C8B-B14F-4D97-AF65-F5344CB8AC3E}">
        <p14:creationId xmlns:p14="http://schemas.microsoft.com/office/powerpoint/2010/main" val="16826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5"/>
                                        </p:tgtEl>
                                        <p:attrNameLst>
                                          <p:attrName>ppt_y</p:attrName>
                                        </p:attrNameLst>
                                      </p:cBhvr>
                                      <p:tavLst>
                                        <p:tav tm="0">
                                          <p:val>
                                            <p:strVal val="#ppt_y"/>
                                          </p:val>
                                        </p:tav>
                                        <p:tav tm="100000">
                                          <p:val>
                                            <p:strVal val="#ppt_y"/>
                                          </p:val>
                                        </p:tav>
                                      </p:tavLst>
                                    </p:anim>
                                    <p:anim calcmode="lin" valueType="num">
                                      <p:cBhvr>
                                        <p:cTn id="33"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5"/>
                                        </p:tgtEl>
                                      </p:cBhvr>
                                    </p:animEffect>
                                  </p:childTnLst>
                                </p:cTn>
                              </p:par>
                            </p:childTnLst>
                          </p:cTn>
                        </p:par>
                        <p:par>
                          <p:cTn id="36" fill="hold">
                            <p:stCondLst>
                              <p:cond delay="1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calcmode="lin" valueType="num">
                                      <p:cBhvr>
                                        <p:cTn id="39"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2"/>
                                        </p:tgtEl>
                                        <p:attrNameLst>
                                          <p:attrName>ppt_y</p:attrName>
                                        </p:attrNameLst>
                                      </p:cBhvr>
                                      <p:tavLst>
                                        <p:tav tm="0">
                                          <p:val>
                                            <p:strVal val="#ppt_y"/>
                                          </p:val>
                                        </p:tav>
                                        <p:tav tm="100000">
                                          <p:val>
                                            <p:strVal val="#ppt_y"/>
                                          </p:val>
                                        </p:tav>
                                      </p:tavLst>
                                    </p:anim>
                                    <p:anim calcmode="lin" valueType="num">
                                      <p:cBhvr>
                                        <p:cTn id="41"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2"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Coverage of the Chapter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53483" y="1938866"/>
            <a:ext cx="4255133"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The Marketing Plan</a:t>
            </a:r>
          </a:p>
        </p:txBody>
      </p:sp>
      <p:sp>
        <p:nvSpPr>
          <p:cNvPr id="60" name="Rectangle 31">
            <a:extLst>
              <a:ext uri="{FF2B5EF4-FFF2-40B4-BE49-F238E27FC236}">
                <a16:creationId xmlns:a16="http://schemas.microsoft.com/office/drawing/2014/main" id="{ACA708B8-DDB2-4FA6-1BAC-199ED575A589}"/>
              </a:ext>
            </a:extLst>
          </p:cNvPr>
          <p:cNvSpPr/>
          <p:nvPr/>
        </p:nvSpPr>
        <p:spPr>
          <a:xfrm>
            <a:off x="659097" y="1943357"/>
            <a:ext cx="4596455"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The Market Analysis</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7225365" y="3248647"/>
            <a:ext cx="2606338" cy="2359119"/>
          </a:xfrm>
          <a:prstGeom prst="rect">
            <a:avLst/>
          </a:prstGeom>
        </p:spPr>
        <p:txBody>
          <a:bodyPr vert="horz" lIns="91440" tIns="45720" rIns="91440" bIns="45720" rtlCol="0" anchor="ctr">
            <a:noAutofit/>
          </a:bodyPr>
          <a:lstStyle>
            <a:defPPr>
              <a:defRPr lang="ar-SA"/>
            </a:defPPr>
            <a:lvl1pPr marL="342900" marR="0" lvl="0" indent="-342900" defTabSz="914400" eaLnBrk="1" fontAlgn="auto" latinLnBrk="0" hangingPunct="1">
              <a:lnSpc>
                <a:spcPct val="120000"/>
              </a:lnSpc>
              <a:spcAft>
                <a:spcPts val="0"/>
              </a:spcAft>
              <a:buClrTx/>
              <a:buSzTx/>
              <a:buFont typeface="Arial" panose="020B0604020202020204" pitchFamily="34" charset="0"/>
              <a:buChar char="•"/>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Product </a:t>
            </a:r>
          </a:p>
          <a:p>
            <a:r>
              <a:rPr lang="en-US" dirty="0"/>
              <a:t>Price</a:t>
            </a:r>
          </a:p>
          <a:p>
            <a:r>
              <a:rPr lang="en-US" dirty="0"/>
              <a:t>Place</a:t>
            </a:r>
          </a:p>
          <a:p>
            <a:r>
              <a:rPr lang="en-US" dirty="0"/>
              <a:t>Promotion</a:t>
            </a:r>
          </a:p>
          <a:p>
            <a:r>
              <a:rPr lang="en-US" dirty="0"/>
              <a:t>Adjust to reality</a:t>
            </a:r>
          </a:p>
        </p:txBody>
      </p:sp>
      <p:sp>
        <p:nvSpPr>
          <p:cNvPr id="37" name="Title 6">
            <a:extLst>
              <a:ext uri="{FF2B5EF4-FFF2-40B4-BE49-F238E27FC236}">
                <a16:creationId xmlns:a16="http://schemas.microsoft.com/office/drawing/2014/main" id="{F53152AA-623E-019F-C7C3-355CB6268CCC}"/>
              </a:ext>
            </a:extLst>
          </p:cNvPr>
          <p:cNvSpPr txBox="1">
            <a:spLocks/>
          </p:cNvSpPr>
          <p:nvPr/>
        </p:nvSpPr>
        <p:spPr>
          <a:xfrm>
            <a:off x="2020012" y="3363196"/>
            <a:ext cx="2374157" cy="153698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algn="l" rtl="0"/>
            <a:r>
              <a:rPr lang="en-US" sz="2000" b="0" dirty="0">
                <a:solidFill>
                  <a:srgbClr val="343D45">
                    <a:lumMod val="75000"/>
                  </a:srgbClr>
                </a:solidFill>
                <a:latin typeface="Cocon® Next Arabic"/>
                <a:cs typeface="Geeza Pro" panose="02000400000000000000" pitchFamily="2" charset="0"/>
              </a:rPr>
              <a:t>Industry</a:t>
            </a:r>
          </a:p>
          <a:p>
            <a:pPr algn="l" rtl="0"/>
            <a:r>
              <a:rPr lang="en-US" sz="2000" b="0" dirty="0">
                <a:solidFill>
                  <a:srgbClr val="343D45">
                    <a:lumMod val="75000"/>
                  </a:srgbClr>
                </a:solidFill>
                <a:latin typeface="Cocon® Next Arabic"/>
                <a:cs typeface="Geeza Pro" panose="02000400000000000000" pitchFamily="2" charset="0"/>
              </a:rPr>
              <a:t>Competitors</a:t>
            </a:r>
          </a:p>
          <a:p>
            <a:pPr algn="l" rtl="0"/>
            <a:r>
              <a:rPr lang="en-US" sz="2000" b="0" dirty="0">
                <a:solidFill>
                  <a:srgbClr val="343D45">
                    <a:lumMod val="75000"/>
                  </a:srgbClr>
                </a:solidFill>
                <a:latin typeface="Cocon® Next Arabic"/>
                <a:cs typeface="Geeza Pro" panose="02000400000000000000" pitchFamily="2" charset="0"/>
              </a:rPr>
              <a:t>Customers</a:t>
            </a:r>
          </a:p>
        </p:txBody>
      </p:sp>
      <p:sp>
        <p:nvSpPr>
          <p:cNvPr id="2" name="دائرة: مجوفة 1">
            <a:extLst>
              <a:ext uri="{FF2B5EF4-FFF2-40B4-BE49-F238E27FC236}">
                <a16:creationId xmlns:a16="http://schemas.microsoft.com/office/drawing/2014/main" id="{480ED68C-1400-C890-8B2F-DC7EB9350333}"/>
              </a:ext>
            </a:extLst>
          </p:cNvPr>
          <p:cNvSpPr/>
          <p:nvPr/>
        </p:nvSpPr>
        <p:spPr>
          <a:xfrm>
            <a:off x="5276677" y="1542983"/>
            <a:ext cx="897006" cy="897006"/>
          </a:xfrm>
          <a:prstGeom prst="donut">
            <a:avLst>
              <a:gd name="adj" fmla="val 1125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
        <p:nvSpPr>
          <p:cNvPr id="38" name="دائرة: مجوفة 37">
            <a:extLst>
              <a:ext uri="{FF2B5EF4-FFF2-40B4-BE49-F238E27FC236}">
                <a16:creationId xmlns:a16="http://schemas.microsoft.com/office/drawing/2014/main" id="{0E51174D-E86B-52A0-AEB9-603F5B300781}"/>
              </a:ext>
            </a:extLst>
          </p:cNvPr>
          <p:cNvSpPr/>
          <p:nvPr/>
        </p:nvSpPr>
        <p:spPr>
          <a:xfrm>
            <a:off x="5426034" y="1695914"/>
            <a:ext cx="591144" cy="591144"/>
          </a:xfrm>
          <a:prstGeom prst="donut">
            <a:avLst>
              <a:gd name="adj" fmla="val 87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
        <p:nvSpPr>
          <p:cNvPr id="39" name="دائرة: مجوفة 38">
            <a:extLst>
              <a:ext uri="{FF2B5EF4-FFF2-40B4-BE49-F238E27FC236}">
                <a16:creationId xmlns:a16="http://schemas.microsoft.com/office/drawing/2014/main" id="{87D43852-8DDE-A4D8-0754-39833F5EFB0A}"/>
              </a:ext>
            </a:extLst>
          </p:cNvPr>
          <p:cNvSpPr/>
          <p:nvPr/>
        </p:nvSpPr>
        <p:spPr>
          <a:xfrm>
            <a:off x="5556370" y="1822006"/>
            <a:ext cx="333187" cy="333187"/>
          </a:xfrm>
          <a:prstGeom prst="donut">
            <a:avLst>
              <a:gd name="adj" fmla="val 87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
        <p:nvSpPr>
          <p:cNvPr id="40" name="شكل بيضاوي 39">
            <a:extLst>
              <a:ext uri="{FF2B5EF4-FFF2-40B4-BE49-F238E27FC236}">
                <a16:creationId xmlns:a16="http://schemas.microsoft.com/office/drawing/2014/main" id="{685F06E6-DD5D-219C-47B4-F802B739A9B3}"/>
              </a:ext>
            </a:extLst>
          </p:cNvPr>
          <p:cNvSpPr/>
          <p:nvPr/>
        </p:nvSpPr>
        <p:spPr>
          <a:xfrm>
            <a:off x="5657587" y="1924580"/>
            <a:ext cx="128037" cy="1280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solidFill>
                <a:schemeClr val="tx1"/>
              </a:solidFill>
            </a:endParaRPr>
          </a:p>
        </p:txBody>
      </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52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7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409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396956" y="255242"/>
            <a:ext cx="6119039" cy="573913"/>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05933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1301578">
            <a:off x="4166029" y="1197023"/>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03518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4962812" y="427082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4962638" y="532939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678701" y="1035182"/>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Define</a:t>
            </a:r>
          </a:p>
        </p:txBody>
      </p:sp>
      <p:sp>
        <p:nvSpPr>
          <p:cNvPr id="103" name="Rectangle 33">
            <a:extLst>
              <a:ext uri="{FF2B5EF4-FFF2-40B4-BE49-F238E27FC236}">
                <a16:creationId xmlns:a16="http://schemas.microsoft.com/office/drawing/2014/main" id="{E0C547E4-3E3F-59F2-7449-653305ADC92D}"/>
              </a:ext>
            </a:extLst>
          </p:cNvPr>
          <p:cNvSpPr/>
          <p:nvPr/>
        </p:nvSpPr>
        <p:spPr>
          <a:xfrm>
            <a:off x="7445226" y="1028925"/>
            <a:ext cx="3976812" cy="32316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Define marketing plan and market analysis</a:t>
            </a:r>
          </a:p>
        </p:txBody>
      </p:sp>
      <p:sp>
        <p:nvSpPr>
          <p:cNvPr id="104" name="Rectangle 33">
            <a:extLst>
              <a:ext uri="{FF2B5EF4-FFF2-40B4-BE49-F238E27FC236}">
                <a16:creationId xmlns:a16="http://schemas.microsoft.com/office/drawing/2014/main" id="{F918E9B4-F01E-8EAF-8412-814210758FFF}"/>
              </a:ext>
            </a:extLst>
          </p:cNvPr>
          <p:cNvSpPr/>
          <p:nvPr/>
        </p:nvSpPr>
        <p:spPr>
          <a:xfrm>
            <a:off x="7678088" y="2050613"/>
            <a:ext cx="3403814" cy="32316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Discuss the goals of market analysis</a:t>
            </a:r>
          </a:p>
        </p:txBody>
      </p:sp>
      <p:sp>
        <p:nvSpPr>
          <p:cNvPr id="105" name="Rectangle 33">
            <a:extLst>
              <a:ext uri="{FF2B5EF4-FFF2-40B4-BE49-F238E27FC236}">
                <a16:creationId xmlns:a16="http://schemas.microsoft.com/office/drawing/2014/main" id="{3B659863-19E0-EA33-0B67-55542545D71E}"/>
              </a:ext>
            </a:extLst>
          </p:cNvPr>
          <p:cNvSpPr/>
          <p:nvPr/>
        </p:nvSpPr>
        <p:spPr>
          <a:xfrm>
            <a:off x="5802039" y="2021406"/>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106" name="Rectangle 33">
            <a:extLst>
              <a:ext uri="{FF2B5EF4-FFF2-40B4-BE49-F238E27FC236}">
                <a16:creationId xmlns:a16="http://schemas.microsoft.com/office/drawing/2014/main" id="{19DBF2AD-7121-CCAB-3F69-FB2DAB44188B}"/>
              </a:ext>
            </a:extLst>
          </p:cNvPr>
          <p:cNvSpPr/>
          <p:nvPr/>
        </p:nvSpPr>
        <p:spPr>
          <a:xfrm>
            <a:off x="5813387" y="3109343"/>
            <a:ext cx="1271248"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Distinguish</a:t>
            </a:r>
          </a:p>
        </p:txBody>
      </p:sp>
      <p:sp>
        <p:nvSpPr>
          <p:cNvPr id="107" name="Rectangle 33">
            <a:extLst>
              <a:ext uri="{FF2B5EF4-FFF2-40B4-BE49-F238E27FC236}">
                <a16:creationId xmlns:a16="http://schemas.microsoft.com/office/drawing/2014/main" id="{298A6C37-4C6C-AFB5-7737-167EE4BDF3AA}"/>
              </a:ext>
            </a:extLst>
          </p:cNvPr>
          <p:cNvSpPr/>
          <p:nvPr/>
        </p:nvSpPr>
        <p:spPr>
          <a:xfrm>
            <a:off x="7384199" y="4091059"/>
            <a:ext cx="3737273"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Illustrate ways by which a unique selling point may be achieved</a:t>
            </a:r>
          </a:p>
        </p:txBody>
      </p:sp>
      <p:sp>
        <p:nvSpPr>
          <p:cNvPr id="108" name="Rectangle 33">
            <a:extLst>
              <a:ext uri="{FF2B5EF4-FFF2-40B4-BE49-F238E27FC236}">
                <a16:creationId xmlns:a16="http://schemas.microsoft.com/office/drawing/2014/main" id="{EDAD63F2-3B70-B169-054E-E68EA214F058}"/>
              </a:ext>
            </a:extLst>
          </p:cNvPr>
          <p:cNvSpPr/>
          <p:nvPr/>
        </p:nvSpPr>
        <p:spPr>
          <a:xfrm>
            <a:off x="7531313" y="5221965"/>
            <a:ext cx="3403814"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State the goal of pricing. Suggest appropriate ways to price a product</a:t>
            </a:r>
          </a:p>
        </p:txBody>
      </p:sp>
      <p:sp>
        <p:nvSpPr>
          <p:cNvPr id="109" name="Rectangle 33">
            <a:extLst>
              <a:ext uri="{FF2B5EF4-FFF2-40B4-BE49-F238E27FC236}">
                <a16:creationId xmlns:a16="http://schemas.microsoft.com/office/drawing/2014/main" id="{97839E44-DD63-E907-C785-E150BF03A681}"/>
              </a:ext>
            </a:extLst>
          </p:cNvPr>
          <p:cNvSpPr/>
          <p:nvPr/>
        </p:nvSpPr>
        <p:spPr>
          <a:xfrm>
            <a:off x="5789237" y="4240648"/>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Illustrate</a:t>
            </a:r>
          </a:p>
        </p:txBody>
      </p:sp>
      <p:sp>
        <p:nvSpPr>
          <p:cNvPr id="110" name="Rectangle 33">
            <a:extLst>
              <a:ext uri="{FF2B5EF4-FFF2-40B4-BE49-F238E27FC236}">
                <a16:creationId xmlns:a16="http://schemas.microsoft.com/office/drawing/2014/main" id="{6A9E3924-7A03-E0BC-1CDF-00523374DA4C}"/>
              </a:ext>
            </a:extLst>
          </p:cNvPr>
          <p:cNvSpPr/>
          <p:nvPr/>
        </p:nvSpPr>
        <p:spPr>
          <a:xfrm>
            <a:off x="7445226" y="3117930"/>
            <a:ext cx="4459029" cy="32316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Distinguish product features from product benefits</a:t>
            </a:r>
          </a:p>
        </p:txBody>
      </p:sp>
      <p:sp>
        <p:nvSpPr>
          <p:cNvPr id="32" name="شكل حر 27">
            <a:extLst>
              <a:ext uri="{FF2B5EF4-FFF2-40B4-BE49-F238E27FC236}">
                <a16:creationId xmlns:a16="http://schemas.microsoft.com/office/drawing/2014/main" id="{B2DBC74D-CD6B-1848-7198-08C922E6D079}"/>
              </a:ext>
            </a:extLst>
          </p:cNvPr>
          <p:cNvSpPr/>
          <p:nvPr/>
        </p:nvSpPr>
        <p:spPr>
          <a:xfrm>
            <a:off x="4962812" y="3139524"/>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eaLnBrk="1" fontAlgn="auto" hangingPunct="1">
              <a:spcBef>
                <a:spcPts val="0"/>
              </a:spcBef>
              <a:spcAft>
                <a:spcPts val="0"/>
              </a:spcAft>
            </a:pPr>
            <a:endParaRPr lang="ar-SA">
              <a:solidFill>
                <a:prstClr val="white"/>
              </a:solidFill>
              <a:latin typeface="Calibri" panose="020F0502020204030204"/>
              <a:cs typeface="Arial" panose="020B0604020202020204" pitchFamily="34" charset="0"/>
            </a:endParaRPr>
          </a:p>
        </p:txBody>
      </p:sp>
      <p:sp>
        <p:nvSpPr>
          <p:cNvPr id="33" name="قوس 32">
            <a:extLst>
              <a:ext uri="{FF2B5EF4-FFF2-40B4-BE49-F238E27FC236}">
                <a16:creationId xmlns:a16="http://schemas.microsoft.com/office/drawing/2014/main" id="{5B2C8B3B-E078-D428-C63B-6503A8557DFA}"/>
              </a:ext>
            </a:extLst>
          </p:cNvPr>
          <p:cNvSpPr/>
          <p:nvPr/>
        </p:nvSpPr>
        <p:spPr>
          <a:xfrm rot="1301578">
            <a:off x="4147829" y="2244880"/>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قوس 33">
            <a:extLst>
              <a:ext uri="{FF2B5EF4-FFF2-40B4-BE49-F238E27FC236}">
                <a16:creationId xmlns:a16="http://schemas.microsoft.com/office/drawing/2014/main" id="{583D3E97-90C7-1AD9-5907-3C418E21175D}"/>
              </a:ext>
            </a:extLst>
          </p:cNvPr>
          <p:cNvSpPr/>
          <p:nvPr/>
        </p:nvSpPr>
        <p:spPr>
          <a:xfrm rot="1301578">
            <a:off x="4166820" y="333055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قوس 34">
            <a:extLst>
              <a:ext uri="{FF2B5EF4-FFF2-40B4-BE49-F238E27FC236}">
                <a16:creationId xmlns:a16="http://schemas.microsoft.com/office/drawing/2014/main" id="{505A886D-D411-1CCD-D0A7-54FBFB5B6E3B}"/>
              </a:ext>
            </a:extLst>
          </p:cNvPr>
          <p:cNvSpPr/>
          <p:nvPr/>
        </p:nvSpPr>
        <p:spPr>
          <a:xfrm rot="1301578">
            <a:off x="4164396" y="444200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6" name="شكل حر 43">
            <a:extLst>
              <a:ext uri="{FF2B5EF4-FFF2-40B4-BE49-F238E27FC236}">
                <a16:creationId xmlns:a16="http://schemas.microsoft.com/office/drawing/2014/main" id="{4F908C33-3C68-727A-4430-3B5ED0DDE658}"/>
              </a:ext>
            </a:extLst>
          </p:cNvPr>
          <p:cNvSpPr/>
          <p:nvPr/>
        </p:nvSpPr>
        <p:spPr>
          <a:xfrm>
            <a:off x="4962638" y="6318228"/>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Rectangle 33">
            <a:extLst>
              <a:ext uri="{FF2B5EF4-FFF2-40B4-BE49-F238E27FC236}">
                <a16:creationId xmlns:a16="http://schemas.microsoft.com/office/drawing/2014/main" id="{3C577A8A-7EE9-90E4-BE9A-AF3EB54ACAEF}"/>
              </a:ext>
            </a:extLst>
          </p:cNvPr>
          <p:cNvSpPr/>
          <p:nvPr/>
        </p:nvSpPr>
        <p:spPr>
          <a:xfrm>
            <a:off x="5789237" y="5299209"/>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State</a:t>
            </a:r>
          </a:p>
        </p:txBody>
      </p:sp>
      <p:sp>
        <p:nvSpPr>
          <p:cNvPr id="38" name="Rectangle 33">
            <a:extLst>
              <a:ext uri="{FF2B5EF4-FFF2-40B4-BE49-F238E27FC236}">
                <a16:creationId xmlns:a16="http://schemas.microsoft.com/office/drawing/2014/main" id="{69B93020-B2A6-AA56-7373-BAF96F51F22E}"/>
              </a:ext>
            </a:extLst>
          </p:cNvPr>
          <p:cNvSpPr/>
          <p:nvPr/>
        </p:nvSpPr>
        <p:spPr>
          <a:xfrm>
            <a:off x="5789237" y="6277401"/>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D07E47"/>
                </a:solidFill>
                <a:latin typeface="Cocon® Next Arabic" panose="020A0503020102020204" pitchFamily="18" charset="-78"/>
                <a:ea typeface="Cocon® Next Arabic" panose="020A0503020102020204" pitchFamily="18" charset="-78"/>
                <a:cs typeface="Cocon® Next Arabic" panose="020A0503020102020204" pitchFamily="18" charset="-78"/>
              </a:rPr>
              <a:t>Suggest</a:t>
            </a:r>
          </a:p>
        </p:txBody>
      </p:sp>
      <p:sp>
        <p:nvSpPr>
          <p:cNvPr id="39" name="Rectangle 33">
            <a:extLst>
              <a:ext uri="{FF2B5EF4-FFF2-40B4-BE49-F238E27FC236}">
                <a16:creationId xmlns:a16="http://schemas.microsoft.com/office/drawing/2014/main" id="{6FF125BD-9D23-891D-3903-07A98E6649A2}"/>
              </a:ext>
            </a:extLst>
          </p:cNvPr>
          <p:cNvSpPr/>
          <p:nvPr/>
        </p:nvSpPr>
        <p:spPr>
          <a:xfrm>
            <a:off x="7470365" y="6130523"/>
            <a:ext cx="3403814"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Suggest ways to distribute, support, advertise and promote a product </a:t>
            </a:r>
          </a:p>
        </p:txBody>
      </p:sp>
    </p:spTree>
    <p:extLst>
      <p:ext uri="{BB962C8B-B14F-4D97-AF65-F5344CB8AC3E}">
        <p14:creationId xmlns:p14="http://schemas.microsoft.com/office/powerpoint/2010/main" val="3521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37"/>
                                        </p:tgtEl>
                                        <p:attrNameLst>
                                          <p:attrName>ppt_y</p:attrName>
                                        </p:attrNameLst>
                                      </p:cBhvr>
                                      <p:tavLst>
                                        <p:tav tm="0">
                                          <p:val>
                                            <p:strVal val="#ppt_y"/>
                                          </p:val>
                                        </p:tav>
                                        <p:tav tm="100000">
                                          <p:val>
                                            <p:strVal val="#ppt_y"/>
                                          </p:val>
                                        </p:tav>
                                      </p:tavLst>
                                    </p:anim>
                                    <p:anim calcmode="lin" valueType="num">
                                      <p:cBhvr>
                                        <p:cTn id="60"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37"/>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8"/>
                                        </p:tgtEl>
                                        <p:attrNameLst>
                                          <p:attrName>style.visibility</p:attrName>
                                        </p:attrNameLst>
                                      </p:cBhvr>
                                      <p:to>
                                        <p:strVal val="visible"/>
                                      </p:to>
                                    </p:set>
                                    <p:anim calcmode="lin" valueType="num">
                                      <p:cBhvr>
                                        <p:cTn id="6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38"/>
                                        </p:tgtEl>
                                        <p:attrNameLst>
                                          <p:attrName>ppt_y</p:attrName>
                                        </p:attrNameLst>
                                      </p:cBhvr>
                                      <p:tavLst>
                                        <p:tav tm="0">
                                          <p:val>
                                            <p:strVal val="#ppt_y"/>
                                          </p:val>
                                        </p:tav>
                                        <p:tav tm="100000">
                                          <p:val>
                                            <p:strVal val="#ppt_y"/>
                                          </p:val>
                                        </p:tav>
                                      </p:tavLst>
                                    </p:anim>
                                    <p:anim calcmode="lin" valueType="num">
                                      <p:cBhvr>
                                        <p:cTn id="6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38"/>
                                        </p:tgtEl>
                                      </p:cBhvr>
                                    </p:animEffect>
                                  </p:childTnLst>
                                </p:cTn>
                              </p:par>
                            </p:childTnLst>
                          </p:cTn>
                        </p:par>
                        <p:par>
                          <p:cTn id="70" fill="hold">
                            <p:stCondLst>
                              <p:cond delay="1275"/>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3"/>
                                        </p:tgtEl>
                                        <p:attrNameLst>
                                          <p:attrName>style.visibility</p:attrName>
                                        </p:attrNameLst>
                                      </p:cBhvr>
                                      <p:to>
                                        <p:strVal val="visible"/>
                                      </p:to>
                                    </p:set>
                                    <p:anim calcmode="lin" valueType="num">
                                      <p:cBhvr>
                                        <p:cTn id="73"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74" dur="150" fill="hold"/>
                                        <p:tgtEl>
                                          <p:spTgt spid="103"/>
                                        </p:tgtEl>
                                        <p:attrNameLst>
                                          <p:attrName>ppt_y</p:attrName>
                                        </p:attrNameLst>
                                      </p:cBhvr>
                                      <p:tavLst>
                                        <p:tav tm="0">
                                          <p:val>
                                            <p:strVal val="#ppt_y"/>
                                          </p:val>
                                        </p:tav>
                                        <p:tav tm="100000">
                                          <p:val>
                                            <p:strVal val="#ppt_y"/>
                                          </p:val>
                                        </p:tav>
                                      </p:tavLst>
                                    </p:anim>
                                    <p:anim calcmode="lin" valueType="num">
                                      <p:cBhvr>
                                        <p:cTn id="75"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76"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50" tmFilter="0,0; .5, 1; 1, 1"/>
                                        <p:tgtEl>
                                          <p:spTgt spid="103"/>
                                        </p:tgtEl>
                                      </p:cBhvr>
                                    </p:animEffect>
                                  </p:childTnLst>
                                </p:cTn>
                              </p:par>
                            </p:childTnLst>
                          </p:cTn>
                        </p:par>
                        <p:par>
                          <p:cTn id="78" fill="hold">
                            <p:stCondLst>
                              <p:cond delay="276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04"/>
                                        </p:tgtEl>
                                        <p:attrNameLst>
                                          <p:attrName>style.visibility</p:attrName>
                                        </p:attrNameLst>
                                      </p:cBhvr>
                                      <p:to>
                                        <p:strVal val="visible"/>
                                      </p:to>
                                    </p:set>
                                    <p:anim calcmode="lin" valueType="num">
                                      <p:cBhvr>
                                        <p:cTn id="81"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2" dur="150" fill="hold"/>
                                        <p:tgtEl>
                                          <p:spTgt spid="104"/>
                                        </p:tgtEl>
                                        <p:attrNameLst>
                                          <p:attrName>ppt_y</p:attrName>
                                        </p:attrNameLst>
                                      </p:cBhvr>
                                      <p:tavLst>
                                        <p:tav tm="0">
                                          <p:val>
                                            <p:strVal val="#ppt_y"/>
                                          </p:val>
                                        </p:tav>
                                        <p:tav tm="100000">
                                          <p:val>
                                            <p:strVal val="#ppt_y"/>
                                          </p:val>
                                        </p:tav>
                                      </p:tavLst>
                                    </p:anim>
                                    <p:anim calcmode="lin" valueType="num">
                                      <p:cBhvr>
                                        <p:cTn id="83"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84"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85" dur="150" tmFilter="0,0; .5, 1; 1, 1"/>
                                        <p:tgtEl>
                                          <p:spTgt spid="104"/>
                                        </p:tgtEl>
                                      </p:cBhvr>
                                    </p:animEffect>
                                  </p:childTnLst>
                                </p:cTn>
                              </p:par>
                            </p:childTnLst>
                          </p:cTn>
                        </p:par>
                        <p:par>
                          <p:cTn id="86" fill="hold">
                            <p:stCondLst>
                              <p:cond delay="336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110"/>
                                        </p:tgtEl>
                                        <p:attrNameLst>
                                          <p:attrName>style.visibility</p:attrName>
                                        </p:attrNameLst>
                                      </p:cBhvr>
                                      <p:to>
                                        <p:strVal val="visible"/>
                                      </p:to>
                                    </p:set>
                                    <p:anim calcmode="lin" valueType="num">
                                      <p:cBhvr>
                                        <p:cTn id="89"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90" dur="150" fill="hold"/>
                                        <p:tgtEl>
                                          <p:spTgt spid="110"/>
                                        </p:tgtEl>
                                        <p:attrNameLst>
                                          <p:attrName>ppt_y</p:attrName>
                                        </p:attrNameLst>
                                      </p:cBhvr>
                                      <p:tavLst>
                                        <p:tav tm="0">
                                          <p:val>
                                            <p:strVal val="#ppt_y"/>
                                          </p:val>
                                        </p:tav>
                                        <p:tav tm="100000">
                                          <p:val>
                                            <p:strVal val="#ppt_y"/>
                                          </p:val>
                                        </p:tav>
                                      </p:tavLst>
                                    </p:anim>
                                    <p:anim calcmode="lin" valueType="num">
                                      <p:cBhvr>
                                        <p:cTn id="91"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92"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93" dur="150" tmFilter="0,0; .5, 1; 1, 1"/>
                                        <p:tgtEl>
                                          <p:spTgt spid="110"/>
                                        </p:tgtEl>
                                      </p:cBhvr>
                                    </p:animEffect>
                                  </p:childTnLst>
                                </p:cTn>
                              </p:par>
                            </p:childTnLst>
                          </p:cTn>
                        </p:par>
                        <p:par>
                          <p:cTn id="94" fill="hold">
                            <p:stCondLst>
                              <p:cond delay="417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07"/>
                                        </p:tgtEl>
                                        <p:attrNameLst>
                                          <p:attrName>style.visibility</p:attrName>
                                        </p:attrNameLst>
                                      </p:cBhvr>
                                      <p:to>
                                        <p:strVal val="visible"/>
                                      </p:to>
                                    </p:set>
                                    <p:anim calcmode="lin" valueType="num">
                                      <p:cBhvr>
                                        <p:cTn id="97"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98" dur="150" fill="hold"/>
                                        <p:tgtEl>
                                          <p:spTgt spid="107"/>
                                        </p:tgtEl>
                                        <p:attrNameLst>
                                          <p:attrName>ppt_y</p:attrName>
                                        </p:attrNameLst>
                                      </p:cBhvr>
                                      <p:tavLst>
                                        <p:tav tm="0">
                                          <p:val>
                                            <p:strVal val="#ppt_y"/>
                                          </p:val>
                                        </p:tav>
                                        <p:tav tm="100000">
                                          <p:val>
                                            <p:strVal val="#ppt_y"/>
                                          </p:val>
                                        </p:tav>
                                      </p:tavLst>
                                    </p:anim>
                                    <p:anim calcmode="lin" valueType="num">
                                      <p:cBhvr>
                                        <p:cTn id="99"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100"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150" tmFilter="0,0; .5, 1; 1, 1"/>
                                        <p:tgtEl>
                                          <p:spTgt spid="107"/>
                                        </p:tgtEl>
                                      </p:cBhvr>
                                    </p:animEffect>
                                  </p:childTnLst>
                                </p:cTn>
                              </p:par>
                            </p:childTnLst>
                          </p:cTn>
                        </p:par>
                        <p:par>
                          <p:cTn id="102" fill="hold">
                            <p:stCondLst>
                              <p:cond delay="5100"/>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108"/>
                                        </p:tgtEl>
                                        <p:attrNameLst>
                                          <p:attrName>style.visibility</p:attrName>
                                        </p:attrNameLst>
                                      </p:cBhvr>
                                      <p:to>
                                        <p:strVal val="visible"/>
                                      </p:to>
                                    </p:set>
                                    <p:anim calcmode="lin" valueType="num">
                                      <p:cBhvr>
                                        <p:cTn id="105"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06" dur="150" fill="hold"/>
                                        <p:tgtEl>
                                          <p:spTgt spid="108"/>
                                        </p:tgtEl>
                                        <p:attrNameLst>
                                          <p:attrName>ppt_y</p:attrName>
                                        </p:attrNameLst>
                                      </p:cBhvr>
                                      <p:tavLst>
                                        <p:tav tm="0">
                                          <p:val>
                                            <p:strVal val="#ppt_y"/>
                                          </p:val>
                                        </p:tav>
                                        <p:tav tm="100000">
                                          <p:val>
                                            <p:strVal val="#ppt_y"/>
                                          </p:val>
                                        </p:tav>
                                      </p:tavLst>
                                    </p:anim>
                                    <p:anim calcmode="lin" valueType="num">
                                      <p:cBhvr>
                                        <p:cTn id="107"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8"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150" tmFilter="0,0; .5, 1; 1, 1"/>
                                        <p:tgtEl>
                                          <p:spTgt spid="108"/>
                                        </p:tgtEl>
                                      </p:cBhvr>
                                    </p:animEffect>
                                  </p:childTnLst>
                                </p:cTn>
                              </p:par>
                            </p:childTnLst>
                          </p:cTn>
                        </p:par>
                        <p:par>
                          <p:cTn id="110" fill="hold">
                            <p:stCondLst>
                              <p:cond delay="6120"/>
                            </p:stCondLst>
                            <p:childTnLst>
                              <p:par>
                                <p:cTn id="111" presetID="41" presetClass="entr" presetSubtype="0" fill="hold" grpId="0" nodeType="afterEffect">
                                  <p:stCondLst>
                                    <p:cond delay="0"/>
                                  </p:stCondLst>
                                  <p:iterate type="lt">
                                    <p:tmPct val="10000"/>
                                  </p:iterate>
                                  <p:childTnLst>
                                    <p:set>
                                      <p:cBhvr>
                                        <p:cTn id="112" dur="1" fill="hold">
                                          <p:stCondLst>
                                            <p:cond delay="0"/>
                                          </p:stCondLst>
                                        </p:cTn>
                                        <p:tgtEl>
                                          <p:spTgt spid="39"/>
                                        </p:tgtEl>
                                        <p:attrNameLst>
                                          <p:attrName>style.visibility</p:attrName>
                                        </p:attrNameLst>
                                      </p:cBhvr>
                                      <p:to>
                                        <p:strVal val="visible"/>
                                      </p:to>
                                    </p:set>
                                    <p:anim calcmode="lin" valueType="num">
                                      <p:cBhvr>
                                        <p:cTn id="113"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14" dur="150" fill="hold"/>
                                        <p:tgtEl>
                                          <p:spTgt spid="39"/>
                                        </p:tgtEl>
                                        <p:attrNameLst>
                                          <p:attrName>ppt_y</p:attrName>
                                        </p:attrNameLst>
                                      </p:cBhvr>
                                      <p:tavLst>
                                        <p:tav tm="0">
                                          <p:val>
                                            <p:strVal val="#ppt_y"/>
                                          </p:val>
                                        </p:tav>
                                        <p:tav tm="100000">
                                          <p:val>
                                            <p:strVal val="#ppt_y"/>
                                          </p:val>
                                        </p:tav>
                                      </p:tavLst>
                                    </p:anim>
                                    <p:anim calcmode="lin" valueType="num">
                                      <p:cBhvr>
                                        <p:cTn id="115"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16"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15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5">
            <a:extLst>
              <a:ext uri="{28A0092B-C50C-407E-A947-70E740481C1C}">
                <a14:useLocalDpi xmlns:a14="http://schemas.microsoft.com/office/drawing/2010/main" val="0"/>
              </a:ext>
            </a:extLst>
          </a:blip>
          <a:srcRect l="25951" r="25951"/>
          <a:stretch/>
        </p:blipFill>
        <p:spPr>
          <a:xfrm>
            <a:off x="7304185" y="1313920"/>
            <a:ext cx="4582083" cy="4390083"/>
          </a:xfrm>
          <a:prstGeom prst="ellipse">
            <a:avLst/>
          </a:prstGeom>
          <a:ln>
            <a:noFill/>
          </a:ln>
          <a:effectLst>
            <a:softEdge rad="112500"/>
          </a:effectLst>
        </p:spPr>
      </p:pic>
      <p:sp>
        <p:nvSpPr>
          <p:cNvPr id="15" name="Rectangle 31">
            <a:extLst>
              <a:ext uri="{FF2B5EF4-FFF2-40B4-BE49-F238E27FC236}">
                <a16:creationId xmlns:a16="http://schemas.microsoft.com/office/drawing/2014/main" id="{E40889E5-DB56-D6F5-8FC6-156557DE5C39}"/>
              </a:ext>
            </a:extLst>
          </p:cNvPr>
          <p:cNvSpPr/>
          <p:nvPr/>
        </p:nvSpPr>
        <p:spPr>
          <a:xfrm>
            <a:off x="259233" y="1166757"/>
            <a:ext cx="7044951" cy="4462760"/>
          </a:xfrm>
          <a:prstGeom prst="rect">
            <a:avLst/>
          </a:prstGeom>
        </p:spPr>
        <p:txBody>
          <a:bodyPr wrap="square" anchor="t">
            <a:spAutoFit/>
          </a:bodyPr>
          <a:lstStyle/>
          <a:p>
            <a:pPr algn="just">
              <a:lnSpc>
                <a:spcPct val="200000"/>
              </a:lnSpc>
              <a:defRPr/>
            </a:pPr>
            <a:r>
              <a:rPr lang="en-US" sz="1600" dirty="0">
                <a:solidFill>
                  <a:srgbClr val="4D2643"/>
                </a:solidFill>
                <a:latin typeface="El Messiri" panose="00000800000000000000" pitchFamily="50" charset="-78"/>
                <a:cs typeface="El Messiri" panose="00000800000000000000" pitchFamily="50" charset="-78"/>
              </a:rPr>
              <a:t>Salman </a:t>
            </a:r>
            <a:r>
              <a:rPr lang="en-US" sz="1600" dirty="0" err="1">
                <a:solidFill>
                  <a:srgbClr val="4D2643"/>
                </a:solidFill>
                <a:latin typeface="El Messiri" panose="00000800000000000000" pitchFamily="50" charset="-78"/>
                <a:cs typeface="El Messiri" panose="00000800000000000000" pitchFamily="50" charset="-78"/>
              </a:rPr>
              <a:t>Sohail</a:t>
            </a:r>
            <a:r>
              <a:rPr lang="en-US" sz="1600" dirty="0">
                <a:solidFill>
                  <a:srgbClr val="4D2643"/>
                </a:solidFill>
                <a:latin typeface="El Messiri" panose="00000800000000000000" pitchFamily="50" charset="-78"/>
                <a:cs typeface="El Messiri" panose="00000800000000000000" pitchFamily="50" charset="-78"/>
              </a:rPr>
              <a:t> is a Saudi entrepreneur who holds a master's degree in management information systems from the University of Liverpool, UK, and holds several international professional certificates from large companies such as: Microsoft and Cisco, and has scientific research Published in e-learning and significant contributions to numerous inventions and innovations. Salman is founder of several Saudi entrepreneurial businesses with more than 20 years of experience in information technology and networks, expert In the localization, allocation and harnessing of technology for the work and projects of Hajj, Umrah and tourism.</a:t>
            </a:r>
          </a:p>
        </p:txBody>
      </p:sp>
      <p:pic>
        <p:nvPicPr>
          <p:cNvPr id="16" name="صورة 15">
            <a:extLst>
              <a:ext uri="{FF2B5EF4-FFF2-40B4-BE49-F238E27FC236}">
                <a16:creationId xmlns:a16="http://schemas.microsoft.com/office/drawing/2014/main" id="{D9A2D9CE-E6B8-37BF-2FA0-C85D9192792E}"/>
              </a:ext>
            </a:extLst>
          </p:cNvPr>
          <p:cNvPicPr>
            <a:picLocks noChangeAspect="1"/>
          </p:cNvPicPr>
          <p:nvPr/>
        </p:nvPicPr>
        <p:blipFill>
          <a:blip r:embed="rId6">
            <a:extLst>
              <a:ext uri="{28A0092B-C50C-407E-A947-70E740481C1C}">
                <a14:useLocalDpi xmlns:a14="http://schemas.microsoft.com/office/drawing/2010/main" val="0"/>
              </a:ext>
            </a:extLst>
          </a:blip>
          <a:srcRect t="2095" b="2095"/>
          <a:stretch/>
        </p:blipFill>
        <p:spPr>
          <a:xfrm>
            <a:off x="9724101" y="969951"/>
            <a:ext cx="1809854" cy="1734016"/>
          </a:xfrm>
          <a:prstGeom prst="ellipse">
            <a:avLst/>
          </a:prstGeom>
          <a:ln>
            <a:noFill/>
          </a:ln>
          <a:effectLst>
            <a:softEdge rad="112500"/>
          </a:effectLst>
        </p:spPr>
      </p:pic>
    </p:spTree>
    <p:extLst>
      <p:ext uri="{BB962C8B-B14F-4D97-AF65-F5344CB8AC3E}">
        <p14:creationId xmlns:p14="http://schemas.microsoft.com/office/powerpoint/2010/main" val="23550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1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15"/>
                                        </p:tgtEl>
                                        <p:attrNameLst>
                                          <p:attrName>ppt_y</p:attrName>
                                        </p:attrNameLst>
                                      </p:cBhvr>
                                      <p:tavLst>
                                        <p:tav tm="0">
                                          <p:val>
                                            <p:strVal val="#ppt_y"/>
                                          </p:val>
                                        </p:tav>
                                        <p:tav tm="100000">
                                          <p:val>
                                            <p:strVal val="#ppt_y"/>
                                          </p:val>
                                        </p:tav>
                                      </p:tavLst>
                                    </p:anim>
                                    <p:anim calcmode="lin" valueType="num">
                                      <p:cBhvr>
                                        <p:cTn id="33" dur="1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Story from Real Life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442165" y="921266"/>
            <a:ext cx="4017600" cy="4017678"/>
          </a:xfrm>
          <a:prstGeom prst="ellipse">
            <a:avLst/>
          </a:prstGeom>
          <a:blipFill dpi="0" rotWithShape="0">
            <a:blip r:embed="rId5">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5" y="1236459"/>
            <a:ext cx="6616496" cy="1519148"/>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1800" dirty="0">
                <a:solidFill>
                  <a:srgbClr val="343D45"/>
                </a:solidFill>
                <a:cs typeface="Cocon® Next Arabic" panose="020A0503020102020204"/>
              </a:rPr>
              <a:t>It has achieved a great spread recently with a pioneering project that leads the change in society in e-commerce (Salla e-commerce platform), which was established in 2016 to provide e-store services and is one of the first platforms to provide this service in Saudi Arabia and has executed more than 8 million requests so far, while the total number of transactions on the platform has reached more than two billion Saudi riyals, which is the largest number in the region.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597824"/>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935284" y="349514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016836" y="3588653"/>
            <a:ext cx="6098026"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1800" dirty="0">
                <a:solidFill>
                  <a:srgbClr val="343D45"/>
                </a:solidFill>
                <a:cs typeface="Cocon® Next Arabic" panose="020A0503020102020204"/>
              </a:rPr>
              <a:t>The current shareholding of Salman in the (Salla) company is 15 million US dollars, while The company’s annual growth is 300%, and the platform closed the first financing round with a value of approximately 32 million SAR.</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1800" dirty="0">
                <a:solidFill>
                  <a:srgbClr val="343D45"/>
                </a:solidFill>
                <a:cs typeface="Cocon® Next Arabic" panose="020A0503020102020204"/>
              </a:rPr>
              <a:t>The question here; What is the market gap that he succeeded to fill?</a:t>
            </a:r>
          </a:p>
        </p:txBody>
      </p:sp>
      <p:sp>
        <p:nvSpPr>
          <p:cNvPr id="19" name="شكل حر 21">
            <a:extLst>
              <a:ext uri="{FF2B5EF4-FFF2-40B4-BE49-F238E27FC236}">
                <a16:creationId xmlns:a16="http://schemas.microsoft.com/office/drawing/2014/main" id="{65E3B663-A40A-D89F-FA52-36D34B4953F2}"/>
              </a:ext>
            </a:extLst>
          </p:cNvPr>
          <p:cNvSpPr/>
          <p:nvPr/>
        </p:nvSpPr>
        <p:spPr>
          <a:xfrm rot="20002406">
            <a:off x="8910912" y="386299"/>
            <a:ext cx="1526166" cy="1526196"/>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50"/>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25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3600"/>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50"/>
                                        <p:tgtEl>
                                          <p:spTgt spid="3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
                                        <p:tgtEl>
                                          <p:spTgt spid="37"/>
                                        </p:tgtEl>
                                      </p:cBhvr>
                                    </p:animEffect>
                                  </p:childTnLst>
                                </p:cTn>
                              </p:par>
                            </p:childTnLst>
                          </p:cTn>
                        </p:par>
                        <p:par>
                          <p:cTn id="50" fill="hold">
                            <p:stCondLst>
                              <p:cond delay="3900"/>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250"/>
                                        <p:tgtEl>
                                          <p:spTgt spid="38"/>
                                        </p:tgtEl>
                                      </p:cBhvr>
                                    </p:animEffect>
                                  </p:childTnLst>
                                </p:cTn>
                              </p:par>
                            </p:childTnLst>
                          </p:cTn>
                        </p:par>
                        <p:par>
                          <p:cTn id="54" fill="hold">
                            <p:stCondLst>
                              <p:cond delay="517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536014" y="1502236"/>
            <a:ext cx="7119972" cy="4570482"/>
          </a:xfrm>
          <a:prstGeom prst="rect">
            <a:avLst/>
          </a:prstGeom>
        </p:spPr>
        <p:txBody>
          <a:bodyPr wrap="square" anchor="t">
            <a:spAutoFit/>
          </a:bodyPr>
          <a:lstStyle/>
          <a:p>
            <a:pPr algn="ctr">
              <a:lnSpc>
                <a:spcPct val="250000"/>
              </a:lnSpc>
            </a:pPr>
            <a:r>
              <a:rPr lang="en-US" sz="2400" dirty="0">
                <a:solidFill>
                  <a:srgbClr val="4D2643"/>
                </a:solidFill>
                <a:latin typeface="El Messiri" panose="00000800000000000000" pitchFamily="50" charset="-78"/>
                <a:cs typeface="El Messiri" panose="00000800000000000000" pitchFamily="50" charset="-78"/>
              </a:rPr>
              <a:t>An activity that begins by identifying an unmet consumer need and a way for your product or service to meet the need. Marketing research includes qualitative research (feelings) and quantitative research (numbers).</a:t>
            </a:r>
          </a:p>
        </p:txBody>
      </p:sp>
      <p:sp>
        <p:nvSpPr>
          <p:cNvPr id="43" name="Rectangle 31">
            <a:extLst>
              <a:ext uri="{FF2B5EF4-FFF2-40B4-BE49-F238E27FC236}">
                <a16:creationId xmlns:a16="http://schemas.microsoft.com/office/drawing/2014/main" id="{A06FE8D0-C6EE-D1E9-B6AF-ABCFDBD7049E}"/>
              </a:ext>
            </a:extLst>
          </p:cNvPr>
          <p:cNvSpPr/>
          <p:nvPr/>
        </p:nvSpPr>
        <p:spPr>
          <a:xfrm>
            <a:off x="3156284" y="348646"/>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Market Analysis</a:t>
            </a:r>
          </a:p>
        </p:txBody>
      </p:sp>
      <p:sp>
        <p:nvSpPr>
          <p:cNvPr id="13" name="Rectangle 31">
            <a:extLst>
              <a:ext uri="{FF2B5EF4-FFF2-40B4-BE49-F238E27FC236}">
                <a16:creationId xmlns:a16="http://schemas.microsoft.com/office/drawing/2014/main" id="{295B90FC-0E0C-A004-79FE-2C5B5A51B3A3}"/>
              </a:ext>
            </a:extLst>
          </p:cNvPr>
          <p:cNvSpPr/>
          <p:nvPr/>
        </p:nvSpPr>
        <p:spPr>
          <a:xfrm>
            <a:off x="1208075" y="1069840"/>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Marketing research: </a:t>
            </a:r>
          </a:p>
        </p:txBody>
      </p:sp>
    </p:spTree>
    <p:extLst>
      <p:ext uri="{BB962C8B-B14F-4D97-AF65-F5344CB8AC3E}">
        <p14:creationId xmlns:p14="http://schemas.microsoft.com/office/powerpoint/2010/main" val="10338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anim calcmode="lin" valueType="num">
                                      <p:cBhvr>
                                        <p:cTn id="37"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3"/>
                                        </p:tgtEl>
                                      </p:cBhvr>
                                    </p:animEffect>
                                  </p:childTnLst>
                                </p:cTn>
                              </p:par>
                            </p:childTnLst>
                          </p:cTn>
                        </p:par>
                        <p:par>
                          <p:cTn id="40" fill="hold">
                            <p:stCondLst>
                              <p:cond delay="21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6256</TotalTime>
  <Words>3098</Words>
  <Application>Microsoft Office PowerPoint</Application>
  <PresentationFormat>Widescreen</PresentationFormat>
  <Paragraphs>310</Paragraphs>
  <Slides>40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Calibri</vt:lpstr>
      <vt:lpstr>Calibri Light</vt:lpstr>
      <vt:lpstr>Cocon® Next Arabic</vt:lpstr>
      <vt:lpstr>El Messiri</vt:lpstr>
      <vt:lpstr>Geeza Pro</vt:lpstr>
      <vt:lpstr>Sakkal Majalla</vt:lpstr>
      <vt:lpstr>Trebuchet MS</vt:lpstr>
      <vt:lpstr>Contents Slide Master</vt:lpstr>
      <vt:lpstr>4_نسق Office</vt:lpstr>
      <vt:lpstr>4_نسق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435</cp:revision>
  <dcterms:created xsi:type="dcterms:W3CDTF">2020-02-08T05:42:12Z</dcterms:created>
  <dcterms:modified xsi:type="dcterms:W3CDTF">2022-08-11T18:11:48Z</dcterms:modified>
</cp:coreProperties>
</file>