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media/image50.jpg" ContentType="image/jpg"/>
  <Override PartName="/ppt/media/image51.jpg" ContentType="image/jpg"/>
  <Override PartName="/ppt/theme/themeOverride20.xml" ContentType="application/vnd.openxmlformats-officedocument.themeOverride+xml"/>
  <Override PartName="/ppt/media/image53.jpg" ContentType="image/jpg"/>
  <Override PartName="/ppt/theme/themeOverride21.xml" ContentType="application/vnd.openxmlformats-officedocument.themeOverride+xml"/>
  <Override PartName="/ppt/media/image54.jpg" ContentType="image/jpg"/>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media/image56.jpg" ContentType="image/jpg"/>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1" r:id="rId1"/>
    <p:sldMasterId id="2147483938" r:id="rId2"/>
    <p:sldMasterId id="2147483950" r:id="rId3"/>
    <p:sldMasterId id="2147483962" r:id="rId4"/>
  </p:sldMasterIdLst>
  <p:notesMasterIdLst>
    <p:notesMasterId r:id="rId35"/>
  </p:notesMasterIdLst>
  <p:sldIdLst>
    <p:sldId id="585" r:id="rId5"/>
    <p:sldId id="257" r:id="rId6"/>
    <p:sldId id="291" r:id="rId7"/>
    <p:sldId id="538" r:id="rId8"/>
    <p:sldId id="568" r:id="rId9"/>
    <p:sldId id="550" r:id="rId10"/>
    <p:sldId id="564" r:id="rId11"/>
    <p:sldId id="537" r:id="rId12"/>
    <p:sldId id="569" r:id="rId13"/>
    <p:sldId id="570" r:id="rId14"/>
    <p:sldId id="539" r:id="rId15"/>
    <p:sldId id="530" r:id="rId16"/>
    <p:sldId id="559" r:id="rId17"/>
    <p:sldId id="535" r:id="rId18"/>
    <p:sldId id="573" r:id="rId19"/>
    <p:sldId id="574" r:id="rId20"/>
    <p:sldId id="572" r:id="rId21"/>
    <p:sldId id="575" r:id="rId22"/>
    <p:sldId id="576" r:id="rId23"/>
    <p:sldId id="577" r:id="rId24"/>
    <p:sldId id="548" r:id="rId25"/>
    <p:sldId id="578" r:id="rId26"/>
    <p:sldId id="579" r:id="rId27"/>
    <p:sldId id="586" r:id="rId28"/>
    <p:sldId id="546" r:id="rId29"/>
    <p:sldId id="580" r:id="rId30"/>
    <p:sldId id="581" r:id="rId31"/>
    <p:sldId id="582" r:id="rId32"/>
    <p:sldId id="583" r:id="rId33"/>
    <p:sldId id="584" r:id="rId34"/>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09F"/>
    <a:srgbClr val="AAF0E8"/>
    <a:srgbClr val="D9D9D9"/>
    <a:srgbClr val="ECBC7C"/>
    <a:srgbClr val="5AE2D2"/>
    <a:srgbClr val="5CE2D2"/>
    <a:srgbClr val="767171"/>
    <a:srgbClr val="00B0F0"/>
    <a:srgbClr val="BDF3ED"/>
    <a:srgbClr val="98C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14/01/1444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CEBF0D0-5C0A-4767-A642-F8A32777E45D}"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1BEACA2-AA34-46F6-B4C8-3732051CF3C9}"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1BEB8218-069B-40E7-A455-A459963B3EB2}"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1F048C6-D805-4DEA-A165-39DCB497C8E5}" type="uaqdatetime1">
              <a:rPr lang="ar-SA" smtClean="0"/>
              <a:t>13/01/1444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77FEF-5AD0-4E4A-8512-8FDF70A227BD}" type="uaqdatetime1">
              <a:rPr lang="ar-SA" smtClean="0"/>
              <a:t>13/01/1444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13/01/1444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69C42A5-3C1B-411C-86EC-ECABF9B5E3F3}" type="uaqdatetime1">
              <a:rPr lang="ar-SA" smtClean="0"/>
              <a:t>13/01/1444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D9634B8C-B8C1-45DB-BFF4-393CDD411260}" type="uaqdatetime1">
              <a:rPr lang="ar-SA" smtClean="0"/>
              <a:t>13/01/1444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4C4C8128-FF76-495C-BB90-9D9FE5A87BCA}" type="uaqdatetime1">
              <a:rPr lang="ar-SA" smtClean="0"/>
              <a:t>13/01/1444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5ADD56A-9CDB-4885-B849-822B2B994BA8}"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6A9A2F8-0AD8-4351-B7A2-555EE85B2AD4}"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06490E2-A8CE-4917-A59F-D18F717D5E08}"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0053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CC5C16A-F76D-4977-B99A-322AF2236204}"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86240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48AF4114-36C3-4A16-8EFC-AE51854E31F5}"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474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B323E83-9724-4718-9BC4-F6DFAA78AC37}" type="uaqdatetime1">
              <a:rPr lang="ar-SA" smtClean="0"/>
              <a:t>13/01/1444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328884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E3639522-92D3-464F-95F7-E86B0A060D17}" type="uaqdatetime1">
              <a:rPr lang="ar-SA" smtClean="0"/>
              <a:t>13/01/1444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9748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FCF5B02-E025-4202-AE33-0E7FCCF81593}" type="uaqdatetime1">
              <a:rPr lang="ar-SA" smtClean="0"/>
              <a:t>13/01/1444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948755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A92FF2-4D60-497F-99BF-5A22430F281E}" type="uaqdatetime1">
              <a:rPr lang="ar-SA" smtClean="0"/>
              <a:t>13/01/1444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248212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7BF30B84-590F-4733-A53D-CFBEF1AAB300}" type="uaqdatetime1">
              <a:rPr lang="ar-SA" smtClean="0"/>
              <a:t>13/01/1444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0384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F0BCBB9-762F-45F6-A159-2E2BC81BD080}" type="uaqdatetime1">
              <a:rPr lang="ar-SA" smtClean="0"/>
              <a:t>13/01/1444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625284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A01A4C4-8026-49CD-A6F5-F195B126AA0F}"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0913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3B87679-C9AD-4DC5-A64A-C9CBCA7ECCEF}" type="uaqdatetime1">
              <a:rPr lang="ar-SA" smtClean="0"/>
              <a:t>13/01/1444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518150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14/01/1444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13/01/1444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D6BF8B-1D17-4840-8025-E4CF14BC05A3}" type="uaqdatetime1">
              <a:rPr lang="ar-SA" smtClean="0"/>
              <a:t>13/01/1444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38127504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63"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8.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9.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0.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slideLayout" Target="../slideLayouts/slideLayout43.xml"/><Relationship Id="rId1" Type="http://schemas.openxmlformats.org/officeDocument/2006/relationships/themeOverride" Target="../theme/themeOverride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5.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8.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9.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0.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1.xml"/><Relationship Id="rId5" Type="http://schemas.openxmlformats.org/officeDocument/2006/relationships/image" Target="../media/image54.jp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5.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6.xml"/><Relationship Id="rId5" Type="http://schemas.openxmlformats.org/officeDocument/2006/relationships/image" Target="../media/image57.jp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37.png"/><Relationship Id="rId4"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princes-trust.org.uk/help-for-young-people/tools-resources/business-tools/business-plans" TargetMode="External"/><Relationship Id="rId2" Type="http://schemas.openxmlformats.org/officeDocument/2006/relationships/slideLayout" Target="../slideLayouts/slideLayout43.xml"/><Relationship Id="rId1" Type="http://schemas.openxmlformats.org/officeDocument/2006/relationships/themeOverride" Target="../theme/themeOverride27.xml"/><Relationship Id="rId6" Type="http://schemas.openxmlformats.org/officeDocument/2006/relationships/hyperlink" Target="https://knowhow.ncvo.org.uk/tools-resources/business-plan-template/writing-your-business-plan" TargetMode="External"/><Relationship Id="rId5" Type="http://schemas.openxmlformats.org/officeDocument/2006/relationships/image" Target="../media/image5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4.xml"/><Relationship Id="rId5" Type="http://schemas.openxmlformats.org/officeDocument/2006/relationships/image" Target="../media/image40.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6.xml"/><Relationship Id="rId5" Type="http://schemas.openxmlformats.org/officeDocument/2006/relationships/image" Target="../media/image42.jp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a:t>
            </a:r>
            <a:endParaRPr kumimoji="0" lang="en-US" sz="48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2022-2023</a:t>
            </a:r>
          </a:p>
        </p:txBody>
      </p:sp>
    </p:spTree>
    <p:extLst>
      <p:ext uri="{BB962C8B-B14F-4D97-AF65-F5344CB8AC3E}">
        <p14:creationId xmlns:p14="http://schemas.microsoft.com/office/powerpoint/2010/main" val="2272297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What is a Business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خماسي 1">
            <a:extLst>
              <a:ext uri="{FF2B5EF4-FFF2-40B4-BE49-F238E27FC236}">
                <a16:creationId xmlns:a16="http://schemas.microsoft.com/office/drawing/2014/main" id="{E67FEB9B-2010-4662-DF7E-5A39D63805A0}"/>
              </a:ext>
            </a:extLst>
          </p:cNvPr>
          <p:cNvSpPr/>
          <p:nvPr/>
        </p:nvSpPr>
        <p:spPr>
          <a:xfrm>
            <a:off x="632701" y="2138051"/>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882163" y="2295094"/>
            <a:ext cx="3812227"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Write the plan from the point of view of the reader. </a:t>
            </a:r>
          </a:p>
        </p:txBody>
      </p:sp>
      <p:sp>
        <p:nvSpPr>
          <p:cNvPr id="45" name="خماسي 44">
            <a:extLst>
              <a:ext uri="{FF2B5EF4-FFF2-40B4-BE49-F238E27FC236}">
                <a16:creationId xmlns:a16="http://schemas.microsoft.com/office/drawing/2014/main" id="{D6DC1BB2-BC6F-FC8E-3F0F-217C56165FB6}"/>
              </a:ext>
            </a:extLst>
          </p:cNvPr>
          <p:cNvSpPr/>
          <p:nvPr/>
        </p:nvSpPr>
        <p:spPr>
          <a:xfrm>
            <a:off x="632701" y="4209248"/>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882163" y="4269223"/>
            <a:ext cx="3950124"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It will help enormously to put yourself in the place of your prospective investor. </a:t>
            </a:r>
          </a:p>
        </p:txBody>
      </p:sp>
      <p:sp>
        <p:nvSpPr>
          <p:cNvPr id="54" name="خماسي 53">
            <a:extLst>
              <a:ext uri="{FF2B5EF4-FFF2-40B4-BE49-F238E27FC236}">
                <a16:creationId xmlns:a16="http://schemas.microsoft.com/office/drawing/2014/main" id="{620346E8-183F-1C21-6A70-7F3A6055C1BA}"/>
              </a:ext>
            </a:extLst>
          </p:cNvPr>
          <p:cNvSpPr/>
          <p:nvPr/>
        </p:nvSpPr>
        <p:spPr>
          <a:xfrm>
            <a:off x="6459920" y="3341095"/>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669397" y="3404908"/>
            <a:ext cx="4257841"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It will help you to respond to the reader's concerns, rather than letting yourself write what interests you, the entrepreneur. </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16688" y="2248568"/>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800" dirty="0">
                <a:solidFill>
                  <a:schemeClr val="bg1">
                    <a:lumMod val="65000"/>
                  </a:schemeClr>
                </a:solidFill>
                <a:latin typeface="Cocon® Next Arabic"/>
                <a:cs typeface="Geeza Pro" panose="02000400000000000000" pitchFamily="2" charset="0"/>
              </a:rPr>
              <a:t>5</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816688" y="4315928"/>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6</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643907" y="3430571"/>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7</a:t>
            </a:r>
          </a:p>
        </p:txBody>
      </p:sp>
      <p:sp>
        <p:nvSpPr>
          <p:cNvPr id="27" name="Rectangle 31">
            <a:extLst>
              <a:ext uri="{FF2B5EF4-FFF2-40B4-BE49-F238E27FC236}">
                <a16:creationId xmlns:a16="http://schemas.microsoft.com/office/drawing/2014/main" id="{E7050761-C4CB-DD48-931F-9C02875B61C7}"/>
              </a:ext>
            </a:extLst>
          </p:cNvPr>
          <p:cNvSpPr/>
          <p:nvPr/>
        </p:nvSpPr>
        <p:spPr>
          <a:xfrm>
            <a:off x="2096838" y="1096409"/>
            <a:ext cx="7659564" cy="461665"/>
          </a:xfrm>
          <a:prstGeom prst="rect">
            <a:avLst/>
          </a:prstGeom>
        </p:spPr>
        <p:txBody>
          <a:bodyPr wrap="square" anchor="t">
            <a:spAutoFit/>
          </a:bodyPr>
          <a:lstStyle/>
          <a:p>
            <a:pPr algn="ctr">
              <a:defRPr/>
            </a:pPr>
            <a:r>
              <a:rPr lang="en-US" sz="2400" b="1" dirty="0">
                <a:solidFill>
                  <a:srgbClr val="83E9DD"/>
                </a:solidFill>
                <a:latin typeface="El Messiri" panose="00000800000000000000" pitchFamily="50" charset="-78"/>
                <a:cs typeface="El Messiri" panose="00000800000000000000" pitchFamily="50" charset="-78"/>
              </a:rPr>
              <a:t>Business plan: </a:t>
            </a:r>
          </a:p>
        </p:txBody>
      </p:sp>
    </p:spTree>
    <p:extLst>
      <p:ext uri="{BB962C8B-B14F-4D97-AF65-F5344CB8AC3E}">
        <p14:creationId xmlns:p14="http://schemas.microsoft.com/office/powerpoint/2010/main" val="15384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anim calcmode="lin" valueType="num">
                                      <p:cBhvr>
                                        <p:cTn id="33"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7"/>
                                        </p:tgtEl>
                                      </p:cBhvr>
                                    </p:animEffect>
                                  </p:childTnLst>
                                </p:cTn>
                              </p:par>
                            </p:childTnLst>
                          </p:cTn>
                        </p:par>
                        <p:par>
                          <p:cTn id="36" fill="hold">
                            <p:stCondLst>
                              <p:cond delay="18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5"/>
                                        </p:tgtEl>
                                        <p:attrNameLst>
                                          <p:attrName>ppt_y</p:attrName>
                                        </p:attrNameLst>
                                      </p:cBhvr>
                                      <p:tavLst>
                                        <p:tav tm="0">
                                          <p:val>
                                            <p:strVal val="#ppt_y"/>
                                          </p:val>
                                        </p:tav>
                                        <p:tav tm="100000">
                                          <p:val>
                                            <p:strVal val="#ppt_y"/>
                                          </p:val>
                                        </p:tav>
                                      </p:tavLst>
                                    </p:anim>
                                    <p:anim calcmode="lin" valueType="num">
                                      <p:cBhvr>
                                        <p:cTn id="41"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5"/>
                                        </p:tgtEl>
                                      </p:cBhvr>
                                    </p:animEffect>
                                  </p:childTnLst>
                                </p:cTn>
                              </p:par>
                            </p:childTnLst>
                          </p:cTn>
                        </p:par>
                        <p:par>
                          <p:cTn id="44" fill="hold">
                            <p:stCondLst>
                              <p:cond delay="21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8"/>
                                        </p:tgtEl>
                                        <p:attrNameLst>
                                          <p:attrName>ppt_y</p:attrName>
                                        </p:attrNameLst>
                                      </p:cBhvr>
                                      <p:tavLst>
                                        <p:tav tm="0">
                                          <p:val>
                                            <p:strVal val="#ppt_y"/>
                                          </p:val>
                                        </p:tav>
                                        <p:tav tm="100000">
                                          <p:val>
                                            <p:strVal val="#ppt_y"/>
                                          </p:val>
                                        </p:tav>
                                      </p:tavLst>
                                    </p:anim>
                                    <p:anim calcmode="lin" valueType="num">
                                      <p:cBhvr>
                                        <p:cTn id="49"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8"/>
                                        </p:tgtEl>
                                      </p:cBhvr>
                                    </p:animEffect>
                                  </p:childTnLst>
                                </p:cTn>
                              </p:par>
                            </p:childTnLst>
                          </p:cTn>
                        </p:par>
                        <p:par>
                          <p:cTn id="52" fill="hold">
                            <p:stCondLst>
                              <p:cond delay="23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69"/>
                                        </p:tgtEl>
                                        <p:attrNameLst>
                                          <p:attrName>ppt_y</p:attrName>
                                        </p:attrNameLst>
                                      </p:cBhvr>
                                      <p:tavLst>
                                        <p:tav tm="0">
                                          <p:val>
                                            <p:strVal val="#ppt_y"/>
                                          </p:val>
                                        </p:tav>
                                        <p:tav tm="100000">
                                          <p:val>
                                            <p:strVal val="#ppt_y"/>
                                          </p:val>
                                        </p:tav>
                                      </p:tavLst>
                                    </p:anim>
                                    <p:anim calcmode="lin" valueType="num">
                                      <p:cBhvr>
                                        <p:cTn id="57"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69"/>
                                        </p:tgtEl>
                                      </p:cBhvr>
                                    </p:animEffect>
                                  </p:childTnLst>
                                </p:cTn>
                              </p:par>
                            </p:childTnLst>
                          </p:cTn>
                        </p:par>
                        <p:par>
                          <p:cTn id="60" fill="hold">
                            <p:stCondLst>
                              <p:cond delay="26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3"/>
                                        </p:tgtEl>
                                        <p:attrNameLst>
                                          <p:attrName>ppt_y</p:attrName>
                                        </p:attrNameLst>
                                      </p:cBhvr>
                                      <p:tavLst>
                                        <p:tav tm="0">
                                          <p:val>
                                            <p:strVal val="#ppt_y"/>
                                          </p:val>
                                        </p:tav>
                                        <p:tav tm="100000">
                                          <p:val>
                                            <p:strVal val="#ppt_y"/>
                                          </p:val>
                                        </p:tav>
                                      </p:tavLst>
                                    </p:anim>
                                    <p:anim calcmode="lin" valueType="num">
                                      <p:cBhvr>
                                        <p:cTn id="65"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3"/>
                                        </p:tgtEl>
                                      </p:cBhvr>
                                    </p:animEffect>
                                  </p:childTnLst>
                                </p:cTn>
                              </p:par>
                            </p:childTnLst>
                          </p:cTn>
                        </p:par>
                        <p:par>
                          <p:cTn id="68" fill="hold">
                            <p:stCondLst>
                              <p:cond delay="313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391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4"/>
                                        </p:tgtEl>
                                        <p:attrNameLst>
                                          <p:attrName>style.visibility</p:attrName>
                                        </p:attrNameLst>
                                      </p:cBhvr>
                                      <p:to>
                                        <p:strVal val="visible"/>
                                      </p:to>
                                    </p:set>
                                    <p:anim calcmode="lin" valueType="num">
                                      <p:cBhvr>
                                        <p:cTn id="7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4"/>
                                        </p:tgtEl>
                                        <p:attrNameLst>
                                          <p:attrName>ppt_y</p:attrName>
                                        </p:attrNameLst>
                                      </p:cBhvr>
                                      <p:tavLst>
                                        <p:tav tm="0">
                                          <p:val>
                                            <p:strVal val="#ppt_y"/>
                                          </p:val>
                                        </p:tav>
                                        <p:tav tm="100000">
                                          <p:val>
                                            <p:strVal val="#ppt_y"/>
                                          </p:val>
                                        </p:tav>
                                      </p:tavLst>
                                    </p:anim>
                                    <p:anim calcmode="lin" valueType="num">
                                      <p:cBhvr>
                                        <p:cTn id="8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What is a Business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5431092" y="386388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7005737" y="300952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8576720" y="382515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2291321" y="383913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3860109" y="303427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1875649" y="2491193"/>
            <a:ext cx="2248197" cy="46166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short and simple</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3388432" y="4710598"/>
            <a:ext cx="2335791" cy="53801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interesting</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5024383" y="2348695"/>
            <a:ext cx="2335791" cy="653917"/>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easy to understand</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7078620" y="4545015"/>
            <a:ext cx="1631406" cy="87112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contains no typing errors</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8478665" y="2064700"/>
            <a:ext cx="190083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contains visuals and</a:t>
            </a:r>
            <a:r>
              <a:rPr lang="ar-SA" sz="1800" b="0" dirty="0">
                <a:solidFill>
                  <a:srgbClr val="343D45">
                    <a:lumMod val="75000"/>
                  </a:srgbClr>
                </a:solidFill>
                <a:latin typeface="Cocon® Next Arabic"/>
                <a:cs typeface="Geeza Pro" panose="02000400000000000000" pitchFamily="2" charset="0"/>
              </a:rPr>
              <a:t> </a:t>
            </a:r>
            <a:r>
              <a:rPr lang="en-US" sz="1800" b="0" dirty="0">
                <a:solidFill>
                  <a:srgbClr val="343D45">
                    <a:lumMod val="75000"/>
                  </a:srgbClr>
                </a:solidFill>
                <a:latin typeface="Cocon® Next Arabic"/>
                <a:cs typeface="Geeza Pro" panose="02000400000000000000" pitchFamily="2" charset="0"/>
              </a:rPr>
              <a:t>graphs.</a:t>
            </a:r>
          </a:p>
        </p:txBody>
      </p:sp>
      <p:sp>
        <p:nvSpPr>
          <p:cNvPr id="37" name="Rectangle 31">
            <a:extLst>
              <a:ext uri="{FF2B5EF4-FFF2-40B4-BE49-F238E27FC236}">
                <a16:creationId xmlns:a16="http://schemas.microsoft.com/office/drawing/2014/main" id="{585F2213-B873-2209-8708-83B337A82DCA}"/>
              </a:ext>
            </a:extLst>
          </p:cNvPr>
          <p:cNvSpPr/>
          <p:nvPr/>
        </p:nvSpPr>
        <p:spPr>
          <a:xfrm>
            <a:off x="638978" y="1143251"/>
            <a:ext cx="10148341" cy="461665"/>
          </a:xfrm>
          <a:prstGeom prst="rect">
            <a:avLst/>
          </a:prstGeom>
        </p:spPr>
        <p:txBody>
          <a:bodyPr wrap="square" anchor="t">
            <a:spAutoFit/>
          </a:bodyPr>
          <a:lstStyle/>
          <a:p>
            <a:pPr algn="ctr"/>
            <a:r>
              <a:rPr lang="en-US" sz="2400" dirty="0">
                <a:solidFill>
                  <a:schemeClr val="bg1">
                    <a:lumMod val="75000"/>
                  </a:schemeClr>
                </a:solidFill>
              </a:rPr>
              <a:t>The characteristics of a good business plan:</a:t>
            </a:r>
          </a:p>
        </p:txBody>
      </p:sp>
      <p:sp>
        <p:nvSpPr>
          <p:cNvPr id="2" name="عنصر نائب لرقم الشريحة 1">
            <a:extLst>
              <a:ext uri="{FF2B5EF4-FFF2-40B4-BE49-F238E27FC236}">
                <a16:creationId xmlns:a16="http://schemas.microsoft.com/office/drawing/2014/main" id="{3B1951E6-9674-7EBD-9A3E-AC717FA8EBDD}"/>
              </a:ext>
            </a:extLst>
          </p:cNvPr>
          <p:cNvSpPr>
            <a:spLocks noGrp="1"/>
          </p:cNvSpPr>
          <p:nvPr>
            <p:ph type="sldNum" sz="quarter" idx="12"/>
          </p:nvPr>
        </p:nvSpPr>
        <p:spPr/>
        <p:txBody>
          <a:bodyPr/>
          <a:lstStyle/>
          <a:p>
            <a:fld id="{7BB485FA-5BF7-483B-B1A0-9B2B5547A02D}" type="slidenum">
              <a:rPr lang="ar-SA" smtClean="0"/>
              <a:t>11</a:t>
            </a:fld>
            <a:endParaRPr lang="ar-SA"/>
          </a:p>
        </p:txBody>
      </p:sp>
    </p:spTree>
    <p:extLst>
      <p:ext uri="{BB962C8B-B14F-4D97-AF65-F5344CB8AC3E}">
        <p14:creationId xmlns:p14="http://schemas.microsoft.com/office/powerpoint/2010/main" val="39801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7"/>
                                        </p:tgtEl>
                                        <p:attrNameLst>
                                          <p:attrName>ppt_y</p:attrName>
                                        </p:attrNameLst>
                                      </p:cBhvr>
                                      <p:tavLst>
                                        <p:tav tm="0">
                                          <p:val>
                                            <p:strVal val="#ppt_y"/>
                                          </p:val>
                                        </p:tav>
                                        <p:tav tm="100000">
                                          <p:val>
                                            <p:strVal val="#ppt_y"/>
                                          </p:val>
                                        </p:tav>
                                      </p:tavLst>
                                    </p:anim>
                                    <p:anim calcmode="lin" valueType="num">
                                      <p:cBhvr>
                                        <p:cTn id="33"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7"/>
                                        </p:tgtEl>
                                      </p:cBhvr>
                                    </p:animEffect>
                                  </p:childTnLst>
                                </p:cTn>
                              </p:par>
                            </p:childTnLst>
                          </p:cTn>
                        </p:par>
                        <p:par>
                          <p:cTn id="36" fill="hold">
                            <p:stCondLst>
                              <p:cond delay="20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1"/>
                                        </p:tgtEl>
                                        <p:attrNameLst>
                                          <p:attrName>style.visibility</p:attrName>
                                        </p:attrNameLst>
                                      </p:cBhvr>
                                      <p:to>
                                        <p:strVal val="visible"/>
                                      </p:to>
                                    </p:set>
                                    <p:anim calcmode="lin" valueType="num">
                                      <p:cBhvr>
                                        <p:cTn id="39"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101"/>
                                        </p:tgtEl>
                                        <p:attrNameLst>
                                          <p:attrName>ppt_y</p:attrName>
                                        </p:attrNameLst>
                                      </p:cBhvr>
                                      <p:tavLst>
                                        <p:tav tm="0">
                                          <p:val>
                                            <p:strVal val="#ppt_y"/>
                                          </p:val>
                                        </p:tav>
                                        <p:tav tm="100000">
                                          <p:val>
                                            <p:strVal val="#ppt_y"/>
                                          </p:val>
                                        </p:tav>
                                      </p:tavLst>
                                    </p:anim>
                                    <p:anim calcmode="lin" valueType="num">
                                      <p:cBhvr>
                                        <p:cTn id="41"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101"/>
                                        </p:tgtEl>
                                      </p:cBhvr>
                                    </p:animEffect>
                                  </p:childTnLst>
                                </p:cTn>
                              </p:par>
                            </p:childTnLst>
                          </p:cTn>
                        </p:par>
                        <p:par>
                          <p:cTn id="44" fill="hold">
                            <p:stCondLst>
                              <p:cond delay="226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2"/>
                                        </p:tgtEl>
                                        <p:attrNameLst>
                                          <p:attrName>style.visibility</p:attrName>
                                        </p:attrNameLst>
                                      </p:cBhvr>
                                      <p:to>
                                        <p:strVal val="visible"/>
                                      </p:to>
                                    </p:set>
                                    <p:anim calcmode="lin" valueType="num">
                                      <p:cBhvr>
                                        <p:cTn id="47"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02"/>
                                        </p:tgtEl>
                                        <p:attrNameLst>
                                          <p:attrName>ppt_y</p:attrName>
                                        </p:attrNameLst>
                                      </p:cBhvr>
                                      <p:tavLst>
                                        <p:tav tm="0">
                                          <p:val>
                                            <p:strVal val="#ppt_y"/>
                                          </p:val>
                                        </p:tav>
                                        <p:tav tm="100000">
                                          <p:val>
                                            <p:strVal val="#ppt_y"/>
                                          </p:val>
                                        </p:tav>
                                      </p:tavLst>
                                    </p:anim>
                                    <p:anim calcmode="lin" valueType="num">
                                      <p:cBhvr>
                                        <p:cTn id="49"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02"/>
                                        </p:tgtEl>
                                      </p:cBhvr>
                                    </p:animEffect>
                                  </p:childTnLst>
                                </p:cTn>
                              </p:par>
                            </p:childTnLst>
                          </p:cTn>
                        </p:par>
                        <p:par>
                          <p:cTn id="52" fill="hold">
                            <p:stCondLst>
                              <p:cond delay="246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3"/>
                                        </p:tgtEl>
                                        <p:attrNameLst>
                                          <p:attrName>style.visibility</p:attrName>
                                        </p:attrNameLst>
                                      </p:cBhvr>
                                      <p:to>
                                        <p:strVal val="visible"/>
                                      </p:to>
                                    </p:set>
                                    <p:anim calcmode="lin" valueType="num">
                                      <p:cBhvr>
                                        <p:cTn id="55"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03"/>
                                        </p:tgtEl>
                                        <p:attrNameLst>
                                          <p:attrName>ppt_y</p:attrName>
                                        </p:attrNameLst>
                                      </p:cBhvr>
                                      <p:tavLst>
                                        <p:tav tm="0">
                                          <p:val>
                                            <p:strVal val="#ppt_y"/>
                                          </p:val>
                                        </p:tav>
                                        <p:tav tm="100000">
                                          <p:val>
                                            <p:strVal val="#ppt_y"/>
                                          </p:val>
                                        </p:tav>
                                      </p:tavLst>
                                    </p:anim>
                                    <p:anim calcmode="lin" valueType="num">
                                      <p:cBhvr>
                                        <p:cTn id="57"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03"/>
                                        </p:tgtEl>
                                      </p:cBhvr>
                                    </p:animEffect>
                                  </p:childTnLst>
                                </p:cTn>
                              </p:par>
                            </p:childTnLst>
                          </p:cTn>
                        </p:par>
                        <p:par>
                          <p:cTn id="60" fill="hold">
                            <p:stCondLst>
                              <p:cond delay="271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4"/>
                                        </p:tgtEl>
                                        <p:attrNameLst>
                                          <p:attrName>style.visibility</p:attrName>
                                        </p:attrNameLst>
                                      </p:cBhvr>
                                      <p:to>
                                        <p:strVal val="visible"/>
                                      </p:to>
                                    </p:set>
                                    <p:anim calcmode="lin" valueType="num">
                                      <p:cBhvr>
                                        <p:cTn id="63"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4"/>
                                        </p:tgtEl>
                                        <p:attrNameLst>
                                          <p:attrName>ppt_y</p:attrName>
                                        </p:attrNameLst>
                                      </p:cBhvr>
                                      <p:tavLst>
                                        <p:tav tm="0">
                                          <p:val>
                                            <p:strVal val="#ppt_y"/>
                                          </p:val>
                                        </p:tav>
                                        <p:tav tm="100000">
                                          <p:val>
                                            <p:strVal val="#ppt_y"/>
                                          </p:val>
                                        </p:tav>
                                      </p:tavLst>
                                    </p:anim>
                                    <p:anim calcmode="lin" valueType="num">
                                      <p:cBhvr>
                                        <p:cTn id="65"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4"/>
                                        </p:tgtEl>
                                      </p:cBhvr>
                                    </p:animEffect>
                                  </p:childTnLst>
                                </p:cTn>
                              </p:par>
                            </p:childTnLst>
                          </p:cTn>
                        </p:par>
                        <p:par>
                          <p:cTn id="68" fill="hold">
                            <p:stCondLst>
                              <p:cond delay="302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5"/>
                                        </p:tgtEl>
                                        <p:attrNameLst>
                                          <p:attrName>style.visibility</p:attrName>
                                        </p:attrNameLst>
                                      </p:cBhvr>
                                      <p:to>
                                        <p:strVal val="visible"/>
                                      </p:to>
                                    </p:set>
                                    <p:anim calcmode="lin" valueType="num">
                                      <p:cBhvr>
                                        <p:cTn id="71"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5"/>
                                        </p:tgtEl>
                                        <p:attrNameLst>
                                          <p:attrName>ppt_y</p:attrName>
                                        </p:attrNameLst>
                                      </p:cBhvr>
                                      <p:tavLst>
                                        <p:tav tm="0">
                                          <p:val>
                                            <p:strVal val="#ppt_y"/>
                                          </p:val>
                                        </p:tav>
                                        <p:tav tm="100000">
                                          <p:val>
                                            <p:strVal val="#ppt_y"/>
                                          </p:val>
                                        </p:tav>
                                      </p:tavLst>
                                    </p:anim>
                                    <p:anim calcmode="lin" valueType="num">
                                      <p:cBhvr>
                                        <p:cTn id="73"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50185" y="247366"/>
            <a:ext cx="6891629" cy="5788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What is a Business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3">
            <a:extLst>
              <a:ext uri="{FF2B5EF4-FFF2-40B4-BE49-F238E27FC236}">
                <a16:creationId xmlns:a16="http://schemas.microsoft.com/office/drawing/2014/main" id="{203076F0-90AB-E745-DD92-8E70C6741844}"/>
              </a:ext>
            </a:extLst>
          </p:cNvPr>
          <p:cNvSpPr/>
          <p:nvPr/>
        </p:nvSpPr>
        <p:spPr>
          <a:xfrm>
            <a:off x="499351" y="2525961"/>
            <a:ext cx="4919167" cy="3754874"/>
          </a:xfrm>
          <a:prstGeom prst="rect">
            <a:avLst/>
          </a:prstGeom>
        </p:spPr>
        <p:txBody>
          <a:bodyPr wrap="square" lIns="0" rIns="0" anchor="ctr">
            <a:spAutoFit/>
          </a:bodyPr>
          <a:lstStyle/>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The method used by the firm to create and achieve value.</a:t>
            </a:r>
            <a:endParaRPr lang="ar-SA" sz="1700" dirty="0">
              <a:solidFill>
                <a:srgbClr val="767171"/>
              </a:solidFill>
              <a:cs typeface="Cocon® Next Arabic" panose="020A0503020102020204" pitchFamily="18" charset="-78"/>
            </a:endParaRP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It comes after the feasibility study, and before building a business plan.</a:t>
            </a: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The goal is to build a preliminary picture of the main project elements</a:t>
            </a: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A tool to aid in decision making</a:t>
            </a: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It includes the most important elements of the project and written on one page.</a:t>
            </a: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It is a visual drawn method</a:t>
            </a: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It is used for innovative projects such as smart phone applications</a:t>
            </a:r>
          </a:p>
          <a:p>
            <a:pPr marL="285750" indent="-285750" algn="just" eaLnBrk="1" fontAlgn="auto" hangingPunct="1">
              <a:spcBef>
                <a:spcPts val="0"/>
              </a:spcBef>
              <a:spcAft>
                <a:spcPts val="0"/>
              </a:spcAft>
              <a:buFont typeface="Arial" panose="020B0604020202020204" pitchFamily="34" charset="0"/>
              <a:buChar char="•"/>
            </a:pPr>
            <a:r>
              <a:rPr lang="en-US" sz="1700" dirty="0">
                <a:solidFill>
                  <a:srgbClr val="767171"/>
                </a:solidFill>
                <a:cs typeface="Cocon® Next Arabic" panose="020A0503020102020204" pitchFamily="18" charset="-78"/>
              </a:rPr>
              <a:t>To answer the question: What should we provide or do?</a:t>
            </a:r>
          </a:p>
        </p:txBody>
      </p:sp>
      <p:sp>
        <p:nvSpPr>
          <p:cNvPr id="37" name="Rectangle 33">
            <a:extLst>
              <a:ext uri="{FF2B5EF4-FFF2-40B4-BE49-F238E27FC236}">
                <a16:creationId xmlns:a16="http://schemas.microsoft.com/office/drawing/2014/main" id="{C69EEF47-2FBC-0686-C05B-2F904E79A4B4}"/>
              </a:ext>
            </a:extLst>
          </p:cNvPr>
          <p:cNvSpPr/>
          <p:nvPr/>
        </p:nvSpPr>
        <p:spPr>
          <a:xfrm>
            <a:off x="661608" y="1443250"/>
            <a:ext cx="2643523" cy="46166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Business model </a:t>
            </a:r>
          </a:p>
        </p:txBody>
      </p:sp>
      <p:sp>
        <p:nvSpPr>
          <p:cNvPr id="39" name="Rectangle 33">
            <a:extLst>
              <a:ext uri="{FF2B5EF4-FFF2-40B4-BE49-F238E27FC236}">
                <a16:creationId xmlns:a16="http://schemas.microsoft.com/office/drawing/2014/main" id="{9579132C-6B8F-757D-ACE5-20D05CCF8183}"/>
              </a:ext>
            </a:extLst>
          </p:cNvPr>
          <p:cNvSpPr/>
          <p:nvPr/>
        </p:nvSpPr>
        <p:spPr>
          <a:xfrm>
            <a:off x="8527447" y="1439558"/>
            <a:ext cx="3006457" cy="461665"/>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rgbClr val="00B0F0"/>
                </a:solidFill>
                <a:cs typeface="Cocon® Next Arabic" panose="020A0503020102020204" pitchFamily="18" charset="-78"/>
              </a:rPr>
              <a:t>Business plan</a:t>
            </a:r>
          </a:p>
        </p:txBody>
      </p:sp>
      <p:grpSp>
        <p:nvGrpSpPr>
          <p:cNvPr id="3" name="مجموعة 2">
            <a:extLst>
              <a:ext uri="{FF2B5EF4-FFF2-40B4-BE49-F238E27FC236}">
                <a16:creationId xmlns:a16="http://schemas.microsoft.com/office/drawing/2014/main" id="{B7499A1A-4F80-116D-55DD-9ECDC04ABB68}"/>
              </a:ext>
            </a:extLst>
          </p:cNvPr>
          <p:cNvGrpSpPr/>
          <p:nvPr/>
        </p:nvGrpSpPr>
        <p:grpSpPr>
          <a:xfrm rot="18900000">
            <a:off x="5032607" y="29620"/>
            <a:ext cx="2126785" cy="3634429"/>
            <a:chOff x="4786063" y="1337438"/>
            <a:chExt cx="2831779" cy="4839183"/>
          </a:xfrm>
        </p:grpSpPr>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40" name="شكل بيضاوي 47">
              <a:extLst>
                <a:ext uri="{FF2B5EF4-FFF2-40B4-BE49-F238E27FC236}">
                  <a16:creationId xmlns:a16="http://schemas.microsoft.com/office/drawing/2014/main" id="{5076420F-EC72-3EE4-7DB9-38D7ACD5243A}"/>
                </a:ext>
              </a:extLst>
            </p:cNvPr>
            <p:cNvSpPr/>
            <p:nvPr/>
          </p:nvSpPr>
          <p:spPr>
            <a:xfrm>
              <a:off x="5187879" y="2825796"/>
              <a:ext cx="1913393" cy="1913393"/>
            </a:xfrm>
            <a:prstGeom prst="ellipse">
              <a:avLst/>
            </a:prstGeom>
            <a:gradFill flip="none" rotWithShape="1">
              <a:gsLst>
                <a:gs pos="0">
                  <a:srgbClr val="767171">
                    <a:alpha val="3500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grpSp>
      <p:sp>
        <p:nvSpPr>
          <p:cNvPr id="41" name="Rectangle 33">
            <a:extLst>
              <a:ext uri="{FF2B5EF4-FFF2-40B4-BE49-F238E27FC236}">
                <a16:creationId xmlns:a16="http://schemas.microsoft.com/office/drawing/2014/main" id="{B63D5A11-57B5-73CC-696B-2C3B5D4B913C}"/>
              </a:ext>
            </a:extLst>
          </p:cNvPr>
          <p:cNvSpPr/>
          <p:nvPr/>
        </p:nvSpPr>
        <p:spPr>
          <a:xfrm>
            <a:off x="5163060" y="1613315"/>
            <a:ext cx="1960585" cy="646331"/>
          </a:xfrm>
          <a:prstGeom prst="rect">
            <a:avLst/>
          </a:prstGeom>
        </p:spPr>
        <p:txBody>
          <a:bodyPr wrap="square" lIns="0" rIns="0" anchor="ctr">
            <a:spAutoFit/>
          </a:bodyPr>
          <a:lstStyle/>
          <a:p>
            <a:pPr algn="ctr" eaLnBrk="1" fontAlgn="auto" hangingPunct="1">
              <a:spcBef>
                <a:spcPts val="0"/>
              </a:spcBef>
              <a:spcAft>
                <a:spcPts val="0"/>
              </a:spcAft>
            </a:pPr>
            <a:r>
              <a:rPr lang="en-US" b="1" dirty="0">
                <a:solidFill>
                  <a:schemeClr val="bg1"/>
                </a:solidFill>
                <a:cs typeface="Cocon® Next Arabic" panose="020A0503020102020204" pitchFamily="18" charset="-78"/>
              </a:rPr>
              <a:t>Differences</a:t>
            </a:r>
            <a:r>
              <a:rPr lang="ar-SA" b="1" dirty="0">
                <a:solidFill>
                  <a:schemeClr val="bg1"/>
                </a:solidFill>
                <a:cs typeface="Cocon® Next Arabic" panose="020A0503020102020204" pitchFamily="18" charset="-78"/>
              </a:rPr>
              <a:t> </a:t>
            </a:r>
            <a:r>
              <a:rPr lang="en-US" b="1" dirty="0">
                <a:solidFill>
                  <a:schemeClr val="bg1"/>
                </a:solidFill>
                <a:cs typeface="Cocon® Next Arabic" panose="020A0503020102020204" pitchFamily="18" charset="-78"/>
              </a:rPr>
              <a:t>between</a:t>
            </a:r>
          </a:p>
        </p:txBody>
      </p:sp>
      <p:sp>
        <p:nvSpPr>
          <p:cNvPr id="2" name="عنصر نائب لرقم الشريحة 1">
            <a:extLst>
              <a:ext uri="{FF2B5EF4-FFF2-40B4-BE49-F238E27FC236}">
                <a16:creationId xmlns:a16="http://schemas.microsoft.com/office/drawing/2014/main" id="{755DAF52-F1DF-173D-EA08-9CDAF5C36FAF}"/>
              </a:ext>
            </a:extLst>
          </p:cNvPr>
          <p:cNvSpPr>
            <a:spLocks noGrp="1"/>
          </p:cNvSpPr>
          <p:nvPr>
            <p:ph type="sldNum" sz="quarter" idx="12"/>
          </p:nvPr>
        </p:nvSpPr>
        <p:spPr/>
        <p:txBody>
          <a:bodyPr/>
          <a:lstStyle/>
          <a:p>
            <a:fld id="{7BB485FA-5BF7-483B-B1A0-9B2B5547A02D}" type="slidenum">
              <a:rPr lang="ar-SA" smtClean="0"/>
              <a:t>12</a:t>
            </a:fld>
            <a:endParaRPr lang="ar-SA"/>
          </a:p>
        </p:txBody>
      </p:sp>
      <p:sp>
        <p:nvSpPr>
          <p:cNvPr id="42" name="Rectangle 33">
            <a:extLst>
              <a:ext uri="{FF2B5EF4-FFF2-40B4-BE49-F238E27FC236}">
                <a16:creationId xmlns:a16="http://schemas.microsoft.com/office/drawing/2014/main" id="{9BC75C27-10CC-B0D4-442F-E694AE480F50}"/>
              </a:ext>
            </a:extLst>
          </p:cNvPr>
          <p:cNvSpPr/>
          <p:nvPr/>
        </p:nvSpPr>
        <p:spPr>
          <a:xfrm>
            <a:off x="6605945" y="2464306"/>
            <a:ext cx="4919167" cy="4144596"/>
          </a:xfrm>
          <a:prstGeom prst="rect">
            <a:avLst/>
          </a:prstGeom>
        </p:spPr>
        <p:txBody>
          <a:bodyPr wrap="square" lIns="0" rIns="0" anchor="ctr">
            <a:spAutoFit/>
          </a:bodyPr>
          <a:lstStyle/>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It is a roadmap that contains a detailed study of all aspects of the project in order to be able to implement it.</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It comes before the start of the project</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The goal is to develop a detailed plan for how the project will be implemented.</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A tool to aid in decision making</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A document with many pages containing project creation details.</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It is a narrative and explanatory method</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It is used in traditional and innovative projects</a:t>
            </a:r>
          </a:p>
          <a:p>
            <a:pPr marL="285750" indent="-285750" algn="just" eaLnBrk="1" fontAlgn="auto" hangingPunct="1">
              <a:lnSpc>
                <a:spcPct val="120000"/>
              </a:lnSpc>
              <a:spcBef>
                <a:spcPts val="0"/>
              </a:spcBef>
              <a:spcAft>
                <a:spcPts val="0"/>
              </a:spcAft>
              <a:buFont typeface="Arial" panose="020B0604020202020204" pitchFamily="34" charset="0"/>
              <a:buChar char="•"/>
            </a:pPr>
            <a:r>
              <a:rPr lang="en-US" sz="1700" dirty="0">
                <a:solidFill>
                  <a:srgbClr val="98C0FA"/>
                </a:solidFill>
                <a:cs typeface="Cocon® Next Arabic" panose="020A0503020102020204" pitchFamily="18" charset="-78"/>
              </a:rPr>
              <a:t>To answer the question: How will we carry out or manage the project?</a:t>
            </a:r>
          </a:p>
        </p:txBody>
      </p:sp>
    </p:spTree>
    <p:extLst>
      <p:ext uri="{BB962C8B-B14F-4D97-AF65-F5344CB8AC3E}">
        <p14:creationId xmlns:p14="http://schemas.microsoft.com/office/powerpoint/2010/main" val="31957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1"/>
                                        </p:tgtEl>
                                        <p:attrNameLst>
                                          <p:attrName>ppt_y</p:attrName>
                                        </p:attrNameLst>
                                      </p:cBhvr>
                                      <p:tavLst>
                                        <p:tav tm="0">
                                          <p:val>
                                            <p:strVal val="#ppt_y"/>
                                          </p:val>
                                        </p:tav>
                                        <p:tav tm="100000">
                                          <p:val>
                                            <p:strVal val="#ppt_y"/>
                                          </p:val>
                                        </p:tav>
                                      </p:tavLst>
                                    </p:anim>
                                    <p:anim calcmode="lin" valueType="num">
                                      <p:cBhvr>
                                        <p:cTn id="33"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1"/>
                                        </p:tgtEl>
                                      </p:cBhvr>
                                    </p:animEffect>
                                  </p:childTnLst>
                                </p:cTn>
                              </p:par>
                            </p:childTnLst>
                          </p:cTn>
                        </p:par>
                        <p:par>
                          <p:cTn id="36" fill="hold">
                            <p:stCondLst>
                              <p:cond delay="17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7"/>
                                        </p:tgtEl>
                                        <p:attrNameLst>
                                          <p:attrName>ppt_y</p:attrName>
                                        </p:attrNameLst>
                                      </p:cBhvr>
                                      <p:tavLst>
                                        <p:tav tm="0">
                                          <p:val>
                                            <p:strVal val="#ppt_y"/>
                                          </p:val>
                                        </p:tav>
                                        <p:tav tm="100000">
                                          <p:val>
                                            <p:strVal val="#ppt_y"/>
                                          </p:val>
                                        </p:tav>
                                      </p:tavLst>
                                    </p:anim>
                                    <p:anim calcmode="lin" valueType="num">
                                      <p:cBhvr>
                                        <p:cTn id="4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7"/>
                                        </p:tgtEl>
                                      </p:cBhvr>
                                    </p:animEffect>
                                  </p:childTnLst>
                                </p:cTn>
                              </p:par>
                            </p:childTnLst>
                          </p:cTn>
                        </p:par>
                        <p:par>
                          <p:cTn id="44" fill="hold">
                            <p:stCondLst>
                              <p:cond delay="206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9"/>
                                        </p:tgtEl>
                                        <p:attrNameLst>
                                          <p:attrName>style.visibility</p:attrName>
                                        </p:attrNameLst>
                                      </p:cBhvr>
                                      <p:to>
                                        <p:strVal val="visible"/>
                                      </p:to>
                                    </p:set>
                                    <p:anim calcmode="lin" valueType="num">
                                      <p:cBhvr>
                                        <p:cTn id="4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9"/>
                                        </p:tgtEl>
                                        <p:attrNameLst>
                                          <p:attrName>ppt_y</p:attrName>
                                        </p:attrNameLst>
                                      </p:cBhvr>
                                      <p:tavLst>
                                        <p:tav tm="0">
                                          <p:val>
                                            <p:strVal val="#ppt_y"/>
                                          </p:val>
                                        </p:tav>
                                        <p:tav tm="100000">
                                          <p:val>
                                            <p:strVal val="#ppt_y"/>
                                          </p:val>
                                        </p:tav>
                                      </p:tavLst>
                                    </p:anim>
                                    <p:anim calcmode="lin" valueType="num">
                                      <p:cBhvr>
                                        <p:cTn id="4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9"/>
                                        </p:tgtEl>
                                      </p:cBhvr>
                                    </p:animEffect>
                                  </p:childTnLst>
                                </p:cTn>
                              </p:par>
                            </p:childTnLst>
                          </p:cTn>
                        </p:par>
                        <p:par>
                          <p:cTn id="52" fill="hold">
                            <p:stCondLst>
                              <p:cond delay="23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6"/>
                                        </p:tgtEl>
                                        <p:attrNameLst>
                                          <p:attrName>style.visibility</p:attrName>
                                        </p:attrNameLst>
                                      </p:cBhvr>
                                      <p:to>
                                        <p:strVal val="visible"/>
                                      </p:to>
                                    </p:set>
                                    <p:anim calcmode="lin" valueType="num">
                                      <p:cBhvr>
                                        <p:cTn id="55" dur="1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6"/>
                                        </p:tgtEl>
                                        <p:attrNameLst>
                                          <p:attrName>ppt_y</p:attrName>
                                        </p:attrNameLst>
                                      </p:cBhvr>
                                      <p:tavLst>
                                        <p:tav tm="0">
                                          <p:val>
                                            <p:strVal val="#ppt_y"/>
                                          </p:val>
                                        </p:tav>
                                        <p:tav tm="100000">
                                          <p:val>
                                            <p:strVal val="#ppt_y"/>
                                          </p:val>
                                        </p:tav>
                                      </p:tavLst>
                                    </p:anim>
                                    <p:anim calcmode="lin" valueType="num">
                                      <p:cBhvr>
                                        <p:cTn id="57" dur="1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6"/>
                                        </p:tgtEl>
                                      </p:cBhvr>
                                    </p:animEffect>
                                  </p:childTnLst>
                                </p:cTn>
                              </p:par>
                            </p:childTnLst>
                          </p:cTn>
                        </p:par>
                        <p:par>
                          <p:cTn id="60" fill="hold">
                            <p:stCondLst>
                              <p:cond delay="629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2"/>
                                        </p:tgtEl>
                                        <p:attrNameLst>
                                          <p:attrName>style.visibility</p:attrName>
                                        </p:attrNameLst>
                                      </p:cBhvr>
                                      <p:to>
                                        <p:strVal val="visible"/>
                                      </p:to>
                                    </p:set>
                                    <p:anim calcmode="lin" valueType="num">
                                      <p:cBhvr>
                                        <p:cTn id="63"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2"/>
                                        </p:tgtEl>
                                        <p:attrNameLst>
                                          <p:attrName>ppt_y</p:attrName>
                                        </p:attrNameLst>
                                      </p:cBhvr>
                                      <p:tavLst>
                                        <p:tav tm="0">
                                          <p:val>
                                            <p:strVal val="#ppt_y"/>
                                          </p:val>
                                        </p:tav>
                                        <p:tav tm="100000">
                                          <p:val>
                                            <p:strVal val="#ppt_y"/>
                                          </p:val>
                                        </p:tav>
                                      </p:tavLst>
                                    </p:anim>
                                    <p:anim calcmode="lin" valueType="num">
                                      <p:cBhvr>
                                        <p:cTn id="65"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9"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7328" y="1805561"/>
            <a:ext cx="6740794" cy="4324261"/>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In today’s competitive world, an entrepreneur needs assistance to succeed. One way to get this type of assistance is by hiring a mentor. This will allow you to talk with individuals who are knowledgeable in the various aspects of business and learn from the success and mistakes of others – thus helping you to become more successful and avoid the same mistakes.</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4744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What is a Business Plan?</a:t>
            </a:r>
          </a:p>
        </p:txBody>
      </p:sp>
      <p:sp>
        <p:nvSpPr>
          <p:cNvPr id="13" name="Rectangle 31">
            <a:extLst>
              <a:ext uri="{FF2B5EF4-FFF2-40B4-BE49-F238E27FC236}">
                <a16:creationId xmlns:a16="http://schemas.microsoft.com/office/drawing/2014/main" id="{0EFB2097-DBAB-1597-5A2A-8EAA74FD42A6}"/>
              </a:ext>
            </a:extLst>
          </p:cNvPr>
          <p:cNvSpPr/>
          <p:nvPr/>
        </p:nvSpPr>
        <p:spPr>
          <a:xfrm>
            <a:off x="3965788" y="1120758"/>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Find a Mentor: </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13</a:t>
            </a:fld>
            <a:endParaRPr lang="ar-SA"/>
          </a:p>
        </p:txBody>
      </p:sp>
    </p:spTree>
    <p:extLst>
      <p:ext uri="{BB962C8B-B14F-4D97-AF65-F5344CB8AC3E}">
        <p14:creationId xmlns:p14="http://schemas.microsoft.com/office/powerpoint/2010/main" val="16410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1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3"/>
                                        </p:tgtEl>
                                        <p:attrNameLst>
                                          <p:attrName>ppt_y</p:attrName>
                                        </p:attrNameLst>
                                      </p:cBhvr>
                                      <p:tavLst>
                                        <p:tav tm="0">
                                          <p:val>
                                            <p:strVal val="#ppt_y"/>
                                          </p:val>
                                        </p:tav>
                                        <p:tav tm="100000">
                                          <p:val>
                                            <p:strVal val="#ppt_y"/>
                                          </p:val>
                                        </p:tav>
                                      </p:tavLst>
                                    </p:anim>
                                    <p:anim calcmode="lin" valueType="num">
                                      <p:cBhvr>
                                        <p:cTn id="37" dur="1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3"/>
                                        </p:tgtEl>
                                      </p:cBhvr>
                                    </p:animEffect>
                                  </p:childTnLst>
                                </p:cTn>
                              </p:par>
                            </p:childTnLst>
                          </p:cTn>
                        </p:par>
                        <p:par>
                          <p:cTn id="40" fill="hold">
                            <p:stCondLst>
                              <p:cond delay="189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96723" y="33629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Contents of the Plan</a:t>
            </a:r>
          </a:p>
        </p:txBody>
      </p:sp>
      <p:sp>
        <p:nvSpPr>
          <p:cNvPr id="37" name="Title 6">
            <a:extLst>
              <a:ext uri="{FF2B5EF4-FFF2-40B4-BE49-F238E27FC236}">
                <a16:creationId xmlns:a16="http://schemas.microsoft.com/office/drawing/2014/main" id="{825D994E-D0A9-C9BB-7E74-F5B256ED4566}"/>
              </a:ext>
            </a:extLst>
          </p:cNvPr>
          <p:cNvSpPr txBox="1">
            <a:spLocks/>
          </p:cNvSpPr>
          <p:nvPr/>
        </p:nvSpPr>
        <p:spPr>
          <a:xfrm>
            <a:off x="1023800" y="2785448"/>
            <a:ext cx="2485377" cy="92588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Cover letter, title page, and table of contents </a:t>
            </a:r>
          </a:p>
        </p:txBody>
      </p:sp>
      <p:sp>
        <p:nvSpPr>
          <p:cNvPr id="38" name="قمر 13">
            <a:extLst>
              <a:ext uri="{FF2B5EF4-FFF2-40B4-BE49-F238E27FC236}">
                <a16:creationId xmlns:a16="http://schemas.microsoft.com/office/drawing/2014/main" id="{01C56AF8-781C-09F2-DA0F-21EEF46463D4}"/>
              </a:ext>
            </a:extLst>
          </p:cNvPr>
          <p:cNvSpPr/>
          <p:nvPr/>
        </p:nvSpPr>
        <p:spPr>
          <a:xfrm flipH="1">
            <a:off x="1846111" y="1445206"/>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9" name="قمر 13">
            <a:extLst>
              <a:ext uri="{FF2B5EF4-FFF2-40B4-BE49-F238E27FC236}">
                <a16:creationId xmlns:a16="http://schemas.microsoft.com/office/drawing/2014/main" id="{FC59704D-BDF9-941A-6554-B517EE47F6D4}"/>
              </a:ext>
            </a:extLst>
          </p:cNvPr>
          <p:cNvSpPr/>
          <p:nvPr/>
        </p:nvSpPr>
        <p:spPr>
          <a:xfrm flipH="1">
            <a:off x="5676432" y="1465180"/>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0" name="قمر 13">
            <a:extLst>
              <a:ext uri="{FF2B5EF4-FFF2-40B4-BE49-F238E27FC236}">
                <a16:creationId xmlns:a16="http://schemas.microsoft.com/office/drawing/2014/main" id="{F32BC1B1-3C03-3F00-7370-828FBF562B93}"/>
              </a:ext>
            </a:extLst>
          </p:cNvPr>
          <p:cNvSpPr/>
          <p:nvPr/>
        </p:nvSpPr>
        <p:spPr>
          <a:xfrm flipH="1">
            <a:off x="1862067" y="1473274"/>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1" name="قمر 13">
            <a:extLst>
              <a:ext uri="{FF2B5EF4-FFF2-40B4-BE49-F238E27FC236}">
                <a16:creationId xmlns:a16="http://schemas.microsoft.com/office/drawing/2014/main" id="{29004D3B-A7DC-6BC1-6CC0-C50EC3902357}"/>
              </a:ext>
            </a:extLst>
          </p:cNvPr>
          <p:cNvSpPr/>
          <p:nvPr/>
        </p:nvSpPr>
        <p:spPr>
          <a:xfrm flipH="1">
            <a:off x="5694421" y="1477803"/>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2" name="قمر 13">
            <a:extLst>
              <a:ext uri="{FF2B5EF4-FFF2-40B4-BE49-F238E27FC236}">
                <a16:creationId xmlns:a16="http://schemas.microsoft.com/office/drawing/2014/main" id="{91458EB3-7277-004C-F092-87E38EEE3B78}"/>
              </a:ext>
            </a:extLst>
          </p:cNvPr>
          <p:cNvSpPr/>
          <p:nvPr/>
        </p:nvSpPr>
        <p:spPr>
          <a:xfrm flipH="1">
            <a:off x="3794001" y="1465180"/>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3" name="قمر 13">
            <a:extLst>
              <a:ext uri="{FF2B5EF4-FFF2-40B4-BE49-F238E27FC236}">
                <a16:creationId xmlns:a16="http://schemas.microsoft.com/office/drawing/2014/main" id="{ED58D0F5-76AE-24A2-8CA6-16D95C80860E}"/>
              </a:ext>
            </a:extLst>
          </p:cNvPr>
          <p:cNvSpPr/>
          <p:nvPr/>
        </p:nvSpPr>
        <p:spPr>
          <a:xfrm flipH="1">
            <a:off x="3811755" y="1473274"/>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4" name="قمر 13">
            <a:extLst>
              <a:ext uri="{FF2B5EF4-FFF2-40B4-BE49-F238E27FC236}">
                <a16:creationId xmlns:a16="http://schemas.microsoft.com/office/drawing/2014/main" id="{D7ED3D5D-C3F6-B0FF-A67F-01D1880B33B3}"/>
              </a:ext>
            </a:extLst>
          </p:cNvPr>
          <p:cNvSpPr/>
          <p:nvPr/>
        </p:nvSpPr>
        <p:spPr>
          <a:xfrm flipH="1">
            <a:off x="7558863" y="1485326"/>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5" name="قمر 13">
            <a:extLst>
              <a:ext uri="{FF2B5EF4-FFF2-40B4-BE49-F238E27FC236}">
                <a16:creationId xmlns:a16="http://schemas.microsoft.com/office/drawing/2014/main" id="{6CAFFAC1-32F4-2651-1774-B0A7B6C9146B}"/>
              </a:ext>
            </a:extLst>
          </p:cNvPr>
          <p:cNvSpPr/>
          <p:nvPr/>
        </p:nvSpPr>
        <p:spPr>
          <a:xfrm flipH="1">
            <a:off x="7576852" y="1497949"/>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6" name="Title 6">
            <a:extLst>
              <a:ext uri="{FF2B5EF4-FFF2-40B4-BE49-F238E27FC236}">
                <a16:creationId xmlns:a16="http://schemas.microsoft.com/office/drawing/2014/main" id="{A2614438-9599-8CD3-BFF0-56BB2F8AF0F6}"/>
              </a:ext>
            </a:extLst>
          </p:cNvPr>
          <p:cNvSpPr txBox="1">
            <a:spLocks/>
          </p:cNvSpPr>
          <p:nvPr/>
        </p:nvSpPr>
        <p:spPr>
          <a:xfrm>
            <a:off x="3227901" y="2844633"/>
            <a:ext cx="2170388"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Executive summary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عنصر نائب لرقم الشريحة 2">
            <a:extLst>
              <a:ext uri="{FF2B5EF4-FFF2-40B4-BE49-F238E27FC236}">
                <a16:creationId xmlns:a16="http://schemas.microsoft.com/office/drawing/2014/main" id="{77479570-800E-E63D-0B29-3D0ECE2260F1}"/>
              </a:ext>
            </a:extLst>
          </p:cNvPr>
          <p:cNvSpPr>
            <a:spLocks noGrp="1"/>
          </p:cNvSpPr>
          <p:nvPr>
            <p:ph type="sldNum" sz="quarter" idx="12"/>
          </p:nvPr>
        </p:nvSpPr>
        <p:spPr/>
        <p:txBody>
          <a:bodyPr/>
          <a:lstStyle/>
          <a:p>
            <a:fld id="{7BB485FA-5BF7-483B-B1A0-9B2B5547A02D}" type="slidenum">
              <a:rPr lang="ar-SA" smtClean="0"/>
              <a:t>14</a:t>
            </a:fld>
            <a:endParaRPr lang="ar-SA"/>
          </a:p>
        </p:txBody>
      </p:sp>
      <p:sp>
        <p:nvSpPr>
          <p:cNvPr id="31" name="قمر 13">
            <a:extLst>
              <a:ext uri="{FF2B5EF4-FFF2-40B4-BE49-F238E27FC236}">
                <a16:creationId xmlns:a16="http://schemas.microsoft.com/office/drawing/2014/main" id="{057D912B-6A90-496F-9D29-DD331AB551B5}"/>
              </a:ext>
            </a:extLst>
          </p:cNvPr>
          <p:cNvSpPr/>
          <p:nvPr/>
        </p:nvSpPr>
        <p:spPr>
          <a:xfrm flipH="1">
            <a:off x="9444536" y="1505472"/>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2" name="قمر 13">
            <a:extLst>
              <a:ext uri="{FF2B5EF4-FFF2-40B4-BE49-F238E27FC236}">
                <a16:creationId xmlns:a16="http://schemas.microsoft.com/office/drawing/2014/main" id="{7D24D3FF-729F-3DE3-861B-7BF25C758210}"/>
              </a:ext>
            </a:extLst>
          </p:cNvPr>
          <p:cNvSpPr/>
          <p:nvPr/>
        </p:nvSpPr>
        <p:spPr>
          <a:xfrm flipH="1">
            <a:off x="9462525" y="1518095"/>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3" name="Title 6">
            <a:extLst>
              <a:ext uri="{FF2B5EF4-FFF2-40B4-BE49-F238E27FC236}">
                <a16:creationId xmlns:a16="http://schemas.microsoft.com/office/drawing/2014/main" id="{214B9F94-9192-6344-36CF-4720B0B1A9DE}"/>
              </a:ext>
            </a:extLst>
          </p:cNvPr>
          <p:cNvSpPr txBox="1">
            <a:spLocks/>
          </p:cNvSpPr>
          <p:nvPr/>
        </p:nvSpPr>
        <p:spPr>
          <a:xfrm>
            <a:off x="2012388" y="1628126"/>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1</a:t>
            </a:r>
          </a:p>
        </p:txBody>
      </p:sp>
      <p:sp>
        <p:nvSpPr>
          <p:cNvPr id="34" name="Title 6">
            <a:extLst>
              <a:ext uri="{FF2B5EF4-FFF2-40B4-BE49-F238E27FC236}">
                <a16:creationId xmlns:a16="http://schemas.microsoft.com/office/drawing/2014/main" id="{6F40C02E-A6BB-BC02-CAFF-D4055D4610A1}"/>
              </a:ext>
            </a:extLst>
          </p:cNvPr>
          <p:cNvSpPr txBox="1">
            <a:spLocks/>
          </p:cNvSpPr>
          <p:nvPr/>
        </p:nvSpPr>
        <p:spPr>
          <a:xfrm>
            <a:off x="3952942" y="1621977"/>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2</a:t>
            </a:r>
          </a:p>
        </p:txBody>
      </p:sp>
      <p:sp>
        <p:nvSpPr>
          <p:cNvPr id="35" name="Title 6">
            <a:extLst>
              <a:ext uri="{FF2B5EF4-FFF2-40B4-BE49-F238E27FC236}">
                <a16:creationId xmlns:a16="http://schemas.microsoft.com/office/drawing/2014/main" id="{8687447F-18EE-44E4-1959-CA762FA93091}"/>
              </a:ext>
            </a:extLst>
          </p:cNvPr>
          <p:cNvSpPr txBox="1">
            <a:spLocks/>
          </p:cNvSpPr>
          <p:nvPr/>
        </p:nvSpPr>
        <p:spPr>
          <a:xfrm>
            <a:off x="5809206" y="1621977"/>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3</a:t>
            </a:r>
          </a:p>
        </p:txBody>
      </p:sp>
      <p:sp>
        <p:nvSpPr>
          <p:cNvPr id="57" name="Title 6">
            <a:extLst>
              <a:ext uri="{FF2B5EF4-FFF2-40B4-BE49-F238E27FC236}">
                <a16:creationId xmlns:a16="http://schemas.microsoft.com/office/drawing/2014/main" id="{6E3133DC-A583-A292-7A88-1CF829A2D135}"/>
              </a:ext>
            </a:extLst>
          </p:cNvPr>
          <p:cNvSpPr txBox="1">
            <a:spLocks/>
          </p:cNvSpPr>
          <p:nvPr/>
        </p:nvSpPr>
        <p:spPr>
          <a:xfrm>
            <a:off x="7749760" y="1615828"/>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4</a:t>
            </a:r>
          </a:p>
        </p:txBody>
      </p:sp>
      <p:sp>
        <p:nvSpPr>
          <p:cNvPr id="58" name="Title 6">
            <a:extLst>
              <a:ext uri="{FF2B5EF4-FFF2-40B4-BE49-F238E27FC236}">
                <a16:creationId xmlns:a16="http://schemas.microsoft.com/office/drawing/2014/main" id="{52975279-F9D1-09B4-2936-66D4A9196ECA}"/>
              </a:ext>
            </a:extLst>
          </p:cNvPr>
          <p:cNvSpPr txBox="1">
            <a:spLocks/>
          </p:cNvSpPr>
          <p:nvPr/>
        </p:nvSpPr>
        <p:spPr>
          <a:xfrm>
            <a:off x="9583041" y="1614779"/>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5</a:t>
            </a:r>
          </a:p>
        </p:txBody>
      </p:sp>
      <p:sp>
        <p:nvSpPr>
          <p:cNvPr id="59" name="Title 6">
            <a:extLst>
              <a:ext uri="{FF2B5EF4-FFF2-40B4-BE49-F238E27FC236}">
                <a16:creationId xmlns:a16="http://schemas.microsoft.com/office/drawing/2014/main" id="{0CBEDB8A-FBAF-B9DF-233D-F67E4EE88373}"/>
              </a:ext>
            </a:extLst>
          </p:cNvPr>
          <p:cNvSpPr txBox="1">
            <a:spLocks/>
          </p:cNvSpPr>
          <p:nvPr/>
        </p:nvSpPr>
        <p:spPr>
          <a:xfrm>
            <a:off x="5338654" y="2844633"/>
            <a:ext cx="1713744"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Vision and Mission</a:t>
            </a:r>
          </a:p>
        </p:txBody>
      </p:sp>
      <p:sp>
        <p:nvSpPr>
          <p:cNvPr id="60" name="Title 6">
            <a:extLst>
              <a:ext uri="{FF2B5EF4-FFF2-40B4-BE49-F238E27FC236}">
                <a16:creationId xmlns:a16="http://schemas.microsoft.com/office/drawing/2014/main" id="{6DA87898-11D3-DE9E-7C1F-C42D32C0C11B}"/>
              </a:ext>
            </a:extLst>
          </p:cNvPr>
          <p:cNvSpPr txBox="1">
            <a:spLocks/>
          </p:cNvSpPr>
          <p:nvPr/>
        </p:nvSpPr>
        <p:spPr>
          <a:xfrm>
            <a:off x="7203036" y="2840104"/>
            <a:ext cx="1782548"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Company summary </a:t>
            </a:r>
          </a:p>
        </p:txBody>
      </p:sp>
      <p:sp>
        <p:nvSpPr>
          <p:cNvPr id="62" name="Title 6">
            <a:extLst>
              <a:ext uri="{FF2B5EF4-FFF2-40B4-BE49-F238E27FC236}">
                <a16:creationId xmlns:a16="http://schemas.microsoft.com/office/drawing/2014/main" id="{2F31006B-3600-E34F-F294-0C3589E8371A}"/>
              </a:ext>
            </a:extLst>
          </p:cNvPr>
          <p:cNvSpPr txBox="1">
            <a:spLocks/>
          </p:cNvSpPr>
          <p:nvPr/>
        </p:nvSpPr>
        <p:spPr>
          <a:xfrm>
            <a:off x="9141723" y="2840104"/>
            <a:ext cx="1713744"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Market analysis</a:t>
            </a:r>
          </a:p>
        </p:txBody>
      </p:sp>
      <p:sp>
        <p:nvSpPr>
          <p:cNvPr id="63" name="Title 6">
            <a:extLst>
              <a:ext uri="{FF2B5EF4-FFF2-40B4-BE49-F238E27FC236}">
                <a16:creationId xmlns:a16="http://schemas.microsoft.com/office/drawing/2014/main" id="{A14B77F0-15F2-3452-25D5-53123666CE32}"/>
              </a:ext>
            </a:extLst>
          </p:cNvPr>
          <p:cNvSpPr txBox="1">
            <a:spLocks/>
          </p:cNvSpPr>
          <p:nvPr/>
        </p:nvSpPr>
        <p:spPr>
          <a:xfrm>
            <a:off x="609888" y="5343466"/>
            <a:ext cx="1480266" cy="92588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Marketing plan</a:t>
            </a:r>
          </a:p>
        </p:txBody>
      </p:sp>
      <p:sp>
        <p:nvSpPr>
          <p:cNvPr id="64" name="قمر 13">
            <a:extLst>
              <a:ext uri="{FF2B5EF4-FFF2-40B4-BE49-F238E27FC236}">
                <a16:creationId xmlns:a16="http://schemas.microsoft.com/office/drawing/2014/main" id="{93DC92F5-282D-3A2C-A8E5-57EF69DF3EAC}"/>
              </a:ext>
            </a:extLst>
          </p:cNvPr>
          <p:cNvSpPr/>
          <p:nvPr/>
        </p:nvSpPr>
        <p:spPr>
          <a:xfrm flipH="1">
            <a:off x="895837" y="4003382"/>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5" name="قمر 13">
            <a:extLst>
              <a:ext uri="{FF2B5EF4-FFF2-40B4-BE49-F238E27FC236}">
                <a16:creationId xmlns:a16="http://schemas.microsoft.com/office/drawing/2014/main" id="{E01A2B76-B864-45C0-FA14-E8348F58B507}"/>
              </a:ext>
            </a:extLst>
          </p:cNvPr>
          <p:cNvSpPr/>
          <p:nvPr/>
        </p:nvSpPr>
        <p:spPr>
          <a:xfrm flipH="1">
            <a:off x="4726158" y="4023356"/>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6" name="قمر 13">
            <a:extLst>
              <a:ext uri="{FF2B5EF4-FFF2-40B4-BE49-F238E27FC236}">
                <a16:creationId xmlns:a16="http://schemas.microsoft.com/office/drawing/2014/main" id="{F00A4463-434D-E2E4-601A-3271996498DE}"/>
              </a:ext>
            </a:extLst>
          </p:cNvPr>
          <p:cNvSpPr/>
          <p:nvPr/>
        </p:nvSpPr>
        <p:spPr>
          <a:xfrm flipH="1">
            <a:off x="911793" y="4031450"/>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7" name="قمر 13">
            <a:extLst>
              <a:ext uri="{FF2B5EF4-FFF2-40B4-BE49-F238E27FC236}">
                <a16:creationId xmlns:a16="http://schemas.microsoft.com/office/drawing/2014/main" id="{DA104192-3EDF-B2A9-F0BD-5E9489CAFFA0}"/>
              </a:ext>
            </a:extLst>
          </p:cNvPr>
          <p:cNvSpPr/>
          <p:nvPr/>
        </p:nvSpPr>
        <p:spPr>
          <a:xfrm flipH="1">
            <a:off x="4744147" y="4035979"/>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8" name="قمر 13">
            <a:extLst>
              <a:ext uri="{FF2B5EF4-FFF2-40B4-BE49-F238E27FC236}">
                <a16:creationId xmlns:a16="http://schemas.microsoft.com/office/drawing/2014/main" id="{3DB4820F-3095-8D6E-4A84-1FEA7A69F440}"/>
              </a:ext>
            </a:extLst>
          </p:cNvPr>
          <p:cNvSpPr/>
          <p:nvPr/>
        </p:nvSpPr>
        <p:spPr>
          <a:xfrm flipH="1">
            <a:off x="2843727" y="4023356"/>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9" name="قمر 13">
            <a:extLst>
              <a:ext uri="{FF2B5EF4-FFF2-40B4-BE49-F238E27FC236}">
                <a16:creationId xmlns:a16="http://schemas.microsoft.com/office/drawing/2014/main" id="{1FD2AEF6-8FE5-F889-0212-286B3B2F80BF}"/>
              </a:ext>
            </a:extLst>
          </p:cNvPr>
          <p:cNvSpPr/>
          <p:nvPr/>
        </p:nvSpPr>
        <p:spPr>
          <a:xfrm flipH="1">
            <a:off x="2861481" y="4031450"/>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0" name="قمر 13">
            <a:extLst>
              <a:ext uri="{FF2B5EF4-FFF2-40B4-BE49-F238E27FC236}">
                <a16:creationId xmlns:a16="http://schemas.microsoft.com/office/drawing/2014/main" id="{2B3B73ED-853D-CC58-3254-82336D9E421B}"/>
              </a:ext>
            </a:extLst>
          </p:cNvPr>
          <p:cNvSpPr/>
          <p:nvPr/>
        </p:nvSpPr>
        <p:spPr>
          <a:xfrm flipH="1">
            <a:off x="6608589" y="4043502"/>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1" name="قمر 13">
            <a:extLst>
              <a:ext uri="{FF2B5EF4-FFF2-40B4-BE49-F238E27FC236}">
                <a16:creationId xmlns:a16="http://schemas.microsoft.com/office/drawing/2014/main" id="{BF40CCD2-B0B6-2E9E-3498-F35B711261EE}"/>
              </a:ext>
            </a:extLst>
          </p:cNvPr>
          <p:cNvSpPr/>
          <p:nvPr/>
        </p:nvSpPr>
        <p:spPr>
          <a:xfrm flipH="1">
            <a:off x="6626578" y="4056125"/>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2" name="Title 6">
            <a:extLst>
              <a:ext uri="{FF2B5EF4-FFF2-40B4-BE49-F238E27FC236}">
                <a16:creationId xmlns:a16="http://schemas.microsoft.com/office/drawing/2014/main" id="{C4A6D541-BD3A-9FE8-C63C-58625A230758}"/>
              </a:ext>
            </a:extLst>
          </p:cNvPr>
          <p:cNvSpPr txBox="1">
            <a:spLocks/>
          </p:cNvSpPr>
          <p:nvPr/>
        </p:nvSpPr>
        <p:spPr>
          <a:xfrm>
            <a:off x="2525101" y="5446793"/>
            <a:ext cx="1675315"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Operations plan</a:t>
            </a:r>
          </a:p>
        </p:txBody>
      </p:sp>
      <p:sp>
        <p:nvSpPr>
          <p:cNvPr id="73" name="قمر 13">
            <a:extLst>
              <a:ext uri="{FF2B5EF4-FFF2-40B4-BE49-F238E27FC236}">
                <a16:creationId xmlns:a16="http://schemas.microsoft.com/office/drawing/2014/main" id="{9DE94394-DEBB-2BE7-ADB1-B8D6FF74C540}"/>
              </a:ext>
            </a:extLst>
          </p:cNvPr>
          <p:cNvSpPr/>
          <p:nvPr/>
        </p:nvSpPr>
        <p:spPr>
          <a:xfrm flipH="1">
            <a:off x="8494262" y="4063648"/>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4" name="قمر 13">
            <a:extLst>
              <a:ext uri="{FF2B5EF4-FFF2-40B4-BE49-F238E27FC236}">
                <a16:creationId xmlns:a16="http://schemas.microsoft.com/office/drawing/2014/main" id="{62C54770-1F57-82B8-A418-F5BE74D143F2}"/>
              </a:ext>
            </a:extLst>
          </p:cNvPr>
          <p:cNvSpPr/>
          <p:nvPr/>
        </p:nvSpPr>
        <p:spPr>
          <a:xfrm flipH="1">
            <a:off x="8512251" y="4076271"/>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5" name="Title 6">
            <a:extLst>
              <a:ext uri="{FF2B5EF4-FFF2-40B4-BE49-F238E27FC236}">
                <a16:creationId xmlns:a16="http://schemas.microsoft.com/office/drawing/2014/main" id="{51BE1987-9C4F-8E2E-5D2C-1A171A6518AA}"/>
              </a:ext>
            </a:extLst>
          </p:cNvPr>
          <p:cNvSpPr txBox="1">
            <a:spLocks/>
          </p:cNvSpPr>
          <p:nvPr/>
        </p:nvSpPr>
        <p:spPr>
          <a:xfrm>
            <a:off x="1062114" y="4186302"/>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6</a:t>
            </a:r>
          </a:p>
        </p:txBody>
      </p:sp>
      <p:sp>
        <p:nvSpPr>
          <p:cNvPr id="76" name="Title 6">
            <a:extLst>
              <a:ext uri="{FF2B5EF4-FFF2-40B4-BE49-F238E27FC236}">
                <a16:creationId xmlns:a16="http://schemas.microsoft.com/office/drawing/2014/main" id="{B57518F4-9774-9DB9-FB26-87C9BD8468EB}"/>
              </a:ext>
            </a:extLst>
          </p:cNvPr>
          <p:cNvSpPr txBox="1">
            <a:spLocks/>
          </p:cNvSpPr>
          <p:nvPr/>
        </p:nvSpPr>
        <p:spPr>
          <a:xfrm>
            <a:off x="3002668" y="4180153"/>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7</a:t>
            </a:r>
          </a:p>
        </p:txBody>
      </p:sp>
      <p:sp>
        <p:nvSpPr>
          <p:cNvPr id="77" name="Title 6">
            <a:extLst>
              <a:ext uri="{FF2B5EF4-FFF2-40B4-BE49-F238E27FC236}">
                <a16:creationId xmlns:a16="http://schemas.microsoft.com/office/drawing/2014/main" id="{43ED1F77-B78E-DD3B-BCF7-040C63FC71B9}"/>
              </a:ext>
            </a:extLst>
          </p:cNvPr>
          <p:cNvSpPr txBox="1">
            <a:spLocks/>
          </p:cNvSpPr>
          <p:nvPr/>
        </p:nvSpPr>
        <p:spPr>
          <a:xfrm>
            <a:off x="4858932" y="4180153"/>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8</a:t>
            </a:r>
          </a:p>
        </p:txBody>
      </p:sp>
      <p:sp>
        <p:nvSpPr>
          <p:cNvPr id="78" name="Title 6">
            <a:extLst>
              <a:ext uri="{FF2B5EF4-FFF2-40B4-BE49-F238E27FC236}">
                <a16:creationId xmlns:a16="http://schemas.microsoft.com/office/drawing/2014/main" id="{6E349348-5967-461F-3257-B6EF92881021}"/>
              </a:ext>
            </a:extLst>
          </p:cNvPr>
          <p:cNvSpPr txBox="1">
            <a:spLocks/>
          </p:cNvSpPr>
          <p:nvPr/>
        </p:nvSpPr>
        <p:spPr>
          <a:xfrm>
            <a:off x="6799486" y="4174004"/>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9</a:t>
            </a:r>
          </a:p>
        </p:txBody>
      </p:sp>
      <p:sp>
        <p:nvSpPr>
          <p:cNvPr id="79" name="Title 6">
            <a:extLst>
              <a:ext uri="{FF2B5EF4-FFF2-40B4-BE49-F238E27FC236}">
                <a16:creationId xmlns:a16="http://schemas.microsoft.com/office/drawing/2014/main" id="{A21365F9-643B-1988-EA60-9D6654801C01}"/>
              </a:ext>
            </a:extLst>
          </p:cNvPr>
          <p:cNvSpPr txBox="1">
            <a:spLocks/>
          </p:cNvSpPr>
          <p:nvPr/>
        </p:nvSpPr>
        <p:spPr>
          <a:xfrm>
            <a:off x="8632767" y="4172955"/>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10</a:t>
            </a:r>
          </a:p>
        </p:txBody>
      </p:sp>
      <p:sp>
        <p:nvSpPr>
          <p:cNvPr id="80" name="Title 6">
            <a:extLst>
              <a:ext uri="{FF2B5EF4-FFF2-40B4-BE49-F238E27FC236}">
                <a16:creationId xmlns:a16="http://schemas.microsoft.com/office/drawing/2014/main" id="{11CBC291-FD85-071A-E053-9F1E8A95DB4E}"/>
              </a:ext>
            </a:extLst>
          </p:cNvPr>
          <p:cNvSpPr txBox="1">
            <a:spLocks/>
          </p:cNvSpPr>
          <p:nvPr/>
        </p:nvSpPr>
        <p:spPr>
          <a:xfrm>
            <a:off x="4220869" y="5391028"/>
            <a:ext cx="2011440"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Business model and financial forecasts </a:t>
            </a:r>
          </a:p>
        </p:txBody>
      </p:sp>
      <p:sp>
        <p:nvSpPr>
          <p:cNvPr id="81" name="Title 6">
            <a:extLst>
              <a:ext uri="{FF2B5EF4-FFF2-40B4-BE49-F238E27FC236}">
                <a16:creationId xmlns:a16="http://schemas.microsoft.com/office/drawing/2014/main" id="{EE4129B3-0EA4-2BC7-DAE4-6B265C74EB0F}"/>
              </a:ext>
            </a:extLst>
          </p:cNvPr>
          <p:cNvSpPr txBox="1">
            <a:spLocks/>
          </p:cNvSpPr>
          <p:nvPr/>
        </p:nvSpPr>
        <p:spPr>
          <a:xfrm>
            <a:off x="6252762" y="5398280"/>
            <a:ext cx="1782548"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Management profile</a:t>
            </a:r>
          </a:p>
        </p:txBody>
      </p:sp>
      <p:sp>
        <p:nvSpPr>
          <p:cNvPr id="82" name="Title 6">
            <a:extLst>
              <a:ext uri="{FF2B5EF4-FFF2-40B4-BE49-F238E27FC236}">
                <a16:creationId xmlns:a16="http://schemas.microsoft.com/office/drawing/2014/main" id="{4AE8A745-B76B-562E-8ED4-DE692421EEB5}"/>
              </a:ext>
            </a:extLst>
          </p:cNvPr>
          <p:cNvSpPr txBox="1">
            <a:spLocks/>
          </p:cNvSpPr>
          <p:nvPr/>
        </p:nvSpPr>
        <p:spPr>
          <a:xfrm>
            <a:off x="8191449" y="5398280"/>
            <a:ext cx="1713744"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Risk-and—reward profile</a:t>
            </a:r>
          </a:p>
        </p:txBody>
      </p:sp>
      <p:sp>
        <p:nvSpPr>
          <p:cNvPr id="83" name="قمر 13">
            <a:extLst>
              <a:ext uri="{FF2B5EF4-FFF2-40B4-BE49-F238E27FC236}">
                <a16:creationId xmlns:a16="http://schemas.microsoft.com/office/drawing/2014/main" id="{DDC66631-3A51-95CD-A221-A4305240A782}"/>
              </a:ext>
            </a:extLst>
          </p:cNvPr>
          <p:cNvSpPr/>
          <p:nvPr/>
        </p:nvSpPr>
        <p:spPr>
          <a:xfrm flipH="1">
            <a:off x="10382844" y="4076271"/>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4" name="قمر 13">
            <a:extLst>
              <a:ext uri="{FF2B5EF4-FFF2-40B4-BE49-F238E27FC236}">
                <a16:creationId xmlns:a16="http://schemas.microsoft.com/office/drawing/2014/main" id="{5119F51E-7916-852B-0C72-3FE58871FE7C}"/>
              </a:ext>
            </a:extLst>
          </p:cNvPr>
          <p:cNvSpPr/>
          <p:nvPr/>
        </p:nvSpPr>
        <p:spPr>
          <a:xfrm flipH="1">
            <a:off x="10400833" y="4088894"/>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5" name="Title 6">
            <a:extLst>
              <a:ext uri="{FF2B5EF4-FFF2-40B4-BE49-F238E27FC236}">
                <a16:creationId xmlns:a16="http://schemas.microsoft.com/office/drawing/2014/main" id="{C6EA6A16-DC41-71A3-5B26-EEAA56DB7FEA}"/>
              </a:ext>
            </a:extLst>
          </p:cNvPr>
          <p:cNvSpPr txBox="1">
            <a:spLocks/>
          </p:cNvSpPr>
          <p:nvPr/>
        </p:nvSpPr>
        <p:spPr>
          <a:xfrm>
            <a:off x="10521349" y="4185578"/>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11</a:t>
            </a:r>
          </a:p>
        </p:txBody>
      </p:sp>
      <p:sp>
        <p:nvSpPr>
          <p:cNvPr id="86" name="Title 6">
            <a:extLst>
              <a:ext uri="{FF2B5EF4-FFF2-40B4-BE49-F238E27FC236}">
                <a16:creationId xmlns:a16="http://schemas.microsoft.com/office/drawing/2014/main" id="{FBE7B126-7DCC-69F7-3F21-B3A498BDBDAF}"/>
              </a:ext>
            </a:extLst>
          </p:cNvPr>
          <p:cNvSpPr txBox="1">
            <a:spLocks/>
          </p:cNvSpPr>
          <p:nvPr/>
        </p:nvSpPr>
        <p:spPr>
          <a:xfrm>
            <a:off x="10080031" y="5410903"/>
            <a:ext cx="1713744"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Appendix</a:t>
            </a:r>
          </a:p>
        </p:txBody>
      </p:sp>
    </p:spTree>
    <p:extLst>
      <p:ext uri="{BB962C8B-B14F-4D97-AF65-F5344CB8AC3E}">
        <p14:creationId xmlns:p14="http://schemas.microsoft.com/office/powerpoint/2010/main" val="31735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9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 calcmode="lin" valueType="num">
                                      <p:cBhvr>
                                        <p:cTn id="31" dur="1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33"/>
                                        </p:tgtEl>
                                        <p:attrNameLst>
                                          <p:attrName>ppt_y</p:attrName>
                                        </p:attrNameLst>
                                      </p:cBhvr>
                                      <p:tavLst>
                                        <p:tav tm="0">
                                          <p:val>
                                            <p:strVal val="#ppt_y"/>
                                          </p:val>
                                        </p:tav>
                                        <p:tav tm="100000">
                                          <p:val>
                                            <p:strVal val="#ppt_y"/>
                                          </p:val>
                                        </p:tav>
                                      </p:tavLst>
                                    </p:anim>
                                    <p:anim calcmode="lin" valueType="num">
                                      <p:cBhvr>
                                        <p:cTn id="33" dur="1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33"/>
                                        </p:tgtEl>
                                      </p:cBhvr>
                                    </p:animEffect>
                                  </p:childTnLst>
                                </p:cTn>
                              </p:par>
                            </p:childTnLst>
                          </p:cTn>
                        </p:par>
                        <p:par>
                          <p:cTn id="36" fill="hold">
                            <p:stCondLst>
                              <p:cond delay="209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4"/>
                                        </p:tgtEl>
                                        <p:attrNameLst>
                                          <p:attrName>style.visibility</p:attrName>
                                        </p:attrNameLst>
                                      </p:cBhvr>
                                      <p:to>
                                        <p:strVal val="visible"/>
                                      </p:to>
                                    </p:set>
                                    <p:anim calcmode="lin" valueType="num">
                                      <p:cBhvr>
                                        <p:cTn id="39" dur="1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4"/>
                                        </p:tgtEl>
                                        <p:attrNameLst>
                                          <p:attrName>ppt_y</p:attrName>
                                        </p:attrNameLst>
                                      </p:cBhvr>
                                      <p:tavLst>
                                        <p:tav tm="0">
                                          <p:val>
                                            <p:strVal val="#ppt_y"/>
                                          </p:val>
                                        </p:tav>
                                        <p:tav tm="100000">
                                          <p:val>
                                            <p:strVal val="#ppt_y"/>
                                          </p:val>
                                        </p:tav>
                                      </p:tavLst>
                                    </p:anim>
                                    <p:anim calcmode="lin" valueType="num">
                                      <p:cBhvr>
                                        <p:cTn id="41" dur="1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4"/>
                                        </p:tgtEl>
                                      </p:cBhvr>
                                    </p:animEffect>
                                  </p:childTnLst>
                                </p:cTn>
                              </p:par>
                            </p:childTnLst>
                          </p:cTn>
                        </p:par>
                        <p:par>
                          <p:cTn id="44" fill="hold">
                            <p:stCondLst>
                              <p:cond delay="219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5"/>
                                        </p:tgtEl>
                                        <p:attrNameLst>
                                          <p:attrName>style.visibility</p:attrName>
                                        </p:attrNameLst>
                                      </p:cBhvr>
                                      <p:to>
                                        <p:strVal val="visible"/>
                                      </p:to>
                                    </p:set>
                                    <p:anim calcmode="lin" valueType="num">
                                      <p:cBhvr>
                                        <p:cTn id="47" dur="1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5"/>
                                        </p:tgtEl>
                                        <p:attrNameLst>
                                          <p:attrName>ppt_y</p:attrName>
                                        </p:attrNameLst>
                                      </p:cBhvr>
                                      <p:tavLst>
                                        <p:tav tm="0">
                                          <p:val>
                                            <p:strVal val="#ppt_y"/>
                                          </p:val>
                                        </p:tav>
                                        <p:tav tm="100000">
                                          <p:val>
                                            <p:strVal val="#ppt_y"/>
                                          </p:val>
                                        </p:tav>
                                      </p:tavLst>
                                    </p:anim>
                                    <p:anim calcmode="lin" valueType="num">
                                      <p:cBhvr>
                                        <p:cTn id="49" dur="1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5"/>
                                        </p:tgtEl>
                                      </p:cBhvr>
                                    </p:animEffect>
                                  </p:childTnLst>
                                </p:cTn>
                              </p:par>
                            </p:childTnLst>
                          </p:cTn>
                        </p:par>
                        <p:par>
                          <p:cTn id="52" fill="hold">
                            <p:stCondLst>
                              <p:cond delay="229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7"/>
                                        </p:tgtEl>
                                        <p:attrNameLst>
                                          <p:attrName>style.visibility</p:attrName>
                                        </p:attrNameLst>
                                      </p:cBhvr>
                                      <p:to>
                                        <p:strVal val="visible"/>
                                      </p:to>
                                    </p:set>
                                    <p:anim calcmode="lin" valueType="num">
                                      <p:cBhvr>
                                        <p:cTn id="55" dur="1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57"/>
                                        </p:tgtEl>
                                        <p:attrNameLst>
                                          <p:attrName>ppt_y</p:attrName>
                                        </p:attrNameLst>
                                      </p:cBhvr>
                                      <p:tavLst>
                                        <p:tav tm="0">
                                          <p:val>
                                            <p:strVal val="#ppt_y"/>
                                          </p:val>
                                        </p:tav>
                                        <p:tav tm="100000">
                                          <p:val>
                                            <p:strVal val="#ppt_y"/>
                                          </p:val>
                                        </p:tav>
                                      </p:tavLst>
                                    </p:anim>
                                    <p:anim calcmode="lin" valueType="num">
                                      <p:cBhvr>
                                        <p:cTn id="57" dur="1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57"/>
                                        </p:tgtEl>
                                      </p:cBhvr>
                                    </p:animEffect>
                                  </p:childTnLst>
                                </p:cTn>
                              </p:par>
                            </p:childTnLst>
                          </p:cTn>
                        </p:par>
                        <p:par>
                          <p:cTn id="60" fill="hold">
                            <p:stCondLst>
                              <p:cond delay="239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8"/>
                                        </p:tgtEl>
                                        <p:attrNameLst>
                                          <p:attrName>style.visibility</p:attrName>
                                        </p:attrNameLst>
                                      </p:cBhvr>
                                      <p:to>
                                        <p:strVal val="visible"/>
                                      </p:to>
                                    </p:set>
                                    <p:anim calcmode="lin" valueType="num">
                                      <p:cBhvr>
                                        <p:cTn id="63" dur="1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58"/>
                                        </p:tgtEl>
                                        <p:attrNameLst>
                                          <p:attrName>ppt_y</p:attrName>
                                        </p:attrNameLst>
                                      </p:cBhvr>
                                      <p:tavLst>
                                        <p:tav tm="0">
                                          <p:val>
                                            <p:strVal val="#ppt_y"/>
                                          </p:val>
                                        </p:tav>
                                        <p:tav tm="100000">
                                          <p:val>
                                            <p:strVal val="#ppt_y"/>
                                          </p:val>
                                        </p:tav>
                                      </p:tavLst>
                                    </p:anim>
                                    <p:anim calcmode="lin" valueType="num">
                                      <p:cBhvr>
                                        <p:cTn id="65" dur="1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58"/>
                                        </p:tgtEl>
                                      </p:cBhvr>
                                    </p:animEffect>
                                  </p:childTnLst>
                                </p:cTn>
                              </p:par>
                            </p:childTnLst>
                          </p:cTn>
                        </p:par>
                        <p:par>
                          <p:cTn id="68" fill="hold">
                            <p:stCondLst>
                              <p:cond delay="249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75"/>
                                        </p:tgtEl>
                                        <p:attrNameLst>
                                          <p:attrName>style.visibility</p:attrName>
                                        </p:attrNameLst>
                                      </p:cBhvr>
                                      <p:to>
                                        <p:strVal val="visible"/>
                                      </p:to>
                                    </p:set>
                                    <p:anim calcmode="lin" valueType="num">
                                      <p:cBhvr>
                                        <p:cTn id="71" dur="1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75"/>
                                        </p:tgtEl>
                                        <p:attrNameLst>
                                          <p:attrName>ppt_y</p:attrName>
                                        </p:attrNameLst>
                                      </p:cBhvr>
                                      <p:tavLst>
                                        <p:tav tm="0">
                                          <p:val>
                                            <p:strVal val="#ppt_y"/>
                                          </p:val>
                                        </p:tav>
                                        <p:tav tm="100000">
                                          <p:val>
                                            <p:strVal val="#ppt_y"/>
                                          </p:val>
                                        </p:tav>
                                      </p:tavLst>
                                    </p:anim>
                                    <p:anim calcmode="lin" valueType="num">
                                      <p:cBhvr>
                                        <p:cTn id="73" dur="1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75"/>
                                        </p:tgtEl>
                                      </p:cBhvr>
                                    </p:animEffect>
                                  </p:childTnLst>
                                </p:cTn>
                              </p:par>
                            </p:childTnLst>
                          </p:cTn>
                        </p:par>
                        <p:par>
                          <p:cTn id="76" fill="hold">
                            <p:stCondLst>
                              <p:cond delay="259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76"/>
                                        </p:tgtEl>
                                        <p:attrNameLst>
                                          <p:attrName>style.visibility</p:attrName>
                                        </p:attrNameLst>
                                      </p:cBhvr>
                                      <p:to>
                                        <p:strVal val="visible"/>
                                      </p:to>
                                    </p:set>
                                    <p:anim calcmode="lin" valueType="num">
                                      <p:cBhvr>
                                        <p:cTn id="79" dur="1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76"/>
                                        </p:tgtEl>
                                        <p:attrNameLst>
                                          <p:attrName>ppt_y</p:attrName>
                                        </p:attrNameLst>
                                      </p:cBhvr>
                                      <p:tavLst>
                                        <p:tav tm="0">
                                          <p:val>
                                            <p:strVal val="#ppt_y"/>
                                          </p:val>
                                        </p:tav>
                                        <p:tav tm="100000">
                                          <p:val>
                                            <p:strVal val="#ppt_y"/>
                                          </p:val>
                                        </p:tav>
                                      </p:tavLst>
                                    </p:anim>
                                    <p:anim calcmode="lin" valueType="num">
                                      <p:cBhvr>
                                        <p:cTn id="81" dur="1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76"/>
                                        </p:tgtEl>
                                      </p:cBhvr>
                                    </p:animEffect>
                                  </p:childTnLst>
                                </p:cTn>
                              </p:par>
                            </p:childTnLst>
                          </p:cTn>
                        </p:par>
                        <p:par>
                          <p:cTn id="84" fill="hold">
                            <p:stCondLst>
                              <p:cond delay="269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7"/>
                                        </p:tgtEl>
                                        <p:attrNameLst>
                                          <p:attrName>style.visibility</p:attrName>
                                        </p:attrNameLst>
                                      </p:cBhvr>
                                      <p:to>
                                        <p:strVal val="visible"/>
                                      </p:to>
                                    </p:set>
                                    <p:anim calcmode="lin" valueType="num">
                                      <p:cBhvr>
                                        <p:cTn id="87"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7"/>
                                        </p:tgtEl>
                                        <p:attrNameLst>
                                          <p:attrName>ppt_y</p:attrName>
                                        </p:attrNameLst>
                                      </p:cBhvr>
                                      <p:tavLst>
                                        <p:tav tm="0">
                                          <p:val>
                                            <p:strVal val="#ppt_y"/>
                                          </p:val>
                                        </p:tav>
                                        <p:tav tm="100000">
                                          <p:val>
                                            <p:strVal val="#ppt_y"/>
                                          </p:val>
                                        </p:tav>
                                      </p:tavLst>
                                    </p:anim>
                                    <p:anim calcmode="lin" valueType="num">
                                      <p:cBhvr>
                                        <p:cTn id="89"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7"/>
                                        </p:tgtEl>
                                      </p:cBhvr>
                                    </p:animEffect>
                                  </p:childTnLst>
                                </p:cTn>
                              </p:par>
                            </p:childTnLst>
                          </p:cTn>
                        </p:par>
                        <p:par>
                          <p:cTn id="92" fill="hold">
                            <p:stCondLst>
                              <p:cond delay="279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8"/>
                                        </p:tgtEl>
                                        <p:attrNameLst>
                                          <p:attrName>style.visibility</p:attrName>
                                        </p:attrNameLst>
                                      </p:cBhvr>
                                      <p:to>
                                        <p:strVal val="visible"/>
                                      </p:to>
                                    </p:set>
                                    <p:anim calcmode="lin" valueType="num">
                                      <p:cBhvr>
                                        <p:cTn id="95" dur="1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8"/>
                                        </p:tgtEl>
                                        <p:attrNameLst>
                                          <p:attrName>ppt_y</p:attrName>
                                        </p:attrNameLst>
                                      </p:cBhvr>
                                      <p:tavLst>
                                        <p:tav tm="0">
                                          <p:val>
                                            <p:strVal val="#ppt_y"/>
                                          </p:val>
                                        </p:tav>
                                        <p:tav tm="100000">
                                          <p:val>
                                            <p:strVal val="#ppt_y"/>
                                          </p:val>
                                        </p:tav>
                                      </p:tavLst>
                                    </p:anim>
                                    <p:anim calcmode="lin" valueType="num">
                                      <p:cBhvr>
                                        <p:cTn id="97" dur="1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8"/>
                                        </p:tgtEl>
                                      </p:cBhvr>
                                    </p:animEffect>
                                  </p:childTnLst>
                                </p:cTn>
                              </p:par>
                            </p:childTnLst>
                          </p:cTn>
                        </p:par>
                        <p:par>
                          <p:cTn id="100" fill="hold">
                            <p:stCondLst>
                              <p:cond delay="289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9"/>
                                        </p:tgtEl>
                                        <p:attrNameLst>
                                          <p:attrName>style.visibility</p:attrName>
                                        </p:attrNameLst>
                                      </p:cBhvr>
                                      <p:to>
                                        <p:strVal val="visible"/>
                                      </p:to>
                                    </p:set>
                                    <p:anim calcmode="lin" valueType="num">
                                      <p:cBhvr>
                                        <p:cTn id="103" dur="1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9"/>
                                        </p:tgtEl>
                                        <p:attrNameLst>
                                          <p:attrName>ppt_y</p:attrName>
                                        </p:attrNameLst>
                                      </p:cBhvr>
                                      <p:tavLst>
                                        <p:tav tm="0">
                                          <p:val>
                                            <p:strVal val="#ppt_y"/>
                                          </p:val>
                                        </p:tav>
                                        <p:tav tm="100000">
                                          <p:val>
                                            <p:strVal val="#ppt_y"/>
                                          </p:val>
                                        </p:tav>
                                      </p:tavLst>
                                    </p:anim>
                                    <p:anim calcmode="lin" valueType="num">
                                      <p:cBhvr>
                                        <p:cTn id="105" dur="1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9"/>
                                        </p:tgtEl>
                                      </p:cBhvr>
                                    </p:animEffect>
                                  </p:childTnLst>
                                </p:cTn>
                              </p:par>
                            </p:childTnLst>
                          </p:cTn>
                        </p:par>
                        <p:par>
                          <p:cTn id="108" fill="hold">
                            <p:stCondLst>
                              <p:cond delay="30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85"/>
                                        </p:tgtEl>
                                        <p:attrNameLst>
                                          <p:attrName>style.visibility</p:attrName>
                                        </p:attrNameLst>
                                      </p:cBhvr>
                                      <p:to>
                                        <p:strVal val="visible"/>
                                      </p:to>
                                    </p:set>
                                    <p:anim calcmode="lin" valueType="num">
                                      <p:cBhvr>
                                        <p:cTn id="111" dur="1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85"/>
                                        </p:tgtEl>
                                        <p:attrNameLst>
                                          <p:attrName>ppt_y</p:attrName>
                                        </p:attrNameLst>
                                      </p:cBhvr>
                                      <p:tavLst>
                                        <p:tav tm="0">
                                          <p:val>
                                            <p:strVal val="#ppt_y"/>
                                          </p:val>
                                        </p:tav>
                                        <p:tav tm="100000">
                                          <p:val>
                                            <p:strVal val="#ppt_y"/>
                                          </p:val>
                                        </p:tav>
                                      </p:tavLst>
                                    </p:anim>
                                    <p:anim calcmode="lin" valueType="num">
                                      <p:cBhvr>
                                        <p:cTn id="113" dur="1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85"/>
                                        </p:tgtEl>
                                      </p:cBhvr>
                                    </p:animEffect>
                                  </p:childTnLst>
                                </p:cTn>
                              </p:par>
                            </p:childTnLst>
                          </p:cTn>
                        </p:par>
                        <p:par>
                          <p:cTn id="116" fill="hold">
                            <p:stCondLst>
                              <p:cond delay="311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37"/>
                                        </p:tgtEl>
                                        <p:attrNameLst>
                                          <p:attrName>style.visibility</p:attrName>
                                        </p:attrNameLst>
                                      </p:cBhvr>
                                      <p:to>
                                        <p:strVal val="visible"/>
                                      </p:to>
                                    </p:set>
                                    <p:anim calcmode="lin" valueType="num">
                                      <p:cBhvr>
                                        <p:cTn id="11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37"/>
                                        </p:tgtEl>
                                        <p:attrNameLst>
                                          <p:attrName>ppt_y</p:attrName>
                                        </p:attrNameLst>
                                      </p:cBhvr>
                                      <p:tavLst>
                                        <p:tav tm="0">
                                          <p:val>
                                            <p:strVal val="#ppt_y"/>
                                          </p:val>
                                        </p:tav>
                                        <p:tav tm="100000">
                                          <p:val>
                                            <p:strVal val="#ppt_y"/>
                                          </p:val>
                                        </p:tav>
                                      </p:tavLst>
                                    </p:anim>
                                    <p:anim calcmode="lin" valueType="num">
                                      <p:cBhvr>
                                        <p:cTn id="12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37"/>
                                        </p:tgtEl>
                                      </p:cBhvr>
                                    </p:animEffect>
                                  </p:childTnLst>
                                </p:cTn>
                              </p:par>
                            </p:childTnLst>
                          </p:cTn>
                        </p:par>
                        <p:par>
                          <p:cTn id="124" fill="hold">
                            <p:stCondLst>
                              <p:cond delay="3600"/>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46"/>
                                        </p:tgtEl>
                                        <p:attrNameLst>
                                          <p:attrName>style.visibility</p:attrName>
                                        </p:attrNameLst>
                                      </p:cBhvr>
                                      <p:to>
                                        <p:strVal val="visible"/>
                                      </p:to>
                                    </p:set>
                                    <p:anim calcmode="lin" valueType="num">
                                      <p:cBhvr>
                                        <p:cTn id="127"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8" dur="100" fill="hold"/>
                                        <p:tgtEl>
                                          <p:spTgt spid="46"/>
                                        </p:tgtEl>
                                        <p:attrNameLst>
                                          <p:attrName>ppt_y</p:attrName>
                                        </p:attrNameLst>
                                      </p:cBhvr>
                                      <p:tavLst>
                                        <p:tav tm="0">
                                          <p:val>
                                            <p:strVal val="#ppt_y"/>
                                          </p:val>
                                        </p:tav>
                                        <p:tav tm="100000">
                                          <p:val>
                                            <p:strVal val="#ppt_y"/>
                                          </p:val>
                                        </p:tav>
                                      </p:tavLst>
                                    </p:anim>
                                    <p:anim calcmode="lin" valueType="num">
                                      <p:cBhvr>
                                        <p:cTn id="129"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30"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00" tmFilter="0,0; .5, 1; 1, 1"/>
                                        <p:tgtEl>
                                          <p:spTgt spid="46"/>
                                        </p:tgtEl>
                                      </p:cBhvr>
                                    </p:animEffect>
                                  </p:childTnLst>
                                </p:cTn>
                              </p:par>
                            </p:childTnLst>
                          </p:cTn>
                        </p:par>
                        <p:par>
                          <p:cTn id="132" fill="hold">
                            <p:stCondLst>
                              <p:cond delay="385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59"/>
                                        </p:tgtEl>
                                        <p:attrNameLst>
                                          <p:attrName>style.visibility</p:attrName>
                                        </p:attrNameLst>
                                      </p:cBhvr>
                                      <p:to>
                                        <p:strVal val="visible"/>
                                      </p:to>
                                    </p:set>
                                    <p:anim calcmode="lin" valueType="num">
                                      <p:cBhvr>
                                        <p:cTn id="135"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36" dur="100" fill="hold"/>
                                        <p:tgtEl>
                                          <p:spTgt spid="59"/>
                                        </p:tgtEl>
                                        <p:attrNameLst>
                                          <p:attrName>ppt_y</p:attrName>
                                        </p:attrNameLst>
                                      </p:cBhvr>
                                      <p:tavLst>
                                        <p:tav tm="0">
                                          <p:val>
                                            <p:strVal val="#ppt_y"/>
                                          </p:val>
                                        </p:tav>
                                        <p:tav tm="100000">
                                          <p:val>
                                            <p:strVal val="#ppt_y"/>
                                          </p:val>
                                        </p:tav>
                                      </p:tavLst>
                                    </p:anim>
                                    <p:anim calcmode="lin" valueType="num">
                                      <p:cBhvr>
                                        <p:cTn id="137"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38"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100" tmFilter="0,0; .5, 1; 1, 1"/>
                                        <p:tgtEl>
                                          <p:spTgt spid="59"/>
                                        </p:tgtEl>
                                      </p:cBhvr>
                                    </p:animEffect>
                                  </p:childTnLst>
                                </p:cTn>
                              </p:par>
                            </p:childTnLst>
                          </p:cTn>
                        </p:par>
                        <p:par>
                          <p:cTn id="140" fill="hold">
                            <p:stCondLst>
                              <p:cond delay="4100"/>
                            </p:stCondLst>
                            <p:childTnLst>
                              <p:par>
                                <p:cTn id="141" presetID="41" presetClass="entr" presetSubtype="0" fill="hold" grpId="0" nodeType="afterEffect">
                                  <p:stCondLst>
                                    <p:cond delay="0"/>
                                  </p:stCondLst>
                                  <p:iterate type="lt">
                                    <p:tmPct val="10000"/>
                                  </p:iterate>
                                  <p:childTnLst>
                                    <p:set>
                                      <p:cBhvr>
                                        <p:cTn id="142" dur="1" fill="hold">
                                          <p:stCondLst>
                                            <p:cond delay="0"/>
                                          </p:stCondLst>
                                        </p:cTn>
                                        <p:tgtEl>
                                          <p:spTgt spid="60"/>
                                        </p:tgtEl>
                                        <p:attrNameLst>
                                          <p:attrName>style.visibility</p:attrName>
                                        </p:attrNameLst>
                                      </p:cBhvr>
                                      <p:to>
                                        <p:strVal val="visible"/>
                                      </p:to>
                                    </p:set>
                                    <p:anim calcmode="lin" valueType="num">
                                      <p:cBhvr>
                                        <p:cTn id="143" dur="1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44" dur="100" fill="hold"/>
                                        <p:tgtEl>
                                          <p:spTgt spid="60"/>
                                        </p:tgtEl>
                                        <p:attrNameLst>
                                          <p:attrName>ppt_y</p:attrName>
                                        </p:attrNameLst>
                                      </p:cBhvr>
                                      <p:tavLst>
                                        <p:tav tm="0">
                                          <p:val>
                                            <p:strVal val="#ppt_y"/>
                                          </p:val>
                                        </p:tav>
                                        <p:tav tm="100000">
                                          <p:val>
                                            <p:strVal val="#ppt_y"/>
                                          </p:val>
                                        </p:tav>
                                      </p:tavLst>
                                    </p:anim>
                                    <p:anim calcmode="lin" valueType="num">
                                      <p:cBhvr>
                                        <p:cTn id="145" dur="1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46" dur="1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100" tmFilter="0,0; .5, 1; 1, 1"/>
                                        <p:tgtEl>
                                          <p:spTgt spid="60"/>
                                        </p:tgtEl>
                                      </p:cBhvr>
                                    </p:animEffect>
                                  </p:childTnLst>
                                </p:cTn>
                              </p:par>
                            </p:childTnLst>
                          </p:cTn>
                        </p:par>
                        <p:par>
                          <p:cTn id="148" fill="hold">
                            <p:stCondLst>
                              <p:cond delay="4330"/>
                            </p:stCondLst>
                            <p:childTnLst>
                              <p:par>
                                <p:cTn id="149" presetID="41" presetClass="entr" presetSubtype="0" fill="hold" grpId="0" nodeType="afterEffect">
                                  <p:stCondLst>
                                    <p:cond delay="0"/>
                                  </p:stCondLst>
                                  <p:iterate type="lt">
                                    <p:tmPct val="10000"/>
                                  </p:iterate>
                                  <p:childTnLst>
                                    <p:set>
                                      <p:cBhvr>
                                        <p:cTn id="150" dur="1" fill="hold">
                                          <p:stCondLst>
                                            <p:cond delay="0"/>
                                          </p:stCondLst>
                                        </p:cTn>
                                        <p:tgtEl>
                                          <p:spTgt spid="62"/>
                                        </p:tgtEl>
                                        <p:attrNameLst>
                                          <p:attrName>style.visibility</p:attrName>
                                        </p:attrNameLst>
                                      </p:cBhvr>
                                      <p:to>
                                        <p:strVal val="visible"/>
                                      </p:to>
                                    </p:set>
                                    <p:anim calcmode="lin" valueType="num">
                                      <p:cBhvr>
                                        <p:cTn id="151" dur="1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52" dur="100" fill="hold"/>
                                        <p:tgtEl>
                                          <p:spTgt spid="62"/>
                                        </p:tgtEl>
                                        <p:attrNameLst>
                                          <p:attrName>ppt_y</p:attrName>
                                        </p:attrNameLst>
                                      </p:cBhvr>
                                      <p:tavLst>
                                        <p:tav tm="0">
                                          <p:val>
                                            <p:strVal val="#ppt_y"/>
                                          </p:val>
                                        </p:tav>
                                        <p:tav tm="100000">
                                          <p:val>
                                            <p:strVal val="#ppt_y"/>
                                          </p:val>
                                        </p:tav>
                                      </p:tavLst>
                                    </p:anim>
                                    <p:anim calcmode="lin" valueType="num">
                                      <p:cBhvr>
                                        <p:cTn id="153" dur="1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54" dur="1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55" dur="100" tmFilter="0,0; .5, 1; 1, 1"/>
                                        <p:tgtEl>
                                          <p:spTgt spid="62"/>
                                        </p:tgtEl>
                                      </p:cBhvr>
                                    </p:animEffect>
                                  </p:childTnLst>
                                </p:cTn>
                              </p:par>
                            </p:childTnLst>
                          </p:cTn>
                        </p:par>
                        <p:par>
                          <p:cTn id="156" fill="hold">
                            <p:stCondLst>
                              <p:cond delay="4560"/>
                            </p:stCondLst>
                            <p:childTnLst>
                              <p:par>
                                <p:cTn id="157" presetID="41" presetClass="entr" presetSubtype="0" fill="hold" grpId="0" nodeType="afterEffect">
                                  <p:stCondLst>
                                    <p:cond delay="0"/>
                                  </p:stCondLst>
                                  <p:iterate type="lt">
                                    <p:tmPct val="10000"/>
                                  </p:iterate>
                                  <p:childTnLst>
                                    <p:set>
                                      <p:cBhvr>
                                        <p:cTn id="158" dur="1" fill="hold">
                                          <p:stCondLst>
                                            <p:cond delay="0"/>
                                          </p:stCondLst>
                                        </p:cTn>
                                        <p:tgtEl>
                                          <p:spTgt spid="63"/>
                                        </p:tgtEl>
                                        <p:attrNameLst>
                                          <p:attrName>style.visibility</p:attrName>
                                        </p:attrNameLst>
                                      </p:cBhvr>
                                      <p:to>
                                        <p:strVal val="visible"/>
                                      </p:to>
                                    </p:set>
                                    <p:anim calcmode="lin" valueType="num">
                                      <p:cBhvr>
                                        <p:cTn id="159" dur="1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60" dur="100" fill="hold"/>
                                        <p:tgtEl>
                                          <p:spTgt spid="63"/>
                                        </p:tgtEl>
                                        <p:attrNameLst>
                                          <p:attrName>ppt_y</p:attrName>
                                        </p:attrNameLst>
                                      </p:cBhvr>
                                      <p:tavLst>
                                        <p:tav tm="0">
                                          <p:val>
                                            <p:strVal val="#ppt_y"/>
                                          </p:val>
                                        </p:tav>
                                        <p:tav tm="100000">
                                          <p:val>
                                            <p:strVal val="#ppt_y"/>
                                          </p:val>
                                        </p:tav>
                                      </p:tavLst>
                                    </p:anim>
                                    <p:anim calcmode="lin" valueType="num">
                                      <p:cBhvr>
                                        <p:cTn id="161" dur="1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62" dur="1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63" dur="100" tmFilter="0,0; .5, 1; 1, 1"/>
                                        <p:tgtEl>
                                          <p:spTgt spid="63"/>
                                        </p:tgtEl>
                                      </p:cBhvr>
                                    </p:animEffect>
                                  </p:childTnLst>
                                </p:cTn>
                              </p:par>
                            </p:childTnLst>
                          </p:cTn>
                        </p:par>
                        <p:par>
                          <p:cTn id="164" fill="hold">
                            <p:stCondLst>
                              <p:cond delay="4780"/>
                            </p:stCondLst>
                            <p:childTnLst>
                              <p:par>
                                <p:cTn id="165" presetID="41" presetClass="entr" presetSubtype="0" fill="hold" grpId="0" nodeType="afterEffect">
                                  <p:stCondLst>
                                    <p:cond delay="0"/>
                                  </p:stCondLst>
                                  <p:iterate type="lt">
                                    <p:tmPct val="10000"/>
                                  </p:iterate>
                                  <p:childTnLst>
                                    <p:set>
                                      <p:cBhvr>
                                        <p:cTn id="166" dur="1" fill="hold">
                                          <p:stCondLst>
                                            <p:cond delay="0"/>
                                          </p:stCondLst>
                                        </p:cTn>
                                        <p:tgtEl>
                                          <p:spTgt spid="72"/>
                                        </p:tgtEl>
                                        <p:attrNameLst>
                                          <p:attrName>style.visibility</p:attrName>
                                        </p:attrNameLst>
                                      </p:cBhvr>
                                      <p:to>
                                        <p:strVal val="visible"/>
                                      </p:to>
                                    </p:set>
                                    <p:anim calcmode="lin" valueType="num">
                                      <p:cBhvr>
                                        <p:cTn id="167" dur="1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68" dur="100" fill="hold"/>
                                        <p:tgtEl>
                                          <p:spTgt spid="72"/>
                                        </p:tgtEl>
                                        <p:attrNameLst>
                                          <p:attrName>ppt_y</p:attrName>
                                        </p:attrNameLst>
                                      </p:cBhvr>
                                      <p:tavLst>
                                        <p:tav tm="0">
                                          <p:val>
                                            <p:strVal val="#ppt_y"/>
                                          </p:val>
                                        </p:tav>
                                        <p:tav tm="100000">
                                          <p:val>
                                            <p:strVal val="#ppt_y"/>
                                          </p:val>
                                        </p:tav>
                                      </p:tavLst>
                                    </p:anim>
                                    <p:anim calcmode="lin" valueType="num">
                                      <p:cBhvr>
                                        <p:cTn id="169" dur="1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70" dur="1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100" tmFilter="0,0; .5, 1; 1, 1"/>
                                        <p:tgtEl>
                                          <p:spTgt spid="72"/>
                                        </p:tgtEl>
                                      </p:cBhvr>
                                    </p:animEffect>
                                  </p:childTnLst>
                                </p:cTn>
                              </p:par>
                            </p:childTnLst>
                          </p:cTn>
                        </p:par>
                        <p:par>
                          <p:cTn id="172" fill="hold">
                            <p:stCondLst>
                              <p:cond delay="5010"/>
                            </p:stCondLst>
                            <p:childTnLst>
                              <p:par>
                                <p:cTn id="173" presetID="41" presetClass="entr" presetSubtype="0" fill="hold" grpId="0" nodeType="afterEffect">
                                  <p:stCondLst>
                                    <p:cond delay="0"/>
                                  </p:stCondLst>
                                  <p:iterate type="lt">
                                    <p:tmPct val="10000"/>
                                  </p:iterate>
                                  <p:childTnLst>
                                    <p:set>
                                      <p:cBhvr>
                                        <p:cTn id="174" dur="1" fill="hold">
                                          <p:stCondLst>
                                            <p:cond delay="0"/>
                                          </p:stCondLst>
                                        </p:cTn>
                                        <p:tgtEl>
                                          <p:spTgt spid="80"/>
                                        </p:tgtEl>
                                        <p:attrNameLst>
                                          <p:attrName>style.visibility</p:attrName>
                                        </p:attrNameLst>
                                      </p:cBhvr>
                                      <p:to>
                                        <p:strVal val="visible"/>
                                      </p:to>
                                    </p:set>
                                    <p:anim calcmode="lin" valueType="num">
                                      <p:cBhvr>
                                        <p:cTn id="175" dur="1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76" dur="100" fill="hold"/>
                                        <p:tgtEl>
                                          <p:spTgt spid="80"/>
                                        </p:tgtEl>
                                        <p:attrNameLst>
                                          <p:attrName>ppt_y</p:attrName>
                                        </p:attrNameLst>
                                      </p:cBhvr>
                                      <p:tavLst>
                                        <p:tav tm="0">
                                          <p:val>
                                            <p:strVal val="#ppt_y"/>
                                          </p:val>
                                        </p:tav>
                                        <p:tav tm="100000">
                                          <p:val>
                                            <p:strVal val="#ppt_y"/>
                                          </p:val>
                                        </p:tav>
                                      </p:tavLst>
                                    </p:anim>
                                    <p:anim calcmode="lin" valueType="num">
                                      <p:cBhvr>
                                        <p:cTn id="177" dur="1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78" dur="1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79" dur="100" tmFilter="0,0; .5, 1; 1, 1"/>
                                        <p:tgtEl>
                                          <p:spTgt spid="80"/>
                                        </p:tgtEl>
                                      </p:cBhvr>
                                    </p:animEffect>
                                  </p:childTnLst>
                                </p:cTn>
                              </p:par>
                            </p:childTnLst>
                          </p:cTn>
                        </p:par>
                        <p:par>
                          <p:cTn id="180" fill="hold">
                            <p:stCondLst>
                              <p:cond delay="544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81"/>
                                        </p:tgtEl>
                                        <p:attrNameLst>
                                          <p:attrName>style.visibility</p:attrName>
                                        </p:attrNameLst>
                                      </p:cBhvr>
                                      <p:to>
                                        <p:strVal val="visible"/>
                                      </p:to>
                                    </p:set>
                                    <p:anim calcmode="lin" valueType="num">
                                      <p:cBhvr>
                                        <p:cTn id="183"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184" dur="100" fill="hold"/>
                                        <p:tgtEl>
                                          <p:spTgt spid="81"/>
                                        </p:tgtEl>
                                        <p:attrNameLst>
                                          <p:attrName>ppt_y</p:attrName>
                                        </p:attrNameLst>
                                      </p:cBhvr>
                                      <p:tavLst>
                                        <p:tav tm="0">
                                          <p:val>
                                            <p:strVal val="#ppt_y"/>
                                          </p:val>
                                        </p:tav>
                                        <p:tav tm="100000">
                                          <p:val>
                                            <p:strVal val="#ppt_y"/>
                                          </p:val>
                                        </p:tav>
                                      </p:tavLst>
                                    </p:anim>
                                    <p:anim calcmode="lin" valueType="num">
                                      <p:cBhvr>
                                        <p:cTn id="185"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86"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100" tmFilter="0,0; .5, 1; 1, 1"/>
                                        <p:tgtEl>
                                          <p:spTgt spid="81"/>
                                        </p:tgtEl>
                                      </p:cBhvr>
                                    </p:animEffect>
                                  </p:childTnLst>
                                </p:cTn>
                              </p:par>
                            </p:childTnLst>
                          </p:cTn>
                        </p:par>
                        <p:par>
                          <p:cTn id="188" fill="hold">
                            <p:stCondLst>
                              <p:cond delay="5700"/>
                            </p:stCondLst>
                            <p:childTnLst>
                              <p:par>
                                <p:cTn id="189" presetID="41" presetClass="entr" presetSubtype="0" fill="hold" grpId="0" nodeType="afterEffect">
                                  <p:stCondLst>
                                    <p:cond delay="0"/>
                                  </p:stCondLst>
                                  <p:iterate type="lt">
                                    <p:tmPct val="10000"/>
                                  </p:iterate>
                                  <p:childTnLst>
                                    <p:set>
                                      <p:cBhvr>
                                        <p:cTn id="190" dur="1" fill="hold">
                                          <p:stCondLst>
                                            <p:cond delay="0"/>
                                          </p:stCondLst>
                                        </p:cTn>
                                        <p:tgtEl>
                                          <p:spTgt spid="82"/>
                                        </p:tgtEl>
                                        <p:attrNameLst>
                                          <p:attrName>style.visibility</p:attrName>
                                        </p:attrNameLst>
                                      </p:cBhvr>
                                      <p:to>
                                        <p:strVal val="visible"/>
                                      </p:to>
                                    </p:set>
                                    <p:anim calcmode="lin" valueType="num">
                                      <p:cBhvr>
                                        <p:cTn id="191"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92" dur="100" fill="hold"/>
                                        <p:tgtEl>
                                          <p:spTgt spid="82"/>
                                        </p:tgtEl>
                                        <p:attrNameLst>
                                          <p:attrName>ppt_y</p:attrName>
                                        </p:attrNameLst>
                                      </p:cBhvr>
                                      <p:tavLst>
                                        <p:tav tm="0">
                                          <p:val>
                                            <p:strVal val="#ppt_y"/>
                                          </p:val>
                                        </p:tav>
                                        <p:tav tm="100000">
                                          <p:val>
                                            <p:strVal val="#ppt_y"/>
                                          </p:val>
                                        </p:tav>
                                      </p:tavLst>
                                    </p:anim>
                                    <p:anim calcmode="lin" valueType="num">
                                      <p:cBhvr>
                                        <p:cTn id="193"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94"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195" dur="100" tmFilter="0,0; .5, 1; 1, 1"/>
                                        <p:tgtEl>
                                          <p:spTgt spid="82"/>
                                        </p:tgtEl>
                                      </p:cBhvr>
                                    </p:animEffect>
                                  </p:childTnLst>
                                </p:cTn>
                              </p:par>
                            </p:childTnLst>
                          </p:cTn>
                        </p:par>
                        <p:par>
                          <p:cTn id="196" fill="hold">
                            <p:stCondLst>
                              <p:cond delay="6010"/>
                            </p:stCondLst>
                            <p:childTnLst>
                              <p:par>
                                <p:cTn id="197" presetID="41" presetClass="entr" presetSubtype="0" fill="hold" grpId="0" nodeType="afterEffect">
                                  <p:stCondLst>
                                    <p:cond delay="0"/>
                                  </p:stCondLst>
                                  <p:iterate type="lt">
                                    <p:tmPct val="10000"/>
                                  </p:iterate>
                                  <p:childTnLst>
                                    <p:set>
                                      <p:cBhvr>
                                        <p:cTn id="198" dur="1" fill="hold">
                                          <p:stCondLst>
                                            <p:cond delay="0"/>
                                          </p:stCondLst>
                                        </p:cTn>
                                        <p:tgtEl>
                                          <p:spTgt spid="86"/>
                                        </p:tgtEl>
                                        <p:attrNameLst>
                                          <p:attrName>style.visibility</p:attrName>
                                        </p:attrNameLst>
                                      </p:cBhvr>
                                      <p:to>
                                        <p:strVal val="visible"/>
                                      </p:to>
                                    </p:set>
                                    <p:anim calcmode="lin" valueType="num">
                                      <p:cBhvr>
                                        <p:cTn id="199" dur="1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200" dur="100" fill="hold"/>
                                        <p:tgtEl>
                                          <p:spTgt spid="86"/>
                                        </p:tgtEl>
                                        <p:attrNameLst>
                                          <p:attrName>ppt_y</p:attrName>
                                        </p:attrNameLst>
                                      </p:cBhvr>
                                      <p:tavLst>
                                        <p:tav tm="0">
                                          <p:val>
                                            <p:strVal val="#ppt_y"/>
                                          </p:val>
                                        </p:tav>
                                        <p:tav tm="100000">
                                          <p:val>
                                            <p:strVal val="#ppt_y"/>
                                          </p:val>
                                        </p:tav>
                                      </p:tavLst>
                                    </p:anim>
                                    <p:anim calcmode="lin" valueType="num">
                                      <p:cBhvr>
                                        <p:cTn id="201" dur="1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202" dur="1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100" tmFilter="0,0; .5, 1; 1, 1"/>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6" grpId="0"/>
      <p:bldP spid="48" grpId="0" animBg="1"/>
      <p:bldP spid="49" grpId="0" animBg="1"/>
      <p:bldP spid="50" grpId="0" animBg="1"/>
      <p:bldP spid="51" grpId="0" animBg="1"/>
      <p:bldP spid="33" grpId="0"/>
      <p:bldP spid="34" grpId="0"/>
      <p:bldP spid="35" grpId="0"/>
      <p:bldP spid="57" grpId="0"/>
      <p:bldP spid="58" grpId="0"/>
      <p:bldP spid="59" grpId="0"/>
      <p:bldP spid="60" grpId="0"/>
      <p:bldP spid="62" grpId="0"/>
      <p:bldP spid="63" grpId="0"/>
      <p:bldP spid="72" grpId="0"/>
      <p:bldP spid="75" grpId="0"/>
      <p:bldP spid="76" grpId="0"/>
      <p:bldP spid="77" grpId="0"/>
      <p:bldP spid="78" grpId="0"/>
      <p:bldP spid="79" grpId="0"/>
      <p:bldP spid="80" grpId="0"/>
      <p:bldP spid="81" grpId="0"/>
      <p:bldP spid="82" grpId="0"/>
      <p:bldP spid="85"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9610" y="247798"/>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Contents of the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69029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2058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762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42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329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2033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691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biLevel thresh="25000"/>
            <a:alphaModFix amt="70000"/>
            <a:extLst>
              <a:ext uri="{28A0092B-C50C-407E-A947-70E740481C1C}">
                <a14:useLocalDpi xmlns:a14="http://schemas.microsoft.com/office/drawing/2010/main" val="0"/>
              </a:ext>
            </a:extLst>
          </a:blip>
          <a:srcRect/>
          <a:stretch/>
        </p:blipFill>
        <p:spPr>
          <a:xfrm>
            <a:off x="2348636" y="2561390"/>
            <a:ext cx="651848" cy="509765"/>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593417" y="2220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6013476" y="1924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093048" y="2582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691778" y="4277178"/>
            <a:ext cx="3038142"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just" eaLnBrk="1" fontAlgn="auto" hangingPunct="1">
              <a:lnSpc>
                <a:spcPct val="150000"/>
              </a:lnSpc>
              <a:spcAft>
                <a:spcPts val="0"/>
              </a:spcAft>
              <a:defRPr/>
            </a:pPr>
            <a:r>
              <a:rPr lang="en-US" sz="1600" b="0" dirty="0">
                <a:solidFill>
                  <a:schemeClr val="tx1"/>
                </a:solidFill>
                <a:latin typeface="El Messiri" panose="00000800000000000000" pitchFamily="50" charset="-78"/>
                <a:cs typeface="El Messiri" panose="00000800000000000000" pitchFamily="50" charset="-78"/>
              </a:rPr>
              <a:t>Every business plan begins with a clean and clear cover page that tells the reader what to expect in the document to follow. </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688234" y="4380330"/>
            <a:ext cx="3062532"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1800" b="0">
                <a:latin typeface="El Messiri" panose="00000800000000000000" pitchFamily="50" charset="-78"/>
                <a:ea typeface="+mj-ea"/>
                <a:cs typeface="El Messiri" panose="00000800000000000000" pitchFamily="50" charset="-78"/>
              </a:defRPr>
            </a:lvl1pPr>
          </a:lstStyle>
          <a:p>
            <a:pPr algn="just">
              <a:lnSpc>
                <a:spcPct val="150000"/>
              </a:lnSpc>
            </a:pPr>
            <a:r>
              <a:rPr lang="en-US" sz="1600" dirty="0"/>
              <a:t>The title page should highlight the plan’s major focus. It should draw attention to the purpose of the plan and clearly spell out the project being presented.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526928" y="4447870"/>
            <a:ext cx="3128525"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1800" b="0">
                <a:latin typeface="El Messiri" panose="00000800000000000000" pitchFamily="50" charset="-78"/>
                <a:ea typeface="+mj-ea"/>
                <a:cs typeface="El Messiri" panose="00000800000000000000" pitchFamily="50" charset="-78"/>
              </a:defRPr>
            </a:lvl1pPr>
          </a:lstStyle>
          <a:p>
            <a:pPr algn="just">
              <a:lnSpc>
                <a:spcPct val="150000"/>
              </a:lnSpc>
            </a:pPr>
            <a:r>
              <a:rPr lang="en-US" sz="1600" dirty="0"/>
              <a:t>The table of contents outlines the entire plan, specifically listing the sequence of the plan’s topics that will lead the reader to your desired conclusion.</a:t>
            </a:r>
          </a:p>
        </p:txBody>
      </p:sp>
      <p:pic>
        <p:nvPicPr>
          <p:cNvPr id="3" name="صورة 2" descr="صورة تحتوي على نص, ملحق, رسوم المتجهات&#10;&#10;تم إنشاء الوصف تلقائياً">
            <a:extLst>
              <a:ext uri="{FF2B5EF4-FFF2-40B4-BE49-F238E27FC236}">
                <a16:creationId xmlns:a16="http://schemas.microsoft.com/office/drawing/2014/main" id="{D37C84D2-F51D-DE4B-9361-6C93884A624E}"/>
              </a:ext>
            </a:extLst>
          </p:cNvPr>
          <p:cNvPicPr>
            <a:picLocks noChangeAspect="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val="0"/>
              </a:ext>
            </a:extLst>
          </a:blip>
          <a:stretch>
            <a:fillRect/>
          </a:stretch>
        </p:blipFill>
        <p:spPr>
          <a:xfrm>
            <a:off x="5963509" y="2665298"/>
            <a:ext cx="937953" cy="660964"/>
          </a:xfrm>
          <a:prstGeom prst="rect">
            <a:avLst/>
          </a:prstGeom>
        </p:spPr>
      </p:pic>
      <p:pic>
        <p:nvPicPr>
          <p:cNvPr id="7" name="صورة 6">
            <a:extLst>
              <a:ext uri="{FF2B5EF4-FFF2-40B4-BE49-F238E27FC236}">
                <a16:creationId xmlns:a16="http://schemas.microsoft.com/office/drawing/2014/main" id="{E4C57D3B-CD88-F069-B703-07B3E880F719}"/>
              </a:ext>
            </a:extLst>
          </p:cNvPr>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49073" y="2690471"/>
            <a:ext cx="574098" cy="743019"/>
          </a:xfrm>
          <a:prstGeom prst="rect">
            <a:avLst/>
          </a:prstGeom>
        </p:spPr>
      </p:pic>
      <p:sp>
        <p:nvSpPr>
          <p:cNvPr id="39" name="Rectangle 31">
            <a:extLst>
              <a:ext uri="{FF2B5EF4-FFF2-40B4-BE49-F238E27FC236}">
                <a16:creationId xmlns:a16="http://schemas.microsoft.com/office/drawing/2014/main" id="{00410664-FB26-48BD-0F94-E3C7F9DF7BF5}"/>
              </a:ext>
            </a:extLst>
          </p:cNvPr>
          <p:cNvSpPr/>
          <p:nvPr/>
        </p:nvSpPr>
        <p:spPr>
          <a:xfrm>
            <a:off x="1358313" y="880407"/>
            <a:ext cx="10148341" cy="523220"/>
          </a:xfrm>
          <a:prstGeom prst="rect">
            <a:avLst/>
          </a:prstGeom>
        </p:spPr>
        <p:txBody>
          <a:bodyPr wrap="square" anchor="t">
            <a:spAutoFit/>
          </a:bodyPr>
          <a:lstStyle/>
          <a:p>
            <a:pPr algn="ctr"/>
            <a:r>
              <a:rPr lang="en-US" sz="2800" dirty="0">
                <a:solidFill>
                  <a:schemeClr val="tx1">
                    <a:lumMod val="60000"/>
                    <a:lumOff val="40000"/>
                  </a:schemeClr>
                </a:solidFill>
              </a:rPr>
              <a:t>Cover letter, title page, and table of contents: </a:t>
            </a:r>
          </a:p>
        </p:txBody>
      </p:sp>
    </p:spTree>
    <p:extLst>
      <p:ext uri="{BB962C8B-B14F-4D97-AF65-F5344CB8AC3E}">
        <p14:creationId xmlns:p14="http://schemas.microsoft.com/office/powerpoint/2010/main" val="22289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9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9"/>
                                        </p:tgtEl>
                                        <p:attrNameLst>
                                          <p:attrName>style.visibility</p:attrName>
                                        </p:attrNameLst>
                                      </p:cBhvr>
                                      <p:to>
                                        <p:strVal val="visible"/>
                                      </p:to>
                                    </p:set>
                                    <p:anim calcmode="lin" valueType="num">
                                      <p:cBhvr>
                                        <p:cTn id="31"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9"/>
                                        </p:tgtEl>
                                        <p:attrNameLst>
                                          <p:attrName>ppt_y</p:attrName>
                                        </p:attrNameLst>
                                      </p:cBhvr>
                                      <p:tavLst>
                                        <p:tav tm="0">
                                          <p:val>
                                            <p:strVal val="#ppt_y"/>
                                          </p:val>
                                        </p:tav>
                                        <p:tav tm="100000">
                                          <p:val>
                                            <p:strVal val="#ppt_y"/>
                                          </p:val>
                                        </p:tav>
                                      </p:tavLst>
                                    </p:anim>
                                    <p:anim calcmode="lin" valueType="num">
                                      <p:cBhvr>
                                        <p:cTn id="33"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9"/>
                                        </p:tgtEl>
                                      </p:cBhvr>
                                    </p:animEffect>
                                  </p:childTnLst>
                                </p:cTn>
                              </p:par>
                            </p:childTnLst>
                          </p:cTn>
                        </p:par>
                        <p:par>
                          <p:cTn id="36" fill="hold">
                            <p:stCondLst>
                              <p:cond delay="174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3"/>
                                        </p:tgtEl>
                                        <p:attrNameLst>
                                          <p:attrName>style.visibility</p:attrName>
                                        </p:attrNameLst>
                                      </p:cBhvr>
                                      <p:to>
                                        <p:strVal val="visible"/>
                                      </p:to>
                                    </p:set>
                                    <p:anim calcmode="lin" valueType="num">
                                      <p:cBhvr>
                                        <p:cTn id="39" dur="1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73"/>
                                        </p:tgtEl>
                                        <p:attrNameLst>
                                          <p:attrName>ppt_y</p:attrName>
                                        </p:attrNameLst>
                                      </p:cBhvr>
                                      <p:tavLst>
                                        <p:tav tm="0">
                                          <p:val>
                                            <p:strVal val="#ppt_y"/>
                                          </p:val>
                                        </p:tav>
                                        <p:tav tm="100000">
                                          <p:val>
                                            <p:strVal val="#ppt_y"/>
                                          </p:val>
                                        </p:tav>
                                      </p:tavLst>
                                    </p:anim>
                                    <p:anim calcmode="lin" valueType="num">
                                      <p:cBhvr>
                                        <p:cTn id="41" dur="1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73"/>
                                        </p:tgtEl>
                                      </p:cBhvr>
                                    </p:animEffect>
                                  </p:childTnLst>
                                </p:cTn>
                              </p:par>
                            </p:childTnLst>
                          </p:cTn>
                        </p:par>
                        <p:par>
                          <p:cTn id="44" fill="hold">
                            <p:stCondLst>
                              <p:cond delay="28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4"/>
                                        </p:tgtEl>
                                        <p:attrNameLst>
                                          <p:attrName>style.visibility</p:attrName>
                                        </p:attrNameLst>
                                      </p:cBhvr>
                                      <p:to>
                                        <p:strVal val="visible"/>
                                      </p:to>
                                    </p:set>
                                    <p:anim calcmode="lin" valueType="num">
                                      <p:cBhvr>
                                        <p:cTn id="47"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4"/>
                                        </p:tgtEl>
                                        <p:attrNameLst>
                                          <p:attrName>ppt_y</p:attrName>
                                        </p:attrNameLst>
                                      </p:cBhvr>
                                      <p:tavLst>
                                        <p:tav tm="0">
                                          <p:val>
                                            <p:strVal val="#ppt_y"/>
                                          </p:val>
                                        </p:tav>
                                        <p:tav tm="100000">
                                          <p:val>
                                            <p:strVal val="#ppt_y"/>
                                          </p:val>
                                        </p:tav>
                                      </p:tavLst>
                                    </p:anim>
                                    <p:anim calcmode="lin" valueType="num">
                                      <p:cBhvr>
                                        <p:cTn id="49"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4"/>
                                        </p:tgtEl>
                                      </p:cBhvr>
                                    </p:animEffect>
                                  </p:childTnLst>
                                </p:cTn>
                              </p:par>
                            </p:childTnLst>
                          </p:cTn>
                        </p:par>
                        <p:par>
                          <p:cTn id="52" fill="hold">
                            <p:stCondLst>
                              <p:cond delay="426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75"/>
                                        </p:tgtEl>
                                        <p:attrNameLst>
                                          <p:attrName>style.visibility</p:attrName>
                                        </p:attrNameLst>
                                      </p:cBhvr>
                                      <p:to>
                                        <p:strVal val="visible"/>
                                      </p:to>
                                    </p:set>
                                    <p:anim calcmode="lin" valueType="num">
                                      <p:cBhvr>
                                        <p:cTn id="55" dur="1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75"/>
                                        </p:tgtEl>
                                        <p:attrNameLst>
                                          <p:attrName>ppt_y</p:attrName>
                                        </p:attrNameLst>
                                      </p:cBhvr>
                                      <p:tavLst>
                                        <p:tav tm="0">
                                          <p:val>
                                            <p:strVal val="#ppt_y"/>
                                          </p:val>
                                        </p:tav>
                                        <p:tav tm="100000">
                                          <p:val>
                                            <p:strVal val="#ppt_y"/>
                                          </p:val>
                                        </p:tav>
                                      </p:tavLst>
                                    </p:anim>
                                    <p:anim calcmode="lin" valueType="num">
                                      <p:cBhvr>
                                        <p:cTn id="57" dur="1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9610" y="247798"/>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Contents of the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69029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2058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762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42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329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2033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endPar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691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grayscl/>
            <a:extLst>
              <a:ext uri="{28A0092B-C50C-407E-A947-70E740481C1C}">
                <a14:useLocalDpi xmlns:a14="http://schemas.microsoft.com/office/drawing/2010/main" val="0"/>
              </a:ext>
            </a:extLst>
          </a:blip>
          <a:srcRect/>
          <a:stretch/>
        </p:blipFill>
        <p:spPr>
          <a:xfrm>
            <a:off x="1998268" y="2414544"/>
            <a:ext cx="1237663" cy="86636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539058" y="4239771"/>
            <a:ext cx="4006423"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just" eaLnBrk="1" fontAlgn="auto" hangingPunct="1">
              <a:lnSpc>
                <a:spcPct val="150000"/>
              </a:lnSpc>
              <a:spcAft>
                <a:spcPts val="0"/>
              </a:spcAft>
              <a:defRPr/>
            </a:pPr>
            <a:r>
              <a:rPr lang="en-US" sz="1600" b="0" dirty="0">
                <a:solidFill>
                  <a:schemeClr val="tx1"/>
                </a:solidFill>
                <a:latin typeface="El Messiri" panose="00000800000000000000" pitchFamily="50" charset="-78"/>
                <a:cs typeface="El Messiri" panose="00000800000000000000" pitchFamily="50" charset="-78"/>
              </a:rPr>
              <a:t>The first section of a business plan covering the main points of the document.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7646521" y="4368059"/>
            <a:ext cx="4008932"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1800" b="0">
                <a:latin typeface="El Messiri" panose="00000800000000000000" pitchFamily="50" charset="-78"/>
                <a:ea typeface="+mj-ea"/>
                <a:cs typeface="El Messiri" panose="00000800000000000000" pitchFamily="50" charset="-78"/>
              </a:defRPr>
            </a:lvl1pPr>
          </a:lstStyle>
          <a:p>
            <a:pPr algn="just">
              <a:lnSpc>
                <a:spcPct val="150000"/>
              </a:lnSpc>
            </a:pPr>
            <a:r>
              <a:rPr lang="en-US" sz="1600" dirty="0"/>
              <a:t>Its purpose is to convince readers that your business has merit. It encourages them to read the remaining sections. </a:t>
            </a:r>
          </a:p>
        </p:txBody>
      </p:sp>
      <p:pic>
        <p:nvPicPr>
          <p:cNvPr id="7" name="صورة 6">
            <a:extLst>
              <a:ext uri="{FF2B5EF4-FFF2-40B4-BE49-F238E27FC236}">
                <a16:creationId xmlns:a16="http://schemas.microsoft.com/office/drawing/2014/main" id="{E4C57D3B-CD88-F069-B703-07B3E880F719}"/>
              </a:ext>
            </a:extLst>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9673453" y="2690471"/>
            <a:ext cx="520279" cy="735865"/>
          </a:xfrm>
          <a:prstGeom prst="rect">
            <a:avLst/>
          </a:prstGeom>
        </p:spPr>
      </p:pic>
      <p:sp>
        <p:nvSpPr>
          <p:cNvPr id="39" name="Rectangle 31">
            <a:extLst>
              <a:ext uri="{FF2B5EF4-FFF2-40B4-BE49-F238E27FC236}">
                <a16:creationId xmlns:a16="http://schemas.microsoft.com/office/drawing/2014/main" id="{00410664-FB26-48BD-0F94-E3C7F9DF7BF5}"/>
              </a:ext>
            </a:extLst>
          </p:cNvPr>
          <p:cNvSpPr/>
          <p:nvPr/>
        </p:nvSpPr>
        <p:spPr>
          <a:xfrm>
            <a:off x="1358313" y="880407"/>
            <a:ext cx="10148341" cy="523220"/>
          </a:xfrm>
          <a:prstGeom prst="rect">
            <a:avLst/>
          </a:prstGeom>
        </p:spPr>
        <p:txBody>
          <a:bodyPr wrap="square" anchor="t">
            <a:spAutoFit/>
          </a:bodyPr>
          <a:lstStyle/>
          <a:p>
            <a:pPr algn="ctr"/>
            <a:r>
              <a:rPr lang="en-US" sz="2800" dirty="0">
                <a:solidFill>
                  <a:schemeClr val="tx1">
                    <a:lumMod val="60000"/>
                    <a:lumOff val="40000"/>
                  </a:schemeClr>
                </a:solidFill>
              </a:rPr>
              <a:t>Executive summary: </a:t>
            </a:r>
          </a:p>
        </p:txBody>
      </p:sp>
    </p:spTree>
    <p:extLst>
      <p:ext uri="{BB962C8B-B14F-4D97-AF65-F5344CB8AC3E}">
        <p14:creationId xmlns:p14="http://schemas.microsoft.com/office/powerpoint/2010/main" val="311778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9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9"/>
                                        </p:tgtEl>
                                        <p:attrNameLst>
                                          <p:attrName>style.visibility</p:attrName>
                                        </p:attrNameLst>
                                      </p:cBhvr>
                                      <p:to>
                                        <p:strVal val="visible"/>
                                      </p:to>
                                    </p:set>
                                    <p:anim calcmode="lin" valueType="num">
                                      <p:cBhvr>
                                        <p:cTn id="31"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9"/>
                                        </p:tgtEl>
                                        <p:attrNameLst>
                                          <p:attrName>ppt_y</p:attrName>
                                        </p:attrNameLst>
                                      </p:cBhvr>
                                      <p:tavLst>
                                        <p:tav tm="0">
                                          <p:val>
                                            <p:strVal val="#ppt_y"/>
                                          </p:val>
                                        </p:tav>
                                        <p:tav tm="100000">
                                          <p:val>
                                            <p:strVal val="#ppt_y"/>
                                          </p:val>
                                        </p:tav>
                                      </p:tavLst>
                                    </p:anim>
                                    <p:anim calcmode="lin" valueType="num">
                                      <p:cBhvr>
                                        <p:cTn id="33"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9"/>
                                        </p:tgtEl>
                                      </p:cBhvr>
                                    </p:animEffect>
                                  </p:childTnLst>
                                </p:cTn>
                              </p:par>
                            </p:childTnLst>
                          </p:cTn>
                        </p:par>
                        <p:par>
                          <p:cTn id="36" fill="hold">
                            <p:stCondLst>
                              <p:cond delay="138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3"/>
                                        </p:tgtEl>
                                        <p:attrNameLst>
                                          <p:attrName>style.visibility</p:attrName>
                                        </p:attrNameLst>
                                      </p:cBhvr>
                                      <p:to>
                                        <p:strVal val="visible"/>
                                      </p:to>
                                    </p:set>
                                    <p:anim calcmode="lin" valueType="num">
                                      <p:cBhvr>
                                        <p:cTn id="39" dur="1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73"/>
                                        </p:tgtEl>
                                        <p:attrNameLst>
                                          <p:attrName>ppt_y</p:attrName>
                                        </p:attrNameLst>
                                      </p:cBhvr>
                                      <p:tavLst>
                                        <p:tav tm="0">
                                          <p:val>
                                            <p:strVal val="#ppt_y"/>
                                          </p:val>
                                        </p:tav>
                                        <p:tav tm="100000">
                                          <p:val>
                                            <p:strVal val="#ppt_y"/>
                                          </p:val>
                                        </p:tav>
                                      </p:tavLst>
                                    </p:anim>
                                    <p:anim calcmode="lin" valueType="num">
                                      <p:cBhvr>
                                        <p:cTn id="41" dur="1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73"/>
                                        </p:tgtEl>
                                      </p:cBhvr>
                                    </p:animEffect>
                                  </p:childTnLst>
                                </p:cTn>
                              </p:par>
                            </p:childTnLst>
                          </p:cTn>
                        </p:par>
                        <p:par>
                          <p:cTn id="44" fill="hold">
                            <p:stCondLst>
                              <p:cond delay="21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5"/>
                                        </p:tgtEl>
                                        <p:attrNameLst>
                                          <p:attrName>style.visibility</p:attrName>
                                        </p:attrNameLst>
                                      </p:cBhvr>
                                      <p:to>
                                        <p:strVal val="visible"/>
                                      </p:to>
                                    </p:set>
                                    <p:anim calcmode="lin" valueType="num">
                                      <p:cBhvr>
                                        <p:cTn id="47" dur="1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5"/>
                                        </p:tgtEl>
                                        <p:attrNameLst>
                                          <p:attrName>ppt_y</p:attrName>
                                        </p:attrNameLst>
                                      </p:cBhvr>
                                      <p:tavLst>
                                        <p:tav tm="0">
                                          <p:val>
                                            <p:strVal val="#ppt_y"/>
                                          </p:val>
                                        </p:tav>
                                        <p:tav tm="100000">
                                          <p:val>
                                            <p:strVal val="#ppt_y"/>
                                          </p:val>
                                        </p:tav>
                                      </p:tavLst>
                                    </p:anim>
                                    <p:anim calcmode="lin" valueType="num">
                                      <p:cBhvr>
                                        <p:cTn id="49" dur="1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5"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325401" y="638283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3" name="Rectangle 33">
            <a:extLst>
              <a:ext uri="{FF2B5EF4-FFF2-40B4-BE49-F238E27FC236}">
                <a16:creationId xmlns:a16="http://schemas.microsoft.com/office/drawing/2014/main" id="{67DD89A3-B40A-101E-19DA-1BC9D8251353}"/>
              </a:ext>
            </a:extLst>
          </p:cNvPr>
          <p:cNvSpPr/>
          <p:nvPr/>
        </p:nvSpPr>
        <p:spPr>
          <a:xfrm>
            <a:off x="8825479" y="4416046"/>
            <a:ext cx="2577107" cy="1015663"/>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cs typeface="El Messiri" panose="00000800000000000000" pitchFamily="50" charset="-78"/>
              </a:rPr>
              <a:t>Growth: how your company will grow in the next few years.</a:t>
            </a:r>
          </a:p>
        </p:txBody>
      </p:sp>
      <p:sp>
        <p:nvSpPr>
          <p:cNvPr id="45" name="Rectangle 33">
            <a:extLst>
              <a:ext uri="{FF2B5EF4-FFF2-40B4-BE49-F238E27FC236}">
                <a16:creationId xmlns:a16="http://schemas.microsoft.com/office/drawing/2014/main" id="{B42535A3-BA73-8791-3EAE-66994A8B4805}"/>
              </a:ext>
            </a:extLst>
          </p:cNvPr>
          <p:cNvSpPr/>
          <p:nvPr/>
        </p:nvSpPr>
        <p:spPr>
          <a:xfrm>
            <a:off x="6798027" y="1974828"/>
            <a:ext cx="2536618" cy="707886"/>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cs typeface="El Messiri" panose="00000800000000000000" pitchFamily="50" charset="-78"/>
              </a:rPr>
              <a:t>Benefits: unique selling proposition </a:t>
            </a:r>
          </a:p>
        </p:txBody>
      </p:sp>
      <p:sp>
        <p:nvSpPr>
          <p:cNvPr id="52" name="Rectangle 33">
            <a:extLst>
              <a:ext uri="{FF2B5EF4-FFF2-40B4-BE49-F238E27FC236}">
                <a16:creationId xmlns:a16="http://schemas.microsoft.com/office/drawing/2014/main" id="{015E788B-6C9D-220C-C436-940DEE750085}"/>
              </a:ext>
            </a:extLst>
          </p:cNvPr>
          <p:cNvSpPr/>
          <p:nvPr/>
        </p:nvSpPr>
        <p:spPr>
          <a:xfrm>
            <a:off x="4757237" y="4555038"/>
            <a:ext cx="2577107" cy="707886"/>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cs typeface="El Messiri" panose="00000800000000000000" pitchFamily="50" charset="-78"/>
              </a:rPr>
              <a:t>Purpose: intent of your business plan. </a:t>
            </a:r>
          </a:p>
        </p:txBody>
      </p:sp>
      <p:sp>
        <p:nvSpPr>
          <p:cNvPr id="54" name="Rectangle 33">
            <a:extLst>
              <a:ext uri="{FF2B5EF4-FFF2-40B4-BE49-F238E27FC236}">
                <a16:creationId xmlns:a16="http://schemas.microsoft.com/office/drawing/2014/main" id="{548595DB-D4ED-B18F-9BFD-D378DE510926}"/>
              </a:ext>
            </a:extLst>
          </p:cNvPr>
          <p:cNvSpPr/>
          <p:nvPr/>
        </p:nvSpPr>
        <p:spPr>
          <a:xfrm>
            <a:off x="2448085" y="1974828"/>
            <a:ext cx="2730512" cy="707886"/>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cs typeface="El Messiri" panose="00000800000000000000" pitchFamily="50" charset="-78"/>
              </a:rPr>
              <a:t>Financial requirements: much is needed</a:t>
            </a:r>
          </a:p>
        </p:txBody>
      </p:sp>
      <p:sp>
        <p:nvSpPr>
          <p:cNvPr id="59" name="Rectangle 33">
            <a:extLst>
              <a:ext uri="{FF2B5EF4-FFF2-40B4-BE49-F238E27FC236}">
                <a16:creationId xmlns:a16="http://schemas.microsoft.com/office/drawing/2014/main" id="{D095AD6C-31C9-EE8C-615B-63A479AD3DA1}"/>
              </a:ext>
            </a:extLst>
          </p:cNvPr>
          <p:cNvSpPr/>
          <p:nvPr/>
        </p:nvSpPr>
        <p:spPr>
          <a:xfrm>
            <a:off x="431483" y="4550349"/>
            <a:ext cx="2887862" cy="707886"/>
          </a:xfrm>
          <a:prstGeom prst="rect">
            <a:avLst/>
          </a:prstGeom>
        </p:spPr>
        <p:txBody>
          <a:bodyPr wrap="square" lIns="0" rIns="0" anchor="ctr">
            <a:spAutoFit/>
          </a:bodyPr>
          <a:lstStyle/>
          <a:p>
            <a:pPr lvl="0"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Opportunity: market potential of the business. </a:t>
            </a:r>
          </a:p>
        </p:txBody>
      </p:sp>
      <p:sp>
        <p:nvSpPr>
          <p:cNvPr id="60" name="قوس ممتلئ 59">
            <a:extLst>
              <a:ext uri="{FF2B5EF4-FFF2-40B4-BE49-F238E27FC236}">
                <a16:creationId xmlns:a16="http://schemas.microsoft.com/office/drawing/2014/main" id="{B86A62D9-CF51-CC7B-6E0B-EFF6C1B75F65}"/>
              </a:ext>
            </a:extLst>
          </p:cNvPr>
          <p:cNvSpPr/>
          <p:nvPr/>
        </p:nvSpPr>
        <p:spPr>
          <a:xfrm>
            <a:off x="1232909" y="2664192"/>
            <a:ext cx="1238250" cy="1238250"/>
          </a:xfrm>
          <a:prstGeom prst="blockArc">
            <a:avLst/>
          </a:prstGeom>
          <a:no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1" name="قوس ممتلئ 60">
            <a:extLst>
              <a:ext uri="{FF2B5EF4-FFF2-40B4-BE49-F238E27FC236}">
                <a16:creationId xmlns:a16="http://schemas.microsoft.com/office/drawing/2014/main" id="{7ADF0DFA-F0A2-6E45-8771-6CBC57BE6985}"/>
              </a:ext>
            </a:extLst>
          </p:cNvPr>
          <p:cNvSpPr/>
          <p:nvPr/>
        </p:nvSpPr>
        <p:spPr>
          <a:xfrm>
            <a:off x="3303016" y="3311240"/>
            <a:ext cx="1238250" cy="1238250"/>
          </a:xfrm>
          <a:prstGeom prst="blockArc">
            <a:avLst/>
          </a:prstGeom>
          <a:noFill/>
          <a:ln w="76200">
            <a:solidFill>
              <a:srgbClr val="607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2" name="قوس ممتلئ 61">
            <a:extLst>
              <a:ext uri="{FF2B5EF4-FFF2-40B4-BE49-F238E27FC236}">
                <a16:creationId xmlns:a16="http://schemas.microsoft.com/office/drawing/2014/main" id="{18A6CCDC-2118-25AB-14BD-6113F5608F22}"/>
              </a:ext>
            </a:extLst>
          </p:cNvPr>
          <p:cNvSpPr/>
          <p:nvPr/>
        </p:nvSpPr>
        <p:spPr>
          <a:xfrm>
            <a:off x="5388016" y="2664192"/>
            <a:ext cx="1238250" cy="1238250"/>
          </a:xfrm>
          <a:prstGeom prst="blockArc">
            <a:avLst/>
          </a:prstGeom>
          <a:noFill/>
          <a:ln w="76200">
            <a:solidFill>
              <a:srgbClr val="CEC1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3" name="قوس ممتلئ 62">
            <a:extLst>
              <a:ext uri="{FF2B5EF4-FFF2-40B4-BE49-F238E27FC236}">
                <a16:creationId xmlns:a16="http://schemas.microsoft.com/office/drawing/2014/main" id="{7FA819BA-45D4-6FF7-6586-DF0F50AC6200}"/>
              </a:ext>
            </a:extLst>
          </p:cNvPr>
          <p:cNvSpPr/>
          <p:nvPr/>
        </p:nvSpPr>
        <p:spPr>
          <a:xfrm>
            <a:off x="7450481" y="3314137"/>
            <a:ext cx="1238250" cy="1238250"/>
          </a:xfrm>
          <a:prstGeom prst="blockArc">
            <a:avLst/>
          </a:prstGeom>
          <a:noFill/>
          <a:ln w="76200">
            <a:solidFill>
              <a:srgbClr val="D898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4" name="قوس ممتلئ 63">
            <a:extLst>
              <a:ext uri="{FF2B5EF4-FFF2-40B4-BE49-F238E27FC236}">
                <a16:creationId xmlns:a16="http://schemas.microsoft.com/office/drawing/2014/main" id="{B9F6F581-C9A2-DFE5-F30F-5D2EE20DDCA4}"/>
              </a:ext>
            </a:extLst>
          </p:cNvPr>
          <p:cNvSpPr/>
          <p:nvPr/>
        </p:nvSpPr>
        <p:spPr>
          <a:xfrm>
            <a:off x="9480044" y="2703736"/>
            <a:ext cx="1238250" cy="1238250"/>
          </a:xfrm>
          <a:prstGeom prst="blockArc">
            <a:avLst/>
          </a:prstGeom>
          <a:no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5" name="نصف إطار 64">
            <a:extLst>
              <a:ext uri="{FF2B5EF4-FFF2-40B4-BE49-F238E27FC236}">
                <a16:creationId xmlns:a16="http://schemas.microsoft.com/office/drawing/2014/main" id="{E6B19A1B-E962-237F-0B7D-8AE5519ECB29}"/>
              </a:ext>
            </a:extLst>
          </p:cNvPr>
          <p:cNvSpPr/>
          <p:nvPr/>
        </p:nvSpPr>
        <p:spPr>
          <a:xfrm rot="2704883" flipH="1" flipV="1">
            <a:off x="1669202" y="3832404"/>
            <a:ext cx="365662" cy="365662"/>
          </a:xfrm>
          <a:prstGeom prst="half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6" name="نصف إطار 65">
            <a:extLst>
              <a:ext uri="{FF2B5EF4-FFF2-40B4-BE49-F238E27FC236}">
                <a16:creationId xmlns:a16="http://schemas.microsoft.com/office/drawing/2014/main" id="{0DC6F246-F0B7-E5E9-0DB9-160EACC3D202}"/>
              </a:ext>
            </a:extLst>
          </p:cNvPr>
          <p:cNvSpPr/>
          <p:nvPr/>
        </p:nvSpPr>
        <p:spPr>
          <a:xfrm rot="2704883" flipH="1" flipV="1">
            <a:off x="5827579" y="3797452"/>
            <a:ext cx="365662" cy="365662"/>
          </a:xfrm>
          <a:prstGeom prst="halfFrame">
            <a:avLst/>
          </a:prstGeom>
          <a:solidFill>
            <a:srgbClr val="CEC1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7" name="نصف إطار 66">
            <a:extLst>
              <a:ext uri="{FF2B5EF4-FFF2-40B4-BE49-F238E27FC236}">
                <a16:creationId xmlns:a16="http://schemas.microsoft.com/office/drawing/2014/main" id="{5E94E189-7CAB-19CF-2789-A9888C498706}"/>
              </a:ext>
            </a:extLst>
          </p:cNvPr>
          <p:cNvSpPr/>
          <p:nvPr/>
        </p:nvSpPr>
        <p:spPr>
          <a:xfrm rot="2704883" flipH="1" flipV="1">
            <a:off x="9901316" y="3845759"/>
            <a:ext cx="365662" cy="365662"/>
          </a:xfrm>
          <a:prstGeom prst="half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8" name="نصف إطار 67">
            <a:extLst>
              <a:ext uri="{FF2B5EF4-FFF2-40B4-BE49-F238E27FC236}">
                <a16:creationId xmlns:a16="http://schemas.microsoft.com/office/drawing/2014/main" id="{58E8E11C-E16D-A312-0BE3-28646C9EBA33}"/>
              </a:ext>
            </a:extLst>
          </p:cNvPr>
          <p:cNvSpPr/>
          <p:nvPr/>
        </p:nvSpPr>
        <p:spPr>
          <a:xfrm rot="18895117" flipH="1">
            <a:off x="7909311" y="2869847"/>
            <a:ext cx="365662" cy="365662"/>
          </a:xfrm>
          <a:prstGeom prst="halfFrame">
            <a:avLst/>
          </a:prstGeom>
          <a:solidFill>
            <a:srgbClr val="D898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9" name="نصف إطار 68">
            <a:extLst>
              <a:ext uri="{FF2B5EF4-FFF2-40B4-BE49-F238E27FC236}">
                <a16:creationId xmlns:a16="http://schemas.microsoft.com/office/drawing/2014/main" id="{A901238B-02B9-6D1F-4923-BB4DEBBB986D}"/>
              </a:ext>
            </a:extLst>
          </p:cNvPr>
          <p:cNvSpPr/>
          <p:nvPr/>
        </p:nvSpPr>
        <p:spPr>
          <a:xfrm rot="18895117" flipH="1">
            <a:off x="3739309" y="2989217"/>
            <a:ext cx="365662" cy="365662"/>
          </a:xfrm>
          <a:prstGeom prst="halfFrame">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34" name="Title 1">
            <a:extLst>
              <a:ext uri="{FF2B5EF4-FFF2-40B4-BE49-F238E27FC236}">
                <a16:creationId xmlns:a16="http://schemas.microsoft.com/office/drawing/2014/main" id="{D066A74B-066B-655F-467D-D0637339BACB}"/>
              </a:ext>
            </a:extLst>
          </p:cNvPr>
          <p:cNvSpPr txBox="1">
            <a:spLocks/>
          </p:cNvSpPr>
          <p:nvPr/>
        </p:nvSpPr>
        <p:spPr>
          <a:xfrm>
            <a:off x="2429610" y="247798"/>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Contents of the Plan</a:t>
            </a:r>
          </a:p>
        </p:txBody>
      </p:sp>
      <p:sp>
        <p:nvSpPr>
          <p:cNvPr id="35" name="Rectangle 31">
            <a:extLst>
              <a:ext uri="{FF2B5EF4-FFF2-40B4-BE49-F238E27FC236}">
                <a16:creationId xmlns:a16="http://schemas.microsoft.com/office/drawing/2014/main" id="{DBB3219A-2073-4D28-E038-117A60B0F5CA}"/>
              </a:ext>
            </a:extLst>
          </p:cNvPr>
          <p:cNvSpPr/>
          <p:nvPr/>
        </p:nvSpPr>
        <p:spPr>
          <a:xfrm>
            <a:off x="1307290" y="864045"/>
            <a:ext cx="10148341" cy="523220"/>
          </a:xfrm>
          <a:prstGeom prst="rect">
            <a:avLst/>
          </a:prstGeom>
        </p:spPr>
        <p:txBody>
          <a:bodyPr wrap="square" anchor="t">
            <a:spAutoFit/>
          </a:bodyPr>
          <a:lstStyle/>
          <a:p>
            <a:pPr algn="ctr"/>
            <a:r>
              <a:rPr lang="en-US" sz="2800" dirty="0">
                <a:solidFill>
                  <a:schemeClr val="tx1">
                    <a:lumMod val="60000"/>
                    <a:lumOff val="40000"/>
                  </a:schemeClr>
                </a:solidFill>
              </a:rPr>
              <a:t>The executive summary should explain:</a:t>
            </a:r>
          </a:p>
        </p:txBody>
      </p:sp>
    </p:spTree>
    <p:extLst>
      <p:ext uri="{BB962C8B-B14F-4D97-AF65-F5344CB8AC3E}">
        <p14:creationId xmlns:p14="http://schemas.microsoft.com/office/powerpoint/2010/main" val="42649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4"/>
                                        </p:tgtEl>
                                        <p:attrNameLst>
                                          <p:attrName>style.visibility</p:attrName>
                                        </p:attrNameLst>
                                      </p:cBhvr>
                                      <p:to>
                                        <p:strVal val="visible"/>
                                      </p:to>
                                    </p:set>
                                    <p:anim calcmode="lin" valueType="num">
                                      <p:cBhvr>
                                        <p:cTn id="23" dur="15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34"/>
                                        </p:tgtEl>
                                        <p:attrNameLst>
                                          <p:attrName>ppt_y</p:attrName>
                                        </p:attrNameLst>
                                      </p:cBhvr>
                                      <p:tavLst>
                                        <p:tav tm="0">
                                          <p:val>
                                            <p:strVal val="#ppt_y"/>
                                          </p:val>
                                        </p:tav>
                                        <p:tav tm="100000">
                                          <p:val>
                                            <p:strVal val="#ppt_y"/>
                                          </p:val>
                                        </p:tav>
                                      </p:tavLst>
                                    </p:anim>
                                    <p:anim calcmode="lin" valueType="num">
                                      <p:cBhvr>
                                        <p:cTn id="25" dur="15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34"/>
                                        </p:tgtEl>
                                      </p:cBhvr>
                                    </p:animEffect>
                                  </p:childTnLst>
                                </p:cTn>
                              </p:par>
                            </p:childTnLst>
                          </p:cTn>
                        </p:par>
                        <p:par>
                          <p:cTn id="28" fill="hold">
                            <p:stCondLst>
                              <p:cond delay="9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1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5"/>
                                        </p:tgtEl>
                                        <p:attrNameLst>
                                          <p:attrName>ppt_y</p:attrName>
                                        </p:attrNameLst>
                                      </p:cBhvr>
                                      <p:tavLst>
                                        <p:tav tm="0">
                                          <p:val>
                                            <p:strVal val="#ppt_y"/>
                                          </p:val>
                                        </p:tav>
                                        <p:tav tm="100000">
                                          <p:val>
                                            <p:strVal val="#ppt_y"/>
                                          </p:val>
                                        </p:tav>
                                      </p:tavLst>
                                    </p:anim>
                                    <p:anim calcmode="lin" valueType="num">
                                      <p:cBhvr>
                                        <p:cTn id="33" dur="1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5"/>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39"/>
                                        </p:tgtEl>
                                        <p:attrNameLst>
                                          <p:attrName>style.visibility</p:attrName>
                                        </p:attrNameLst>
                                      </p:cBhvr>
                                      <p:to>
                                        <p:strVal val="visible"/>
                                      </p:to>
                                    </p:set>
                                    <p:anim calcmode="lin" valueType="num">
                                      <p:cBhvr>
                                        <p:cTn id="38"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39"/>
                                        </p:tgtEl>
                                        <p:attrNameLst>
                                          <p:attrName>ppt_y</p:attrName>
                                        </p:attrNameLst>
                                      </p:cBhvr>
                                      <p:tavLst>
                                        <p:tav tm="0">
                                          <p:val>
                                            <p:strVal val="#ppt_y"/>
                                          </p:val>
                                        </p:tav>
                                        <p:tav tm="100000">
                                          <p:val>
                                            <p:strVal val="#ppt_y"/>
                                          </p:val>
                                        </p:tav>
                                      </p:tavLst>
                                    </p:anim>
                                    <p:anim calcmode="lin" valueType="num">
                                      <p:cBhvr>
                                        <p:cTn id="40"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39"/>
                                        </p:tgtEl>
                                      </p:cBhvr>
                                    </p:animEffect>
                                  </p:childTnLst>
                                </p:cTn>
                              </p:par>
                            </p:childTnLst>
                          </p:cTn>
                        </p:par>
                        <p:par>
                          <p:cTn id="43" fill="hold">
                            <p:stCondLst>
                              <p:cond delay="162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9"/>
                                        </p:tgtEl>
                                        <p:attrNameLst>
                                          <p:attrName>style.visibility</p:attrName>
                                        </p:attrNameLst>
                                      </p:cBhvr>
                                      <p:to>
                                        <p:strVal val="visible"/>
                                      </p:to>
                                    </p:set>
                                    <p:anim calcmode="lin" valueType="num">
                                      <p:cBhvr>
                                        <p:cTn id="46"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47" dur="100" fill="hold"/>
                                        <p:tgtEl>
                                          <p:spTgt spid="59"/>
                                        </p:tgtEl>
                                        <p:attrNameLst>
                                          <p:attrName>ppt_y</p:attrName>
                                        </p:attrNameLst>
                                      </p:cBhvr>
                                      <p:tavLst>
                                        <p:tav tm="0">
                                          <p:val>
                                            <p:strVal val="#ppt_y"/>
                                          </p:val>
                                        </p:tav>
                                        <p:tav tm="100000">
                                          <p:val>
                                            <p:strVal val="#ppt_y"/>
                                          </p:val>
                                        </p:tav>
                                      </p:tavLst>
                                    </p:anim>
                                    <p:anim calcmode="lin" valueType="num">
                                      <p:cBhvr>
                                        <p:cTn id="48"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9"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 tmFilter="0,0; .5, 1; 1, 1"/>
                                        <p:tgtEl>
                                          <p:spTgt spid="59"/>
                                        </p:tgtEl>
                                      </p:cBhvr>
                                    </p:animEffect>
                                  </p:childTnLst>
                                </p:cTn>
                              </p:par>
                            </p:childTnLst>
                          </p:cTn>
                        </p:par>
                        <p:par>
                          <p:cTn id="51" fill="hold">
                            <p:stCondLst>
                              <p:cond delay="212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4"/>
                                        </p:tgtEl>
                                        <p:attrNameLst>
                                          <p:attrName>style.visibility</p:attrName>
                                        </p:attrNameLst>
                                      </p:cBhvr>
                                      <p:to>
                                        <p:strVal val="visible"/>
                                      </p:to>
                                    </p:set>
                                    <p:anim calcmode="lin" valueType="num">
                                      <p:cBhvr>
                                        <p:cTn id="54"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55" dur="100" fill="hold"/>
                                        <p:tgtEl>
                                          <p:spTgt spid="54"/>
                                        </p:tgtEl>
                                        <p:attrNameLst>
                                          <p:attrName>ppt_y</p:attrName>
                                        </p:attrNameLst>
                                      </p:cBhvr>
                                      <p:tavLst>
                                        <p:tav tm="0">
                                          <p:val>
                                            <p:strVal val="#ppt_y"/>
                                          </p:val>
                                        </p:tav>
                                        <p:tav tm="100000">
                                          <p:val>
                                            <p:strVal val="#ppt_y"/>
                                          </p:val>
                                        </p:tav>
                                      </p:tavLst>
                                    </p:anim>
                                    <p:anim calcmode="lin" valueType="num">
                                      <p:cBhvr>
                                        <p:cTn id="56"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57"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 tmFilter="0,0; .5, 1; 1, 1"/>
                                        <p:tgtEl>
                                          <p:spTgt spid="54"/>
                                        </p:tgtEl>
                                      </p:cBhvr>
                                    </p:animEffect>
                                  </p:childTnLst>
                                </p:cTn>
                              </p:par>
                            </p:childTnLst>
                          </p:cTn>
                        </p:par>
                        <p:par>
                          <p:cTn id="59" fill="hold">
                            <p:stCondLst>
                              <p:cond delay="25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 calcmode="lin" valueType="num">
                                      <p:cBhvr>
                                        <p:cTn id="62"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3" dur="100" fill="hold"/>
                                        <p:tgtEl>
                                          <p:spTgt spid="52"/>
                                        </p:tgtEl>
                                        <p:attrNameLst>
                                          <p:attrName>ppt_y</p:attrName>
                                        </p:attrNameLst>
                                      </p:cBhvr>
                                      <p:tavLst>
                                        <p:tav tm="0">
                                          <p:val>
                                            <p:strVal val="#ppt_y"/>
                                          </p:val>
                                        </p:tav>
                                        <p:tav tm="100000">
                                          <p:val>
                                            <p:strVal val="#ppt_y"/>
                                          </p:val>
                                        </p:tav>
                                      </p:tavLst>
                                    </p:anim>
                                    <p:anim calcmode="lin" valueType="num">
                                      <p:cBhvr>
                                        <p:cTn id="64"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5"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 tmFilter="0,0; .5, 1; 1, 1"/>
                                        <p:tgtEl>
                                          <p:spTgt spid="52"/>
                                        </p:tgtEl>
                                      </p:cBhvr>
                                    </p:animEffect>
                                  </p:childTnLst>
                                </p:cTn>
                              </p:par>
                            </p:childTnLst>
                          </p:cTn>
                        </p:par>
                        <p:par>
                          <p:cTn id="67" fill="hold">
                            <p:stCondLst>
                              <p:cond delay="297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45"/>
                                        </p:tgtEl>
                                        <p:attrNameLst>
                                          <p:attrName>style.visibility</p:attrName>
                                        </p:attrNameLst>
                                      </p:cBhvr>
                                      <p:to>
                                        <p:strVal val="visible"/>
                                      </p:to>
                                    </p:set>
                                    <p:anim calcmode="lin" valueType="num">
                                      <p:cBhvr>
                                        <p:cTn id="70"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1" dur="100" fill="hold"/>
                                        <p:tgtEl>
                                          <p:spTgt spid="45"/>
                                        </p:tgtEl>
                                        <p:attrNameLst>
                                          <p:attrName>ppt_y</p:attrName>
                                        </p:attrNameLst>
                                      </p:cBhvr>
                                      <p:tavLst>
                                        <p:tav tm="0">
                                          <p:val>
                                            <p:strVal val="#ppt_y"/>
                                          </p:val>
                                        </p:tav>
                                        <p:tav tm="100000">
                                          <p:val>
                                            <p:strVal val="#ppt_y"/>
                                          </p:val>
                                        </p:tav>
                                      </p:tavLst>
                                    </p:anim>
                                    <p:anim calcmode="lin" valueType="num">
                                      <p:cBhvr>
                                        <p:cTn id="72"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3"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 tmFilter="0,0; .5, 1; 1, 1"/>
                                        <p:tgtEl>
                                          <p:spTgt spid="45"/>
                                        </p:tgtEl>
                                      </p:cBhvr>
                                    </p:animEffect>
                                  </p:childTnLst>
                                </p:cTn>
                              </p:par>
                            </p:childTnLst>
                          </p:cTn>
                        </p:par>
                        <p:par>
                          <p:cTn id="75" fill="hold">
                            <p:stCondLst>
                              <p:cond delay="339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3"/>
                                        </p:tgtEl>
                                        <p:attrNameLst>
                                          <p:attrName>style.visibility</p:attrName>
                                        </p:attrNameLst>
                                      </p:cBhvr>
                                      <p:to>
                                        <p:strVal val="visible"/>
                                      </p:to>
                                    </p:set>
                                    <p:anim calcmode="lin" valueType="num">
                                      <p:cBhvr>
                                        <p:cTn id="78"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9" dur="100" fill="hold"/>
                                        <p:tgtEl>
                                          <p:spTgt spid="43"/>
                                        </p:tgtEl>
                                        <p:attrNameLst>
                                          <p:attrName>ppt_y</p:attrName>
                                        </p:attrNameLst>
                                      </p:cBhvr>
                                      <p:tavLst>
                                        <p:tav tm="0">
                                          <p:val>
                                            <p:strVal val="#ppt_y"/>
                                          </p:val>
                                        </p:tav>
                                        <p:tav tm="100000">
                                          <p:val>
                                            <p:strVal val="#ppt_y"/>
                                          </p:val>
                                        </p:tav>
                                      </p:tavLst>
                                    </p:anim>
                                    <p:anim calcmode="lin" valueType="num">
                                      <p:cBhvr>
                                        <p:cTn id="80"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1"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1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39" grpId="0"/>
      <p:bldP spid="43" grpId="0"/>
      <p:bldP spid="45" grpId="0"/>
      <p:bldP spid="52" grpId="0"/>
      <p:bldP spid="54" grpId="0"/>
      <p:bldP spid="59"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9610" y="247798"/>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Contents of the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69029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2058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762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42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329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2033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endPar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691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5" cstate="print">
            <a:grayscl/>
            <a:extLst>
              <a:ext uri="{28A0092B-C50C-407E-A947-70E740481C1C}">
                <a14:useLocalDpi xmlns:a14="http://schemas.microsoft.com/office/drawing/2010/main" val="0"/>
              </a:ext>
            </a:extLst>
          </a:blip>
          <a:srcRect/>
          <a:stretch/>
        </p:blipFill>
        <p:spPr>
          <a:xfrm>
            <a:off x="1998268" y="2414544"/>
            <a:ext cx="1237663" cy="86636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539058" y="4239771"/>
            <a:ext cx="4006423"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just" eaLnBrk="1" fontAlgn="auto" hangingPunct="1">
              <a:lnSpc>
                <a:spcPct val="150000"/>
              </a:lnSpc>
              <a:spcAft>
                <a:spcPts val="0"/>
              </a:spcAft>
              <a:defRPr/>
            </a:pPr>
            <a:r>
              <a:rPr lang="en-US" sz="1600" b="0" dirty="0">
                <a:solidFill>
                  <a:schemeClr val="tx1"/>
                </a:solidFill>
                <a:latin typeface="El Messiri" panose="00000800000000000000" pitchFamily="50" charset="-78"/>
                <a:cs typeface="El Messiri" panose="00000800000000000000" pitchFamily="50" charset="-78"/>
              </a:rPr>
              <a:t>The section of the business plan that tells the readers what the company is, who is behind it and where it is going.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7646521" y="4368059"/>
            <a:ext cx="4008932"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1800" b="0">
                <a:latin typeface="El Messiri" panose="00000800000000000000" pitchFamily="50" charset="-78"/>
                <a:ea typeface="+mj-ea"/>
                <a:cs typeface="El Messiri" panose="00000800000000000000" pitchFamily="50" charset="-78"/>
              </a:defRPr>
            </a:lvl1pPr>
          </a:lstStyle>
          <a:p>
            <a:pPr algn="just">
              <a:lnSpc>
                <a:spcPct val="150000"/>
              </a:lnSpc>
            </a:pPr>
            <a:r>
              <a:rPr lang="en-US" sz="1600" dirty="0"/>
              <a:t>It provides a brief account of business operations, history, purpose and organization. </a:t>
            </a:r>
          </a:p>
        </p:txBody>
      </p:sp>
      <p:pic>
        <p:nvPicPr>
          <p:cNvPr id="7" name="صورة 6">
            <a:extLst>
              <a:ext uri="{FF2B5EF4-FFF2-40B4-BE49-F238E27FC236}">
                <a16:creationId xmlns:a16="http://schemas.microsoft.com/office/drawing/2014/main" id="{E4C57D3B-CD88-F069-B703-07B3E880F719}"/>
              </a:ext>
            </a:extLst>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9673453" y="2690471"/>
            <a:ext cx="520279" cy="735865"/>
          </a:xfrm>
          <a:prstGeom prst="rect">
            <a:avLst/>
          </a:prstGeom>
        </p:spPr>
      </p:pic>
      <p:sp>
        <p:nvSpPr>
          <p:cNvPr id="39" name="Rectangle 31">
            <a:extLst>
              <a:ext uri="{FF2B5EF4-FFF2-40B4-BE49-F238E27FC236}">
                <a16:creationId xmlns:a16="http://schemas.microsoft.com/office/drawing/2014/main" id="{00410664-FB26-48BD-0F94-E3C7F9DF7BF5}"/>
              </a:ext>
            </a:extLst>
          </p:cNvPr>
          <p:cNvSpPr/>
          <p:nvPr/>
        </p:nvSpPr>
        <p:spPr>
          <a:xfrm>
            <a:off x="1358313" y="880407"/>
            <a:ext cx="10148341" cy="523220"/>
          </a:xfrm>
          <a:prstGeom prst="rect">
            <a:avLst/>
          </a:prstGeom>
        </p:spPr>
        <p:txBody>
          <a:bodyPr wrap="square" anchor="t">
            <a:spAutoFit/>
          </a:bodyPr>
          <a:lstStyle/>
          <a:p>
            <a:pPr algn="ctr"/>
            <a:r>
              <a:rPr lang="en-US" sz="2800" dirty="0">
                <a:solidFill>
                  <a:schemeClr val="tx1">
                    <a:lumMod val="60000"/>
                    <a:lumOff val="40000"/>
                  </a:schemeClr>
                </a:solidFill>
              </a:rPr>
              <a:t>Company summary:</a:t>
            </a:r>
          </a:p>
        </p:txBody>
      </p:sp>
    </p:spTree>
    <p:extLst>
      <p:ext uri="{BB962C8B-B14F-4D97-AF65-F5344CB8AC3E}">
        <p14:creationId xmlns:p14="http://schemas.microsoft.com/office/powerpoint/2010/main" val="14076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9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9"/>
                                        </p:tgtEl>
                                        <p:attrNameLst>
                                          <p:attrName>style.visibility</p:attrName>
                                        </p:attrNameLst>
                                      </p:cBhvr>
                                      <p:to>
                                        <p:strVal val="visible"/>
                                      </p:to>
                                    </p:set>
                                    <p:anim calcmode="lin" valueType="num">
                                      <p:cBhvr>
                                        <p:cTn id="31"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9"/>
                                        </p:tgtEl>
                                        <p:attrNameLst>
                                          <p:attrName>ppt_y</p:attrName>
                                        </p:attrNameLst>
                                      </p:cBhvr>
                                      <p:tavLst>
                                        <p:tav tm="0">
                                          <p:val>
                                            <p:strVal val="#ppt_y"/>
                                          </p:val>
                                        </p:tav>
                                        <p:tav tm="100000">
                                          <p:val>
                                            <p:strVal val="#ppt_y"/>
                                          </p:val>
                                        </p:tav>
                                      </p:tavLst>
                                    </p:anim>
                                    <p:anim calcmode="lin" valueType="num">
                                      <p:cBhvr>
                                        <p:cTn id="33"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9"/>
                                        </p:tgtEl>
                                      </p:cBhvr>
                                    </p:animEffect>
                                  </p:childTnLst>
                                </p:cTn>
                              </p:par>
                            </p:childTnLst>
                          </p:cTn>
                        </p:par>
                        <p:par>
                          <p:cTn id="36" fill="hold">
                            <p:stCondLst>
                              <p:cond delay="1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3"/>
                                        </p:tgtEl>
                                        <p:attrNameLst>
                                          <p:attrName>style.visibility</p:attrName>
                                        </p:attrNameLst>
                                      </p:cBhvr>
                                      <p:to>
                                        <p:strVal val="visible"/>
                                      </p:to>
                                    </p:set>
                                    <p:anim calcmode="lin" valueType="num">
                                      <p:cBhvr>
                                        <p:cTn id="39" dur="1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73"/>
                                        </p:tgtEl>
                                        <p:attrNameLst>
                                          <p:attrName>ppt_y</p:attrName>
                                        </p:attrNameLst>
                                      </p:cBhvr>
                                      <p:tavLst>
                                        <p:tav tm="0">
                                          <p:val>
                                            <p:strVal val="#ppt_y"/>
                                          </p:val>
                                        </p:tav>
                                        <p:tav tm="100000">
                                          <p:val>
                                            <p:strVal val="#ppt_y"/>
                                          </p:val>
                                        </p:tav>
                                      </p:tavLst>
                                    </p:anim>
                                    <p:anim calcmode="lin" valueType="num">
                                      <p:cBhvr>
                                        <p:cTn id="41" dur="1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73"/>
                                        </p:tgtEl>
                                      </p:cBhvr>
                                    </p:animEffect>
                                  </p:childTnLst>
                                </p:cTn>
                              </p:par>
                            </p:childTnLst>
                          </p:cTn>
                        </p:par>
                        <p:par>
                          <p:cTn id="44" fill="hold">
                            <p:stCondLst>
                              <p:cond delay="238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5"/>
                                        </p:tgtEl>
                                        <p:attrNameLst>
                                          <p:attrName>style.visibility</p:attrName>
                                        </p:attrNameLst>
                                      </p:cBhvr>
                                      <p:to>
                                        <p:strVal val="visible"/>
                                      </p:to>
                                    </p:set>
                                    <p:anim calcmode="lin" valueType="num">
                                      <p:cBhvr>
                                        <p:cTn id="47" dur="1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5"/>
                                        </p:tgtEl>
                                        <p:attrNameLst>
                                          <p:attrName>ppt_y</p:attrName>
                                        </p:attrNameLst>
                                      </p:cBhvr>
                                      <p:tavLst>
                                        <p:tav tm="0">
                                          <p:val>
                                            <p:strVal val="#ppt_y"/>
                                          </p:val>
                                        </p:tav>
                                        <p:tav tm="100000">
                                          <p:val>
                                            <p:strVal val="#ppt_y"/>
                                          </p:val>
                                        </p:tav>
                                      </p:tavLst>
                                    </p:anim>
                                    <p:anim calcmode="lin" valueType="num">
                                      <p:cBhvr>
                                        <p:cTn id="49" dur="1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5"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9610" y="247798"/>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Contents of the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grpSp>
        <p:nvGrpSpPr>
          <p:cNvPr id="36" name="مجموعة 35">
            <a:extLst>
              <a:ext uri="{FF2B5EF4-FFF2-40B4-BE49-F238E27FC236}">
                <a16:creationId xmlns:a16="http://schemas.microsoft.com/office/drawing/2014/main" id="{164CA468-4DC6-40B1-5F80-930C7BC470DE}"/>
              </a:ext>
            </a:extLst>
          </p:cNvPr>
          <p:cNvGrpSpPr/>
          <p:nvPr/>
        </p:nvGrpSpPr>
        <p:grpSpPr>
          <a:xfrm>
            <a:off x="4536122" y="1380324"/>
            <a:ext cx="2606401" cy="2133600"/>
            <a:chOff x="4484207" y="2582029"/>
            <a:chExt cx="2606401" cy="2133600"/>
          </a:xfrm>
        </p:grpSpPr>
        <p:sp>
          <p:nvSpPr>
            <p:cNvPr id="37" name="سهم منحني إلى الأعلى 5">
              <a:extLst>
                <a:ext uri="{FF2B5EF4-FFF2-40B4-BE49-F238E27FC236}">
                  <a16:creationId xmlns:a16="http://schemas.microsoft.com/office/drawing/2014/main" id="{BBCA9CD0-27A0-00E6-B873-1169A1ACEBF0}"/>
                </a:ext>
              </a:extLst>
            </p:cNvPr>
            <p:cNvSpPr/>
            <p:nvPr/>
          </p:nvSpPr>
          <p:spPr>
            <a:xfrm rot="14036109">
              <a:off x="4255607" y="2810629"/>
              <a:ext cx="2133600" cy="1676400"/>
            </a:xfrm>
            <a:prstGeom prst="bentUpArrow">
              <a:avLst>
                <a:gd name="adj1" fmla="val 25000"/>
                <a:gd name="adj2" fmla="val 12784"/>
                <a:gd name="adj3" fmla="val 50000"/>
              </a:avLst>
            </a:prstGeom>
            <a:solidFill>
              <a:srgbClr val="767171"/>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a:ea typeface="+mn-ea"/>
                <a:cs typeface="Arial" panose="020B0604020202020204" pitchFamily="34" charset="0"/>
              </a:endParaRPr>
            </a:p>
          </p:txBody>
        </p:sp>
        <p:sp>
          <p:nvSpPr>
            <p:cNvPr id="38" name="سهم منحني إلى الأعلى 6">
              <a:extLst>
                <a:ext uri="{FF2B5EF4-FFF2-40B4-BE49-F238E27FC236}">
                  <a16:creationId xmlns:a16="http://schemas.microsoft.com/office/drawing/2014/main" id="{4D197C61-D055-9DC1-A83D-1F008591F015}"/>
                </a:ext>
              </a:extLst>
            </p:cNvPr>
            <p:cNvSpPr/>
            <p:nvPr/>
          </p:nvSpPr>
          <p:spPr>
            <a:xfrm rot="3236109">
              <a:off x="5185608" y="2810629"/>
              <a:ext cx="2133600" cy="1676400"/>
            </a:xfrm>
            <a:prstGeom prst="bentUpArrow">
              <a:avLst>
                <a:gd name="adj1" fmla="val 25000"/>
                <a:gd name="adj2" fmla="val 12784"/>
                <a:gd name="adj3" fmla="val 50000"/>
              </a:avLst>
            </a:prstGeom>
            <a:solidFill>
              <a:srgbClr val="BDF3ED"/>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rgbClr val="343D45"/>
                </a:solidFill>
                <a:effectLst/>
                <a:uLnTx/>
                <a:uFillTx/>
                <a:latin typeface="Calibri"/>
                <a:ea typeface="+mn-ea"/>
                <a:cs typeface="Arial" panose="020B0604020202020204" pitchFamily="34" charset="0"/>
              </a:endParaRPr>
            </a:p>
          </p:txBody>
        </p:sp>
      </p:grpSp>
      <p:sp>
        <p:nvSpPr>
          <p:cNvPr id="40" name="Title 6">
            <a:extLst>
              <a:ext uri="{FF2B5EF4-FFF2-40B4-BE49-F238E27FC236}">
                <a16:creationId xmlns:a16="http://schemas.microsoft.com/office/drawing/2014/main" id="{C031254E-635A-29CF-6922-5ED80512CE03}"/>
              </a:ext>
            </a:extLst>
          </p:cNvPr>
          <p:cNvSpPr txBox="1">
            <a:spLocks/>
          </p:cNvSpPr>
          <p:nvPr/>
        </p:nvSpPr>
        <p:spPr>
          <a:xfrm>
            <a:off x="622413" y="2991093"/>
            <a:ext cx="4023522" cy="2664308"/>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50000"/>
              </a:lnSpc>
              <a:spcAft>
                <a:spcPts val="0"/>
              </a:spcAft>
            </a:pPr>
            <a:r>
              <a:rPr lang="en-US" sz="2400" b="1" dirty="0">
                <a:solidFill>
                  <a:srgbClr val="767171"/>
                </a:solidFill>
              </a:rPr>
              <a:t>A vision statement sets an organization's sights on the future. It is an inspirational statement of an idealistic emotional future of a company.</a:t>
            </a:r>
          </a:p>
        </p:txBody>
      </p:sp>
      <p:sp>
        <p:nvSpPr>
          <p:cNvPr id="41" name="Title 6">
            <a:extLst>
              <a:ext uri="{FF2B5EF4-FFF2-40B4-BE49-F238E27FC236}">
                <a16:creationId xmlns:a16="http://schemas.microsoft.com/office/drawing/2014/main" id="{55FC8C3C-E418-23D8-52C3-25E8C6F1A2A2}"/>
              </a:ext>
            </a:extLst>
          </p:cNvPr>
          <p:cNvSpPr txBox="1">
            <a:spLocks/>
          </p:cNvSpPr>
          <p:nvPr/>
        </p:nvSpPr>
        <p:spPr>
          <a:xfrm>
            <a:off x="7969927" y="1780744"/>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rtl="1" eaLnBrk="1" fontAlgn="auto" hangingPunct="1">
              <a:spcAft>
                <a:spcPts val="0"/>
              </a:spcAft>
            </a:pPr>
            <a:r>
              <a:rPr lang="en-US" sz="3600" kern="0" dirty="0">
                <a:solidFill>
                  <a:srgbClr val="00B0F0"/>
                </a:solidFill>
              </a:rPr>
              <a:t>MISSION</a:t>
            </a:r>
            <a:endParaRPr kumimoji="0" lang="en-US" sz="3600" b="1" i="0" u="none" strike="noStrike" kern="0" cap="none" spc="0" normalizeH="0" baseline="0" noProof="0" dirty="0">
              <a:ln>
                <a:noFill/>
              </a:ln>
              <a:solidFill>
                <a:srgbClr val="00B0F0"/>
              </a:solidFill>
              <a:effectLst/>
              <a:uLnTx/>
              <a:uFillTx/>
              <a:latin typeface="Calibri Light"/>
            </a:endParaRPr>
          </a:p>
        </p:txBody>
      </p:sp>
      <p:pic>
        <p:nvPicPr>
          <p:cNvPr id="42" name="صورة 41">
            <a:extLst>
              <a:ext uri="{FF2B5EF4-FFF2-40B4-BE49-F238E27FC236}">
                <a16:creationId xmlns:a16="http://schemas.microsoft.com/office/drawing/2014/main" id="{FCC1E0C1-3B51-B330-4B07-7C09E3FDBFAB}"/>
              </a:ext>
            </a:extLst>
          </p:cNvPr>
          <p:cNvPicPr>
            <a:picLocks noChangeAspect="1"/>
          </p:cNvPicPr>
          <p:nvPr/>
        </p:nvPicPr>
        <p:blipFill>
          <a:blip r:embed="rId5" cstate="print">
            <a:duotone>
              <a:prstClr val="black"/>
              <a:schemeClr val="accent1">
                <a:tint val="45000"/>
                <a:satMod val="400000"/>
              </a:schemeClr>
            </a:duotone>
            <a:alphaModFix amt="35000"/>
            <a:extLst>
              <a:ext uri="{28A0092B-C50C-407E-A947-70E740481C1C}">
                <a14:useLocalDpi xmlns:a14="http://schemas.microsoft.com/office/drawing/2010/main" val="0"/>
              </a:ext>
            </a:extLst>
          </a:blip>
          <a:srcRect/>
          <a:stretch/>
        </p:blipFill>
        <p:spPr>
          <a:xfrm>
            <a:off x="7609909" y="1631888"/>
            <a:ext cx="960718" cy="1062852"/>
          </a:xfrm>
          <a:prstGeom prst="rect">
            <a:avLst/>
          </a:prstGeom>
          <a:ln>
            <a:noFill/>
          </a:ln>
          <a:effectLst>
            <a:outerShdw blurRad="292100" dist="139700" dir="2700000" algn="tl" rotWithShape="0">
              <a:srgbClr val="333333">
                <a:alpha val="65000"/>
              </a:srgbClr>
            </a:outerShdw>
          </a:effectLst>
        </p:spPr>
      </p:pic>
      <p:pic>
        <p:nvPicPr>
          <p:cNvPr id="43" name="صورة 42">
            <a:extLst>
              <a:ext uri="{FF2B5EF4-FFF2-40B4-BE49-F238E27FC236}">
                <a16:creationId xmlns:a16="http://schemas.microsoft.com/office/drawing/2014/main" id="{6D6D02F1-563F-72AC-34F1-DEF18FCAF1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73546" y="1780744"/>
            <a:ext cx="1046442" cy="523220"/>
          </a:xfrm>
          <a:prstGeom prst="rect">
            <a:avLst/>
          </a:prstGeom>
        </p:spPr>
      </p:pic>
      <p:sp>
        <p:nvSpPr>
          <p:cNvPr id="44" name="Title 6">
            <a:extLst>
              <a:ext uri="{FF2B5EF4-FFF2-40B4-BE49-F238E27FC236}">
                <a16:creationId xmlns:a16="http://schemas.microsoft.com/office/drawing/2014/main" id="{B0EE2AAD-1DC0-56FE-D891-EB052627D3E6}"/>
              </a:ext>
            </a:extLst>
          </p:cNvPr>
          <p:cNvSpPr txBox="1">
            <a:spLocks/>
          </p:cNvSpPr>
          <p:nvPr/>
        </p:nvSpPr>
        <p:spPr>
          <a:xfrm>
            <a:off x="7355306" y="2991092"/>
            <a:ext cx="4289521" cy="3619109"/>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50000"/>
              </a:lnSpc>
              <a:spcAft>
                <a:spcPts val="0"/>
              </a:spcAft>
            </a:pPr>
            <a:r>
              <a:rPr lang="en-US" sz="1900" b="1" dirty="0">
                <a:solidFill>
                  <a:srgbClr val="00B0F0"/>
                </a:solidFill>
              </a:rPr>
              <a:t>A mission statement is a short statement of why an organization exists, what its overall goal is, identifying the goal of its operations: what kind of product or service it provides, its primary customers or market, and its geographical region of operation.</a:t>
            </a:r>
          </a:p>
        </p:txBody>
      </p:sp>
      <p:sp>
        <p:nvSpPr>
          <p:cNvPr id="45" name="Title 6">
            <a:extLst>
              <a:ext uri="{FF2B5EF4-FFF2-40B4-BE49-F238E27FC236}">
                <a16:creationId xmlns:a16="http://schemas.microsoft.com/office/drawing/2014/main" id="{9FEA2D42-CEA0-940E-CB44-1A5E1CDB1E60}"/>
              </a:ext>
            </a:extLst>
          </p:cNvPr>
          <p:cNvSpPr txBox="1">
            <a:spLocks/>
          </p:cNvSpPr>
          <p:nvPr/>
        </p:nvSpPr>
        <p:spPr>
          <a:xfrm>
            <a:off x="-210345" y="1833743"/>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rtl="1" eaLnBrk="1" fontAlgn="auto" hangingPunct="1">
              <a:spcAft>
                <a:spcPts val="0"/>
              </a:spcAft>
            </a:pPr>
            <a:r>
              <a:rPr lang="en-US" sz="3600" kern="0" dirty="0">
                <a:solidFill>
                  <a:srgbClr val="767171"/>
                </a:solidFill>
              </a:rPr>
              <a:t>VISION</a:t>
            </a:r>
            <a:endParaRPr kumimoji="0" lang="en-US" sz="3600" b="1" i="0" u="none" strike="noStrike" kern="0" cap="none" spc="0" normalizeH="0" baseline="0" noProof="0" dirty="0">
              <a:ln>
                <a:noFill/>
              </a:ln>
              <a:solidFill>
                <a:srgbClr val="767171"/>
              </a:solidFill>
              <a:effectLst/>
              <a:uLnTx/>
              <a:uFillTx/>
              <a:latin typeface="Calibri Light"/>
            </a:endParaRPr>
          </a:p>
        </p:txBody>
      </p:sp>
    </p:spTree>
    <p:extLst>
      <p:ext uri="{BB962C8B-B14F-4D97-AF65-F5344CB8AC3E}">
        <p14:creationId xmlns:p14="http://schemas.microsoft.com/office/powerpoint/2010/main" val="1377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5"/>
                                        </p:tgtEl>
                                        <p:attrNameLst>
                                          <p:attrName>style.visibility</p:attrName>
                                        </p:attrNameLst>
                                      </p:cBhvr>
                                      <p:to>
                                        <p:strVal val="visible"/>
                                      </p:to>
                                    </p:set>
                                    <p:anim calcmode="lin" valueType="num">
                                      <p:cBhvr>
                                        <p:cTn id="31"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45"/>
                                        </p:tgtEl>
                                        <p:attrNameLst>
                                          <p:attrName>ppt_y</p:attrName>
                                        </p:attrNameLst>
                                      </p:cBhvr>
                                      <p:tavLst>
                                        <p:tav tm="0">
                                          <p:val>
                                            <p:strVal val="#ppt_y"/>
                                          </p:val>
                                        </p:tav>
                                        <p:tav tm="100000">
                                          <p:val>
                                            <p:strVal val="#ppt_y"/>
                                          </p:val>
                                        </p:tav>
                                      </p:tavLst>
                                    </p:anim>
                                    <p:anim calcmode="lin" valueType="num">
                                      <p:cBhvr>
                                        <p:cTn id="33"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45"/>
                                        </p:tgtEl>
                                      </p:cBhvr>
                                    </p:animEffect>
                                  </p:childTnLst>
                                </p:cTn>
                              </p:par>
                            </p:childTnLst>
                          </p:cTn>
                        </p:par>
                        <p:par>
                          <p:cTn id="36" fill="hold">
                            <p:stCondLst>
                              <p:cond delay="101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1"/>
                                        </p:tgtEl>
                                        <p:attrNameLst>
                                          <p:attrName>style.visibility</p:attrName>
                                        </p:attrNameLst>
                                      </p:cBhvr>
                                      <p:to>
                                        <p:strVal val="visible"/>
                                      </p:to>
                                    </p:set>
                                    <p:anim calcmode="lin" valueType="num">
                                      <p:cBhvr>
                                        <p:cTn id="39"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1"/>
                                        </p:tgtEl>
                                        <p:attrNameLst>
                                          <p:attrName>ppt_y</p:attrName>
                                        </p:attrNameLst>
                                      </p:cBhvr>
                                      <p:tavLst>
                                        <p:tav tm="0">
                                          <p:val>
                                            <p:strVal val="#ppt_y"/>
                                          </p:val>
                                        </p:tav>
                                        <p:tav tm="100000">
                                          <p:val>
                                            <p:strVal val="#ppt_y"/>
                                          </p:val>
                                        </p:tav>
                                      </p:tavLst>
                                    </p:anim>
                                    <p:anim calcmode="lin" valueType="num">
                                      <p:cBhvr>
                                        <p:cTn id="41"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1"/>
                                        </p:tgtEl>
                                      </p:cBhvr>
                                    </p:animEffect>
                                  </p:childTnLst>
                                </p:cTn>
                              </p:par>
                            </p:childTnLst>
                          </p:cTn>
                        </p:par>
                        <p:par>
                          <p:cTn id="44" fill="hold">
                            <p:stCondLst>
                              <p:cond delay="117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0"/>
                                        </p:tgtEl>
                                        <p:attrNameLst>
                                          <p:attrName>style.visibility</p:attrName>
                                        </p:attrNameLst>
                                      </p:cBhvr>
                                      <p:to>
                                        <p:strVal val="visible"/>
                                      </p:to>
                                    </p:set>
                                    <p:anim calcmode="lin" valueType="num">
                                      <p:cBhvr>
                                        <p:cTn id="47"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0"/>
                                        </p:tgtEl>
                                        <p:attrNameLst>
                                          <p:attrName>ppt_y</p:attrName>
                                        </p:attrNameLst>
                                      </p:cBhvr>
                                      <p:tavLst>
                                        <p:tav tm="0">
                                          <p:val>
                                            <p:strVal val="#ppt_y"/>
                                          </p:val>
                                        </p:tav>
                                        <p:tav tm="100000">
                                          <p:val>
                                            <p:strVal val="#ppt_y"/>
                                          </p:val>
                                        </p:tav>
                                      </p:tavLst>
                                    </p:anim>
                                    <p:anim calcmode="lin" valueType="num">
                                      <p:cBhvr>
                                        <p:cTn id="49"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0"/>
                                        </p:tgtEl>
                                      </p:cBhvr>
                                    </p:animEffect>
                                  </p:childTnLst>
                                </p:cTn>
                              </p:par>
                            </p:childTnLst>
                          </p:cTn>
                        </p:par>
                        <p:par>
                          <p:cTn id="52" fill="hold">
                            <p:stCondLst>
                              <p:cond delay="248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4"/>
                                        </p:tgtEl>
                                        <p:attrNameLst>
                                          <p:attrName>style.visibility</p:attrName>
                                        </p:attrNameLst>
                                      </p:cBhvr>
                                      <p:to>
                                        <p:strVal val="visible"/>
                                      </p:to>
                                    </p:set>
                                    <p:anim calcmode="lin" valueType="num">
                                      <p:cBhvr>
                                        <p:cTn id="55" dur="1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4"/>
                                        </p:tgtEl>
                                        <p:attrNameLst>
                                          <p:attrName>ppt_y</p:attrName>
                                        </p:attrNameLst>
                                      </p:cBhvr>
                                      <p:tavLst>
                                        <p:tav tm="0">
                                          <p:val>
                                            <p:strVal val="#ppt_y"/>
                                          </p:val>
                                        </p:tav>
                                        <p:tav tm="100000">
                                          <p:val>
                                            <p:strVal val="#ppt_y"/>
                                          </p:val>
                                        </p:tav>
                                      </p:tavLst>
                                    </p:anim>
                                    <p:anim calcmode="lin" valueType="num">
                                      <p:cBhvr>
                                        <p:cTn id="57" dur="1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02596" y="0"/>
            <a:ext cx="4908932" cy="6613774"/>
          </a:xfrm>
          <a:prstGeom prst="rect">
            <a:avLst/>
          </a:prstGeom>
        </p:spPr>
      </p:pic>
      <p:sp>
        <p:nvSpPr>
          <p:cNvPr id="3" name="object 3"/>
          <p:cNvSpPr txBox="1">
            <a:spLocks noGrp="1"/>
          </p:cNvSpPr>
          <p:nvPr>
            <p:ph type="title"/>
          </p:nvPr>
        </p:nvSpPr>
        <p:spPr>
          <a:xfrm>
            <a:off x="2721838" y="449301"/>
            <a:ext cx="5473941" cy="834867"/>
          </a:xfrm>
          <a:prstGeom prst="rect">
            <a:avLst/>
          </a:prstGeom>
        </p:spPr>
        <p:txBody>
          <a:bodyPr vert="horz" wrap="square" lIns="0" tIns="11326" rIns="0" bIns="0" rtlCol="0" anchor="ctr">
            <a:spAutoFit/>
          </a:bodyPr>
          <a:lstStyle/>
          <a:p>
            <a:pPr marL="11326">
              <a:lnSpc>
                <a:spcPct val="100000"/>
              </a:lnSpc>
              <a:spcBef>
                <a:spcPts val="89"/>
              </a:spcBef>
            </a:pPr>
            <a:r>
              <a:rPr sz="5351" spc="-111" dirty="0">
                <a:solidFill>
                  <a:srgbClr val="840A0A"/>
                </a:solidFill>
              </a:rPr>
              <a:t>B</a:t>
            </a:r>
            <a:r>
              <a:rPr sz="5351" spc="-241" dirty="0">
                <a:solidFill>
                  <a:srgbClr val="840A0A"/>
                </a:solidFill>
              </a:rPr>
              <a:t>e</a:t>
            </a:r>
            <a:r>
              <a:rPr sz="5351" spc="-482" dirty="0">
                <a:solidFill>
                  <a:srgbClr val="840A0A"/>
                </a:solidFill>
              </a:rPr>
              <a:t> </a:t>
            </a:r>
            <a:r>
              <a:rPr sz="5351" spc="-94" dirty="0">
                <a:solidFill>
                  <a:srgbClr val="840A0A"/>
                </a:solidFill>
              </a:rPr>
              <a:t>an</a:t>
            </a:r>
            <a:r>
              <a:rPr sz="5351" spc="-482" dirty="0">
                <a:solidFill>
                  <a:srgbClr val="840A0A"/>
                </a:solidFill>
              </a:rPr>
              <a:t> </a:t>
            </a:r>
            <a:r>
              <a:rPr sz="5351" spc="-94" dirty="0">
                <a:solidFill>
                  <a:srgbClr val="840A0A"/>
                </a:solidFill>
              </a:rPr>
              <a:t>E</a:t>
            </a:r>
            <a:r>
              <a:rPr sz="5351" spc="-120" dirty="0">
                <a:solidFill>
                  <a:srgbClr val="840A0A"/>
                </a:solidFill>
              </a:rPr>
              <a:t>n</a:t>
            </a:r>
            <a:r>
              <a:rPr sz="5351" spc="-348" dirty="0">
                <a:solidFill>
                  <a:srgbClr val="840A0A"/>
                </a:solidFill>
              </a:rPr>
              <a:t>t</a:t>
            </a:r>
            <a:r>
              <a:rPr sz="5351" spc="-392" dirty="0">
                <a:solidFill>
                  <a:srgbClr val="840A0A"/>
                </a:solidFill>
              </a:rPr>
              <a:t>r</a:t>
            </a:r>
            <a:r>
              <a:rPr sz="5351" spc="-187" dirty="0">
                <a:solidFill>
                  <a:srgbClr val="840A0A"/>
                </a:solidFill>
              </a:rPr>
              <a:t>epr</a:t>
            </a:r>
            <a:r>
              <a:rPr sz="5351" spc="-147" dirty="0">
                <a:solidFill>
                  <a:srgbClr val="840A0A"/>
                </a:solidFill>
              </a:rPr>
              <a:t>eneur</a:t>
            </a:r>
            <a:endParaRPr sz="5351"/>
          </a:p>
        </p:txBody>
      </p:sp>
      <p:sp>
        <p:nvSpPr>
          <p:cNvPr id="4" name="object 4"/>
          <p:cNvSpPr txBox="1"/>
          <p:nvPr/>
        </p:nvSpPr>
        <p:spPr>
          <a:xfrm>
            <a:off x="3166778" y="1875604"/>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1:</a:t>
            </a:r>
            <a:endParaRPr sz="3924">
              <a:latin typeface="Trebuchet MS"/>
              <a:cs typeface="Trebuchet MS"/>
            </a:endParaRPr>
          </a:p>
        </p:txBody>
      </p:sp>
      <p:sp>
        <p:nvSpPr>
          <p:cNvPr id="5" name="object 5"/>
          <p:cNvSpPr txBox="1"/>
          <p:nvPr/>
        </p:nvSpPr>
        <p:spPr>
          <a:xfrm>
            <a:off x="5107289" y="1665374"/>
            <a:ext cx="3152641" cy="532990"/>
          </a:xfrm>
          <a:prstGeom prst="rect">
            <a:avLst/>
          </a:prstGeom>
        </p:spPr>
        <p:txBody>
          <a:bodyPr vert="horz" wrap="square" lIns="0" tIns="11326" rIns="0" bIns="0" rtlCol="0">
            <a:spAutoFit/>
          </a:bodyPr>
          <a:lstStyle/>
          <a:p>
            <a:pPr marL="11326">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62" dirty="0">
                <a:latin typeface="Trebuchet MS"/>
                <a:cs typeface="Trebuchet MS"/>
              </a:rPr>
              <a:t>E</a:t>
            </a:r>
            <a:r>
              <a:rPr sz="3389" spc="-80" dirty="0">
                <a:latin typeface="Trebuchet MS"/>
                <a:cs typeface="Trebuchet MS"/>
              </a:rPr>
              <a:t>n</a:t>
            </a:r>
            <a:r>
              <a:rPr sz="3389" spc="-218" dirty="0">
                <a:latin typeface="Trebuchet MS"/>
                <a:cs typeface="Trebuchet MS"/>
              </a:rPr>
              <a:t>t</a:t>
            </a:r>
            <a:r>
              <a:rPr sz="3389" spc="-250" dirty="0">
                <a:latin typeface="Trebuchet MS"/>
                <a:cs typeface="Trebuchet MS"/>
              </a:rPr>
              <a:t>r</a:t>
            </a:r>
            <a:r>
              <a:rPr sz="3389" spc="-120" dirty="0">
                <a:latin typeface="Trebuchet MS"/>
                <a:cs typeface="Trebuchet MS"/>
              </a:rPr>
              <a:t>epr</a:t>
            </a:r>
            <a:r>
              <a:rPr sz="3389" spc="-94" dirty="0">
                <a:latin typeface="Trebuchet MS"/>
                <a:cs typeface="Trebuchet MS"/>
              </a:rPr>
              <a:t>eneur</a:t>
            </a:r>
            <a:endParaRPr sz="3389">
              <a:latin typeface="Trebuchet MS"/>
              <a:cs typeface="Trebuchet MS"/>
            </a:endParaRPr>
          </a:p>
        </p:txBody>
      </p:sp>
      <p:sp>
        <p:nvSpPr>
          <p:cNvPr id="6" name="object 6"/>
          <p:cNvSpPr txBox="1"/>
          <p:nvPr/>
        </p:nvSpPr>
        <p:spPr>
          <a:xfrm>
            <a:off x="5107288" y="2181847"/>
            <a:ext cx="3052405" cy="532990"/>
          </a:xfrm>
          <a:prstGeom prst="rect">
            <a:avLst/>
          </a:prstGeom>
        </p:spPr>
        <p:txBody>
          <a:bodyPr vert="horz" wrap="square" lIns="0" tIns="11326" rIns="0" bIns="0" rtlCol="0">
            <a:spAutoFit/>
          </a:bodyPr>
          <a:lstStyle/>
          <a:p>
            <a:pPr marL="11326">
              <a:spcBef>
                <a:spcPts val="89"/>
              </a:spcBef>
            </a:pPr>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59" dirty="0">
                <a:latin typeface="Trebuchet MS"/>
                <a:cs typeface="Trebuchet MS"/>
              </a:rPr>
              <a:t>1,2,3,4</a:t>
            </a:r>
            <a:endParaRPr sz="3389">
              <a:latin typeface="Trebuchet MS"/>
              <a:cs typeface="Trebuchet MS"/>
            </a:endParaRPr>
          </a:p>
        </p:txBody>
      </p:sp>
      <p:sp>
        <p:nvSpPr>
          <p:cNvPr id="7" name="object 7"/>
          <p:cNvSpPr txBox="1"/>
          <p:nvPr/>
        </p:nvSpPr>
        <p:spPr>
          <a:xfrm>
            <a:off x="3166778" y="3412713"/>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2:</a:t>
            </a:r>
            <a:endParaRPr sz="3924">
              <a:latin typeface="Trebuchet MS"/>
              <a:cs typeface="Trebuchet MS"/>
            </a:endParaRPr>
          </a:p>
        </p:txBody>
      </p:sp>
      <p:sp>
        <p:nvSpPr>
          <p:cNvPr id="8" name="object 8"/>
          <p:cNvSpPr txBox="1"/>
          <p:nvPr/>
        </p:nvSpPr>
        <p:spPr>
          <a:xfrm>
            <a:off x="5107282" y="3202493"/>
            <a:ext cx="3182656" cy="1054543"/>
          </a:xfrm>
          <a:prstGeom prst="rect">
            <a:avLst/>
          </a:prstGeom>
        </p:spPr>
        <p:txBody>
          <a:bodyPr vert="horz" wrap="square" lIns="0" tIns="11326" rIns="0" bIns="0" rtlCol="0">
            <a:spAutoFit/>
          </a:bodyPr>
          <a:lstStyle/>
          <a:p>
            <a:pPr marL="11326" marR="4530">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58" dirty="0">
                <a:latin typeface="Trebuchet MS"/>
                <a:cs typeface="Trebuchet MS"/>
              </a:rPr>
              <a:t>Business</a:t>
            </a:r>
            <a:r>
              <a:rPr sz="3389" spc="-303" dirty="0">
                <a:latin typeface="Trebuchet MS"/>
                <a:cs typeface="Trebuchet MS"/>
              </a:rPr>
              <a:t> </a:t>
            </a:r>
            <a:r>
              <a:rPr sz="3389" spc="-107" dirty="0">
                <a:latin typeface="Trebuchet MS"/>
                <a:cs typeface="Trebuchet MS"/>
              </a:rPr>
              <a:t>P</a:t>
            </a:r>
            <a:r>
              <a:rPr sz="3389" spc="-94" dirty="0">
                <a:latin typeface="Trebuchet MS"/>
                <a:cs typeface="Trebuchet MS"/>
              </a:rPr>
              <a:t>lan  </a:t>
            </a:r>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59" dirty="0">
                <a:latin typeface="Trebuchet MS"/>
                <a:cs typeface="Trebuchet MS"/>
              </a:rPr>
              <a:t>5,6,7,8</a:t>
            </a:r>
            <a:endParaRPr sz="3389">
              <a:latin typeface="Trebuchet MS"/>
              <a:cs typeface="Trebuchet MS"/>
            </a:endParaRPr>
          </a:p>
        </p:txBody>
      </p:sp>
      <p:sp>
        <p:nvSpPr>
          <p:cNvPr id="9" name="object 9"/>
          <p:cNvSpPr txBox="1"/>
          <p:nvPr/>
        </p:nvSpPr>
        <p:spPr>
          <a:xfrm>
            <a:off x="3166778" y="4985559"/>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3:</a:t>
            </a:r>
            <a:endParaRPr sz="3924">
              <a:latin typeface="Trebuchet MS"/>
              <a:cs typeface="Trebuchet MS"/>
            </a:endParaRPr>
          </a:p>
        </p:txBody>
      </p:sp>
      <p:sp>
        <p:nvSpPr>
          <p:cNvPr id="10" name="object 10"/>
          <p:cNvSpPr txBox="1"/>
          <p:nvPr/>
        </p:nvSpPr>
        <p:spPr>
          <a:xfrm>
            <a:off x="5107282" y="4775338"/>
            <a:ext cx="4555388" cy="1054543"/>
          </a:xfrm>
          <a:prstGeom prst="rect">
            <a:avLst/>
          </a:prstGeom>
        </p:spPr>
        <p:txBody>
          <a:bodyPr vert="horz" wrap="square" lIns="0" tIns="11326" rIns="0" bIns="0" rtlCol="0">
            <a:spAutoFit/>
          </a:bodyPr>
          <a:lstStyle/>
          <a:p>
            <a:pPr marL="11326">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62" dirty="0">
                <a:latin typeface="Trebuchet MS"/>
                <a:cs typeface="Trebuchet MS"/>
              </a:rPr>
              <a:t>E</a:t>
            </a:r>
            <a:r>
              <a:rPr sz="3389" spc="-80" dirty="0">
                <a:latin typeface="Trebuchet MS"/>
                <a:cs typeface="Trebuchet MS"/>
              </a:rPr>
              <a:t>n</a:t>
            </a:r>
            <a:r>
              <a:rPr sz="3389" spc="-245" dirty="0">
                <a:latin typeface="Trebuchet MS"/>
                <a:cs typeface="Trebuchet MS"/>
              </a:rPr>
              <a:t>t</a:t>
            </a:r>
            <a:r>
              <a:rPr sz="3389" spc="-214" dirty="0">
                <a:latin typeface="Trebuchet MS"/>
                <a:cs typeface="Trebuchet MS"/>
              </a:rPr>
              <a:t>e</a:t>
            </a:r>
            <a:r>
              <a:rPr sz="3389" spc="-143" dirty="0">
                <a:latin typeface="Trebuchet MS"/>
                <a:cs typeface="Trebuchet MS"/>
              </a:rPr>
              <a:t>r</a:t>
            </a:r>
            <a:r>
              <a:rPr sz="3389" spc="-102" dirty="0">
                <a:latin typeface="Trebuchet MS"/>
                <a:cs typeface="Trebuchet MS"/>
              </a:rPr>
              <a:t>p</a:t>
            </a:r>
            <a:r>
              <a:rPr sz="3389" spc="-58" dirty="0">
                <a:latin typeface="Trebuchet MS"/>
                <a:cs typeface="Trebuchet MS"/>
              </a:rPr>
              <a:t>r</a:t>
            </a:r>
            <a:r>
              <a:rPr sz="3389" spc="-120" dirty="0">
                <a:latin typeface="Trebuchet MS"/>
                <a:cs typeface="Trebuchet MS"/>
              </a:rPr>
              <a:t>ise</a:t>
            </a:r>
            <a:endParaRPr sz="3389">
              <a:latin typeface="Trebuchet MS"/>
              <a:cs typeface="Trebuchet MS"/>
            </a:endParaRPr>
          </a:p>
          <a:p>
            <a:pPr marL="11326"/>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10" dirty="0">
                <a:latin typeface="Trebuchet MS"/>
                <a:cs typeface="Trebuchet MS"/>
              </a:rPr>
              <a:t>9,10,1,11,12,13</a:t>
            </a:r>
            <a:endParaRPr sz="3389">
              <a:latin typeface="Trebuchet MS"/>
              <a:cs typeface="Trebuchet MS"/>
            </a:endParaRPr>
          </a:p>
        </p:txBody>
      </p:sp>
      <p:grpSp>
        <p:nvGrpSpPr>
          <p:cNvPr id="11" name="object 11"/>
          <p:cNvGrpSpPr/>
          <p:nvPr/>
        </p:nvGrpSpPr>
        <p:grpSpPr>
          <a:xfrm>
            <a:off x="1286686" y="1773709"/>
            <a:ext cx="1417471" cy="813219"/>
            <a:chOff x="1014484" y="1988853"/>
            <a:chExt cx="1589405" cy="911860"/>
          </a:xfrm>
        </p:grpSpPr>
        <p:sp>
          <p:nvSpPr>
            <p:cNvPr id="12" name="object 12"/>
            <p:cNvSpPr/>
            <p:nvPr/>
          </p:nvSpPr>
          <p:spPr>
            <a:xfrm>
              <a:off x="1218446" y="2161725"/>
              <a:ext cx="513080" cy="500380"/>
            </a:xfrm>
            <a:custGeom>
              <a:avLst/>
              <a:gdLst/>
              <a:ahLst/>
              <a:cxnLst/>
              <a:rect l="l" t="t" r="r" b="b"/>
              <a:pathLst>
                <a:path w="513080" h="500380">
                  <a:moveTo>
                    <a:pt x="168135" y="0"/>
                  </a:moveTo>
                  <a:lnTo>
                    <a:pt x="0" y="181724"/>
                  </a:lnTo>
                  <a:lnTo>
                    <a:pt x="344373" y="500329"/>
                  </a:lnTo>
                  <a:lnTo>
                    <a:pt x="512495" y="318592"/>
                  </a:lnTo>
                  <a:lnTo>
                    <a:pt x="168135" y="0"/>
                  </a:lnTo>
                  <a:close/>
                </a:path>
              </a:pathLst>
            </a:custGeom>
            <a:solidFill>
              <a:srgbClr val="CFE7FF"/>
            </a:solidFill>
          </p:spPr>
          <p:txBody>
            <a:bodyPr wrap="square" lIns="0" tIns="0" rIns="0" bIns="0" rtlCol="0"/>
            <a:lstStyle/>
            <a:p>
              <a:endParaRPr/>
            </a:p>
          </p:txBody>
        </p:sp>
        <p:sp>
          <p:nvSpPr>
            <p:cNvPr id="13" name="object 13"/>
            <p:cNvSpPr/>
            <p:nvPr/>
          </p:nvSpPr>
          <p:spPr>
            <a:xfrm>
              <a:off x="1252409" y="2196061"/>
              <a:ext cx="440055" cy="427990"/>
            </a:xfrm>
            <a:custGeom>
              <a:avLst/>
              <a:gdLst/>
              <a:ahLst/>
              <a:cxnLst/>
              <a:rect l="l" t="t" r="r" b="b"/>
              <a:pathLst>
                <a:path w="440055" h="427989">
                  <a:moveTo>
                    <a:pt x="130517" y="0"/>
                  </a:moveTo>
                  <a:lnTo>
                    <a:pt x="0" y="141084"/>
                  </a:lnTo>
                  <a:lnTo>
                    <a:pt x="309511" y="427443"/>
                  </a:lnTo>
                  <a:lnTo>
                    <a:pt x="323953" y="411834"/>
                  </a:lnTo>
                  <a:lnTo>
                    <a:pt x="308914" y="411834"/>
                  </a:lnTo>
                  <a:lnTo>
                    <a:pt x="302195" y="410796"/>
                  </a:lnTo>
                  <a:lnTo>
                    <a:pt x="296176" y="407136"/>
                  </a:lnTo>
                  <a:lnTo>
                    <a:pt x="21475" y="152971"/>
                  </a:lnTo>
                  <a:lnTo>
                    <a:pt x="17297" y="147180"/>
                  </a:lnTo>
                  <a:lnTo>
                    <a:pt x="15717" y="140469"/>
                  </a:lnTo>
                  <a:lnTo>
                    <a:pt x="16769" y="133656"/>
                  </a:lnTo>
                  <a:lnTo>
                    <a:pt x="20485" y="127558"/>
                  </a:lnTo>
                  <a:lnTo>
                    <a:pt x="118529" y="21589"/>
                  </a:lnTo>
                  <a:lnTo>
                    <a:pt x="124373" y="17375"/>
                  </a:lnTo>
                  <a:lnTo>
                    <a:pt x="131144" y="15782"/>
                  </a:lnTo>
                  <a:lnTo>
                    <a:pt x="147577" y="15782"/>
                  </a:lnTo>
                  <a:lnTo>
                    <a:pt x="130517" y="0"/>
                  </a:lnTo>
                  <a:close/>
                </a:path>
                <a:path w="440055" h="427989">
                  <a:moveTo>
                    <a:pt x="147577" y="15782"/>
                  </a:moveTo>
                  <a:lnTo>
                    <a:pt x="131144" y="15782"/>
                  </a:lnTo>
                  <a:lnTo>
                    <a:pt x="138019" y="16842"/>
                  </a:lnTo>
                  <a:lnTo>
                    <a:pt x="144170" y="20586"/>
                  </a:lnTo>
                  <a:lnTo>
                    <a:pt x="418693" y="274586"/>
                  </a:lnTo>
                  <a:lnTo>
                    <a:pt x="422834" y="280321"/>
                  </a:lnTo>
                  <a:lnTo>
                    <a:pt x="424397" y="286967"/>
                  </a:lnTo>
                  <a:lnTo>
                    <a:pt x="423353" y="293715"/>
                  </a:lnTo>
                  <a:lnTo>
                    <a:pt x="419671" y="299758"/>
                  </a:lnTo>
                  <a:lnTo>
                    <a:pt x="321233" y="406158"/>
                  </a:lnTo>
                  <a:lnTo>
                    <a:pt x="315529" y="410278"/>
                  </a:lnTo>
                  <a:lnTo>
                    <a:pt x="308914" y="411834"/>
                  </a:lnTo>
                  <a:lnTo>
                    <a:pt x="323953" y="411834"/>
                  </a:lnTo>
                  <a:lnTo>
                    <a:pt x="440042" y="286359"/>
                  </a:lnTo>
                  <a:lnTo>
                    <a:pt x="147577" y="15782"/>
                  </a:lnTo>
                  <a:close/>
                </a:path>
              </a:pathLst>
            </a:custGeom>
            <a:solidFill>
              <a:srgbClr val="C0D7FA"/>
            </a:solidFill>
          </p:spPr>
          <p:txBody>
            <a:bodyPr wrap="square" lIns="0" tIns="0" rIns="0" bIns="0" rtlCol="0"/>
            <a:lstStyle/>
            <a:p>
              <a:endParaRPr/>
            </a:p>
          </p:txBody>
        </p:sp>
        <p:pic>
          <p:nvPicPr>
            <p:cNvPr id="14" name="object 14"/>
            <p:cNvPicPr/>
            <p:nvPr/>
          </p:nvPicPr>
          <p:blipFill>
            <a:blip r:embed="rId3" cstate="print"/>
            <a:stretch>
              <a:fillRect/>
            </a:stretch>
          </p:blipFill>
          <p:spPr>
            <a:xfrm>
              <a:off x="1420758" y="2358114"/>
              <a:ext cx="103346" cy="103341"/>
            </a:xfrm>
            <a:prstGeom prst="rect">
              <a:avLst/>
            </a:prstGeom>
          </p:spPr>
        </p:pic>
        <p:sp>
          <p:nvSpPr>
            <p:cNvPr id="15" name="object 15"/>
            <p:cNvSpPr/>
            <p:nvPr/>
          </p:nvSpPr>
          <p:spPr>
            <a:xfrm>
              <a:off x="1451978" y="1988853"/>
              <a:ext cx="345440" cy="512445"/>
            </a:xfrm>
            <a:custGeom>
              <a:avLst/>
              <a:gdLst/>
              <a:ahLst/>
              <a:cxnLst/>
              <a:rect l="l" t="t" r="r" b="b"/>
              <a:pathLst>
                <a:path w="345439" h="512444">
                  <a:moveTo>
                    <a:pt x="241465" y="0"/>
                  </a:moveTo>
                  <a:lnTo>
                    <a:pt x="0" y="54584"/>
                  </a:lnTo>
                  <a:lnTo>
                    <a:pt x="103428" y="512178"/>
                  </a:lnTo>
                  <a:lnTo>
                    <a:pt x="344919" y="457580"/>
                  </a:lnTo>
                  <a:lnTo>
                    <a:pt x="241465" y="0"/>
                  </a:lnTo>
                  <a:close/>
                </a:path>
              </a:pathLst>
            </a:custGeom>
            <a:solidFill>
              <a:srgbClr val="DCEAFF"/>
            </a:solidFill>
          </p:spPr>
          <p:txBody>
            <a:bodyPr wrap="square" lIns="0" tIns="0" rIns="0" bIns="0" rtlCol="0"/>
            <a:lstStyle/>
            <a:p>
              <a:endParaRPr/>
            </a:p>
          </p:txBody>
        </p:sp>
        <p:sp>
          <p:nvSpPr>
            <p:cNvPr id="16" name="object 16"/>
            <p:cNvSpPr/>
            <p:nvPr/>
          </p:nvSpPr>
          <p:spPr>
            <a:xfrm>
              <a:off x="1483531" y="2015091"/>
              <a:ext cx="280670" cy="454025"/>
            </a:xfrm>
            <a:custGeom>
              <a:avLst/>
              <a:gdLst/>
              <a:ahLst/>
              <a:cxnLst/>
              <a:rect l="l" t="t" r="r" b="b"/>
              <a:pathLst>
                <a:path w="280669" h="454025">
                  <a:moveTo>
                    <a:pt x="187464" y="0"/>
                  </a:moveTo>
                  <a:lnTo>
                    <a:pt x="0" y="42379"/>
                  </a:lnTo>
                  <a:lnTo>
                    <a:pt x="92976" y="453669"/>
                  </a:lnTo>
                  <a:lnTo>
                    <a:pt x="140518" y="442922"/>
                  </a:lnTo>
                  <a:lnTo>
                    <a:pt x="107656" y="442922"/>
                  </a:lnTo>
                  <a:lnTo>
                    <a:pt x="101322" y="440458"/>
                  </a:lnTo>
                  <a:lnTo>
                    <a:pt x="96371" y="435798"/>
                  </a:lnTo>
                  <a:lnTo>
                    <a:pt x="93484" y="429374"/>
                  </a:lnTo>
                  <a:lnTo>
                    <a:pt x="10972" y="64338"/>
                  </a:lnTo>
                  <a:lnTo>
                    <a:pt x="10804" y="57197"/>
                  </a:lnTo>
                  <a:lnTo>
                    <a:pt x="13303" y="50773"/>
                  </a:lnTo>
                  <a:lnTo>
                    <a:pt x="18030" y="45755"/>
                  </a:lnTo>
                  <a:lnTo>
                    <a:pt x="24549" y="42837"/>
                  </a:lnTo>
                  <a:lnTo>
                    <a:pt x="165366" y="10998"/>
                  </a:lnTo>
                  <a:lnTo>
                    <a:pt x="172563" y="10831"/>
                  </a:lnTo>
                  <a:lnTo>
                    <a:pt x="189913" y="10831"/>
                  </a:lnTo>
                  <a:lnTo>
                    <a:pt x="187464" y="0"/>
                  </a:lnTo>
                  <a:close/>
                </a:path>
                <a:path w="280669" h="454025">
                  <a:moveTo>
                    <a:pt x="189913" y="10831"/>
                  </a:moveTo>
                  <a:lnTo>
                    <a:pt x="172563" y="10831"/>
                  </a:lnTo>
                  <a:lnTo>
                    <a:pt x="179039" y="13352"/>
                  </a:lnTo>
                  <a:lnTo>
                    <a:pt x="184099" y="18118"/>
                  </a:lnTo>
                  <a:lnTo>
                    <a:pt x="187045" y="24688"/>
                  </a:lnTo>
                  <a:lnTo>
                    <a:pt x="269519" y="389496"/>
                  </a:lnTo>
                  <a:lnTo>
                    <a:pt x="269684" y="396563"/>
                  </a:lnTo>
                  <a:lnTo>
                    <a:pt x="267209" y="402926"/>
                  </a:lnTo>
                  <a:lnTo>
                    <a:pt x="262527" y="407898"/>
                  </a:lnTo>
                  <a:lnTo>
                    <a:pt x="256070" y="410794"/>
                  </a:lnTo>
                  <a:lnTo>
                    <a:pt x="114693" y="442760"/>
                  </a:lnTo>
                  <a:lnTo>
                    <a:pt x="107656" y="442922"/>
                  </a:lnTo>
                  <a:lnTo>
                    <a:pt x="140518" y="442922"/>
                  </a:lnTo>
                  <a:lnTo>
                    <a:pt x="280454" y="411289"/>
                  </a:lnTo>
                  <a:lnTo>
                    <a:pt x="189913" y="10831"/>
                  </a:lnTo>
                  <a:close/>
                </a:path>
              </a:pathLst>
            </a:custGeom>
            <a:solidFill>
              <a:srgbClr val="C0D7FA"/>
            </a:solidFill>
          </p:spPr>
          <p:txBody>
            <a:bodyPr wrap="square" lIns="0" tIns="0" rIns="0" bIns="0" rtlCol="0"/>
            <a:lstStyle/>
            <a:p>
              <a:endParaRPr/>
            </a:p>
          </p:txBody>
        </p:sp>
        <p:pic>
          <p:nvPicPr>
            <p:cNvPr id="17" name="object 17"/>
            <p:cNvPicPr/>
            <p:nvPr/>
          </p:nvPicPr>
          <p:blipFill>
            <a:blip r:embed="rId4" cstate="print"/>
            <a:stretch>
              <a:fillRect/>
            </a:stretch>
          </p:blipFill>
          <p:spPr>
            <a:xfrm>
              <a:off x="1572844" y="2191013"/>
              <a:ext cx="101815" cy="101826"/>
            </a:xfrm>
            <a:prstGeom prst="rect">
              <a:avLst/>
            </a:prstGeom>
          </p:spPr>
        </p:pic>
        <p:pic>
          <p:nvPicPr>
            <p:cNvPr id="18" name="object 18"/>
            <p:cNvPicPr/>
            <p:nvPr/>
          </p:nvPicPr>
          <p:blipFill>
            <a:blip r:embed="rId5" cstate="print"/>
            <a:stretch>
              <a:fillRect/>
            </a:stretch>
          </p:blipFill>
          <p:spPr>
            <a:xfrm>
              <a:off x="1437462" y="2488703"/>
              <a:ext cx="103847" cy="124688"/>
            </a:xfrm>
            <a:prstGeom prst="rect">
              <a:avLst/>
            </a:prstGeom>
          </p:spPr>
        </p:pic>
        <p:sp>
          <p:nvSpPr>
            <p:cNvPr id="19" name="object 19"/>
            <p:cNvSpPr/>
            <p:nvPr/>
          </p:nvSpPr>
          <p:spPr>
            <a:xfrm>
              <a:off x="2020083" y="2134760"/>
              <a:ext cx="428625" cy="578485"/>
            </a:xfrm>
            <a:custGeom>
              <a:avLst/>
              <a:gdLst/>
              <a:ahLst/>
              <a:cxnLst/>
              <a:rect l="l" t="t" r="r" b="b"/>
              <a:pathLst>
                <a:path w="428625" h="578485">
                  <a:moveTo>
                    <a:pt x="171132" y="0"/>
                  </a:moveTo>
                  <a:lnTo>
                    <a:pt x="0" y="487934"/>
                  </a:lnTo>
                  <a:lnTo>
                    <a:pt x="257492" y="578243"/>
                  </a:lnTo>
                  <a:lnTo>
                    <a:pt x="428625" y="90309"/>
                  </a:lnTo>
                  <a:lnTo>
                    <a:pt x="171132" y="0"/>
                  </a:lnTo>
                  <a:close/>
                </a:path>
              </a:pathLst>
            </a:custGeom>
            <a:solidFill>
              <a:srgbClr val="DCEAFF"/>
            </a:solidFill>
          </p:spPr>
          <p:txBody>
            <a:bodyPr wrap="square" lIns="0" tIns="0" rIns="0" bIns="0" rtlCol="0"/>
            <a:lstStyle/>
            <a:p>
              <a:endParaRPr/>
            </a:p>
          </p:txBody>
        </p:sp>
        <p:sp>
          <p:nvSpPr>
            <p:cNvPr id="20" name="object 20"/>
            <p:cNvSpPr/>
            <p:nvPr/>
          </p:nvSpPr>
          <p:spPr>
            <a:xfrm>
              <a:off x="2058657" y="2166334"/>
              <a:ext cx="354330" cy="509270"/>
            </a:xfrm>
            <a:custGeom>
              <a:avLst/>
              <a:gdLst/>
              <a:ahLst/>
              <a:cxnLst/>
              <a:rect l="l" t="t" r="r" b="b"/>
              <a:pathLst>
                <a:path w="354330" h="509269">
                  <a:moveTo>
                    <a:pt x="153822" y="0"/>
                  </a:moveTo>
                  <a:lnTo>
                    <a:pt x="0" y="438556"/>
                  </a:lnTo>
                  <a:lnTo>
                    <a:pt x="199910" y="508673"/>
                  </a:lnTo>
                  <a:lnTo>
                    <a:pt x="204698" y="495022"/>
                  </a:lnTo>
                  <a:lnTo>
                    <a:pt x="185144" y="495022"/>
                  </a:lnTo>
                  <a:lnTo>
                    <a:pt x="177418" y="493953"/>
                  </a:lnTo>
                  <a:lnTo>
                    <a:pt x="26669" y="441071"/>
                  </a:lnTo>
                  <a:lnTo>
                    <a:pt x="19998" y="437106"/>
                  </a:lnTo>
                  <a:lnTo>
                    <a:pt x="15519" y="431101"/>
                  </a:lnTo>
                  <a:lnTo>
                    <a:pt x="13621" y="423858"/>
                  </a:lnTo>
                  <a:lnTo>
                    <a:pt x="14693" y="416179"/>
                  </a:lnTo>
                  <a:lnTo>
                    <a:pt x="151218" y="26924"/>
                  </a:lnTo>
                  <a:lnTo>
                    <a:pt x="155239" y="20162"/>
                  </a:lnTo>
                  <a:lnTo>
                    <a:pt x="161329" y="15624"/>
                  </a:lnTo>
                  <a:lnTo>
                    <a:pt x="168680" y="13700"/>
                  </a:lnTo>
                  <a:lnTo>
                    <a:pt x="192885" y="13700"/>
                  </a:lnTo>
                  <a:lnTo>
                    <a:pt x="153822" y="0"/>
                  </a:lnTo>
                  <a:close/>
                </a:path>
                <a:path w="354330" h="509269">
                  <a:moveTo>
                    <a:pt x="192885" y="13700"/>
                  </a:moveTo>
                  <a:lnTo>
                    <a:pt x="168680" y="13700"/>
                  </a:lnTo>
                  <a:lnTo>
                    <a:pt x="176479" y="14782"/>
                  </a:lnTo>
                  <a:lnTo>
                    <a:pt x="326643" y="67449"/>
                  </a:lnTo>
                  <a:lnTo>
                    <a:pt x="333459" y="71508"/>
                  </a:lnTo>
                  <a:lnTo>
                    <a:pt x="338037" y="77654"/>
                  </a:lnTo>
                  <a:lnTo>
                    <a:pt x="339979" y="85066"/>
                  </a:lnTo>
                  <a:lnTo>
                    <a:pt x="338886" y="92925"/>
                  </a:lnTo>
                  <a:lnTo>
                    <a:pt x="202450" y="481914"/>
                  </a:lnTo>
                  <a:lnTo>
                    <a:pt x="198468" y="488617"/>
                  </a:lnTo>
                  <a:lnTo>
                    <a:pt x="192430" y="493115"/>
                  </a:lnTo>
                  <a:lnTo>
                    <a:pt x="185144" y="495022"/>
                  </a:lnTo>
                  <a:lnTo>
                    <a:pt x="204698" y="495022"/>
                  </a:lnTo>
                  <a:lnTo>
                    <a:pt x="353733" y="70116"/>
                  </a:lnTo>
                  <a:lnTo>
                    <a:pt x="192885" y="13700"/>
                  </a:lnTo>
                  <a:close/>
                </a:path>
              </a:pathLst>
            </a:custGeom>
            <a:solidFill>
              <a:srgbClr val="C0D7FA"/>
            </a:solidFill>
          </p:spPr>
          <p:txBody>
            <a:bodyPr wrap="square" lIns="0" tIns="0" rIns="0" bIns="0" rtlCol="0"/>
            <a:lstStyle/>
            <a:p>
              <a:endParaRPr/>
            </a:p>
          </p:txBody>
        </p:sp>
        <p:pic>
          <p:nvPicPr>
            <p:cNvPr id="21" name="object 21"/>
            <p:cNvPicPr/>
            <p:nvPr/>
          </p:nvPicPr>
          <p:blipFill>
            <a:blip r:embed="rId6" cstate="print"/>
            <a:stretch>
              <a:fillRect/>
            </a:stretch>
          </p:blipFill>
          <p:spPr>
            <a:xfrm>
              <a:off x="2178616" y="2363766"/>
              <a:ext cx="113798" cy="113803"/>
            </a:xfrm>
            <a:prstGeom prst="rect">
              <a:avLst/>
            </a:prstGeom>
          </p:spPr>
        </p:pic>
        <p:sp>
          <p:nvSpPr>
            <p:cNvPr id="22" name="object 22"/>
            <p:cNvSpPr/>
            <p:nvPr/>
          </p:nvSpPr>
          <p:spPr>
            <a:xfrm>
              <a:off x="1499631" y="2277516"/>
              <a:ext cx="625475" cy="547370"/>
            </a:xfrm>
            <a:custGeom>
              <a:avLst/>
              <a:gdLst/>
              <a:ahLst/>
              <a:cxnLst/>
              <a:rect l="l" t="t" r="r" b="b"/>
              <a:pathLst>
                <a:path w="625475" h="547369">
                  <a:moveTo>
                    <a:pt x="351739" y="0"/>
                  </a:moveTo>
                  <a:lnTo>
                    <a:pt x="273532" y="0"/>
                  </a:lnTo>
                  <a:lnTo>
                    <a:pt x="226232" y="4121"/>
                  </a:lnTo>
                  <a:lnTo>
                    <a:pt x="181524" y="16014"/>
                  </a:lnTo>
                  <a:lnTo>
                    <a:pt x="140113" y="34972"/>
                  </a:lnTo>
                  <a:lnTo>
                    <a:pt x="102707" y="60289"/>
                  </a:lnTo>
                  <a:lnTo>
                    <a:pt x="70011" y="91257"/>
                  </a:lnTo>
                  <a:lnTo>
                    <a:pt x="42732" y="127170"/>
                  </a:lnTo>
                  <a:lnTo>
                    <a:pt x="21577" y="167322"/>
                  </a:lnTo>
                  <a:lnTo>
                    <a:pt x="5578" y="218584"/>
                  </a:lnTo>
                  <a:lnTo>
                    <a:pt x="0" y="273532"/>
                  </a:lnTo>
                  <a:lnTo>
                    <a:pt x="2553" y="310853"/>
                  </a:lnTo>
                  <a:lnTo>
                    <a:pt x="21961" y="380647"/>
                  </a:lnTo>
                  <a:lnTo>
                    <a:pt x="65225" y="450333"/>
                  </a:lnTo>
                  <a:lnTo>
                    <a:pt x="98206" y="483086"/>
                  </a:lnTo>
                  <a:lnTo>
                    <a:pt x="136304" y="509916"/>
                  </a:lnTo>
                  <a:lnTo>
                    <a:pt x="178742" y="530042"/>
                  </a:lnTo>
                  <a:lnTo>
                    <a:pt x="224743" y="542689"/>
                  </a:lnTo>
                  <a:lnTo>
                    <a:pt x="273532" y="547077"/>
                  </a:lnTo>
                  <a:lnTo>
                    <a:pt x="351739" y="547077"/>
                  </a:lnTo>
                  <a:lnTo>
                    <a:pt x="399034" y="542955"/>
                  </a:lnTo>
                  <a:lnTo>
                    <a:pt x="443739" y="531060"/>
                  </a:lnTo>
                  <a:lnTo>
                    <a:pt x="485147" y="512100"/>
                  </a:lnTo>
                  <a:lnTo>
                    <a:pt x="522552" y="486780"/>
                  </a:lnTo>
                  <a:lnTo>
                    <a:pt x="555247" y="455810"/>
                  </a:lnTo>
                  <a:lnTo>
                    <a:pt x="582526" y="419894"/>
                  </a:lnTo>
                  <a:lnTo>
                    <a:pt x="603681" y="379742"/>
                  </a:lnTo>
                  <a:lnTo>
                    <a:pt x="619686" y="328480"/>
                  </a:lnTo>
                  <a:lnTo>
                    <a:pt x="625271" y="273532"/>
                  </a:lnTo>
                  <a:lnTo>
                    <a:pt x="622986" y="238220"/>
                  </a:lnTo>
                  <a:lnTo>
                    <a:pt x="605565" y="171864"/>
                  </a:lnTo>
                  <a:lnTo>
                    <a:pt x="564163" y="101701"/>
                  </a:lnTo>
                  <a:lnTo>
                    <a:pt x="530981" y="67338"/>
                  </a:lnTo>
                  <a:lnTo>
                    <a:pt x="492304" y="39142"/>
                  </a:lnTo>
                  <a:lnTo>
                    <a:pt x="448976" y="17959"/>
                  </a:lnTo>
                  <a:lnTo>
                    <a:pt x="401839" y="4630"/>
                  </a:lnTo>
                  <a:lnTo>
                    <a:pt x="351739" y="0"/>
                  </a:lnTo>
                  <a:close/>
                </a:path>
              </a:pathLst>
            </a:custGeom>
            <a:solidFill>
              <a:srgbClr val="EC7C2B"/>
            </a:solidFill>
          </p:spPr>
          <p:txBody>
            <a:bodyPr wrap="square" lIns="0" tIns="0" rIns="0" bIns="0" rtlCol="0"/>
            <a:lstStyle/>
            <a:p>
              <a:endParaRPr/>
            </a:p>
          </p:txBody>
        </p:sp>
        <p:sp>
          <p:nvSpPr>
            <p:cNvPr id="23" name="object 23"/>
            <p:cNvSpPr/>
            <p:nvPr/>
          </p:nvSpPr>
          <p:spPr>
            <a:xfrm>
              <a:off x="1499616" y="2169960"/>
              <a:ext cx="594360" cy="549275"/>
            </a:xfrm>
            <a:custGeom>
              <a:avLst/>
              <a:gdLst/>
              <a:ahLst/>
              <a:cxnLst/>
              <a:rect l="l" t="t" r="r" b="b"/>
              <a:pathLst>
                <a:path w="594360" h="549275">
                  <a:moveTo>
                    <a:pt x="593839" y="274612"/>
                  </a:moveTo>
                  <a:lnTo>
                    <a:pt x="564172" y="209270"/>
                  </a:lnTo>
                  <a:lnTo>
                    <a:pt x="530987" y="174904"/>
                  </a:lnTo>
                  <a:lnTo>
                    <a:pt x="492315" y="146710"/>
                  </a:lnTo>
                  <a:lnTo>
                    <a:pt x="448983" y="125526"/>
                  </a:lnTo>
                  <a:lnTo>
                    <a:pt x="401840" y="112191"/>
                  </a:lnTo>
                  <a:lnTo>
                    <a:pt x="351739" y="107569"/>
                  </a:lnTo>
                  <a:lnTo>
                    <a:pt x="273532" y="107569"/>
                  </a:lnTo>
                  <a:lnTo>
                    <a:pt x="247154" y="109867"/>
                  </a:lnTo>
                  <a:lnTo>
                    <a:pt x="245440" y="103505"/>
                  </a:lnTo>
                  <a:lnTo>
                    <a:pt x="215734" y="58699"/>
                  </a:lnTo>
                  <a:lnTo>
                    <a:pt x="179781" y="25323"/>
                  </a:lnTo>
                  <a:lnTo>
                    <a:pt x="145580" y="2755"/>
                  </a:lnTo>
                  <a:lnTo>
                    <a:pt x="137388" y="0"/>
                  </a:lnTo>
                  <a:lnTo>
                    <a:pt x="129006" y="177"/>
                  </a:lnTo>
                  <a:lnTo>
                    <a:pt x="121564" y="2895"/>
                  </a:lnTo>
                  <a:lnTo>
                    <a:pt x="116192" y="7708"/>
                  </a:lnTo>
                  <a:lnTo>
                    <a:pt x="114846" y="9690"/>
                  </a:lnTo>
                  <a:lnTo>
                    <a:pt x="114046" y="11976"/>
                  </a:lnTo>
                  <a:lnTo>
                    <a:pt x="114046" y="160185"/>
                  </a:lnTo>
                  <a:lnTo>
                    <a:pt x="102717" y="167843"/>
                  </a:lnTo>
                  <a:lnTo>
                    <a:pt x="70015" y="198818"/>
                  </a:lnTo>
                  <a:lnTo>
                    <a:pt x="42735" y="234734"/>
                  </a:lnTo>
                  <a:lnTo>
                    <a:pt x="21577" y="274891"/>
                  </a:lnTo>
                  <a:lnTo>
                    <a:pt x="5588" y="326148"/>
                  </a:lnTo>
                  <a:lnTo>
                    <a:pt x="0" y="381101"/>
                  </a:lnTo>
                  <a:lnTo>
                    <a:pt x="2565" y="418414"/>
                  </a:lnTo>
                  <a:lnTo>
                    <a:pt x="21971" y="488213"/>
                  </a:lnTo>
                  <a:lnTo>
                    <a:pt x="60566" y="525729"/>
                  </a:lnTo>
                  <a:lnTo>
                    <a:pt x="116954" y="537705"/>
                  </a:lnTo>
                  <a:lnTo>
                    <a:pt x="191033" y="548068"/>
                  </a:lnTo>
                  <a:lnTo>
                    <a:pt x="266496" y="548982"/>
                  </a:lnTo>
                  <a:lnTo>
                    <a:pt x="310515" y="544182"/>
                  </a:lnTo>
                  <a:lnTo>
                    <a:pt x="353707" y="537235"/>
                  </a:lnTo>
                  <a:lnTo>
                    <a:pt x="395516" y="527177"/>
                  </a:lnTo>
                  <a:lnTo>
                    <a:pt x="435343" y="513092"/>
                  </a:lnTo>
                  <a:lnTo>
                    <a:pt x="472605" y="494042"/>
                  </a:lnTo>
                  <a:lnTo>
                    <a:pt x="506691" y="469087"/>
                  </a:lnTo>
                  <a:lnTo>
                    <a:pt x="537032" y="437299"/>
                  </a:lnTo>
                  <a:lnTo>
                    <a:pt x="563029" y="397738"/>
                  </a:lnTo>
                  <a:lnTo>
                    <a:pt x="584085" y="349478"/>
                  </a:lnTo>
                  <a:lnTo>
                    <a:pt x="593102" y="302094"/>
                  </a:lnTo>
                  <a:lnTo>
                    <a:pt x="593839" y="274612"/>
                  </a:lnTo>
                  <a:close/>
                </a:path>
              </a:pathLst>
            </a:custGeom>
            <a:solidFill>
              <a:srgbClr val="F89646"/>
            </a:solidFill>
          </p:spPr>
          <p:txBody>
            <a:bodyPr wrap="square" lIns="0" tIns="0" rIns="0" bIns="0" rtlCol="0"/>
            <a:lstStyle/>
            <a:p>
              <a:endParaRPr/>
            </a:p>
          </p:txBody>
        </p:sp>
        <p:sp>
          <p:nvSpPr>
            <p:cNvPr id="24" name="object 24"/>
            <p:cNvSpPr/>
            <p:nvPr/>
          </p:nvSpPr>
          <p:spPr>
            <a:xfrm>
              <a:off x="1613673" y="2177661"/>
              <a:ext cx="51435" cy="168910"/>
            </a:xfrm>
            <a:custGeom>
              <a:avLst/>
              <a:gdLst/>
              <a:ahLst/>
              <a:cxnLst/>
              <a:rect l="l" t="t" r="r" b="b"/>
              <a:pathLst>
                <a:path w="51435" h="168910">
                  <a:moveTo>
                    <a:pt x="2146" y="0"/>
                  </a:moveTo>
                  <a:lnTo>
                    <a:pt x="800" y="1981"/>
                  </a:lnTo>
                  <a:lnTo>
                    <a:pt x="0" y="4267"/>
                  </a:lnTo>
                  <a:lnTo>
                    <a:pt x="0" y="161785"/>
                  </a:lnTo>
                  <a:lnTo>
                    <a:pt x="8801" y="168376"/>
                  </a:lnTo>
                  <a:lnTo>
                    <a:pt x="24028" y="168376"/>
                  </a:lnTo>
                  <a:lnTo>
                    <a:pt x="33950" y="166973"/>
                  </a:lnTo>
                  <a:lnTo>
                    <a:pt x="42260" y="163106"/>
                  </a:lnTo>
                  <a:lnTo>
                    <a:pt x="48211" y="157285"/>
                  </a:lnTo>
                  <a:lnTo>
                    <a:pt x="51053" y="150025"/>
                  </a:lnTo>
                  <a:lnTo>
                    <a:pt x="50910" y="100238"/>
                  </a:lnTo>
                  <a:lnTo>
                    <a:pt x="39592" y="58567"/>
                  </a:lnTo>
                  <a:lnTo>
                    <a:pt x="22111" y="25443"/>
                  </a:lnTo>
                  <a:lnTo>
                    <a:pt x="3479" y="1295"/>
                  </a:lnTo>
                  <a:lnTo>
                    <a:pt x="2146" y="0"/>
                  </a:lnTo>
                  <a:close/>
                </a:path>
              </a:pathLst>
            </a:custGeom>
            <a:solidFill>
              <a:srgbClr val="EC7C2B"/>
            </a:solidFill>
          </p:spPr>
          <p:txBody>
            <a:bodyPr wrap="square" lIns="0" tIns="0" rIns="0" bIns="0" rtlCol="0"/>
            <a:lstStyle/>
            <a:p>
              <a:endParaRPr/>
            </a:p>
          </p:txBody>
        </p:sp>
        <p:sp>
          <p:nvSpPr>
            <p:cNvPr id="25" name="object 25"/>
            <p:cNvSpPr/>
            <p:nvPr/>
          </p:nvSpPr>
          <p:spPr>
            <a:xfrm>
              <a:off x="1580997" y="2428212"/>
              <a:ext cx="32384" cy="32384"/>
            </a:xfrm>
            <a:custGeom>
              <a:avLst/>
              <a:gdLst/>
              <a:ahLst/>
              <a:cxnLst/>
              <a:rect l="l" t="t" r="r" b="b"/>
              <a:pathLst>
                <a:path w="32384" h="32385">
                  <a:moveTo>
                    <a:pt x="24879" y="0"/>
                  </a:moveTo>
                  <a:lnTo>
                    <a:pt x="7162" y="0"/>
                  </a:lnTo>
                  <a:lnTo>
                    <a:pt x="0" y="7175"/>
                  </a:lnTo>
                  <a:lnTo>
                    <a:pt x="0" y="16027"/>
                  </a:lnTo>
                  <a:lnTo>
                    <a:pt x="0" y="24879"/>
                  </a:lnTo>
                  <a:lnTo>
                    <a:pt x="7162" y="32054"/>
                  </a:lnTo>
                  <a:lnTo>
                    <a:pt x="24879" y="32054"/>
                  </a:lnTo>
                  <a:lnTo>
                    <a:pt x="32042" y="24879"/>
                  </a:lnTo>
                  <a:lnTo>
                    <a:pt x="32042" y="7175"/>
                  </a:lnTo>
                  <a:lnTo>
                    <a:pt x="24879" y="0"/>
                  </a:lnTo>
                  <a:close/>
                </a:path>
              </a:pathLst>
            </a:custGeom>
            <a:solidFill>
              <a:srgbClr val="2B468A"/>
            </a:solidFill>
          </p:spPr>
          <p:txBody>
            <a:bodyPr wrap="square" lIns="0" tIns="0" rIns="0" bIns="0" rtlCol="0"/>
            <a:lstStyle/>
            <a:p>
              <a:endParaRPr/>
            </a:p>
          </p:txBody>
        </p:sp>
        <p:pic>
          <p:nvPicPr>
            <p:cNvPr id="26" name="object 26"/>
            <p:cNvPicPr/>
            <p:nvPr/>
          </p:nvPicPr>
          <p:blipFill>
            <a:blip r:embed="rId7" cstate="print"/>
            <a:stretch>
              <a:fillRect/>
            </a:stretch>
          </p:blipFill>
          <p:spPr>
            <a:xfrm>
              <a:off x="1871891" y="2670854"/>
              <a:ext cx="225190" cy="228676"/>
            </a:xfrm>
            <a:prstGeom prst="rect">
              <a:avLst/>
            </a:prstGeom>
          </p:spPr>
        </p:pic>
        <p:sp>
          <p:nvSpPr>
            <p:cNvPr id="27" name="object 27"/>
            <p:cNvSpPr/>
            <p:nvPr/>
          </p:nvSpPr>
          <p:spPr>
            <a:xfrm>
              <a:off x="1537769" y="2689950"/>
              <a:ext cx="227965" cy="210185"/>
            </a:xfrm>
            <a:custGeom>
              <a:avLst/>
              <a:gdLst/>
              <a:ahLst/>
              <a:cxnLst/>
              <a:rect l="l" t="t" r="r" b="b"/>
              <a:pathLst>
                <a:path w="227964" h="210185">
                  <a:moveTo>
                    <a:pt x="0" y="0"/>
                  </a:moveTo>
                  <a:lnTo>
                    <a:pt x="106921" y="188772"/>
                  </a:lnTo>
                  <a:lnTo>
                    <a:pt x="141058" y="209575"/>
                  </a:lnTo>
                  <a:lnTo>
                    <a:pt x="208102" y="209575"/>
                  </a:lnTo>
                  <a:lnTo>
                    <a:pt x="217241" y="207412"/>
                  </a:lnTo>
                  <a:lnTo>
                    <a:pt x="224140" y="201690"/>
                  </a:lnTo>
                  <a:lnTo>
                    <a:pt x="227913" y="193560"/>
                  </a:lnTo>
                  <a:lnTo>
                    <a:pt x="227672" y="184175"/>
                  </a:lnTo>
                  <a:lnTo>
                    <a:pt x="207200" y="21348"/>
                  </a:lnTo>
                  <a:lnTo>
                    <a:pt x="0" y="0"/>
                  </a:lnTo>
                  <a:close/>
                </a:path>
              </a:pathLst>
            </a:custGeom>
            <a:solidFill>
              <a:srgbClr val="EC7C2B"/>
            </a:solidFill>
          </p:spPr>
          <p:txBody>
            <a:bodyPr wrap="square" lIns="0" tIns="0" rIns="0" bIns="0" rtlCol="0"/>
            <a:lstStyle/>
            <a:p>
              <a:endParaRPr/>
            </a:p>
          </p:txBody>
        </p:sp>
        <p:pic>
          <p:nvPicPr>
            <p:cNvPr id="28" name="object 28"/>
            <p:cNvPicPr/>
            <p:nvPr/>
          </p:nvPicPr>
          <p:blipFill>
            <a:blip r:embed="rId8" cstate="print"/>
            <a:stretch>
              <a:fillRect/>
            </a:stretch>
          </p:blipFill>
          <p:spPr>
            <a:xfrm>
              <a:off x="2085513" y="2476816"/>
              <a:ext cx="179057" cy="148579"/>
            </a:xfrm>
            <a:prstGeom prst="rect">
              <a:avLst/>
            </a:prstGeom>
          </p:spPr>
        </p:pic>
        <p:sp>
          <p:nvSpPr>
            <p:cNvPr id="29" name="object 29"/>
            <p:cNvSpPr/>
            <p:nvPr/>
          </p:nvSpPr>
          <p:spPr>
            <a:xfrm>
              <a:off x="1524170" y="2875323"/>
              <a:ext cx="212725" cy="19050"/>
            </a:xfrm>
            <a:custGeom>
              <a:avLst/>
              <a:gdLst/>
              <a:ahLst/>
              <a:cxnLst/>
              <a:rect l="l" t="t" r="r" b="b"/>
              <a:pathLst>
                <a:path w="212725" h="19050">
                  <a:moveTo>
                    <a:pt x="2451" y="0"/>
                  </a:moveTo>
                  <a:lnTo>
                    <a:pt x="406" y="1524"/>
                  </a:lnTo>
                  <a:lnTo>
                    <a:pt x="50" y="3505"/>
                  </a:lnTo>
                  <a:lnTo>
                    <a:pt x="0" y="14782"/>
                  </a:lnTo>
                  <a:lnTo>
                    <a:pt x="406" y="17373"/>
                  </a:lnTo>
                  <a:lnTo>
                    <a:pt x="2451" y="18897"/>
                  </a:lnTo>
                  <a:lnTo>
                    <a:pt x="207276" y="18897"/>
                  </a:lnTo>
                  <a:lnTo>
                    <a:pt x="209981" y="18313"/>
                  </a:lnTo>
                  <a:lnTo>
                    <a:pt x="210794" y="17767"/>
                  </a:lnTo>
                  <a:lnTo>
                    <a:pt x="211874" y="16421"/>
                  </a:lnTo>
                  <a:lnTo>
                    <a:pt x="212178" y="15633"/>
                  </a:lnTo>
                  <a:lnTo>
                    <a:pt x="212178" y="4114"/>
                  </a:lnTo>
                  <a:lnTo>
                    <a:pt x="212178" y="3263"/>
                  </a:lnTo>
                  <a:lnTo>
                    <a:pt x="211874" y="2476"/>
                  </a:lnTo>
                  <a:lnTo>
                    <a:pt x="210794" y="1130"/>
                  </a:lnTo>
                  <a:lnTo>
                    <a:pt x="209981" y="584"/>
                  </a:lnTo>
                  <a:lnTo>
                    <a:pt x="209041" y="279"/>
                  </a:lnTo>
                  <a:lnTo>
                    <a:pt x="2451" y="0"/>
                  </a:lnTo>
                  <a:close/>
                </a:path>
              </a:pathLst>
            </a:custGeom>
            <a:solidFill>
              <a:srgbClr val="FFB83D"/>
            </a:solidFill>
          </p:spPr>
          <p:txBody>
            <a:bodyPr wrap="square" lIns="0" tIns="0" rIns="0" bIns="0" rtlCol="0"/>
            <a:lstStyle/>
            <a:p>
              <a:endParaRPr/>
            </a:p>
          </p:txBody>
        </p:sp>
        <p:sp>
          <p:nvSpPr>
            <p:cNvPr id="30" name="object 30"/>
            <p:cNvSpPr/>
            <p:nvPr/>
          </p:nvSpPr>
          <p:spPr>
            <a:xfrm>
              <a:off x="1524165" y="2875318"/>
              <a:ext cx="211454" cy="19050"/>
            </a:xfrm>
            <a:custGeom>
              <a:avLst/>
              <a:gdLst/>
              <a:ahLst/>
              <a:cxnLst/>
              <a:rect l="l" t="t" r="r" b="b"/>
              <a:pathLst>
                <a:path w="211455" h="19050">
                  <a:moveTo>
                    <a:pt x="112801" y="18897"/>
                  </a:moveTo>
                  <a:lnTo>
                    <a:pt x="104546" y="13258"/>
                  </a:lnTo>
                  <a:lnTo>
                    <a:pt x="101003" y="5575"/>
                  </a:lnTo>
                  <a:lnTo>
                    <a:pt x="99491" y="12"/>
                  </a:lnTo>
                  <a:lnTo>
                    <a:pt x="96062" y="12"/>
                  </a:lnTo>
                  <a:lnTo>
                    <a:pt x="93764" y="0"/>
                  </a:lnTo>
                  <a:lnTo>
                    <a:pt x="76669" y="12"/>
                  </a:lnTo>
                  <a:lnTo>
                    <a:pt x="74371" y="0"/>
                  </a:lnTo>
                  <a:lnTo>
                    <a:pt x="2374" y="12"/>
                  </a:lnTo>
                  <a:lnTo>
                    <a:pt x="673" y="1308"/>
                  </a:lnTo>
                  <a:lnTo>
                    <a:pt x="165" y="3048"/>
                  </a:lnTo>
                  <a:lnTo>
                    <a:pt x="0" y="14795"/>
                  </a:lnTo>
                  <a:lnTo>
                    <a:pt x="673" y="17602"/>
                  </a:lnTo>
                  <a:lnTo>
                    <a:pt x="2374" y="18897"/>
                  </a:lnTo>
                  <a:lnTo>
                    <a:pt x="74371" y="18897"/>
                  </a:lnTo>
                  <a:lnTo>
                    <a:pt x="76669" y="18897"/>
                  </a:lnTo>
                  <a:lnTo>
                    <a:pt x="93764" y="18897"/>
                  </a:lnTo>
                  <a:lnTo>
                    <a:pt x="96062" y="18897"/>
                  </a:lnTo>
                  <a:lnTo>
                    <a:pt x="112801" y="18897"/>
                  </a:lnTo>
                  <a:close/>
                </a:path>
                <a:path w="211455" h="19050">
                  <a:moveTo>
                    <a:pt x="117792" y="0"/>
                  </a:moveTo>
                  <a:lnTo>
                    <a:pt x="115481" y="0"/>
                  </a:lnTo>
                  <a:lnTo>
                    <a:pt x="115481"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22" y="0"/>
                  </a:lnTo>
                  <a:lnTo>
                    <a:pt x="168122"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53" y="0"/>
                  </a:moveTo>
                  <a:lnTo>
                    <a:pt x="185254" y="0"/>
                  </a:lnTo>
                  <a:lnTo>
                    <a:pt x="185254" y="18897"/>
                  </a:lnTo>
                  <a:lnTo>
                    <a:pt x="187553" y="18897"/>
                  </a:lnTo>
                  <a:lnTo>
                    <a:pt x="187553" y="0"/>
                  </a:lnTo>
                  <a:close/>
                </a:path>
                <a:path w="211455" h="19050">
                  <a:moveTo>
                    <a:pt x="194970" y="0"/>
                  </a:moveTo>
                  <a:lnTo>
                    <a:pt x="192671" y="0"/>
                  </a:lnTo>
                  <a:lnTo>
                    <a:pt x="192671" y="18897"/>
                  </a:lnTo>
                  <a:lnTo>
                    <a:pt x="194970" y="18897"/>
                  </a:lnTo>
                  <a:lnTo>
                    <a:pt x="194970" y="0"/>
                  </a:lnTo>
                  <a:close/>
                </a:path>
                <a:path w="211455" h="19050">
                  <a:moveTo>
                    <a:pt x="199872" y="0"/>
                  </a:moveTo>
                  <a:lnTo>
                    <a:pt x="197561" y="0"/>
                  </a:lnTo>
                  <a:lnTo>
                    <a:pt x="197561"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76"/>
                  </a:moveTo>
                  <a:lnTo>
                    <a:pt x="207581" y="12"/>
                  </a:lnTo>
                  <a:lnTo>
                    <a:pt x="205841" y="12"/>
                  </a:lnTo>
                  <a:lnTo>
                    <a:pt x="205841" y="18910"/>
                  </a:lnTo>
                  <a:lnTo>
                    <a:pt x="207581" y="18910"/>
                  </a:lnTo>
                  <a:lnTo>
                    <a:pt x="208153" y="18846"/>
                  </a:lnTo>
                  <a:lnTo>
                    <a:pt x="208153" y="76"/>
                  </a:lnTo>
                  <a:close/>
                </a:path>
                <a:path w="211455" h="19050">
                  <a:moveTo>
                    <a:pt x="211340" y="1828"/>
                  </a:moveTo>
                  <a:lnTo>
                    <a:pt x="210781" y="1130"/>
                  </a:lnTo>
                  <a:lnTo>
                    <a:pt x="209994" y="596"/>
                  </a:lnTo>
                  <a:lnTo>
                    <a:pt x="209042" y="292"/>
                  </a:lnTo>
                  <a:lnTo>
                    <a:pt x="209042" y="18630"/>
                  </a:lnTo>
                  <a:lnTo>
                    <a:pt x="209994"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31" name="object 31"/>
            <p:cNvSpPr/>
            <p:nvPr/>
          </p:nvSpPr>
          <p:spPr>
            <a:xfrm>
              <a:off x="1502528" y="2856428"/>
              <a:ext cx="212725" cy="19050"/>
            </a:xfrm>
            <a:custGeom>
              <a:avLst/>
              <a:gdLst/>
              <a:ahLst/>
              <a:cxnLst/>
              <a:rect l="l" t="t" r="r" b="b"/>
              <a:pathLst>
                <a:path w="212725" h="19050">
                  <a:moveTo>
                    <a:pt x="2451" y="0"/>
                  </a:moveTo>
                  <a:lnTo>
                    <a:pt x="419" y="1524"/>
                  </a:lnTo>
                  <a:lnTo>
                    <a:pt x="63" y="3505"/>
                  </a:lnTo>
                  <a:lnTo>
                    <a:pt x="0" y="14859"/>
                  </a:lnTo>
                  <a:lnTo>
                    <a:pt x="419" y="17360"/>
                  </a:lnTo>
                  <a:lnTo>
                    <a:pt x="2451" y="18897"/>
                  </a:lnTo>
                  <a:lnTo>
                    <a:pt x="207289" y="18897"/>
                  </a:lnTo>
                  <a:lnTo>
                    <a:pt x="209753" y="18389"/>
                  </a:lnTo>
                  <a:lnTo>
                    <a:pt x="210883" y="17576"/>
                  </a:lnTo>
                  <a:lnTo>
                    <a:pt x="212178" y="15633"/>
                  </a:lnTo>
                  <a:lnTo>
                    <a:pt x="212178" y="4114"/>
                  </a:lnTo>
                  <a:lnTo>
                    <a:pt x="212178" y="3263"/>
                  </a:lnTo>
                  <a:lnTo>
                    <a:pt x="211874" y="2476"/>
                  </a:lnTo>
                  <a:lnTo>
                    <a:pt x="210096" y="749"/>
                  </a:lnTo>
                  <a:lnTo>
                    <a:pt x="2451" y="0"/>
                  </a:lnTo>
                  <a:close/>
                </a:path>
              </a:pathLst>
            </a:custGeom>
            <a:solidFill>
              <a:srgbClr val="FFB83D"/>
            </a:solidFill>
          </p:spPr>
          <p:txBody>
            <a:bodyPr wrap="square" lIns="0" tIns="0" rIns="0" bIns="0" rtlCol="0"/>
            <a:lstStyle/>
            <a:p>
              <a:endParaRPr/>
            </a:p>
          </p:txBody>
        </p:sp>
        <p:sp>
          <p:nvSpPr>
            <p:cNvPr id="32" name="object 32"/>
            <p:cNvSpPr/>
            <p:nvPr/>
          </p:nvSpPr>
          <p:spPr>
            <a:xfrm>
              <a:off x="1502524" y="2856433"/>
              <a:ext cx="211454" cy="19050"/>
            </a:xfrm>
            <a:custGeom>
              <a:avLst/>
              <a:gdLst/>
              <a:ahLst/>
              <a:cxnLst/>
              <a:rect l="l" t="t" r="r" b="b"/>
              <a:pathLst>
                <a:path w="211455" h="19050">
                  <a:moveTo>
                    <a:pt x="112801" y="18897"/>
                  </a:moveTo>
                  <a:lnTo>
                    <a:pt x="104775" y="13411"/>
                  </a:lnTo>
                  <a:lnTo>
                    <a:pt x="101206" y="5981"/>
                  </a:lnTo>
                  <a:lnTo>
                    <a:pt x="99491" y="0"/>
                  </a:lnTo>
                  <a:lnTo>
                    <a:pt x="96075" y="0"/>
                  </a:lnTo>
                  <a:lnTo>
                    <a:pt x="93764" y="0"/>
                  </a:lnTo>
                  <a:lnTo>
                    <a:pt x="76657" y="0"/>
                  </a:lnTo>
                  <a:lnTo>
                    <a:pt x="74358" y="0"/>
                  </a:lnTo>
                  <a:lnTo>
                    <a:pt x="2374" y="0"/>
                  </a:lnTo>
                  <a:lnTo>
                    <a:pt x="685" y="1308"/>
                  </a:lnTo>
                  <a:lnTo>
                    <a:pt x="177" y="3048"/>
                  </a:lnTo>
                  <a:lnTo>
                    <a:pt x="0" y="14859"/>
                  </a:lnTo>
                  <a:lnTo>
                    <a:pt x="685" y="17589"/>
                  </a:lnTo>
                  <a:lnTo>
                    <a:pt x="2374" y="18897"/>
                  </a:lnTo>
                  <a:lnTo>
                    <a:pt x="74358" y="18897"/>
                  </a:lnTo>
                  <a:lnTo>
                    <a:pt x="76657" y="18897"/>
                  </a:lnTo>
                  <a:lnTo>
                    <a:pt x="93764" y="18897"/>
                  </a:lnTo>
                  <a:lnTo>
                    <a:pt x="96075" y="18897"/>
                  </a:lnTo>
                  <a:lnTo>
                    <a:pt x="112801" y="18897"/>
                  </a:lnTo>
                  <a:close/>
                </a:path>
                <a:path w="211455" h="19050">
                  <a:moveTo>
                    <a:pt x="117792" y="0"/>
                  </a:moveTo>
                  <a:lnTo>
                    <a:pt x="115493" y="0"/>
                  </a:lnTo>
                  <a:lnTo>
                    <a:pt x="115493"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98" y="0"/>
                  </a:lnTo>
                  <a:lnTo>
                    <a:pt x="202298" y="18897"/>
                  </a:lnTo>
                  <a:lnTo>
                    <a:pt x="204597" y="18897"/>
                  </a:lnTo>
                  <a:lnTo>
                    <a:pt x="204597" y="0"/>
                  </a:lnTo>
                  <a:close/>
                </a:path>
                <a:path w="211455" h="19050">
                  <a:moveTo>
                    <a:pt x="208153" y="76"/>
                  </a:moveTo>
                  <a:lnTo>
                    <a:pt x="207873" y="25"/>
                  </a:lnTo>
                  <a:lnTo>
                    <a:pt x="205854" y="12"/>
                  </a:lnTo>
                  <a:lnTo>
                    <a:pt x="205854" y="18897"/>
                  </a:lnTo>
                  <a:lnTo>
                    <a:pt x="207581" y="18897"/>
                  </a:lnTo>
                  <a:lnTo>
                    <a:pt x="208153" y="18834"/>
                  </a:lnTo>
                  <a:lnTo>
                    <a:pt x="208153" y="76"/>
                  </a:lnTo>
                  <a:close/>
                </a:path>
                <a:path w="211455" h="19050">
                  <a:moveTo>
                    <a:pt x="211340" y="1816"/>
                  </a:moveTo>
                  <a:lnTo>
                    <a:pt x="210781" y="1117"/>
                  </a:lnTo>
                  <a:lnTo>
                    <a:pt x="209981" y="584"/>
                  </a:lnTo>
                  <a:lnTo>
                    <a:pt x="209029" y="279"/>
                  </a:lnTo>
                  <a:lnTo>
                    <a:pt x="209029"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33" name="object 33"/>
            <p:cNvSpPr/>
            <p:nvPr/>
          </p:nvSpPr>
          <p:spPr>
            <a:xfrm>
              <a:off x="1512996" y="2838010"/>
              <a:ext cx="212725" cy="19050"/>
            </a:xfrm>
            <a:custGeom>
              <a:avLst/>
              <a:gdLst/>
              <a:ahLst/>
              <a:cxnLst/>
              <a:rect l="l" t="t" r="r" b="b"/>
              <a:pathLst>
                <a:path w="212725" h="19050">
                  <a:moveTo>
                    <a:pt x="2438" y="0"/>
                  </a:moveTo>
                  <a:lnTo>
                    <a:pt x="406" y="1511"/>
                  </a:lnTo>
                  <a:lnTo>
                    <a:pt x="50" y="3492"/>
                  </a:lnTo>
                  <a:lnTo>
                    <a:pt x="0" y="14770"/>
                  </a:lnTo>
                  <a:lnTo>
                    <a:pt x="304" y="16725"/>
                  </a:lnTo>
                  <a:lnTo>
                    <a:pt x="1295" y="17830"/>
                  </a:lnTo>
                  <a:lnTo>
                    <a:pt x="4076" y="18884"/>
                  </a:lnTo>
                  <a:lnTo>
                    <a:pt x="207276" y="18884"/>
                  </a:lnTo>
                  <a:lnTo>
                    <a:pt x="209981" y="18300"/>
                  </a:lnTo>
                  <a:lnTo>
                    <a:pt x="210781" y="17767"/>
                  </a:lnTo>
                  <a:lnTo>
                    <a:pt x="212166" y="15620"/>
                  </a:lnTo>
                  <a:lnTo>
                    <a:pt x="212166" y="4102"/>
                  </a:lnTo>
                  <a:lnTo>
                    <a:pt x="212166" y="3263"/>
                  </a:lnTo>
                  <a:lnTo>
                    <a:pt x="211861" y="2463"/>
                  </a:lnTo>
                  <a:lnTo>
                    <a:pt x="210781" y="1117"/>
                  </a:lnTo>
                  <a:lnTo>
                    <a:pt x="209981" y="571"/>
                  </a:lnTo>
                  <a:lnTo>
                    <a:pt x="209042" y="266"/>
                  </a:lnTo>
                  <a:lnTo>
                    <a:pt x="2438" y="0"/>
                  </a:lnTo>
                  <a:close/>
                </a:path>
              </a:pathLst>
            </a:custGeom>
            <a:solidFill>
              <a:srgbClr val="FFB83D"/>
            </a:solidFill>
          </p:spPr>
          <p:txBody>
            <a:bodyPr wrap="square" lIns="0" tIns="0" rIns="0" bIns="0" rtlCol="0"/>
            <a:lstStyle/>
            <a:p>
              <a:endParaRPr/>
            </a:p>
          </p:txBody>
        </p:sp>
        <p:sp>
          <p:nvSpPr>
            <p:cNvPr id="34" name="object 34"/>
            <p:cNvSpPr/>
            <p:nvPr/>
          </p:nvSpPr>
          <p:spPr>
            <a:xfrm>
              <a:off x="1512989" y="2837992"/>
              <a:ext cx="211454" cy="19050"/>
            </a:xfrm>
            <a:custGeom>
              <a:avLst/>
              <a:gdLst/>
              <a:ahLst/>
              <a:cxnLst/>
              <a:rect l="l" t="t" r="r" b="b"/>
              <a:pathLst>
                <a:path w="211455" h="19050">
                  <a:moveTo>
                    <a:pt x="112788" y="18910"/>
                  </a:moveTo>
                  <a:lnTo>
                    <a:pt x="104343" y="12852"/>
                  </a:lnTo>
                  <a:lnTo>
                    <a:pt x="100952" y="5422"/>
                  </a:lnTo>
                  <a:lnTo>
                    <a:pt x="99479" y="25"/>
                  </a:lnTo>
                  <a:lnTo>
                    <a:pt x="96062" y="25"/>
                  </a:lnTo>
                  <a:lnTo>
                    <a:pt x="93751" y="0"/>
                  </a:lnTo>
                  <a:lnTo>
                    <a:pt x="76669" y="25"/>
                  </a:lnTo>
                  <a:lnTo>
                    <a:pt x="74358" y="0"/>
                  </a:lnTo>
                  <a:lnTo>
                    <a:pt x="2349" y="25"/>
                  </a:lnTo>
                  <a:lnTo>
                    <a:pt x="660" y="1320"/>
                  </a:lnTo>
                  <a:lnTo>
                    <a:pt x="165" y="3073"/>
                  </a:lnTo>
                  <a:lnTo>
                    <a:pt x="0" y="14795"/>
                  </a:lnTo>
                  <a:lnTo>
                    <a:pt x="279" y="16751"/>
                  </a:lnTo>
                  <a:lnTo>
                    <a:pt x="1155" y="17856"/>
                  </a:lnTo>
                  <a:lnTo>
                    <a:pt x="3632" y="18910"/>
                  </a:lnTo>
                  <a:lnTo>
                    <a:pt x="112788" y="18910"/>
                  </a:lnTo>
                  <a:close/>
                </a:path>
                <a:path w="211455" h="19050">
                  <a:moveTo>
                    <a:pt x="117779" y="0"/>
                  </a:moveTo>
                  <a:lnTo>
                    <a:pt x="115481" y="0"/>
                  </a:lnTo>
                  <a:lnTo>
                    <a:pt x="115481" y="18897"/>
                  </a:lnTo>
                  <a:lnTo>
                    <a:pt x="117779" y="18897"/>
                  </a:lnTo>
                  <a:lnTo>
                    <a:pt x="117779" y="0"/>
                  </a:lnTo>
                  <a:close/>
                </a:path>
                <a:path w="211455" h="19050">
                  <a:moveTo>
                    <a:pt x="140982" y="0"/>
                  </a:moveTo>
                  <a:lnTo>
                    <a:pt x="138684" y="0"/>
                  </a:lnTo>
                  <a:lnTo>
                    <a:pt x="138684" y="18897"/>
                  </a:lnTo>
                  <a:lnTo>
                    <a:pt x="140982" y="18897"/>
                  </a:lnTo>
                  <a:lnTo>
                    <a:pt x="140982" y="0"/>
                  </a:lnTo>
                  <a:close/>
                </a:path>
                <a:path w="211455" h="19050">
                  <a:moveTo>
                    <a:pt x="156121" y="0"/>
                  </a:moveTo>
                  <a:lnTo>
                    <a:pt x="153809" y="0"/>
                  </a:lnTo>
                  <a:lnTo>
                    <a:pt x="153809" y="18897"/>
                  </a:lnTo>
                  <a:lnTo>
                    <a:pt x="156121" y="18897"/>
                  </a:lnTo>
                  <a:lnTo>
                    <a:pt x="156121" y="0"/>
                  </a:lnTo>
                  <a:close/>
                </a:path>
                <a:path w="211455" h="19050">
                  <a:moveTo>
                    <a:pt x="170421" y="0"/>
                  </a:moveTo>
                  <a:lnTo>
                    <a:pt x="168109" y="0"/>
                  </a:lnTo>
                  <a:lnTo>
                    <a:pt x="168109" y="18897"/>
                  </a:lnTo>
                  <a:lnTo>
                    <a:pt x="170421" y="18897"/>
                  </a:lnTo>
                  <a:lnTo>
                    <a:pt x="170421" y="0"/>
                  </a:lnTo>
                  <a:close/>
                </a:path>
                <a:path w="211455" h="19050">
                  <a:moveTo>
                    <a:pt x="179768" y="0"/>
                  </a:moveTo>
                  <a:lnTo>
                    <a:pt x="177469" y="0"/>
                  </a:lnTo>
                  <a:lnTo>
                    <a:pt x="177469" y="18897"/>
                  </a:lnTo>
                  <a:lnTo>
                    <a:pt x="179768" y="18897"/>
                  </a:lnTo>
                  <a:lnTo>
                    <a:pt x="179768" y="0"/>
                  </a:lnTo>
                  <a:close/>
                </a:path>
                <a:path w="211455" h="19050">
                  <a:moveTo>
                    <a:pt x="187553" y="0"/>
                  </a:moveTo>
                  <a:lnTo>
                    <a:pt x="185242" y="0"/>
                  </a:lnTo>
                  <a:lnTo>
                    <a:pt x="185242" y="18897"/>
                  </a:lnTo>
                  <a:lnTo>
                    <a:pt x="187553" y="18897"/>
                  </a:lnTo>
                  <a:lnTo>
                    <a:pt x="187553" y="0"/>
                  </a:lnTo>
                  <a:close/>
                </a:path>
                <a:path w="211455" h="19050">
                  <a:moveTo>
                    <a:pt x="194957" y="0"/>
                  </a:moveTo>
                  <a:lnTo>
                    <a:pt x="192659" y="0"/>
                  </a:lnTo>
                  <a:lnTo>
                    <a:pt x="192659" y="18897"/>
                  </a:lnTo>
                  <a:lnTo>
                    <a:pt x="194957" y="18897"/>
                  </a:lnTo>
                  <a:lnTo>
                    <a:pt x="194957" y="0"/>
                  </a:lnTo>
                  <a:close/>
                </a:path>
                <a:path w="211455" h="19050">
                  <a:moveTo>
                    <a:pt x="199859" y="0"/>
                  </a:moveTo>
                  <a:lnTo>
                    <a:pt x="197561" y="0"/>
                  </a:lnTo>
                  <a:lnTo>
                    <a:pt x="197561" y="18897"/>
                  </a:lnTo>
                  <a:lnTo>
                    <a:pt x="199859" y="18897"/>
                  </a:lnTo>
                  <a:lnTo>
                    <a:pt x="199859" y="0"/>
                  </a:lnTo>
                  <a:close/>
                </a:path>
                <a:path w="211455" h="19050">
                  <a:moveTo>
                    <a:pt x="204584" y="0"/>
                  </a:moveTo>
                  <a:lnTo>
                    <a:pt x="202272" y="0"/>
                  </a:lnTo>
                  <a:lnTo>
                    <a:pt x="202272" y="18897"/>
                  </a:lnTo>
                  <a:lnTo>
                    <a:pt x="204584" y="18897"/>
                  </a:lnTo>
                  <a:lnTo>
                    <a:pt x="204584" y="0"/>
                  </a:lnTo>
                  <a:close/>
                </a:path>
                <a:path w="211455" h="19050">
                  <a:moveTo>
                    <a:pt x="208140" y="88"/>
                  </a:moveTo>
                  <a:lnTo>
                    <a:pt x="207568" y="25"/>
                  </a:lnTo>
                  <a:lnTo>
                    <a:pt x="205841" y="25"/>
                  </a:lnTo>
                  <a:lnTo>
                    <a:pt x="205841" y="18910"/>
                  </a:lnTo>
                  <a:lnTo>
                    <a:pt x="207568" y="18910"/>
                  </a:lnTo>
                  <a:lnTo>
                    <a:pt x="208140" y="18846"/>
                  </a:lnTo>
                  <a:lnTo>
                    <a:pt x="208140" y="88"/>
                  </a:lnTo>
                  <a:close/>
                </a:path>
                <a:path w="211455" h="19050">
                  <a:moveTo>
                    <a:pt x="211340" y="1828"/>
                  </a:moveTo>
                  <a:lnTo>
                    <a:pt x="210781" y="1143"/>
                  </a:lnTo>
                  <a:lnTo>
                    <a:pt x="209981" y="596"/>
                  </a:lnTo>
                  <a:lnTo>
                    <a:pt x="209042" y="292"/>
                  </a:lnTo>
                  <a:lnTo>
                    <a:pt x="209042" y="18630"/>
                  </a:lnTo>
                  <a:lnTo>
                    <a:pt x="209981"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35" name="object 35"/>
            <p:cNvSpPr/>
            <p:nvPr/>
          </p:nvSpPr>
          <p:spPr>
            <a:xfrm>
              <a:off x="1517845" y="2819109"/>
              <a:ext cx="212725" cy="19050"/>
            </a:xfrm>
            <a:custGeom>
              <a:avLst/>
              <a:gdLst/>
              <a:ahLst/>
              <a:cxnLst/>
              <a:rect l="l" t="t" r="r" b="b"/>
              <a:pathLst>
                <a:path w="212725" h="19050">
                  <a:moveTo>
                    <a:pt x="4889" y="0"/>
                  </a:moveTo>
                  <a:lnTo>
                    <a:pt x="1968" y="266"/>
                  </a:lnTo>
                  <a:lnTo>
                    <a:pt x="127" y="1892"/>
                  </a:lnTo>
                  <a:lnTo>
                    <a:pt x="0" y="14998"/>
                  </a:lnTo>
                  <a:lnTo>
                    <a:pt x="393" y="17360"/>
                  </a:lnTo>
                  <a:lnTo>
                    <a:pt x="2438" y="18897"/>
                  </a:lnTo>
                  <a:lnTo>
                    <a:pt x="207264" y="18897"/>
                  </a:lnTo>
                  <a:lnTo>
                    <a:pt x="210731" y="17741"/>
                  </a:lnTo>
                  <a:lnTo>
                    <a:pt x="212166" y="15633"/>
                  </a:lnTo>
                  <a:lnTo>
                    <a:pt x="212166" y="4114"/>
                  </a:lnTo>
                  <a:lnTo>
                    <a:pt x="212166" y="3263"/>
                  </a:lnTo>
                  <a:lnTo>
                    <a:pt x="211861" y="2476"/>
                  </a:lnTo>
                  <a:lnTo>
                    <a:pt x="210781" y="1130"/>
                  </a:lnTo>
                  <a:lnTo>
                    <a:pt x="209969" y="584"/>
                  </a:lnTo>
                  <a:lnTo>
                    <a:pt x="209042" y="279"/>
                  </a:lnTo>
                  <a:lnTo>
                    <a:pt x="4889" y="0"/>
                  </a:lnTo>
                  <a:close/>
                </a:path>
              </a:pathLst>
            </a:custGeom>
            <a:solidFill>
              <a:srgbClr val="FFB83D"/>
            </a:solidFill>
          </p:spPr>
          <p:txBody>
            <a:bodyPr wrap="square" lIns="0" tIns="0" rIns="0" bIns="0" rtlCol="0"/>
            <a:lstStyle/>
            <a:p>
              <a:endParaRPr/>
            </a:p>
          </p:txBody>
        </p:sp>
        <p:sp>
          <p:nvSpPr>
            <p:cNvPr id="36" name="object 36"/>
            <p:cNvSpPr/>
            <p:nvPr/>
          </p:nvSpPr>
          <p:spPr>
            <a:xfrm>
              <a:off x="1517840" y="2819107"/>
              <a:ext cx="211454" cy="19050"/>
            </a:xfrm>
            <a:custGeom>
              <a:avLst/>
              <a:gdLst/>
              <a:ahLst/>
              <a:cxnLst/>
              <a:rect l="l" t="t" r="r" b="b"/>
              <a:pathLst>
                <a:path w="211455" h="19050">
                  <a:moveTo>
                    <a:pt x="112788" y="18910"/>
                  </a:moveTo>
                  <a:lnTo>
                    <a:pt x="104559" y="13271"/>
                  </a:lnTo>
                  <a:lnTo>
                    <a:pt x="101003" y="5600"/>
                  </a:lnTo>
                  <a:lnTo>
                    <a:pt x="99479" y="12"/>
                  </a:lnTo>
                  <a:lnTo>
                    <a:pt x="96062" y="12"/>
                  </a:lnTo>
                  <a:lnTo>
                    <a:pt x="93738" y="0"/>
                  </a:lnTo>
                  <a:lnTo>
                    <a:pt x="76657" y="12"/>
                  </a:lnTo>
                  <a:lnTo>
                    <a:pt x="74358" y="0"/>
                  </a:lnTo>
                  <a:lnTo>
                    <a:pt x="4368" y="12"/>
                  </a:lnTo>
                  <a:lnTo>
                    <a:pt x="1765" y="279"/>
                  </a:lnTo>
                  <a:lnTo>
                    <a:pt x="114" y="1917"/>
                  </a:lnTo>
                  <a:lnTo>
                    <a:pt x="0" y="15011"/>
                  </a:lnTo>
                  <a:lnTo>
                    <a:pt x="660" y="17602"/>
                  </a:lnTo>
                  <a:lnTo>
                    <a:pt x="2362" y="18910"/>
                  </a:lnTo>
                  <a:lnTo>
                    <a:pt x="112788" y="18910"/>
                  </a:lnTo>
                  <a:close/>
                </a:path>
                <a:path w="211455" h="19050">
                  <a:moveTo>
                    <a:pt x="117767" y="0"/>
                  </a:moveTo>
                  <a:lnTo>
                    <a:pt x="115468" y="0"/>
                  </a:lnTo>
                  <a:lnTo>
                    <a:pt x="115468" y="18897"/>
                  </a:lnTo>
                  <a:lnTo>
                    <a:pt x="117767" y="18897"/>
                  </a:lnTo>
                  <a:lnTo>
                    <a:pt x="117767" y="0"/>
                  </a:lnTo>
                  <a:close/>
                </a:path>
                <a:path w="211455" h="19050">
                  <a:moveTo>
                    <a:pt x="140982" y="0"/>
                  </a:moveTo>
                  <a:lnTo>
                    <a:pt x="138671" y="0"/>
                  </a:lnTo>
                  <a:lnTo>
                    <a:pt x="138671" y="18897"/>
                  </a:lnTo>
                  <a:lnTo>
                    <a:pt x="140982" y="18897"/>
                  </a:lnTo>
                  <a:lnTo>
                    <a:pt x="140982" y="0"/>
                  </a:lnTo>
                  <a:close/>
                </a:path>
                <a:path w="211455" h="19050">
                  <a:moveTo>
                    <a:pt x="156108" y="0"/>
                  </a:moveTo>
                  <a:lnTo>
                    <a:pt x="153797" y="0"/>
                  </a:lnTo>
                  <a:lnTo>
                    <a:pt x="153797" y="18897"/>
                  </a:lnTo>
                  <a:lnTo>
                    <a:pt x="156108" y="18897"/>
                  </a:lnTo>
                  <a:lnTo>
                    <a:pt x="156108" y="0"/>
                  </a:lnTo>
                  <a:close/>
                </a:path>
                <a:path w="211455" h="19050">
                  <a:moveTo>
                    <a:pt x="170421" y="0"/>
                  </a:moveTo>
                  <a:lnTo>
                    <a:pt x="168122" y="0"/>
                  </a:lnTo>
                  <a:lnTo>
                    <a:pt x="168122" y="18897"/>
                  </a:lnTo>
                  <a:lnTo>
                    <a:pt x="170421" y="18897"/>
                  </a:lnTo>
                  <a:lnTo>
                    <a:pt x="170421" y="0"/>
                  </a:lnTo>
                  <a:close/>
                </a:path>
                <a:path w="211455" h="19050">
                  <a:moveTo>
                    <a:pt x="179768" y="0"/>
                  </a:moveTo>
                  <a:lnTo>
                    <a:pt x="177457" y="0"/>
                  </a:lnTo>
                  <a:lnTo>
                    <a:pt x="177457" y="18897"/>
                  </a:lnTo>
                  <a:lnTo>
                    <a:pt x="179768" y="18897"/>
                  </a:lnTo>
                  <a:lnTo>
                    <a:pt x="179768" y="0"/>
                  </a:lnTo>
                  <a:close/>
                </a:path>
                <a:path w="211455" h="19050">
                  <a:moveTo>
                    <a:pt x="187553" y="0"/>
                  </a:moveTo>
                  <a:lnTo>
                    <a:pt x="185242" y="0"/>
                  </a:lnTo>
                  <a:lnTo>
                    <a:pt x="185242" y="18897"/>
                  </a:lnTo>
                  <a:lnTo>
                    <a:pt x="187553" y="18897"/>
                  </a:lnTo>
                  <a:lnTo>
                    <a:pt x="187553" y="0"/>
                  </a:lnTo>
                  <a:close/>
                </a:path>
                <a:path w="211455" h="19050">
                  <a:moveTo>
                    <a:pt x="194957" y="0"/>
                  </a:moveTo>
                  <a:lnTo>
                    <a:pt x="192659" y="0"/>
                  </a:lnTo>
                  <a:lnTo>
                    <a:pt x="192659" y="18897"/>
                  </a:lnTo>
                  <a:lnTo>
                    <a:pt x="194957" y="18897"/>
                  </a:lnTo>
                  <a:lnTo>
                    <a:pt x="194957" y="0"/>
                  </a:lnTo>
                  <a:close/>
                </a:path>
                <a:path w="211455" h="19050">
                  <a:moveTo>
                    <a:pt x="199859" y="0"/>
                  </a:moveTo>
                  <a:lnTo>
                    <a:pt x="197561" y="0"/>
                  </a:lnTo>
                  <a:lnTo>
                    <a:pt x="197561" y="18897"/>
                  </a:lnTo>
                  <a:lnTo>
                    <a:pt x="199859" y="18897"/>
                  </a:lnTo>
                  <a:lnTo>
                    <a:pt x="199859" y="0"/>
                  </a:lnTo>
                  <a:close/>
                </a:path>
                <a:path w="211455" h="19050">
                  <a:moveTo>
                    <a:pt x="204584" y="0"/>
                  </a:moveTo>
                  <a:lnTo>
                    <a:pt x="202272" y="0"/>
                  </a:lnTo>
                  <a:lnTo>
                    <a:pt x="202272" y="18897"/>
                  </a:lnTo>
                  <a:lnTo>
                    <a:pt x="204584" y="18897"/>
                  </a:lnTo>
                  <a:lnTo>
                    <a:pt x="204584" y="0"/>
                  </a:lnTo>
                  <a:close/>
                </a:path>
                <a:path w="211455" h="19050">
                  <a:moveTo>
                    <a:pt x="208140" y="76"/>
                  </a:moveTo>
                  <a:lnTo>
                    <a:pt x="207568" y="12"/>
                  </a:lnTo>
                  <a:lnTo>
                    <a:pt x="205841" y="12"/>
                  </a:lnTo>
                  <a:lnTo>
                    <a:pt x="205841" y="18897"/>
                  </a:lnTo>
                  <a:lnTo>
                    <a:pt x="207568" y="18897"/>
                  </a:lnTo>
                  <a:lnTo>
                    <a:pt x="208140" y="18834"/>
                  </a:lnTo>
                  <a:lnTo>
                    <a:pt x="208140" y="76"/>
                  </a:lnTo>
                  <a:close/>
                </a:path>
                <a:path w="211455" h="19050">
                  <a:moveTo>
                    <a:pt x="211340" y="1816"/>
                  </a:moveTo>
                  <a:lnTo>
                    <a:pt x="210781" y="1130"/>
                  </a:lnTo>
                  <a:lnTo>
                    <a:pt x="209981" y="584"/>
                  </a:lnTo>
                  <a:lnTo>
                    <a:pt x="209029" y="279"/>
                  </a:lnTo>
                  <a:lnTo>
                    <a:pt x="209029"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37" name="object 37"/>
            <p:cNvSpPr/>
            <p:nvPr/>
          </p:nvSpPr>
          <p:spPr>
            <a:xfrm>
              <a:off x="1502975" y="2800246"/>
              <a:ext cx="212725" cy="19050"/>
            </a:xfrm>
            <a:custGeom>
              <a:avLst/>
              <a:gdLst/>
              <a:ahLst/>
              <a:cxnLst/>
              <a:rect l="l" t="t" r="r" b="b"/>
              <a:pathLst>
                <a:path w="212725" h="19050">
                  <a:moveTo>
                    <a:pt x="4889" y="0"/>
                  </a:moveTo>
                  <a:lnTo>
                    <a:pt x="1701" y="546"/>
                  </a:lnTo>
                  <a:lnTo>
                    <a:pt x="203" y="1993"/>
                  </a:lnTo>
                  <a:lnTo>
                    <a:pt x="0" y="3721"/>
                  </a:lnTo>
                  <a:lnTo>
                    <a:pt x="126" y="17157"/>
                  </a:lnTo>
                  <a:lnTo>
                    <a:pt x="2273" y="18897"/>
                  </a:lnTo>
                  <a:lnTo>
                    <a:pt x="207352" y="18897"/>
                  </a:lnTo>
                  <a:lnTo>
                    <a:pt x="209969" y="18313"/>
                  </a:lnTo>
                  <a:lnTo>
                    <a:pt x="210769" y="17767"/>
                  </a:lnTo>
                  <a:lnTo>
                    <a:pt x="211861" y="16421"/>
                  </a:lnTo>
                  <a:lnTo>
                    <a:pt x="212153" y="15633"/>
                  </a:lnTo>
                  <a:lnTo>
                    <a:pt x="212153" y="4114"/>
                  </a:lnTo>
                  <a:lnTo>
                    <a:pt x="212153" y="3263"/>
                  </a:lnTo>
                  <a:lnTo>
                    <a:pt x="211861" y="2476"/>
                  </a:lnTo>
                  <a:lnTo>
                    <a:pt x="210769" y="1117"/>
                  </a:lnTo>
                  <a:lnTo>
                    <a:pt x="209969" y="584"/>
                  </a:lnTo>
                  <a:lnTo>
                    <a:pt x="209029" y="279"/>
                  </a:lnTo>
                  <a:lnTo>
                    <a:pt x="4889" y="0"/>
                  </a:lnTo>
                  <a:close/>
                </a:path>
              </a:pathLst>
            </a:custGeom>
            <a:solidFill>
              <a:srgbClr val="FFB83D"/>
            </a:solidFill>
          </p:spPr>
          <p:txBody>
            <a:bodyPr wrap="square" lIns="0" tIns="0" rIns="0" bIns="0" rtlCol="0"/>
            <a:lstStyle/>
            <a:p>
              <a:endParaRPr/>
            </a:p>
          </p:txBody>
        </p:sp>
        <p:sp>
          <p:nvSpPr>
            <p:cNvPr id="38" name="object 38"/>
            <p:cNvSpPr/>
            <p:nvPr/>
          </p:nvSpPr>
          <p:spPr>
            <a:xfrm>
              <a:off x="1502968" y="2800235"/>
              <a:ext cx="211454" cy="19050"/>
            </a:xfrm>
            <a:custGeom>
              <a:avLst/>
              <a:gdLst/>
              <a:ahLst/>
              <a:cxnLst/>
              <a:rect l="l" t="t" r="r" b="b"/>
              <a:pathLst>
                <a:path w="211455" h="19050">
                  <a:moveTo>
                    <a:pt x="112737" y="18884"/>
                  </a:moveTo>
                  <a:lnTo>
                    <a:pt x="104571" y="13296"/>
                  </a:lnTo>
                  <a:lnTo>
                    <a:pt x="101041" y="5689"/>
                  </a:lnTo>
                  <a:lnTo>
                    <a:pt x="99466" y="12"/>
                  </a:lnTo>
                  <a:lnTo>
                    <a:pt x="96050" y="12"/>
                  </a:lnTo>
                  <a:lnTo>
                    <a:pt x="93738" y="0"/>
                  </a:lnTo>
                  <a:lnTo>
                    <a:pt x="76657" y="12"/>
                  </a:lnTo>
                  <a:lnTo>
                    <a:pt x="74345" y="0"/>
                  </a:lnTo>
                  <a:lnTo>
                    <a:pt x="4356" y="12"/>
                  </a:lnTo>
                  <a:lnTo>
                    <a:pt x="1574" y="508"/>
                  </a:lnTo>
                  <a:lnTo>
                    <a:pt x="177" y="1968"/>
                  </a:lnTo>
                  <a:lnTo>
                    <a:pt x="0" y="3746"/>
                  </a:lnTo>
                  <a:lnTo>
                    <a:pt x="114" y="17170"/>
                  </a:lnTo>
                  <a:lnTo>
                    <a:pt x="2019" y="18910"/>
                  </a:lnTo>
                  <a:lnTo>
                    <a:pt x="93738" y="18897"/>
                  </a:lnTo>
                  <a:lnTo>
                    <a:pt x="96050" y="18897"/>
                  </a:lnTo>
                  <a:lnTo>
                    <a:pt x="112737" y="18884"/>
                  </a:lnTo>
                  <a:close/>
                </a:path>
                <a:path w="211455" h="19050">
                  <a:moveTo>
                    <a:pt x="117767" y="0"/>
                  </a:moveTo>
                  <a:lnTo>
                    <a:pt x="115468" y="0"/>
                  </a:lnTo>
                  <a:lnTo>
                    <a:pt x="115468" y="18897"/>
                  </a:lnTo>
                  <a:lnTo>
                    <a:pt x="117767" y="18897"/>
                  </a:lnTo>
                  <a:lnTo>
                    <a:pt x="117767" y="0"/>
                  </a:lnTo>
                  <a:close/>
                </a:path>
                <a:path w="211455" h="19050">
                  <a:moveTo>
                    <a:pt x="140957" y="0"/>
                  </a:moveTo>
                  <a:lnTo>
                    <a:pt x="138658" y="0"/>
                  </a:lnTo>
                  <a:lnTo>
                    <a:pt x="138658" y="18897"/>
                  </a:lnTo>
                  <a:lnTo>
                    <a:pt x="140957" y="18897"/>
                  </a:lnTo>
                  <a:lnTo>
                    <a:pt x="140957" y="0"/>
                  </a:lnTo>
                  <a:close/>
                </a:path>
                <a:path w="211455" h="19050">
                  <a:moveTo>
                    <a:pt x="156083" y="0"/>
                  </a:moveTo>
                  <a:lnTo>
                    <a:pt x="153784" y="0"/>
                  </a:lnTo>
                  <a:lnTo>
                    <a:pt x="153784" y="18897"/>
                  </a:lnTo>
                  <a:lnTo>
                    <a:pt x="156083" y="18897"/>
                  </a:lnTo>
                  <a:lnTo>
                    <a:pt x="156083" y="0"/>
                  </a:lnTo>
                  <a:close/>
                </a:path>
                <a:path w="211455" h="19050">
                  <a:moveTo>
                    <a:pt x="170408" y="0"/>
                  </a:moveTo>
                  <a:lnTo>
                    <a:pt x="168109" y="0"/>
                  </a:lnTo>
                  <a:lnTo>
                    <a:pt x="168109" y="18897"/>
                  </a:lnTo>
                  <a:lnTo>
                    <a:pt x="170408" y="18897"/>
                  </a:lnTo>
                  <a:lnTo>
                    <a:pt x="170408" y="0"/>
                  </a:lnTo>
                  <a:close/>
                </a:path>
                <a:path w="211455" h="19050">
                  <a:moveTo>
                    <a:pt x="179755" y="0"/>
                  </a:moveTo>
                  <a:lnTo>
                    <a:pt x="177444" y="0"/>
                  </a:lnTo>
                  <a:lnTo>
                    <a:pt x="177444" y="18897"/>
                  </a:lnTo>
                  <a:lnTo>
                    <a:pt x="179755" y="18897"/>
                  </a:lnTo>
                  <a:lnTo>
                    <a:pt x="179755" y="0"/>
                  </a:lnTo>
                  <a:close/>
                </a:path>
                <a:path w="211455" h="19050">
                  <a:moveTo>
                    <a:pt x="187540" y="0"/>
                  </a:moveTo>
                  <a:lnTo>
                    <a:pt x="185229" y="0"/>
                  </a:lnTo>
                  <a:lnTo>
                    <a:pt x="185229" y="18897"/>
                  </a:lnTo>
                  <a:lnTo>
                    <a:pt x="187540" y="18897"/>
                  </a:lnTo>
                  <a:lnTo>
                    <a:pt x="187540" y="0"/>
                  </a:lnTo>
                  <a:close/>
                </a:path>
                <a:path w="211455" h="19050">
                  <a:moveTo>
                    <a:pt x="194957" y="0"/>
                  </a:moveTo>
                  <a:lnTo>
                    <a:pt x="192646" y="0"/>
                  </a:lnTo>
                  <a:lnTo>
                    <a:pt x="192646" y="18897"/>
                  </a:lnTo>
                  <a:lnTo>
                    <a:pt x="194957" y="18897"/>
                  </a:lnTo>
                  <a:lnTo>
                    <a:pt x="194957" y="0"/>
                  </a:lnTo>
                  <a:close/>
                </a:path>
                <a:path w="211455" h="19050">
                  <a:moveTo>
                    <a:pt x="199847" y="0"/>
                  </a:moveTo>
                  <a:lnTo>
                    <a:pt x="197548" y="0"/>
                  </a:lnTo>
                  <a:lnTo>
                    <a:pt x="197548" y="18897"/>
                  </a:lnTo>
                  <a:lnTo>
                    <a:pt x="199847" y="18897"/>
                  </a:lnTo>
                  <a:lnTo>
                    <a:pt x="199847" y="0"/>
                  </a:lnTo>
                  <a:close/>
                </a:path>
                <a:path w="211455" h="19050">
                  <a:moveTo>
                    <a:pt x="204584" y="0"/>
                  </a:moveTo>
                  <a:lnTo>
                    <a:pt x="202272" y="0"/>
                  </a:lnTo>
                  <a:lnTo>
                    <a:pt x="202272" y="18897"/>
                  </a:lnTo>
                  <a:lnTo>
                    <a:pt x="204584" y="18897"/>
                  </a:lnTo>
                  <a:lnTo>
                    <a:pt x="204584" y="0"/>
                  </a:lnTo>
                  <a:close/>
                </a:path>
                <a:path w="211455" h="19050">
                  <a:moveTo>
                    <a:pt x="208127" y="76"/>
                  </a:moveTo>
                  <a:lnTo>
                    <a:pt x="207568" y="12"/>
                  </a:lnTo>
                  <a:lnTo>
                    <a:pt x="205828" y="12"/>
                  </a:lnTo>
                  <a:lnTo>
                    <a:pt x="205828" y="18897"/>
                  </a:lnTo>
                  <a:lnTo>
                    <a:pt x="207568" y="18897"/>
                  </a:lnTo>
                  <a:lnTo>
                    <a:pt x="208127" y="18834"/>
                  </a:lnTo>
                  <a:lnTo>
                    <a:pt x="208127" y="76"/>
                  </a:lnTo>
                  <a:close/>
                </a:path>
                <a:path w="211455" h="19050">
                  <a:moveTo>
                    <a:pt x="211328" y="1828"/>
                  </a:moveTo>
                  <a:lnTo>
                    <a:pt x="210769" y="1143"/>
                  </a:lnTo>
                  <a:lnTo>
                    <a:pt x="209969" y="596"/>
                  </a:lnTo>
                  <a:lnTo>
                    <a:pt x="209029" y="292"/>
                  </a:lnTo>
                  <a:lnTo>
                    <a:pt x="209029" y="18630"/>
                  </a:lnTo>
                  <a:lnTo>
                    <a:pt x="209969" y="18326"/>
                  </a:lnTo>
                  <a:lnTo>
                    <a:pt x="210769" y="17780"/>
                  </a:lnTo>
                  <a:lnTo>
                    <a:pt x="211328" y="17094"/>
                  </a:lnTo>
                  <a:lnTo>
                    <a:pt x="211328" y="1828"/>
                  </a:lnTo>
                  <a:close/>
                </a:path>
              </a:pathLst>
            </a:custGeom>
            <a:solidFill>
              <a:srgbClr val="FFA312"/>
            </a:solidFill>
          </p:spPr>
          <p:txBody>
            <a:bodyPr wrap="square" lIns="0" tIns="0" rIns="0" bIns="0" rtlCol="0"/>
            <a:lstStyle/>
            <a:p>
              <a:endParaRPr/>
            </a:p>
          </p:txBody>
        </p:sp>
        <p:sp>
          <p:nvSpPr>
            <p:cNvPr id="39" name="object 39"/>
            <p:cNvSpPr/>
            <p:nvPr/>
          </p:nvSpPr>
          <p:spPr>
            <a:xfrm>
              <a:off x="1502624" y="2781486"/>
              <a:ext cx="212090" cy="19050"/>
            </a:xfrm>
            <a:custGeom>
              <a:avLst/>
              <a:gdLst/>
              <a:ahLst/>
              <a:cxnLst/>
              <a:rect l="l" t="t" r="r" b="b"/>
              <a:pathLst>
                <a:path w="212089" h="19050">
                  <a:moveTo>
                    <a:pt x="2354" y="0"/>
                  </a:moveTo>
                  <a:lnTo>
                    <a:pt x="322" y="1524"/>
                  </a:lnTo>
                  <a:lnTo>
                    <a:pt x="10" y="3263"/>
                  </a:lnTo>
                  <a:lnTo>
                    <a:pt x="0" y="15633"/>
                  </a:lnTo>
                  <a:lnTo>
                    <a:pt x="234" y="17094"/>
                  </a:lnTo>
                  <a:lnTo>
                    <a:pt x="1859" y="18503"/>
                  </a:lnTo>
                  <a:lnTo>
                    <a:pt x="4386" y="18884"/>
                  </a:lnTo>
                  <a:lnTo>
                    <a:pt x="207591" y="18884"/>
                  </a:lnTo>
                  <a:lnTo>
                    <a:pt x="212082" y="15633"/>
                  </a:lnTo>
                  <a:lnTo>
                    <a:pt x="212082" y="3263"/>
                  </a:lnTo>
                  <a:lnTo>
                    <a:pt x="2354" y="0"/>
                  </a:lnTo>
                  <a:close/>
                </a:path>
              </a:pathLst>
            </a:custGeom>
            <a:solidFill>
              <a:srgbClr val="FFB83D"/>
            </a:solidFill>
          </p:spPr>
          <p:txBody>
            <a:bodyPr wrap="square" lIns="0" tIns="0" rIns="0" bIns="0" rtlCol="0"/>
            <a:lstStyle/>
            <a:p>
              <a:endParaRPr/>
            </a:p>
          </p:txBody>
        </p:sp>
        <p:sp>
          <p:nvSpPr>
            <p:cNvPr id="40" name="object 40"/>
            <p:cNvSpPr/>
            <p:nvPr/>
          </p:nvSpPr>
          <p:spPr>
            <a:xfrm>
              <a:off x="1502524" y="2781477"/>
              <a:ext cx="211454" cy="19050"/>
            </a:xfrm>
            <a:custGeom>
              <a:avLst/>
              <a:gdLst/>
              <a:ahLst/>
              <a:cxnLst/>
              <a:rect l="l" t="t" r="r" b="b"/>
              <a:pathLst>
                <a:path w="211455" h="19050">
                  <a:moveTo>
                    <a:pt x="112737" y="18859"/>
                  </a:moveTo>
                  <a:lnTo>
                    <a:pt x="104711" y="13309"/>
                  </a:lnTo>
                  <a:lnTo>
                    <a:pt x="101193" y="5956"/>
                  </a:lnTo>
                  <a:lnTo>
                    <a:pt x="99491" y="12"/>
                  </a:lnTo>
                  <a:lnTo>
                    <a:pt x="96075" y="12"/>
                  </a:lnTo>
                  <a:lnTo>
                    <a:pt x="93764" y="0"/>
                  </a:lnTo>
                  <a:lnTo>
                    <a:pt x="76657" y="12"/>
                  </a:lnTo>
                  <a:lnTo>
                    <a:pt x="74358" y="0"/>
                  </a:lnTo>
                  <a:lnTo>
                    <a:pt x="2374" y="12"/>
                  </a:lnTo>
                  <a:lnTo>
                    <a:pt x="685" y="1320"/>
                  </a:lnTo>
                  <a:lnTo>
                    <a:pt x="177" y="3060"/>
                  </a:lnTo>
                  <a:lnTo>
                    <a:pt x="0" y="14871"/>
                  </a:lnTo>
                  <a:lnTo>
                    <a:pt x="317" y="17195"/>
                  </a:lnTo>
                  <a:lnTo>
                    <a:pt x="1892" y="18643"/>
                  </a:lnTo>
                  <a:lnTo>
                    <a:pt x="3848" y="18884"/>
                  </a:lnTo>
                  <a:lnTo>
                    <a:pt x="74358" y="18884"/>
                  </a:lnTo>
                  <a:lnTo>
                    <a:pt x="76657" y="18897"/>
                  </a:lnTo>
                  <a:lnTo>
                    <a:pt x="93764" y="18872"/>
                  </a:lnTo>
                  <a:lnTo>
                    <a:pt x="96075" y="18897"/>
                  </a:lnTo>
                  <a:lnTo>
                    <a:pt x="112737" y="18859"/>
                  </a:lnTo>
                  <a:close/>
                </a:path>
                <a:path w="211455" h="19050">
                  <a:moveTo>
                    <a:pt x="117792" y="0"/>
                  </a:moveTo>
                  <a:lnTo>
                    <a:pt x="115493" y="0"/>
                  </a:lnTo>
                  <a:lnTo>
                    <a:pt x="115493"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98" y="0"/>
                  </a:lnTo>
                  <a:lnTo>
                    <a:pt x="202298" y="18897"/>
                  </a:lnTo>
                  <a:lnTo>
                    <a:pt x="204597" y="18897"/>
                  </a:lnTo>
                  <a:lnTo>
                    <a:pt x="204597" y="0"/>
                  </a:lnTo>
                  <a:close/>
                </a:path>
                <a:path w="211455" h="19050">
                  <a:moveTo>
                    <a:pt x="208153" y="76"/>
                  </a:moveTo>
                  <a:lnTo>
                    <a:pt x="207581" y="12"/>
                  </a:lnTo>
                  <a:lnTo>
                    <a:pt x="205854" y="12"/>
                  </a:lnTo>
                  <a:lnTo>
                    <a:pt x="205854" y="18897"/>
                  </a:lnTo>
                  <a:lnTo>
                    <a:pt x="207581" y="18897"/>
                  </a:lnTo>
                  <a:lnTo>
                    <a:pt x="208153" y="18834"/>
                  </a:lnTo>
                  <a:lnTo>
                    <a:pt x="208153" y="76"/>
                  </a:lnTo>
                  <a:close/>
                </a:path>
                <a:path w="211455" h="19050">
                  <a:moveTo>
                    <a:pt x="211340" y="1828"/>
                  </a:moveTo>
                  <a:lnTo>
                    <a:pt x="210781" y="1143"/>
                  </a:lnTo>
                  <a:lnTo>
                    <a:pt x="209981" y="596"/>
                  </a:lnTo>
                  <a:lnTo>
                    <a:pt x="209029" y="292"/>
                  </a:lnTo>
                  <a:lnTo>
                    <a:pt x="209029" y="18630"/>
                  </a:lnTo>
                  <a:lnTo>
                    <a:pt x="209981"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41" name="object 41"/>
            <p:cNvSpPr/>
            <p:nvPr/>
          </p:nvSpPr>
          <p:spPr>
            <a:xfrm>
              <a:off x="1512996" y="2763056"/>
              <a:ext cx="212725" cy="19050"/>
            </a:xfrm>
            <a:custGeom>
              <a:avLst/>
              <a:gdLst/>
              <a:ahLst/>
              <a:cxnLst/>
              <a:rect l="l" t="t" r="r" b="b"/>
              <a:pathLst>
                <a:path w="212725" h="19050">
                  <a:moveTo>
                    <a:pt x="2438" y="0"/>
                  </a:moveTo>
                  <a:lnTo>
                    <a:pt x="406" y="1524"/>
                  </a:lnTo>
                  <a:lnTo>
                    <a:pt x="50" y="3505"/>
                  </a:lnTo>
                  <a:lnTo>
                    <a:pt x="0" y="14782"/>
                  </a:lnTo>
                  <a:lnTo>
                    <a:pt x="304" y="16738"/>
                  </a:lnTo>
                  <a:lnTo>
                    <a:pt x="1295" y="17843"/>
                  </a:lnTo>
                  <a:lnTo>
                    <a:pt x="4076" y="18897"/>
                  </a:lnTo>
                  <a:lnTo>
                    <a:pt x="207276" y="18897"/>
                  </a:lnTo>
                  <a:lnTo>
                    <a:pt x="209981" y="18313"/>
                  </a:lnTo>
                  <a:lnTo>
                    <a:pt x="210781" y="17767"/>
                  </a:lnTo>
                  <a:lnTo>
                    <a:pt x="212166" y="15633"/>
                  </a:lnTo>
                  <a:lnTo>
                    <a:pt x="212166" y="4114"/>
                  </a:lnTo>
                  <a:lnTo>
                    <a:pt x="212166" y="3263"/>
                  </a:lnTo>
                  <a:lnTo>
                    <a:pt x="211861" y="2476"/>
                  </a:lnTo>
                  <a:lnTo>
                    <a:pt x="210781" y="1130"/>
                  </a:lnTo>
                  <a:lnTo>
                    <a:pt x="209981" y="584"/>
                  </a:lnTo>
                  <a:lnTo>
                    <a:pt x="209042" y="279"/>
                  </a:lnTo>
                  <a:lnTo>
                    <a:pt x="2438" y="0"/>
                  </a:lnTo>
                  <a:close/>
                </a:path>
              </a:pathLst>
            </a:custGeom>
            <a:solidFill>
              <a:srgbClr val="FFB83D"/>
            </a:solidFill>
          </p:spPr>
          <p:txBody>
            <a:bodyPr wrap="square" lIns="0" tIns="0" rIns="0" bIns="0" rtlCol="0"/>
            <a:lstStyle/>
            <a:p>
              <a:endParaRPr/>
            </a:p>
          </p:txBody>
        </p:sp>
        <p:sp>
          <p:nvSpPr>
            <p:cNvPr id="42" name="object 42"/>
            <p:cNvSpPr/>
            <p:nvPr/>
          </p:nvSpPr>
          <p:spPr>
            <a:xfrm>
              <a:off x="1512989" y="2763062"/>
              <a:ext cx="211454" cy="19050"/>
            </a:xfrm>
            <a:custGeom>
              <a:avLst/>
              <a:gdLst/>
              <a:ahLst/>
              <a:cxnLst/>
              <a:rect l="l" t="t" r="r" b="b"/>
              <a:pathLst>
                <a:path w="211455" h="19050">
                  <a:moveTo>
                    <a:pt x="112788" y="18897"/>
                  </a:moveTo>
                  <a:lnTo>
                    <a:pt x="104343" y="12839"/>
                  </a:lnTo>
                  <a:lnTo>
                    <a:pt x="100952" y="5410"/>
                  </a:lnTo>
                  <a:lnTo>
                    <a:pt x="99479" y="0"/>
                  </a:lnTo>
                  <a:lnTo>
                    <a:pt x="96062" y="0"/>
                  </a:lnTo>
                  <a:lnTo>
                    <a:pt x="93751" y="0"/>
                  </a:lnTo>
                  <a:lnTo>
                    <a:pt x="76669" y="0"/>
                  </a:lnTo>
                  <a:lnTo>
                    <a:pt x="74358" y="0"/>
                  </a:lnTo>
                  <a:lnTo>
                    <a:pt x="2349" y="0"/>
                  </a:lnTo>
                  <a:lnTo>
                    <a:pt x="660" y="1308"/>
                  </a:lnTo>
                  <a:lnTo>
                    <a:pt x="165" y="3060"/>
                  </a:lnTo>
                  <a:lnTo>
                    <a:pt x="0" y="14782"/>
                  </a:lnTo>
                  <a:lnTo>
                    <a:pt x="279" y="16751"/>
                  </a:lnTo>
                  <a:lnTo>
                    <a:pt x="1155" y="17843"/>
                  </a:lnTo>
                  <a:lnTo>
                    <a:pt x="3632" y="18897"/>
                  </a:lnTo>
                  <a:lnTo>
                    <a:pt x="112788" y="18897"/>
                  </a:lnTo>
                  <a:close/>
                </a:path>
                <a:path w="211455" h="19050">
                  <a:moveTo>
                    <a:pt x="117779" y="0"/>
                  </a:moveTo>
                  <a:lnTo>
                    <a:pt x="115481" y="0"/>
                  </a:lnTo>
                  <a:lnTo>
                    <a:pt x="115481" y="18884"/>
                  </a:lnTo>
                  <a:lnTo>
                    <a:pt x="117779" y="18884"/>
                  </a:lnTo>
                  <a:lnTo>
                    <a:pt x="117779" y="0"/>
                  </a:lnTo>
                  <a:close/>
                </a:path>
                <a:path w="211455" h="19050">
                  <a:moveTo>
                    <a:pt x="140982" y="0"/>
                  </a:moveTo>
                  <a:lnTo>
                    <a:pt x="138684" y="0"/>
                  </a:lnTo>
                  <a:lnTo>
                    <a:pt x="138684" y="18884"/>
                  </a:lnTo>
                  <a:lnTo>
                    <a:pt x="140982" y="18884"/>
                  </a:lnTo>
                  <a:lnTo>
                    <a:pt x="140982" y="0"/>
                  </a:lnTo>
                  <a:close/>
                </a:path>
                <a:path w="211455" h="19050">
                  <a:moveTo>
                    <a:pt x="156121" y="0"/>
                  </a:moveTo>
                  <a:lnTo>
                    <a:pt x="153809" y="0"/>
                  </a:lnTo>
                  <a:lnTo>
                    <a:pt x="153809" y="18884"/>
                  </a:lnTo>
                  <a:lnTo>
                    <a:pt x="156121" y="18884"/>
                  </a:lnTo>
                  <a:lnTo>
                    <a:pt x="156121" y="0"/>
                  </a:lnTo>
                  <a:close/>
                </a:path>
                <a:path w="211455" h="19050">
                  <a:moveTo>
                    <a:pt x="170421" y="0"/>
                  </a:moveTo>
                  <a:lnTo>
                    <a:pt x="168109" y="0"/>
                  </a:lnTo>
                  <a:lnTo>
                    <a:pt x="168109" y="18884"/>
                  </a:lnTo>
                  <a:lnTo>
                    <a:pt x="170421" y="18884"/>
                  </a:lnTo>
                  <a:lnTo>
                    <a:pt x="170421" y="0"/>
                  </a:lnTo>
                  <a:close/>
                </a:path>
                <a:path w="211455" h="19050">
                  <a:moveTo>
                    <a:pt x="179768" y="0"/>
                  </a:moveTo>
                  <a:lnTo>
                    <a:pt x="177469" y="0"/>
                  </a:lnTo>
                  <a:lnTo>
                    <a:pt x="177469" y="18884"/>
                  </a:lnTo>
                  <a:lnTo>
                    <a:pt x="179768" y="18884"/>
                  </a:lnTo>
                  <a:lnTo>
                    <a:pt x="179768" y="0"/>
                  </a:lnTo>
                  <a:close/>
                </a:path>
                <a:path w="211455" h="19050">
                  <a:moveTo>
                    <a:pt x="187553" y="0"/>
                  </a:moveTo>
                  <a:lnTo>
                    <a:pt x="185242" y="0"/>
                  </a:lnTo>
                  <a:lnTo>
                    <a:pt x="185242" y="18884"/>
                  </a:lnTo>
                  <a:lnTo>
                    <a:pt x="187553" y="18884"/>
                  </a:lnTo>
                  <a:lnTo>
                    <a:pt x="187553" y="0"/>
                  </a:lnTo>
                  <a:close/>
                </a:path>
                <a:path w="211455" h="19050">
                  <a:moveTo>
                    <a:pt x="194957" y="0"/>
                  </a:moveTo>
                  <a:lnTo>
                    <a:pt x="192659" y="0"/>
                  </a:lnTo>
                  <a:lnTo>
                    <a:pt x="192659" y="18884"/>
                  </a:lnTo>
                  <a:lnTo>
                    <a:pt x="194957" y="18884"/>
                  </a:lnTo>
                  <a:lnTo>
                    <a:pt x="194957" y="0"/>
                  </a:lnTo>
                  <a:close/>
                </a:path>
                <a:path w="211455" h="19050">
                  <a:moveTo>
                    <a:pt x="199859" y="0"/>
                  </a:moveTo>
                  <a:lnTo>
                    <a:pt x="197561" y="0"/>
                  </a:lnTo>
                  <a:lnTo>
                    <a:pt x="197561" y="18884"/>
                  </a:lnTo>
                  <a:lnTo>
                    <a:pt x="199859" y="18884"/>
                  </a:lnTo>
                  <a:lnTo>
                    <a:pt x="199859" y="0"/>
                  </a:lnTo>
                  <a:close/>
                </a:path>
                <a:path w="211455" h="19050">
                  <a:moveTo>
                    <a:pt x="204584" y="0"/>
                  </a:moveTo>
                  <a:lnTo>
                    <a:pt x="202272" y="0"/>
                  </a:lnTo>
                  <a:lnTo>
                    <a:pt x="202272" y="18884"/>
                  </a:lnTo>
                  <a:lnTo>
                    <a:pt x="204584" y="18884"/>
                  </a:lnTo>
                  <a:lnTo>
                    <a:pt x="204584" y="0"/>
                  </a:lnTo>
                  <a:close/>
                </a:path>
                <a:path w="211455" h="19050">
                  <a:moveTo>
                    <a:pt x="208140" y="63"/>
                  </a:moveTo>
                  <a:lnTo>
                    <a:pt x="207568" y="0"/>
                  </a:lnTo>
                  <a:lnTo>
                    <a:pt x="205841" y="0"/>
                  </a:lnTo>
                  <a:lnTo>
                    <a:pt x="205841" y="18884"/>
                  </a:lnTo>
                  <a:lnTo>
                    <a:pt x="207289" y="18884"/>
                  </a:lnTo>
                  <a:lnTo>
                    <a:pt x="208140" y="18834"/>
                  </a:lnTo>
                  <a:lnTo>
                    <a:pt x="208140" y="63"/>
                  </a:lnTo>
                  <a:close/>
                </a:path>
                <a:path w="211455" h="19050">
                  <a:moveTo>
                    <a:pt x="211340" y="1816"/>
                  </a:moveTo>
                  <a:lnTo>
                    <a:pt x="210781" y="1130"/>
                  </a:lnTo>
                  <a:lnTo>
                    <a:pt x="209981" y="584"/>
                  </a:lnTo>
                  <a:lnTo>
                    <a:pt x="209042" y="279"/>
                  </a:lnTo>
                  <a:lnTo>
                    <a:pt x="209042"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43" name="object 43"/>
            <p:cNvSpPr/>
            <p:nvPr/>
          </p:nvSpPr>
          <p:spPr>
            <a:xfrm>
              <a:off x="1529528" y="2744167"/>
              <a:ext cx="212725" cy="19050"/>
            </a:xfrm>
            <a:custGeom>
              <a:avLst/>
              <a:gdLst/>
              <a:ahLst/>
              <a:cxnLst/>
              <a:rect l="l" t="t" r="r" b="b"/>
              <a:pathLst>
                <a:path w="212725" h="19050">
                  <a:moveTo>
                    <a:pt x="4902" y="0"/>
                  </a:moveTo>
                  <a:lnTo>
                    <a:pt x="1968" y="266"/>
                  </a:lnTo>
                  <a:lnTo>
                    <a:pt x="126" y="1904"/>
                  </a:lnTo>
                  <a:lnTo>
                    <a:pt x="0" y="14846"/>
                  </a:lnTo>
                  <a:lnTo>
                    <a:pt x="406" y="17360"/>
                  </a:lnTo>
                  <a:lnTo>
                    <a:pt x="2451" y="18884"/>
                  </a:lnTo>
                  <a:lnTo>
                    <a:pt x="207276" y="18884"/>
                  </a:lnTo>
                  <a:lnTo>
                    <a:pt x="210438" y="17932"/>
                  </a:lnTo>
                  <a:lnTo>
                    <a:pt x="212178" y="15620"/>
                  </a:lnTo>
                  <a:lnTo>
                    <a:pt x="212178" y="4102"/>
                  </a:lnTo>
                  <a:lnTo>
                    <a:pt x="212178" y="3263"/>
                  </a:lnTo>
                  <a:lnTo>
                    <a:pt x="211874" y="2476"/>
                  </a:lnTo>
                  <a:lnTo>
                    <a:pt x="210565" y="990"/>
                  </a:lnTo>
                  <a:lnTo>
                    <a:pt x="209041" y="279"/>
                  </a:lnTo>
                  <a:lnTo>
                    <a:pt x="4902" y="0"/>
                  </a:lnTo>
                  <a:close/>
                </a:path>
              </a:pathLst>
            </a:custGeom>
            <a:solidFill>
              <a:srgbClr val="FFB83D"/>
            </a:solidFill>
          </p:spPr>
          <p:txBody>
            <a:bodyPr wrap="square" lIns="0" tIns="0" rIns="0" bIns="0" rtlCol="0"/>
            <a:lstStyle/>
            <a:p>
              <a:endParaRPr/>
            </a:p>
          </p:txBody>
        </p:sp>
        <p:sp>
          <p:nvSpPr>
            <p:cNvPr id="44" name="object 44"/>
            <p:cNvSpPr/>
            <p:nvPr/>
          </p:nvSpPr>
          <p:spPr>
            <a:xfrm>
              <a:off x="1529600" y="2744165"/>
              <a:ext cx="211454" cy="19050"/>
            </a:xfrm>
            <a:custGeom>
              <a:avLst/>
              <a:gdLst/>
              <a:ahLst/>
              <a:cxnLst/>
              <a:rect l="l" t="t" r="r" b="b"/>
              <a:pathLst>
                <a:path w="211455" h="19050">
                  <a:moveTo>
                    <a:pt x="112725" y="18897"/>
                  </a:moveTo>
                  <a:lnTo>
                    <a:pt x="104482" y="13271"/>
                  </a:lnTo>
                  <a:lnTo>
                    <a:pt x="100939" y="5600"/>
                  </a:lnTo>
                  <a:lnTo>
                    <a:pt x="99415" y="25"/>
                  </a:lnTo>
                  <a:lnTo>
                    <a:pt x="95986" y="25"/>
                  </a:lnTo>
                  <a:lnTo>
                    <a:pt x="93687" y="0"/>
                  </a:lnTo>
                  <a:lnTo>
                    <a:pt x="76581" y="25"/>
                  </a:lnTo>
                  <a:lnTo>
                    <a:pt x="74282" y="0"/>
                  </a:lnTo>
                  <a:lnTo>
                    <a:pt x="3949" y="12"/>
                  </a:lnTo>
                  <a:lnTo>
                    <a:pt x="1689" y="279"/>
                  </a:lnTo>
                  <a:lnTo>
                    <a:pt x="38" y="1917"/>
                  </a:lnTo>
                  <a:lnTo>
                    <a:pt x="0" y="15544"/>
                  </a:lnTo>
                  <a:lnTo>
                    <a:pt x="584" y="17589"/>
                  </a:lnTo>
                  <a:lnTo>
                    <a:pt x="2286" y="18897"/>
                  </a:lnTo>
                  <a:lnTo>
                    <a:pt x="74282" y="18897"/>
                  </a:lnTo>
                  <a:lnTo>
                    <a:pt x="76581" y="18897"/>
                  </a:lnTo>
                  <a:lnTo>
                    <a:pt x="93687" y="18897"/>
                  </a:lnTo>
                  <a:lnTo>
                    <a:pt x="95986" y="18897"/>
                  </a:lnTo>
                  <a:lnTo>
                    <a:pt x="112725" y="18897"/>
                  </a:lnTo>
                  <a:close/>
                </a:path>
                <a:path w="211455" h="19050">
                  <a:moveTo>
                    <a:pt x="117716" y="0"/>
                  </a:moveTo>
                  <a:lnTo>
                    <a:pt x="115404" y="0"/>
                  </a:lnTo>
                  <a:lnTo>
                    <a:pt x="115404" y="18897"/>
                  </a:lnTo>
                  <a:lnTo>
                    <a:pt x="117716" y="18897"/>
                  </a:lnTo>
                  <a:lnTo>
                    <a:pt x="117716" y="0"/>
                  </a:lnTo>
                  <a:close/>
                </a:path>
                <a:path w="211455" h="19050">
                  <a:moveTo>
                    <a:pt x="140919" y="0"/>
                  </a:moveTo>
                  <a:lnTo>
                    <a:pt x="138607" y="0"/>
                  </a:lnTo>
                  <a:lnTo>
                    <a:pt x="138607" y="18897"/>
                  </a:lnTo>
                  <a:lnTo>
                    <a:pt x="140919" y="18897"/>
                  </a:lnTo>
                  <a:lnTo>
                    <a:pt x="140919" y="0"/>
                  </a:lnTo>
                  <a:close/>
                </a:path>
                <a:path w="211455" h="19050">
                  <a:moveTo>
                    <a:pt x="156044" y="0"/>
                  </a:moveTo>
                  <a:lnTo>
                    <a:pt x="153733" y="0"/>
                  </a:lnTo>
                  <a:lnTo>
                    <a:pt x="153733" y="18897"/>
                  </a:lnTo>
                  <a:lnTo>
                    <a:pt x="156044" y="18897"/>
                  </a:lnTo>
                  <a:lnTo>
                    <a:pt x="156044" y="0"/>
                  </a:lnTo>
                  <a:close/>
                </a:path>
                <a:path w="211455" h="19050">
                  <a:moveTo>
                    <a:pt x="170357" y="0"/>
                  </a:moveTo>
                  <a:lnTo>
                    <a:pt x="168046" y="0"/>
                  </a:lnTo>
                  <a:lnTo>
                    <a:pt x="168046" y="18897"/>
                  </a:lnTo>
                  <a:lnTo>
                    <a:pt x="170357" y="18897"/>
                  </a:lnTo>
                  <a:lnTo>
                    <a:pt x="170357" y="0"/>
                  </a:lnTo>
                  <a:close/>
                </a:path>
                <a:path w="211455" h="19050">
                  <a:moveTo>
                    <a:pt x="179705" y="0"/>
                  </a:moveTo>
                  <a:lnTo>
                    <a:pt x="177393" y="0"/>
                  </a:lnTo>
                  <a:lnTo>
                    <a:pt x="177393" y="18897"/>
                  </a:lnTo>
                  <a:lnTo>
                    <a:pt x="179705" y="18897"/>
                  </a:lnTo>
                  <a:lnTo>
                    <a:pt x="179705" y="0"/>
                  </a:lnTo>
                  <a:close/>
                </a:path>
                <a:path w="211455" h="19050">
                  <a:moveTo>
                    <a:pt x="187477" y="0"/>
                  </a:moveTo>
                  <a:lnTo>
                    <a:pt x="185178" y="0"/>
                  </a:lnTo>
                  <a:lnTo>
                    <a:pt x="185178" y="18897"/>
                  </a:lnTo>
                  <a:lnTo>
                    <a:pt x="187477" y="18897"/>
                  </a:lnTo>
                  <a:lnTo>
                    <a:pt x="187477" y="0"/>
                  </a:lnTo>
                  <a:close/>
                </a:path>
                <a:path w="211455" h="19050">
                  <a:moveTo>
                    <a:pt x="194894" y="0"/>
                  </a:moveTo>
                  <a:lnTo>
                    <a:pt x="192595" y="0"/>
                  </a:lnTo>
                  <a:lnTo>
                    <a:pt x="192595" y="18897"/>
                  </a:lnTo>
                  <a:lnTo>
                    <a:pt x="194894" y="18897"/>
                  </a:lnTo>
                  <a:lnTo>
                    <a:pt x="194894" y="0"/>
                  </a:lnTo>
                  <a:close/>
                </a:path>
                <a:path w="211455" h="19050">
                  <a:moveTo>
                    <a:pt x="199796" y="0"/>
                  </a:moveTo>
                  <a:lnTo>
                    <a:pt x="197485" y="0"/>
                  </a:lnTo>
                  <a:lnTo>
                    <a:pt x="197485" y="18897"/>
                  </a:lnTo>
                  <a:lnTo>
                    <a:pt x="199796" y="18897"/>
                  </a:lnTo>
                  <a:lnTo>
                    <a:pt x="199796" y="0"/>
                  </a:lnTo>
                  <a:close/>
                </a:path>
                <a:path w="211455" h="19050">
                  <a:moveTo>
                    <a:pt x="204520" y="0"/>
                  </a:moveTo>
                  <a:lnTo>
                    <a:pt x="202209" y="0"/>
                  </a:lnTo>
                  <a:lnTo>
                    <a:pt x="202209" y="18897"/>
                  </a:lnTo>
                  <a:lnTo>
                    <a:pt x="204520" y="18897"/>
                  </a:lnTo>
                  <a:lnTo>
                    <a:pt x="204520" y="0"/>
                  </a:lnTo>
                  <a:close/>
                </a:path>
                <a:path w="211455" h="19050">
                  <a:moveTo>
                    <a:pt x="208064" y="63"/>
                  </a:moveTo>
                  <a:lnTo>
                    <a:pt x="207492" y="0"/>
                  </a:lnTo>
                  <a:lnTo>
                    <a:pt x="205752" y="0"/>
                  </a:lnTo>
                  <a:lnTo>
                    <a:pt x="205752" y="18884"/>
                  </a:lnTo>
                  <a:lnTo>
                    <a:pt x="207200" y="18884"/>
                  </a:lnTo>
                  <a:lnTo>
                    <a:pt x="208064" y="18834"/>
                  </a:lnTo>
                  <a:lnTo>
                    <a:pt x="208064" y="63"/>
                  </a:lnTo>
                  <a:close/>
                </a:path>
                <a:path w="211455" h="19050">
                  <a:moveTo>
                    <a:pt x="211251" y="1816"/>
                  </a:moveTo>
                  <a:lnTo>
                    <a:pt x="210693" y="1130"/>
                  </a:lnTo>
                  <a:lnTo>
                    <a:pt x="209905" y="584"/>
                  </a:lnTo>
                  <a:lnTo>
                    <a:pt x="208953" y="279"/>
                  </a:lnTo>
                  <a:lnTo>
                    <a:pt x="208953" y="18618"/>
                  </a:lnTo>
                  <a:lnTo>
                    <a:pt x="209905" y="18313"/>
                  </a:lnTo>
                  <a:lnTo>
                    <a:pt x="210693" y="17767"/>
                  </a:lnTo>
                  <a:lnTo>
                    <a:pt x="211251" y="17081"/>
                  </a:lnTo>
                  <a:lnTo>
                    <a:pt x="211251" y="1816"/>
                  </a:lnTo>
                  <a:close/>
                </a:path>
              </a:pathLst>
            </a:custGeom>
            <a:solidFill>
              <a:srgbClr val="FFA312"/>
            </a:solidFill>
          </p:spPr>
          <p:txBody>
            <a:bodyPr wrap="square" lIns="0" tIns="0" rIns="0" bIns="0" rtlCol="0"/>
            <a:lstStyle/>
            <a:p>
              <a:endParaRPr/>
            </a:p>
          </p:txBody>
        </p:sp>
        <p:sp>
          <p:nvSpPr>
            <p:cNvPr id="45" name="object 45"/>
            <p:cNvSpPr/>
            <p:nvPr/>
          </p:nvSpPr>
          <p:spPr>
            <a:xfrm>
              <a:off x="1503013" y="2725298"/>
              <a:ext cx="212725" cy="19050"/>
            </a:xfrm>
            <a:custGeom>
              <a:avLst/>
              <a:gdLst/>
              <a:ahLst/>
              <a:cxnLst/>
              <a:rect l="l" t="t" r="r" b="b"/>
              <a:pathLst>
                <a:path w="212725" h="19050">
                  <a:moveTo>
                    <a:pt x="4356" y="0"/>
                  </a:moveTo>
                  <a:lnTo>
                    <a:pt x="3873" y="63"/>
                  </a:lnTo>
                  <a:lnTo>
                    <a:pt x="1498" y="673"/>
                  </a:lnTo>
                  <a:lnTo>
                    <a:pt x="63" y="2146"/>
                  </a:lnTo>
                  <a:lnTo>
                    <a:pt x="0" y="15709"/>
                  </a:lnTo>
                  <a:lnTo>
                    <a:pt x="253" y="16370"/>
                  </a:lnTo>
                  <a:lnTo>
                    <a:pt x="1536" y="18110"/>
                  </a:lnTo>
                  <a:lnTo>
                    <a:pt x="3086" y="18897"/>
                  </a:lnTo>
                  <a:lnTo>
                    <a:pt x="207708" y="18884"/>
                  </a:lnTo>
                  <a:lnTo>
                    <a:pt x="212115" y="3263"/>
                  </a:lnTo>
                  <a:lnTo>
                    <a:pt x="211823" y="2476"/>
                  </a:lnTo>
                  <a:lnTo>
                    <a:pt x="4356" y="0"/>
                  </a:lnTo>
                  <a:close/>
                </a:path>
              </a:pathLst>
            </a:custGeom>
            <a:solidFill>
              <a:srgbClr val="FFB83D"/>
            </a:solidFill>
          </p:spPr>
          <p:txBody>
            <a:bodyPr wrap="square" lIns="0" tIns="0" rIns="0" bIns="0" rtlCol="0"/>
            <a:lstStyle/>
            <a:p>
              <a:endParaRPr/>
            </a:p>
          </p:txBody>
        </p:sp>
        <p:sp>
          <p:nvSpPr>
            <p:cNvPr id="46" name="object 46"/>
            <p:cNvSpPr/>
            <p:nvPr/>
          </p:nvSpPr>
          <p:spPr>
            <a:xfrm>
              <a:off x="1502994" y="2725305"/>
              <a:ext cx="211454" cy="19050"/>
            </a:xfrm>
            <a:custGeom>
              <a:avLst/>
              <a:gdLst/>
              <a:ahLst/>
              <a:cxnLst/>
              <a:rect l="l" t="t" r="r" b="b"/>
              <a:pathLst>
                <a:path w="211455" h="19050">
                  <a:moveTo>
                    <a:pt x="112712" y="18872"/>
                  </a:moveTo>
                  <a:lnTo>
                    <a:pt x="104698" y="13373"/>
                  </a:lnTo>
                  <a:lnTo>
                    <a:pt x="101142" y="5943"/>
                  </a:lnTo>
                  <a:lnTo>
                    <a:pt x="99441" y="0"/>
                  </a:lnTo>
                  <a:lnTo>
                    <a:pt x="96024" y="0"/>
                  </a:lnTo>
                  <a:lnTo>
                    <a:pt x="93713" y="0"/>
                  </a:lnTo>
                  <a:lnTo>
                    <a:pt x="76631" y="0"/>
                  </a:lnTo>
                  <a:lnTo>
                    <a:pt x="74320" y="0"/>
                  </a:lnTo>
                  <a:lnTo>
                    <a:pt x="4330" y="0"/>
                  </a:lnTo>
                  <a:lnTo>
                    <a:pt x="1536" y="457"/>
                  </a:lnTo>
                  <a:lnTo>
                    <a:pt x="76" y="2019"/>
                  </a:lnTo>
                  <a:lnTo>
                    <a:pt x="0" y="15735"/>
                  </a:lnTo>
                  <a:lnTo>
                    <a:pt x="266" y="16433"/>
                  </a:lnTo>
                  <a:lnTo>
                    <a:pt x="1447" y="18148"/>
                  </a:lnTo>
                  <a:lnTo>
                    <a:pt x="2819" y="18897"/>
                  </a:lnTo>
                  <a:lnTo>
                    <a:pt x="93713" y="18884"/>
                  </a:lnTo>
                  <a:lnTo>
                    <a:pt x="96024" y="18884"/>
                  </a:lnTo>
                  <a:lnTo>
                    <a:pt x="112712" y="18872"/>
                  </a:lnTo>
                  <a:close/>
                </a:path>
                <a:path w="211455" h="19050">
                  <a:moveTo>
                    <a:pt x="117741" y="0"/>
                  </a:moveTo>
                  <a:lnTo>
                    <a:pt x="115443" y="0"/>
                  </a:lnTo>
                  <a:lnTo>
                    <a:pt x="115443" y="18884"/>
                  </a:lnTo>
                  <a:lnTo>
                    <a:pt x="117741" y="18884"/>
                  </a:lnTo>
                  <a:lnTo>
                    <a:pt x="117741" y="0"/>
                  </a:lnTo>
                  <a:close/>
                </a:path>
                <a:path w="211455" h="19050">
                  <a:moveTo>
                    <a:pt x="140931" y="0"/>
                  </a:moveTo>
                  <a:lnTo>
                    <a:pt x="138633" y="0"/>
                  </a:lnTo>
                  <a:lnTo>
                    <a:pt x="138633" y="18884"/>
                  </a:lnTo>
                  <a:lnTo>
                    <a:pt x="140931" y="18884"/>
                  </a:lnTo>
                  <a:lnTo>
                    <a:pt x="140931" y="0"/>
                  </a:lnTo>
                  <a:close/>
                </a:path>
                <a:path w="211455" h="19050">
                  <a:moveTo>
                    <a:pt x="156057" y="0"/>
                  </a:moveTo>
                  <a:lnTo>
                    <a:pt x="153758" y="0"/>
                  </a:lnTo>
                  <a:lnTo>
                    <a:pt x="153758" y="18884"/>
                  </a:lnTo>
                  <a:lnTo>
                    <a:pt x="156057" y="18884"/>
                  </a:lnTo>
                  <a:lnTo>
                    <a:pt x="156057" y="0"/>
                  </a:lnTo>
                  <a:close/>
                </a:path>
                <a:path w="211455" h="19050">
                  <a:moveTo>
                    <a:pt x="170383" y="0"/>
                  </a:moveTo>
                  <a:lnTo>
                    <a:pt x="168084" y="0"/>
                  </a:lnTo>
                  <a:lnTo>
                    <a:pt x="168084" y="18884"/>
                  </a:lnTo>
                  <a:lnTo>
                    <a:pt x="170383" y="18884"/>
                  </a:lnTo>
                  <a:lnTo>
                    <a:pt x="170383" y="0"/>
                  </a:lnTo>
                  <a:close/>
                </a:path>
                <a:path w="211455" h="19050">
                  <a:moveTo>
                    <a:pt x="179730" y="0"/>
                  </a:moveTo>
                  <a:lnTo>
                    <a:pt x="177419" y="0"/>
                  </a:lnTo>
                  <a:lnTo>
                    <a:pt x="177419" y="18884"/>
                  </a:lnTo>
                  <a:lnTo>
                    <a:pt x="179730" y="18884"/>
                  </a:lnTo>
                  <a:lnTo>
                    <a:pt x="179730" y="0"/>
                  </a:lnTo>
                  <a:close/>
                </a:path>
                <a:path w="211455" h="19050">
                  <a:moveTo>
                    <a:pt x="187515" y="0"/>
                  </a:moveTo>
                  <a:lnTo>
                    <a:pt x="185204" y="0"/>
                  </a:lnTo>
                  <a:lnTo>
                    <a:pt x="185204" y="18884"/>
                  </a:lnTo>
                  <a:lnTo>
                    <a:pt x="187515" y="18884"/>
                  </a:lnTo>
                  <a:lnTo>
                    <a:pt x="187515" y="0"/>
                  </a:lnTo>
                  <a:close/>
                </a:path>
                <a:path w="211455" h="19050">
                  <a:moveTo>
                    <a:pt x="194932" y="0"/>
                  </a:moveTo>
                  <a:lnTo>
                    <a:pt x="192620" y="0"/>
                  </a:lnTo>
                  <a:lnTo>
                    <a:pt x="192620" y="18884"/>
                  </a:lnTo>
                  <a:lnTo>
                    <a:pt x="194932" y="18884"/>
                  </a:lnTo>
                  <a:lnTo>
                    <a:pt x="194932" y="0"/>
                  </a:lnTo>
                  <a:close/>
                </a:path>
                <a:path w="211455" h="19050">
                  <a:moveTo>
                    <a:pt x="199821" y="0"/>
                  </a:moveTo>
                  <a:lnTo>
                    <a:pt x="197523" y="0"/>
                  </a:lnTo>
                  <a:lnTo>
                    <a:pt x="197523" y="18884"/>
                  </a:lnTo>
                  <a:lnTo>
                    <a:pt x="199821" y="18884"/>
                  </a:lnTo>
                  <a:lnTo>
                    <a:pt x="199821" y="0"/>
                  </a:lnTo>
                  <a:close/>
                </a:path>
                <a:path w="211455" h="19050">
                  <a:moveTo>
                    <a:pt x="204558" y="0"/>
                  </a:moveTo>
                  <a:lnTo>
                    <a:pt x="202247" y="0"/>
                  </a:lnTo>
                  <a:lnTo>
                    <a:pt x="202247" y="18884"/>
                  </a:lnTo>
                  <a:lnTo>
                    <a:pt x="204558" y="18884"/>
                  </a:lnTo>
                  <a:lnTo>
                    <a:pt x="204558" y="0"/>
                  </a:lnTo>
                  <a:close/>
                </a:path>
                <a:path w="211455" h="19050">
                  <a:moveTo>
                    <a:pt x="208102" y="63"/>
                  </a:moveTo>
                  <a:lnTo>
                    <a:pt x="207543" y="0"/>
                  </a:lnTo>
                  <a:lnTo>
                    <a:pt x="205803" y="0"/>
                  </a:lnTo>
                  <a:lnTo>
                    <a:pt x="205803" y="18884"/>
                  </a:lnTo>
                  <a:lnTo>
                    <a:pt x="207251" y="18884"/>
                  </a:lnTo>
                  <a:lnTo>
                    <a:pt x="208102" y="18834"/>
                  </a:lnTo>
                  <a:lnTo>
                    <a:pt x="208102" y="63"/>
                  </a:lnTo>
                  <a:close/>
                </a:path>
                <a:path w="211455" h="19050">
                  <a:moveTo>
                    <a:pt x="211302" y="1816"/>
                  </a:moveTo>
                  <a:lnTo>
                    <a:pt x="210743" y="1130"/>
                  </a:lnTo>
                  <a:lnTo>
                    <a:pt x="209943" y="584"/>
                  </a:lnTo>
                  <a:lnTo>
                    <a:pt x="209003" y="279"/>
                  </a:lnTo>
                  <a:lnTo>
                    <a:pt x="209003" y="18618"/>
                  </a:lnTo>
                  <a:lnTo>
                    <a:pt x="209943" y="18313"/>
                  </a:lnTo>
                  <a:lnTo>
                    <a:pt x="210743" y="17767"/>
                  </a:lnTo>
                  <a:lnTo>
                    <a:pt x="211302" y="17081"/>
                  </a:lnTo>
                  <a:lnTo>
                    <a:pt x="211302" y="1816"/>
                  </a:lnTo>
                  <a:close/>
                </a:path>
              </a:pathLst>
            </a:custGeom>
            <a:solidFill>
              <a:srgbClr val="FFA312"/>
            </a:solidFill>
          </p:spPr>
          <p:txBody>
            <a:bodyPr wrap="square" lIns="0" tIns="0" rIns="0" bIns="0" rtlCol="0"/>
            <a:lstStyle/>
            <a:p>
              <a:endParaRPr/>
            </a:p>
          </p:txBody>
        </p:sp>
        <p:sp>
          <p:nvSpPr>
            <p:cNvPr id="47" name="object 47"/>
            <p:cNvSpPr/>
            <p:nvPr/>
          </p:nvSpPr>
          <p:spPr>
            <a:xfrm>
              <a:off x="1517832" y="2706837"/>
              <a:ext cx="212725" cy="19050"/>
            </a:xfrm>
            <a:custGeom>
              <a:avLst/>
              <a:gdLst/>
              <a:ahLst/>
              <a:cxnLst/>
              <a:rect l="l" t="t" r="r" b="b"/>
              <a:pathLst>
                <a:path w="212725" h="19050">
                  <a:moveTo>
                    <a:pt x="4902" y="0"/>
                  </a:moveTo>
                  <a:lnTo>
                    <a:pt x="1981" y="266"/>
                  </a:lnTo>
                  <a:lnTo>
                    <a:pt x="139" y="1905"/>
                  </a:lnTo>
                  <a:lnTo>
                    <a:pt x="0" y="14859"/>
                  </a:lnTo>
                  <a:lnTo>
                    <a:pt x="190" y="16598"/>
                  </a:lnTo>
                  <a:lnTo>
                    <a:pt x="1244" y="17843"/>
                  </a:lnTo>
                  <a:lnTo>
                    <a:pt x="4114" y="18897"/>
                  </a:lnTo>
                  <a:lnTo>
                    <a:pt x="207289" y="18897"/>
                  </a:lnTo>
                  <a:lnTo>
                    <a:pt x="209981" y="18313"/>
                  </a:lnTo>
                  <a:lnTo>
                    <a:pt x="210794" y="17767"/>
                  </a:lnTo>
                  <a:lnTo>
                    <a:pt x="212178" y="15633"/>
                  </a:lnTo>
                  <a:lnTo>
                    <a:pt x="212178" y="4114"/>
                  </a:lnTo>
                  <a:lnTo>
                    <a:pt x="212178" y="3263"/>
                  </a:lnTo>
                  <a:lnTo>
                    <a:pt x="211874" y="2476"/>
                  </a:lnTo>
                  <a:lnTo>
                    <a:pt x="210794" y="1130"/>
                  </a:lnTo>
                  <a:lnTo>
                    <a:pt x="209981" y="584"/>
                  </a:lnTo>
                  <a:lnTo>
                    <a:pt x="209041" y="279"/>
                  </a:lnTo>
                  <a:lnTo>
                    <a:pt x="4902" y="0"/>
                  </a:lnTo>
                  <a:close/>
                </a:path>
              </a:pathLst>
            </a:custGeom>
            <a:solidFill>
              <a:srgbClr val="FFB83D"/>
            </a:solidFill>
          </p:spPr>
          <p:txBody>
            <a:bodyPr wrap="square" lIns="0" tIns="0" rIns="0" bIns="0" rtlCol="0"/>
            <a:lstStyle/>
            <a:p>
              <a:endParaRPr/>
            </a:p>
          </p:txBody>
        </p:sp>
        <p:sp>
          <p:nvSpPr>
            <p:cNvPr id="48" name="object 48"/>
            <p:cNvSpPr/>
            <p:nvPr/>
          </p:nvSpPr>
          <p:spPr>
            <a:xfrm>
              <a:off x="1517827" y="2706839"/>
              <a:ext cx="211454" cy="19050"/>
            </a:xfrm>
            <a:custGeom>
              <a:avLst/>
              <a:gdLst/>
              <a:ahLst/>
              <a:cxnLst/>
              <a:rect l="l" t="t" r="r" b="b"/>
              <a:pathLst>
                <a:path w="211455" h="19050">
                  <a:moveTo>
                    <a:pt x="112801" y="18897"/>
                  </a:moveTo>
                  <a:lnTo>
                    <a:pt x="104381" y="12877"/>
                  </a:lnTo>
                  <a:lnTo>
                    <a:pt x="100977" y="5448"/>
                  </a:lnTo>
                  <a:lnTo>
                    <a:pt x="99491" y="0"/>
                  </a:lnTo>
                  <a:lnTo>
                    <a:pt x="96075" y="0"/>
                  </a:lnTo>
                  <a:lnTo>
                    <a:pt x="93751" y="0"/>
                  </a:lnTo>
                  <a:lnTo>
                    <a:pt x="76669" y="0"/>
                  </a:lnTo>
                  <a:lnTo>
                    <a:pt x="74371" y="0"/>
                  </a:lnTo>
                  <a:lnTo>
                    <a:pt x="4381" y="0"/>
                  </a:lnTo>
                  <a:lnTo>
                    <a:pt x="1778" y="266"/>
                  </a:lnTo>
                  <a:lnTo>
                    <a:pt x="127" y="1905"/>
                  </a:lnTo>
                  <a:lnTo>
                    <a:pt x="0" y="14782"/>
                  </a:lnTo>
                  <a:lnTo>
                    <a:pt x="165" y="16598"/>
                  </a:lnTo>
                  <a:lnTo>
                    <a:pt x="1104" y="17843"/>
                  </a:lnTo>
                  <a:lnTo>
                    <a:pt x="3670" y="18897"/>
                  </a:lnTo>
                  <a:lnTo>
                    <a:pt x="74371" y="18897"/>
                  </a:lnTo>
                  <a:lnTo>
                    <a:pt x="76669" y="18897"/>
                  </a:lnTo>
                  <a:lnTo>
                    <a:pt x="93751" y="18897"/>
                  </a:lnTo>
                  <a:lnTo>
                    <a:pt x="96075" y="18897"/>
                  </a:lnTo>
                  <a:lnTo>
                    <a:pt x="112801" y="18897"/>
                  </a:lnTo>
                  <a:close/>
                </a:path>
                <a:path w="211455" h="19050">
                  <a:moveTo>
                    <a:pt x="117779" y="0"/>
                  </a:moveTo>
                  <a:lnTo>
                    <a:pt x="115481" y="0"/>
                  </a:lnTo>
                  <a:lnTo>
                    <a:pt x="115481" y="18897"/>
                  </a:lnTo>
                  <a:lnTo>
                    <a:pt x="117779" y="18897"/>
                  </a:lnTo>
                  <a:lnTo>
                    <a:pt x="117779"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76"/>
                  </a:moveTo>
                  <a:lnTo>
                    <a:pt x="207581" y="12"/>
                  </a:lnTo>
                  <a:lnTo>
                    <a:pt x="205854" y="12"/>
                  </a:lnTo>
                  <a:lnTo>
                    <a:pt x="205854" y="18897"/>
                  </a:lnTo>
                  <a:lnTo>
                    <a:pt x="207581" y="18897"/>
                  </a:lnTo>
                  <a:lnTo>
                    <a:pt x="208153" y="18834"/>
                  </a:lnTo>
                  <a:lnTo>
                    <a:pt x="208153" y="76"/>
                  </a:lnTo>
                  <a:close/>
                </a:path>
                <a:path w="211455" h="19050">
                  <a:moveTo>
                    <a:pt x="211353" y="1828"/>
                  </a:moveTo>
                  <a:lnTo>
                    <a:pt x="210794" y="1130"/>
                  </a:lnTo>
                  <a:lnTo>
                    <a:pt x="209994" y="596"/>
                  </a:lnTo>
                  <a:lnTo>
                    <a:pt x="209042" y="292"/>
                  </a:lnTo>
                  <a:lnTo>
                    <a:pt x="209042" y="18630"/>
                  </a:lnTo>
                  <a:lnTo>
                    <a:pt x="209994" y="18326"/>
                  </a:lnTo>
                  <a:lnTo>
                    <a:pt x="210794" y="17780"/>
                  </a:lnTo>
                  <a:lnTo>
                    <a:pt x="211353" y="17094"/>
                  </a:lnTo>
                  <a:lnTo>
                    <a:pt x="211353" y="1828"/>
                  </a:lnTo>
                  <a:close/>
                </a:path>
              </a:pathLst>
            </a:custGeom>
            <a:solidFill>
              <a:srgbClr val="FFA312"/>
            </a:solidFill>
          </p:spPr>
          <p:txBody>
            <a:bodyPr wrap="square" lIns="0" tIns="0" rIns="0" bIns="0" rtlCol="0"/>
            <a:lstStyle/>
            <a:p>
              <a:endParaRPr/>
            </a:p>
          </p:txBody>
        </p:sp>
        <p:sp>
          <p:nvSpPr>
            <p:cNvPr id="49" name="object 49"/>
            <p:cNvSpPr/>
            <p:nvPr/>
          </p:nvSpPr>
          <p:spPr>
            <a:xfrm>
              <a:off x="1524170" y="2687972"/>
              <a:ext cx="212725" cy="19050"/>
            </a:xfrm>
            <a:custGeom>
              <a:avLst/>
              <a:gdLst/>
              <a:ahLst/>
              <a:cxnLst/>
              <a:rect l="l" t="t" r="r" b="b"/>
              <a:pathLst>
                <a:path w="212725" h="19050">
                  <a:moveTo>
                    <a:pt x="2298" y="0"/>
                  </a:moveTo>
                  <a:lnTo>
                    <a:pt x="139" y="1739"/>
                  </a:lnTo>
                  <a:lnTo>
                    <a:pt x="0" y="3975"/>
                  </a:lnTo>
                  <a:lnTo>
                    <a:pt x="139" y="17157"/>
                  </a:lnTo>
                  <a:lnTo>
                    <a:pt x="2298" y="18897"/>
                  </a:lnTo>
                  <a:lnTo>
                    <a:pt x="207276" y="18897"/>
                  </a:lnTo>
                  <a:lnTo>
                    <a:pt x="209981" y="18313"/>
                  </a:lnTo>
                  <a:lnTo>
                    <a:pt x="210781" y="17767"/>
                  </a:lnTo>
                  <a:lnTo>
                    <a:pt x="211874" y="16421"/>
                  </a:lnTo>
                  <a:lnTo>
                    <a:pt x="212178" y="15633"/>
                  </a:lnTo>
                  <a:lnTo>
                    <a:pt x="212178" y="4114"/>
                  </a:lnTo>
                  <a:lnTo>
                    <a:pt x="212178" y="3263"/>
                  </a:lnTo>
                  <a:lnTo>
                    <a:pt x="211874" y="2476"/>
                  </a:lnTo>
                  <a:lnTo>
                    <a:pt x="210781" y="1130"/>
                  </a:lnTo>
                  <a:lnTo>
                    <a:pt x="209981" y="584"/>
                  </a:lnTo>
                  <a:lnTo>
                    <a:pt x="209041" y="279"/>
                  </a:lnTo>
                  <a:lnTo>
                    <a:pt x="2298" y="0"/>
                  </a:lnTo>
                  <a:close/>
                </a:path>
              </a:pathLst>
            </a:custGeom>
            <a:solidFill>
              <a:srgbClr val="FFB83D"/>
            </a:solidFill>
          </p:spPr>
          <p:txBody>
            <a:bodyPr wrap="square" lIns="0" tIns="0" rIns="0" bIns="0" rtlCol="0"/>
            <a:lstStyle/>
            <a:p>
              <a:endParaRPr/>
            </a:p>
          </p:txBody>
        </p:sp>
        <p:sp>
          <p:nvSpPr>
            <p:cNvPr id="50" name="object 50"/>
            <p:cNvSpPr/>
            <p:nvPr/>
          </p:nvSpPr>
          <p:spPr>
            <a:xfrm>
              <a:off x="1524165" y="2687967"/>
              <a:ext cx="211454" cy="19050"/>
            </a:xfrm>
            <a:custGeom>
              <a:avLst/>
              <a:gdLst/>
              <a:ahLst/>
              <a:cxnLst/>
              <a:rect l="l" t="t" r="r" b="b"/>
              <a:pathLst>
                <a:path w="211455" h="19050">
                  <a:moveTo>
                    <a:pt x="112750" y="18884"/>
                  </a:moveTo>
                  <a:lnTo>
                    <a:pt x="104533" y="13246"/>
                  </a:lnTo>
                  <a:lnTo>
                    <a:pt x="101003" y="5575"/>
                  </a:lnTo>
                  <a:lnTo>
                    <a:pt x="99479" y="12"/>
                  </a:lnTo>
                  <a:lnTo>
                    <a:pt x="96062" y="12"/>
                  </a:lnTo>
                  <a:lnTo>
                    <a:pt x="93764" y="0"/>
                  </a:lnTo>
                  <a:lnTo>
                    <a:pt x="76669" y="12"/>
                  </a:lnTo>
                  <a:lnTo>
                    <a:pt x="74371" y="0"/>
                  </a:lnTo>
                  <a:lnTo>
                    <a:pt x="2044" y="12"/>
                  </a:lnTo>
                  <a:lnTo>
                    <a:pt x="127" y="1752"/>
                  </a:lnTo>
                  <a:lnTo>
                    <a:pt x="0" y="3987"/>
                  </a:lnTo>
                  <a:lnTo>
                    <a:pt x="127" y="17170"/>
                  </a:lnTo>
                  <a:lnTo>
                    <a:pt x="2044" y="18910"/>
                  </a:lnTo>
                  <a:lnTo>
                    <a:pt x="93764" y="18897"/>
                  </a:lnTo>
                  <a:lnTo>
                    <a:pt x="96062" y="18897"/>
                  </a:lnTo>
                  <a:lnTo>
                    <a:pt x="112750" y="18884"/>
                  </a:lnTo>
                  <a:close/>
                </a:path>
                <a:path w="211455" h="19050">
                  <a:moveTo>
                    <a:pt x="117792" y="0"/>
                  </a:moveTo>
                  <a:lnTo>
                    <a:pt x="115481" y="0"/>
                  </a:lnTo>
                  <a:lnTo>
                    <a:pt x="115481"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22" y="0"/>
                  </a:lnTo>
                  <a:lnTo>
                    <a:pt x="168122"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53" y="0"/>
                  </a:moveTo>
                  <a:lnTo>
                    <a:pt x="185254" y="0"/>
                  </a:lnTo>
                  <a:lnTo>
                    <a:pt x="185254" y="18897"/>
                  </a:lnTo>
                  <a:lnTo>
                    <a:pt x="187553" y="18897"/>
                  </a:lnTo>
                  <a:lnTo>
                    <a:pt x="187553" y="0"/>
                  </a:lnTo>
                  <a:close/>
                </a:path>
                <a:path w="211455" h="19050">
                  <a:moveTo>
                    <a:pt x="194970" y="0"/>
                  </a:moveTo>
                  <a:lnTo>
                    <a:pt x="192671" y="0"/>
                  </a:lnTo>
                  <a:lnTo>
                    <a:pt x="192671" y="18897"/>
                  </a:lnTo>
                  <a:lnTo>
                    <a:pt x="194970" y="18897"/>
                  </a:lnTo>
                  <a:lnTo>
                    <a:pt x="194970" y="0"/>
                  </a:lnTo>
                  <a:close/>
                </a:path>
                <a:path w="211455" h="19050">
                  <a:moveTo>
                    <a:pt x="199872" y="0"/>
                  </a:moveTo>
                  <a:lnTo>
                    <a:pt x="197561" y="0"/>
                  </a:lnTo>
                  <a:lnTo>
                    <a:pt x="197561"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88"/>
                  </a:moveTo>
                  <a:lnTo>
                    <a:pt x="207581" y="25"/>
                  </a:lnTo>
                  <a:lnTo>
                    <a:pt x="205841" y="25"/>
                  </a:lnTo>
                  <a:lnTo>
                    <a:pt x="205841" y="18910"/>
                  </a:lnTo>
                  <a:lnTo>
                    <a:pt x="207581" y="18910"/>
                  </a:lnTo>
                  <a:lnTo>
                    <a:pt x="208153" y="18846"/>
                  </a:lnTo>
                  <a:lnTo>
                    <a:pt x="208153" y="88"/>
                  </a:lnTo>
                  <a:close/>
                </a:path>
                <a:path w="211455" h="19050">
                  <a:moveTo>
                    <a:pt x="211340" y="1828"/>
                  </a:moveTo>
                  <a:lnTo>
                    <a:pt x="210781" y="1130"/>
                  </a:lnTo>
                  <a:lnTo>
                    <a:pt x="209994" y="596"/>
                  </a:lnTo>
                  <a:lnTo>
                    <a:pt x="209042" y="292"/>
                  </a:lnTo>
                  <a:lnTo>
                    <a:pt x="209042" y="18630"/>
                  </a:lnTo>
                  <a:lnTo>
                    <a:pt x="209994"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51" name="object 51"/>
            <p:cNvSpPr/>
            <p:nvPr/>
          </p:nvSpPr>
          <p:spPr>
            <a:xfrm>
              <a:off x="1533613" y="2558122"/>
              <a:ext cx="171450" cy="130175"/>
            </a:xfrm>
            <a:custGeom>
              <a:avLst/>
              <a:gdLst/>
              <a:ahLst/>
              <a:cxnLst/>
              <a:rect l="l" t="t" r="r" b="b"/>
              <a:pathLst>
                <a:path w="171450" h="130175">
                  <a:moveTo>
                    <a:pt x="138582" y="22186"/>
                  </a:moveTo>
                  <a:lnTo>
                    <a:pt x="130022" y="13462"/>
                  </a:lnTo>
                  <a:lnTo>
                    <a:pt x="126822" y="8483"/>
                  </a:lnTo>
                  <a:lnTo>
                    <a:pt x="118567" y="13462"/>
                  </a:lnTo>
                  <a:lnTo>
                    <a:pt x="109766" y="10795"/>
                  </a:lnTo>
                  <a:lnTo>
                    <a:pt x="108038" y="9740"/>
                  </a:lnTo>
                  <a:lnTo>
                    <a:pt x="105410" y="6565"/>
                  </a:lnTo>
                  <a:lnTo>
                    <a:pt x="104292" y="5537"/>
                  </a:lnTo>
                  <a:lnTo>
                    <a:pt x="96837" y="0"/>
                  </a:lnTo>
                  <a:lnTo>
                    <a:pt x="90741" y="2679"/>
                  </a:lnTo>
                  <a:lnTo>
                    <a:pt x="87376" y="7505"/>
                  </a:lnTo>
                  <a:lnTo>
                    <a:pt x="86563" y="12001"/>
                  </a:lnTo>
                  <a:lnTo>
                    <a:pt x="88557" y="18770"/>
                  </a:lnTo>
                  <a:lnTo>
                    <a:pt x="118211" y="37363"/>
                  </a:lnTo>
                  <a:lnTo>
                    <a:pt x="124002" y="37007"/>
                  </a:lnTo>
                  <a:lnTo>
                    <a:pt x="128054" y="35306"/>
                  </a:lnTo>
                  <a:lnTo>
                    <a:pt x="132283" y="30835"/>
                  </a:lnTo>
                  <a:lnTo>
                    <a:pt x="138582" y="22186"/>
                  </a:lnTo>
                  <a:close/>
                </a:path>
                <a:path w="171450" h="130175">
                  <a:moveTo>
                    <a:pt x="171094" y="130136"/>
                  </a:moveTo>
                  <a:lnTo>
                    <a:pt x="168109" y="80403"/>
                  </a:lnTo>
                  <a:lnTo>
                    <a:pt x="160248" y="54165"/>
                  </a:lnTo>
                  <a:lnTo>
                    <a:pt x="141338" y="42710"/>
                  </a:lnTo>
                  <a:lnTo>
                    <a:pt x="105194" y="37363"/>
                  </a:lnTo>
                  <a:lnTo>
                    <a:pt x="65506" y="39789"/>
                  </a:lnTo>
                  <a:lnTo>
                    <a:pt x="41325" y="50266"/>
                  </a:lnTo>
                  <a:lnTo>
                    <a:pt x="22771" y="77482"/>
                  </a:lnTo>
                  <a:lnTo>
                    <a:pt x="0" y="130136"/>
                  </a:lnTo>
                  <a:lnTo>
                    <a:pt x="171094" y="130136"/>
                  </a:lnTo>
                  <a:close/>
                </a:path>
              </a:pathLst>
            </a:custGeom>
            <a:solidFill>
              <a:srgbClr val="FFECDC"/>
            </a:solidFill>
          </p:spPr>
          <p:txBody>
            <a:bodyPr wrap="square" lIns="0" tIns="0" rIns="0" bIns="0" rtlCol="0"/>
            <a:lstStyle/>
            <a:p>
              <a:endParaRPr/>
            </a:p>
          </p:txBody>
        </p:sp>
        <p:sp>
          <p:nvSpPr>
            <p:cNvPr id="52" name="object 52"/>
            <p:cNvSpPr/>
            <p:nvPr/>
          </p:nvSpPr>
          <p:spPr>
            <a:xfrm>
              <a:off x="1619158" y="2584655"/>
              <a:ext cx="38100" cy="19050"/>
            </a:xfrm>
            <a:custGeom>
              <a:avLst/>
              <a:gdLst/>
              <a:ahLst/>
              <a:cxnLst/>
              <a:rect l="l" t="t" r="r" b="b"/>
              <a:pathLst>
                <a:path w="38100" h="19050">
                  <a:moveTo>
                    <a:pt x="6311" y="0"/>
                  </a:moveTo>
                  <a:lnTo>
                    <a:pt x="0" y="8864"/>
                  </a:lnTo>
                  <a:lnTo>
                    <a:pt x="1130" y="13601"/>
                  </a:lnTo>
                  <a:lnTo>
                    <a:pt x="16936" y="17033"/>
                  </a:lnTo>
                  <a:lnTo>
                    <a:pt x="25900" y="18437"/>
                  </a:lnTo>
                  <a:lnTo>
                    <a:pt x="31346" y="18045"/>
                  </a:lnTo>
                  <a:lnTo>
                    <a:pt x="36601" y="16090"/>
                  </a:lnTo>
                  <a:lnTo>
                    <a:pt x="37571" y="7429"/>
                  </a:lnTo>
                  <a:lnTo>
                    <a:pt x="18643" y="7429"/>
                  </a:lnTo>
                  <a:lnTo>
                    <a:pt x="13550" y="3670"/>
                  </a:lnTo>
                  <a:lnTo>
                    <a:pt x="6311" y="0"/>
                  </a:lnTo>
                  <a:close/>
                </a:path>
                <a:path w="38100" h="19050">
                  <a:moveTo>
                    <a:pt x="37871" y="4749"/>
                  </a:moveTo>
                  <a:lnTo>
                    <a:pt x="18643" y="7429"/>
                  </a:lnTo>
                  <a:lnTo>
                    <a:pt x="37571" y="7429"/>
                  </a:lnTo>
                  <a:lnTo>
                    <a:pt x="37871" y="4749"/>
                  </a:lnTo>
                  <a:close/>
                </a:path>
              </a:pathLst>
            </a:custGeom>
            <a:solidFill>
              <a:srgbClr val="DB6A1D"/>
            </a:solidFill>
          </p:spPr>
          <p:txBody>
            <a:bodyPr wrap="square" lIns="0" tIns="0" rIns="0" bIns="0" rtlCol="0"/>
            <a:lstStyle/>
            <a:p>
              <a:endParaRPr/>
            </a:p>
          </p:txBody>
        </p:sp>
        <p:sp>
          <p:nvSpPr>
            <p:cNvPr id="53" name="object 53"/>
            <p:cNvSpPr/>
            <p:nvPr/>
          </p:nvSpPr>
          <p:spPr>
            <a:xfrm>
              <a:off x="1636814" y="2562847"/>
              <a:ext cx="32384" cy="22860"/>
            </a:xfrm>
            <a:custGeom>
              <a:avLst/>
              <a:gdLst/>
              <a:ahLst/>
              <a:cxnLst/>
              <a:rect l="l" t="t" r="r" b="b"/>
              <a:pathLst>
                <a:path w="32385" h="22860">
                  <a:moveTo>
                    <a:pt x="8750" y="17056"/>
                  </a:moveTo>
                  <a:lnTo>
                    <a:pt x="8407" y="6616"/>
                  </a:lnTo>
                  <a:lnTo>
                    <a:pt x="6578" y="6070"/>
                  </a:lnTo>
                  <a:lnTo>
                    <a:pt x="4838" y="5003"/>
                  </a:lnTo>
                  <a:lnTo>
                    <a:pt x="2209" y="1841"/>
                  </a:lnTo>
                  <a:lnTo>
                    <a:pt x="1092" y="812"/>
                  </a:lnTo>
                  <a:lnTo>
                    <a:pt x="0" y="0"/>
                  </a:lnTo>
                  <a:lnTo>
                    <a:pt x="5321" y="19634"/>
                  </a:lnTo>
                  <a:lnTo>
                    <a:pt x="8750" y="17056"/>
                  </a:lnTo>
                  <a:close/>
                </a:path>
                <a:path w="32385" h="22860">
                  <a:moveTo>
                    <a:pt x="32080" y="14935"/>
                  </a:moveTo>
                  <a:lnTo>
                    <a:pt x="30467" y="13462"/>
                  </a:lnTo>
                  <a:lnTo>
                    <a:pt x="28511" y="11366"/>
                  </a:lnTo>
                  <a:lnTo>
                    <a:pt x="26695" y="8572"/>
                  </a:lnTo>
                  <a:lnTo>
                    <a:pt x="15722" y="22669"/>
                  </a:lnTo>
                  <a:lnTo>
                    <a:pt x="19151" y="22669"/>
                  </a:lnTo>
                  <a:lnTo>
                    <a:pt x="32080" y="14935"/>
                  </a:lnTo>
                  <a:close/>
                </a:path>
              </a:pathLst>
            </a:custGeom>
            <a:solidFill>
              <a:srgbClr val="E4C1A0"/>
            </a:solidFill>
          </p:spPr>
          <p:txBody>
            <a:bodyPr wrap="square" lIns="0" tIns="0" rIns="0" bIns="0" rtlCol="0"/>
            <a:lstStyle/>
            <a:p>
              <a:endParaRPr/>
            </a:p>
          </p:txBody>
        </p:sp>
        <p:sp>
          <p:nvSpPr>
            <p:cNvPr id="54" name="object 54"/>
            <p:cNvSpPr/>
            <p:nvPr/>
          </p:nvSpPr>
          <p:spPr>
            <a:xfrm>
              <a:off x="1570319" y="2622355"/>
              <a:ext cx="103505" cy="53975"/>
            </a:xfrm>
            <a:custGeom>
              <a:avLst/>
              <a:gdLst/>
              <a:ahLst/>
              <a:cxnLst/>
              <a:rect l="l" t="t" r="r" b="b"/>
              <a:pathLst>
                <a:path w="103505" h="53975">
                  <a:moveTo>
                    <a:pt x="34112" y="0"/>
                  </a:moveTo>
                  <a:lnTo>
                    <a:pt x="25512" y="6363"/>
                  </a:lnTo>
                  <a:lnTo>
                    <a:pt x="13974" y="20121"/>
                  </a:lnTo>
                  <a:lnTo>
                    <a:pt x="3978" y="33934"/>
                  </a:lnTo>
                  <a:lnTo>
                    <a:pt x="0" y="40462"/>
                  </a:lnTo>
                  <a:lnTo>
                    <a:pt x="21703" y="48197"/>
                  </a:lnTo>
                  <a:lnTo>
                    <a:pt x="55106" y="52412"/>
                  </a:lnTo>
                  <a:lnTo>
                    <a:pt x="86426" y="53456"/>
                  </a:lnTo>
                  <a:lnTo>
                    <a:pt x="101879" y="51676"/>
                  </a:lnTo>
                  <a:lnTo>
                    <a:pt x="103103" y="45194"/>
                  </a:lnTo>
                  <a:lnTo>
                    <a:pt x="101820" y="34382"/>
                  </a:lnTo>
                  <a:lnTo>
                    <a:pt x="79678" y="10069"/>
                  </a:lnTo>
                  <a:lnTo>
                    <a:pt x="70726" y="9829"/>
                  </a:lnTo>
                  <a:lnTo>
                    <a:pt x="60901" y="7767"/>
                  </a:lnTo>
                  <a:lnTo>
                    <a:pt x="41279" y="1255"/>
                  </a:lnTo>
                  <a:lnTo>
                    <a:pt x="34112" y="0"/>
                  </a:lnTo>
                  <a:close/>
                </a:path>
              </a:pathLst>
            </a:custGeom>
            <a:solidFill>
              <a:srgbClr val="F8DDBE"/>
            </a:solidFill>
          </p:spPr>
          <p:txBody>
            <a:bodyPr wrap="square" lIns="0" tIns="0" rIns="0" bIns="0" rtlCol="0"/>
            <a:lstStyle/>
            <a:p>
              <a:endParaRPr/>
            </a:p>
          </p:txBody>
        </p:sp>
        <p:sp>
          <p:nvSpPr>
            <p:cNvPr id="55" name="object 55"/>
            <p:cNvSpPr/>
            <p:nvPr/>
          </p:nvSpPr>
          <p:spPr>
            <a:xfrm>
              <a:off x="1738971" y="2224096"/>
              <a:ext cx="118745" cy="114935"/>
            </a:xfrm>
            <a:custGeom>
              <a:avLst/>
              <a:gdLst/>
              <a:ahLst/>
              <a:cxnLst/>
              <a:rect l="l" t="t" r="r" b="b"/>
              <a:pathLst>
                <a:path w="118744" h="114935">
                  <a:moveTo>
                    <a:pt x="54834" y="0"/>
                  </a:moveTo>
                  <a:lnTo>
                    <a:pt x="12441" y="22516"/>
                  </a:lnTo>
                  <a:lnTo>
                    <a:pt x="0" y="65544"/>
                  </a:lnTo>
                  <a:lnTo>
                    <a:pt x="7085" y="88087"/>
                  </a:lnTo>
                  <a:lnTo>
                    <a:pt x="57085" y="110667"/>
                  </a:lnTo>
                  <a:lnTo>
                    <a:pt x="82015" y="114312"/>
                  </a:lnTo>
                  <a:lnTo>
                    <a:pt x="117404" y="71675"/>
                  </a:lnTo>
                  <a:lnTo>
                    <a:pt x="118116" y="50977"/>
                  </a:lnTo>
                  <a:lnTo>
                    <a:pt x="111301" y="30632"/>
                  </a:lnTo>
                  <a:lnTo>
                    <a:pt x="96505" y="12988"/>
                  </a:lnTo>
                  <a:lnTo>
                    <a:pt x="76881" y="2546"/>
                  </a:lnTo>
                  <a:lnTo>
                    <a:pt x="54834" y="0"/>
                  </a:lnTo>
                  <a:close/>
                </a:path>
              </a:pathLst>
            </a:custGeom>
            <a:solidFill>
              <a:srgbClr val="FFB83D"/>
            </a:solidFill>
          </p:spPr>
          <p:txBody>
            <a:bodyPr wrap="square" lIns="0" tIns="0" rIns="0" bIns="0" rtlCol="0"/>
            <a:lstStyle/>
            <a:p>
              <a:endParaRPr/>
            </a:p>
          </p:txBody>
        </p:sp>
        <p:sp>
          <p:nvSpPr>
            <p:cNvPr id="56" name="object 56"/>
            <p:cNvSpPr/>
            <p:nvPr/>
          </p:nvSpPr>
          <p:spPr>
            <a:xfrm>
              <a:off x="1745183" y="2231047"/>
              <a:ext cx="106680" cy="105410"/>
            </a:xfrm>
            <a:custGeom>
              <a:avLst/>
              <a:gdLst/>
              <a:ahLst/>
              <a:cxnLst/>
              <a:rect l="l" t="t" r="r" b="b"/>
              <a:pathLst>
                <a:path w="106680" h="105410">
                  <a:moveTo>
                    <a:pt x="80899" y="62699"/>
                  </a:moveTo>
                  <a:lnTo>
                    <a:pt x="60007" y="47332"/>
                  </a:lnTo>
                  <a:lnTo>
                    <a:pt x="50406" y="47409"/>
                  </a:lnTo>
                  <a:lnTo>
                    <a:pt x="47663" y="47155"/>
                  </a:lnTo>
                  <a:lnTo>
                    <a:pt x="41021" y="38696"/>
                  </a:lnTo>
                  <a:lnTo>
                    <a:pt x="41160" y="37807"/>
                  </a:lnTo>
                  <a:lnTo>
                    <a:pt x="48514" y="31813"/>
                  </a:lnTo>
                  <a:lnTo>
                    <a:pt x="50685" y="31838"/>
                  </a:lnTo>
                  <a:lnTo>
                    <a:pt x="54698" y="33807"/>
                  </a:lnTo>
                  <a:lnTo>
                    <a:pt x="56337" y="35852"/>
                  </a:lnTo>
                  <a:lnTo>
                    <a:pt x="57607" y="38963"/>
                  </a:lnTo>
                  <a:lnTo>
                    <a:pt x="69735" y="34048"/>
                  </a:lnTo>
                  <a:lnTo>
                    <a:pt x="51536" y="21437"/>
                  </a:lnTo>
                  <a:lnTo>
                    <a:pt x="49098" y="21691"/>
                  </a:lnTo>
                  <a:lnTo>
                    <a:pt x="46558" y="22352"/>
                  </a:lnTo>
                  <a:lnTo>
                    <a:pt x="43129" y="13893"/>
                  </a:lnTo>
                  <a:lnTo>
                    <a:pt x="36410" y="16624"/>
                  </a:lnTo>
                  <a:lnTo>
                    <a:pt x="39801" y="24955"/>
                  </a:lnTo>
                  <a:lnTo>
                    <a:pt x="37388" y="26212"/>
                  </a:lnTo>
                  <a:lnTo>
                    <a:pt x="28295" y="43002"/>
                  </a:lnTo>
                  <a:lnTo>
                    <a:pt x="28714" y="45186"/>
                  </a:lnTo>
                  <a:lnTo>
                    <a:pt x="49161" y="58204"/>
                  </a:lnTo>
                  <a:lnTo>
                    <a:pt x="58585" y="57962"/>
                  </a:lnTo>
                  <a:lnTo>
                    <a:pt x="61264" y="58204"/>
                  </a:lnTo>
                  <a:lnTo>
                    <a:pt x="68033" y="65112"/>
                  </a:lnTo>
                  <a:lnTo>
                    <a:pt x="68021" y="67030"/>
                  </a:lnTo>
                  <a:lnTo>
                    <a:pt x="57416" y="74218"/>
                  </a:lnTo>
                  <a:lnTo>
                    <a:pt x="56222" y="74091"/>
                  </a:lnTo>
                  <a:lnTo>
                    <a:pt x="49123" y="67284"/>
                  </a:lnTo>
                  <a:lnTo>
                    <a:pt x="36995" y="72199"/>
                  </a:lnTo>
                  <a:lnTo>
                    <a:pt x="52705" y="84658"/>
                  </a:lnTo>
                  <a:lnTo>
                    <a:pt x="57658" y="84455"/>
                  </a:lnTo>
                  <a:lnTo>
                    <a:pt x="60121" y="84061"/>
                  </a:lnTo>
                  <a:lnTo>
                    <a:pt x="62534" y="83350"/>
                  </a:lnTo>
                  <a:lnTo>
                    <a:pt x="65659" y="91059"/>
                  </a:lnTo>
                  <a:lnTo>
                    <a:pt x="72339" y="88353"/>
                  </a:lnTo>
                  <a:lnTo>
                    <a:pt x="69189" y="80606"/>
                  </a:lnTo>
                  <a:lnTo>
                    <a:pt x="71602" y="79349"/>
                  </a:lnTo>
                  <a:lnTo>
                    <a:pt x="80784" y="66979"/>
                  </a:lnTo>
                  <a:lnTo>
                    <a:pt x="80899" y="62699"/>
                  </a:lnTo>
                  <a:close/>
                </a:path>
                <a:path w="106680" h="105410">
                  <a:moveTo>
                    <a:pt x="106248" y="46697"/>
                  </a:moveTo>
                  <a:lnTo>
                    <a:pt x="99999" y="27292"/>
                  </a:lnTo>
                  <a:lnTo>
                    <a:pt x="86321" y="11163"/>
                  </a:lnTo>
                  <a:lnTo>
                    <a:pt x="68122" y="1828"/>
                  </a:lnTo>
                  <a:lnTo>
                    <a:pt x="47752" y="0"/>
                  </a:lnTo>
                  <a:lnTo>
                    <a:pt x="27571" y="6337"/>
                  </a:lnTo>
                  <a:lnTo>
                    <a:pt x="15836" y="15100"/>
                  </a:lnTo>
                  <a:lnTo>
                    <a:pt x="7188" y="26314"/>
                  </a:lnTo>
                  <a:lnTo>
                    <a:pt x="1841" y="39230"/>
                  </a:lnTo>
                  <a:lnTo>
                    <a:pt x="0" y="53111"/>
                  </a:lnTo>
                  <a:lnTo>
                    <a:pt x="406" y="59651"/>
                  </a:lnTo>
                  <a:lnTo>
                    <a:pt x="20218" y="95389"/>
                  </a:lnTo>
                  <a:lnTo>
                    <a:pt x="37299" y="102349"/>
                  </a:lnTo>
                  <a:lnTo>
                    <a:pt x="30010" y="99987"/>
                  </a:lnTo>
                  <a:lnTo>
                    <a:pt x="23228" y="96024"/>
                  </a:lnTo>
                  <a:lnTo>
                    <a:pt x="13792" y="87045"/>
                  </a:lnTo>
                  <a:lnTo>
                    <a:pt x="10515" y="82842"/>
                  </a:lnTo>
                  <a:lnTo>
                    <a:pt x="7886" y="78066"/>
                  </a:lnTo>
                  <a:lnTo>
                    <a:pt x="1727" y="58432"/>
                  </a:lnTo>
                  <a:lnTo>
                    <a:pt x="3505" y="38620"/>
                  </a:lnTo>
                  <a:lnTo>
                    <a:pt x="12573" y="20904"/>
                  </a:lnTo>
                  <a:lnTo>
                    <a:pt x="28270" y="7594"/>
                  </a:lnTo>
                  <a:lnTo>
                    <a:pt x="47904" y="1435"/>
                  </a:lnTo>
                  <a:lnTo>
                    <a:pt x="67716" y="3213"/>
                  </a:lnTo>
                  <a:lnTo>
                    <a:pt x="85420" y="12280"/>
                  </a:lnTo>
                  <a:lnTo>
                    <a:pt x="98729" y="27978"/>
                  </a:lnTo>
                  <a:lnTo>
                    <a:pt x="104863" y="47244"/>
                  </a:lnTo>
                  <a:lnTo>
                    <a:pt x="103327" y="66713"/>
                  </a:lnTo>
                  <a:lnTo>
                    <a:pt x="78828" y="98196"/>
                  </a:lnTo>
                  <a:lnTo>
                    <a:pt x="58089" y="104686"/>
                  </a:lnTo>
                  <a:lnTo>
                    <a:pt x="63296" y="105397"/>
                  </a:lnTo>
                  <a:lnTo>
                    <a:pt x="96583" y="84162"/>
                  </a:lnTo>
                  <a:lnTo>
                    <a:pt x="104914" y="66357"/>
                  </a:lnTo>
                  <a:lnTo>
                    <a:pt x="106248" y="46697"/>
                  </a:lnTo>
                  <a:close/>
                </a:path>
              </a:pathLst>
            </a:custGeom>
            <a:solidFill>
              <a:srgbClr val="FFA312"/>
            </a:solidFill>
          </p:spPr>
          <p:txBody>
            <a:bodyPr wrap="square" lIns="0" tIns="0" rIns="0" bIns="0" rtlCol="0"/>
            <a:lstStyle/>
            <a:p>
              <a:endParaRPr/>
            </a:p>
          </p:txBody>
        </p:sp>
        <p:sp>
          <p:nvSpPr>
            <p:cNvPr id="57" name="object 57"/>
            <p:cNvSpPr/>
            <p:nvPr/>
          </p:nvSpPr>
          <p:spPr>
            <a:xfrm>
              <a:off x="1502545" y="2701483"/>
              <a:ext cx="93980" cy="186690"/>
            </a:xfrm>
            <a:custGeom>
              <a:avLst/>
              <a:gdLst/>
              <a:ahLst/>
              <a:cxnLst/>
              <a:rect l="l" t="t" r="r" b="b"/>
              <a:pathLst>
                <a:path w="93980" h="186689">
                  <a:moveTo>
                    <a:pt x="7810" y="0"/>
                  </a:moveTo>
                  <a:lnTo>
                    <a:pt x="1130" y="40843"/>
                  </a:lnTo>
                  <a:lnTo>
                    <a:pt x="1904" y="41973"/>
                  </a:lnTo>
                  <a:lnTo>
                    <a:pt x="3263" y="42710"/>
                  </a:lnTo>
                  <a:lnTo>
                    <a:pt x="30835" y="42710"/>
                  </a:lnTo>
                  <a:lnTo>
                    <a:pt x="28740" y="42951"/>
                  </a:lnTo>
                  <a:lnTo>
                    <a:pt x="27089" y="44589"/>
                  </a:lnTo>
                  <a:lnTo>
                    <a:pt x="27050" y="58216"/>
                  </a:lnTo>
                  <a:lnTo>
                    <a:pt x="27635" y="60274"/>
                  </a:lnTo>
                  <a:lnTo>
                    <a:pt x="29336" y="61569"/>
                  </a:lnTo>
                  <a:lnTo>
                    <a:pt x="12788" y="61569"/>
                  </a:lnTo>
                  <a:lnTo>
                    <a:pt x="11112" y="62877"/>
                  </a:lnTo>
                  <a:lnTo>
                    <a:pt x="10604" y="64630"/>
                  </a:lnTo>
                  <a:lnTo>
                    <a:pt x="10477" y="65201"/>
                  </a:lnTo>
                  <a:lnTo>
                    <a:pt x="10452" y="76631"/>
                  </a:lnTo>
                  <a:lnTo>
                    <a:pt x="10718" y="78320"/>
                  </a:lnTo>
                  <a:lnTo>
                    <a:pt x="11607" y="79413"/>
                  </a:lnTo>
                  <a:lnTo>
                    <a:pt x="12801" y="79997"/>
                  </a:lnTo>
                  <a:lnTo>
                    <a:pt x="2349" y="79997"/>
                  </a:lnTo>
                  <a:lnTo>
                    <a:pt x="660" y="81305"/>
                  </a:lnTo>
                  <a:lnTo>
                    <a:pt x="63" y="83350"/>
                  </a:lnTo>
                  <a:lnTo>
                    <a:pt x="0" y="95123"/>
                  </a:lnTo>
                  <a:lnTo>
                    <a:pt x="292" y="97180"/>
                  </a:lnTo>
                  <a:lnTo>
                    <a:pt x="1866" y="98640"/>
                  </a:lnTo>
                  <a:lnTo>
                    <a:pt x="3822" y="98869"/>
                  </a:lnTo>
                  <a:lnTo>
                    <a:pt x="2006" y="99250"/>
                  </a:lnTo>
                  <a:lnTo>
                    <a:pt x="596" y="100711"/>
                  </a:lnTo>
                  <a:lnTo>
                    <a:pt x="431" y="102552"/>
                  </a:lnTo>
                  <a:lnTo>
                    <a:pt x="419" y="113753"/>
                  </a:lnTo>
                  <a:lnTo>
                    <a:pt x="546" y="115912"/>
                  </a:lnTo>
                  <a:lnTo>
                    <a:pt x="2451" y="117652"/>
                  </a:lnTo>
                  <a:lnTo>
                    <a:pt x="19138" y="117652"/>
                  </a:lnTo>
                  <a:lnTo>
                    <a:pt x="17056" y="117894"/>
                  </a:lnTo>
                  <a:lnTo>
                    <a:pt x="15405" y="119532"/>
                  </a:lnTo>
                  <a:lnTo>
                    <a:pt x="15366" y="133172"/>
                  </a:lnTo>
                  <a:lnTo>
                    <a:pt x="15951" y="135216"/>
                  </a:lnTo>
                  <a:lnTo>
                    <a:pt x="17652" y="136525"/>
                  </a:lnTo>
                  <a:lnTo>
                    <a:pt x="12788" y="136525"/>
                  </a:lnTo>
                  <a:lnTo>
                    <a:pt x="11112" y="137833"/>
                  </a:lnTo>
                  <a:lnTo>
                    <a:pt x="10604" y="139585"/>
                  </a:lnTo>
                  <a:lnTo>
                    <a:pt x="10477" y="140157"/>
                  </a:lnTo>
                  <a:lnTo>
                    <a:pt x="10452" y="151574"/>
                  </a:lnTo>
                  <a:lnTo>
                    <a:pt x="10718" y="153250"/>
                  </a:lnTo>
                  <a:lnTo>
                    <a:pt x="11607" y="154355"/>
                  </a:lnTo>
                  <a:lnTo>
                    <a:pt x="12801" y="154952"/>
                  </a:lnTo>
                  <a:lnTo>
                    <a:pt x="2349" y="154952"/>
                  </a:lnTo>
                  <a:lnTo>
                    <a:pt x="660" y="156248"/>
                  </a:lnTo>
                  <a:lnTo>
                    <a:pt x="101" y="158153"/>
                  </a:lnTo>
                  <a:lnTo>
                    <a:pt x="63" y="170497"/>
                  </a:lnTo>
                  <a:lnTo>
                    <a:pt x="660" y="172542"/>
                  </a:lnTo>
                  <a:lnTo>
                    <a:pt x="2349" y="173837"/>
                  </a:lnTo>
                  <a:lnTo>
                    <a:pt x="23990" y="173837"/>
                  </a:lnTo>
                  <a:lnTo>
                    <a:pt x="22288" y="175145"/>
                  </a:lnTo>
                  <a:lnTo>
                    <a:pt x="21780" y="176885"/>
                  </a:lnTo>
                  <a:lnTo>
                    <a:pt x="21691" y="177296"/>
                  </a:lnTo>
                  <a:lnTo>
                    <a:pt x="21628" y="186258"/>
                  </a:lnTo>
                  <a:lnTo>
                    <a:pt x="42942" y="177296"/>
                  </a:lnTo>
                  <a:lnTo>
                    <a:pt x="77760" y="145138"/>
                  </a:lnTo>
                  <a:lnTo>
                    <a:pt x="93138" y="102970"/>
                  </a:lnTo>
                  <a:lnTo>
                    <a:pt x="93595" y="92662"/>
                  </a:lnTo>
                  <a:lnTo>
                    <a:pt x="92875" y="82397"/>
                  </a:lnTo>
                  <a:lnTo>
                    <a:pt x="83741" y="52779"/>
                  </a:lnTo>
                  <a:lnTo>
                    <a:pt x="65430" y="27839"/>
                  </a:lnTo>
                  <a:lnTo>
                    <a:pt x="39575" y="9579"/>
                  </a:lnTo>
                  <a:lnTo>
                    <a:pt x="7810" y="0"/>
                  </a:lnTo>
                  <a:close/>
                </a:path>
              </a:pathLst>
            </a:custGeom>
            <a:solidFill>
              <a:srgbClr val="E1810E">
                <a:alpha val="50000"/>
              </a:srgbClr>
            </a:solidFill>
          </p:spPr>
          <p:txBody>
            <a:bodyPr wrap="square" lIns="0" tIns="0" rIns="0" bIns="0" rtlCol="0"/>
            <a:lstStyle/>
            <a:p>
              <a:endParaRPr/>
            </a:p>
          </p:txBody>
        </p:sp>
        <p:sp>
          <p:nvSpPr>
            <p:cNvPr id="58" name="object 58"/>
            <p:cNvSpPr/>
            <p:nvPr/>
          </p:nvSpPr>
          <p:spPr>
            <a:xfrm>
              <a:off x="1375106" y="2691460"/>
              <a:ext cx="198120" cy="198120"/>
            </a:xfrm>
            <a:custGeom>
              <a:avLst/>
              <a:gdLst/>
              <a:ahLst/>
              <a:cxnLst/>
              <a:rect l="l" t="t" r="r" b="b"/>
              <a:pathLst>
                <a:path w="198119" h="198119">
                  <a:moveTo>
                    <a:pt x="88682" y="0"/>
                  </a:moveTo>
                  <a:lnTo>
                    <a:pt x="50972" y="11856"/>
                  </a:lnTo>
                  <a:lnTo>
                    <a:pt x="20816" y="37408"/>
                  </a:lnTo>
                  <a:lnTo>
                    <a:pt x="3406" y="71365"/>
                  </a:lnTo>
                  <a:lnTo>
                    <a:pt x="0" y="109375"/>
                  </a:lnTo>
                  <a:lnTo>
                    <a:pt x="11856" y="147086"/>
                  </a:lnTo>
                  <a:lnTo>
                    <a:pt x="37413" y="177247"/>
                  </a:lnTo>
                  <a:lnTo>
                    <a:pt x="71370" y="194658"/>
                  </a:lnTo>
                  <a:lnTo>
                    <a:pt x="109377" y="198065"/>
                  </a:lnTo>
                  <a:lnTo>
                    <a:pt x="147086" y="186214"/>
                  </a:lnTo>
                  <a:lnTo>
                    <a:pt x="177242" y="160655"/>
                  </a:lnTo>
                  <a:lnTo>
                    <a:pt x="194653" y="126694"/>
                  </a:lnTo>
                  <a:lnTo>
                    <a:pt x="198063" y="88682"/>
                  </a:lnTo>
                  <a:lnTo>
                    <a:pt x="186214" y="50972"/>
                  </a:lnTo>
                  <a:lnTo>
                    <a:pt x="160655" y="20816"/>
                  </a:lnTo>
                  <a:lnTo>
                    <a:pt x="126694" y="3406"/>
                  </a:lnTo>
                  <a:lnTo>
                    <a:pt x="88682" y="0"/>
                  </a:lnTo>
                  <a:close/>
                </a:path>
              </a:pathLst>
            </a:custGeom>
            <a:solidFill>
              <a:srgbClr val="E1810E"/>
            </a:solidFill>
          </p:spPr>
          <p:txBody>
            <a:bodyPr wrap="square" lIns="0" tIns="0" rIns="0" bIns="0" rtlCol="0"/>
            <a:lstStyle/>
            <a:p>
              <a:endParaRPr/>
            </a:p>
          </p:txBody>
        </p:sp>
        <p:sp>
          <p:nvSpPr>
            <p:cNvPr id="59" name="object 59"/>
            <p:cNvSpPr/>
            <p:nvPr/>
          </p:nvSpPr>
          <p:spPr>
            <a:xfrm>
              <a:off x="1367834" y="2695185"/>
              <a:ext cx="198120" cy="199390"/>
            </a:xfrm>
            <a:custGeom>
              <a:avLst/>
              <a:gdLst/>
              <a:ahLst/>
              <a:cxnLst/>
              <a:rect l="l" t="t" r="r" b="b"/>
              <a:pathLst>
                <a:path w="198119" h="199389">
                  <a:moveTo>
                    <a:pt x="102222" y="0"/>
                  </a:moveTo>
                  <a:lnTo>
                    <a:pt x="62191" y="6770"/>
                  </a:lnTo>
                  <a:lnTo>
                    <a:pt x="15486" y="44829"/>
                  </a:lnTo>
                  <a:lnTo>
                    <a:pt x="0" y="112695"/>
                  </a:lnTo>
                  <a:lnTo>
                    <a:pt x="11518" y="147549"/>
                  </a:lnTo>
                  <a:lnTo>
                    <a:pt x="36191" y="177006"/>
                  </a:lnTo>
                  <a:lnTo>
                    <a:pt x="68903" y="194484"/>
                  </a:lnTo>
                  <a:lnTo>
                    <a:pt x="105673" y="198829"/>
                  </a:lnTo>
                  <a:lnTo>
                    <a:pt x="142519" y="188888"/>
                  </a:lnTo>
                  <a:lnTo>
                    <a:pt x="150494" y="184506"/>
                  </a:lnTo>
                  <a:lnTo>
                    <a:pt x="178768" y="158686"/>
                  </a:lnTo>
                  <a:lnTo>
                    <a:pt x="194865" y="125224"/>
                  </a:lnTo>
                  <a:lnTo>
                    <a:pt x="197621" y="88135"/>
                  </a:lnTo>
                  <a:lnTo>
                    <a:pt x="185876" y="51435"/>
                  </a:lnTo>
                  <a:lnTo>
                    <a:pt x="155340" y="17610"/>
                  </a:lnTo>
                  <a:lnTo>
                    <a:pt x="116104" y="1482"/>
                  </a:lnTo>
                  <a:lnTo>
                    <a:pt x="102222" y="0"/>
                  </a:lnTo>
                  <a:close/>
                </a:path>
              </a:pathLst>
            </a:custGeom>
            <a:solidFill>
              <a:srgbClr val="FFB83D"/>
            </a:solidFill>
          </p:spPr>
          <p:txBody>
            <a:bodyPr wrap="square" lIns="0" tIns="0" rIns="0" bIns="0" rtlCol="0"/>
            <a:lstStyle/>
            <a:p>
              <a:endParaRPr/>
            </a:p>
          </p:txBody>
        </p:sp>
        <p:sp>
          <p:nvSpPr>
            <p:cNvPr id="60" name="object 60"/>
            <p:cNvSpPr/>
            <p:nvPr/>
          </p:nvSpPr>
          <p:spPr>
            <a:xfrm>
              <a:off x="1378178" y="2707017"/>
              <a:ext cx="177800" cy="178435"/>
            </a:xfrm>
            <a:custGeom>
              <a:avLst/>
              <a:gdLst/>
              <a:ahLst/>
              <a:cxnLst/>
              <a:rect l="l" t="t" r="r" b="b"/>
              <a:pathLst>
                <a:path w="177800" h="178435">
                  <a:moveTo>
                    <a:pt x="135077" y="104902"/>
                  </a:moveTo>
                  <a:lnTo>
                    <a:pt x="100114" y="79171"/>
                  </a:lnTo>
                  <a:lnTo>
                    <a:pt x="84048" y="79311"/>
                  </a:lnTo>
                  <a:lnTo>
                    <a:pt x="79476" y="78892"/>
                  </a:lnTo>
                  <a:lnTo>
                    <a:pt x="68351" y="64744"/>
                  </a:lnTo>
                  <a:lnTo>
                    <a:pt x="68580" y="63246"/>
                  </a:lnTo>
                  <a:lnTo>
                    <a:pt x="80886" y="53213"/>
                  </a:lnTo>
                  <a:lnTo>
                    <a:pt x="84505" y="53251"/>
                  </a:lnTo>
                  <a:lnTo>
                    <a:pt x="91249" y="56553"/>
                  </a:lnTo>
                  <a:lnTo>
                    <a:pt x="93980" y="59982"/>
                  </a:lnTo>
                  <a:lnTo>
                    <a:pt x="96100" y="65189"/>
                  </a:lnTo>
                  <a:lnTo>
                    <a:pt x="116382" y="56959"/>
                  </a:lnTo>
                  <a:lnTo>
                    <a:pt x="85940" y="35864"/>
                  </a:lnTo>
                  <a:lnTo>
                    <a:pt x="81851" y="36271"/>
                  </a:lnTo>
                  <a:lnTo>
                    <a:pt x="77622" y="37388"/>
                  </a:lnTo>
                  <a:lnTo>
                    <a:pt x="71882" y="23241"/>
                  </a:lnTo>
                  <a:lnTo>
                    <a:pt x="60642" y="27800"/>
                  </a:lnTo>
                  <a:lnTo>
                    <a:pt x="66319" y="41757"/>
                  </a:lnTo>
                  <a:lnTo>
                    <a:pt x="62255" y="43853"/>
                  </a:lnTo>
                  <a:lnTo>
                    <a:pt x="47053" y="71945"/>
                  </a:lnTo>
                  <a:lnTo>
                    <a:pt x="47764" y="75577"/>
                  </a:lnTo>
                  <a:lnTo>
                    <a:pt x="81978" y="97383"/>
                  </a:lnTo>
                  <a:lnTo>
                    <a:pt x="97739" y="96964"/>
                  </a:lnTo>
                  <a:lnTo>
                    <a:pt x="102209" y="97383"/>
                  </a:lnTo>
                  <a:lnTo>
                    <a:pt x="113538" y="108940"/>
                  </a:lnTo>
                  <a:lnTo>
                    <a:pt x="113525" y="112141"/>
                  </a:lnTo>
                  <a:lnTo>
                    <a:pt x="95783" y="124155"/>
                  </a:lnTo>
                  <a:lnTo>
                    <a:pt x="93776" y="123952"/>
                  </a:lnTo>
                  <a:lnTo>
                    <a:pt x="81902" y="112560"/>
                  </a:lnTo>
                  <a:lnTo>
                    <a:pt x="61620" y="120789"/>
                  </a:lnTo>
                  <a:lnTo>
                    <a:pt x="87896" y="141643"/>
                  </a:lnTo>
                  <a:lnTo>
                    <a:pt x="96202" y="141300"/>
                  </a:lnTo>
                  <a:lnTo>
                    <a:pt x="100291" y="140627"/>
                  </a:lnTo>
                  <a:lnTo>
                    <a:pt x="104343" y="139446"/>
                  </a:lnTo>
                  <a:lnTo>
                    <a:pt x="109588" y="152349"/>
                  </a:lnTo>
                  <a:lnTo>
                    <a:pt x="120738" y="147815"/>
                  </a:lnTo>
                  <a:lnTo>
                    <a:pt x="115481" y="134848"/>
                  </a:lnTo>
                  <a:lnTo>
                    <a:pt x="119519" y="132753"/>
                  </a:lnTo>
                  <a:lnTo>
                    <a:pt x="134874" y="112064"/>
                  </a:lnTo>
                  <a:lnTo>
                    <a:pt x="135077" y="104902"/>
                  </a:lnTo>
                  <a:close/>
                </a:path>
                <a:path w="177800" h="178435">
                  <a:moveTo>
                    <a:pt x="177622" y="79413"/>
                  </a:moveTo>
                  <a:lnTo>
                    <a:pt x="175234" y="71805"/>
                  </a:lnTo>
                  <a:lnTo>
                    <a:pt x="175234" y="79667"/>
                  </a:lnTo>
                  <a:lnTo>
                    <a:pt x="172250" y="112814"/>
                  </a:lnTo>
                  <a:lnTo>
                    <a:pt x="130822" y="164719"/>
                  </a:lnTo>
                  <a:lnTo>
                    <a:pt x="81648" y="175209"/>
                  </a:lnTo>
                  <a:lnTo>
                    <a:pt x="64795" y="172072"/>
                  </a:lnTo>
                  <a:lnTo>
                    <a:pt x="22593" y="144741"/>
                  </a:lnTo>
                  <a:lnTo>
                    <a:pt x="2616" y="98323"/>
                  </a:lnTo>
                  <a:lnTo>
                    <a:pt x="2400" y="81432"/>
                  </a:lnTo>
                  <a:lnTo>
                    <a:pt x="5537" y="64592"/>
                  </a:lnTo>
                  <a:lnTo>
                    <a:pt x="32880" y="22390"/>
                  </a:lnTo>
                  <a:lnTo>
                    <a:pt x="67551" y="4572"/>
                  </a:lnTo>
                  <a:lnTo>
                    <a:pt x="88773" y="1930"/>
                  </a:lnTo>
                  <a:lnTo>
                    <a:pt x="111366" y="4902"/>
                  </a:lnTo>
                  <a:lnTo>
                    <a:pt x="132410" y="13614"/>
                  </a:lnTo>
                  <a:lnTo>
                    <a:pt x="150660" y="27698"/>
                  </a:lnTo>
                  <a:lnTo>
                    <a:pt x="164922" y="46812"/>
                  </a:lnTo>
                  <a:lnTo>
                    <a:pt x="175234" y="79667"/>
                  </a:lnTo>
                  <a:lnTo>
                    <a:pt x="175234" y="71805"/>
                  </a:lnTo>
                  <a:lnTo>
                    <a:pt x="167030" y="45643"/>
                  </a:lnTo>
                  <a:lnTo>
                    <a:pt x="144132" y="18656"/>
                  </a:lnTo>
                  <a:lnTo>
                    <a:pt x="113690" y="3060"/>
                  </a:lnTo>
                  <a:lnTo>
                    <a:pt x="101079" y="1930"/>
                  </a:lnTo>
                  <a:lnTo>
                    <a:pt x="79629" y="0"/>
                  </a:lnTo>
                  <a:lnTo>
                    <a:pt x="31330" y="20561"/>
                  </a:lnTo>
                  <a:lnTo>
                    <a:pt x="3238" y="63919"/>
                  </a:lnTo>
                  <a:lnTo>
                    <a:pt x="0" y="81241"/>
                  </a:lnTo>
                  <a:lnTo>
                    <a:pt x="215" y="98602"/>
                  </a:lnTo>
                  <a:lnTo>
                    <a:pt x="20764" y="146291"/>
                  </a:lnTo>
                  <a:lnTo>
                    <a:pt x="64135" y="174396"/>
                  </a:lnTo>
                  <a:lnTo>
                    <a:pt x="80721" y="177939"/>
                  </a:lnTo>
                  <a:lnTo>
                    <a:pt x="89039" y="177939"/>
                  </a:lnTo>
                  <a:lnTo>
                    <a:pt x="100139" y="177228"/>
                  </a:lnTo>
                  <a:lnTo>
                    <a:pt x="110680" y="175209"/>
                  </a:lnTo>
                  <a:lnTo>
                    <a:pt x="111061" y="175145"/>
                  </a:lnTo>
                  <a:lnTo>
                    <a:pt x="121716" y="171665"/>
                  </a:lnTo>
                  <a:lnTo>
                    <a:pt x="131978" y="166827"/>
                  </a:lnTo>
                  <a:lnTo>
                    <a:pt x="158965" y="143929"/>
                  </a:lnTo>
                  <a:lnTo>
                    <a:pt x="174561" y="113474"/>
                  </a:lnTo>
                  <a:lnTo>
                    <a:pt x="177622" y="79413"/>
                  </a:lnTo>
                  <a:close/>
                </a:path>
              </a:pathLst>
            </a:custGeom>
            <a:solidFill>
              <a:srgbClr val="FFA312"/>
            </a:solidFill>
          </p:spPr>
          <p:txBody>
            <a:bodyPr wrap="square" lIns="0" tIns="0" rIns="0" bIns="0" rtlCol="0"/>
            <a:lstStyle/>
            <a:p>
              <a:endParaRPr/>
            </a:p>
          </p:txBody>
        </p:sp>
        <p:sp>
          <p:nvSpPr>
            <p:cNvPr id="61" name="object 61"/>
            <p:cNvSpPr/>
            <p:nvPr/>
          </p:nvSpPr>
          <p:spPr>
            <a:xfrm>
              <a:off x="1327353" y="2426804"/>
              <a:ext cx="90805" cy="149860"/>
            </a:xfrm>
            <a:custGeom>
              <a:avLst/>
              <a:gdLst/>
              <a:ahLst/>
              <a:cxnLst/>
              <a:rect l="l" t="t" r="r" b="b"/>
              <a:pathLst>
                <a:path w="90805" h="149860">
                  <a:moveTo>
                    <a:pt x="90690" y="49428"/>
                  </a:moveTo>
                  <a:lnTo>
                    <a:pt x="86804" y="28613"/>
                  </a:lnTo>
                  <a:lnTo>
                    <a:pt x="82867" y="18351"/>
                  </a:lnTo>
                  <a:lnTo>
                    <a:pt x="76454" y="15608"/>
                  </a:lnTo>
                  <a:lnTo>
                    <a:pt x="71780" y="16370"/>
                  </a:lnTo>
                  <a:lnTo>
                    <a:pt x="72263" y="8661"/>
                  </a:lnTo>
                  <a:lnTo>
                    <a:pt x="71323" y="5715"/>
                  </a:lnTo>
                  <a:lnTo>
                    <a:pt x="70358" y="2717"/>
                  </a:lnTo>
                  <a:lnTo>
                    <a:pt x="63919" y="520"/>
                  </a:lnTo>
                  <a:lnTo>
                    <a:pt x="51003" y="203"/>
                  </a:lnTo>
                  <a:lnTo>
                    <a:pt x="57785" y="2032"/>
                  </a:lnTo>
                  <a:lnTo>
                    <a:pt x="61290" y="5715"/>
                  </a:lnTo>
                  <a:lnTo>
                    <a:pt x="52793" y="1079"/>
                  </a:lnTo>
                  <a:lnTo>
                    <a:pt x="46850" y="0"/>
                  </a:lnTo>
                  <a:lnTo>
                    <a:pt x="40678" y="2908"/>
                  </a:lnTo>
                  <a:lnTo>
                    <a:pt x="31483" y="10210"/>
                  </a:lnTo>
                  <a:lnTo>
                    <a:pt x="23926" y="22809"/>
                  </a:lnTo>
                  <a:lnTo>
                    <a:pt x="22123" y="38404"/>
                  </a:lnTo>
                  <a:lnTo>
                    <a:pt x="22339" y="52743"/>
                  </a:lnTo>
                  <a:lnTo>
                    <a:pt x="20878" y="61518"/>
                  </a:lnTo>
                  <a:lnTo>
                    <a:pt x="15303" y="65570"/>
                  </a:lnTo>
                  <a:lnTo>
                    <a:pt x="7823" y="69989"/>
                  </a:lnTo>
                  <a:lnTo>
                    <a:pt x="1651" y="76962"/>
                  </a:lnTo>
                  <a:lnTo>
                    <a:pt x="0" y="88709"/>
                  </a:lnTo>
                  <a:lnTo>
                    <a:pt x="10007" y="104317"/>
                  </a:lnTo>
                  <a:lnTo>
                    <a:pt x="29591" y="120523"/>
                  </a:lnTo>
                  <a:lnTo>
                    <a:pt x="48056" y="136105"/>
                  </a:lnTo>
                  <a:lnTo>
                    <a:pt x="54787" y="149771"/>
                  </a:lnTo>
                  <a:lnTo>
                    <a:pt x="67259" y="130848"/>
                  </a:lnTo>
                  <a:lnTo>
                    <a:pt x="72059" y="119634"/>
                  </a:lnTo>
                  <a:lnTo>
                    <a:pt x="71729" y="118478"/>
                  </a:lnTo>
                  <a:lnTo>
                    <a:pt x="70104" y="112788"/>
                  </a:lnTo>
                  <a:lnTo>
                    <a:pt x="70535" y="108712"/>
                  </a:lnTo>
                  <a:lnTo>
                    <a:pt x="69977" y="103162"/>
                  </a:lnTo>
                  <a:lnTo>
                    <a:pt x="69570" y="102679"/>
                  </a:lnTo>
                  <a:lnTo>
                    <a:pt x="68783" y="101765"/>
                  </a:lnTo>
                  <a:lnTo>
                    <a:pt x="68783" y="110680"/>
                  </a:lnTo>
                  <a:lnTo>
                    <a:pt x="61048" y="102679"/>
                  </a:lnTo>
                  <a:lnTo>
                    <a:pt x="68719" y="109905"/>
                  </a:lnTo>
                  <a:lnTo>
                    <a:pt x="68783" y="110680"/>
                  </a:lnTo>
                  <a:lnTo>
                    <a:pt x="68783" y="101765"/>
                  </a:lnTo>
                  <a:lnTo>
                    <a:pt x="67043" y="99733"/>
                  </a:lnTo>
                  <a:lnTo>
                    <a:pt x="60909" y="96367"/>
                  </a:lnTo>
                  <a:lnTo>
                    <a:pt x="54254" y="90868"/>
                  </a:lnTo>
                  <a:lnTo>
                    <a:pt x="48895" y="83159"/>
                  </a:lnTo>
                  <a:lnTo>
                    <a:pt x="45440" y="75742"/>
                  </a:lnTo>
                  <a:lnTo>
                    <a:pt x="44564" y="71158"/>
                  </a:lnTo>
                  <a:lnTo>
                    <a:pt x="45948" y="68351"/>
                  </a:lnTo>
                  <a:lnTo>
                    <a:pt x="90690" y="49428"/>
                  </a:lnTo>
                  <a:close/>
                </a:path>
              </a:pathLst>
            </a:custGeom>
            <a:solidFill>
              <a:srgbClr val="2C3963"/>
            </a:solidFill>
          </p:spPr>
          <p:txBody>
            <a:bodyPr wrap="square" lIns="0" tIns="0" rIns="0" bIns="0" rtlCol="0"/>
            <a:lstStyle/>
            <a:p>
              <a:endParaRPr/>
            </a:p>
          </p:txBody>
        </p:sp>
        <p:sp>
          <p:nvSpPr>
            <p:cNvPr id="62" name="object 62"/>
            <p:cNvSpPr/>
            <p:nvPr/>
          </p:nvSpPr>
          <p:spPr>
            <a:xfrm>
              <a:off x="1339824" y="2525864"/>
              <a:ext cx="119380" cy="180975"/>
            </a:xfrm>
            <a:custGeom>
              <a:avLst/>
              <a:gdLst/>
              <a:ahLst/>
              <a:cxnLst/>
              <a:rect l="l" t="t" r="r" b="b"/>
              <a:pathLst>
                <a:path w="119380" h="180975">
                  <a:moveTo>
                    <a:pt x="118948" y="170357"/>
                  </a:moveTo>
                  <a:lnTo>
                    <a:pt x="118618" y="166344"/>
                  </a:lnTo>
                  <a:lnTo>
                    <a:pt x="104978" y="162420"/>
                  </a:lnTo>
                  <a:lnTo>
                    <a:pt x="95529" y="161366"/>
                  </a:lnTo>
                  <a:lnTo>
                    <a:pt x="91554" y="163982"/>
                  </a:lnTo>
                  <a:lnTo>
                    <a:pt x="65481" y="120218"/>
                  </a:lnTo>
                  <a:lnTo>
                    <a:pt x="60388" y="112585"/>
                  </a:lnTo>
                  <a:lnTo>
                    <a:pt x="56934" y="108712"/>
                  </a:lnTo>
                  <a:lnTo>
                    <a:pt x="52527" y="96037"/>
                  </a:lnTo>
                  <a:lnTo>
                    <a:pt x="48094" y="71640"/>
                  </a:lnTo>
                  <a:lnTo>
                    <a:pt x="43522" y="42468"/>
                  </a:lnTo>
                  <a:lnTo>
                    <a:pt x="38747" y="15417"/>
                  </a:lnTo>
                  <a:lnTo>
                    <a:pt x="33223" y="5219"/>
                  </a:lnTo>
                  <a:lnTo>
                    <a:pt x="23672" y="0"/>
                  </a:lnTo>
                  <a:lnTo>
                    <a:pt x="12865" y="431"/>
                  </a:lnTo>
                  <a:lnTo>
                    <a:pt x="3556" y="7213"/>
                  </a:lnTo>
                  <a:lnTo>
                    <a:pt x="1714" y="9652"/>
                  </a:lnTo>
                  <a:lnTo>
                    <a:pt x="419" y="12547"/>
                  </a:lnTo>
                  <a:lnTo>
                    <a:pt x="0" y="15951"/>
                  </a:lnTo>
                  <a:lnTo>
                    <a:pt x="3441" y="38963"/>
                  </a:lnTo>
                  <a:lnTo>
                    <a:pt x="24980" y="102285"/>
                  </a:lnTo>
                  <a:lnTo>
                    <a:pt x="62204" y="151409"/>
                  </a:lnTo>
                  <a:lnTo>
                    <a:pt x="83210" y="171691"/>
                  </a:lnTo>
                  <a:lnTo>
                    <a:pt x="83502" y="176403"/>
                  </a:lnTo>
                  <a:lnTo>
                    <a:pt x="91071" y="180771"/>
                  </a:lnTo>
                  <a:lnTo>
                    <a:pt x="101511" y="173799"/>
                  </a:lnTo>
                  <a:lnTo>
                    <a:pt x="103568" y="171615"/>
                  </a:lnTo>
                  <a:lnTo>
                    <a:pt x="118948" y="170357"/>
                  </a:lnTo>
                  <a:close/>
                </a:path>
              </a:pathLst>
            </a:custGeom>
            <a:solidFill>
              <a:srgbClr val="EC975F"/>
            </a:solidFill>
          </p:spPr>
          <p:txBody>
            <a:bodyPr wrap="square" lIns="0" tIns="0" rIns="0" bIns="0" rtlCol="0"/>
            <a:lstStyle/>
            <a:p>
              <a:endParaRPr/>
            </a:p>
          </p:txBody>
        </p:sp>
        <p:sp>
          <p:nvSpPr>
            <p:cNvPr id="63" name="object 63"/>
            <p:cNvSpPr/>
            <p:nvPr/>
          </p:nvSpPr>
          <p:spPr>
            <a:xfrm>
              <a:off x="1209293" y="2599347"/>
              <a:ext cx="127000" cy="281305"/>
            </a:xfrm>
            <a:custGeom>
              <a:avLst/>
              <a:gdLst/>
              <a:ahLst/>
              <a:cxnLst/>
              <a:rect l="l" t="t" r="r" b="b"/>
              <a:pathLst>
                <a:path w="127000" h="281305">
                  <a:moveTo>
                    <a:pt x="63004" y="0"/>
                  </a:moveTo>
                  <a:lnTo>
                    <a:pt x="54664" y="6711"/>
                  </a:lnTo>
                  <a:lnTo>
                    <a:pt x="45529" y="10637"/>
                  </a:lnTo>
                  <a:lnTo>
                    <a:pt x="29879" y="13299"/>
                  </a:lnTo>
                  <a:lnTo>
                    <a:pt x="1993" y="16217"/>
                  </a:lnTo>
                  <a:lnTo>
                    <a:pt x="968" y="19826"/>
                  </a:lnTo>
                  <a:lnTo>
                    <a:pt x="0" y="30005"/>
                  </a:lnTo>
                  <a:lnTo>
                    <a:pt x="2251" y="45787"/>
                  </a:lnTo>
                  <a:lnTo>
                    <a:pt x="10883" y="66205"/>
                  </a:lnTo>
                  <a:lnTo>
                    <a:pt x="16667" y="76609"/>
                  </a:lnTo>
                  <a:lnTo>
                    <a:pt x="35136" y="110664"/>
                  </a:lnTo>
                  <a:lnTo>
                    <a:pt x="55924" y="148499"/>
                  </a:lnTo>
                  <a:lnTo>
                    <a:pt x="72339" y="175488"/>
                  </a:lnTo>
                  <a:lnTo>
                    <a:pt x="72392" y="176479"/>
                  </a:lnTo>
                  <a:lnTo>
                    <a:pt x="71945" y="182600"/>
                  </a:lnTo>
                  <a:lnTo>
                    <a:pt x="72047" y="188328"/>
                  </a:lnTo>
                  <a:lnTo>
                    <a:pt x="72618" y="193979"/>
                  </a:lnTo>
                  <a:lnTo>
                    <a:pt x="82173" y="246237"/>
                  </a:lnTo>
                  <a:lnTo>
                    <a:pt x="115608" y="279196"/>
                  </a:lnTo>
                  <a:lnTo>
                    <a:pt x="126733" y="280822"/>
                  </a:lnTo>
                  <a:lnTo>
                    <a:pt x="124202" y="271196"/>
                  </a:lnTo>
                  <a:lnTo>
                    <a:pt x="118286" y="247548"/>
                  </a:lnTo>
                  <a:lnTo>
                    <a:pt x="111501" y="217718"/>
                  </a:lnTo>
                  <a:lnTo>
                    <a:pt x="106362" y="189547"/>
                  </a:lnTo>
                  <a:lnTo>
                    <a:pt x="105575" y="183959"/>
                  </a:lnTo>
                  <a:lnTo>
                    <a:pt x="105232" y="179425"/>
                  </a:lnTo>
                  <a:lnTo>
                    <a:pt x="105511" y="176479"/>
                  </a:lnTo>
                  <a:lnTo>
                    <a:pt x="105644" y="168478"/>
                  </a:lnTo>
                  <a:lnTo>
                    <a:pt x="97349" y="120592"/>
                  </a:lnTo>
                  <a:lnTo>
                    <a:pt x="85454" y="78154"/>
                  </a:lnTo>
                  <a:lnTo>
                    <a:pt x="77622" y="53441"/>
                  </a:lnTo>
                  <a:lnTo>
                    <a:pt x="77739" y="52599"/>
                  </a:lnTo>
                  <a:lnTo>
                    <a:pt x="76747" y="47510"/>
                  </a:lnTo>
                  <a:lnTo>
                    <a:pt x="73720" y="33849"/>
                  </a:lnTo>
                  <a:lnTo>
                    <a:pt x="67729" y="7289"/>
                  </a:lnTo>
                  <a:lnTo>
                    <a:pt x="63004" y="0"/>
                  </a:lnTo>
                  <a:close/>
                </a:path>
              </a:pathLst>
            </a:custGeom>
            <a:solidFill>
              <a:srgbClr val="2B468A"/>
            </a:solidFill>
          </p:spPr>
          <p:txBody>
            <a:bodyPr wrap="square" lIns="0" tIns="0" rIns="0" bIns="0" rtlCol="0"/>
            <a:lstStyle/>
            <a:p>
              <a:endParaRPr/>
            </a:p>
          </p:txBody>
        </p:sp>
        <p:sp>
          <p:nvSpPr>
            <p:cNvPr id="64" name="object 64"/>
            <p:cNvSpPr/>
            <p:nvPr/>
          </p:nvSpPr>
          <p:spPr>
            <a:xfrm>
              <a:off x="1311843" y="2868420"/>
              <a:ext cx="47625" cy="26034"/>
            </a:xfrm>
            <a:custGeom>
              <a:avLst/>
              <a:gdLst/>
              <a:ahLst/>
              <a:cxnLst/>
              <a:rect l="l" t="t" r="r" b="b"/>
              <a:pathLst>
                <a:path w="47625" h="26035">
                  <a:moveTo>
                    <a:pt x="2832" y="0"/>
                  </a:moveTo>
                  <a:lnTo>
                    <a:pt x="8051" y="8077"/>
                  </a:lnTo>
                  <a:lnTo>
                    <a:pt x="4737" y="8242"/>
                  </a:lnTo>
                  <a:lnTo>
                    <a:pt x="0" y="18757"/>
                  </a:lnTo>
                  <a:lnTo>
                    <a:pt x="1104" y="25831"/>
                  </a:lnTo>
                  <a:lnTo>
                    <a:pt x="47523" y="25831"/>
                  </a:lnTo>
                  <a:lnTo>
                    <a:pt x="46678" y="17818"/>
                  </a:lnTo>
                  <a:lnTo>
                    <a:pt x="33058" y="17818"/>
                  </a:lnTo>
                  <a:lnTo>
                    <a:pt x="27279" y="13665"/>
                  </a:lnTo>
                  <a:lnTo>
                    <a:pt x="22809" y="4724"/>
                  </a:lnTo>
                  <a:lnTo>
                    <a:pt x="22541" y="4292"/>
                  </a:lnTo>
                  <a:lnTo>
                    <a:pt x="15278" y="4292"/>
                  </a:lnTo>
                  <a:lnTo>
                    <a:pt x="5791" y="3035"/>
                  </a:lnTo>
                  <a:lnTo>
                    <a:pt x="2832" y="0"/>
                  </a:lnTo>
                  <a:close/>
                </a:path>
                <a:path w="47625" h="26035">
                  <a:moveTo>
                    <a:pt x="46596" y="17043"/>
                  </a:moveTo>
                  <a:lnTo>
                    <a:pt x="33058" y="17818"/>
                  </a:lnTo>
                  <a:lnTo>
                    <a:pt x="46678" y="17818"/>
                  </a:lnTo>
                  <a:lnTo>
                    <a:pt x="46596" y="17043"/>
                  </a:lnTo>
                  <a:close/>
                </a:path>
                <a:path w="47625" h="26035">
                  <a:moveTo>
                    <a:pt x="21983" y="3390"/>
                  </a:moveTo>
                  <a:lnTo>
                    <a:pt x="15278" y="4292"/>
                  </a:lnTo>
                  <a:lnTo>
                    <a:pt x="22541" y="4292"/>
                  </a:lnTo>
                  <a:lnTo>
                    <a:pt x="21983" y="3390"/>
                  </a:lnTo>
                  <a:close/>
                </a:path>
              </a:pathLst>
            </a:custGeom>
            <a:solidFill>
              <a:srgbClr val="223861"/>
            </a:solidFill>
          </p:spPr>
          <p:txBody>
            <a:bodyPr wrap="square" lIns="0" tIns="0" rIns="0" bIns="0" rtlCol="0"/>
            <a:lstStyle/>
            <a:p>
              <a:endParaRPr/>
            </a:p>
          </p:txBody>
        </p:sp>
        <p:pic>
          <p:nvPicPr>
            <p:cNvPr id="65" name="object 65"/>
            <p:cNvPicPr/>
            <p:nvPr/>
          </p:nvPicPr>
          <p:blipFill>
            <a:blip r:embed="rId9" cstate="print"/>
            <a:stretch>
              <a:fillRect/>
            </a:stretch>
          </p:blipFill>
          <p:spPr>
            <a:xfrm>
              <a:off x="1209291" y="2599349"/>
              <a:ext cx="79171" cy="129641"/>
            </a:xfrm>
            <a:prstGeom prst="rect">
              <a:avLst/>
            </a:prstGeom>
          </p:spPr>
        </p:pic>
        <p:sp>
          <p:nvSpPr>
            <p:cNvPr id="66" name="object 66"/>
            <p:cNvSpPr/>
            <p:nvPr/>
          </p:nvSpPr>
          <p:spPr>
            <a:xfrm>
              <a:off x="1348230" y="2530969"/>
              <a:ext cx="35560" cy="48895"/>
            </a:xfrm>
            <a:custGeom>
              <a:avLst/>
              <a:gdLst/>
              <a:ahLst/>
              <a:cxnLst/>
              <a:rect l="l" t="t" r="r" b="b"/>
              <a:pathLst>
                <a:path w="35559" h="48894">
                  <a:moveTo>
                    <a:pt x="25374" y="0"/>
                  </a:moveTo>
                  <a:lnTo>
                    <a:pt x="21591" y="756"/>
                  </a:lnTo>
                  <a:lnTo>
                    <a:pt x="17687" y="6095"/>
                  </a:lnTo>
                  <a:lnTo>
                    <a:pt x="11283" y="20599"/>
                  </a:lnTo>
                  <a:lnTo>
                    <a:pt x="0" y="48844"/>
                  </a:lnTo>
                  <a:lnTo>
                    <a:pt x="14311" y="46193"/>
                  </a:lnTo>
                  <a:lnTo>
                    <a:pt x="22721" y="41784"/>
                  </a:lnTo>
                  <a:lnTo>
                    <a:pt x="28505" y="32443"/>
                  </a:lnTo>
                  <a:lnTo>
                    <a:pt x="34937" y="14998"/>
                  </a:lnTo>
                  <a:lnTo>
                    <a:pt x="31953" y="6819"/>
                  </a:lnTo>
                  <a:lnTo>
                    <a:pt x="25374" y="0"/>
                  </a:lnTo>
                  <a:close/>
                </a:path>
              </a:pathLst>
            </a:custGeom>
            <a:solidFill>
              <a:srgbClr val="EC7C2B"/>
            </a:solidFill>
          </p:spPr>
          <p:txBody>
            <a:bodyPr wrap="square" lIns="0" tIns="0" rIns="0" bIns="0" rtlCol="0"/>
            <a:lstStyle/>
            <a:p>
              <a:endParaRPr/>
            </a:p>
          </p:txBody>
        </p:sp>
        <p:sp>
          <p:nvSpPr>
            <p:cNvPr id="67" name="object 67"/>
            <p:cNvSpPr/>
            <p:nvPr/>
          </p:nvSpPr>
          <p:spPr>
            <a:xfrm>
              <a:off x="1139379" y="2589657"/>
              <a:ext cx="116839" cy="302895"/>
            </a:xfrm>
            <a:custGeom>
              <a:avLst/>
              <a:gdLst/>
              <a:ahLst/>
              <a:cxnLst/>
              <a:rect l="l" t="t" r="r" b="b"/>
              <a:pathLst>
                <a:path w="116840" h="302894">
                  <a:moveTo>
                    <a:pt x="57029" y="0"/>
                  </a:moveTo>
                  <a:lnTo>
                    <a:pt x="46535" y="7497"/>
                  </a:lnTo>
                  <a:lnTo>
                    <a:pt x="40894" y="14832"/>
                  </a:lnTo>
                  <a:lnTo>
                    <a:pt x="38176" y="26355"/>
                  </a:lnTo>
                  <a:lnTo>
                    <a:pt x="34555" y="67542"/>
                  </a:lnTo>
                  <a:lnTo>
                    <a:pt x="28465" y="131750"/>
                  </a:lnTo>
                  <a:lnTo>
                    <a:pt x="26765" y="155346"/>
                  </a:lnTo>
                  <a:lnTo>
                    <a:pt x="26308" y="171386"/>
                  </a:lnTo>
                  <a:lnTo>
                    <a:pt x="22002" y="177050"/>
                  </a:lnTo>
                  <a:lnTo>
                    <a:pt x="18891" y="181876"/>
                  </a:lnTo>
                  <a:lnTo>
                    <a:pt x="16211" y="186880"/>
                  </a:lnTo>
                  <a:lnTo>
                    <a:pt x="3096" y="225700"/>
                  </a:lnTo>
                  <a:lnTo>
                    <a:pt x="0" y="263221"/>
                  </a:lnTo>
                  <a:lnTo>
                    <a:pt x="1856" y="291534"/>
                  </a:lnTo>
                  <a:lnTo>
                    <a:pt x="3600" y="302729"/>
                  </a:lnTo>
                  <a:lnTo>
                    <a:pt x="9747" y="301167"/>
                  </a:lnTo>
                  <a:lnTo>
                    <a:pt x="22875" y="260707"/>
                  </a:lnTo>
                  <a:lnTo>
                    <a:pt x="31094" y="236896"/>
                  </a:lnTo>
                  <a:lnTo>
                    <a:pt x="37863" y="220443"/>
                  </a:lnTo>
                  <a:lnTo>
                    <a:pt x="49117" y="196989"/>
                  </a:lnTo>
                  <a:lnTo>
                    <a:pt x="51365" y="193040"/>
                  </a:lnTo>
                  <a:lnTo>
                    <a:pt x="53257" y="190754"/>
                  </a:lnTo>
                  <a:lnTo>
                    <a:pt x="57415" y="184918"/>
                  </a:lnTo>
                  <a:lnTo>
                    <a:pt x="78202" y="138556"/>
                  </a:lnTo>
                  <a:lnTo>
                    <a:pt x="92806" y="94066"/>
                  </a:lnTo>
                  <a:lnTo>
                    <a:pt x="98926" y="73152"/>
                  </a:lnTo>
                  <a:lnTo>
                    <a:pt x="101896" y="66352"/>
                  </a:lnTo>
                  <a:lnTo>
                    <a:pt x="116528" y="29362"/>
                  </a:lnTo>
                  <a:lnTo>
                    <a:pt x="116693" y="20675"/>
                  </a:lnTo>
                  <a:lnTo>
                    <a:pt x="100068" y="18366"/>
                  </a:lnTo>
                  <a:lnTo>
                    <a:pt x="80370" y="11156"/>
                  </a:lnTo>
                  <a:lnTo>
                    <a:pt x="63917" y="3537"/>
                  </a:lnTo>
                  <a:lnTo>
                    <a:pt x="57029" y="0"/>
                  </a:lnTo>
                  <a:close/>
                </a:path>
              </a:pathLst>
            </a:custGeom>
            <a:solidFill>
              <a:srgbClr val="2B468A"/>
            </a:solidFill>
          </p:spPr>
          <p:txBody>
            <a:bodyPr wrap="square" lIns="0" tIns="0" rIns="0" bIns="0" rtlCol="0"/>
            <a:lstStyle/>
            <a:p>
              <a:endParaRPr/>
            </a:p>
          </p:txBody>
        </p:sp>
        <p:sp>
          <p:nvSpPr>
            <p:cNvPr id="68" name="object 68"/>
            <p:cNvSpPr/>
            <p:nvPr/>
          </p:nvSpPr>
          <p:spPr>
            <a:xfrm>
              <a:off x="1341629" y="2494419"/>
              <a:ext cx="45720" cy="66675"/>
            </a:xfrm>
            <a:custGeom>
              <a:avLst/>
              <a:gdLst/>
              <a:ahLst/>
              <a:cxnLst/>
              <a:rect l="l" t="t" r="r" b="b"/>
              <a:pathLst>
                <a:path w="45719" h="66675">
                  <a:moveTo>
                    <a:pt x="27163" y="0"/>
                  </a:moveTo>
                  <a:lnTo>
                    <a:pt x="21307" y="8856"/>
                  </a:lnTo>
                  <a:lnTo>
                    <a:pt x="15633" y="15298"/>
                  </a:lnTo>
                  <a:lnTo>
                    <a:pt x="10667" y="19372"/>
                  </a:lnTo>
                  <a:lnTo>
                    <a:pt x="6932" y="21120"/>
                  </a:lnTo>
                  <a:lnTo>
                    <a:pt x="3603" y="27026"/>
                  </a:lnTo>
                  <a:lnTo>
                    <a:pt x="0" y="41189"/>
                  </a:lnTo>
                  <a:lnTo>
                    <a:pt x="2008" y="56699"/>
                  </a:lnTo>
                  <a:lnTo>
                    <a:pt x="15517" y="66649"/>
                  </a:lnTo>
                  <a:lnTo>
                    <a:pt x="21730" y="63120"/>
                  </a:lnTo>
                  <a:lnTo>
                    <a:pt x="27938" y="53589"/>
                  </a:lnTo>
                  <a:lnTo>
                    <a:pt x="32469" y="43527"/>
                  </a:lnTo>
                  <a:lnTo>
                    <a:pt x="33653" y="38404"/>
                  </a:lnTo>
                  <a:lnTo>
                    <a:pt x="33285" y="36868"/>
                  </a:lnTo>
                  <a:lnTo>
                    <a:pt x="35533" y="32397"/>
                  </a:lnTo>
                  <a:lnTo>
                    <a:pt x="41552" y="22059"/>
                  </a:lnTo>
                  <a:lnTo>
                    <a:pt x="45566" y="16128"/>
                  </a:lnTo>
                  <a:lnTo>
                    <a:pt x="27163" y="0"/>
                  </a:lnTo>
                  <a:close/>
                </a:path>
              </a:pathLst>
            </a:custGeom>
            <a:solidFill>
              <a:srgbClr val="FFB17C"/>
            </a:solidFill>
          </p:spPr>
          <p:txBody>
            <a:bodyPr wrap="square" lIns="0" tIns="0" rIns="0" bIns="0" rtlCol="0"/>
            <a:lstStyle/>
            <a:p>
              <a:endParaRPr/>
            </a:p>
          </p:txBody>
        </p:sp>
        <p:sp>
          <p:nvSpPr>
            <p:cNvPr id="69" name="object 69"/>
            <p:cNvSpPr/>
            <p:nvPr/>
          </p:nvSpPr>
          <p:spPr>
            <a:xfrm>
              <a:off x="1369517" y="2495327"/>
              <a:ext cx="17780" cy="27305"/>
            </a:xfrm>
            <a:custGeom>
              <a:avLst/>
              <a:gdLst/>
              <a:ahLst/>
              <a:cxnLst/>
              <a:rect l="l" t="t" r="r" b="b"/>
              <a:pathLst>
                <a:path w="17780" h="27305">
                  <a:moveTo>
                    <a:pt x="321" y="0"/>
                  </a:moveTo>
                  <a:lnTo>
                    <a:pt x="0" y="6195"/>
                  </a:lnTo>
                  <a:lnTo>
                    <a:pt x="933" y="13574"/>
                  </a:lnTo>
                  <a:lnTo>
                    <a:pt x="4053" y="20904"/>
                  </a:lnTo>
                  <a:lnTo>
                    <a:pt x="10290" y="26949"/>
                  </a:lnTo>
                  <a:lnTo>
                    <a:pt x="13668" y="21145"/>
                  </a:lnTo>
                  <a:lnTo>
                    <a:pt x="17681" y="15227"/>
                  </a:lnTo>
                  <a:lnTo>
                    <a:pt x="321" y="0"/>
                  </a:lnTo>
                  <a:close/>
                </a:path>
              </a:pathLst>
            </a:custGeom>
            <a:solidFill>
              <a:srgbClr val="EC975F"/>
            </a:solidFill>
          </p:spPr>
          <p:txBody>
            <a:bodyPr wrap="square" lIns="0" tIns="0" rIns="0" bIns="0" rtlCol="0"/>
            <a:lstStyle/>
            <a:p>
              <a:endParaRPr/>
            </a:p>
          </p:txBody>
        </p:sp>
        <p:sp>
          <p:nvSpPr>
            <p:cNvPr id="70" name="object 70"/>
            <p:cNvSpPr/>
            <p:nvPr/>
          </p:nvSpPr>
          <p:spPr>
            <a:xfrm>
              <a:off x="1365816" y="2464323"/>
              <a:ext cx="50800" cy="53975"/>
            </a:xfrm>
            <a:custGeom>
              <a:avLst/>
              <a:gdLst/>
              <a:ahLst/>
              <a:cxnLst/>
              <a:rect l="l" t="t" r="r" b="b"/>
              <a:pathLst>
                <a:path w="50800" h="53975">
                  <a:moveTo>
                    <a:pt x="23857" y="0"/>
                  </a:moveTo>
                  <a:lnTo>
                    <a:pt x="16750" y="3603"/>
                  </a:lnTo>
                  <a:lnTo>
                    <a:pt x="11105" y="11862"/>
                  </a:lnTo>
                  <a:lnTo>
                    <a:pt x="4986" y="23086"/>
                  </a:lnTo>
                  <a:lnTo>
                    <a:pt x="0" y="32668"/>
                  </a:lnTo>
                  <a:lnTo>
                    <a:pt x="95" y="39068"/>
                  </a:lnTo>
                  <a:lnTo>
                    <a:pt x="6856" y="45169"/>
                  </a:lnTo>
                  <a:lnTo>
                    <a:pt x="21865" y="53858"/>
                  </a:lnTo>
                  <a:lnTo>
                    <a:pt x="28884" y="51729"/>
                  </a:lnTo>
                  <a:lnTo>
                    <a:pt x="37579" y="43287"/>
                  </a:lnTo>
                  <a:lnTo>
                    <a:pt x="45291" y="33058"/>
                  </a:lnTo>
                  <a:lnTo>
                    <a:pt x="49360" y="25563"/>
                  </a:lnTo>
                  <a:lnTo>
                    <a:pt x="50187" y="20611"/>
                  </a:lnTo>
                  <a:lnTo>
                    <a:pt x="48962" y="15076"/>
                  </a:lnTo>
                  <a:lnTo>
                    <a:pt x="44186" y="9079"/>
                  </a:lnTo>
                  <a:lnTo>
                    <a:pt x="34362" y="2741"/>
                  </a:lnTo>
                  <a:lnTo>
                    <a:pt x="23857" y="0"/>
                  </a:lnTo>
                  <a:close/>
                </a:path>
              </a:pathLst>
            </a:custGeom>
            <a:solidFill>
              <a:srgbClr val="FFB17C"/>
            </a:solidFill>
          </p:spPr>
          <p:txBody>
            <a:bodyPr wrap="square" lIns="0" tIns="0" rIns="0" bIns="0" rtlCol="0"/>
            <a:lstStyle/>
            <a:p>
              <a:endParaRPr/>
            </a:p>
          </p:txBody>
        </p:sp>
        <p:sp>
          <p:nvSpPr>
            <p:cNvPr id="71" name="object 71"/>
            <p:cNvSpPr/>
            <p:nvPr/>
          </p:nvSpPr>
          <p:spPr>
            <a:xfrm>
              <a:off x="1366024" y="2462166"/>
              <a:ext cx="55880" cy="39370"/>
            </a:xfrm>
            <a:custGeom>
              <a:avLst/>
              <a:gdLst/>
              <a:ahLst/>
              <a:cxnLst/>
              <a:rect l="l" t="t" r="r" b="b"/>
              <a:pathLst>
                <a:path w="55880" h="39369">
                  <a:moveTo>
                    <a:pt x="52730" y="13214"/>
                  </a:moveTo>
                  <a:lnTo>
                    <a:pt x="44030" y="13214"/>
                  </a:lnTo>
                  <a:lnTo>
                    <a:pt x="44805" y="15551"/>
                  </a:lnTo>
                  <a:lnTo>
                    <a:pt x="46126" y="20453"/>
                  </a:lnTo>
                  <a:lnTo>
                    <a:pt x="44246" y="28898"/>
                  </a:lnTo>
                  <a:lnTo>
                    <a:pt x="39928" y="37725"/>
                  </a:lnTo>
                  <a:lnTo>
                    <a:pt x="42557" y="38868"/>
                  </a:lnTo>
                  <a:lnTo>
                    <a:pt x="55384" y="29063"/>
                  </a:lnTo>
                  <a:lnTo>
                    <a:pt x="52730" y="13214"/>
                  </a:lnTo>
                  <a:close/>
                </a:path>
                <a:path w="55880" h="39369">
                  <a:moveTo>
                    <a:pt x="33067" y="21710"/>
                  </a:moveTo>
                  <a:lnTo>
                    <a:pt x="27952" y="21710"/>
                  </a:lnTo>
                  <a:lnTo>
                    <a:pt x="19253" y="26562"/>
                  </a:lnTo>
                  <a:lnTo>
                    <a:pt x="10159" y="28416"/>
                  </a:lnTo>
                  <a:lnTo>
                    <a:pt x="22194" y="26905"/>
                  </a:lnTo>
                  <a:lnTo>
                    <a:pt x="32681" y="21986"/>
                  </a:lnTo>
                  <a:lnTo>
                    <a:pt x="33067" y="21710"/>
                  </a:lnTo>
                  <a:close/>
                </a:path>
                <a:path w="55880" h="39369">
                  <a:moveTo>
                    <a:pt x="29792" y="0"/>
                  </a:moveTo>
                  <a:lnTo>
                    <a:pt x="23297" y="397"/>
                  </a:lnTo>
                  <a:lnTo>
                    <a:pt x="20675" y="1123"/>
                  </a:lnTo>
                  <a:lnTo>
                    <a:pt x="12217" y="11728"/>
                  </a:lnTo>
                  <a:lnTo>
                    <a:pt x="0" y="13531"/>
                  </a:lnTo>
                  <a:lnTo>
                    <a:pt x="3047" y="19196"/>
                  </a:lnTo>
                  <a:lnTo>
                    <a:pt x="19418" y="23768"/>
                  </a:lnTo>
                  <a:lnTo>
                    <a:pt x="23761" y="23120"/>
                  </a:lnTo>
                  <a:lnTo>
                    <a:pt x="27952" y="21710"/>
                  </a:lnTo>
                  <a:lnTo>
                    <a:pt x="33067" y="21710"/>
                  </a:lnTo>
                  <a:lnTo>
                    <a:pt x="40376" y="16482"/>
                  </a:lnTo>
                  <a:lnTo>
                    <a:pt x="44030" y="13214"/>
                  </a:lnTo>
                  <a:lnTo>
                    <a:pt x="52730" y="13214"/>
                  </a:lnTo>
                  <a:lnTo>
                    <a:pt x="52374" y="11093"/>
                  </a:lnTo>
                  <a:lnTo>
                    <a:pt x="51223" y="10877"/>
                  </a:lnTo>
                  <a:lnTo>
                    <a:pt x="46177" y="10877"/>
                  </a:lnTo>
                  <a:lnTo>
                    <a:pt x="38104" y="2602"/>
                  </a:lnTo>
                  <a:lnTo>
                    <a:pt x="29792" y="0"/>
                  </a:lnTo>
                  <a:close/>
                </a:path>
                <a:path w="55880" h="39369">
                  <a:moveTo>
                    <a:pt x="48717" y="10407"/>
                  </a:moveTo>
                  <a:lnTo>
                    <a:pt x="46177" y="10877"/>
                  </a:lnTo>
                  <a:lnTo>
                    <a:pt x="51223" y="10877"/>
                  </a:lnTo>
                  <a:lnTo>
                    <a:pt x="48717" y="10407"/>
                  </a:lnTo>
                  <a:close/>
                </a:path>
              </a:pathLst>
            </a:custGeom>
            <a:solidFill>
              <a:srgbClr val="2C3963"/>
            </a:solidFill>
          </p:spPr>
          <p:txBody>
            <a:bodyPr wrap="square" lIns="0" tIns="0" rIns="0" bIns="0" rtlCol="0"/>
            <a:lstStyle/>
            <a:p>
              <a:endParaRPr/>
            </a:p>
          </p:txBody>
        </p:sp>
        <p:sp>
          <p:nvSpPr>
            <p:cNvPr id="72" name="object 72"/>
            <p:cNvSpPr/>
            <p:nvPr/>
          </p:nvSpPr>
          <p:spPr>
            <a:xfrm>
              <a:off x="1132370" y="2868078"/>
              <a:ext cx="47625" cy="26670"/>
            </a:xfrm>
            <a:custGeom>
              <a:avLst/>
              <a:gdLst/>
              <a:ahLst/>
              <a:cxnLst/>
              <a:rect l="l" t="t" r="r" b="b"/>
              <a:pathLst>
                <a:path w="47625" h="26669">
                  <a:moveTo>
                    <a:pt x="7518" y="0"/>
                  </a:moveTo>
                  <a:lnTo>
                    <a:pt x="8381" y="6235"/>
                  </a:lnTo>
                  <a:lnTo>
                    <a:pt x="4749" y="8585"/>
                  </a:lnTo>
                  <a:lnTo>
                    <a:pt x="0" y="19100"/>
                  </a:lnTo>
                  <a:lnTo>
                    <a:pt x="1117" y="26174"/>
                  </a:lnTo>
                  <a:lnTo>
                    <a:pt x="47536" y="26174"/>
                  </a:lnTo>
                  <a:lnTo>
                    <a:pt x="46690" y="18160"/>
                  </a:lnTo>
                  <a:lnTo>
                    <a:pt x="33070" y="18160"/>
                  </a:lnTo>
                  <a:lnTo>
                    <a:pt x="27292" y="14008"/>
                  </a:lnTo>
                  <a:lnTo>
                    <a:pt x="22548" y="6438"/>
                  </a:lnTo>
                  <a:lnTo>
                    <a:pt x="15278" y="6438"/>
                  </a:lnTo>
                  <a:lnTo>
                    <a:pt x="10464" y="3047"/>
                  </a:lnTo>
                  <a:lnTo>
                    <a:pt x="7518" y="0"/>
                  </a:lnTo>
                  <a:close/>
                </a:path>
                <a:path w="47625" h="26669">
                  <a:moveTo>
                    <a:pt x="46608" y="17386"/>
                  </a:moveTo>
                  <a:lnTo>
                    <a:pt x="33070" y="18160"/>
                  </a:lnTo>
                  <a:lnTo>
                    <a:pt x="46690" y="18160"/>
                  </a:lnTo>
                  <a:lnTo>
                    <a:pt x="46608" y="17386"/>
                  </a:lnTo>
                  <a:close/>
                </a:path>
                <a:path w="47625" h="26669">
                  <a:moveTo>
                    <a:pt x="21983" y="5537"/>
                  </a:moveTo>
                  <a:lnTo>
                    <a:pt x="15278" y="6438"/>
                  </a:lnTo>
                  <a:lnTo>
                    <a:pt x="22548" y="6438"/>
                  </a:lnTo>
                  <a:lnTo>
                    <a:pt x="21983" y="5537"/>
                  </a:lnTo>
                  <a:close/>
                </a:path>
              </a:pathLst>
            </a:custGeom>
            <a:solidFill>
              <a:srgbClr val="223861"/>
            </a:solidFill>
          </p:spPr>
          <p:txBody>
            <a:bodyPr wrap="square" lIns="0" tIns="0" rIns="0" bIns="0" rtlCol="0"/>
            <a:lstStyle/>
            <a:p>
              <a:endParaRPr/>
            </a:p>
          </p:txBody>
        </p:sp>
        <p:sp>
          <p:nvSpPr>
            <p:cNvPr id="73" name="object 73"/>
            <p:cNvSpPr/>
            <p:nvPr/>
          </p:nvSpPr>
          <p:spPr>
            <a:xfrm>
              <a:off x="1196413" y="2506707"/>
              <a:ext cx="180975" cy="120650"/>
            </a:xfrm>
            <a:custGeom>
              <a:avLst/>
              <a:gdLst/>
              <a:ahLst/>
              <a:cxnLst/>
              <a:rect l="l" t="t" r="r" b="b"/>
              <a:pathLst>
                <a:path w="180975" h="120650">
                  <a:moveTo>
                    <a:pt x="150543" y="0"/>
                  </a:moveTo>
                  <a:lnTo>
                    <a:pt x="146481" y="1409"/>
                  </a:lnTo>
                  <a:lnTo>
                    <a:pt x="131241" y="5257"/>
                  </a:lnTo>
                  <a:lnTo>
                    <a:pt x="93633" y="18465"/>
                  </a:lnTo>
                  <a:lnTo>
                    <a:pt x="45829" y="43532"/>
                  </a:lnTo>
                  <a:lnTo>
                    <a:pt x="0" y="82956"/>
                  </a:lnTo>
                  <a:lnTo>
                    <a:pt x="2650" y="88297"/>
                  </a:lnTo>
                  <a:lnTo>
                    <a:pt x="14543" y="100325"/>
                  </a:lnTo>
                  <a:lnTo>
                    <a:pt x="41592" y="113040"/>
                  </a:lnTo>
                  <a:lnTo>
                    <a:pt x="89712" y="120446"/>
                  </a:lnTo>
                  <a:lnTo>
                    <a:pt x="91729" y="118238"/>
                  </a:lnTo>
                  <a:lnTo>
                    <a:pt x="96380" y="112734"/>
                  </a:lnTo>
                  <a:lnTo>
                    <a:pt x="101564" y="105616"/>
                  </a:lnTo>
                  <a:lnTo>
                    <a:pt x="105181" y="98564"/>
                  </a:lnTo>
                  <a:lnTo>
                    <a:pt x="105689" y="97040"/>
                  </a:lnTo>
                  <a:lnTo>
                    <a:pt x="107302" y="95859"/>
                  </a:lnTo>
                  <a:lnTo>
                    <a:pt x="149694" y="89090"/>
                  </a:lnTo>
                  <a:lnTo>
                    <a:pt x="158076" y="87960"/>
                  </a:lnTo>
                  <a:lnTo>
                    <a:pt x="164058" y="85864"/>
                  </a:lnTo>
                  <a:lnTo>
                    <a:pt x="174182" y="81446"/>
                  </a:lnTo>
                  <a:lnTo>
                    <a:pt x="179136" y="73524"/>
                  </a:lnTo>
                  <a:lnTo>
                    <a:pt x="180342" y="56294"/>
                  </a:lnTo>
                  <a:lnTo>
                    <a:pt x="179222" y="23952"/>
                  </a:lnTo>
                  <a:lnTo>
                    <a:pt x="180682" y="20573"/>
                  </a:lnTo>
                  <a:lnTo>
                    <a:pt x="169621" y="11785"/>
                  </a:lnTo>
                  <a:lnTo>
                    <a:pt x="159944" y="4215"/>
                  </a:lnTo>
                  <a:lnTo>
                    <a:pt x="154308" y="610"/>
                  </a:lnTo>
                  <a:lnTo>
                    <a:pt x="150543" y="0"/>
                  </a:lnTo>
                  <a:close/>
                </a:path>
              </a:pathLst>
            </a:custGeom>
            <a:solidFill>
              <a:srgbClr val="F89646"/>
            </a:solidFill>
          </p:spPr>
          <p:txBody>
            <a:bodyPr wrap="square" lIns="0" tIns="0" rIns="0" bIns="0" rtlCol="0"/>
            <a:lstStyle/>
            <a:p>
              <a:endParaRPr/>
            </a:p>
          </p:txBody>
        </p:sp>
        <p:sp>
          <p:nvSpPr>
            <p:cNvPr id="74" name="object 74"/>
            <p:cNvSpPr/>
            <p:nvPr/>
          </p:nvSpPr>
          <p:spPr>
            <a:xfrm>
              <a:off x="1306120" y="2530959"/>
              <a:ext cx="31750" cy="71120"/>
            </a:xfrm>
            <a:custGeom>
              <a:avLst/>
              <a:gdLst/>
              <a:ahLst/>
              <a:cxnLst/>
              <a:rect l="l" t="t" r="r" b="b"/>
              <a:pathLst>
                <a:path w="31750" h="71119">
                  <a:moveTo>
                    <a:pt x="16332" y="0"/>
                  </a:moveTo>
                  <a:lnTo>
                    <a:pt x="13399" y="5368"/>
                  </a:lnTo>
                  <a:lnTo>
                    <a:pt x="7151" y="20204"/>
                  </a:lnTo>
                  <a:lnTo>
                    <a:pt x="1410" y="42599"/>
                  </a:lnTo>
                  <a:lnTo>
                    <a:pt x="0" y="70650"/>
                  </a:lnTo>
                  <a:lnTo>
                    <a:pt x="5977" y="68966"/>
                  </a:lnTo>
                  <a:lnTo>
                    <a:pt x="13604" y="67725"/>
                  </a:lnTo>
                  <a:lnTo>
                    <a:pt x="31419" y="65773"/>
                  </a:lnTo>
                  <a:lnTo>
                    <a:pt x="29676" y="56158"/>
                  </a:lnTo>
                  <a:lnTo>
                    <a:pt x="27524" y="46102"/>
                  </a:lnTo>
                  <a:lnTo>
                    <a:pt x="16332" y="0"/>
                  </a:lnTo>
                  <a:close/>
                </a:path>
              </a:pathLst>
            </a:custGeom>
            <a:solidFill>
              <a:srgbClr val="EC7C2B"/>
            </a:solidFill>
          </p:spPr>
          <p:txBody>
            <a:bodyPr wrap="square" lIns="0" tIns="0" rIns="0" bIns="0" rtlCol="0"/>
            <a:lstStyle/>
            <a:p>
              <a:endParaRPr/>
            </a:p>
          </p:txBody>
        </p:sp>
        <p:sp>
          <p:nvSpPr>
            <p:cNvPr id="75" name="object 75"/>
            <p:cNvSpPr/>
            <p:nvPr/>
          </p:nvSpPr>
          <p:spPr>
            <a:xfrm>
              <a:off x="1317045" y="2523167"/>
              <a:ext cx="100330" cy="190500"/>
            </a:xfrm>
            <a:custGeom>
              <a:avLst/>
              <a:gdLst/>
              <a:ahLst/>
              <a:cxnLst/>
              <a:rect l="l" t="t" r="r" b="b"/>
              <a:pathLst>
                <a:path w="100330" h="190500">
                  <a:moveTo>
                    <a:pt x="33058" y="0"/>
                  </a:moveTo>
                  <a:lnTo>
                    <a:pt x="15332" y="2057"/>
                  </a:lnTo>
                  <a:lnTo>
                    <a:pt x="5980" y="5129"/>
                  </a:lnTo>
                  <a:lnTo>
                    <a:pt x="1902" y="11360"/>
                  </a:lnTo>
                  <a:lnTo>
                    <a:pt x="0" y="22898"/>
                  </a:lnTo>
                  <a:lnTo>
                    <a:pt x="3620" y="47160"/>
                  </a:lnTo>
                  <a:lnTo>
                    <a:pt x="26326" y="113879"/>
                  </a:lnTo>
                  <a:lnTo>
                    <a:pt x="65543" y="165639"/>
                  </a:lnTo>
                  <a:lnTo>
                    <a:pt x="90982" y="190182"/>
                  </a:lnTo>
                  <a:lnTo>
                    <a:pt x="99974" y="184734"/>
                  </a:lnTo>
                  <a:lnTo>
                    <a:pt x="69011" y="132775"/>
                  </a:lnTo>
                  <a:lnTo>
                    <a:pt x="63634" y="124737"/>
                  </a:lnTo>
                  <a:lnTo>
                    <a:pt x="59994" y="120650"/>
                  </a:lnTo>
                  <a:lnTo>
                    <a:pt x="53694" y="99133"/>
                  </a:lnTo>
                  <a:lnTo>
                    <a:pt x="47255" y="59677"/>
                  </a:lnTo>
                  <a:lnTo>
                    <a:pt x="40451" y="20544"/>
                  </a:lnTo>
                  <a:lnTo>
                    <a:pt x="33058" y="0"/>
                  </a:lnTo>
                  <a:close/>
                </a:path>
              </a:pathLst>
            </a:custGeom>
            <a:solidFill>
              <a:srgbClr val="FFB17C"/>
            </a:solidFill>
          </p:spPr>
          <p:txBody>
            <a:bodyPr wrap="square" lIns="0" tIns="0" rIns="0" bIns="0" rtlCol="0"/>
            <a:lstStyle/>
            <a:p>
              <a:endParaRPr/>
            </a:p>
          </p:txBody>
        </p:sp>
        <p:sp>
          <p:nvSpPr>
            <p:cNvPr id="76" name="object 76"/>
            <p:cNvSpPr/>
            <p:nvPr/>
          </p:nvSpPr>
          <p:spPr>
            <a:xfrm>
              <a:off x="1310998" y="2517835"/>
              <a:ext cx="55244" cy="44450"/>
            </a:xfrm>
            <a:custGeom>
              <a:avLst/>
              <a:gdLst/>
              <a:ahLst/>
              <a:cxnLst/>
              <a:rect l="l" t="t" r="r" b="b"/>
              <a:pathLst>
                <a:path w="55244" h="44450">
                  <a:moveTo>
                    <a:pt x="47984" y="0"/>
                  </a:moveTo>
                  <a:lnTo>
                    <a:pt x="10134" y="7342"/>
                  </a:lnTo>
                  <a:lnTo>
                    <a:pt x="0" y="30442"/>
                  </a:lnTo>
                  <a:lnTo>
                    <a:pt x="6934" y="40196"/>
                  </a:lnTo>
                  <a:lnTo>
                    <a:pt x="11667" y="41676"/>
                  </a:lnTo>
                  <a:lnTo>
                    <a:pt x="23353" y="43810"/>
                  </a:lnTo>
                  <a:lnTo>
                    <a:pt x="38418" y="44137"/>
                  </a:lnTo>
                  <a:lnTo>
                    <a:pt x="53289" y="40196"/>
                  </a:lnTo>
                  <a:lnTo>
                    <a:pt x="55197" y="16061"/>
                  </a:lnTo>
                  <a:lnTo>
                    <a:pt x="53984" y="3897"/>
                  </a:lnTo>
                  <a:lnTo>
                    <a:pt x="47984" y="0"/>
                  </a:lnTo>
                  <a:close/>
                </a:path>
              </a:pathLst>
            </a:custGeom>
            <a:solidFill>
              <a:srgbClr val="F89646"/>
            </a:solidFill>
          </p:spPr>
          <p:txBody>
            <a:bodyPr wrap="square" lIns="0" tIns="0" rIns="0" bIns="0" rtlCol="0"/>
            <a:lstStyle/>
            <a:p>
              <a:endParaRPr/>
            </a:p>
          </p:txBody>
        </p:sp>
        <p:sp>
          <p:nvSpPr>
            <p:cNvPr id="77" name="object 77"/>
            <p:cNvSpPr/>
            <p:nvPr/>
          </p:nvSpPr>
          <p:spPr>
            <a:xfrm>
              <a:off x="1405244" y="2696974"/>
              <a:ext cx="35560" cy="20955"/>
            </a:xfrm>
            <a:custGeom>
              <a:avLst/>
              <a:gdLst/>
              <a:ahLst/>
              <a:cxnLst/>
              <a:rect l="l" t="t" r="r" b="b"/>
              <a:pathLst>
                <a:path w="35559" h="20955">
                  <a:moveTo>
                    <a:pt x="20447" y="0"/>
                  </a:moveTo>
                  <a:lnTo>
                    <a:pt x="10972" y="495"/>
                  </a:lnTo>
                  <a:lnTo>
                    <a:pt x="0" y="10566"/>
                  </a:lnTo>
                  <a:lnTo>
                    <a:pt x="1524" y="17271"/>
                  </a:lnTo>
                  <a:lnTo>
                    <a:pt x="9702" y="20358"/>
                  </a:lnTo>
                  <a:lnTo>
                    <a:pt x="18872" y="11798"/>
                  </a:lnTo>
                  <a:lnTo>
                    <a:pt x="19723" y="10553"/>
                  </a:lnTo>
                  <a:lnTo>
                    <a:pt x="20548" y="9296"/>
                  </a:lnTo>
                  <a:lnTo>
                    <a:pt x="35521" y="5587"/>
                  </a:lnTo>
                  <a:lnTo>
                    <a:pt x="34556" y="1689"/>
                  </a:lnTo>
                  <a:lnTo>
                    <a:pt x="20447" y="0"/>
                  </a:lnTo>
                  <a:close/>
                </a:path>
              </a:pathLst>
            </a:custGeom>
            <a:solidFill>
              <a:srgbClr val="FFB17C"/>
            </a:solidFill>
          </p:spPr>
          <p:txBody>
            <a:bodyPr wrap="square" lIns="0" tIns="0" rIns="0" bIns="0" rtlCol="0"/>
            <a:lstStyle/>
            <a:p>
              <a:endParaRPr/>
            </a:p>
          </p:txBody>
        </p:sp>
        <p:sp>
          <p:nvSpPr>
            <p:cNvPr id="78" name="object 78"/>
            <p:cNvSpPr/>
            <p:nvPr/>
          </p:nvSpPr>
          <p:spPr>
            <a:xfrm>
              <a:off x="1866607" y="2373528"/>
              <a:ext cx="313690" cy="523875"/>
            </a:xfrm>
            <a:custGeom>
              <a:avLst/>
              <a:gdLst/>
              <a:ahLst/>
              <a:cxnLst/>
              <a:rect l="l" t="t" r="r" b="b"/>
              <a:pathLst>
                <a:path w="313689" h="523875">
                  <a:moveTo>
                    <a:pt x="313474" y="520458"/>
                  </a:moveTo>
                  <a:lnTo>
                    <a:pt x="290220" y="449097"/>
                  </a:lnTo>
                  <a:lnTo>
                    <a:pt x="288696" y="444360"/>
                  </a:lnTo>
                  <a:lnTo>
                    <a:pt x="278028" y="411632"/>
                  </a:lnTo>
                  <a:lnTo>
                    <a:pt x="278028" y="442493"/>
                  </a:lnTo>
                  <a:lnTo>
                    <a:pt x="153377" y="443217"/>
                  </a:lnTo>
                  <a:lnTo>
                    <a:pt x="123050" y="350075"/>
                  </a:lnTo>
                  <a:lnTo>
                    <a:pt x="247700" y="349351"/>
                  </a:lnTo>
                  <a:lnTo>
                    <a:pt x="278028" y="442493"/>
                  </a:lnTo>
                  <a:lnTo>
                    <a:pt x="278028" y="411632"/>
                  </a:lnTo>
                  <a:lnTo>
                    <a:pt x="257111" y="347370"/>
                  </a:lnTo>
                  <a:lnTo>
                    <a:pt x="255587" y="342633"/>
                  </a:lnTo>
                  <a:lnTo>
                    <a:pt x="244906" y="309867"/>
                  </a:lnTo>
                  <a:lnTo>
                    <a:pt x="244906" y="340766"/>
                  </a:lnTo>
                  <a:lnTo>
                    <a:pt x="120256" y="341490"/>
                  </a:lnTo>
                  <a:lnTo>
                    <a:pt x="91414" y="252882"/>
                  </a:lnTo>
                  <a:lnTo>
                    <a:pt x="216065" y="252158"/>
                  </a:lnTo>
                  <a:lnTo>
                    <a:pt x="244906" y="340766"/>
                  </a:lnTo>
                  <a:lnTo>
                    <a:pt x="244906" y="309867"/>
                  </a:lnTo>
                  <a:lnTo>
                    <a:pt x="225475" y="250164"/>
                  </a:lnTo>
                  <a:lnTo>
                    <a:pt x="223939" y="245440"/>
                  </a:lnTo>
                  <a:lnTo>
                    <a:pt x="213258" y="212623"/>
                  </a:lnTo>
                  <a:lnTo>
                    <a:pt x="213258" y="243560"/>
                  </a:lnTo>
                  <a:lnTo>
                    <a:pt x="88620" y="244297"/>
                  </a:lnTo>
                  <a:lnTo>
                    <a:pt x="63322" y="166547"/>
                  </a:lnTo>
                  <a:lnTo>
                    <a:pt x="187960" y="165823"/>
                  </a:lnTo>
                  <a:lnTo>
                    <a:pt x="213258" y="243560"/>
                  </a:lnTo>
                  <a:lnTo>
                    <a:pt x="213258" y="212623"/>
                  </a:lnTo>
                  <a:lnTo>
                    <a:pt x="197383" y="163830"/>
                  </a:lnTo>
                  <a:lnTo>
                    <a:pt x="196405" y="160832"/>
                  </a:lnTo>
                  <a:lnTo>
                    <a:pt x="195859" y="159105"/>
                  </a:lnTo>
                  <a:lnTo>
                    <a:pt x="185166" y="126288"/>
                  </a:lnTo>
                  <a:lnTo>
                    <a:pt x="185166" y="157226"/>
                  </a:lnTo>
                  <a:lnTo>
                    <a:pt x="60528" y="157962"/>
                  </a:lnTo>
                  <a:lnTo>
                    <a:pt x="34150" y="76898"/>
                  </a:lnTo>
                  <a:lnTo>
                    <a:pt x="158788" y="76174"/>
                  </a:lnTo>
                  <a:lnTo>
                    <a:pt x="185166" y="157226"/>
                  </a:lnTo>
                  <a:lnTo>
                    <a:pt x="185166" y="126288"/>
                  </a:lnTo>
                  <a:lnTo>
                    <a:pt x="168211" y="74180"/>
                  </a:lnTo>
                  <a:lnTo>
                    <a:pt x="166674" y="69456"/>
                  </a:lnTo>
                  <a:lnTo>
                    <a:pt x="144729" y="2032"/>
                  </a:lnTo>
                  <a:lnTo>
                    <a:pt x="141820" y="0"/>
                  </a:lnTo>
                  <a:lnTo>
                    <a:pt x="136271" y="38"/>
                  </a:lnTo>
                  <a:lnTo>
                    <a:pt x="134683" y="2095"/>
                  </a:lnTo>
                  <a:lnTo>
                    <a:pt x="155994" y="67589"/>
                  </a:lnTo>
                  <a:lnTo>
                    <a:pt x="31356" y="68313"/>
                  </a:lnTo>
                  <a:lnTo>
                    <a:pt x="10045" y="2819"/>
                  </a:lnTo>
                  <a:lnTo>
                    <a:pt x="7124" y="787"/>
                  </a:lnTo>
                  <a:lnTo>
                    <a:pt x="1587" y="825"/>
                  </a:lnTo>
                  <a:lnTo>
                    <a:pt x="0" y="2882"/>
                  </a:lnTo>
                  <a:lnTo>
                    <a:pt x="79222" y="246278"/>
                  </a:lnTo>
                  <a:lnTo>
                    <a:pt x="80759" y="251002"/>
                  </a:lnTo>
                  <a:lnTo>
                    <a:pt x="168744" y="521309"/>
                  </a:lnTo>
                  <a:lnTo>
                    <a:pt x="171653" y="523328"/>
                  </a:lnTo>
                  <a:lnTo>
                    <a:pt x="174434" y="523316"/>
                  </a:lnTo>
                  <a:lnTo>
                    <a:pt x="177203" y="523303"/>
                  </a:lnTo>
                  <a:lnTo>
                    <a:pt x="178790" y="521246"/>
                  </a:lnTo>
                  <a:lnTo>
                    <a:pt x="156171" y="451802"/>
                  </a:lnTo>
                  <a:lnTo>
                    <a:pt x="280822" y="451078"/>
                  </a:lnTo>
                  <a:lnTo>
                    <a:pt x="303441" y="520522"/>
                  </a:lnTo>
                  <a:lnTo>
                    <a:pt x="306336" y="522541"/>
                  </a:lnTo>
                  <a:lnTo>
                    <a:pt x="309118" y="522528"/>
                  </a:lnTo>
                  <a:lnTo>
                    <a:pt x="311899" y="522516"/>
                  </a:lnTo>
                  <a:lnTo>
                    <a:pt x="313474" y="520458"/>
                  </a:lnTo>
                  <a:close/>
                </a:path>
              </a:pathLst>
            </a:custGeom>
            <a:solidFill>
              <a:srgbClr val="223861"/>
            </a:solidFill>
          </p:spPr>
          <p:txBody>
            <a:bodyPr wrap="square" lIns="0" tIns="0" rIns="0" bIns="0" rtlCol="0"/>
            <a:lstStyle/>
            <a:p>
              <a:endParaRPr/>
            </a:p>
          </p:txBody>
        </p:sp>
        <p:sp>
          <p:nvSpPr>
            <p:cNvPr id="79" name="object 79"/>
            <p:cNvSpPr/>
            <p:nvPr/>
          </p:nvSpPr>
          <p:spPr>
            <a:xfrm>
              <a:off x="1841351" y="2278641"/>
              <a:ext cx="34925" cy="19685"/>
            </a:xfrm>
            <a:custGeom>
              <a:avLst/>
              <a:gdLst/>
              <a:ahLst/>
              <a:cxnLst/>
              <a:rect l="l" t="t" r="r" b="b"/>
              <a:pathLst>
                <a:path w="34925" h="19685">
                  <a:moveTo>
                    <a:pt x="19773" y="0"/>
                  </a:moveTo>
                  <a:lnTo>
                    <a:pt x="19278" y="1485"/>
                  </a:lnTo>
                  <a:lnTo>
                    <a:pt x="19583" y="2539"/>
                  </a:lnTo>
                  <a:lnTo>
                    <a:pt x="20256" y="3632"/>
                  </a:lnTo>
                  <a:lnTo>
                    <a:pt x="16840" y="2362"/>
                  </a:lnTo>
                  <a:lnTo>
                    <a:pt x="0" y="8674"/>
                  </a:lnTo>
                  <a:lnTo>
                    <a:pt x="6273" y="12585"/>
                  </a:lnTo>
                  <a:lnTo>
                    <a:pt x="5054" y="11023"/>
                  </a:lnTo>
                  <a:lnTo>
                    <a:pt x="16687" y="18592"/>
                  </a:lnTo>
                  <a:lnTo>
                    <a:pt x="23812" y="19570"/>
                  </a:lnTo>
                  <a:lnTo>
                    <a:pt x="28067" y="16903"/>
                  </a:lnTo>
                  <a:lnTo>
                    <a:pt x="33769" y="15951"/>
                  </a:lnTo>
                  <a:lnTo>
                    <a:pt x="34480" y="6565"/>
                  </a:lnTo>
                  <a:lnTo>
                    <a:pt x="31229" y="6172"/>
                  </a:lnTo>
                  <a:lnTo>
                    <a:pt x="27914" y="5626"/>
                  </a:lnTo>
                  <a:lnTo>
                    <a:pt x="19773" y="0"/>
                  </a:lnTo>
                  <a:close/>
                </a:path>
              </a:pathLst>
            </a:custGeom>
            <a:solidFill>
              <a:srgbClr val="FFB17C"/>
            </a:solidFill>
          </p:spPr>
          <p:txBody>
            <a:bodyPr wrap="square" lIns="0" tIns="0" rIns="0" bIns="0" rtlCol="0"/>
            <a:lstStyle/>
            <a:p>
              <a:endParaRPr/>
            </a:p>
          </p:txBody>
        </p:sp>
        <p:pic>
          <p:nvPicPr>
            <p:cNvPr id="80" name="object 80"/>
            <p:cNvPicPr/>
            <p:nvPr/>
          </p:nvPicPr>
          <p:blipFill>
            <a:blip r:embed="rId10" cstate="print"/>
            <a:stretch>
              <a:fillRect/>
            </a:stretch>
          </p:blipFill>
          <p:spPr>
            <a:xfrm>
              <a:off x="1964813" y="2121639"/>
              <a:ext cx="66789" cy="97019"/>
            </a:xfrm>
            <a:prstGeom prst="rect">
              <a:avLst/>
            </a:prstGeom>
          </p:spPr>
        </p:pic>
        <p:sp>
          <p:nvSpPr>
            <p:cNvPr id="81" name="object 81"/>
            <p:cNvSpPr/>
            <p:nvPr/>
          </p:nvSpPr>
          <p:spPr>
            <a:xfrm>
              <a:off x="1963470" y="2579674"/>
              <a:ext cx="115570" cy="44450"/>
            </a:xfrm>
            <a:custGeom>
              <a:avLst/>
              <a:gdLst/>
              <a:ahLst/>
              <a:cxnLst/>
              <a:rect l="l" t="t" r="r" b="b"/>
              <a:pathLst>
                <a:path w="115569" h="44450">
                  <a:moveTo>
                    <a:pt x="49923" y="42405"/>
                  </a:moveTo>
                  <a:lnTo>
                    <a:pt x="48958" y="30683"/>
                  </a:lnTo>
                  <a:lnTo>
                    <a:pt x="48463" y="25984"/>
                  </a:lnTo>
                  <a:lnTo>
                    <a:pt x="39103" y="18681"/>
                  </a:lnTo>
                  <a:lnTo>
                    <a:pt x="34074" y="15938"/>
                  </a:lnTo>
                  <a:lnTo>
                    <a:pt x="31648" y="17462"/>
                  </a:lnTo>
                  <a:lnTo>
                    <a:pt x="30111" y="22974"/>
                  </a:lnTo>
                  <a:lnTo>
                    <a:pt x="29883" y="23876"/>
                  </a:lnTo>
                  <a:lnTo>
                    <a:pt x="26187" y="29895"/>
                  </a:lnTo>
                  <a:lnTo>
                    <a:pt x="20269" y="34213"/>
                  </a:lnTo>
                  <a:lnTo>
                    <a:pt x="13500" y="37020"/>
                  </a:lnTo>
                  <a:lnTo>
                    <a:pt x="7327" y="38493"/>
                  </a:lnTo>
                  <a:lnTo>
                    <a:pt x="1816" y="39395"/>
                  </a:lnTo>
                  <a:lnTo>
                    <a:pt x="368" y="42621"/>
                  </a:lnTo>
                  <a:lnTo>
                    <a:pt x="0" y="44221"/>
                  </a:lnTo>
                  <a:lnTo>
                    <a:pt x="45872" y="44221"/>
                  </a:lnTo>
                  <a:lnTo>
                    <a:pt x="46316" y="44145"/>
                  </a:lnTo>
                  <a:lnTo>
                    <a:pt x="46659" y="44043"/>
                  </a:lnTo>
                  <a:lnTo>
                    <a:pt x="49923" y="42405"/>
                  </a:lnTo>
                  <a:close/>
                </a:path>
                <a:path w="115569" h="44450">
                  <a:moveTo>
                    <a:pt x="115366" y="11290"/>
                  </a:moveTo>
                  <a:lnTo>
                    <a:pt x="107086" y="3632"/>
                  </a:lnTo>
                  <a:lnTo>
                    <a:pt x="104279" y="0"/>
                  </a:lnTo>
                  <a:lnTo>
                    <a:pt x="90563" y="3225"/>
                  </a:lnTo>
                  <a:lnTo>
                    <a:pt x="90220" y="6489"/>
                  </a:lnTo>
                  <a:lnTo>
                    <a:pt x="89865" y="13652"/>
                  </a:lnTo>
                  <a:lnTo>
                    <a:pt x="89789" y="17119"/>
                  </a:lnTo>
                  <a:lnTo>
                    <a:pt x="90360" y="27419"/>
                  </a:lnTo>
                  <a:lnTo>
                    <a:pt x="87934" y="35242"/>
                  </a:lnTo>
                  <a:lnTo>
                    <a:pt x="75018" y="38061"/>
                  </a:lnTo>
                  <a:lnTo>
                    <a:pt x="77685" y="42748"/>
                  </a:lnTo>
                  <a:lnTo>
                    <a:pt x="98628" y="42748"/>
                  </a:lnTo>
                  <a:lnTo>
                    <a:pt x="102666" y="39116"/>
                  </a:lnTo>
                  <a:lnTo>
                    <a:pt x="104673" y="25819"/>
                  </a:lnTo>
                  <a:lnTo>
                    <a:pt x="112141" y="22186"/>
                  </a:lnTo>
                  <a:lnTo>
                    <a:pt x="115366" y="11290"/>
                  </a:lnTo>
                  <a:close/>
                </a:path>
              </a:pathLst>
            </a:custGeom>
            <a:solidFill>
              <a:srgbClr val="2C3963"/>
            </a:solidFill>
          </p:spPr>
          <p:txBody>
            <a:bodyPr wrap="square" lIns="0" tIns="0" rIns="0" bIns="0" rtlCol="0"/>
            <a:lstStyle/>
            <a:p>
              <a:endParaRPr/>
            </a:p>
          </p:txBody>
        </p:sp>
        <p:sp>
          <p:nvSpPr>
            <p:cNvPr id="82" name="object 82"/>
            <p:cNvSpPr/>
            <p:nvPr/>
          </p:nvSpPr>
          <p:spPr>
            <a:xfrm>
              <a:off x="1972725" y="2355098"/>
              <a:ext cx="68580" cy="253365"/>
            </a:xfrm>
            <a:custGeom>
              <a:avLst/>
              <a:gdLst/>
              <a:ahLst/>
              <a:cxnLst/>
              <a:rect l="l" t="t" r="r" b="b"/>
              <a:pathLst>
                <a:path w="68580" h="253364">
                  <a:moveTo>
                    <a:pt x="68453" y="0"/>
                  </a:moveTo>
                  <a:lnTo>
                    <a:pt x="0" y="4229"/>
                  </a:lnTo>
                  <a:lnTo>
                    <a:pt x="11169" y="147321"/>
                  </a:lnTo>
                  <a:lnTo>
                    <a:pt x="14414" y="194386"/>
                  </a:lnTo>
                  <a:lnTo>
                    <a:pt x="15383" y="211085"/>
                  </a:lnTo>
                  <a:lnTo>
                    <a:pt x="18453" y="246811"/>
                  </a:lnTo>
                  <a:lnTo>
                    <a:pt x="23119" y="251195"/>
                  </a:lnTo>
                  <a:lnTo>
                    <a:pt x="27070" y="253118"/>
                  </a:lnTo>
                  <a:lnTo>
                    <a:pt x="32458" y="252996"/>
                  </a:lnTo>
                  <a:lnTo>
                    <a:pt x="53874" y="204858"/>
                  </a:lnTo>
                  <a:lnTo>
                    <a:pt x="59182" y="154051"/>
                  </a:lnTo>
                  <a:lnTo>
                    <a:pt x="62157" y="109052"/>
                  </a:lnTo>
                  <a:lnTo>
                    <a:pt x="68453" y="0"/>
                  </a:lnTo>
                  <a:close/>
                </a:path>
              </a:pathLst>
            </a:custGeom>
            <a:solidFill>
              <a:srgbClr val="2B468A"/>
            </a:solidFill>
          </p:spPr>
          <p:txBody>
            <a:bodyPr wrap="square" lIns="0" tIns="0" rIns="0" bIns="0" rtlCol="0"/>
            <a:lstStyle/>
            <a:p>
              <a:endParaRPr/>
            </a:p>
          </p:txBody>
        </p:sp>
        <p:sp>
          <p:nvSpPr>
            <p:cNvPr id="83" name="object 83"/>
            <p:cNvSpPr/>
            <p:nvPr/>
          </p:nvSpPr>
          <p:spPr>
            <a:xfrm>
              <a:off x="1972725" y="2355098"/>
              <a:ext cx="68580" cy="156845"/>
            </a:xfrm>
            <a:custGeom>
              <a:avLst/>
              <a:gdLst/>
              <a:ahLst/>
              <a:cxnLst/>
              <a:rect l="l" t="t" r="r" b="b"/>
              <a:pathLst>
                <a:path w="68580" h="156844">
                  <a:moveTo>
                    <a:pt x="68453" y="0"/>
                  </a:moveTo>
                  <a:lnTo>
                    <a:pt x="0" y="4229"/>
                  </a:lnTo>
                  <a:lnTo>
                    <a:pt x="5334" y="71539"/>
                  </a:lnTo>
                  <a:lnTo>
                    <a:pt x="59004" y="156464"/>
                  </a:lnTo>
                  <a:lnTo>
                    <a:pt x="62157" y="109052"/>
                  </a:lnTo>
                  <a:lnTo>
                    <a:pt x="68453" y="0"/>
                  </a:lnTo>
                  <a:close/>
                </a:path>
              </a:pathLst>
            </a:custGeom>
            <a:solidFill>
              <a:srgbClr val="223861"/>
            </a:solidFill>
          </p:spPr>
          <p:txBody>
            <a:bodyPr wrap="square" lIns="0" tIns="0" rIns="0" bIns="0" rtlCol="0"/>
            <a:lstStyle/>
            <a:p>
              <a:endParaRPr/>
            </a:p>
          </p:txBody>
        </p:sp>
        <p:sp>
          <p:nvSpPr>
            <p:cNvPr id="84" name="object 84"/>
            <p:cNvSpPr/>
            <p:nvPr/>
          </p:nvSpPr>
          <p:spPr>
            <a:xfrm>
              <a:off x="1987993" y="2333397"/>
              <a:ext cx="92075" cy="262255"/>
            </a:xfrm>
            <a:custGeom>
              <a:avLst/>
              <a:gdLst/>
              <a:ahLst/>
              <a:cxnLst/>
              <a:rect l="l" t="t" r="r" b="b"/>
              <a:pathLst>
                <a:path w="92075" h="262255">
                  <a:moveTo>
                    <a:pt x="63614" y="0"/>
                  </a:moveTo>
                  <a:lnTo>
                    <a:pt x="0" y="19405"/>
                  </a:lnTo>
                  <a:lnTo>
                    <a:pt x="14627" y="79407"/>
                  </a:lnTo>
                  <a:lnTo>
                    <a:pt x="24058" y="115944"/>
                  </a:lnTo>
                  <a:lnTo>
                    <a:pt x="32391" y="143899"/>
                  </a:lnTo>
                  <a:lnTo>
                    <a:pt x="43726" y="178155"/>
                  </a:lnTo>
                  <a:lnTo>
                    <a:pt x="54803" y="215093"/>
                  </a:lnTo>
                  <a:lnTo>
                    <a:pt x="60699" y="241266"/>
                  </a:lnTo>
                  <a:lnTo>
                    <a:pt x="63042" y="256845"/>
                  </a:lnTo>
                  <a:lnTo>
                    <a:pt x="63461" y="262001"/>
                  </a:lnTo>
                  <a:lnTo>
                    <a:pt x="84924" y="257810"/>
                  </a:lnTo>
                  <a:lnTo>
                    <a:pt x="87249" y="253631"/>
                  </a:lnTo>
                  <a:lnTo>
                    <a:pt x="91272" y="197266"/>
                  </a:lnTo>
                  <a:lnTo>
                    <a:pt x="91859" y="165519"/>
                  </a:lnTo>
                  <a:lnTo>
                    <a:pt x="88331" y="146725"/>
                  </a:lnTo>
                  <a:lnTo>
                    <a:pt x="80010" y="129222"/>
                  </a:lnTo>
                  <a:lnTo>
                    <a:pt x="75455" y="114276"/>
                  </a:lnTo>
                  <a:lnTo>
                    <a:pt x="73485" y="95388"/>
                  </a:lnTo>
                  <a:lnTo>
                    <a:pt x="73130" y="79407"/>
                  </a:lnTo>
                  <a:lnTo>
                    <a:pt x="73152" y="60896"/>
                  </a:lnTo>
                  <a:lnTo>
                    <a:pt x="71661" y="38490"/>
                  </a:lnTo>
                  <a:lnTo>
                    <a:pt x="68383" y="18989"/>
                  </a:lnTo>
                  <a:lnTo>
                    <a:pt x="65104" y="5218"/>
                  </a:lnTo>
                  <a:lnTo>
                    <a:pt x="63614" y="0"/>
                  </a:lnTo>
                  <a:close/>
                </a:path>
              </a:pathLst>
            </a:custGeom>
            <a:solidFill>
              <a:srgbClr val="2B468A"/>
            </a:solidFill>
          </p:spPr>
          <p:txBody>
            <a:bodyPr wrap="square" lIns="0" tIns="0" rIns="0" bIns="0" rtlCol="0"/>
            <a:lstStyle/>
            <a:p>
              <a:endParaRPr/>
            </a:p>
          </p:txBody>
        </p:sp>
        <p:pic>
          <p:nvPicPr>
            <p:cNvPr id="85" name="object 85"/>
            <p:cNvPicPr/>
            <p:nvPr/>
          </p:nvPicPr>
          <p:blipFill>
            <a:blip r:embed="rId11" cstate="print"/>
            <a:stretch>
              <a:fillRect/>
            </a:stretch>
          </p:blipFill>
          <p:spPr>
            <a:xfrm>
              <a:off x="1733567" y="2196342"/>
              <a:ext cx="366266" cy="183718"/>
            </a:xfrm>
            <a:prstGeom prst="rect">
              <a:avLst/>
            </a:prstGeom>
          </p:spPr>
        </p:pic>
        <p:pic>
          <p:nvPicPr>
            <p:cNvPr id="86" name="object 86"/>
            <p:cNvPicPr/>
            <p:nvPr/>
          </p:nvPicPr>
          <p:blipFill>
            <a:blip r:embed="rId12" cstate="print"/>
            <a:stretch>
              <a:fillRect/>
            </a:stretch>
          </p:blipFill>
          <p:spPr>
            <a:xfrm>
              <a:off x="2287369" y="2800040"/>
              <a:ext cx="121178" cy="96456"/>
            </a:xfrm>
            <a:prstGeom prst="rect">
              <a:avLst/>
            </a:prstGeom>
          </p:spPr>
        </p:pic>
        <p:sp>
          <p:nvSpPr>
            <p:cNvPr id="87" name="object 87"/>
            <p:cNvSpPr/>
            <p:nvPr/>
          </p:nvSpPr>
          <p:spPr>
            <a:xfrm>
              <a:off x="1773816" y="2068230"/>
              <a:ext cx="75565" cy="59690"/>
            </a:xfrm>
            <a:custGeom>
              <a:avLst/>
              <a:gdLst/>
              <a:ahLst/>
              <a:cxnLst/>
              <a:rect l="l" t="t" r="r" b="b"/>
              <a:pathLst>
                <a:path w="75564" h="59689">
                  <a:moveTo>
                    <a:pt x="11685" y="0"/>
                  </a:moveTo>
                  <a:lnTo>
                    <a:pt x="4262" y="1439"/>
                  </a:lnTo>
                  <a:lnTo>
                    <a:pt x="3855" y="1134"/>
                  </a:lnTo>
                  <a:lnTo>
                    <a:pt x="845" y="4271"/>
                  </a:lnTo>
                  <a:lnTo>
                    <a:pt x="210" y="5440"/>
                  </a:lnTo>
                  <a:lnTo>
                    <a:pt x="0" y="14000"/>
                  </a:lnTo>
                  <a:lnTo>
                    <a:pt x="5392" y="24621"/>
                  </a:lnTo>
                  <a:lnTo>
                    <a:pt x="41667" y="53646"/>
                  </a:lnTo>
                  <a:lnTo>
                    <a:pt x="63097" y="59243"/>
                  </a:lnTo>
                  <a:lnTo>
                    <a:pt x="70505" y="57675"/>
                  </a:lnTo>
                  <a:lnTo>
                    <a:pt x="71876" y="56849"/>
                  </a:lnTo>
                  <a:lnTo>
                    <a:pt x="75089" y="53700"/>
                  </a:lnTo>
                  <a:lnTo>
                    <a:pt x="74518" y="53281"/>
                  </a:lnTo>
                  <a:lnTo>
                    <a:pt x="74341" y="44705"/>
                  </a:lnTo>
                  <a:lnTo>
                    <a:pt x="45257" y="12514"/>
                  </a:lnTo>
                  <a:lnTo>
                    <a:pt x="21511" y="1447"/>
                  </a:lnTo>
                  <a:lnTo>
                    <a:pt x="11685" y="0"/>
                  </a:lnTo>
                  <a:close/>
                </a:path>
              </a:pathLst>
            </a:custGeom>
            <a:solidFill>
              <a:srgbClr val="FFA312"/>
            </a:solidFill>
          </p:spPr>
          <p:txBody>
            <a:bodyPr wrap="square" lIns="0" tIns="0" rIns="0" bIns="0" rtlCol="0"/>
            <a:lstStyle/>
            <a:p>
              <a:endParaRPr/>
            </a:p>
          </p:txBody>
        </p:sp>
        <p:sp>
          <p:nvSpPr>
            <p:cNvPr id="88" name="object 88"/>
            <p:cNvSpPr/>
            <p:nvPr/>
          </p:nvSpPr>
          <p:spPr>
            <a:xfrm>
              <a:off x="1776203" y="2066267"/>
              <a:ext cx="74930" cy="58419"/>
            </a:xfrm>
            <a:custGeom>
              <a:avLst/>
              <a:gdLst/>
              <a:ahLst/>
              <a:cxnLst/>
              <a:rect l="l" t="t" r="r" b="b"/>
              <a:pathLst>
                <a:path w="74930" h="58419">
                  <a:moveTo>
                    <a:pt x="16723" y="0"/>
                  </a:moveTo>
                  <a:lnTo>
                    <a:pt x="6236" y="256"/>
                  </a:lnTo>
                  <a:lnTo>
                    <a:pt x="203" y="5016"/>
                  </a:lnTo>
                  <a:lnTo>
                    <a:pt x="0" y="13575"/>
                  </a:lnTo>
                  <a:lnTo>
                    <a:pt x="5394" y="24193"/>
                  </a:lnTo>
                  <a:lnTo>
                    <a:pt x="15451" y="35545"/>
                  </a:lnTo>
                  <a:lnTo>
                    <a:pt x="29235" y="46304"/>
                  </a:lnTo>
                  <a:lnTo>
                    <a:pt x="44289" y="54374"/>
                  </a:lnTo>
                  <a:lnTo>
                    <a:pt x="57780" y="58394"/>
                  </a:lnTo>
                  <a:lnTo>
                    <a:pt x="68263" y="58137"/>
                  </a:lnTo>
                  <a:lnTo>
                    <a:pt x="74295" y="53378"/>
                  </a:lnTo>
                  <a:lnTo>
                    <a:pt x="74506" y="44819"/>
                  </a:lnTo>
                  <a:lnTo>
                    <a:pt x="69113" y="34201"/>
                  </a:lnTo>
                  <a:lnTo>
                    <a:pt x="59054" y="22849"/>
                  </a:lnTo>
                  <a:lnTo>
                    <a:pt x="45263" y="12090"/>
                  </a:lnTo>
                  <a:lnTo>
                    <a:pt x="30214" y="4019"/>
                  </a:lnTo>
                  <a:lnTo>
                    <a:pt x="16723" y="0"/>
                  </a:lnTo>
                  <a:close/>
                </a:path>
              </a:pathLst>
            </a:custGeom>
            <a:solidFill>
              <a:srgbClr val="FFB83D"/>
            </a:solidFill>
          </p:spPr>
          <p:txBody>
            <a:bodyPr wrap="square" lIns="0" tIns="0" rIns="0" bIns="0" rtlCol="0"/>
            <a:lstStyle/>
            <a:p>
              <a:endParaRPr/>
            </a:p>
          </p:txBody>
        </p:sp>
        <p:sp>
          <p:nvSpPr>
            <p:cNvPr id="89" name="object 89"/>
            <p:cNvSpPr/>
            <p:nvPr/>
          </p:nvSpPr>
          <p:spPr>
            <a:xfrm>
              <a:off x="1779143" y="2069376"/>
              <a:ext cx="69215" cy="52069"/>
            </a:xfrm>
            <a:custGeom>
              <a:avLst/>
              <a:gdLst/>
              <a:ahLst/>
              <a:cxnLst/>
              <a:rect l="l" t="t" r="r" b="b"/>
              <a:pathLst>
                <a:path w="69214" h="52069">
                  <a:moveTo>
                    <a:pt x="55867" y="35115"/>
                  </a:moveTo>
                  <a:lnTo>
                    <a:pt x="55613" y="32524"/>
                  </a:lnTo>
                  <a:lnTo>
                    <a:pt x="51155" y="30568"/>
                  </a:lnTo>
                  <a:lnTo>
                    <a:pt x="50927" y="29603"/>
                  </a:lnTo>
                  <a:lnTo>
                    <a:pt x="39789" y="18884"/>
                  </a:lnTo>
                  <a:lnTo>
                    <a:pt x="40233" y="23583"/>
                  </a:lnTo>
                  <a:lnTo>
                    <a:pt x="41300" y="24053"/>
                  </a:lnTo>
                  <a:lnTo>
                    <a:pt x="42214" y="24549"/>
                  </a:lnTo>
                  <a:lnTo>
                    <a:pt x="46177" y="30086"/>
                  </a:lnTo>
                  <a:lnTo>
                    <a:pt x="46126" y="30492"/>
                  </a:lnTo>
                  <a:lnTo>
                    <a:pt x="45808" y="31089"/>
                  </a:lnTo>
                  <a:lnTo>
                    <a:pt x="45567" y="31292"/>
                  </a:lnTo>
                  <a:lnTo>
                    <a:pt x="44919" y="31508"/>
                  </a:lnTo>
                  <a:lnTo>
                    <a:pt x="44081" y="31445"/>
                  </a:lnTo>
                  <a:lnTo>
                    <a:pt x="35864" y="22847"/>
                  </a:lnTo>
                  <a:lnTo>
                    <a:pt x="34467" y="20586"/>
                  </a:lnTo>
                  <a:lnTo>
                    <a:pt x="21577" y="12471"/>
                  </a:lnTo>
                  <a:lnTo>
                    <a:pt x="20688" y="12496"/>
                  </a:lnTo>
                  <a:lnTo>
                    <a:pt x="17576" y="16129"/>
                  </a:lnTo>
                  <a:lnTo>
                    <a:pt x="12750" y="14008"/>
                  </a:lnTo>
                  <a:lnTo>
                    <a:pt x="13004" y="16611"/>
                  </a:lnTo>
                  <a:lnTo>
                    <a:pt x="17894" y="18757"/>
                  </a:lnTo>
                  <a:lnTo>
                    <a:pt x="18173" y="19773"/>
                  </a:lnTo>
                  <a:lnTo>
                    <a:pt x="28981" y="29489"/>
                  </a:lnTo>
                  <a:lnTo>
                    <a:pt x="28524" y="24803"/>
                  </a:lnTo>
                  <a:lnTo>
                    <a:pt x="26720" y="24003"/>
                  </a:lnTo>
                  <a:lnTo>
                    <a:pt x="25336" y="23139"/>
                  </a:lnTo>
                  <a:lnTo>
                    <a:pt x="23456" y="21285"/>
                  </a:lnTo>
                  <a:lnTo>
                    <a:pt x="22936" y="20370"/>
                  </a:lnTo>
                  <a:lnTo>
                    <a:pt x="22796" y="18986"/>
                  </a:lnTo>
                  <a:lnTo>
                    <a:pt x="22860" y="18605"/>
                  </a:lnTo>
                  <a:lnTo>
                    <a:pt x="23190" y="18084"/>
                  </a:lnTo>
                  <a:lnTo>
                    <a:pt x="23444" y="17919"/>
                  </a:lnTo>
                  <a:lnTo>
                    <a:pt x="24117" y="17767"/>
                  </a:lnTo>
                  <a:lnTo>
                    <a:pt x="25450" y="17995"/>
                  </a:lnTo>
                  <a:lnTo>
                    <a:pt x="32435" y="25285"/>
                  </a:lnTo>
                  <a:lnTo>
                    <a:pt x="34531" y="28765"/>
                  </a:lnTo>
                  <a:lnTo>
                    <a:pt x="47510" y="36893"/>
                  </a:lnTo>
                  <a:lnTo>
                    <a:pt x="48374" y="36855"/>
                  </a:lnTo>
                  <a:lnTo>
                    <a:pt x="51371" y="33147"/>
                  </a:lnTo>
                  <a:lnTo>
                    <a:pt x="55867" y="35115"/>
                  </a:lnTo>
                  <a:close/>
                </a:path>
                <a:path w="69214" h="52069">
                  <a:moveTo>
                    <a:pt x="68618" y="42913"/>
                  </a:moveTo>
                  <a:lnTo>
                    <a:pt x="67005" y="37249"/>
                  </a:lnTo>
                  <a:lnTo>
                    <a:pt x="67005" y="42849"/>
                  </a:lnTo>
                  <a:lnTo>
                    <a:pt x="64655" y="47942"/>
                  </a:lnTo>
                  <a:lnTo>
                    <a:pt x="63207" y="49072"/>
                  </a:lnTo>
                  <a:lnTo>
                    <a:pt x="59918" y="50025"/>
                  </a:lnTo>
                  <a:lnTo>
                    <a:pt x="58559" y="50190"/>
                  </a:lnTo>
                  <a:lnTo>
                    <a:pt x="57048" y="50190"/>
                  </a:lnTo>
                  <a:lnTo>
                    <a:pt x="16675" y="30327"/>
                  </a:lnTo>
                  <a:lnTo>
                    <a:pt x="1625" y="8763"/>
                  </a:lnTo>
                  <a:lnTo>
                    <a:pt x="3962" y="3670"/>
                  </a:lnTo>
                  <a:lnTo>
                    <a:pt x="5410" y="2540"/>
                  </a:lnTo>
                  <a:lnTo>
                    <a:pt x="8712" y="1587"/>
                  </a:lnTo>
                  <a:lnTo>
                    <a:pt x="10058" y="1422"/>
                  </a:lnTo>
                  <a:lnTo>
                    <a:pt x="11557" y="1422"/>
                  </a:lnTo>
                  <a:lnTo>
                    <a:pt x="51930" y="21285"/>
                  </a:lnTo>
                  <a:lnTo>
                    <a:pt x="67005" y="42849"/>
                  </a:lnTo>
                  <a:lnTo>
                    <a:pt x="67005" y="37249"/>
                  </a:lnTo>
                  <a:lnTo>
                    <a:pt x="31369" y="5486"/>
                  </a:lnTo>
                  <a:lnTo>
                    <a:pt x="20535" y="1422"/>
                  </a:lnTo>
                  <a:lnTo>
                    <a:pt x="13766" y="0"/>
                  </a:lnTo>
                  <a:lnTo>
                    <a:pt x="7112" y="482"/>
                  </a:lnTo>
                  <a:lnTo>
                    <a:pt x="4559" y="1219"/>
                  </a:lnTo>
                  <a:lnTo>
                    <a:pt x="2781" y="2628"/>
                  </a:lnTo>
                  <a:lnTo>
                    <a:pt x="1854" y="4686"/>
                  </a:lnTo>
                  <a:lnTo>
                    <a:pt x="0" y="8699"/>
                  </a:lnTo>
                  <a:lnTo>
                    <a:pt x="27432" y="40538"/>
                  </a:lnTo>
                  <a:lnTo>
                    <a:pt x="56997" y="51701"/>
                  </a:lnTo>
                  <a:lnTo>
                    <a:pt x="58661" y="51701"/>
                  </a:lnTo>
                  <a:lnTo>
                    <a:pt x="60172" y="51511"/>
                  </a:lnTo>
                  <a:lnTo>
                    <a:pt x="64058" y="50393"/>
                  </a:lnTo>
                  <a:lnTo>
                    <a:pt x="64312" y="50190"/>
                  </a:lnTo>
                  <a:lnTo>
                    <a:pt x="65836" y="48983"/>
                  </a:lnTo>
                  <a:lnTo>
                    <a:pt x="68618" y="42913"/>
                  </a:lnTo>
                  <a:close/>
                </a:path>
              </a:pathLst>
            </a:custGeom>
            <a:solidFill>
              <a:srgbClr val="FFA312"/>
            </a:solidFill>
          </p:spPr>
          <p:txBody>
            <a:bodyPr wrap="square" lIns="0" tIns="0" rIns="0" bIns="0" rtlCol="0"/>
            <a:lstStyle/>
            <a:p>
              <a:endParaRPr/>
            </a:p>
          </p:txBody>
        </p:sp>
        <p:sp>
          <p:nvSpPr>
            <p:cNvPr id="90" name="object 90"/>
            <p:cNvSpPr/>
            <p:nvPr/>
          </p:nvSpPr>
          <p:spPr>
            <a:xfrm>
              <a:off x="1014476" y="2893822"/>
              <a:ext cx="1589405" cy="6350"/>
            </a:xfrm>
            <a:custGeom>
              <a:avLst/>
              <a:gdLst/>
              <a:ahLst/>
              <a:cxnLst/>
              <a:rect l="l" t="t" r="r" b="b"/>
              <a:pathLst>
                <a:path w="1589405" h="6350">
                  <a:moveTo>
                    <a:pt x="1589176" y="1270"/>
                  </a:moveTo>
                  <a:lnTo>
                    <a:pt x="1589074" y="0"/>
                  </a:lnTo>
                  <a:lnTo>
                    <a:pt x="101" y="0"/>
                  </a:lnTo>
                  <a:lnTo>
                    <a:pt x="101" y="1270"/>
                  </a:lnTo>
                  <a:lnTo>
                    <a:pt x="0" y="5080"/>
                  </a:lnTo>
                  <a:lnTo>
                    <a:pt x="381" y="5080"/>
                  </a:lnTo>
                  <a:lnTo>
                    <a:pt x="381" y="6350"/>
                  </a:lnTo>
                  <a:lnTo>
                    <a:pt x="1588795" y="6350"/>
                  </a:lnTo>
                  <a:lnTo>
                    <a:pt x="1588795" y="5080"/>
                  </a:lnTo>
                  <a:lnTo>
                    <a:pt x="1589176" y="5080"/>
                  </a:lnTo>
                  <a:lnTo>
                    <a:pt x="1589176" y="1270"/>
                  </a:lnTo>
                  <a:close/>
                </a:path>
              </a:pathLst>
            </a:custGeom>
            <a:solidFill>
              <a:srgbClr val="2D3552"/>
            </a:solidFill>
          </p:spPr>
          <p:txBody>
            <a:bodyPr wrap="square" lIns="0" tIns="0" rIns="0" bIns="0" rtlCol="0"/>
            <a:lstStyle/>
            <a:p>
              <a:endParaRPr/>
            </a:p>
          </p:txBody>
        </p:sp>
      </p:grpSp>
      <p:grpSp>
        <p:nvGrpSpPr>
          <p:cNvPr id="91" name="object 91"/>
          <p:cNvGrpSpPr/>
          <p:nvPr/>
        </p:nvGrpSpPr>
        <p:grpSpPr>
          <a:xfrm>
            <a:off x="1339994" y="3070867"/>
            <a:ext cx="1123557" cy="1120725"/>
            <a:chOff x="1292137" y="3443351"/>
            <a:chExt cx="1259840" cy="1256665"/>
          </a:xfrm>
        </p:grpSpPr>
        <p:pic>
          <p:nvPicPr>
            <p:cNvPr id="92" name="object 92"/>
            <p:cNvPicPr/>
            <p:nvPr/>
          </p:nvPicPr>
          <p:blipFill>
            <a:blip r:embed="rId13" cstate="print"/>
            <a:stretch>
              <a:fillRect/>
            </a:stretch>
          </p:blipFill>
          <p:spPr>
            <a:xfrm>
              <a:off x="1295713" y="3443351"/>
              <a:ext cx="1254987" cy="1249874"/>
            </a:xfrm>
            <a:prstGeom prst="rect">
              <a:avLst/>
            </a:prstGeom>
          </p:spPr>
        </p:pic>
        <p:sp>
          <p:nvSpPr>
            <p:cNvPr id="93" name="object 93"/>
            <p:cNvSpPr/>
            <p:nvPr/>
          </p:nvSpPr>
          <p:spPr>
            <a:xfrm>
              <a:off x="1443982" y="3530751"/>
              <a:ext cx="604520" cy="419734"/>
            </a:xfrm>
            <a:custGeom>
              <a:avLst/>
              <a:gdLst/>
              <a:ahLst/>
              <a:cxnLst/>
              <a:rect l="l" t="t" r="r" b="b"/>
              <a:pathLst>
                <a:path w="604519" h="419735">
                  <a:moveTo>
                    <a:pt x="564667" y="0"/>
                  </a:moveTo>
                  <a:lnTo>
                    <a:pt x="38023" y="10033"/>
                  </a:lnTo>
                  <a:lnTo>
                    <a:pt x="1860" y="36502"/>
                  </a:lnTo>
                  <a:lnTo>
                    <a:pt x="0" y="52603"/>
                  </a:lnTo>
                  <a:lnTo>
                    <a:pt x="31216" y="383870"/>
                  </a:lnTo>
                  <a:lnTo>
                    <a:pt x="35247" y="397821"/>
                  </a:lnTo>
                  <a:lnTo>
                    <a:pt x="43776" y="409011"/>
                  </a:lnTo>
                  <a:lnTo>
                    <a:pt x="55716" y="416451"/>
                  </a:lnTo>
                  <a:lnTo>
                    <a:pt x="69976" y="419150"/>
                  </a:lnTo>
                  <a:lnTo>
                    <a:pt x="565416" y="419150"/>
                  </a:lnTo>
                  <a:lnTo>
                    <a:pt x="580564" y="416090"/>
                  </a:lnTo>
                  <a:lnTo>
                    <a:pt x="592937" y="407746"/>
                  </a:lnTo>
                  <a:lnTo>
                    <a:pt x="601281" y="395372"/>
                  </a:lnTo>
                  <a:lnTo>
                    <a:pt x="604342" y="380225"/>
                  </a:lnTo>
                  <a:lnTo>
                    <a:pt x="604342" y="38925"/>
                  </a:lnTo>
                  <a:lnTo>
                    <a:pt x="601207" y="23592"/>
                  </a:lnTo>
                  <a:lnTo>
                    <a:pt x="592677" y="11137"/>
                  </a:lnTo>
                  <a:lnTo>
                    <a:pt x="580060" y="2845"/>
                  </a:lnTo>
                  <a:lnTo>
                    <a:pt x="564667" y="0"/>
                  </a:lnTo>
                  <a:close/>
                </a:path>
              </a:pathLst>
            </a:custGeom>
            <a:solidFill>
              <a:srgbClr val="7C96F4"/>
            </a:solidFill>
          </p:spPr>
          <p:txBody>
            <a:bodyPr wrap="square" lIns="0" tIns="0" rIns="0" bIns="0" rtlCol="0"/>
            <a:lstStyle/>
            <a:p>
              <a:endParaRPr/>
            </a:p>
          </p:txBody>
        </p:sp>
        <p:sp>
          <p:nvSpPr>
            <p:cNvPr id="94" name="object 94"/>
            <p:cNvSpPr/>
            <p:nvPr/>
          </p:nvSpPr>
          <p:spPr>
            <a:xfrm>
              <a:off x="1475652" y="3570005"/>
              <a:ext cx="546100" cy="356870"/>
            </a:xfrm>
            <a:custGeom>
              <a:avLst/>
              <a:gdLst/>
              <a:ahLst/>
              <a:cxnLst/>
              <a:rect l="l" t="t" r="r" b="b"/>
              <a:pathLst>
                <a:path w="546100" h="356870">
                  <a:moveTo>
                    <a:pt x="520839" y="0"/>
                  </a:moveTo>
                  <a:lnTo>
                    <a:pt x="23177" y="16954"/>
                  </a:lnTo>
                  <a:lnTo>
                    <a:pt x="0" y="42875"/>
                  </a:lnTo>
                  <a:lnTo>
                    <a:pt x="22136" y="329323"/>
                  </a:lnTo>
                  <a:lnTo>
                    <a:pt x="521398" y="356527"/>
                  </a:lnTo>
                  <a:lnTo>
                    <a:pt x="530847" y="354707"/>
                  </a:lnTo>
                  <a:lnTo>
                    <a:pt x="538584" y="349564"/>
                  </a:lnTo>
                  <a:lnTo>
                    <a:pt x="543812" y="341882"/>
                  </a:lnTo>
                  <a:lnTo>
                    <a:pt x="545731" y="332447"/>
                  </a:lnTo>
                  <a:lnTo>
                    <a:pt x="545731" y="24066"/>
                  </a:lnTo>
                  <a:lnTo>
                    <a:pt x="543755" y="14491"/>
                  </a:lnTo>
                  <a:lnTo>
                    <a:pt x="538386" y="6746"/>
                  </a:lnTo>
                  <a:lnTo>
                    <a:pt x="530467" y="1645"/>
                  </a:lnTo>
                  <a:lnTo>
                    <a:pt x="520839" y="0"/>
                  </a:lnTo>
                  <a:close/>
                </a:path>
              </a:pathLst>
            </a:custGeom>
            <a:solidFill>
              <a:srgbClr val="FFFFFF">
                <a:alpha val="86997"/>
              </a:srgbClr>
            </a:solidFill>
          </p:spPr>
          <p:txBody>
            <a:bodyPr wrap="square" lIns="0" tIns="0" rIns="0" bIns="0" rtlCol="0"/>
            <a:lstStyle/>
            <a:p>
              <a:endParaRPr/>
            </a:p>
          </p:txBody>
        </p:sp>
        <p:sp>
          <p:nvSpPr>
            <p:cNvPr id="95" name="object 95"/>
            <p:cNvSpPr/>
            <p:nvPr/>
          </p:nvSpPr>
          <p:spPr>
            <a:xfrm>
              <a:off x="1724774" y="3602164"/>
              <a:ext cx="278130" cy="42545"/>
            </a:xfrm>
            <a:custGeom>
              <a:avLst/>
              <a:gdLst/>
              <a:ahLst/>
              <a:cxnLst/>
              <a:rect l="l" t="t" r="r" b="b"/>
              <a:pathLst>
                <a:path w="278130" h="42545">
                  <a:moveTo>
                    <a:pt x="277888" y="32766"/>
                  </a:moveTo>
                  <a:lnTo>
                    <a:pt x="275704" y="30581"/>
                  </a:lnTo>
                  <a:lnTo>
                    <a:pt x="2184" y="30581"/>
                  </a:lnTo>
                  <a:lnTo>
                    <a:pt x="0" y="32766"/>
                  </a:lnTo>
                  <a:lnTo>
                    <a:pt x="0" y="35458"/>
                  </a:lnTo>
                  <a:lnTo>
                    <a:pt x="0" y="39992"/>
                  </a:lnTo>
                  <a:lnTo>
                    <a:pt x="2184" y="42176"/>
                  </a:lnTo>
                  <a:lnTo>
                    <a:pt x="275704" y="42176"/>
                  </a:lnTo>
                  <a:lnTo>
                    <a:pt x="277888" y="39992"/>
                  </a:lnTo>
                  <a:lnTo>
                    <a:pt x="277888" y="32766"/>
                  </a:lnTo>
                  <a:close/>
                </a:path>
                <a:path w="278130" h="42545">
                  <a:moveTo>
                    <a:pt x="277888" y="2209"/>
                  </a:moveTo>
                  <a:lnTo>
                    <a:pt x="275615" y="0"/>
                  </a:lnTo>
                  <a:lnTo>
                    <a:pt x="4724" y="8102"/>
                  </a:lnTo>
                  <a:lnTo>
                    <a:pt x="2095" y="8178"/>
                  </a:lnTo>
                  <a:lnTo>
                    <a:pt x="0" y="10337"/>
                  </a:lnTo>
                  <a:lnTo>
                    <a:pt x="0" y="15697"/>
                  </a:lnTo>
                  <a:lnTo>
                    <a:pt x="2222" y="17894"/>
                  </a:lnTo>
                  <a:lnTo>
                    <a:pt x="275755" y="14109"/>
                  </a:lnTo>
                  <a:lnTo>
                    <a:pt x="277888" y="11938"/>
                  </a:lnTo>
                  <a:lnTo>
                    <a:pt x="277888" y="2209"/>
                  </a:lnTo>
                  <a:close/>
                </a:path>
              </a:pathLst>
            </a:custGeom>
            <a:solidFill>
              <a:srgbClr val="7C96F4"/>
            </a:solidFill>
          </p:spPr>
          <p:txBody>
            <a:bodyPr wrap="square" lIns="0" tIns="0" rIns="0" bIns="0" rtlCol="0"/>
            <a:lstStyle/>
            <a:p>
              <a:endParaRPr/>
            </a:p>
          </p:txBody>
        </p:sp>
        <p:pic>
          <p:nvPicPr>
            <p:cNvPr id="96" name="object 96"/>
            <p:cNvPicPr/>
            <p:nvPr/>
          </p:nvPicPr>
          <p:blipFill>
            <a:blip r:embed="rId14" cstate="print"/>
            <a:stretch>
              <a:fillRect/>
            </a:stretch>
          </p:blipFill>
          <p:spPr>
            <a:xfrm>
              <a:off x="1656930" y="3802177"/>
              <a:ext cx="4533" cy="76568"/>
            </a:xfrm>
            <a:prstGeom prst="rect">
              <a:avLst/>
            </a:prstGeom>
          </p:spPr>
        </p:pic>
        <p:pic>
          <p:nvPicPr>
            <p:cNvPr id="97" name="object 97"/>
            <p:cNvPicPr/>
            <p:nvPr/>
          </p:nvPicPr>
          <p:blipFill>
            <a:blip r:embed="rId15" cstate="print"/>
            <a:stretch>
              <a:fillRect/>
            </a:stretch>
          </p:blipFill>
          <p:spPr>
            <a:xfrm>
              <a:off x="1766976" y="3774059"/>
              <a:ext cx="4381" cy="98463"/>
            </a:xfrm>
            <a:prstGeom prst="rect">
              <a:avLst/>
            </a:prstGeom>
          </p:spPr>
        </p:pic>
        <p:pic>
          <p:nvPicPr>
            <p:cNvPr id="98" name="object 98"/>
            <p:cNvPicPr/>
            <p:nvPr/>
          </p:nvPicPr>
          <p:blipFill>
            <a:blip r:embed="rId16" cstate="print"/>
            <a:stretch>
              <a:fillRect/>
            </a:stretch>
          </p:blipFill>
          <p:spPr>
            <a:xfrm>
              <a:off x="1846567" y="3751097"/>
              <a:ext cx="8572" cy="139496"/>
            </a:xfrm>
            <a:prstGeom prst="rect">
              <a:avLst/>
            </a:prstGeom>
          </p:spPr>
        </p:pic>
        <p:pic>
          <p:nvPicPr>
            <p:cNvPr id="99" name="object 99"/>
            <p:cNvPicPr/>
            <p:nvPr/>
          </p:nvPicPr>
          <p:blipFill>
            <a:blip r:embed="rId17" cstate="print"/>
            <a:stretch>
              <a:fillRect/>
            </a:stretch>
          </p:blipFill>
          <p:spPr>
            <a:xfrm>
              <a:off x="1930450" y="3692398"/>
              <a:ext cx="4368" cy="185953"/>
            </a:xfrm>
            <a:prstGeom prst="rect">
              <a:avLst/>
            </a:prstGeom>
          </p:spPr>
        </p:pic>
        <p:pic>
          <p:nvPicPr>
            <p:cNvPr id="100" name="object 100"/>
            <p:cNvPicPr/>
            <p:nvPr/>
          </p:nvPicPr>
          <p:blipFill>
            <a:blip r:embed="rId18" cstate="print"/>
            <a:stretch>
              <a:fillRect/>
            </a:stretch>
          </p:blipFill>
          <p:spPr>
            <a:xfrm>
              <a:off x="1508467" y="3628555"/>
              <a:ext cx="485165" cy="275615"/>
            </a:xfrm>
            <a:prstGeom prst="rect">
              <a:avLst/>
            </a:prstGeom>
          </p:spPr>
        </p:pic>
        <p:sp>
          <p:nvSpPr>
            <p:cNvPr id="101" name="object 101"/>
            <p:cNvSpPr/>
            <p:nvPr/>
          </p:nvSpPr>
          <p:spPr>
            <a:xfrm>
              <a:off x="1343689" y="3825322"/>
              <a:ext cx="298450" cy="773430"/>
            </a:xfrm>
            <a:custGeom>
              <a:avLst/>
              <a:gdLst/>
              <a:ahLst/>
              <a:cxnLst/>
              <a:rect l="l" t="t" r="r" b="b"/>
              <a:pathLst>
                <a:path w="298450" h="773429">
                  <a:moveTo>
                    <a:pt x="6527" y="0"/>
                  </a:moveTo>
                  <a:lnTo>
                    <a:pt x="0" y="4444"/>
                  </a:lnTo>
                  <a:lnTo>
                    <a:pt x="1701" y="9994"/>
                  </a:lnTo>
                  <a:lnTo>
                    <a:pt x="6793" y="34551"/>
                  </a:lnTo>
                  <a:lnTo>
                    <a:pt x="9640" y="65394"/>
                  </a:lnTo>
                  <a:lnTo>
                    <a:pt x="10971" y="101800"/>
                  </a:lnTo>
                  <a:lnTo>
                    <a:pt x="11986" y="188406"/>
                  </a:lnTo>
                  <a:lnTo>
                    <a:pt x="13123" y="237160"/>
                  </a:lnTo>
                  <a:lnTo>
                    <a:pt x="15647" y="288585"/>
                  </a:lnTo>
                  <a:lnTo>
                    <a:pt x="20287" y="341956"/>
                  </a:lnTo>
                  <a:lnTo>
                    <a:pt x="27767" y="396550"/>
                  </a:lnTo>
                  <a:lnTo>
                    <a:pt x="38813" y="451644"/>
                  </a:lnTo>
                  <a:lnTo>
                    <a:pt x="54154" y="506516"/>
                  </a:lnTo>
                  <a:lnTo>
                    <a:pt x="74513" y="560441"/>
                  </a:lnTo>
                  <a:lnTo>
                    <a:pt x="100619" y="612696"/>
                  </a:lnTo>
                  <a:lnTo>
                    <a:pt x="133197" y="662558"/>
                  </a:lnTo>
                  <a:lnTo>
                    <a:pt x="174326" y="716065"/>
                  </a:lnTo>
                  <a:lnTo>
                    <a:pt x="205241" y="745424"/>
                  </a:lnTo>
                  <a:lnTo>
                    <a:pt x="241428" y="761008"/>
                  </a:lnTo>
                  <a:lnTo>
                    <a:pt x="298373" y="773188"/>
                  </a:lnTo>
                  <a:lnTo>
                    <a:pt x="274125" y="754174"/>
                  </a:lnTo>
                  <a:lnTo>
                    <a:pt x="251110" y="731152"/>
                  </a:lnTo>
                  <a:lnTo>
                    <a:pt x="210794" y="668568"/>
                  </a:lnTo>
                  <a:lnTo>
                    <a:pt x="194500" y="626750"/>
                  </a:lnTo>
                  <a:lnTo>
                    <a:pt x="181452" y="576409"/>
                  </a:lnTo>
                  <a:lnTo>
                    <a:pt x="172156" y="516417"/>
                  </a:lnTo>
                  <a:lnTo>
                    <a:pt x="167113" y="445645"/>
                  </a:lnTo>
                  <a:lnTo>
                    <a:pt x="166827" y="362965"/>
                  </a:lnTo>
                  <a:lnTo>
                    <a:pt x="163600" y="287894"/>
                  </a:lnTo>
                  <a:lnTo>
                    <a:pt x="151339" y="222090"/>
                  </a:lnTo>
                  <a:lnTo>
                    <a:pt x="132240" y="165226"/>
                  </a:lnTo>
                  <a:lnTo>
                    <a:pt x="108502" y="116976"/>
                  </a:lnTo>
                  <a:lnTo>
                    <a:pt x="82323" y="77011"/>
                  </a:lnTo>
                  <a:lnTo>
                    <a:pt x="55902" y="45004"/>
                  </a:lnTo>
                  <a:lnTo>
                    <a:pt x="11125" y="3555"/>
                  </a:lnTo>
                  <a:lnTo>
                    <a:pt x="6527" y="0"/>
                  </a:lnTo>
                  <a:close/>
                </a:path>
              </a:pathLst>
            </a:custGeom>
            <a:solidFill>
              <a:srgbClr val="7C96F4"/>
            </a:solidFill>
          </p:spPr>
          <p:txBody>
            <a:bodyPr wrap="square" lIns="0" tIns="0" rIns="0" bIns="0" rtlCol="0"/>
            <a:lstStyle/>
            <a:p>
              <a:endParaRPr/>
            </a:p>
          </p:txBody>
        </p:sp>
        <p:sp>
          <p:nvSpPr>
            <p:cNvPr id="102" name="object 102"/>
            <p:cNvSpPr/>
            <p:nvPr/>
          </p:nvSpPr>
          <p:spPr>
            <a:xfrm>
              <a:off x="1385667" y="3912452"/>
              <a:ext cx="224790" cy="670560"/>
            </a:xfrm>
            <a:custGeom>
              <a:avLst/>
              <a:gdLst/>
              <a:ahLst/>
              <a:cxnLst/>
              <a:rect l="l" t="t" r="r" b="b"/>
              <a:pathLst>
                <a:path w="224790" h="670560">
                  <a:moveTo>
                    <a:pt x="2057" y="0"/>
                  </a:moveTo>
                  <a:lnTo>
                    <a:pt x="444" y="533"/>
                  </a:lnTo>
                  <a:lnTo>
                    <a:pt x="0" y="1371"/>
                  </a:lnTo>
                  <a:lnTo>
                    <a:pt x="228" y="2171"/>
                  </a:lnTo>
                  <a:lnTo>
                    <a:pt x="6247" y="23851"/>
                  </a:lnTo>
                  <a:lnTo>
                    <a:pt x="17457" y="67411"/>
                  </a:lnTo>
                  <a:lnTo>
                    <a:pt x="27400" y="111248"/>
                  </a:lnTo>
                  <a:lnTo>
                    <a:pt x="36085" y="155328"/>
                  </a:lnTo>
                  <a:lnTo>
                    <a:pt x="43366" y="199639"/>
                  </a:lnTo>
                  <a:lnTo>
                    <a:pt x="49386" y="244122"/>
                  </a:lnTo>
                  <a:lnTo>
                    <a:pt x="53899" y="288769"/>
                  </a:lnTo>
                  <a:lnTo>
                    <a:pt x="59800" y="378539"/>
                  </a:lnTo>
                  <a:lnTo>
                    <a:pt x="61460" y="401104"/>
                  </a:lnTo>
                  <a:lnTo>
                    <a:pt x="66738" y="446290"/>
                  </a:lnTo>
                  <a:lnTo>
                    <a:pt x="76828" y="491004"/>
                  </a:lnTo>
                  <a:lnTo>
                    <a:pt x="93586" y="533831"/>
                  </a:lnTo>
                  <a:lnTo>
                    <a:pt x="116547" y="573544"/>
                  </a:lnTo>
                  <a:lnTo>
                    <a:pt x="144551" y="609892"/>
                  </a:lnTo>
                  <a:lnTo>
                    <a:pt x="177631" y="641726"/>
                  </a:lnTo>
                  <a:lnTo>
                    <a:pt x="217449" y="670242"/>
                  </a:lnTo>
                  <a:lnTo>
                    <a:pt x="221018" y="669416"/>
                  </a:lnTo>
                  <a:lnTo>
                    <a:pt x="224383" y="664032"/>
                  </a:lnTo>
                  <a:lnTo>
                    <a:pt x="223621" y="660526"/>
                  </a:lnTo>
                  <a:lnTo>
                    <a:pt x="208724" y="650519"/>
                  </a:lnTo>
                  <a:lnTo>
                    <a:pt x="194017" y="639394"/>
                  </a:lnTo>
                  <a:lnTo>
                    <a:pt x="161451" y="609632"/>
                  </a:lnTo>
                  <a:lnTo>
                    <a:pt x="127119" y="566488"/>
                  </a:lnTo>
                  <a:lnTo>
                    <a:pt x="105054" y="528243"/>
                  </a:lnTo>
                  <a:lnTo>
                    <a:pt x="88900" y="487324"/>
                  </a:lnTo>
                  <a:lnTo>
                    <a:pt x="78867" y="444296"/>
                  </a:lnTo>
                  <a:lnTo>
                    <a:pt x="73369" y="400065"/>
                  </a:lnTo>
                  <a:lnTo>
                    <a:pt x="66513" y="310294"/>
                  </a:lnTo>
                  <a:lnTo>
                    <a:pt x="64422" y="287790"/>
                  </a:lnTo>
                  <a:lnTo>
                    <a:pt x="54838" y="213055"/>
                  </a:lnTo>
                  <a:lnTo>
                    <a:pt x="43928" y="153809"/>
                  </a:lnTo>
                  <a:lnTo>
                    <a:pt x="34093" y="109732"/>
                  </a:lnTo>
                  <a:lnTo>
                    <a:pt x="22808" y="66022"/>
                  </a:lnTo>
                  <a:lnTo>
                    <a:pt x="10100" y="22726"/>
                  </a:lnTo>
                  <a:lnTo>
                    <a:pt x="2933" y="444"/>
                  </a:lnTo>
                  <a:lnTo>
                    <a:pt x="2057" y="0"/>
                  </a:lnTo>
                  <a:close/>
                </a:path>
              </a:pathLst>
            </a:custGeom>
            <a:solidFill>
              <a:srgbClr val="FFFFFF"/>
            </a:solidFill>
          </p:spPr>
          <p:txBody>
            <a:bodyPr wrap="square" lIns="0" tIns="0" rIns="0" bIns="0" rtlCol="0"/>
            <a:lstStyle/>
            <a:p>
              <a:endParaRPr/>
            </a:p>
          </p:txBody>
        </p:sp>
        <p:sp>
          <p:nvSpPr>
            <p:cNvPr id="103" name="object 103"/>
            <p:cNvSpPr/>
            <p:nvPr/>
          </p:nvSpPr>
          <p:spPr>
            <a:xfrm>
              <a:off x="1292137" y="4047909"/>
              <a:ext cx="187325" cy="614680"/>
            </a:xfrm>
            <a:custGeom>
              <a:avLst/>
              <a:gdLst/>
              <a:ahLst/>
              <a:cxnLst/>
              <a:rect l="l" t="t" r="r" b="b"/>
              <a:pathLst>
                <a:path w="187325" h="614679">
                  <a:moveTo>
                    <a:pt x="9575" y="0"/>
                  </a:moveTo>
                  <a:lnTo>
                    <a:pt x="0" y="5016"/>
                  </a:lnTo>
                  <a:lnTo>
                    <a:pt x="1320" y="12941"/>
                  </a:lnTo>
                  <a:lnTo>
                    <a:pt x="5097" y="41112"/>
                  </a:lnTo>
                  <a:lnTo>
                    <a:pt x="8255" y="81326"/>
                  </a:lnTo>
                  <a:lnTo>
                    <a:pt x="9763" y="134661"/>
                  </a:lnTo>
                  <a:lnTo>
                    <a:pt x="8587" y="202197"/>
                  </a:lnTo>
                  <a:lnTo>
                    <a:pt x="3695" y="285013"/>
                  </a:lnTo>
                  <a:lnTo>
                    <a:pt x="4015" y="357633"/>
                  </a:lnTo>
                  <a:lnTo>
                    <a:pt x="14996" y="421791"/>
                  </a:lnTo>
                  <a:lnTo>
                    <a:pt x="33640" y="477362"/>
                  </a:lnTo>
                  <a:lnTo>
                    <a:pt x="56953" y="524220"/>
                  </a:lnTo>
                  <a:lnTo>
                    <a:pt x="81936" y="562239"/>
                  </a:lnTo>
                  <a:lnTo>
                    <a:pt x="124929" y="611263"/>
                  </a:lnTo>
                  <a:lnTo>
                    <a:pt x="136980" y="614633"/>
                  </a:lnTo>
                  <a:lnTo>
                    <a:pt x="142623" y="611894"/>
                  </a:lnTo>
                  <a:lnTo>
                    <a:pt x="146469" y="606526"/>
                  </a:lnTo>
                  <a:lnTo>
                    <a:pt x="168357" y="539749"/>
                  </a:lnTo>
                  <a:lnTo>
                    <a:pt x="181563" y="476114"/>
                  </a:lnTo>
                  <a:lnTo>
                    <a:pt x="187055" y="415755"/>
                  </a:lnTo>
                  <a:lnTo>
                    <a:pt x="185801" y="358802"/>
                  </a:lnTo>
                  <a:lnTo>
                    <a:pt x="178771" y="305387"/>
                  </a:lnTo>
                  <a:lnTo>
                    <a:pt x="166932" y="255642"/>
                  </a:lnTo>
                  <a:lnTo>
                    <a:pt x="151253" y="209699"/>
                  </a:lnTo>
                  <a:lnTo>
                    <a:pt x="132704" y="167689"/>
                  </a:lnTo>
                  <a:lnTo>
                    <a:pt x="112251" y="129743"/>
                  </a:lnTo>
                  <a:lnTo>
                    <a:pt x="90865" y="95995"/>
                  </a:lnTo>
                  <a:lnTo>
                    <a:pt x="49166" y="41614"/>
                  </a:lnTo>
                  <a:lnTo>
                    <a:pt x="15354" y="5600"/>
                  </a:lnTo>
                  <a:lnTo>
                    <a:pt x="9575" y="0"/>
                  </a:lnTo>
                  <a:close/>
                </a:path>
              </a:pathLst>
            </a:custGeom>
            <a:solidFill>
              <a:srgbClr val="91B3F9"/>
            </a:solidFill>
          </p:spPr>
          <p:txBody>
            <a:bodyPr wrap="square" lIns="0" tIns="0" rIns="0" bIns="0" rtlCol="0"/>
            <a:lstStyle/>
            <a:p>
              <a:endParaRPr/>
            </a:p>
          </p:txBody>
        </p:sp>
        <p:sp>
          <p:nvSpPr>
            <p:cNvPr id="104" name="object 104"/>
            <p:cNvSpPr/>
            <p:nvPr/>
          </p:nvSpPr>
          <p:spPr>
            <a:xfrm>
              <a:off x="1344145" y="4220076"/>
              <a:ext cx="83820" cy="435609"/>
            </a:xfrm>
            <a:custGeom>
              <a:avLst/>
              <a:gdLst/>
              <a:ahLst/>
              <a:cxnLst/>
              <a:rect l="l" t="t" r="r" b="b"/>
              <a:pathLst>
                <a:path w="83819" h="435610">
                  <a:moveTo>
                    <a:pt x="1714" y="0"/>
                  </a:moveTo>
                  <a:lnTo>
                    <a:pt x="0" y="1600"/>
                  </a:lnTo>
                  <a:lnTo>
                    <a:pt x="700" y="73885"/>
                  </a:lnTo>
                  <a:lnTo>
                    <a:pt x="6678" y="142659"/>
                  </a:lnTo>
                  <a:lnTo>
                    <a:pt x="16462" y="208164"/>
                  </a:lnTo>
                  <a:lnTo>
                    <a:pt x="28645" y="268612"/>
                  </a:lnTo>
                  <a:lnTo>
                    <a:pt x="41819" y="322212"/>
                  </a:lnTo>
                  <a:lnTo>
                    <a:pt x="54576" y="367174"/>
                  </a:lnTo>
                  <a:lnTo>
                    <a:pt x="73212" y="424031"/>
                  </a:lnTo>
                  <a:lnTo>
                    <a:pt x="79159" y="435190"/>
                  </a:lnTo>
                  <a:lnTo>
                    <a:pt x="81686" y="434136"/>
                  </a:lnTo>
                  <a:lnTo>
                    <a:pt x="83146" y="433222"/>
                  </a:lnTo>
                  <a:lnTo>
                    <a:pt x="83807" y="431355"/>
                  </a:lnTo>
                  <a:lnTo>
                    <a:pt x="80105" y="421425"/>
                  </a:lnTo>
                  <a:lnTo>
                    <a:pt x="72454" y="399245"/>
                  </a:lnTo>
                  <a:lnTo>
                    <a:pt x="48919" y="320259"/>
                  </a:lnTo>
                  <a:lnTo>
                    <a:pt x="35832" y="267013"/>
                  </a:lnTo>
                  <a:lnTo>
                    <a:pt x="23729" y="206972"/>
                  </a:lnTo>
                  <a:lnTo>
                    <a:pt x="14010" y="141915"/>
                  </a:lnTo>
                  <a:lnTo>
                    <a:pt x="8072" y="73622"/>
                  </a:lnTo>
                  <a:lnTo>
                    <a:pt x="7366" y="1841"/>
                  </a:lnTo>
                  <a:lnTo>
                    <a:pt x="5778" y="139"/>
                  </a:lnTo>
                  <a:lnTo>
                    <a:pt x="1714" y="0"/>
                  </a:lnTo>
                  <a:close/>
                </a:path>
              </a:pathLst>
            </a:custGeom>
            <a:solidFill>
              <a:srgbClr val="FFFFFF"/>
            </a:solidFill>
          </p:spPr>
          <p:txBody>
            <a:bodyPr wrap="square" lIns="0" tIns="0" rIns="0" bIns="0" rtlCol="0"/>
            <a:lstStyle/>
            <a:p>
              <a:endParaRPr/>
            </a:p>
          </p:txBody>
        </p:sp>
        <p:pic>
          <p:nvPicPr>
            <p:cNvPr id="105" name="object 105"/>
            <p:cNvPicPr/>
            <p:nvPr/>
          </p:nvPicPr>
          <p:blipFill>
            <a:blip r:embed="rId19" cstate="print"/>
            <a:stretch>
              <a:fillRect/>
            </a:stretch>
          </p:blipFill>
          <p:spPr>
            <a:xfrm>
              <a:off x="1380108" y="4317504"/>
              <a:ext cx="304850" cy="378218"/>
            </a:xfrm>
            <a:prstGeom prst="rect">
              <a:avLst/>
            </a:prstGeom>
          </p:spPr>
        </p:pic>
        <p:pic>
          <p:nvPicPr>
            <p:cNvPr id="106" name="object 106"/>
            <p:cNvPicPr/>
            <p:nvPr/>
          </p:nvPicPr>
          <p:blipFill>
            <a:blip r:embed="rId20" cstate="print"/>
            <a:stretch>
              <a:fillRect/>
            </a:stretch>
          </p:blipFill>
          <p:spPr>
            <a:xfrm>
              <a:off x="1370787" y="3984866"/>
              <a:ext cx="310197" cy="310197"/>
            </a:xfrm>
            <a:prstGeom prst="rect">
              <a:avLst/>
            </a:prstGeom>
          </p:spPr>
        </p:pic>
        <p:pic>
          <p:nvPicPr>
            <p:cNvPr id="107" name="object 107"/>
            <p:cNvPicPr/>
            <p:nvPr/>
          </p:nvPicPr>
          <p:blipFill>
            <a:blip r:embed="rId21" cstate="print"/>
            <a:stretch>
              <a:fillRect/>
            </a:stretch>
          </p:blipFill>
          <p:spPr>
            <a:xfrm>
              <a:off x="1398318" y="3998112"/>
              <a:ext cx="257738" cy="272028"/>
            </a:xfrm>
            <a:prstGeom prst="rect">
              <a:avLst/>
            </a:prstGeom>
          </p:spPr>
        </p:pic>
        <p:pic>
          <p:nvPicPr>
            <p:cNvPr id="108" name="object 108"/>
            <p:cNvPicPr/>
            <p:nvPr/>
          </p:nvPicPr>
          <p:blipFill>
            <a:blip r:embed="rId22" cstate="print"/>
            <a:stretch>
              <a:fillRect/>
            </a:stretch>
          </p:blipFill>
          <p:spPr>
            <a:xfrm>
              <a:off x="1472501" y="4053420"/>
              <a:ext cx="113982" cy="192189"/>
            </a:xfrm>
            <a:prstGeom prst="rect">
              <a:avLst/>
            </a:prstGeom>
          </p:spPr>
        </p:pic>
        <p:pic>
          <p:nvPicPr>
            <p:cNvPr id="109" name="object 109"/>
            <p:cNvPicPr/>
            <p:nvPr/>
          </p:nvPicPr>
          <p:blipFill>
            <a:blip r:embed="rId23" cstate="print"/>
            <a:stretch>
              <a:fillRect/>
            </a:stretch>
          </p:blipFill>
          <p:spPr>
            <a:xfrm>
              <a:off x="1721408" y="4381716"/>
              <a:ext cx="304609" cy="314007"/>
            </a:xfrm>
            <a:prstGeom prst="rect">
              <a:avLst/>
            </a:prstGeom>
          </p:spPr>
        </p:pic>
        <p:pic>
          <p:nvPicPr>
            <p:cNvPr id="110" name="object 110"/>
            <p:cNvPicPr/>
            <p:nvPr/>
          </p:nvPicPr>
          <p:blipFill>
            <a:blip r:embed="rId24" cstate="print"/>
            <a:stretch>
              <a:fillRect/>
            </a:stretch>
          </p:blipFill>
          <p:spPr>
            <a:xfrm>
              <a:off x="1706956" y="4050601"/>
              <a:ext cx="310197" cy="310184"/>
            </a:xfrm>
            <a:prstGeom prst="rect">
              <a:avLst/>
            </a:prstGeom>
          </p:spPr>
        </p:pic>
        <p:pic>
          <p:nvPicPr>
            <p:cNvPr id="111" name="object 111"/>
            <p:cNvPicPr/>
            <p:nvPr/>
          </p:nvPicPr>
          <p:blipFill>
            <a:blip r:embed="rId25" cstate="print"/>
            <a:stretch>
              <a:fillRect/>
            </a:stretch>
          </p:blipFill>
          <p:spPr>
            <a:xfrm>
              <a:off x="1734483" y="4063832"/>
              <a:ext cx="257751" cy="272035"/>
            </a:xfrm>
            <a:prstGeom prst="rect">
              <a:avLst/>
            </a:prstGeom>
          </p:spPr>
        </p:pic>
        <p:pic>
          <p:nvPicPr>
            <p:cNvPr id="112" name="object 112"/>
            <p:cNvPicPr/>
            <p:nvPr/>
          </p:nvPicPr>
          <p:blipFill>
            <a:blip r:embed="rId26" cstate="print"/>
            <a:stretch>
              <a:fillRect/>
            </a:stretch>
          </p:blipFill>
          <p:spPr>
            <a:xfrm>
              <a:off x="1808683" y="4119143"/>
              <a:ext cx="113982" cy="192201"/>
            </a:xfrm>
            <a:prstGeom prst="rect">
              <a:avLst/>
            </a:prstGeom>
          </p:spPr>
        </p:pic>
        <p:pic>
          <p:nvPicPr>
            <p:cNvPr id="113" name="object 113"/>
            <p:cNvPicPr/>
            <p:nvPr/>
          </p:nvPicPr>
          <p:blipFill>
            <a:blip r:embed="rId27" cstate="print"/>
            <a:stretch>
              <a:fillRect/>
            </a:stretch>
          </p:blipFill>
          <p:spPr>
            <a:xfrm>
              <a:off x="1648256" y="3810533"/>
              <a:ext cx="437895" cy="157921"/>
            </a:xfrm>
            <a:prstGeom prst="rect">
              <a:avLst/>
            </a:prstGeom>
          </p:spPr>
        </p:pic>
        <p:sp>
          <p:nvSpPr>
            <p:cNvPr id="114" name="object 114"/>
            <p:cNvSpPr/>
            <p:nvPr/>
          </p:nvSpPr>
          <p:spPr>
            <a:xfrm>
              <a:off x="2106844" y="3461874"/>
              <a:ext cx="227329" cy="556260"/>
            </a:xfrm>
            <a:custGeom>
              <a:avLst/>
              <a:gdLst/>
              <a:ahLst/>
              <a:cxnLst/>
              <a:rect l="l" t="t" r="r" b="b"/>
              <a:pathLst>
                <a:path w="227330" h="556260">
                  <a:moveTo>
                    <a:pt x="135470" y="0"/>
                  </a:moveTo>
                  <a:lnTo>
                    <a:pt x="119622" y="5408"/>
                  </a:lnTo>
                  <a:lnTo>
                    <a:pt x="105597" y="49799"/>
                  </a:lnTo>
                  <a:lnTo>
                    <a:pt x="92929" y="106931"/>
                  </a:lnTo>
                  <a:lnTo>
                    <a:pt x="81152" y="150558"/>
                  </a:lnTo>
                  <a:lnTo>
                    <a:pt x="63178" y="181475"/>
                  </a:lnTo>
                  <a:lnTo>
                    <a:pt x="40281" y="216911"/>
                  </a:lnTo>
                  <a:lnTo>
                    <a:pt x="24599" y="255216"/>
                  </a:lnTo>
                  <a:lnTo>
                    <a:pt x="28270" y="294741"/>
                  </a:lnTo>
                  <a:lnTo>
                    <a:pt x="34188" y="349094"/>
                  </a:lnTo>
                  <a:lnTo>
                    <a:pt x="23321" y="414286"/>
                  </a:lnTo>
                  <a:lnTo>
                    <a:pt x="7862" y="469020"/>
                  </a:lnTo>
                  <a:lnTo>
                    <a:pt x="0" y="491997"/>
                  </a:lnTo>
                  <a:lnTo>
                    <a:pt x="9231" y="520050"/>
                  </a:lnTo>
                  <a:lnTo>
                    <a:pt x="24969" y="539230"/>
                  </a:lnTo>
                  <a:lnTo>
                    <a:pt x="47139" y="550603"/>
                  </a:lnTo>
                  <a:lnTo>
                    <a:pt x="75666" y="555231"/>
                  </a:lnTo>
                  <a:lnTo>
                    <a:pt x="85826" y="555751"/>
                  </a:lnTo>
                  <a:lnTo>
                    <a:pt x="90589" y="552983"/>
                  </a:lnTo>
                  <a:lnTo>
                    <a:pt x="91871" y="548462"/>
                  </a:lnTo>
                  <a:lnTo>
                    <a:pt x="89370" y="535065"/>
                  </a:lnTo>
                  <a:lnTo>
                    <a:pt x="79698" y="519723"/>
                  </a:lnTo>
                  <a:lnTo>
                    <a:pt x="69036" y="506908"/>
                  </a:lnTo>
                  <a:lnTo>
                    <a:pt x="63563" y="501091"/>
                  </a:lnTo>
                  <a:lnTo>
                    <a:pt x="71357" y="505194"/>
                  </a:lnTo>
                  <a:lnTo>
                    <a:pt x="90398" y="511379"/>
                  </a:lnTo>
                  <a:lnTo>
                    <a:pt x="116830" y="512119"/>
                  </a:lnTo>
                  <a:lnTo>
                    <a:pt x="146799" y="499884"/>
                  </a:lnTo>
                  <a:lnTo>
                    <a:pt x="158421" y="486213"/>
                  </a:lnTo>
                  <a:lnTo>
                    <a:pt x="155871" y="474008"/>
                  </a:lnTo>
                  <a:lnTo>
                    <a:pt x="144404" y="463708"/>
                  </a:lnTo>
                  <a:lnTo>
                    <a:pt x="129273" y="455752"/>
                  </a:lnTo>
                  <a:lnTo>
                    <a:pt x="136843" y="454710"/>
                  </a:lnTo>
                  <a:lnTo>
                    <a:pt x="146089" y="452742"/>
                  </a:lnTo>
                  <a:lnTo>
                    <a:pt x="157185" y="449697"/>
                  </a:lnTo>
                  <a:lnTo>
                    <a:pt x="170306" y="445427"/>
                  </a:lnTo>
                  <a:lnTo>
                    <a:pt x="193850" y="431123"/>
                  </a:lnTo>
                  <a:lnTo>
                    <a:pt x="193011" y="416807"/>
                  </a:lnTo>
                  <a:lnTo>
                    <a:pt x="178747" y="404311"/>
                  </a:lnTo>
                  <a:lnTo>
                    <a:pt x="162013" y="395465"/>
                  </a:lnTo>
                  <a:lnTo>
                    <a:pt x="170959" y="394611"/>
                  </a:lnTo>
                  <a:lnTo>
                    <a:pt x="182829" y="388466"/>
                  </a:lnTo>
                  <a:lnTo>
                    <a:pt x="197404" y="374335"/>
                  </a:lnTo>
                  <a:lnTo>
                    <a:pt x="214464" y="349529"/>
                  </a:lnTo>
                  <a:lnTo>
                    <a:pt x="226915" y="316008"/>
                  </a:lnTo>
                  <a:lnTo>
                    <a:pt x="216749" y="306108"/>
                  </a:lnTo>
                  <a:lnTo>
                    <a:pt x="199361" y="308484"/>
                  </a:lnTo>
                  <a:lnTo>
                    <a:pt x="190144" y="311797"/>
                  </a:lnTo>
                  <a:lnTo>
                    <a:pt x="206452" y="297033"/>
                  </a:lnTo>
                  <a:lnTo>
                    <a:pt x="214217" y="281412"/>
                  </a:lnTo>
                  <a:lnTo>
                    <a:pt x="215533" y="255304"/>
                  </a:lnTo>
                  <a:lnTo>
                    <a:pt x="212496" y="209080"/>
                  </a:lnTo>
                  <a:lnTo>
                    <a:pt x="206843" y="182030"/>
                  </a:lnTo>
                  <a:lnTo>
                    <a:pt x="197686" y="177850"/>
                  </a:lnTo>
                  <a:lnTo>
                    <a:pt x="187327" y="187834"/>
                  </a:lnTo>
                  <a:lnTo>
                    <a:pt x="178066" y="203276"/>
                  </a:lnTo>
                  <a:lnTo>
                    <a:pt x="187607" y="178470"/>
                  </a:lnTo>
                  <a:lnTo>
                    <a:pt x="195511" y="147521"/>
                  </a:lnTo>
                  <a:lnTo>
                    <a:pt x="196931" y="115684"/>
                  </a:lnTo>
                  <a:lnTo>
                    <a:pt x="187020" y="88214"/>
                  </a:lnTo>
                  <a:lnTo>
                    <a:pt x="172315" y="78213"/>
                  </a:lnTo>
                  <a:lnTo>
                    <a:pt x="160556" y="86266"/>
                  </a:lnTo>
                  <a:lnTo>
                    <a:pt x="151955" y="103303"/>
                  </a:lnTo>
                  <a:lnTo>
                    <a:pt x="146723" y="120256"/>
                  </a:lnTo>
                  <a:lnTo>
                    <a:pt x="149298" y="100741"/>
                  </a:lnTo>
                  <a:lnTo>
                    <a:pt x="150847" y="74868"/>
                  </a:lnTo>
                  <a:lnTo>
                    <a:pt x="149877" y="46577"/>
                  </a:lnTo>
                  <a:lnTo>
                    <a:pt x="144843" y="19659"/>
                  </a:lnTo>
                  <a:lnTo>
                    <a:pt x="142532" y="12090"/>
                  </a:lnTo>
                  <a:lnTo>
                    <a:pt x="139458" y="5397"/>
                  </a:lnTo>
                  <a:lnTo>
                    <a:pt x="135470" y="0"/>
                  </a:lnTo>
                  <a:close/>
                </a:path>
              </a:pathLst>
            </a:custGeom>
            <a:solidFill>
              <a:srgbClr val="91B3F9"/>
            </a:solidFill>
          </p:spPr>
          <p:txBody>
            <a:bodyPr wrap="square" lIns="0" tIns="0" rIns="0" bIns="0" rtlCol="0"/>
            <a:lstStyle/>
            <a:p>
              <a:endParaRPr/>
            </a:p>
          </p:txBody>
        </p:sp>
        <p:sp>
          <p:nvSpPr>
            <p:cNvPr id="115" name="object 115"/>
            <p:cNvSpPr/>
            <p:nvPr/>
          </p:nvSpPr>
          <p:spPr>
            <a:xfrm>
              <a:off x="2139539" y="3470539"/>
              <a:ext cx="194310" cy="540385"/>
            </a:xfrm>
            <a:custGeom>
              <a:avLst/>
              <a:gdLst/>
              <a:ahLst/>
              <a:cxnLst/>
              <a:rect l="l" t="t" r="r" b="b"/>
              <a:pathLst>
                <a:path w="194310" h="540385">
                  <a:moveTo>
                    <a:pt x="104469" y="0"/>
                  </a:moveTo>
                  <a:lnTo>
                    <a:pt x="91490" y="41590"/>
                  </a:lnTo>
                  <a:lnTo>
                    <a:pt x="85170" y="98725"/>
                  </a:lnTo>
                  <a:lnTo>
                    <a:pt x="80294" y="127715"/>
                  </a:lnTo>
                  <a:lnTo>
                    <a:pt x="71488" y="155497"/>
                  </a:lnTo>
                  <a:lnTo>
                    <a:pt x="65220" y="168636"/>
                  </a:lnTo>
                  <a:lnTo>
                    <a:pt x="51060" y="194177"/>
                  </a:lnTo>
                  <a:lnTo>
                    <a:pt x="44335" y="207059"/>
                  </a:lnTo>
                  <a:lnTo>
                    <a:pt x="38218" y="220332"/>
                  </a:lnTo>
                  <a:lnTo>
                    <a:pt x="32956" y="234140"/>
                  </a:lnTo>
                  <a:lnTo>
                    <a:pt x="29323" y="248384"/>
                  </a:lnTo>
                  <a:lnTo>
                    <a:pt x="28092" y="262964"/>
                  </a:lnTo>
                  <a:lnTo>
                    <a:pt x="30357" y="279924"/>
                  </a:lnTo>
                  <a:lnTo>
                    <a:pt x="35161" y="296327"/>
                  </a:lnTo>
                  <a:lnTo>
                    <a:pt x="40320" y="312777"/>
                  </a:lnTo>
                  <a:lnTo>
                    <a:pt x="43649" y="329880"/>
                  </a:lnTo>
                  <a:lnTo>
                    <a:pt x="38034" y="384028"/>
                  </a:lnTo>
                  <a:lnTo>
                    <a:pt x="16918" y="451323"/>
                  </a:lnTo>
                  <a:lnTo>
                    <a:pt x="0" y="495400"/>
                  </a:lnTo>
                  <a:lnTo>
                    <a:pt x="5812" y="515956"/>
                  </a:lnTo>
                  <a:lnTo>
                    <a:pt x="19489" y="529972"/>
                  </a:lnTo>
                  <a:lnTo>
                    <a:pt x="38217" y="537801"/>
                  </a:lnTo>
                  <a:lnTo>
                    <a:pt x="59181" y="539799"/>
                  </a:lnTo>
                  <a:lnTo>
                    <a:pt x="56678" y="526400"/>
                  </a:lnTo>
                  <a:lnTo>
                    <a:pt x="47004" y="511055"/>
                  </a:lnTo>
                  <a:lnTo>
                    <a:pt x="36341" y="498240"/>
                  </a:lnTo>
                  <a:lnTo>
                    <a:pt x="30873" y="492428"/>
                  </a:lnTo>
                  <a:lnTo>
                    <a:pt x="38662" y="496529"/>
                  </a:lnTo>
                  <a:lnTo>
                    <a:pt x="57702" y="502712"/>
                  </a:lnTo>
                  <a:lnTo>
                    <a:pt x="84133" y="503451"/>
                  </a:lnTo>
                  <a:lnTo>
                    <a:pt x="114096" y="491221"/>
                  </a:lnTo>
                  <a:lnTo>
                    <a:pt x="125726" y="477550"/>
                  </a:lnTo>
                  <a:lnTo>
                    <a:pt x="123178" y="465345"/>
                  </a:lnTo>
                  <a:lnTo>
                    <a:pt x="111709" y="455045"/>
                  </a:lnTo>
                  <a:lnTo>
                    <a:pt x="96570" y="447089"/>
                  </a:lnTo>
                  <a:lnTo>
                    <a:pt x="104143" y="446047"/>
                  </a:lnTo>
                  <a:lnTo>
                    <a:pt x="113393" y="444079"/>
                  </a:lnTo>
                  <a:lnTo>
                    <a:pt x="124493" y="441034"/>
                  </a:lnTo>
                  <a:lnTo>
                    <a:pt x="137617" y="436764"/>
                  </a:lnTo>
                  <a:lnTo>
                    <a:pt x="161158" y="422458"/>
                  </a:lnTo>
                  <a:lnTo>
                    <a:pt x="160315" y="408139"/>
                  </a:lnTo>
                  <a:lnTo>
                    <a:pt x="146046" y="395642"/>
                  </a:lnTo>
                  <a:lnTo>
                    <a:pt x="129311" y="386802"/>
                  </a:lnTo>
                  <a:lnTo>
                    <a:pt x="138262" y="385941"/>
                  </a:lnTo>
                  <a:lnTo>
                    <a:pt x="150131" y="379793"/>
                  </a:lnTo>
                  <a:lnTo>
                    <a:pt x="164703" y="365665"/>
                  </a:lnTo>
                  <a:lnTo>
                    <a:pt x="181762" y="340866"/>
                  </a:lnTo>
                  <a:lnTo>
                    <a:pt x="194217" y="307343"/>
                  </a:lnTo>
                  <a:lnTo>
                    <a:pt x="184051" y="297438"/>
                  </a:lnTo>
                  <a:lnTo>
                    <a:pt x="166660" y="299811"/>
                  </a:lnTo>
                  <a:lnTo>
                    <a:pt x="157441" y="303122"/>
                  </a:lnTo>
                  <a:lnTo>
                    <a:pt x="173757" y="288365"/>
                  </a:lnTo>
                  <a:lnTo>
                    <a:pt x="181525" y="272748"/>
                  </a:lnTo>
                  <a:lnTo>
                    <a:pt x="182843" y="246641"/>
                  </a:lnTo>
                  <a:lnTo>
                    <a:pt x="179806" y="200417"/>
                  </a:lnTo>
                  <a:lnTo>
                    <a:pt x="174153" y="173367"/>
                  </a:lnTo>
                  <a:lnTo>
                    <a:pt x="164995" y="169187"/>
                  </a:lnTo>
                  <a:lnTo>
                    <a:pt x="154632" y="179171"/>
                  </a:lnTo>
                  <a:lnTo>
                    <a:pt x="145364" y="194613"/>
                  </a:lnTo>
                  <a:lnTo>
                    <a:pt x="154912" y="169806"/>
                  </a:lnTo>
                  <a:lnTo>
                    <a:pt x="162818" y="138857"/>
                  </a:lnTo>
                  <a:lnTo>
                    <a:pt x="164236" y="107016"/>
                  </a:lnTo>
                  <a:lnTo>
                    <a:pt x="154317" y="79538"/>
                  </a:lnTo>
                  <a:lnTo>
                    <a:pt x="139620" y="69545"/>
                  </a:lnTo>
                  <a:lnTo>
                    <a:pt x="127863" y="77600"/>
                  </a:lnTo>
                  <a:lnTo>
                    <a:pt x="119259" y="94635"/>
                  </a:lnTo>
                  <a:lnTo>
                    <a:pt x="114020" y="111580"/>
                  </a:lnTo>
                  <a:lnTo>
                    <a:pt x="116603" y="92071"/>
                  </a:lnTo>
                  <a:lnTo>
                    <a:pt x="118156" y="66198"/>
                  </a:lnTo>
                  <a:lnTo>
                    <a:pt x="117187" y="37908"/>
                  </a:lnTo>
                  <a:lnTo>
                    <a:pt x="112153" y="10983"/>
                  </a:lnTo>
                  <a:lnTo>
                    <a:pt x="104469" y="0"/>
                  </a:lnTo>
                  <a:close/>
                </a:path>
              </a:pathLst>
            </a:custGeom>
            <a:solidFill>
              <a:srgbClr val="BCD0FA"/>
            </a:solidFill>
          </p:spPr>
          <p:txBody>
            <a:bodyPr wrap="square" lIns="0" tIns="0" rIns="0" bIns="0" rtlCol="0"/>
            <a:lstStyle/>
            <a:p>
              <a:endParaRPr/>
            </a:p>
          </p:txBody>
        </p:sp>
        <p:sp>
          <p:nvSpPr>
            <p:cNvPr id="116" name="object 116"/>
            <p:cNvSpPr/>
            <p:nvPr/>
          </p:nvSpPr>
          <p:spPr>
            <a:xfrm>
              <a:off x="2189121" y="3468736"/>
              <a:ext cx="362585" cy="558165"/>
            </a:xfrm>
            <a:custGeom>
              <a:avLst/>
              <a:gdLst/>
              <a:ahLst/>
              <a:cxnLst/>
              <a:rect l="l" t="t" r="r" b="b"/>
              <a:pathLst>
                <a:path w="362585" h="558164">
                  <a:moveTo>
                    <a:pt x="334934" y="0"/>
                  </a:moveTo>
                  <a:lnTo>
                    <a:pt x="310050" y="25413"/>
                  </a:lnTo>
                  <a:lnTo>
                    <a:pt x="279633" y="68743"/>
                  </a:lnTo>
                  <a:lnTo>
                    <a:pt x="249369" y="114261"/>
                  </a:lnTo>
                  <a:lnTo>
                    <a:pt x="224942" y="146234"/>
                  </a:lnTo>
                  <a:lnTo>
                    <a:pt x="191560" y="170921"/>
                  </a:lnTo>
                  <a:lnTo>
                    <a:pt x="150541" y="198020"/>
                  </a:lnTo>
                  <a:lnTo>
                    <a:pt x="117048" y="231950"/>
                  </a:lnTo>
                  <a:lnTo>
                    <a:pt x="106248" y="277133"/>
                  </a:lnTo>
                  <a:lnTo>
                    <a:pt x="92802" y="336767"/>
                  </a:lnTo>
                  <a:lnTo>
                    <a:pt x="55929" y="400005"/>
                  </a:lnTo>
                  <a:lnTo>
                    <a:pt x="17653" y="450176"/>
                  </a:lnTo>
                  <a:lnTo>
                    <a:pt x="0" y="470605"/>
                  </a:lnTo>
                  <a:lnTo>
                    <a:pt x="1342" y="501128"/>
                  </a:lnTo>
                  <a:lnTo>
                    <a:pt x="13233" y="524627"/>
                  </a:lnTo>
                  <a:lnTo>
                    <a:pt x="35040" y="542149"/>
                  </a:lnTo>
                  <a:lnTo>
                    <a:pt x="66128" y="554742"/>
                  </a:lnTo>
                  <a:lnTo>
                    <a:pt x="77177" y="558006"/>
                  </a:lnTo>
                  <a:lnTo>
                    <a:pt x="83337" y="556774"/>
                  </a:lnTo>
                  <a:lnTo>
                    <a:pt x="86321" y="552964"/>
                  </a:lnTo>
                  <a:lnTo>
                    <a:pt x="88165" y="539757"/>
                  </a:lnTo>
                  <a:lnTo>
                    <a:pt x="82770" y="522545"/>
                  </a:lnTo>
                  <a:lnTo>
                    <a:pt x="75411" y="507366"/>
                  </a:lnTo>
                  <a:lnTo>
                    <a:pt x="71361" y="500259"/>
                  </a:lnTo>
                  <a:lnTo>
                    <a:pt x="78496" y="506438"/>
                  </a:lnTo>
                  <a:lnTo>
                    <a:pt x="97107" y="517903"/>
                  </a:lnTo>
                  <a:lnTo>
                    <a:pt x="125400" y="526477"/>
                  </a:lnTo>
                  <a:lnTo>
                    <a:pt x="161582" y="523983"/>
                  </a:lnTo>
                  <a:lnTo>
                    <a:pt x="178251" y="514893"/>
                  </a:lnTo>
                  <a:lnTo>
                    <a:pt x="179987" y="502945"/>
                  </a:lnTo>
                  <a:lnTo>
                    <a:pt x="171908" y="490036"/>
                  </a:lnTo>
                  <a:lnTo>
                    <a:pt x="159130" y="478060"/>
                  </a:lnTo>
                  <a:lnTo>
                    <a:pt x="167394" y="479468"/>
                  </a:lnTo>
                  <a:lnTo>
                    <a:pt x="177658" y="480533"/>
                  </a:lnTo>
                  <a:lnTo>
                    <a:pt x="190140" y="481174"/>
                  </a:lnTo>
                  <a:lnTo>
                    <a:pt x="205054" y="481311"/>
                  </a:lnTo>
                  <a:lnTo>
                    <a:pt x="233340" y="475449"/>
                  </a:lnTo>
                  <a:lnTo>
                    <a:pt x="237807" y="461970"/>
                  </a:lnTo>
                  <a:lnTo>
                    <a:pt x="228396" y="445894"/>
                  </a:lnTo>
                  <a:lnTo>
                    <a:pt x="215049" y="432238"/>
                  </a:lnTo>
                  <a:lnTo>
                    <a:pt x="224351" y="434469"/>
                  </a:lnTo>
                  <a:lnTo>
                    <a:pt x="238445" y="432760"/>
                  </a:lnTo>
                  <a:lnTo>
                    <a:pt x="258097" y="424567"/>
                  </a:lnTo>
                  <a:lnTo>
                    <a:pt x="284073" y="407346"/>
                  </a:lnTo>
                  <a:lnTo>
                    <a:pt x="308525" y="380525"/>
                  </a:lnTo>
                  <a:lnTo>
                    <a:pt x="302488" y="367458"/>
                  </a:lnTo>
                  <a:lnTo>
                    <a:pt x="284945" y="363226"/>
                  </a:lnTo>
                  <a:lnTo>
                    <a:pt x="274878" y="362909"/>
                  </a:lnTo>
                  <a:lnTo>
                    <a:pt x="296425" y="355002"/>
                  </a:lnTo>
                  <a:lnTo>
                    <a:pt x="310095" y="342897"/>
                  </a:lnTo>
                  <a:lnTo>
                    <a:pt x="321727" y="318071"/>
                  </a:lnTo>
                  <a:lnTo>
                    <a:pt x="337159" y="272002"/>
                  </a:lnTo>
                  <a:lnTo>
                    <a:pt x="342720" y="242349"/>
                  </a:lnTo>
                  <a:lnTo>
                    <a:pt x="335475" y="234067"/>
                  </a:lnTo>
                  <a:lnTo>
                    <a:pt x="321227" y="239473"/>
                  </a:lnTo>
                  <a:lnTo>
                    <a:pt x="305777" y="250882"/>
                  </a:lnTo>
                  <a:lnTo>
                    <a:pt x="325380" y="230034"/>
                  </a:lnTo>
                  <a:lnTo>
                    <a:pt x="345949" y="201970"/>
                  </a:lnTo>
                  <a:lnTo>
                    <a:pt x="360615" y="169602"/>
                  </a:lnTo>
                  <a:lnTo>
                    <a:pt x="362508" y="135845"/>
                  </a:lnTo>
                  <a:lnTo>
                    <a:pt x="352091" y="117036"/>
                  </a:lnTo>
                  <a:lnTo>
                    <a:pt x="336796" y="119377"/>
                  </a:lnTo>
                  <a:lnTo>
                    <a:pt x="320783" y="133152"/>
                  </a:lnTo>
                  <a:lnTo>
                    <a:pt x="308216" y="148647"/>
                  </a:lnTo>
                  <a:lnTo>
                    <a:pt x="319184" y="128834"/>
                  </a:lnTo>
                  <a:lnTo>
                    <a:pt x="343101" y="69491"/>
                  </a:lnTo>
                  <a:lnTo>
                    <a:pt x="350127" y="29067"/>
                  </a:lnTo>
                  <a:lnTo>
                    <a:pt x="350142" y="21888"/>
                  </a:lnTo>
                  <a:lnTo>
                    <a:pt x="349647" y="14929"/>
                  </a:lnTo>
                  <a:lnTo>
                    <a:pt x="348602" y="8236"/>
                  </a:lnTo>
                  <a:lnTo>
                    <a:pt x="334934" y="0"/>
                  </a:lnTo>
                  <a:close/>
                </a:path>
              </a:pathLst>
            </a:custGeom>
            <a:solidFill>
              <a:srgbClr val="7C96F4"/>
            </a:solidFill>
          </p:spPr>
          <p:txBody>
            <a:bodyPr wrap="square" lIns="0" tIns="0" rIns="0" bIns="0" rtlCol="0"/>
            <a:lstStyle/>
            <a:p>
              <a:endParaRPr/>
            </a:p>
          </p:txBody>
        </p:sp>
        <p:sp>
          <p:nvSpPr>
            <p:cNvPr id="117" name="object 117"/>
            <p:cNvSpPr/>
            <p:nvPr/>
          </p:nvSpPr>
          <p:spPr>
            <a:xfrm>
              <a:off x="2223489" y="3487838"/>
              <a:ext cx="328295" cy="534035"/>
            </a:xfrm>
            <a:custGeom>
              <a:avLst/>
              <a:gdLst/>
              <a:ahLst/>
              <a:cxnLst/>
              <a:rect l="l" t="t" r="r" b="b"/>
              <a:pathLst>
                <a:path w="328294" h="534035">
                  <a:moveTo>
                    <a:pt x="312158" y="0"/>
                  </a:moveTo>
                  <a:lnTo>
                    <a:pt x="280184" y="39444"/>
                  </a:lnTo>
                  <a:lnTo>
                    <a:pt x="248980" y="99496"/>
                  </a:lnTo>
                  <a:lnTo>
                    <a:pt x="231492" y="128823"/>
                  </a:lnTo>
                  <a:lnTo>
                    <a:pt x="210385" y="154518"/>
                  </a:lnTo>
                  <a:lnTo>
                    <a:pt x="198122" y="165518"/>
                  </a:lnTo>
                  <a:lnTo>
                    <a:pt x="172068" y="185931"/>
                  </a:lnTo>
                  <a:lnTo>
                    <a:pt x="159369" y="196467"/>
                  </a:lnTo>
                  <a:lnTo>
                    <a:pt x="125936" y="233541"/>
                  </a:lnTo>
                  <a:lnTo>
                    <a:pt x="113922" y="286776"/>
                  </a:lnTo>
                  <a:lnTo>
                    <a:pt x="113451" y="306137"/>
                  </a:lnTo>
                  <a:lnTo>
                    <a:pt x="110677" y="325219"/>
                  </a:lnTo>
                  <a:lnTo>
                    <a:pt x="84171" y="377616"/>
                  </a:lnTo>
                  <a:lnTo>
                    <a:pt x="46872" y="423860"/>
                  </a:lnTo>
                  <a:lnTo>
                    <a:pt x="12466" y="462065"/>
                  </a:lnTo>
                  <a:lnTo>
                    <a:pt x="441" y="474254"/>
                  </a:lnTo>
                  <a:lnTo>
                    <a:pt x="0" y="495788"/>
                  </a:lnTo>
                  <a:lnTo>
                    <a:pt x="10738" y="513205"/>
                  </a:lnTo>
                  <a:lnTo>
                    <a:pt x="29206" y="526049"/>
                  </a:lnTo>
                  <a:lnTo>
                    <a:pt x="51952" y="533867"/>
                  </a:lnTo>
                  <a:lnTo>
                    <a:pt x="53797" y="520653"/>
                  </a:lnTo>
                  <a:lnTo>
                    <a:pt x="48406" y="503438"/>
                  </a:lnTo>
                  <a:lnTo>
                    <a:pt x="41047" y="488262"/>
                  </a:lnTo>
                  <a:lnTo>
                    <a:pt x="36992" y="481162"/>
                  </a:lnTo>
                  <a:lnTo>
                    <a:pt x="44127" y="487339"/>
                  </a:lnTo>
                  <a:lnTo>
                    <a:pt x="62738" y="498801"/>
                  </a:lnTo>
                  <a:lnTo>
                    <a:pt x="91031" y="507375"/>
                  </a:lnTo>
                  <a:lnTo>
                    <a:pt x="127213" y="504886"/>
                  </a:lnTo>
                  <a:lnTo>
                    <a:pt x="143889" y="495791"/>
                  </a:lnTo>
                  <a:lnTo>
                    <a:pt x="145628" y="483844"/>
                  </a:lnTo>
                  <a:lnTo>
                    <a:pt x="137546" y="470937"/>
                  </a:lnTo>
                  <a:lnTo>
                    <a:pt x="124762" y="458963"/>
                  </a:lnTo>
                  <a:lnTo>
                    <a:pt x="133025" y="460365"/>
                  </a:lnTo>
                  <a:lnTo>
                    <a:pt x="143291" y="461430"/>
                  </a:lnTo>
                  <a:lnTo>
                    <a:pt x="155776" y="462070"/>
                  </a:lnTo>
                  <a:lnTo>
                    <a:pt x="170697" y="462201"/>
                  </a:lnTo>
                  <a:lnTo>
                    <a:pt x="198977" y="456341"/>
                  </a:lnTo>
                  <a:lnTo>
                    <a:pt x="203440" y="442867"/>
                  </a:lnTo>
                  <a:lnTo>
                    <a:pt x="194027" y="426795"/>
                  </a:lnTo>
                  <a:lnTo>
                    <a:pt x="180680" y="413141"/>
                  </a:lnTo>
                  <a:lnTo>
                    <a:pt x="189982" y="415372"/>
                  </a:lnTo>
                  <a:lnTo>
                    <a:pt x="204076" y="413664"/>
                  </a:lnTo>
                  <a:lnTo>
                    <a:pt x="223728" y="405471"/>
                  </a:lnTo>
                  <a:lnTo>
                    <a:pt x="249704" y="388249"/>
                  </a:lnTo>
                  <a:lnTo>
                    <a:pt x="274156" y="361423"/>
                  </a:lnTo>
                  <a:lnTo>
                    <a:pt x="268119" y="348357"/>
                  </a:lnTo>
                  <a:lnTo>
                    <a:pt x="250576" y="344128"/>
                  </a:lnTo>
                  <a:lnTo>
                    <a:pt x="240509" y="343812"/>
                  </a:lnTo>
                  <a:lnTo>
                    <a:pt x="262064" y="335905"/>
                  </a:lnTo>
                  <a:lnTo>
                    <a:pt x="275736" y="323800"/>
                  </a:lnTo>
                  <a:lnTo>
                    <a:pt x="287365" y="298974"/>
                  </a:lnTo>
                  <a:lnTo>
                    <a:pt x="302790" y="252905"/>
                  </a:lnTo>
                  <a:lnTo>
                    <a:pt x="308351" y="223252"/>
                  </a:lnTo>
                  <a:lnTo>
                    <a:pt x="301106" y="214969"/>
                  </a:lnTo>
                  <a:lnTo>
                    <a:pt x="286858" y="220371"/>
                  </a:lnTo>
                  <a:lnTo>
                    <a:pt x="271408" y="231773"/>
                  </a:lnTo>
                  <a:lnTo>
                    <a:pt x="291011" y="210925"/>
                  </a:lnTo>
                  <a:lnTo>
                    <a:pt x="311580" y="182862"/>
                  </a:lnTo>
                  <a:lnTo>
                    <a:pt x="326246" y="150498"/>
                  </a:lnTo>
                  <a:lnTo>
                    <a:pt x="328139" y="116749"/>
                  </a:lnTo>
                  <a:lnTo>
                    <a:pt x="317722" y="97934"/>
                  </a:lnTo>
                  <a:lnTo>
                    <a:pt x="302427" y="100275"/>
                  </a:lnTo>
                  <a:lnTo>
                    <a:pt x="286414" y="114054"/>
                  </a:lnTo>
                  <a:lnTo>
                    <a:pt x="273847" y="129550"/>
                  </a:lnTo>
                  <a:lnTo>
                    <a:pt x="284815" y="109732"/>
                  </a:lnTo>
                  <a:lnTo>
                    <a:pt x="297515" y="82216"/>
                  </a:lnTo>
                  <a:lnTo>
                    <a:pt x="308732" y="50392"/>
                  </a:lnTo>
                  <a:lnTo>
                    <a:pt x="315274" y="17435"/>
                  </a:lnTo>
                  <a:lnTo>
                    <a:pt x="312158" y="0"/>
                  </a:lnTo>
                  <a:close/>
                </a:path>
              </a:pathLst>
            </a:custGeom>
            <a:solidFill>
              <a:srgbClr val="91B3F9"/>
            </a:solidFill>
          </p:spPr>
          <p:txBody>
            <a:bodyPr wrap="square" lIns="0" tIns="0" rIns="0" bIns="0" rtlCol="0"/>
            <a:lstStyle/>
            <a:p>
              <a:endParaRPr/>
            </a:p>
          </p:txBody>
        </p:sp>
        <p:pic>
          <p:nvPicPr>
            <p:cNvPr id="118" name="object 118"/>
            <p:cNvPicPr/>
            <p:nvPr/>
          </p:nvPicPr>
          <p:blipFill>
            <a:blip r:embed="rId28" cstate="print"/>
            <a:stretch>
              <a:fillRect/>
            </a:stretch>
          </p:blipFill>
          <p:spPr>
            <a:xfrm>
              <a:off x="2061260" y="4583277"/>
              <a:ext cx="119976" cy="81911"/>
            </a:xfrm>
            <a:prstGeom prst="rect">
              <a:avLst/>
            </a:prstGeom>
          </p:spPr>
        </p:pic>
        <p:pic>
          <p:nvPicPr>
            <p:cNvPr id="119" name="object 119"/>
            <p:cNvPicPr/>
            <p:nvPr/>
          </p:nvPicPr>
          <p:blipFill>
            <a:blip r:embed="rId29" cstate="print"/>
            <a:stretch>
              <a:fillRect/>
            </a:stretch>
          </p:blipFill>
          <p:spPr>
            <a:xfrm>
              <a:off x="2325150" y="4593513"/>
              <a:ext cx="69434" cy="106502"/>
            </a:xfrm>
            <a:prstGeom prst="rect">
              <a:avLst/>
            </a:prstGeom>
          </p:spPr>
        </p:pic>
        <p:pic>
          <p:nvPicPr>
            <p:cNvPr id="120" name="object 120"/>
            <p:cNvPicPr/>
            <p:nvPr/>
          </p:nvPicPr>
          <p:blipFill>
            <a:blip r:embed="rId30" cstate="print"/>
            <a:stretch>
              <a:fillRect/>
            </a:stretch>
          </p:blipFill>
          <p:spPr>
            <a:xfrm>
              <a:off x="2028674" y="3630371"/>
              <a:ext cx="375150" cy="979894"/>
            </a:xfrm>
            <a:prstGeom prst="rect">
              <a:avLst/>
            </a:prstGeom>
          </p:spPr>
        </p:pic>
        <p:sp>
          <p:nvSpPr>
            <p:cNvPr id="121" name="object 121"/>
            <p:cNvSpPr/>
            <p:nvPr/>
          </p:nvSpPr>
          <p:spPr>
            <a:xfrm>
              <a:off x="2235376" y="4206029"/>
              <a:ext cx="32384" cy="18415"/>
            </a:xfrm>
            <a:custGeom>
              <a:avLst/>
              <a:gdLst/>
              <a:ahLst/>
              <a:cxnLst/>
              <a:rect l="l" t="t" r="r" b="b"/>
              <a:pathLst>
                <a:path w="32385" h="18414">
                  <a:moveTo>
                    <a:pt x="31648" y="0"/>
                  </a:moveTo>
                  <a:lnTo>
                    <a:pt x="0" y="13982"/>
                  </a:lnTo>
                  <a:lnTo>
                    <a:pt x="393" y="18110"/>
                  </a:lnTo>
                  <a:lnTo>
                    <a:pt x="571" y="18275"/>
                  </a:lnTo>
                  <a:lnTo>
                    <a:pt x="800" y="18275"/>
                  </a:lnTo>
                  <a:lnTo>
                    <a:pt x="1079" y="18249"/>
                  </a:lnTo>
                  <a:lnTo>
                    <a:pt x="1257" y="18033"/>
                  </a:lnTo>
                  <a:lnTo>
                    <a:pt x="876" y="14046"/>
                  </a:lnTo>
                  <a:lnTo>
                    <a:pt x="2463" y="8166"/>
                  </a:lnTo>
                  <a:lnTo>
                    <a:pt x="4406" y="6197"/>
                  </a:lnTo>
                  <a:lnTo>
                    <a:pt x="12357" y="3873"/>
                  </a:lnTo>
                  <a:lnTo>
                    <a:pt x="22859" y="1117"/>
                  </a:lnTo>
                  <a:lnTo>
                    <a:pt x="31673" y="876"/>
                  </a:lnTo>
                  <a:lnTo>
                    <a:pt x="31851" y="673"/>
                  </a:lnTo>
                  <a:lnTo>
                    <a:pt x="31838" y="190"/>
                  </a:lnTo>
                  <a:close/>
                </a:path>
              </a:pathLst>
            </a:custGeom>
            <a:solidFill>
              <a:srgbClr val="91B3F9"/>
            </a:solidFill>
          </p:spPr>
          <p:txBody>
            <a:bodyPr wrap="square" lIns="0" tIns="0" rIns="0" bIns="0" rtlCol="0"/>
            <a:lstStyle/>
            <a:p>
              <a:endParaRPr/>
            </a:p>
          </p:txBody>
        </p:sp>
        <p:pic>
          <p:nvPicPr>
            <p:cNvPr id="122" name="object 122"/>
            <p:cNvPicPr/>
            <p:nvPr/>
          </p:nvPicPr>
          <p:blipFill>
            <a:blip r:embed="rId31" cstate="print"/>
            <a:stretch>
              <a:fillRect/>
            </a:stretch>
          </p:blipFill>
          <p:spPr>
            <a:xfrm>
              <a:off x="2171179" y="4249407"/>
              <a:ext cx="235729" cy="108648"/>
            </a:xfrm>
            <a:prstGeom prst="rect">
              <a:avLst/>
            </a:prstGeom>
          </p:spPr>
        </p:pic>
        <p:sp>
          <p:nvSpPr>
            <p:cNvPr id="123" name="object 123"/>
            <p:cNvSpPr/>
            <p:nvPr/>
          </p:nvSpPr>
          <p:spPr>
            <a:xfrm>
              <a:off x="2269700" y="4318872"/>
              <a:ext cx="42545" cy="36195"/>
            </a:xfrm>
            <a:custGeom>
              <a:avLst/>
              <a:gdLst/>
              <a:ahLst/>
              <a:cxnLst/>
              <a:rect l="l" t="t" r="r" b="b"/>
              <a:pathLst>
                <a:path w="42544" h="36195">
                  <a:moveTo>
                    <a:pt x="39636" y="0"/>
                  </a:moveTo>
                  <a:lnTo>
                    <a:pt x="2920" y="0"/>
                  </a:lnTo>
                  <a:lnTo>
                    <a:pt x="0" y="3289"/>
                  </a:lnTo>
                  <a:lnTo>
                    <a:pt x="3632" y="33591"/>
                  </a:lnTo>
                  <a:lnTo>
                    <a:pt x="6324" y="35966"/>
                  </a:lnTo>
                  <a:lnTo>
                    <a:pt x="33845" y="35966"/>
                  </a:lnTo>
                  <a:lnTo>
                    <a:pt x="37122" y="35966"/>
                  </a:lnTo>
                  <a:lnTo>
                    <a:pt x="39839" y="33489"/>
                  </a:lnTo>
                  <a:lnTo>
                    <a:pt x="42544" y="3162"/>
                  </a:lnTo>
                  <a:lnTo>
                    <a:pt x="39636" y="0"/>
                  </a:lnTo>
                  <a:close/>
                </a:path>
              </a:pathLst>
            </a:custGeom>
            <a:solidFill>
              <a:srgbClr val="7C96F4"/>
            </a:solidFill>
          </p:spPr>
          <p:txBody>
            <a:bodyPr wrap="square" lIns="0" tIns="0" rIns="0" bIns="0" rtlCol="0"/>
            <a:lstStyle/>
            <a:p>
              <a:endParaRPr/>
            </a:p>
          </p:txBody>
        </p:sp>
        <p:pic>
          <p:nvPicPr>
            <p:cNvPr id="124" name="object 124"/>
            <p:cNvPicPr/>
            <p:nvPr/>
          </p:nvPicPr>
          <p:blipFill>
            <a:blip r:embed="rId32" cstate="print"/>
            <a:stretch>
              <a:fillRect/>
            </a:stretch>
          </p:blipFill>
          <p:spPr>
            <a:xfrm>
              <a:off x="2204364" y="3832720"/>
              <a:ext cx="137179" cy="401488"/>
            </a:xfrm>
            <a:prstGeom prst="rect">
              <a:avLst/>
            </a:prstGeom>
          </p:spPr>
        </p:pic>
      </p:grpSp>
      <p:pic>
        <p:nvPicPr>
          <p:cNvPr id="125" name="object 125"/>
          <p:cNvPicPr/>
          <p:nvPr/>
        </p:nvPicPr>
        <p:blipFill>
          <a:blip r:embed="rId33" cstate="print"/>
          <a:stretch>
            <a:fillRect/>
          </a:stretch>
        </p:blipFill>
        <p:spPr>
          <a:xfrm>
            <a:off x="1314793" y="4655262"/>
            <a:ext cx="1084379" cy="1022383"/>
          </a:xfrm>
          <a:prstGeom prst="rect">
            <a:avLst/>
          </a:prstGeom>
        </p:spPr>
      </p:pic>
      <p:sp>
        <p:nvSpPr>
          <p:cNvPr id="127" name="Slide Number Placeholder 126">
            <a:extLst>
              <a:ext uri="{FF2B5EF4-FFF2-40B4-BE49-F238E27FC236}">
                <a16:creationId xmlns:a16="http://schemas.microsoft.com/office/drawing/2014/main" id="{CD624FD9-E663-4B7A-AA88-891EB31C4394}"/>
              </a:ext>
            </a:extLst>
          </p:cNvPr>
          <p:cNvSpPr>
            <a:spLocks noGrp="1"/>
          </p:cNvSpPr>
          <p:nvPr>
            <p:ph type="sldNum" sz="quarter" idx="7"/>
          </p:nvPr>
        </p:nvSpPr>
        <p:spPr>
          <a:xfrm>
            <a:off x="9230868" y="6897624"/>
            <a:ext cx="2948749" cy="37084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659807" y="199841"/>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Contents of the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2" name="شبه منحرف 21">
            <a:extLst>
              <a:ext uri="{FF2B5EF4-FFF2-40B4-BE49-F238E27FC236}">
                <a16:creationId xmlns:a16="http://schemas.microsoft.com/office/drawing/2014/main" id="{A0B1CCD8-651D-7FEE-7596-5CE278E5A111}"/>
              </a:ext>
            </a:extLst>
          </p:cNvPr>
          <p:cNvSpPr/>
          <p:nvPr/>
        </p:nvSpPr>
        <p:spPr>
          <a:xfrm>
            <a:off x="2830551" y="5309792"/>
            <a:ext cx="5095493" cy="657741"/>
          </a:xfrm>
          <a:prstGeom prst="trapezoid">
            <a:avLst>
              <a:gd name="adj" fmla="val 58376"/>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شبه منحرف 23">
            <a:extLst>
              <a:ext uri="{FF2B5EF4-FFF2-40B4-BE49-F238E27FC236}">
                <a16:creationId xmlns:a16="http://schemas.microsoft.com/office/drawing/2014/main" id="{8E2BF6D8-92CC-D256-D4A5-387FACE0AF47}"/>
              </a:ext>
            </a:extLst>
          </p:cNvPr>
          <p:cNvSpPr/>
          <p:nvPr/>
        </p:nvSpPr>
        <p:spPr>
          <a:xfrm>
            <a:off x="3368961" y="4435003"/>
            <a:ext cx="3982286" cy="549993"/>
          </a:xfrm>
          <a:prstGeom prst="trapezoid">
            <a:avLst>
              <a:gd name="adj" fmla="val 58376"/>
            </a:avLst>
          </a:prstGeom>
          <a:solidFill>
            <a:srgbClr val="5C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شبه منحرف 24">
            <a:extLst>
              <a:ext uri="{FF2B5EF4-FFF2-40B4-BE49-F238E27FC236}">
                <a16:creationId xmlns:a16="http://schemas.microsoft.com/office/drawing/2014/main" id="{9258E44B-8301-4BFB-0E51-4DBDBE7DCDCE}"/>
              </a:ext>
            </a:extLst>
          </p:cNvPr>
          <p:cNvSpPr/>
          <p:nvPr/>
        </p:nvSpPr>
        <p:spPr>
          <a:xfrm>
            <a:off x="3919281" y="3534814"/>
            <a:ext cx="2935337" cy="549993"/>
          </a:xfrm>
          <a:prstGeom prst="trapezoid">
            <a:avLst>
              <a:gd name="adj" fmla="val 58376"/>
            </a:avLst>
          </a:prstGeom>
          <a:solidFill>
            <a:srgbClr val="AAF0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مثلث متساوي الساقين 25">
            <a:extLst>
              <a:ext uri="{FF2B5EF4-FFF2-40B4-BE49-F238E27FC236}">
                <a16:creationId xmlns:a16="http://schemas.microsoft.com/office/drawing/2014/main" id="{DF6CAA92-092A-9CE3-4355-E4E43F1D9F27}"/>
              </a:ext>
            </a:extLst>
          </p:cNvPr>
          <p:cNvSpPr/>
          <p:nvPr/>
        </p:nvSpPr>
        <p:spPr>
          <a:xfrm>
            <a:off x="4419394" y="1572017"/>
            <a:ext cx="1907574" cy="1644460"/>
          </a:xfrm>
          <a:prstGeom prst="triangle">
            <a:avLst/>
          </a:prstGeom>
          <a:solidFill>
            <a:srgbClr val="999C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شكل حر 47">
            <a:extLst>
              <a:ext uri="{FF2B5EF4-FFF2-40B4-BE49-F238E27FC236}">
                <a16:creationId xmlns:a16="http://schemas.microsoft.com/office/drawing/2014/main" id="{7FBB6FE8-54BA-CD26-B726-C0832B0546BD}"/>
              </a:ext>
            </a:extLst>
          </p:cNvPr>
          <p:cNvSpPr/>
          <p:nvPr/>
        </p:nvSpPr>
        <p:spPr>
          <a:xfrm rot="20775329">
            <a:off x="3295950" y="4823636"/>
            <a:ext cx="4014306" cy="647516"/>
          </a:xfrm>
          <a:custGeom>
            <a:avLst/>
            <a:gdLst>
              <a:gd name="connsiteX0" fmla="*/ 1367030 w 4014306"/>
              <a:gd name="connsiteY0" fmla="*/ 0 h 647516"/>
              <a:gd name="connsiteX1" fmla="*/ 4014306 w 4014306"/>
              <a:gd name="connsiteY1" fmla="*/ 647516 h 647516"/>
              <a:gd name="connsiteX2" fmla="*/ 2647278 w 4014306"/>
              <a:gd name="connsiteY2" fmla="*/ 647516 h 647516"/>
              <a:gd name="connsiteX3" fmla="*/ 0 w 4014306"/>
              <a:gd name="connsiteY3" fmla="*/ 0 h 647516"/>
            </a:gdLst>
            <a:ahLst/>
            <a:cxnLst>
              <a:cxn ang="0">
                <a:pos x="connsiteX0" y="connsiteY0"/>
              </a:cxn>
              <a:cxn ang="0">
                <a:pos x="connsiteX1" y="connsiteY1"/>
              </a:cxn>
              <a:cxn ang="0">
                <a:pos x="connsiteX2" y="connsiteY2"/>
              </a:cxn>
              <a:cxn ang="0">
                <a:pos x="connsiteX3" y="connsiteY3"/>
              </a:cxn>
            </a:cxnLst>
            <a:rect l="l" t="t" r="r" b="b"/>
            <a:pathLst>
              <a:path w="4014306" h="647516">
                <a:moveTo>
                  <a:pt x="1367030" y="0"/>
                </a:moveTo>
                <a:lnTo>
                  <a:pt x="4014306" y="647516"/>
                </a:lnTo>
                <a:lnTo>
                  <a:pt x="2647278" y="647516"/>
                </a:lnTo>
                <a:lnTo>
                  <a:pt x="0" y="0"/>
                </a:lnTo>
                <a:close/>
              </a:path>
            </a:pathLst>
          </a:custGeom>
          <a:pattFill prst="smConfetti">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55">
            <a:extLst>
              <a:ext uri="{FF2B5EF4-FFF2-40B4-BE49-F238E27FC236}">
                <a16:creationId xmlns:a16="http://schemas.microsoft.com/office/drawing/2014/main" id="{5AB1626B-3420-5B86-1F50-6678EB531BE3}"/>
              </a:ext>
            </a:extLst>
          </p:cNvPr>
          <p:cNvSpPr/>
          <p:nvPr/>
        </p:nvSpPr>
        <p:spPr>
          <a:xfrm>
            <a:off x="3685459" y="4084807"/>
            <a:ext cx="3181660" cy="353102"/>
          </a:xfrm>
          <a:custGeom>
            <a:avLst/>
            <a:gdLst>
              <a:gd name="connsiteX0" fmla="*/ 1443607 w 3181660"/>
              <a:gd name="connsiteY0" fmla="*/ 0 h 353102"/>
              <a:gd name="connsiteX1" fmla="*/ 3181660 w 3181660"/>
              <a:gd name="connsiteY1" fmla="*/ 0 h 353102"/>
              <a:gd name="connsiteX2" fmla="*/ 1738053 w 3181660"/>
              <a:gd name="connsiteY2" fmla="*/ 353102 h 353102"/>
              <a:gd name="connsiteX3" fmla="*/ 0 w 3181660"/>
              <a:gd name="connsiteY3" fmla="*/ 353102 h 353102"/>
            </a:gdLst>
            <a:ahLst/>
            <a:cxnLst>
              <a:cxn ang="0">
                <a:pos x="connsiteX0" y="connsiteY0"/>
              </a:cxn>
              <a:cxn ang="0">
                <a:pos x="connsiteX1" y="connsiteY1"/>
              </a:cxn>
              <a:cxn ang="0">
                <a:pos x="connsiteX2" y="connsiteY2"/>
              </a:cxn>
              <a:cxn ang="0">
                <a:pos x="connsiteX3" y="connsiteY3"/>
              </a:cxn>
            </a:cxnLst>
            <a:rect l="l" t="t" r="r" b="b"/>
            <a:pathLst>
              <a:path w="3181660" h="353102">
                <a:moveTo>
                  <a:pt x="1443607" y="0"/>
                </a:moveTo>
                <a:lnTo>
                  <a:pt x="3181660" y="0"/>
                </a:lnTo>
                <a:lnTo>
                  <a:pt x="1738053" y="353102"/>
                </a:lnTo>
                <a:lnTo>
                  <a:pt x="0" y="353102"/>
                </a:lnTo>
                <a:close/>
              </a:path>
            </a:pathLst>
          </a:custGeom>
          <a:pattFill prst="smConfetti">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شكل حر 60">
            <a:extLst>
              <a:ext uri="{FF2B5EF4-FFF2-40B4-BE49-F238E27FC236}">
                <a16:creationId xmlns:a16="http://schemas.microsoft.com/office/drawing/2014/main" id="{D7F502BB-577E-8864-05DB-E5B5BEF52E33}"/>
              </a:ext>
            </a:extLst>
          </p:cNvPr>
          <p:cNvSpPr/>
          <p:nvPr/>
        </p:nvSpPr>
        <p:spPr>
          <a:xfrm>
            <a:off x="4265659" y="3216477"/>
            <a:ext cx="2296860" cy="324796"/>
          </a:xfrm>
          <a:custGeom>
            <a:avLst/>
            <a:gdLst>
              <a:gd name="connsiteX0" fmla="*/ 1327882 w 2296860"/>
              <a:gd name="connsiteY0" fmla="*/ 0 h 324796"/>
              <a:gd name="connsiteX1" fmla="*/ 2068200 w 2296860"/>
              <a:gd name="connsiteY1" fmla="*/ 0 h 324796"/>
              <a:gd name="connsiteX2" fmla="*/ 740530 w 2296860"/>
              <a:gd name="connsiteY2" fmla="*/ 324744 h 324796"/>
              <a:gd name="connsiteX3" fmla="*/ 2296860 w 2296860"/>
              <a:gd name="connsiteY3" fmla="*/ 324744 h 324796"/>
              <a:gd name="connsiteX4" fmla="*/ 2296860 w 2296860"/>
              <a:gd name="connsiteY4" fmla="*/ 324796 h 324796"/>
              <a:gd name="connsiteX5" fmla="*/ 0 w 2296860"/>
              <a:gd name="connsiteY5" fmla="*/ 324796 h 32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860" h="324796">
                <a:moveTo>
                  <a:pt x="1327882" y="0"/>
                </a:moveTo>
                <a:lnTo>
                  <a:pt x="2068200" y="0"/>
                </a:lnTo>
                <a:lnTo>
                  <a:pt x="740530" y="324744"/>
                </a:lnTo>
                <a:lnTo>
                  <a:pt x="2296860" y="324744"/>
                </a:lnTo>
                <a:lnTo>
                  <a:pt x="2296860" y="324796"/>
                </a:lnTo>
                <a:lnTo>
                  <a:pt x="0" y="324796"/>
                </a:lnTo>
                <a:close/>
              </a:path>
            </a:pathLst>
          </a:custGeom>
          <a:pattFill prst="smConfetti">
            <a:fgClr>
              <a:schemeClr val="bg1"/>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Box 6">
            <a:extLst>
              <a:ext uri="{FF2B5EF4-FFF2-40B4-BE49-F238E27FC236}">
                <a16:creationId xmlns:a16="http://schemas.microsoft.com/office/drawing/2014/main" id="{47F05E49-359E-49EB-CE18-C282B6F49A7B}"/>
              </a:ext>
            </a:extLst>
          </p:cNvPr>
          <p:cNvSpPr txBox="1">
            <a:spLocks noChangeAspect="1" noChangeArrowheads="1"/>
          </p:cNvSpPr>
          <p:nvPr/>
        </p:nvSpPr>
        <p:spPr bwMode="auto">
          <a:xfrm>
            <a:off x="4715621" y="2460617"/>
            <a:ext cx="1288965"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rPr>
              <a:t>VISION</a:t>
            </a:r>
          </a:p>
        </p:txBody>
      </p:sp>
      <p:sp>
        <p:nvSpPr>
          <p:cNvPr id="31" name="Text Box 6">
            <a:extLst>
              <a:ext uri="{FF2B5EF4-FFF2-40B4-BE49-F238E27FC236}">
                <a16:creationId xmlns:a16="http://schemas.microsoft.com/office/drawing/2014/main" id="{46AAC913-7FEB-62FF-1CE2-11EC8CC4C380}"/>
              </a:ext>
            </a:extLst>
          </p:cNvPr>
          <p:cNvSpPr txBox="1">
            <a:spLocks noChangeAspect="1" noChangeArrowheads="1"/>
          </p:cNvSpPr>
          <p:nvPr/>
        </p:nvSpPr>
        <p:spPr bwMode="auto">
          <a:xfrm>
            <a:off x="4658620" y="3659555"/>
            <a:ext cx="1522898"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rPr>
              <a:t>MISSION</a:t>
            </a:r>
          </a:p>
        </p:txBody>
      </p:sp>
      <p:sp>
        <p:nvSpPr>
          <p:cNvPr id="32" name="Text Box 6">
            <a:extLst>
              <a:ext uri="{FF2B5EF4-FFF2-40B4-BE49-F238E27FC236}">
                <a16:creationId xmlns:a16="http://schemas.microsoft.com/office/drawing/2014/main" id="{D3113670-7F28-0E65-A92C-81009C95F824}"/>
              </a:ext>
            </a:extLst>
          </p:cNvPr>
          <p:cNvSpPr txBox="1">
            <a:spLocks noChangeAspect="1" noChangeArrowheads="1"/>
          </p:cNvSpPr>
          <p:nvPr/>
        </p:nvSpPr>
        <p:spPr bwMode="auto">
          <a:xfrm>
            <a:off x="4426135" y="4536478"/>
            <a:ext cx="1851268"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rPr>
              <a:t>STRATEGY</a:t>
            </a:r>
          </a:p>
        </p:txBody>
      </p:sp>
      <p:sp>
        <p:nvSpPr>
          <p:cNvPr id="33" name="Text Box 6">
            <a:extLst>
              <a:ext uri="{FF2B5EF4-FFF2-40B4-BE49-F238E27FC236}">
                <a16:creationId xmlns:a16="http://schemas.microsoft.com/office/drawing/2014/main" id="{D22901DD-A7C8-293A-79BB-F863DA1184EF}"/>
              </a:ext>
            </a:extLst>
          </p:cNvPr>
          <p:cNvSpPr txBox="1">
            <a:spLocks noChangeAspect="1" noChangeArrowheads="1"/>
          </p:cNvSpPr>
          <p:nvPr/>
        </p:nvSpPr>
        <p:spPr bwMode="auto">
          <a:xfrm>
            <a:off x="6862313" y="2436626"/>
            <a:ext cx="3828080"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343D45">
                    <a:lumMod val="75000"/>
                  </a:srgbClr>
                </a:solidFill>
                <a:effectLst/>
                <a:uLnTx/>
                <a:uFillTx/>
                <a:latin typeface="El Messiri" panose="00000800000000000000" pitchFamily="50" charset="-78"/>
                <a:ea typeface="+mn-ea"/>
                <a:cs typeface="El Messiri" panose="00000800000000000000" pitchFamily="50" charset="-78"/>
              </a:rPr>
              <a:t>Where you want to be</a:t>
            </a:r>
          </a:p>
        </p:txBody>
      </p:sp>
      <p:sp>
        <p:nvSpPr>
          <p:cNvPr id="34" name="Text Box 6">
            <a:extLst>
              <a:ext uri="{FF2B5EF4-FFF2-40B4-BE49-F238E27FC236}">
                <a16:creationId xmlns:a16="http://schemas.microsoft.com/office/drawing/2014/main" id="{5A54DC56-65F4-CED1-08E9-DB63D64A442B}"/>
              </a:ext>
            </a:extLst>
          </p:cNvPr>
          <p:cNvSpPr txBox="1">
            <a:spLocks noChangeAspect="1" noChangeArrowheads="1"/>
          </p:cNvSpPr>
          <p:nvPr/>
        </p:nvSpPr>
        <p:spPr bwMode="auto">
          <a:xfrm>
            <a:off x="7479986" y="3549433"/>
            <a:ext cx="2988683"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343D45">
                    <a:lumMod val="75000"/>
                  </a:srgbClr>
                </a:solidFill>
                <a:effectLst/>
                <a:uLnTx/>
                <a:uFillTx/>
                <a:latin typeface="El Messiri" panose="00000800000000000000" pitchFamily="50" charset="-78"/>
                <a:ea typeface="+mn-ea"/>
                <a:cs typeface="El Messiri" panose="00000800000000000000" pitchFamily="50" charset="-78"/>
              </a:rPr>
              <a:t>What you want to do</a:t>
            </a:r>
          </a:p>
        </p:txBody>
      </p:sp>
      <p:sp>
        <p:nvSpPr>
          <p:cNvPr id="35" name="Text Box 6">
            <a:extLst>
              <a:ext uri="{FF2B5EF4-FFF2-40B4-BE49-F238E27FC236}">
                <a16:creationId xmlns:a16="http://schemas.microsoft.com/office/drawing/2014/main" id="{AB10D0B0-170C-64F3-919E-87636FC5A2AF}"/>
              </a:ext>
            </a:extLst>
          </p:cNvPr>
          <p:cNvSpPr txBox="1">
            <a:spLocks noChangeAspect="1" noChangeArrowheads="1"/>
          </p:cNvSpPr>
          <p:nvPr/>
        </p:nvSpPr>
        <p:spPr bwMode="auto">
          <a:xfrm>
            <a:off x="8091970" y="4509944"/>
            <a:ext cx="3339350"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343D45">
                    <a:lumMod val="75000"/>
                  </a:srgbClr>
                </a:solidFill>
                <a:effectLst/>
                <a:uLnTx/>
                <a:uFillTx/>
                <a:latin typeface="El Messiri" panose="00000800000000000000" pitchFamily="50" charset="-78"/>
                <a:ea typeface="+mn-ea"/>
                <a:cs typeface="El Messiri" panose="00000800000000000000" pitchFamily="50" charset="-78"/>
              </a:rPr>
              <a:t>How you’ll get there</a:t>
            </a:r>
          </a:p>
        </p:txBody>
      </p:sp>
      <p:sp>
        <p:nvSpPr>
          <p:cNvPr id="39" name="Text Box 6">
            <a:extLst>
              <a:ext uri="{FF2B5EF4-FFF2-40B4-BE49-F238E27FC236}">
                <a16:creationId xmlns:a16="http://schemas.microsoft.com/office/drawing/2014/main" id="{D657E396-9D4B-FA3B-5A1E-6B5B12095A0F}"/>
              </a:ext>
            </a:extLst>
          </p:cNvPr>
          <p:cNvSpPr txBox="1">
            <a:spLocks noChangeAspect="1" noChangeArrowheads="1"/>
          </p:cNvSpPr>
          <p:nvPr/>
        </p:nvSpPr>
        <p:spPr bwMode="auto">
          <a:xfrm>
            <a:off x="8573362" y="5470455"/>
            <a:ext cx="3296344"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343D45">
                    <a:lumMod val="75000"/>
                  </a:srgbClr>
                </a:solidFill>
                <a:effectLst/>
                <a:uLnTx/>
                <a:uFillTx/>
                <a:latin typeface="El Messiri" panose="00000800000000000000" pitchFamily="50" charset="-78"/>
                <a:ea typeface="+mn-ea"/>
                <a:cs typeface="El Messiri" panose="00000800000000000000" pitchFamily="50" charset="-78"/>
              </a:rPr>
              <a:t>What you need to do now</a:t>
            </a:r>
          </a:p>
        </p:txBody>
      </p:sp>
      <p:sp>
        <p:nvSpPr>
          <p:cNvPr id="46" name="Text Box 6">
            <a:extLst>
              <a:ext uri="{FF2B5EF4-FFF2-40B4-BE49-F238E27FC236}">
                <a16:creationId xmlns:a16="http://schemas.microsoft.com/office/drawing/2014/main" id="{2DDDC886-65E2-30F4-05B8-0CFC88725389}"/>
              </a:ext>
            </a:extLst>
          </p:cNvPr>
          <p:cNvSpPr txBox="1">
            <a:spLocks noChangeAspect="1" noChangeArrowheads="1"/>
          </p:cNvSpPr>
          <p:nvPr/>
        </p:nvSpPr>
        <p:spPr bwMode="auto">
          <a:xfrm>
            <a:off x="4537999" y="5510621"/>
            <a:ext cx="1851268" cy="400110"/>
          </a:xfrm>
          <a:prstGeom prst="rect">
            <a:avLst/>
          </a:prstGeom>
        </p:spPr>
        <p:txBody>
          <a:bodyPr wrap="square" anchor="t">
            <a:spAutoFit/>
          </a:bodyPr>
          <a:lstStyle>
            <a:defPPr>
              <a:defRPr lang="ar-SA"/>
            </a:defPPr>
            <a:lvl1pPr marL="0" marR="0" lvl="0" indent="0" algn="ctr" defTabSz="914400" eaLnBrk="1" fontAlgn="auto" latinLnBrk="0" hangingPunct="1">
              <a:lnSpc>
                <a:spcPct val="100000"/>
              </a:lnSpc>
              <a:spcBef>
                <a:spcPts val="0"/>
              </a:spcBef>
              <a:spcAft>
                <a:spcPts val="0"/>
              </a:spcAft>
              <a:buClrTx/>
              <a:buSzTx/>
              <a:buFontTx/>
              <a:buNone/>
              <a:tabLst/>
              <a:defRPr kumimoji="0" sz="4800" b="0" i="0" u="none" strike="noStrike" cap="none" spc="-150" normalizeH="0" baseline="0">
                <a:ln>
                  <a:noFill/>
                </a:ln>
                <a:solidFill>
                  <a:prstClr val="white">
                    <a:lumMod val="50000"/>
                  </a:prstClr>
                </a:solidFill>
                <a:effectLst/>
                <a:uLnTx/>
                <a:uFillTx/>
                <a:latin typeface="El Messiri" panose="00000800000000000000" pitchFamily="50" charset="-78"/>
                <a:cs typeface="El Messiri" panose="00000800000000000000" pitchFamily="50"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rPr>
              <a:t>ACTIVITIES</a:t>
            </a:r>
          </a:p>
        </p:txBody>
      </p:sp>
      <p:sp>
        <p:nvSpPr>
          <p:cNvPr id="47" name="Rectangle 31">
            <a:extLst>
              <a:ext uri="{FF2B5EF4-FFF2-40B4-BE49-F238E27FC236}">
                <a16:creationId xmlns:a16="http://schemas.microsoft.com/office/drawing/2014/main" id="{7E538A10-0B48-7FBF-78AC-57BD95DD9C92}"/>
              </a:ext>
            </a:extLst>
          </p:cNvPr>
          <p:cNvSpPr/>
          <p:nvPr/>
        </p:nvSpPr>
        <p:spPr>
          <a:xfrm>
            <a:off x="383852" y="769132"/>
            <a:ext cx="10148341" cy="523220"/>
          </a:xfrm>
          <a:prstGeom prst="rect">
            <a:avLst/>
          </a:prstGeom>
        </p:spPr>
        <p:txBody>
          <a:bodyPr wrap="square" anchor="t">
            <a:spAutoFit/>
          </a:bodyPr>
          <a:lstStyle/>
          <a:p>
            <a:pPr algn="ctr"/>
            <a:r>
              <a:rPr lang="en-US" sz="2800" dirty="0">
                <a:solidFill>
                  <a:schemeClr val="tx1">
                    <a:lumMod val="60000"/>
                    <a:lumOff val="40000"/>
                  </a:schemeClr>
                </a:solidFill>
              </a:rPr>
              <a:t>Vision and Mission</a:t>
            </a:r>
          </a:p>
        </p:txBody>
      </p:sp>
    </p:spTree>
    <p:extLst>
      <p:ext uri="{BB962C8B-B14F-4D97-AF65-F5344CB8AC3E}">
        <p14:creationId xmlns:p14="http://schemas.microsoft.com/office/powerpoint/2010/main" val="7632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7"/>
                                        </p:tgtEl>
                                        <p:attrNameLst>
                                          <p:attrName>style.visibility</p:attrName>
                                        </p:attrNameLst>
                                      </p:cBhvr>
                                      <p:to>
                                        <p:strVal val="visible"/>
                                      </p:to>
                                    </p:set>
                                    <p:anim calcmode="lin" valueType="num">
                                      <p:cBhvr>
                                        <p:cTn id="31"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7"/>
                                        </p:tgtEl>
                                        <p:attrNameLst>
                                          <p:attrName>ppt_y</p:attrName>
                                        </p:attrNameLst>
                                      </p:cBhvr>
                                      <p:tavLst>
                                        <p:tav tm="0">
                                          <p:val>
                                            <p:strVal val="#ppt_y"/>
                                          </p:val>
                                        </p:tav>
                                        <p:tav tm="100000">
                                          <p:val>
                                            <p:strVal val="#ppt_y"/>
                                          </p:val>
                                        </p:tav>
                                      </p:tavLst>
                                    </p:anim>
                                    <p:anim calcmode="lin" valueType="num">
                                      <p:cBhvr>
                                        <p:cTn id="33"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7"/>
                                        </p:tgtEl>
                                      </p:cBhvr>
                                    </p:animEffect>
                                  </p:childTnLst>
                                </p:cTn>
                              </p:par>
                            </p:childTnLst>
                          </p:cTn>
                        </p:par>
                        <p:par>
                          <p:cTn id="36" fill="hold">
                            <p:stCondLst>
                              <p:cond delay="1235"/>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50"/>
                                        <p:tgtEl>
                                          <p:spTgt spid="22"/>
                                        </p:tgtEl>
                                      </p:cBhvr>
                                    </p:animEffect>
                                  </p:childTnLst>
                                </p:cTn>
                              </p:par>
                            </p:childTnLst>
                          </p:cTn>
                        </p:par>
                        <p:par>
                          <p:cTn id="40" fill="hold">
                            <p:stCondLst>
                              <p:cond delay="1485"/>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50"/>
                                        <p:tgtEl>
                                          <p:spTgt spid="27"/>
                                        </p:tgtEl>
                                      </p:cBhvr>
                                    </p:animEffect>
                                  </p:childTnLst>
                                </p:cTn>
                              </p:par>
                            </p:childTnLst>
                          </p:cTn>
                        </p:par>
                        <p:par>
                          <p:cTn id="44" fill="hold">
                            <p:stCondLst>
                              <p:cond delay="1735"/>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childTnLst>
                          </p:cTn>
                        </p:par>
                        <p:par>
                          <p:cTn id="48" fill="hold">
                            <p:stCondLst>
                              <p:cond delay="1985"/>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50"/>
                                        <p:tgtEl>
                                          <p:spTgt spid="28"/>
                                        </p:tgtEl>
                                      </p:cBhvr>
                                    </p:animEffect>
                                  </p:childTnLst>
                                </p:cTn>
                              </p:par>
                            </p:childTnLst>
                          </p:cTn>
                        </p:par>
                        <p:par>
                          <p:cTn id="52" fill="hold">
                            <p:stCondLst>
                              <p:cond delay="2235"/>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childTnLst>
                                </p:cTn>
                              </p:par>
                            </p:childTnLst>
                          </p:cTn>
                        </p:par>
                        <p:par>
                          <p:cTn id="56" fill="hold">
                            <p:stCondLst>
                              <p:cond delay="2485"/>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50"/>
                                        <p:tgtEl>
                                          <p:spTgt spid="29"/>
                                        </p:tgtEl>
                                      </p:cBhvr>
                                    </p:animEffect>
                                  </p:childTnLst>
                                </p:cTn>
                              </p:par>
                            </p:childTnLst>
                          </p:cTn>
                        </p:par>
                        <p:par>
                          <p:cTn id="60" fill="hold">
                            <p:stCondLst>
                              <p:cond delay="2735"/>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250"/>
                                        <p:tgtEl>
                                          <p:spTgt spid="26"/>
                                        </p:tgtEl>
                                      </p:cBhvr>
                                    </p:animEffect>
                                  </p:childTnLst>
                                </p:cTn>
                              </p:par>
                            </p:childTnLst>
                          </p:cTn>
                        </p:par>
                        <p:par>
                          <p:cTn id="64" fill="hold">
                            <p:stCondLst>
                              <p:cond delay="298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30"/>
                                        </p:tgtEl>
                                        <p:attrNameLst>
                                          <p:attrName>style.visibility</p:attrName>
                                        </p:attrNameLst>
                                      </p:cBhvr>
                                      <p:to>
                                        <p:strVal val="visible"/>
                                      </p:to>
                                    </p:set>
                                    <p:anim calcmode="lin" valueType="num">
                                      <p:cBhvr>
                                        <p:cTn id="67"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8" dur="250" fill="hold"/>
                                        <p:tgtEl>
                                          <p:spTgt spid="30"/>
                                        </p:tgtEl>
                                        <p:attrNameLst>
                                          <p:attrName>ppt_y</p:attrName>
                                        </p:attrNameLst>
                                      </p:cBhvr>
                                      <p:tavLst>
                                        <p:tav tm="0">
                                          <p:val>
                                            <p:strVal val="#ppt_y"/>
                                          </p:val>
                                        </p:tav>
                                        <p:tav tm="100000">
                                          <p:val>
                                            <p:strVal val="#ppt_y"/>
                                          </p:val>
                                        </p:tav>
                                      </p:tavLst>
                                    </p:anim>
                                    <p:anim calcmode="lin" valueType="num">
                                      <p:cBhvr>
                                        <p:cTn id="69"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0"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250" tmFilter="0,0; .5, 1; 1, 1"/>
                                        <p:tgtEl>
                                          <p:spTgt spid="30"/>
                                        </p:tgtEl>
                                      </p:cBhvr>
                                    </p:animEffect>
                                  </p:childTnLst>
                                </p:cTn>
                              </p:par>
                            </p:childTnLst>
                          </p:cTn>
                        </p:par>
                        <p:par>
                          <p:cTn id="72" fill="hold">
                            <p:stCondLst>
                              <p:cond delay="336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3"/>
                                        </p:tgtEl>
                                        <p:attrNameLst>
                                          <p:attrName>style.visibility</p:attrName>
                                        </p:attrNameLst>
                                      </p:cBhvr>
                                      <p:to>
                                        <p:strVal val="visible"/>
                                      </p:to>
                                    </p:set>
                                    <p:anim calcmode="lin" valueType="num">
                                      <p:cBhvr>
                                        <p:cTn id="75"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33"/>
                                        </p:tgtEl>
                                        <p:attrNameLst>
                                          <p:attrName>ppt_y</p:attrName>
                                        </p:attrNameLst>
                                      </p:cBhvr>
                                      <p:tavLst>
                                        <p:tav tm="0">
                                          <p:val>
                                            <p:strVal val="#ppt_y"/>
                                          </p:val>
                                        </p:tav>
                                        <p:tav tm="100000">
                                          <p:val>
                                            <p:strVal val="#ppt_y"/>
                                          </p:val>
                                        </p:tav>
                                      </p:tavLst>
                                    </p:anim>
                                    <p:anim calcmode="lin" valueType="num">
                                      <p:cBhvr>
                                        <p:cTn id="77"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33"/>
                                        </p:tgtEl>
                                      </p:cBhvr>
                                    </p:animEffect>
                                  </p:childTnLst>
                                </p:cTn>
                              </p:par>
                            </p:childTnLst>
                          </p:cTn>
                        </p:par>
                        <p:par>
                          <p:cTn id="80" fill="hold">
                            <p:stCondLst>
                              <p:cond delay="398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1"/>
                                        </p:tgtEl>
                                        <p:attrNameLst>
                                          <p:attrName>style.visibility</p:attrName>
                                        </p:attrNameLst>
                                      </p:cBhvr>
                                      <p:to>
                                        <p:strVal val="visible"/>
                                      </p:to>
                                    </p:set>
                                    <p:anim calcmode="lin" valueType="num">
                                      <p:cBhvr>
                                        <p:cTn id="83"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4" dur="250" fill="hold"/>
                                        <p:tgtEl>
                                          <p:spTgt spid="31"/>
                                        </p:tgtEl>
                                        <p:attrNameLst>
                                          <p:attrName>ppt_y</p:attrName>
                                        </p:attrNameLst>
                                      </p:cBhvr>
                                      <p:tavLst>
                                        <p:tav tm="0">
                                          <p:val>
                                            <p:strVal val="#ppt_y"/>
                                          </p:val>
                                        </p:tav>
                                        <p:tav tm="100000">
                                          <p:val>
                                            <p:strVal val="#ppt_y"/>
                                          </p:val>
                                        </p:tav>
                                      </p:tavLst>
                                    </p:anim>
                                    <p:anim calcmode="lin" valueType="num">
                                      <p:cBhvr>
                                        <p:cTn id="85"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6"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250" tmFilter="0,0; .5, 1; 1, 1"/>
                                        <p:tgtEl>
                                          <p:spTgt spid="31"/>
                                        </p:tgtEl>
                                      </p:cBhvr>
                                    </p:animEffect>
                                  </p:childTnLst>
                                </p:cTn>
                              </p:par>
                            </p:childTnLst>
                          </p:cTn>
                        </p:par>
                        <p:par>
                          <p:cTn id="88" fill="hold">
                            <p:stCondLst>
                              <p:cond delay="438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34"/>
                                        </p:tgtEl>
                                        <p:attrNameLst>
                                          <p:attrName>style.visibility</p:attrName>
                                        </p:attrNameLst>
                                      </p:cBhvr>
                                      <p:to>
                                        <p:strVal val="visible"/>
                                      </p:to>
                                    </p:set>
                                    <p:anim calcmode="lin" valueType="num">
                                      <p:cBhvr>
                                        <p:cTn id="91" dur="25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34"/>
                                        </p:tgtEl>
                                        <p:attrNameLst>
                                          <p:attrName>ppt_y</p:attrName>
                                        </p:attrNameLst>
                                      </p:cBhvr>
                                      <p:tavLst>
                                        <p:tav tm="0">
                                          <p:val>
                                            <p:strVal val="#ppt_y"/>
                                          </p:val>
                                        </p:tav>
                                        <p:tav tm="100000">
                                          <p:val>
                                            <p:strVal val="#ppt_y"/>
                                          </p:val>
                                        </p:tav>
                                      </p:tavLst>
                                    </p:anim>
                                    <p:anim calcmode="lin" valueType="num">
                                      <p:cBhvr>
                                        <p:cTn id="93" dur="25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34"/>
                                        </p:tgtEl>
                                      </p:cBhvr>
                                    </p:animEffect>
                                  </p:childTnLst>
                                </p:cTn>
                              </p:par>
                            </p:childTnLst>
                          </p:cTn>
                        </p:par>
                        <p:par>
                          <p:cTn id="96" fill="hold">
                            <p:stCondLst>
                              <p:cond delay="4985"/>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32"/>
                                        </p:tgtEl>
                                        <p:attrNameLst>
                                          <p:attrName>style.visibility</p:attrName>
                                        </p:attrNameLst>
                                      </p:cBhvr>
                                      <p:to>
                                        <p:strVal val="visible"/>
                                      </p:to>
                                    </p:set>
                                    <p:anim calcmode="lin" valueType="num">
                                      <p:cBhvr>
                                        <p:cTn id="99"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0" dur="250" fill="hold"/>
                                        <p:tgtEl>
                                          <p:spTgt spid="32"/>
                                        </p:tgtEl>
                                        <p:attrNameLst>
                                          <p:attrName>ppt_y</p:attrName>
                                        </p:attrNameLst>
                                      </p:cBhvr>
                                      <p:tavLst>
                                        <p:tav tm="0">
                                          <p:val>
                                            <p:strVal val="#ppt_y"/>
                                          </p:val>
                                        </p:tav>
                                        <p:tav tm="100000">
                                          <p:val>
                                            <p:strVal val="#ppt_y"/>
                                          </p:val>
                                        </p:tav>
                                      </p:tavLst>
                                    </p:anim>
                                    <p:anim calcmode="lin" valueType="num">
                                      <p:cBhvr>
                                        <p:cTn id="101"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2"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250" tmFilter="0,0; .5, 1; 1, 1"/>
                                        <p:tgtEl>
                                          <p:spTgt spid="32"/>
                                        </p:tgtEl>
                                      </p:cBhvr>
                                    </p:animEffect>
                                  </p:childTnLst>
                                </p:cTn>
                              </p:par>
                            </p:childTnLst>
                          </p:cTn>
                        </p:par>
                        <p:par>
                          <p:cTn id="104" fill="hold">
                            <p:stCondLst>
                              <p:cond delay="541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35"/>
                                        </p:tgtEl>
                                        <p:attrNameLst>
                                          <p:attrName>style.visibility</p:attrName>
                                        </p:attrNameLst>
                                      </p:cBhvr>
                                      <p:to>
                                        <p:strVal val="visible"/>
                                      </p:to>
                                    </p:set>
                                    <p:anim calcmode="lin" valueType="num">
                                      <p:cBhvr>
                                        <p:cTn id="107"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08" dur="250" fill="hold"/>
                                        <p:tgtEl>
                                          <p:spTgt spid="35"/>
                                        </p:tgtEl>
                                        <p:attrNameLst>
                                          <p:attrName>ppt_y</p:attrName>
                                        </p:attrNameLst>
                                      </p:cBhvr>
                                      <p:tavLst>
                                        <p:tav tm="0">
                                          <p:val>
                                            <p:strVal val="#ppt_y"/>
                                          </p:val>
                                        </p:tav>
                                        <p:tav tm="100000">
                                          <p:val>
                                            <p:strVal val="#ppt_y"/>
                                          </p:val>
                                        </p:tav>
                                      </p:tavLst>
                                    </p:anim>
                                    <p:anim calcmode="lin" valueType="num">
                                      <p:cBhvr>
                                        <p:cTn id="109"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10"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250" tmFilter="0,0; .5, 1; 1, 1"/>
                                        <p:tgtEl>
                                          <p:spTgt spid="35"/>
                                        </p:tgtEl>
                                      </p:cBhvr>
                                    </p:animEffect>
                                  </p:childTnLst>
                                </p:cTn>
                              </p:par>
                            </p:childTnLst>
                          </p:cTn>
                        </p:par>
                        <p:par>
                          <p:cTn id="112" fill="hold">
                            <p:stCondLst>
                              <p:cond delay="606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46"/>
                                        </p:tgtEl>
                                        <p:attrNameLst>
                                          <p:attrName>style.visibility</p:attrName>
                                        </p:attrNameLst>
                                      </p:cBhvr>
                                      <p:to>
                                        <p:strVal val="visible"/>
                                      </p:to>
                                    </p:set>
                                    <p:anim calcmode="lin" valueType="num">
                                      <p:cBhvr>
                                        <p:cTn id="115"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16" dur="250" fill="hold"/>
                                        <p:tgtEl>
                                          <p:spTgt spid="46"/>
                                        </p:tgtEl>
                                        <p:attrNameLst>
                                          <p:attrName>ppt_y</p:attrName>
                                        </p:attrNameLst>
                                      </p:cBhvr>
                                      <p:tavLst>
                                        <p:tav tm="0">
                                          <p:val>
                                            <p:strVal val="#ppt_y"/>
                                          </p:val>
                                        </p:tav>
                                        <p:tav tm="100000">
                                          <p:val>
                                            <p:strVal val="#ppt_y"/>
                                          </p:val>
                                        </p:tav>
                                      </p:tavLst>
                                    </p:anim>
                                    <p:anim calcmode="lin" valueType="num">
                                      <p:cBhvr>
                                        <p:cTn id="117"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18"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250" tmFilter="0,0; .5, 1; 1, 1"/>
                                        <p:tgtEl>
                                          <p:spTgt spid="46"/>
                                        </p:tgtEl>
                                      </p:cBhvr>
                                    </p:animEffect>
                                  </p:childTnLst>
                                </p:cTn>
                              </p:par>
                            </p:childTnLst>
                          </p:cTn>
                        </p:par>
                        <p:par>
                          <p:cTn id="120" fill="hold">
                            <p:stCondLst>
                              <p:cond delay="6535"/>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39"/>
                                        </p:tgtEl>
                                        <p:attrNameLst>
                                          <p:attrName>style.visibility</p:attrName>
                                        </p:attrNameLst>
                                      </p:cBhvr>
                                      <p:to>
                                        <p:strVal val="visible"/>
                                      </p:to>
                                    </p:set>
                                    <p:anim calcmode="lin" valueType="num">
                                      <p:cBhvr>
                                        <p:cTn id="123"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24" dur="250" fill="hold"/>
                                        <p:tgtEl>
                                          <p:spTgt spid="39"/>
                                        </p:tgtEl>
                                        <p:attrNameLst>
                                          <p:attrName>ppt_y</p:attrName>
                                        </p:attrNameLst>
                                      </p:cBhvr>
                                      <p:tavLst>
                                        <p:tav tm="0">
                                          <p:val>
                                            <p:strVal val="#ppt_y"/>
                                          </p:val>
                                        </p:tav>
                                        <p:tav tm="100000">
                                          <p:val>
                                            <p:strVal val="#ppt_y"/>
                                          </p:val>
                                        </p:tav>
                                      </p:tavLst>
                                    </p:anim>
                                    <p:anim calcmode="lin" valueType="num">
                                      <p:cBhvr>
                                        <p:cTn id="125"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26"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2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2"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9"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Contents of the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5" y="2198139"/>
            <a:ext cx="6028947"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are the hope and dream for the company? (The ideal future)</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604332" y="213601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7" y="3588653"/>
            <a:ext cx="5602039"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problem are we solving for the greater good?</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4965773"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Who and what are we aspiring to change?</a:t>
            </a:r>
          </a:p>
        </p:txBody>
      </p:sp>
      <p:sp>
        <p:nvSpPr>
          <p:cNvPr id="2" name="عنصر نائب لرقم الشريحة 1">
            <a:extLst>
              <a:ext uri="{FF2B5EF4-FFF2-40B4-BE49-F238E27FC236}">
                <a16:creationId xmlns:a16="http://schemas.microsoft.com/office/drawing/2014/main" id="{000BC533-36AD-4755-9D28-BC236CA2EFBE}"/>
              </a:ext>
            </a:extLst>
          </p:cNvPr>
          <p:cNvSpPr>
            <a:spLocks noGrp="1"/>
          </p:cNvSpPr>
          <p:nvPr>
            <p:ph type="sldNum" sz="quarter" idx="12"/>
          </p:nvPr>
        </p:nvSpPr>
        <p:spPr/>
        <p:txBody>
          <a:bodyPr/>
          <a:lstStyle/>
          <a:p>
            <a:fld id="{7BB485FA-5BF7-483B-B1A0-9B2B5547A02D}" type="slidenum">
              <a:rPr lang="ar-SA" smtClean="0"/>
              <a:t>21</a:t>
            </a:fld>
            <a:endParaRPr lang="ar-SA"/>
          </a:p>
        </p:txBody>
      </p:sp>
      <p:sp>
        <p:nvSpPr>
          <p:cNvPr id="19" name="Rectangle 31">
            <a:extLst>
              <a:ext uri="{FF2B5EF4-FFF2-40B4-BE49-F238E27FC236}">
                <a16:creationId xmlns:a16="http://schemas.microsoft.com/office/drawing/2014/main" id="{9B65A975-E626-934F-D2E5-BC00129C9638}"/>
              </a:ext>
            </a:extLst>
          </p:cNvPr>
          <p:cNvSpPr/>
          <p:nvPr/>
        </p:nvSpPr>
        <p:spPr>
          <a:xfrm>
            <a:off x="383852" y="769132"/>
            <a:ext cx="10148341" cy="646331"/>
          </a:xfrm>
          <a:prstGeom prst="rect">
            <a:avLst/>
          </a:prstGeom>
        </p:spPr>
        <p:txBody>
          <a:bodyPr wrap="square" anchor="t">
            <a:spAutoFit/>
          </a:bodyPr>
          <a:lstStyle/>
          <a:p>
            <a:pPr algn="ctr"/>
            <a:r>
              <a:rPr lang="en-US" sz="3600" dirty="0">
                <a:solidFill>
                  <a:schemeClr val="tx1">
                    <a:lumMod val="60000"/>
                    <a:lumOff val="40000"/>
                  </a:schemeClr>
                </a:solidFill>
              </a:rPr>
              <a:t>Vision</a:t>
            </a:r>
          </a:p>
        </p:txBody>
      </p:sp>
      <p:pic>
        <p:nvPicPr>
          <p:cNvPr id="3" name="object 9">
            <a:extLst>
              <a:ext uri="{FF2B5EF4-FFF2-40B4-BE49-F238E27FC236}">
                <a16:creationId xmlns:a16="http://schemas.microsoft.com/office/drawing/2014/main" id="{056C3399-54FE-DB42-6C8E-2401B9425A54}"/>
              </a:ext>
            </a:extLst>
          </p:cNvPr>
          <p:cNvPicPr/>
          <p:nvPr/>
        </p:nvPicPr>
        <p:blipFill>
          <a:blip r:embed="rId5" cstate="print"/>
          <a:stretch>
            <a:fillRect/>
          </a:stretch>
        </p:blipFill>
        <p:spPr>
          <a:xfrm>
            <a:off x="8015184" y="1193305"/>
            <a:ext cx="3862391" cy="2575452"/>
          </a:xfrm>
          <a:prstGeom prst="rect">
            <a:avLst/>
          </a:prstGeom>
          <a:ln>
            <a:solidFill>
              <a:srgbClr val="00B0F0"/>
            </a:solidFill>
          </a:ln>
        </p:spPr>
      </p:pic>
      <p:pic>
        <p:nvPicPr>
          <p:cNvPr id="4" name="object 12">
            <a:extLst>
              <a:ext uri="{FF2B5EF4-FFF2-40B4-BE49-F238E27FC236}">
                <a16:creationId xmlns:a16="http://schemas.microsoft.com/office/drawing/2014/main" id="{4B819F65-6089-2417-B980-5C045B6B4DBA}"/>
              </a:ext>
            </a:extLst>
          </p:cNvPr>
          <p:cNvPicPr/>
          <p:nvPr/>
        </p:nvPicPr>
        <p:blipFill>
          <a:blip r:embed="rId6" cstate="print"/>
          <a:stretch>
            <a:fillRect/>
          </a:stretch>
        </p:blipFill>
        <p:spPr>
          <a:xfrm>
            <a:off x="7980428" y="4027431"/>
            <a:ext cx="3931916" cy="2508491"/>
          </a:xfrm>
          <a:prstGeom prst="rect">
            <a:avLst/>
          </a:prstGeom>
          <a:ln>
            <a:solidFill>
              <a:srgbClr val="00B0F0"/>
            </a:solidFill>
          </a:ln>
        </p:spPr>
      </p:pic>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p:cTn id="31" dur="1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19"/>
                                        </p:tgtEl>
                                        <p:attrNameLst>
                                          <p:attrName>ppt_y</p:attrName>
                                        </p:attrNameLst>
                                      </p:cBhvr>
                                      <p:tavLst>
                                        <p:tav tm="0">
                                          <p:val>
                                            <p:strVal val="#ppt_y"/>
                                          </p:val>
                                        </p:tav>
                                        <p:tav tm="100000">
                                          <p:val>
                                            <p:strVal val="#ppt_y"/>
                                          </p:val>
                                        </p:tav>
                                      </p:tavLst>
                                    </p:anim>
                                    <p:anim calcmode="lin" valueType="num">
                                      <p:cBhvr>
                                        <p:cTn id="33" dur="1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50"/>
                                        <p:tgtEl>
                                          <p:spTgt spid="34"/>
                                        </p:tgtEl>
                                      </p:cBhvr>
                                    </p:animEffect>
                                  </p:childTnLst>
                                </p:cTn>
                              </p:par>
                            </p:childTnLst>
                          </p:cTn>
                        </p:par>
                        <p:par>
                          <p:cTn id="39" fill="hold">
                            <p:stCondLst>
                              <p:cond delay="1475"/>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50"/>
                                        <p:tgtEl>
                                          <p:spTgt spid="35"/>
                                        </p:tgtEl>
                                      </p:cBhvr>
                                    </p:animEffect>
                                  </p:childTnLst>
                                </p:cTn>
                              </p:par>
                            </p:childTnLst>
                          </p:cTn>
                        </p:par>
                        <p:par>
                          <p:cTn id="43" fill="hold">
                            <p:stCondLst>
                              <p:cond delay="1625"/>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50"/>
                                        <p:tgtEl>
                                          <p:spTgt spid="37"/>
                                        </p:tgtEl>
                                      </p:cBhvr>
                                    </p:animEffect>
                                  </p:childTnLst>
                                </p:cTn>
                              </p:par>
                            </p:childTnLst>
                          </p:cTn>
                        </p:par>
                        <p:par>
                          <p:cTn id="47" fill="hold">
                            <p:stCondLst>
                              <p:cond delay="177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childTnLst>
                          </p:cTn>
                        </p:par>
                        <p:par>
                          <p:cTn id="51" fill="hold">
                            <p:stCondLst>
                              <p:cond delay="4175"/>
                            </p:stCondLst>
                            <p:childTnLst>
                              <p:par>
                                <p:cTn id="52" presetID="22" presetClass="entr" presetSubtype="8" fill="hold" grpId="0" nodeType="afterEffect">
                                  <p:stCondLst>
                                    <p:cond delay="0"/>
                                  </p:stCondLst>
                                  <p:iterate type="wd">
                                    <p:tmPct val="10000"/>
                                  </p:iterate>
                                  <p:childTnLst>
                                    <p:set>
                                      <p:cBhvr>
                                        <p:cTn id="53" dur="1" fill="hold">
                                          <p:stCondLst>
                                            <p:cond delay="0"/>
                                          </p:stCondLst>
                                        </p:cTn>
                                        <p:tgtEl>
                                          <p:spTgt spid="38"/>
                                        </p:tgtEl>
                                        <p:attrNameLst>
                                          <p:attrName>style.visibility</p:attrName>
                                        </p:attrNameLst>
                                      </p:cBhvr>
                                      <p:to>
                                        <p:strVal val="visible"/>
                                      </p:to>
                                    </p:set>
                                    <p:animEffect transition="in" filter="wipe(left)">
                                      <p:cBhvr>
                                        <p:cTn id="54" dur="1000"/>
                                        <p:tgtEl>
                                          <p:spTgt spid="38"/>
                                        </p:tgtEl>
                                      </p:cBhvr>
                                    </p:animEffect>
                                  </p:childTnLst>
                                </p:cTn>
                              </p:par>
                            </p:childTnLst>
                          </p:cTn>
                        </p:par>
                        <p:par>
                          <p:cTn id="55" fill="hold">
                            <p:stCondLst>
                              <p:cond delay="607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40"/>
                                        </p:tgtEl>
                                        <p:attrNameLst>
                                          <p:attrName>style.visibility</p:attrName>
                                        </p:attrNameLst>
                                      </p:cBhvr>
                                      <p:to>
                                        <p:strVal val="visible"/>
                                      </p:to>
                                    </p:set>
                                    <p:animEffect transition="in" filter="wipe(left)">
                                      <p:cBhvr>
                                        <p:cTn id="5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Contents of the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2198139"/>
            <a:ext cx="9548317"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3200" dirty="0">
                <a:solidFill>
                  <a:srgbClr val="343D45"/>
                </a:solidFill>
                <a:cs typeface="Cocon® Next Arabic" panose="020A0503020102020204"/>
              </a:rPr>
              <a:t> What do you do?</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604332" y="213601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6" y="3588653"/>
            <a:ext cx="6755082"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32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 Who do you serve?</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4865400" cy="59982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32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 How your brand is different in your own way?</a:t>
            </a:r>
          </a:p>
        </p:txBody>
      </p:sp>
      <p:sp>
        <p:nvSpPr>
          <p:cNvPr id="2" name="عنصر نائب لرقم الشريحة 1">
            <a:extLst>
              <a:ext uri="{FF2B5EF4-FFF2-40B4-BE49-F238E27FC236}">
                <a16:creationId xmlns:a16="http://schemas.microsoft.com/office/drawing/2014/main" id="{000BC533-36AD-4755-9D28-BC236CA2EFBE}"/>
              </a:ext>
            </a:extLst>
          </p:cNvPr>
          <p:cNvSpPr>
            <a:spLocks noGrp="1"/>
          </p:cNvSpPr>
          <p:nvPr>
            <p:ph type="sldNum" sz="quarter" idx="12"/>
          </p:nvPr>
        </p:nvSpPr>
        <p:spPr/>
        <p:txBody>
          <a:bodyPr/>
          <a:lstStyle/>
          <a:p>
            <a:fld id="{7BB485FA-5BF7-483B-B1A0-9B2B5547A02D}" type="slidenum">
              <a:rPr lang="ar-SA" smtClean="0"/>
              <a:t>22</a:t>
            </a:fld>
            <a:endParaRPr lang="ar-SA"/>
          </a:p>
        </p:txBody>
      </p:sp>
      <p:sp>
        <p:nvSpPr>
          <p:cNvPr id="19" name="Rectangle 31">
            <a:extLst>
              <a:ext uri="{FF2B5EF4-FFF2-40B4-BE49-F238E27FC236}">
                <a16:creationId xmlns:a16="http://schemas.microsoft.com/office/drawing/2014/main" id="{9B65A975-E626-934F-D2E5-BC00129C9638}"/>
              </a:ext>
            </a:extLst>
          </p:cNvPr>
          <p:cNvSpPr/>
          <p:nvPr/>
        </p:nvSpPr>
        <p:spPr>
          <a:xfrm>
            <a:off x="383852" y="769132"/>
            <a:ext cx="10148341" cy="646331"/>
          </a:xfrm>
          <a:prstGeom prst="rect">
            <a:avLst/>
          </a:prstGeom>
        </p:spPr>
        <p:txBody>
          <a:bodyPr wrap="square" anchor="t">
            <a:spAutoFit/>
          </a:bodyPr>
          <a:lstStyle/>
          <a:p>
            <a:pPr algn="ctr"/>
            <a:r>
              <a:rPr lang="en-US" sz="3600" dirty="0">
                <a:solidFill>
                  <a:schemeClr val="tx1">
                    <a:lumMod val="60000"/>
                    <a:lumOff val="40000"/>
                  </a:schemeClr>
                </a:solidFill>
              </a:rPr>
              <a:t>Mission</a:t>
            </a:r>
          </a:p>
        </p:txBody>
      </p:sp>
      <p:pic>
        <p:nvPicPr>
          <p:cNvPr id="3" name="object 9">
            <a:extLst>
              <a:ext uri="{FF2B5EF4-FFF2-40B4-BE49-F238E27FC236}">
                <a16:creationId xmlns:a16="http://schemas.microsoft.com/office/drawing/2014/main" id="{30BF915E-A62A-9349-75FE-12C5F42C5486}"/>
              </a:ext>
            </a:extLst>
          </p:cNvPr>
          <p:cNvPicPr/>
          <p:nvPr/>
        </p:nvPicPr>
        <p:blipFill>
          <a:blip r:embed="rId5" cstate="print"/>
          <a:stretch>
            <a:fillRect/>
          </a:stretch>
        </p:blipFill>
        <p:spPr>
          <a:xfrm>
            <a:off x="7763243" y="1462843"/>
            <a:ext cx="4038607" cy="2695958"/>
          </a:xfrm>
          <a:prstGeom prst="rect">
            <a:avLst/>
          </a:prstGeom>
          <a:ln>
            <a:solidFill>
              <a:srgbClr val="00B0F0"/>
            </a:solidFill>
          </a:ln>
        </p:spPr>
      </p:pic>
      <p:pic>
        <p:nvPicPr>
          <p:cNvPr id="4" name="object 12">
            <a:extLst>
              <a:ext uri="{FF2B5EF4-FFF2-40B4-BE49-F238E27FC236}">
                <a16:creationId xmlns:a16="http://schemas.microsoft.com/office/drawing/2014/main" id="{A7A43D72-6583-CB05-360B-6A3FCA03FC24}"/>
              </a:ext>
            </a:extLst>
          </p:cNvPr>
          <p:cNvPicPr/>
          <p:nvPr/>
        </p:nvPicPr>
        <p:blipFill>
          <a:blip r:embed="rId6" cstate="print"/>
          <a:stretch>
            <a:fillRect/>
          </a:stretch>
        </p:blipFill>
        <p:spPr>
          <a:xfrm>
            <a:off x="7763256" y="4407416"/>
            <a:ext cx="4038594" cy="2147308"/>
          </a:xfrm>
          <a:prstGeom prst="rect">
            <a:avLst/>
          </a:prstGeom>
          <a:ln>
            <a:solidFill>
              <a:srgbClr val="00B0F0"/>
            </a:solidFill>
          </a:ln>
        </p:spPr>
      </p:pic>
    </p:spTree>
    <p:extLst>
      <p:ext uri="{BB962C8B-B14F-4D97-AF65-F5344CB8AC3E}">
        <p14:creationId xmlns:p14="http://schemas.microsoft.com/office/powerpoint/2010/main" val="50389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p:cTn id="31" dur="1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19"/>
                                        </p:tgtEl>
                                        <p:attrNameLst>
                                          <p:attrName>ppt_y</p:attrName>
                                        </p:attrNameLst>
                                      </p:cBhvr>
                                      <p:tavLst>
                                        <p:tav tm="0">
                                          <p:val>
                                            <p:strVal val="#ppt_y"/>
                                          </p:val>
                                        </p:tav>
                                        <p:tav tm="100000">
                                          <p:val>
                                            <p:strVal val="#ppt_y"/>
                                          </p:val>
                                        </p:tav>
                                      </p:tavLst>
                                    </p:anim>
                                    <p:anim calcmode="lin" valueType="num">
                                      <p:cBhvr>
                                        <p:cTn id="33" dur="1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50"/>
                                        <p:tgtEl>
                                          <p:spTgt spid="34"/>
                                        </p:tgtEl>
                                      </p:cBhvr>
                                    </p:animEffect>
                                  </p:childTnLst>
                                </p:cTn>
                              </p:par>
                            </p:childTnLst>
                          </p:cTn>
                        </p:par>
                        <p:par>
                          <p:cTn id="39" fill="hold">
                            <p:stCondLst>
                              <p:cond delay="149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50"/>
                                        <p:tgtEl>
                                          <p:spTgt spid="35"/>
                                        </p:tgtEl>
                                      </p:cBhvr>
                                    </p:animEffect>
                                  </p:childTnLst>
                                </p:cTn>
                              </p:par>
                            </p:childTnLst>
                          </p:cTn>
                        </p:par>
                        <p:par>
                          <p:cTn id="43" fill="hold">
                            <p:stCondLst>
                              <p:cond delay="1640"/>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50"/>
                                        <p:tgtEl>
                                          <p:spTgt spid="37"/>
                                        </p:tgtEl>
                                      </p:cBhvr>
                                    </p:animEffect>
                                  </p:childTnLst>
                                </p:cTn>
                              </p:par>
                            </p:childTnLst>
                          </p:cTn>
                        </p:par>
                        <p:par>
                          <p:cTn id="47" fill="hold">
                            <p:stCondLst>
                              <p:cond delay="179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childTnLst>
                          </p:cTn>
                        </p:par>
                        <p:par>
                          <p:cTn id="51" fill="hold">
                            <p:stCondLst>
                              <p:cond delay="3290"/>
                            </p:stCondLst>
                            <p:childTnLst>
                              <p:par>
                                <p:cTn id="52" presetID="22" presetClass="entr" presetSubtype="8" fill="hold" grpId="0" nodeType="afterEffect">
                                  <p:stCondLst>
                                    <p:cond delay="0"/>
                                  </p:stCondLst>
                                  <p:iterate type="wd">
                                    <p:tmPct val="10000"/>
                                  </p:iterate>
                                  <p:childTnLst>
                                    <p:set>
                                      <p:cBhvr>
                                        <p:cTn id="53" dur="1" fill="hold">
                                          <p:stCondLst>
                                            <p:cond delay="0"/>
                                          </p:stCondLst>
                                        </p:cTn>
                                        <p:tgtEl>
                                          <p:spTgt spid="38"/>
                                        </p:tgtEl>
                                        <p:attrNameLst>
                                          <p:attrName>style.visibility</p:attrName>
                                        </p:attrNameLst>
                                      </p:cBhvr>
                                      <p:to>
                                        <p:strVal val="visible"/>
                                      </p:to>
                                    </p:set>
                                    <p:animEffect transition="in" filter="wipe(left)">
                                      <p:cBhvr>
                                        <p:cTn id="54" dur="1000"/>
                                        <p:tgtEl>
                                          <p:spTgt spid="38"/>
                                        </p:tgtEl>
                                      </p:cBhvr>
                                    </p:animEffect>
                                  </p:childTnLst>
                                </p:cTn>
                              </p:par>
                            </p:childTnLst>
                          </p:cTn>
                        </p:par>
                        <p:par>
                          <p:cTn id="55" fill="hold">
                            <p:stCondLst>
                              <p:cond delay="4790"/>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40"/>
                                        </p:tgtEl>
                                        <p:attrNameLst>
                                          <p:attrName>style.visibility</p:attrName>
                                        </p:attrNameLst>
                                      </p:cBhvr>
                                      <p:to>
                                        <p:strVal val="visible"/>
                                      </p:to>
                                    </p:set>
                                    <p:animEffect transition="in" filter="wipe(left)">
                                      <p:cBhvr>
                                        <p:cTn id="5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Contents of the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467612" y="1523419"/>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1303090" y="1438518"/>
            <a:ext cx="4720103" cy="2481996"/>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32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algn="l">
              <a:lnSpc>
                <a:spcPct val="150000"/>
              </a:lnSpc>
            </a:pPr>
            <a:r>
              <a:rPr lang="en-US" dirty="0"/>
              <a:t>The section of the business plan that details the backgrounds of the company’s management team.</a:t>
            </a:r>
          </a:p>
        </p:txBody>
      </p:sp>
      <p:sp>
        <p:nvSpPr>
          <p:cNvPr id="2" name="عنصر نائب لرقم الشريحة 1">
            <a:extLst>
              <a:ext uri="{FF2B5EF4-FFF2-40B4-BE49-F238E27FC236}">
                <a16:creationId xmlns:a16="http://schemas.microsoft.com/office/drawing/2014/main" id="{000BC533-36AD-4755-9D28-BC236CA2EFBE}"/>
              </a:ext>
            </a:extLst>
          </p:cNvPr>
          <p:cNvSpPr>
            <a:spLocks noGrp="1"/>
          </p:cNvSpPr>
          <p:nvPr>
            <p:ph type="sldNum" sz="quarter" idx="12"/>
          </p:nvPr>
        </p:nvSpPr>
        <p:spPr/>
        <p:txBody>
          <a:bodyPr/>
          <a:lstStyle/>
          <a:p>
            <a:fld id="{7BB485FA-5BF7-483B-B1A0-9B2B5547A02D}" type="slidenum">
              <a:rPr lang="ar-SA" smtClean="0"/>
              <a:t>23</a:t>
            </a:fld>
            <a:endParaRPr lang="ar-SA"/>
          </a:p>
        </p:txBody>
      </p:sp>
      <p:sp>
        <p:nvSpPr>
          <p:cNvPr id="19" name="Rectangle 31">
            <a:extLst>
              <a:ext uri="{FF2B5EF4-FFF2-40B4-BE49-F238E27FC236}">
                <a16:creationId xmlns:a16="http://schemas.microsoft.com/office/drawing/2014/main" id="{9B65A975-E626-934F-D2E5-BC00129C9638}"/>
              </a:ext>
            </a:extLst>
          </p:cNvPr>
          <p:cNvSpPr/>
          <p:nvPr/>
        </p:nvSpPr>
        <p:spPr>
          <a:xfrm>
            <a:off x="995306" y="827856"/>
            <a:ext cx="10148341" cy="584775"/>
          </a:xfrm>
          <a:prstGeom prst="rect">
            <a:avLst/>
          </a:prstGeom>
        </p:spPr>
        <p:txBody>
          <a:bodyPr wrap="square" anchor="t">
            <a:spAutoFit/>
          </a:bodyPr>
          <a:lstStyle/>
          <a:p>
            <a:pPr algn="ctr"/>
            <a:r>
              <a:rPr lang="en-US" sz="3200" dirty="0">
                <a:solidFill>
                  <a:schemeClr val="tx1">
                    <a:lumMod val="60000"/>
                    <a:lumOff val="40000"/>
                  </a:schemeClr>
                </a:solidFill>
              </a:rPr>
              <a:t>Management profile:</a:t>
            </a:r>
          </a:p>
        </p:txBody>
      </p:sp>
      <p:pic>
        <p:nvPicPr>
          <p:cNvPr id="3" name="object 9">
            <a:extLst>
              <a:ext uri="{FF2B5EF4-FFF2-40B4-BE49-F238E27FC236}">
                <a16:creationId xmlns:a16="http://schemas.microsoft.com/office/drawing/2014/main" id="{FB6125D7-4F03-B86D-EC6F-2087B54C551F}"/>
              </a:ext>
            </a:extLst>
          </p:cNvPr>
          <p:cNvPicPr/>
          <p:nvPr/>
        </p:nvPicPr>
        <p:blipFill>
          <a:blip r:embed="rId5" cstate="print"/>
          <a:stretch>
            <a:fillRect/>
          </a:stretch>
        </p:blipFill>
        <p:spPr>
          <a:xfrm>
            <a:off x="6069476" y="1695827"/>
            <a:ext cx="5695542" cy="3204349"/>
          </a:xfrm>
          <a:prstGeom prst="rect">
            <a:avLst/>
          </a:prstGeom>
          <a:ln>
            <a:solidFill>
              <a:srgbClr val="00B0F0"/>
            </a:solidFill>
          </a:ln>
        </p:spPr>
      </p:pic>
    </p:spTree>
    <p:extLst>
      <p:ext uri="{BB962C8B-B14F-4D97-AF65-F5344CB8AC3E}">
        <p14:creationId xmlns:p14="http://schemas.microsoft.com/office/powerpoint/2010/main" val="3931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p:cTn id="31" dur="1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19"/>
                                        </p:tgtEl>
                                        <p:attrNameLst>
                                          <p:attrName>ppt_y</p:attrName>
                                        </p:attrNameLst>
                                      </p:cBhvr>
                                      <p:tavLst>
                                        <p:tav tm="0">
                                          <p:val>
                                            <p:strVal val="#ppt_y"/>
                                          </p:val>
                                        </p:tav>
                                        <p:tav tm="100000">
                                          <p:val>
                                            <p:strVal val="#ppt_y"/>
                                          </p:val>
                                        </p:tav>
                                      </p:tavLst>
                                    </p:anim>
                                    <p:anim calcmode="lin" valueType="num">
                                      <p:cBhvr>
                                        <p:cTn id="33" dur="1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19"/>
                                        </p:tgtEl>
                                      </p:cBhvr>
                                    </p:animEffect>
                                  </p:childTnLst>
                                </p:cTn>
                              </p:par>
                            </p:childTnLst>
                          </p:cTn>
                        </p:par>
                        <p:par>
                          <p:cTn id="36" fill="hold">
                            <p:stCondLst>
                              <p:cond delay="1655"/>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50"/>
                                        <p:tgtEl>
                                          <p:spTgt spid="37"/>
                                        </p:tgtEl>
                                      </p:cBhvr>
                                    </p:animEffect>
                                  </p:childTnLst>
                                </p:cTn>
                              </p:par>
                            </p:childTnLst>
                          </p:cTn>
                        </p:par>
                        <p:par>
                          <p:cTn id="40" fill="hold">
                            <p:stCondLst>
                              <p:cond delay="1805"/>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40"/>
                                        </p:tgtEl>
                                        <p:attrNameLst>
                                          <p:attrName>style.visibility</p:attrName>
                                        </p:attrNameLst>
                                      </p:cBhvr>
                                      <p:to>
                                        <p:strVal val="visible"/>
                                      </p:to>
                                    </p:set>
                                    <p:animEffect transition="in" filter="wipe(left)">
                                      <p:cBhvr>
                                        <p:cTn id="4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animBg="1"/>
      <p:bldP spid="40"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2"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3"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50012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062114" y="621098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96723" y="33629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Contents of the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عنصر نائب لرقم الشريحة 2">
            <a:extLst>
              <a:ext uri="{FF2B5EF4-FFF2-40B4-BE49-F238E27FC236}">
                <a16:creationId xmlns:a16="http://schemas.microsoft.com/office/drawing/2014/main" id="{77479570-800E-E63D-0B29-3D0ECE2260F1}"/>
              </a:ext>
            </a:extLst>
          </p:cNvPr>
          <p:cNvSpPr>
            <a:spLocks noGrp="1"/>
          </p:cNvSpPr>
          <p:nvPr>
            <p:ph type="sldNum" sz="quarter" idx="12"/>
          </p:nvPr>
        </p:nvSpPr>
        <p:spPr/>
        <p:txBody>
          <a:bodyPr/>
          <a:lstStyle/>
          <a:p>
            <a:fld id="{7BB485FA-5BF7-483B-B1A0-9B2B5547A02D}" type="slidenum">
              <a:rPr lang="ar-SA" smtClean="0"/>
              <a:t>24</a:t>
            </a:fld>
            <a:endParaRPr lang="ar-SA"/>
          </a:p>
        </p:txBody>
      </p:sp>
      <p:sp>
        <p:nvSpPr>
          <p:cNvPr id="63" name="Title 6">
            <a:extLst>
              <a:ext uri="{FF2B5EF4-FFF2-40B4-BE49-F238E27FC236}">
                <a16:creationId xmlns:a16="http://schemas.microsoft.com/office/drawing/2014/main" id="{A14B77F0-15F2-3452-25D5-53123666CE32}"/>
              </a:ext>
            </a:extLst>
          </p:cNvPr>
          <p:cNvSpPr txBox="1">
            <a:spLocks/>
          </p:cNvSpPr>
          <p:nvPr/>
        </p:nvSpPr>
        <p:spPr>
          <a:xfrm>
            <a:off x="609888" y="4943416"/>
            <a:ext cx="1480266" cy="92588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Marketing plan</a:t>
            </a:r>
          </a:p>
        </p:txBody>
      </p:sp>
      <p:sp>
        <p:nvSpPr>
          <p:cNvPr id="64" name="قمر 13">
            <a:extLst>
              <a:ext uri="{FF2B5EF4-FFF2-40B4-BE49-F238E27FC236}">
                <a16:creationId xmlns:a16="http://schemas.microsoft.com/office/drawing/2014/main" id="{93DC92F5-282D-3A2C-A8E5-57EF69DF3EAC}"/>
              </a:ext>
            </a:extLst>
          </p:cNvPr>
          <p:cNvSpPr/>
          <p:nvPr/>
        </p:nvSpPr>
        <p:spPr>
          <a:xfrm flipH="1">
            <a:off x="895837" y="3603332"/>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5" name="قمر 13">
            <a:extLst>
              <a:ext uri="{FF2B5EF4-FFF2-40B4-BE49-F238E27FC236}">
                <a16:creationId xmlns:a16="http://schemas.microsoft.com/office/drawing/2014/main" id="{E01A2B76-B864-45C0-FA14-E8348F58B507}"/>
              </a:ext>
            </a:extLst>
          </p:cNvPr>
          <p:cNvSpPr/>
          <p:nvPr/>
        </p:nvSpPr>
        <p:spPr>
          <a:xfrm flipH="1">
            <a:off x="4726158" y="3623306"/>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6" name="قمر 13">
            <a:extLst>
              <a:ext uri="{FF2B5EF4-FFF2-40B4-BE49-F238E27FC236}">
                <a16:creationId xmlns:a16="http://schemas.microsoft.com/office/drawing/2014/main" id="{F00A4463-434D-E2E4-601A-3271996498DE}"/>
              </a:ext>
            </a:extLst>
          </p:cNvPr>
          <p:cNvSpPr/>
          <p:nvPr/>
        </p:nvSpPr>
        <p:spPr>
          <a:xfrm flipH="1">
            <a:off x="911793" y="3631400"/>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7" name="قمر 13">
            <a:extLst>
              <a:ext uri="{FF2B5EF4-FFF2-40B4-BE49-F238E27FC236}">
                <a16:creationId xmlns:a16="http://schemas.microsoft.com/office/drawing/2014/main" id="{DA104192-3EDF-B2A9-F0BD-5E9489CAFFA0}"/>
              </a:ext>
            </a:extLst>
          </p:cNvPr>
          <p:cNvSpPr/>
          <p:nvPr/>
        </p:nvSpPr>
        <p:spPr>
          <a:xfrm flipH="1">
            <a:off x="4744147" y="3635929"/>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8" name="قمر 13">
            <a:extLst>
              <a:ext uri="{FF2B5EF4-FFF2-40B4-BE49-F238E27FC236}">
                <a16:creationId xmlns:a16="http://schemas.microsoft.com/office/drawing/2014/main" id="{3DB4820F-3095-8D6E-4A84-1FEA7A69F440}"/>
              </a:ext>
            </a:extLst>
          </p:cNvPr>
          <p:cNvSpPr/>
          <p:nvPr/>
        </p:nvSpPr>
        <p:spPr>
          <a:xfrm flipH="1">
            <a:off x="2843727" y="3623306"/>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9" name="قمر 13">
            <a:extLst>
              <a:ext uri="{FF2B5EF4-FFF2-40B4-BE49-F238E27FC236}">
                <a16:creationId xmlns:a16="http://schemas.microsoft.com/office/drawing/2014/main" id="{1FD2AEF6-8FE5-F889-0212-286B3B2F80BF}"/>
              </a:ext>
            </a:extLst>
          </p:cNvPr>
          <p:cNvSpPr/>
          <p:nvPr/>
        </p:nvSpPr>
        <p:spPr>
          <a:xfrm flipH="1">
            <a:off x="2861481" y="3631400"/>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0" name="قمر 13">
            <a:extLst>
              <a:ext uri="{FF2B5EF4-FFF2-40B4-BE49-F238E27FC236}">
                <a16:creationId xmlns:a16="http://schemas.microsoft.com/office/drawing/2014/main" id="{2B3B73ED-853D-CC58-3254-82336D9E421B}"/>
              </a:ext>
            </a:extLst>
          </p:cNvPr>
          <p:cNvSpPr/>
          <p:nvPr/>
        </p:nvSpPr>
        <p:spPr>
          <a:xfrm flipH="1">
            <a:off x="6608589" y="3643452"/>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1" name="قمر 13">
            <a:extLst>
              <a:ext uri="{FF2B5EF4-FFF2-40B4-BE49-F238E27FC236}">
                <a16:creationId xmlns:a16="http://schemas.microsoft.com/office/drawing/2014/main" id="{BF40CCD2-B0B6-2E9E-3498-F35B711261EE}"/>
              </a:ext>
            </a:extLst>
          </p:cNvPr>
          <p:cNvSpPr/>
          <p:nvPr/>
        </p:nvSpPr>
        <p:spPr>
          <a:xfrm flipH="1">
            <a:off x="6626578" y="3656075"/>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2" name="Title 6">
            <a:extLst>
              <a:ext uri="{FF2B5EF4-FFF2-40B4-BE49-F238E27FC236}">
                <a16:creationId xmlns:a16="http://schemas.microsoft.com/office/drawing/2014/main" id="{C4A6D541-BD3A-9FE8-C63C-58625A230758}"/>
              </a:ext>
            </a:extLst>
          </p:cNvPr>
          <p:cNvSpPr txBox="1">
            <a:spLocks/>
          </p:cNvSpPr>
          <p:nvPr/>
        </p:nvSpPr>
        <p:spPr>
          <a:xfrm>
            <a:off x="2525101" y="5046743"/>
            <a:ext cx="1675315"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Operations plan</a:t>
            </a:r>
          </a:p>
        </p:txBody>
      </p:sp>
      <p:sp>
        <p:nvSpPr>
          <p:cNvPr id="73" name="قمر 13">
            <a:extLst>
              <a:ext uri="{FF2B5EF4-FFF2-40B4-BE49-F238E27FC236}">
                <a16:creationId xmlns:a16="http://schemas.microsoft.com/office/drawing/2014/main" id="{9DE94394-DEBB-2BE7-ADB1-B8D6FF74C540}"/>
              </a:ext>
            </a:extLst>
          </p:cNvPr>
          <p:cNvSpPr/>
          <p:nvPr/>
        </p:nvSpPr>
        <p:spPr>
          <a:xfrm flipH="1">
            <a:off x="8494262" y="3663598"/>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4" name="قمر 13">
            <a:extLst>
              <a:ext uri="{FF2B5EF4-FFF2-40B4-BE49-F238E27FC236}">
                <a16:creationId xmlns:a16="http://schemas.microsoft.com/office/drawing/2014/main" id="{62C54770-1F57-82B8-A418-F5BE74D143F2}"/>
              </a:ext>
            </a:extLst>
          </p:cNvPr>
          <p:cNvSpPr/>
          <p:nvPr/>
        </p:nvSpPr>
        <p:spPr>
          <a:xfrm flipH="1">
            <a:off x="8512251" y="3676221"/>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5" name="Title 6">
            <a:extLst>
              <a:ext uri="{FF2B5EF4-FFF2-40B4-BE49-F238E27FC236}">
                <a16:creationId xmlns:a16="http://schemas.microsoft.com/office/drawing/2014/main" id="{51BE1987-9C4F-8E2E-5D2C-1A171A6518AA}"/>
              </a:ext>
            </a:extLst>
          </p:cNvPr>
          <p:cNvSpPr txBox="1">
            <a:spLocks/>
          </p:cNvSpPr>
          <p:nvPr/>
        </p:nvSpPr>
        <p:spPr>
          <a:xfrm>
            <a:off x="1062114" y="3786252"/>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6</a:t>
            </a:r>
          </a:p>
        </p:txBody>
      </p:sp>
      <p:sp>
        <p:nvSpPr>
          <p:cNvPr id="76" name="Title 6">
            <a:extLst>
              <a:ext uri="{FF2B5EF4-FFF2-40B4-BE49-F238E27FC236}">
                <a16:creationId xmlns:a16="http://schemas.microsoft.com/office/drawing/2014/main" id="{B57518F4-9774-9DB9-FB26-87C9BD8468EB}"/>
              </a:ext>
            </a:extLst>
          </p:cNvPr>
          <p:cNvSpPr txBox="1">
            <a:spLocks/>
          </p:cNvSpPr>
          <p:nvPr/>
        </p:nvSpPr>
        <p:spPr>
          <a:xfrm>
            <a:off x="3002668" y="3780103"/>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7</a:t>
            </a:r>
          </a:p>
        </p:txBody>
      </p:sp>
      <p:sp>
        <p:nvSpPr>
          <p:cNvPr id="77" name="Title 6">
            <a:extLst>
              <a:ext uri="{FF2B5EF4-FFF2-40B4-BE49-F238E27FC236}">
                <a16:creationId xmlns:a16="http://schemas.microsoft.com/office/drawing/2014/main" id="{43ED1F77-B78E-DD3B-BCF7-040C63FC71B9}"/>
              </a:ext>
            </a:extLst>
          </p:cNvPr>
          <p:cNvSpPr txBox="1">
            <a:spLocks/>
          </p:cNvSpPr>
          <p:nvPr/>
        </p:nvSpPr>
        <p:spPr>
          <a:xfrm>
            <a:off x="4858932" y="3780103"/>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8</a:t>
            </a:r>
          </a:p>
        </p:txBody>
      </p:sp>
      <p:sp>
        <p:nvSpPr>
          <p:cNvPr id="78" name="Title 6">
            <a:extLst>
              <a:ext uri="{FF2B5EF4-FFF2-40B4-BE49-F238E27FC236}">
                <a16:creationId xmlns:a16="http://schemas.microsoft.com/office/drawing/2014/main" id="{6E349348-5967-461F-3257-B6EF92881021}"/>
              </a:ext>
            </a:extLst>
          </p:cNvPr>
          <p:cNvSpPr txBox="1">
            <a:spLocks/>
          </p:cNvSpPr>
          <p:nvPr/>
        </p:nvSpPr>
        <p:spPr>
          <a:xfrm>
            <a:off x="6799486" y="3773954"/>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9</a:t>
            </a:r>
          </a:p>
        </p:txBody>
      </p:sp>
      <p:sp>
        <p:nvSpPr>
          <p:cNvPr id="79" name="Title 6">
            <a:extLst>
              <a:ext uri="{FF2B5EF4-FFF2-40B4-BE49-F238E27FC236}">
                <a16:creationId xmlns:a16="http://schemas.microsoft.com/office/drawing/2014/main" id="{A21365F9-643B-1988-EA60-9D6654801C01}"/>
              </a:ext>
            </a:extLst>
          </p:cNvPr>
          <p:cNvSpPr txBox="1">
            <a:spLocks/>
          </p:cNvSpPr>
          <p:nvPr/>
        </p:nvSpPr>
        <p:spPr>
          <a:xfrm>
            <a:off x="8632767" y="3772905"/>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10</a:t>
            </a:r>
          </a:p>
        </p:txBody>
      </p:sp>
      <p:sp>
        <p:nvSpPr>
          <p:cNvPr id="80" name="Title 6">
            <a:extLst>
              <a:ext uri="{FF2B5EF4-FFF2-40B4-BE49-F238E27FC236}">
                <a16:creationId xmlns:a16="http://schemas.microsoft.com/office/drawing/2014/main" id="{11CBC291-FD85-071A-E053-9F1E8A95DB4E}"/>
              </a:ext>
            </a:extLst>
          </p:cNvPr>
          <p:cNvSpPr txBox="1">
            <a:spLocks/>
          </p:cNvSpPr>
          <p:nvPr/>
        </p:nvSpPr>
        <p:spPr>
          <a:xfrm>
            <a:off x="4220869" y="4990978"/>
            <a:ext cx="2011440"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Business model and financial forecasts </a:t>
            </a:r>
          </a:p>
        </p:txBody>
      </p:sp>
      <p:sp>
        <p:nvSpPr>
          <p:cNvPr id="81" name="Title 6">
            <a:extLst>
              <a:ext uri="{FF2B5EF4-FFF2-40B4-BE49-F238E27FC236}">
                <a16:creationId xmlns:a16="http://schemas.microsoft.com/office/drawing/2014/main" id="{EE4129B3-0EA4-2BC7-DAE4-6B265C74EB0F}"/>
              </a:ext>
            </a:extLst>
          </p:cNvPr>
          <p:cNvSpPr txBox="1">
            <a:spLocks/>
          </p:cNvSpPr>
          <p:nvPr/>
        </p:nvSpPr>
        <p:spPr>
          <a:xfrm>
            <a:off x="6252762" y="4998230"/>
            <a:ext cx="1782548"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Management profile</a:t>
            </a:r>
          </a:p>
        </p:txBody>
      </p:sp>
      <p:sp>
        <p:nvSpPr>
          <p:cNvPr id="82" name="Title 6">
            <a:extLst>
              <a:ext uri="{FF2B5EF4-FFF2-40B4-BE49-F238E27FC236}">
                <a16:creationId xmlns:a16="http://schemas.microsoft.com/office/drawing/2014/main" id="{4AE8A745-B76B-562E-8ED4-DE692421EEB5}"/>
              </a:ext>
            </a:extLst>
          </p:cNvPr>
          <p:cNvSpPr txBox="1">
            <a:spLocks/>
          </p:cNvSpPr>
          <p:nvPr/>
        </p:nvSpPr>
        <p:spPr>
          <a:xfrm>
            <a:off x="8191449" y="4998230"/>
            <a:ext cx="1713744"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Risk-and—reward profile</a:t>
            </a:r>
          </a:p>
        </p:txBody>
      </p:sp>
      <p:sp>
        <p:nvSpPr>
          <p:cNvPr id="83" name="قمر 13">
            <a:extLst>
              <a:ext uri="{FF2B5EF4-FFF2-40B4-BE49-F238E27FC236}">
                <a16:creationId xmlns:a16="http://schemas.microsoft.com/office/drawing/2014/main" id="{DDC66631-3A51-95CD-A221-A4305240A782}"/>
              </a:ext>
            </a:extLst>
          </p:cNvPr>
          <p:cNvSpPr/>
          <p:nvPr/>
        </p:nvSpPr>
        <p:spPr>
          <a:xfrm flipH="1">
            <a:off x="10382844" y="3676221"/>
            <a:ext cx="1038189" cy="1048035"/>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4" name="قمر 13">
            <a:extLst>
              <a:ext uri="{FF2B5EF4-FFF2-40B4-BE49-F238E27FC236}">
                <a16:creationId xmlns:a16="http://schemas.microsoft.com/office/drawing/2014/main" id="{5119F51E-7916-852B-0C72-3FE58871FE7C}"/>
              </a:ext>
            </a:extLst>
          </p:cNvPr>
          <p:cNvSpPr/>
          <p:nvPr/>
        </p:nvSpPr>
        <p:spPr>
          <a:xfrm flipH="1">
            <a:off x="10400833" y="3688844"/>
            <a:ext cx="1014137" cy="1015266"/>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5" name="Title 6">
            <a:extLst>
              <a:ext uri="{FF2B5EF4-FFF2-40B4-BE49-F238E27FC236}">
                <a16:creationId xmlns:a16="http://schemas.microsoft.com/office/drawing/2014/main" id="{C6EA6A16-DC41-71A3-5B26-EEAA56DB7FEA}"/>
              </a:ext>
            </a:extLst>
          </p:cNvPr>
          <p:cNvSpPr txBox="1">
            <a:spLocks/>
          </p:cNvSpPr>
          <p:nvPr/>
        </p:nvSpPr>
        <p:spPr>
          <a:xfrm>
            <a:off x="10521349" y="3785528"/>
            <a:ext cx="705634" cy="63550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rgbClr val="343D45">
                    <a:lumMod val="75000"/>
                  </a:srgbClr>
                </a:solidFill>
                <a:latin typeface="Cocon® Next Arabic"/>
                <a:cs typeface="Geeza Pro" panose="02000400000000000000" pitchFamily="2" charset="0"/>
              </a:rPr>
              <a:t>11</a:t>
            </a:r>
          </a:p>
        </p:txBody>
      </p:sp>
      <p:sp>
        <p:nvSpPr>
          <p:cNvPr id="86" name="Title 6">
            <a:extLst>
              <a:ext uri="{FF2B5EF4-FFF2-40B4-BE49-F238E27FC236}">
                <a16:creationId xmlns:a16="http://schemas.microsoft.com/office/drawing/2014/main" id="{FBE7B126-7DCC-69F7-3F21-B3A498BDBDAF}"/>
              </a:ext>
            </a:extLst>
          </p:cNvPr>
          <p:cNvSpPr txBox="1">
            <a:spLocks/>
          </p:cNvSpPr>
          <p:nvPr/>
        </p:nvSpPr>
        <p:spPr>
          <a:xfrm>
            <a:off x="10080031" y="5010853"/>
            <a:ext cx="1713744" cy="8075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800" dirty="0"/>
              <a:t>Appendix</a:t>
            </a:r>
          </a:p>
        </p:txBody>
      </p:sp>
      <p:sp>
        <p:nvSpPr>
          <p:cNvPr id="2" name="Rectangle 31">
            <a:extLst>
              <a:ext uri="{FF2B5EF4-FFF2-40B4-BE49-F238E27FC236}">
                <a16:creationId xmlns:a16="http://schemas.microsoft.com/office/drawing/2014/main" id="{B7F30D9F-8022-F7A7-EB61-C6F2C9DDD8DE}"/>
              </a:ext>
            </a:extLst>
          </p:cNvPr>
          <p:cNvSpPr/>
          <p:nvPr/>
        </p:nvSpPr>
        <p:spPr>
          <a:xfrm>
            <a:off x="1370365" y="1688594"/>
            <a:ext cx="9548318" cy="954107"/>
          </a:xfrm>
          <a:prstGeom prst="rect">
            <a:avLst/>
          </a:prstGeom>
        </p:spPr>
        <p:txBody>
          <a:bodyPr wrap="square" anchor="t">
            <a:spAutoFit/>
          </a:bodyPr>
          <a:lstStyle/>
          <a:p>
            <a:pPr algn="ctr">
              <a:defRPr/>
            </a:pPr>
            <a:r>
              <a:rPr lang="en-US" sz="2800" dirty="0">
                <a:solidFill>
                  <a:schemeClr val="bg1">
                    <a:lumMod val="50000"/>
                  </a:schemeClr>
                </a:solidFill>
                <a:latin typeface="El Messiri" panose="00000800000000000000" pitchFamily="50" charset="-78"/>
                <a:cs typeface="El Messiri" panose="00000800000000000000" pitchFamily="50" charset="-78"/>
              </a:rPr>
              <a:t>We will allocate separate chapters for the remaining contents</a:t>
            </a:r>
          </a:p>
        </p:txBody>
      </p:sp>
    </p:spTree>
    <p:extLst>
      <p:ext uri="{BB962C8B-B14F-4D97-AF65-F5344CB8AC3E}">
        <p14:creationId xmlns:p14="http://schemas.microsoft.com/office/powerpoint/2010/main" val="13052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5"/>
                                        </p:tgtEl>
                                        <p:attrNameLst>
                                          <p:attrName>style.visibility</p:attrName>
                                        </p:attrNameLst>
                                      </p:cBhvr>
                                      <p:to>
                                        <p:strVal val="visible"/>
                                      </p:to>
                                    </p:set>
                                    <p:anim calcmode="lin" valueType="num">
                                      <p:cBhvr>
                                        <p:cTn id="31" dur="1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75"/>
                                        </p:tgtEl>
                                        <p:attrNameLst>
                                          <p:attrName>ppt_y</p:attrName>
                                        </p:attrNameLst>
                                      </p:cBhvr>
                                      <p:tavLst>
                                        <p:tav tm="0">
                                          <p:val>
                                            <p:strVal val="#ppt_y"/>
                                          </p:val>
                                        </p:tav>
                                        <p:tav tm="100000">
                                          <p:val>
                                            <p:strVal val="#ppt_y"/>
                                          </p:val>
                                        </p:tav>
                                      </p:tavLst>
                                    </p:anim>
                                    <p:anim calcmode="lin" valueType="num">
                                      <p:cBhvr>
                                        <p:cTn id="33" dur="1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75"/>
                                        </p:tgtEl>
                                      </p:cBhvr>
                                    </p:animEffect>
                                  </p:childTnLst>
                                </p:cTn>
                              </p:par>
                            </p:childTnLst>
                          </p:cTn>
                        </p:par>
                        <p:par>
                          <p:cTn id="36" fill="hold">
                            <p:stCondLst>
                              <p:cond delay="1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6"/>
                                        </p:tgtEl>
                                        <p:attrNameLst>
                                          <p:attrName>style.visibility</p:attrName>
                                        </p:attrNameLst>
                                      </p:cBhvr>
                                      <p:to>
                                        <p:strVal val="visible"/>
                                      </p:to>
                                    </p:set>
                                    <p:anim calcmode="lin" valueType="num">
                                      <p:cBhvr>
                                        <p:cTn id="39" dur="1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76"/>
                                        </p:tgtEl>
                                        <p:attrNameLst>
                                          <p:attrName>ppt_y</p:attrName>
                                        </p:attrNameLst>
                                      </p:cBhvr>
                                      <p:tavLst>
                                        <p:tav tm="0">
                                          <p:val>
                                            <p:strVal val="#ppt_y"/>
                                          </p:val>
                                        </p:tav>
                                        <p:tav tm="100000">
                                          <p:val>
                                            <p:strVal val="#ppt_y"/>
                                          </p:val>
                                        </p:tav>
                                      </p:tavLst>
                                    </p:anim>
                                    <p:anim calcmode="lin" valueType="num">
                                      <p:cBhvr>
                                        <p:cTn id="41" dur="1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76"/>
                                        </p:tgtEl>
                                      </p:cBhvr>
                                    </p:animEffect>
                                  </p:childTnLst>
                                </p:cTn>
                              </p:par>
                            </p:childTnLst>
                          </p:cTn>
                        </p:par>
                        <p:par>
                          <p:cTn id="44" fill="hold">
                            <p:stCondLst>
                              <p:cond delay="1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7"/>
                                        </p:tgtEl>
                                        <p:attrNameLst>
                                          <p:attrName>style.visibility</p:attrName>
                                        </p:attrNameLst>
                                      </p:cBhvr>
                                      <p:to>
                                        <p:strVal val="visible"/>
                                      </p:to>
                                    </p:set>
                                    <p:anim calcmode="lin" valueType="num">
                                      <p:cBhvr>
                                        <p:cTn id="47"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7"/>
                                        </p:tgtEl>
                                        <p:attrNameLst>
                                          <p:attrName>ppt_y</p:attrName>
                                        </p:attrNameLst>
                                      </p:cBhvr>
                                      <p:tavLst>
                                        <p:tav tm="0">
                                          <p:val>
                                            <p:strVal val="#ppt_y"/>
                                          </p:val>
                                        </p:tav>
                                        <p:tav tm="100000">
                                          <p:val>
                                            <p:strVal val="#ppt_y"/>
                                          </p:val>
                                        </p:tav>
                                      </p:tavLst>
                                    </p:anim>
                                    <p:anim calcmode="lin" valueType="num">
                                      <p:cBhvr>
                                        <p:cTn id="49"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7"/>
                                        </p:tgtEl>
                                      </p:cBhvr>
                                    </p:animEffect>
                                  </p:childTnLst>
                                </p:cTn>
                              </p:par>
                            </p:childTnLst>
                          </p:cTn>
                        </p:par>
                        <p:par>
                          <p:cTn id="52" fill="hold">
                            <p:stCondLst>
                              <p:cond delay="15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78"/>
                                        </p:tgtEl>
                                        <p:attrNameLst>
                                          <p:attrName>style.visibility</p:attrName>
                                        </p:attrNameLst>
                                      </p:cBhvr>
                                      <p:to>
                                        <p:strVal val="visible"/>
                                      </p:to>
                                    </p:set>
                                    <p:anim calcmode="lin" valueType="num">
                                      <p:cBhvr>
                                        <p:cTn id="55" dur="1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78"/>
                                        </p:tgtEl>
                                        <p:attrNameLst>
                                          <p:attrName>ppt_y</p:attrName>
                                        </p:attrNameLst>
                                      </p:cBhvr>
                                      <p:tavLst>
                                        <p:tav tm="0">
                                          <p:val>
                                            <p:strVal val="#ppt_y"/>
                                          </p:val>
                                        </p:tav>
                                        <p:tav tm="100000">
                                          <p:val>
                                            <p:strVal val="#ppt_y"/>
                                          </p:val>
                                        </p:tav>
                                      </p:tavLst>
                                    </p:anim>
                                    <p:anim calcmode="lin" valueType="num">
                                      <p:cBhvr>
                                        <p:cTn id="57" dur="1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78"/>
                                        </p:tgtEl>
                                      </p:cBhvr>
                                    </p:animEffect>
                                  </p:childTnLst>
                                </p:cTn>
                              </p:par>
                            </p:childTnLst>
                          </p:cTn>
                        </p:par>
                        <p:par>
                          <p:cTn id="60" fill="hold">
                            <p:stCondLst>
                              <p:cond delay="16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9"/>
                                        </p:tgtEl>
                                        <p:attrNameLst>
                                          <p:attrName>style.visibility</p:attrName>
                                        </p:attrNameLst>
                                      </p:cBhvr>
                                      <p:to>
                                        <p:strVal val="visible"/>
                                      </p:to>
                                    </p:set>
                                    <p:anim calcmode="lin" valueType="num">
                                      <p:cBhvr>
                                        <p:cTn id="63" dur="1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79"/>
                                        </p:tgtEl>
                                        <p:attrNameLst>
                                          <p:attrName>ppt_y</p:attrName>
                                        </p:attrNameLst>
                                      </p:cBhvr>
                                      <p:tavLst>
                                        <p:tav tm="0">
                                          <p:val>
                                            <p:strVal val="#ppt_y"/>
                                          </p:val>
                                        </p:tav>
                                        <p:tav tm="100000">
                                          <p:val>
                                            <p:strVal val="#ppt_y"/>
                                          </p:val>
                                        </p:tav>
                                      </p:tavLst>
                                    </p:anim>
                                    <p:anim calcmode="lin" valueType="num">
                                      <p:cBhvr>
                                        <p:cTn id="65" dur="1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79"/>
                                        </p:tgtEl>
                                      </p:cBhvr>
                                    </p:animEffect>
                                  </p:childTnLst>
                                </p:cTn>
                              </p:par>
                            </p:childTnLst>
                          </p:cTn>
                        </p:par>
                        <p:par>
                          <p:cTn id="68" fill="hold">
                            <p:stCondLst>
                              <p:cond delay="176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5"/>
                                        </p:tgtEl>
                                        <p:attrNameLst>
                                          <p:attrName>style.visibility</p:attrName>
                                        </p:attrNameLst>
                                      </p:cBhvr>
                                      <p:to>
                                        <p:strVal val="visible"/>
                                      </p:to>
                                    </p:set>
                                    <p:anim calcmode="lin" valueType="num">
                                      <p:cBhvr>
                                        <p:cTn id="71" dur="1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85"/>
                                        </p:tgtEl>
                                        <p:attrNameLst>
                                          <p:attrName>ppt_y</p:attrName>
                                        </p:attrNameLst>
                                      </p:cBhvr>
                                      <p:tavLst>
                                        <p:tav tm="0">
                                          <p:val>
                                            <p:strVal val="#ppt_y"/>
                                          </p:val>
                                        </p:tav>
                                        <p:tav tm="100000">
                                          <p:val>
                                            <p:strVal val="#ppt_y"/>
                                          </p:val>
                                        </p:tav>
                                      </p:tavLst>
                                    </p:anim>
                                    <p:anim calcmode="lin" valueType="num">
                                      <p:cBhvr>
                                        <p:cTn id="73" dur="1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85"/>
                                        </p:tgtEl>
                                      </p:cBhvr>
                                    </p:animEffect>
                                  </p:childTnLst>
                                </p:cTn>
                              </p:par>
                            </p:childTnLst>
                          </p:cTn>
                        </p:par>
                        <p:par>
                          <p:cTn id="76" fill="hold">
                            <p:stCondLst>
                              <p:cond delay="187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3"/>
                                        </p:tgtEl>
                                        <p:attrNameLst>
                                          <p:attrName>style.visibility</p:attrName>
                                        </p:attrNameLst>
                                      </p:cBhvr>
                                      <p:to>
                                        <p:strVal val="visible"/>
                                      </p:to>
                                    </p:set>
                                    <p:anim calcmode="lin" valueType="num">
                                      <p:cBhvr>
                                        <p:cTn id="79" dur="1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3"/>
                                        </p:tgtEl>
                                        <p:attrNameLst>
                                          <p:attrName>ppt_y</p:attrName>
                                        </p:attrNameLst>
                                      </p:cBhvr>
                                      <p:tavLst>
                                        <p:tav tm="0">
                                          <p:val>
                                            <p:strVal val="#ppt_y"/>
                                          </p:val>
                                        </p:tav>
                                        <p:tav tm="100000">
                                          <p:val>
                                            <p:strVal val="#ppt_y"/>
                                          </p:val>
                                        </p:tav>
                                      </p:tavLst>
                                    </p:anim>
                                    <p:anim calcmode="lin" valueType="num">
                                      <p:cBhvr>
                                        <p:cTn id="81" dur="1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3"/>
                                        </p:tgtEl>
                                      </p:cBhvr>
                                    </p:animEffect>
                                  </p:childTnLst>
                                </p:cTn>
                              </p:par>
                            </p:childTnLst>
                          </p:cTn>
                        </p:par>
                        <p:par>
                          <p:cTn id="84" fill="hold">
                            <p:stCondLst>
                              <p:cond delay="209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2"/>
                                        </p:tgtEl>
                                        <p:attrNameLst>
                                          <p:attrName>style.visibility</p:attrName>
                                        </p:attrNameLst>
                                      </p:cBhvr>
                                      <p:to>
                                        <p:strVal val="visible"/>
                                      </p:to>
                                    </p:set>
                                    <p:anim calcmode="lin" valueType="num">
                                      <p:cBhvr>
                                        <p:cTn id="87" dur="1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2"/>
                                        </p:tgtEl>
                                        <p:attrNameLst>
                                          <p:attrName>ppt_y</p:attrName>
                                        </p:attrNameLst>
                                      </p:cBhvr>
                                      <p:tavLst>
                                        <p:tav tm="0">
                                          <p:val>
                                            <p:strVal val="#ppt_y"/>
                                          </p:val>
                                        </p:tav>
                                        <p:tav tm="100000">
                                          <p:val>
                                            <p:strVal val="#ppt_y"/>
                                          </p:val>
                                        </p:tav>
                                      </p:tavLst>
                                    </p:anim>
                                    <p:anim calcmode="lin" valueType="num">
                                      <p:cBhvr>
                                        <p:cTn id="89" dur="1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2"/>
                                        </p:tgtEl>
                                      </p:cBhvr>
                                    </p:animEffect>
                                  </p:childTnLst>
                                </p:cTn>
                              </p:par>
                            </p:childTnLst>
                          </p:cTn>
                        </p:par>
                        <p:par>
                          <p:cTn id="92" fill="hold">
                            <p:stCondLst>
                              <p:cond delay="232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80"/>
                                        </p:tgtEl>
                                        <p:attrNameLst>
                                          <p:attrName>style.visibility</p:attrName>
                                        </p:attrNameLst>
                                      </p:cBhvr>
                                      <p:to>
                                        <p:strVal val="visible"/>
                                      </p:to>
                                    </p:set>
                                    <p:anim calcmode="lin" valueType="num">
                                      <p:cBhvr>
                                        <p:cTn id="95" dur="1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80"/>
                                        </p:tgtEl>
                                        <p:attrNameLst>
                                          <p:attrName>ppt_y</p:attrName>
                                        </p:attrNameLst>
                                      </p:cBhvr>
                                      <p:tavLst>
                                        <p:tav tm="0">
                                          <p:val>
                                            <p:strVal val="#ppt_y"/>
                                          </p:val>
                                        </p:tav>
                                        <p:tav tm="100000">
                                          <p:val>
                                            <p:strVal val="#ppt_y"/>
                                          </p:val>
                                        </p:tav>
                                      </p:tavLst>
                                    </p:anim>
                                    <p:anim calcmode="lin" valueType="num">
                                      <p:cBhvr>
                                        <p:cTn id="97" dur="1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80"/>
                                        </p:tgtEl>
                                      </p:cBhvr>
                                    </p:animEffect>
                                  </p:childTnLst>
                                </p:cTn>
                              </p:par>
                            </p:childTnLst>
                          </p:cTn>
                        </p:par>
                        <p:par>
                          <p:cTn id="100" fill="hold">
                            <p:stCondLst>
                              <p:cond delay="275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81"/>
                                        </p:tgtEl>
                                        <p:attrNameLst>
                                          <p:attrName>style.visibility</p:attrName>
                                        </p:attrNameLst>
                                      </p:cBhvr>
                                      <p:to>
                                        <p:strVal val="visible"/>
                                      </p:to>
                                    </p:set>
                                    <p:anim calcmode="lin" valueType="num">
                                      <p:cBhvr>
                                        <p:cTn id="103"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81"/>
                                        </p:tgtEl>
                                        <p:attrNameLst>
                                          <p:attrName>ppt_y</p:attrName>
                                        </p:attrNameLst>
                                      </p:cBhvr>
                                      <p:tavLst>
                                        <p:tav tm="0">
                                          <p:val>
                                            <p:strVal val="#ppt_y"/>
                                          </p:val>
                                        </p:tav>
                                        <p:tav tm="100000">
                                          <p:val>
                                            <p:strVal val="#ppt_y"/>
                                          </p:val>
                                        </p:tav>
                                      </p:tavLst>
                                    </p:anim>
                                    <p:anim calcmode="lin" valueType="num">
                                      <p:cBhvr>
                                        <p:cTn id="105"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81"/>
                                        </p:tgtEl>
                                      </p:cBhvr>
                                    </p:animEffect>
                                  </p:childTnLst>
                                </p:cTn>
                              </p:par>
                            </p:childTnLst>
                          </p:cTn>
                        </p:par>
                        <p:par>
                          <p:cTn id="108" fill="hold">
                            <p:stCondLst>
                              <p:cond delay="301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82"/>
                                        </p:tgtEl>
                                        <p:attrNameLst>
                                          <p:attrName>style.visibility</p:attrName>
                                        </p:attrNameLst>
                                      </p:cBhvr>
                                      <p:to>
                                        <p:strVal val="visible"/>
                                      </p:to>
                                    </p:set>
                                    <p:anim calcmode="lin" valueType="num">
                                      <p:cBhvr>
                                        <p:cTn id="111"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82"/>
                                        </p:tgtEl>
                                        <p:attrNameLst>
                                          <p:attrName>ppt_y</p:attrName>
                                        </p:attrNameLst>
                                      </p:cBhvr>
                                      <p:tavLst>
                                        <p:tav tm="0">
                                          <p:val>
                                            <p:strVal val="#ppt_y"/>
                                          </p:val>
                                        </p:tav>
                                        <p:tav tm="100000">
                                          <p:val>
                                            <p:strVal val="#ppt_y"/>
                                          </p:val>
                                        </p:tav>
                                      </p:tavLst>
                                    </p:anim>
                                    <p:anim calcmode="lin" valueType="num">
                                      <p:cBhvr>
                                        <p:cTn id="113"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82"/>
                                        </p:tgtEl>
                                      </p:cBhvr>
                                    </p:animEffect>
                                  </p:childTnLst>
                                </p:cTn>
                              </p:par>
                            </p:childTnLst>
                          </p:cTn>
                        </p:par>
                        <p:par>
                          <p:cTn id="116" fill="hold">
                            <p:stCondLst>
                              <p:cond delay="332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86"/>
                                        </p:tgtEl>
                                        <p:attrNameLst>
                                          <p:attrName>style.visibility</p:attrName>
                                        </p:attrNameLst>
                                      </p:cBhvr>
                                      <p:to>
                                        <p:strVal val="visible"/>
                                      </p:to>
                                    </p:set>
                                    <p:anim calcmode="lin" valueType="num">
                                      <p:cBhvr>
                                        <p:cTn id="119" dur="1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86"/>
                                        </p:tgtEl>
                                        <p:attrNameLst>
                                          <p:attrName>ppt_y</p:attrName>
                                        </p:attrNameLst>
                                      </p:cBhvr>
                                      <p:tavLst>
                                        <p:tav tm="0">
                                          <p:val>
                                            <p:strVal val="#ppt_y"/>
                                          </p:val>
                                        </p:tav>
                                        <p:tav tm="100000">
                                          <p:val>
                                            <p:strVal val="#ppt_y"/>
                                          </p:val>
                                        </p:tav>
                                      </p:tavLst>
                                    </p:anim>
                                    <p:anim calcmode="lin" valueType="num">
                                      <p:cBhvr>
                                        <p:cTn id="121" dur="1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86"/>
                                        </p:tgtEl>
                                      </p:cBhvr>
                                    </p:animEffect>
                                  </p:childTnLst>
                                </p:cTn>
                              </p:par>
                            </p:childTnLst>
                          </p:cTn>
                        </p:par>
                        <p:par>
                          <p:cTn id="124" fill="hold">
                            <p:stCondLst>
                              <p:cond delay="3490"/>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2"/>
                                        </p:tgtEl>
                                        <p:attrNameLst>
                                          <p:attrName>style.visibility</p:attrName>
                                        </p:attrNameLst>
                                      </p:cBhvr>
                                      <p:to>
                                        <p:strVal val="visible"/>
                                      </p:to>
                                    </p:set>
                                    <p:anim calcmode="lin" valueType="num">
                                      <p:cBhvr>
                                        <p:cTn id="12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8" dur="250" fill="hold"/>
                                        <p:tgtEl>
                                          <p:spTgt spid="2"/>
                                        </p:tgtEl>
                                        <p:attrNameLst>
                                          <p:attrName>ppt_y</p:attrName>
                                        </p:attrNameLst>
                                      </p:cBhvr>
                                      <p:tavLst>
                                        <p:tav tm="0">
                                          <p:val>
                                            <p:strVal val="#ppt_y"/>
                                          </p:val>
                                        </p:tav>
                                        <p:tav tm="100000">
                                          <p:val>
                                            <p:strVal val="#ppt_y"/>
                                          </p:val>
                                        </p:tav>
                                      </p:tavLst>
                                    </p:anim>
                                    <p:anim calcmode="lin" valueType="num">
                                      <p:cBhvr>
                                        <p:cTn id="12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63" grpId="0"/>
      <p:bldP spid="72" grpId="0"/>
      <p:bldP spid="75" grpId="0"/>
      <p:bldP spid="76" grpId="0"/>
      <p:bldP spid="77" grpId="0"/>
      <p:bldP spid="78" grpId="0"/>
      <p:bldP spid="79" grpId="0"/>
      <p:bldP spid="80" grpId="0"/>
      <p:bldP spid="81" grpId="0"/>
      <p:bldP spid="82" grpId="0"/>
      <p:bldP spid="85" grpId="0"/>
      <p:bldP spid="8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154213" y="3063886"/>
            <a:ext cx="266016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Executive summary,</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4422838" y="3580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6" name="Rectangle 33">
            <a:extLst>
              <a:ext uri="{FF2B5EF4-FFF2-40B4-BE49-F238E27FC236}">
                <a16:creationId xmlns:a16="http://schemas.microsoft.com/office/drawing/2014/main" id="{38D63494-C8A0-C8A8-76BF-7D33156D6143}"/>
              </a:ext>
            </a:extLst>
          </p:cNvPr>
          <p:cNvSpPr/>
          <p:nvPr/>
        </p:nvSpPr>
        <p:spPr>
          <a:xfrm>
            <a:off x="7862159" y="201993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6183983"/>
            <a:ext cx="3460676"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Mission and vision </a:t>
            </a:r>
          </a:p>
        </p:txBody>
      </p:sp>
      <p:sp>
        <p:nvSpPr>
          <p:cNvPr id="53" name="Rectangle 33">
            <a:extLst>
              <a:ext uri="{FF2B5EF4-FFF2-40B4-BE49-F238E27FC236}">
                <a16:creationId xmlns:a16="http://schemas.microsoft.com/office/drawing/2014/main" id="{1A3945F6-F19F-B650-0CB3-DBFEA9C4F7D1}"/>
              </a:ext>
            </a:extLst>
          </p:cNvPr>
          <p:cNvSpPr/>
          <p:nvPr/>
        </p:nvSpPr>
        <p:spPr>
          <a:xfrm>
            <a:off x="2991975" y="2204966"/>
            <a:ext cx="242944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Company summary, </a:t>
            </a:r>
          </a:p>
        </p:txBody>
      </p:sp>
      <p:sp>
        <p:nvSpPr>
          <p:cNvPr id="57" name="Rectangle 33">
            <a:extLst>
              <a:ext uri="{FF2B5EF4-FFF2-40B4-BE49-F238E27FC236}">
                <a16:creationId xmlns:a16="http://schemas.microsoft.com/office/drawing/2014/main" id="{2CAD4701-5598-6A4E-B956-D2CC0ADBCC8F}"/>
              </a:ext>
            </a:extLst>
          </p:cNvPr>
          <p:cNvSpPr/>
          <p:nvPr/>
        </p:nvSpPr>
        <p:spPr>
          <a:xfrm>
            <a:off x="8404231" y="3723807"/>
            <a:ext cx="2671980"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Management profile, </a:t>
            </a:r>
          </a:p>
        </p:txBody>
      </p:sp>
      <p:sp>
        <p:nvSpPr>
          <p:cNvPr id="58" name="Rectangle 33">
            <a:extLst>
              <a:ext uri="{FF2B5EF4-FFF2-40B4-BE49-F238E27FC236}">
                <a16:creationId xmlns:a16="http://schemas.microsoft.com/office/drawing/2014/main" id="{F5C0350E-F91C-DED3-68F8-DD635FF86AC3}"/>
              </a:ext>
            </a:extLst>
          </p:cNvPr>
          <p:cNvSpPr/>
          <p:nvPr/>
        </p:nvSpPr>
        <p:spPr>
          <a:xfrm>
            <a:off x="8873427" y="1697839"/>
            <a:ext cx="3035450"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Risk-and-reward profile.</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25</a:t>
            </a:fld>
            <a:endParaRPr lang="ar-SA"/>
          </a:p>
        </p:txBody>
      </p:sp>
      <p:sp>
        <p:nvSpPr>
          <p:cNvPr id="43" name="Rectangle 31">
            <a:extLst>
              <a:ext uri="{FF2B5EF4-FFF2-40B4-BE49-F238E27FC236}">
                <a16:creationId xmlns:a16="http://schemas.microsoft.com/office/drawing/2014/main" id="{7DDC44A8-7E7E-DE6F-671F-DD4B487442BF}"/>
              </a:ext>
            </a:extLst>
          </p:cNvPr>
          <p:cNvSpPr/>
          <p:nvPr/>
        </p:nvSpPr>
        <p:spPr>
          <a:xfrm>
            <a:off x="1139963" y="828492"/>
            <a:ext cx="10148341" cy="461665"/>
          </a:xfrm>
          <a:prstGeom prst="rect">
            <a:avLst/>
          </a:prstGeom>
        </p:spPr>
        <p:txBody>
          <a:bodyPr wrap="square" anchor="t">
            <a:spAutoFit/>
          </a:bodyPr>
          <a:lstStyle/>
          <a:p>
            <a:pPr algn="ctr"/>
            <a:r>
              <a:rPr lang="en-US" sz="2400" dirty="0">
                <a:solidFill>
                  <a:schemeClr val="tx1">
                    <a:lumMod val="60000"/>
                    <a:lumOff val="40000"/>
                  </a:schemeClr>
                </a:solidFill>
              </a:rPr>
              <a:t>The major sections in the business plan are: </a:t>
            </a:r>
          </a:p>
        </p:txBody>
      </p:sp>
    </p:spTree>
    <p:extLst>
      <p:ext uri="{BB962C8B-B14F-4D97-AF65-F5344CB8AC3E}">
        <p14:creationId xmlns:p14="http://schemas.microsoft.com/office/powerpoint/2010/main" val="271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3"/>
                                        </p:tgtEl>
                                        <p:attrNameLst>
                                          <p:attrName>style.visibility</p:attrName>
                                        </p:attrNameLst>
                                      </p:cBhvr>
                                      <p:to>
                                        <p:strVal val="visible"/>
                                      </p:to>
                                    </p:set>
                                    <p:anim calcmode="lin" valueType="num">
                                      <p:cBhvr>
                                        <p:cTn id="31" dur="1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3"/>
                                        </p:tgtEl>
                                        <p:attrNameLst>
                                          <p:attrName>ppt_y</p:attrName>
                                        </p:attrNameLst>
                                      </p:cBhvr>
                                      <p:tavLst>
                                        <p:tav tm="0">
                                          <p:val>
                                            <p:strVal val="#ppt_y"/>
                                          </p:val>
                                        </p:tav>
                                        <p:tav tm="100000">
                                          <p:val>
                                            <p:strVal val="#ppt_y"/>
                                          </p:val>
                                        </p:tav>
                                      </p:tavLst>
                                    </p:anim>
                                    <p:anim calcmode="lin" valueType="num">
                                      <p:cBhvr>
                                        <p:cTn id="33" dur="1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3"/>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38"/>
                                        </p:tgtEl>
                                        <p:attrNameLst>
                                          <p:attrName>style.visibility</p:attrName>
                                        </p:attrNameLst>
                                      </p:cBhvr>
                                      <p:to>
                                        <p:strVal val="visible"/>
                                      </p:to>
                                    </p:set>
                                    <p:anim calcmode="lin" valueType="num">
                                      <p:cBhvr>
                                        <p:cTn id="38"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38"/>
                                        </p:tgtEl>
                                        <p:attrNameLst>
                                          <p:attrName>ppt_y</p:attrName>
                                        </p:attrNameLst>
                                      </p:cBhvr>
                                      <p:tavLst>
                                        <p:tav tm="0">
                                          <p:val>
                                            <p:strVal val="#ppt_y"/>
                                          </p:val>
                                        </p:tav>
                                        <p:tav tm="100000">
                                          <p:val>
                                            <p:strVal val="#ppt_y"/>
                                          </p:val>
                                        </p:tav>
                                      </p:tavLst>
                                    </p:anim>
                                    <p:anim calcmode="lin" valueType="num">
                                      <p:cBhvr>
                                        <p:cTn id="40"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38"/>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9"/>
                                        </p:tgtEl>
                                        <p:attrNameLst>
                                          <p:attrName>style.visibility</p:attrName>
                                        </p:attrNameLst>
                                      </p:cBhvr>
                                      <p:to>
                                        <p:strVal val="visible"/>
                                      </p:to>
                                    </p:set>
                                    <p:anim calcmode="lin" valueType="num">
                                      <p:cBhvr>
                                        <p:cTn id="45"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6" dur="150" fill="hold"/>
                                        <p:tgtEl>
                                          <p:spTgt spid="39"/>
                                        </p:tgtEl>
                                        <p:attrNameLst>
                                          <p:attrName>ppt_y</p:attrName>
                                        </p:attrNameLst>
                                      </p:cBhvr>
                                      <p:tavLst>
                                        <p:tav tm="0">
                                          <p:val>
                                            <p:strVal val="#ppt_y"/>
                                          </p:val>
                                        </p:tav>
                                        <p:tav tm="100000">
                                          <p:val>
                                            <p:strVal val="#ppt_y"/>
                                          </p:val>
                                        </p:tav>
                                      </p:tavLst>
                                    </p:anim>
                                    <p:anim calcmode="lin" valueType="num">
                                      <p:cBhvr>
                                        <p:cTn id="47"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8"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50" tmFilter="0,0; .5, 1; 1, 1"/>
                                        <p:tgtEl>
                                          <p:spTgt spid="39"/>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40"/>
                                        </p:tgtEl>
                                        <p:attrNameLst>
                                          <p:attrName>style.visibility</p:attrName>
                                        </p:attrNameLst>
                                      </p:cBhvr>
                                      <p:to>
                                        <p:strVal val="visible"/>
                                      </p:to>
                                    </p:set>
                                    <p:anim calcmode="lin" valueType="num">
                                      <p:cBhvr>
                                        <p:cTn id="52"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3" dur="150" fill="hold"/>
                                        <p:tgtEl>
                                          <p:spTgt spid="40"/>
                                        </p:tgtEl>
                                        <p:attrNameLst>
                                          <p:attrName>ppt_y</p:attrName>
                                        </p:attrNameLst>
                                      </p:cBhvr>
                                      <p:tavLst>
                                        <p:tav tm="0">
                                          <p:val>
                                            <p:strVal val="#ppt_y"/>
                                          </p:val>
                                        </p:tav>
                                        <p:tav tm="100000">
                                          <p:val>
                                            <p:strVal val="#ppt_y"/>
                                          </p:val>
                                        </p:tav>
                                      </p:tavLst>
                                    </p:anim>
                                    <p:anim calcmode="lin" valueType="num">
                                      <p:cBhvr>
                                        <p:cTn id="54"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5"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50" tmFilter="0,0; .5, 1; 1, 1"/>
                                        <p:tgtEl>
                                          <p:spTgt spid="40"/>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44"/>
                                        </p:tgtEl>
                                        <p:attrNameLst>
                                          <p:attrName>style.visibility</p:attrName>
                                        </p:attrNameLst>
                                      </p:cBhvr>
                                      <p:to>
                                        <p:strVal val="visible"/>
                                      </p:to>
                                    </p:set>
                                    <p:anim calcmode="lin" valueType="num">
                                      <p:cBhvr>
                                        <p:cTn id="59"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44"/>
                                        </p:tgtEl>
                                        <p:attrNameLst>
                                          <p:attrName>ppt_y</p:attrName>
                                        </p:attrNameLst>
                                      </p:cBhvr>
                                      <p:tavLst>
                                        <p:tav tm="0">
                                          <p:val>
                                            <p:strVal val="#ppt_y"/>
                                          </p:val>
                                        </p:tav>
                                        <p:tav tm="100000">
                                          <p:val>
                                            <p:strVal val="#ppt_y"/>
                                          </p:val>
                                        </p:tav>
                                      </p:tavLst>
                                    </p:anim>
                                    <p:anim calcmode="lin" valueType="num">
                                      <p:cBhvr>
                                        <p:cTn id="61"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44"/>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46"/>
                                        </p:tgtEl>
                                        <p:attrNameLst>
                                          <p:attrName>style.visibility</p:attrName>
                                        </p:attrNameLst>
                                      </p:cBhvr>
                                      <p:to>
                                        <p:strVal val="visible"/>
                                      </p:to>
                                    </p:set>
                                    <p:anim calcmode="lin" valueType="num">
                                      <p:cBhvr>
                                        <p:cTn id="66"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7" dur="150" fill="hold"/>
                                        <p:tgtEl>
                                          <p:spTgt spid="46"/>
                                        </p:tgtEl>
                                        <p:attrNameLst>
                                          <p:attrName>ppt_y</p:attrName>
                                        </p:attrNameLst>
                                      </p:cBhvr>
                                      <p:tavLst>
                                        <p:tav tm="0">
                                          <p:val>
                                            <p:strVal val="#ppt_y"/>
                                          </p:val>
                                        </p:tav>
                                        <p:tav tm="100000">
                                          <p:val>
                                            <p:strVal val="#ppt_y"/>
                                          </p:val>
                                        </p:tav>
                                      </p:tavLst>
                                    </p:anim>
                                    <p:anim calcmode="lin" valueType="num">
                                      <p:cBhvr>
                                        <p:cTn id="68"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9"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50" tmFilter="0,0; .5, 1; 1, 1"/>
                                        <p:tgtEl>
                                          <p:spTgt spid="46"/>
                                        </p:tgtEl>
                                      </p:cBhvr>
                                    </p:animEffect>
                                  </p:childTnLst>
                                </p:cTn>
                              </p:par>
                            </p:childTnLst>
                          </p:cTn>
                        </p:par>
                        <p:par>
                          <p:cTn id="71" fill="hold">
                            <p:stCondLst>
                              <p:cond delay="1915"/>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7"/>
                                        </p:tgtEl>
                                        <p:attrNameLst>
                                          <p:attrName>style.visibility</p:attrName>
                                        </p:attrNameLst>
                                      </p:cBhvr>
                                      <p:to>
                                        <p:strVal val="visible"/>
                                      </p:to>
                                    </p:set>
                                    <p:anim calcmode="lin" valueType="num">
                                      <p:cBhvr>
                                        <p:cTn id="74"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5" dur="150" fill="hold"/>
                                        <p:tgtEl>
                                          <p:spTgt spid="37"/>
                                        </p:tgtEl>
                                        <p:attrNameLst>
                                          <p:attrName>ppt_y</p:attrName>
                                        </p:attrNameLst>
                                      </p:cBhvr>
                                      <p:tavLst>
                                        <p:tav tm="0">
                                          <p:val>
                                            <p:strVal val="#ppt_y"/>
                                          </p:val>
                                        </p:tav>
                                        <p:tav tm="100000">
                                          <p:val>
                                            <p:strVal val="#ppt_y"/>
                                          </p:val>
                                        </p:tav>
                                      </p:tavLst>
                                    </p:anim>
                                    <p:anim calcmode="lin" valueType="num">
                                      <p:cBhvr>
                                        <p:cTn id="76"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77"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150" tmFilter="0,0; .5, 1; 1, 1"/>
                                        <p:tgtEl>
                                          <p:spTgt spid="37"/>
                                        </p:tgtEl>
                                      </p:cBhvr>
                                    </p:animEffect>
                                  </p:childTnLst>
                                </p:cTn>
                              </p:par>
                            </p:childTnLst>
                          </p:cTn>
                        </p:par>
                        <p:par>
                          <p:cTn id="79" fill="hold">
                            <p:stCondLst>
                              <p:cond delay="2305"/>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47"/>
                                        </p:tgtEl>
                                        <p:attrNameLst>
                                          <p:attrName>style.visibility</p:attrName>
                                        </p:attrNameLst>
                                      </p:cBhvr>
                                      <p:to>
                                        <p:strVal val="visible"/>
                                      </p:to>
                                    </p:set>
                                    <p:anim calcmode="lin" valueType="num">
                                      <p:cBhvr>
                                        <p:cTn id="82"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3" dur="150" fill="hold"/>
                                        <p:tgtEl>
                                          <p:spTgt spid="47"/>
                                        </p:tgtEl>
                                        <p:attrNameLst>
                                          <p:attrName>ppt_y</p:attrName>
                                        </p:attrNameLst>
                                      </p:cBhvr>
                                      <p:tavLst>
                                        <p:tav tm="0">
                                          <p:val>
                                            <p:strVal val="#ppt_y"/>
                                          </p:val>
                                        </p:tav>
                                        <p:tav tm="100000">
                                          <p:val>
                                            <p:strVal val="#ppt_y"/>
                                          </p:val>
                                        </p:tav>
                                      </p:tavLst>
                                    </p:anim>
                                    <p:anim calcmode="lin" valueType="num">
                                      <p:cBhvr>
                                        <p:cTn id="84"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85"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50" tmFilter="0,0; .5, 1; 1, 1"/>
                                        <p:tgtEl>
                                          <p:spTgt spid="47"/>
                                        </p:tgtEl>
                                      </p:cBhvr>
                                    </p:animEffect>
                                  </p:childTnLst>
                                </p:cTn>
                              </p:par>
                            </p:childTnLst>
                          </p:cTn>
                        </p:par>
                        <p:par>
                          <p:cTn id="87" fill="hold">
                            <p:stCondLst>
                              <p:cond delay="268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3"/>
                                        </p:tgtEl>
                                        <p:attrNameLst>
                                          <p:attrName>style.visibility</p:attrName>
                                        </p:attrNameLst>
                                      </p:cBhvr>
                                      <p:to>
                                        <p:strVal val="visible"/>
                                      </p:to>
                                    </p:set>
                                    <p:anim calcmode="lin" valueType="num">
                                      <p:cBhvr>
                                        <p:cTn id="90"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91" dur="150" fill="hold"/>
                                        <p:tgtEl>
                                          <p:spTgt spid="53"/>
                                        </p:tgtEl>
                                        <p:attrNameLst>
                                          <p:attrName>ppt_y</p:attrName>
                                        </p:attrNameLst>
                                      </p:cBhvr>
                                      <p:tavLst>
                                        <p:tav tm="0">
                                          <p:val>
                                            <p:strVal val="#ppt_y"/>
                                          </p:val>
                                        </p:tav>
                                        <p:tav tm="100000">
                                          <p:val>
                                            <p:strVal val="#ppt_y"/>
                                          </p:val>
                                        </p:tav>
                                      </p:tavLst>
                                    </p:anim>
                                    <p:anim calcmode="lin" valueType="num">
                                      <p:cBhvr>
                                        <p:cTn id="92"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93"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150" tmFilter="0,0; .5, 1; 1, 1"/>
                                        <p:tgtEl>
                                          <p:spTgt spid="53"/>
                                        </p:tgtEl>
                                      </p:cBhvr>
                                    </p:animEffect>
                                  </p:childTnLst>
                                </p:cTn>
                              </p:par>
                            </p:childTnLst>
                          </p:cTn>
                        </p:par>
                        <p:par>
                          <p:cTn id="95" fill="hold">
                            <p:stCondLst>
                              <p:cond delay="304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7"/>
                                        </p:tgtEl>
                                        <p:attrNameLst>
                                          <p:attrName>style.visibility</p:attrName>
                                        </p:attrNameLst>
                                      </p:cBhvr>
                                      <p:to>
                                        <p:strVal val="visible"/>
                                      </p:to>
                                    </p:set>
                                    <p:anim calcmode="lin" valueType="num">
                                      <p:cBhvr>
                                        <p:cTn id="98"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57"/>
                                        </p:tgtEl>
                                        <p:attrNameLst>
                                          <p:attrName>ppt_y</p:attrName>
                                        </p:attrNameLst>
                                      </p:cBhvr>
                                      <p:tavLst>
                                        <p:tav tm="0">
                                          <p:val>
                                            <p:strVal val="#ppt_y"/>
                                          </p:val>
                                        </p:tav>
                                        <p:tav tm="100000">
                                          <p:val>
                                            <p:strVal val="#ppt_y"/>
                                          </p:val>
                                        </p:tav>
                                      </p:tavLst>
                                    </p:anim>
                                    <p:anim calcmode="lin" valueType="num">
                                      <p:cBhvr>
                                        <p:cTn id="100"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57"/>
                                        </p:tgtEl>
                                      </p:cBhvr>
                                    </p:animEffect>
                                  </p:childTnLst>
                                </p:cTn>
                              </p:par>
                            </p:childTnLst>
                          </p:cTn>
                        </p:par>
                        <p:par>
                          <p:cTn id="103" fill="hold">
                            <p:stCondLst>
                              <p:cond delay="3445"/>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58"/>
                                        </p:tgtEl>
                                        <p:attrNameLst>
                                          <p:attrName>style.visibility</p:attrName>
                                        </p:attrNameLst>
                                      </p:cBhvr>
                                      <p:to>
                                        <p:strVal val="visible"/>
                                      </p:to>
                                    </p:set>
                                    <p:anim calcmode="lin" valueType="num">
                                      <p:cBhvr>
                                        <p:cTn id="106"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07" dur="150" fill="hold"/>
                                        <p:tgtEl>
                                          <p:spTgt spid="58"/>
                                        </p:tgtEl>
                                        <p:attrNameLst>
                                          <p:attrName>ppt_y</p:attrName>
                                        </p:attrNameLst>
                                      </p:cBhvr>
                                      <p:tavLst>
                                        <p:tav tm="0">
                                          <p:val>
                                            <p:strVal val="#ppt_y"/>
                                          </p:val>
                                        </p:tav>
                                        <p:tav tm="100000">
                                          <p:val>
                                            <p:strVal val="#ppt_y"/>
                                          </p:val>
                                        </p:tav>
                                      </p:tavLst>
                                    </p:anim>
                                    <p:anim calcmode="lin" valueType="num">
                                      <p:cBhvr>
                                        <p:cTn id="108"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9"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6" grpId="0"/>
      <p:bldP spid="47" grpId="0"/>
      <p:bldP spid="53" grpId="0"/>
      <p:bldP spid="57" grpId="0"/>
      <p:bldP spid="58"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2079320" y="3229813"/>
            <a:ext cx="5929246" cy="137668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547470" y="359908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208097" y="495993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411751" y="3081933"/>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003473" y="41667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5929264" y="1964806"/>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7309239" y="301402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7740353" y="15926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7" name="Rectangle 33">
            <a:extLst>
              <a:ext uri="{FF2B5EF4-FFF2-40B4-BE49-F238E27FC236}">
                <a16:creationId xmlns:a16="http://schemas.microsoft.com/office/drawing/2014/main" id="{38DB338B-F49E-F72B-2B7A-9A81542A5941}"/>
              </a:ext>
            </a:extLst>
          </p:cNvPr>
          <p:cNvSpPr/>
          <p:nvPr/>
        </p:nvSpPr>
        <p:spPr>
          <a:xfrm>
            <a:off x="172205" y="2757871"/>
            <a:ext cx="2660167"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executive summary covers the highlights of your business plan.</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953836" y="2402033"/>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80947" y="5938249"/>
            <a:ext cx="440676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purpose of the summary is to convince readers that your business has merit.</a:t>
            </a:r>
          </a:p>
        </p:txBody>
      </p:sp>
      <p:sp>
        <p:nvSpPr>
          <p:cNvPr id="53" name="Rectangle 33">
            <a:extLst>
              <a:ext uri="{FF2B5EF4-FFF2-40B4-BE49-F238E27FC236}">
                <a16:creationId xmlns:a16="http://schemas.microsoft.com/office/drawing/2014/main" id="{1A3945F6-F19F-B650-0CB3-DBFEA9C4F7D1}"/>
              </a:ext>
            </a:extLst>
          </p:cNvPr>
          <p:cNvSpPr/>
          <p:nvPr/>
        </p:nvSpPr>
        <p:spPr>
          <a:xfrm>
            <a:off x="1553114" y="1241539"/>
            <a:ext cx="571615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company summary tells the readers what the company is, who is behind it, and where it is going.</a:t>
            </a:r>
          </a:p>
        </p:txBody>
      </p:sp>
      <p:sp>
        <p:nvSpPr>
          <p:cNvPr id="57" name="Rectangle 33">
            <a:extLst>
              <a:ext uri="{FF2B5EF4-FFF2-40B4-BE49-F238E27FC236}">
                <a16:creationId xmlns:a16="http://schemas.microsoft.com/office/drawing/2014/main" id="{2CAD4701-5598-6A4E-B956-D2CC0ADBCC8F}"/>
              </a:ext>
            </a:extLst>
          </p:cNvPr>
          <p:cNvSpPr/>
          <p:nvPr/>
        </p:nvSpPr>
        <p:spPr>
          <a:xfrm>
            <a:off x="8322915" y="3350489"/>
            <a:ext cx="3333067"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company summary should include names, background, history, and goals.</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26</a:t>
            </a:fld>
            <a:endParaRPr lang="ar-SA"/>
          </a:p>
        </p:txBody>
      </p:sp>
    </p:spTree>
    <p:extLst>
      <p:ext uri="{BB962C8B-B14F-4D97-AF65-F5344CB8AC3E}">
        <p14:creationId xmlns:p14="http://schemas.microsoft.com/office/powerpoint/2010/main" val="22339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21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334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3"/>
                                        </p:tgtEl>
                                        <p:attrNameLst>
                                          <p:attrName>style.visibility</p:attrName>
                                        </p:attrNameLst>
                                      </p:cBhvr>
                                      <p:to>
                                        <p:strVal val="visible"/>
                                      </p:to>
                                    </p:set>
                                    <p:anim calcmode="lin" valueType="num">
                                      <p:cBhvr>
                                        <p:cTn id="7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3"/>
                                        </p:tgtEl>
                                        <p:attrNameLst>
                                          <p:attrName>ppt_y</p:attrName>
                                        </p:attrNameLst>
                                      </p:cBhvr>
                                      <p:tavLst>
                                        <p:tav tm="0">
                                          <p:val>
                                            <p:strVal val="#ppt_y"/>
                                          </p:val>
                                        </p:tav>
                                        <p:tav tm="100000">
                                          <p:val>
                                            <p:strVal val="#ppt_y"/>
                                          </p:val>
                                        </p:tav>
                                      </p:tavLst>
                                    </p:anim>
                                    <p:anim calcmode="lin" valueType="num">
                                      <p:cBhvr>
                                        <p:cTn id="7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3"/>
                                        </p:tgtEl>
                                      </p:cBhvr>
                                    </p:animEffect>
                                  </p:childTnLst>
                                </p:cTn>
                              </p:par>
                            </p:childTnLst>
                          </p:cTn>
                        </p:par>
                        <p:par>
                          <p:cTn id="80" fill="hold">
                            <p:stCondLst>
                              <p:cond delay="469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7" grpId="0"/>
      <p:bldP spid="53"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5415615" y="2307083"/>
            <a:ext cx="1832295" cy="425432"/>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rot="17100000" flipV="1">
            <a:off x="4887134" y="1296289"/>
            <a:ext cx="934573" cy="210579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5579739" flipV="1">
            <a:off x="7257994" y="848814"/>
            <a:ext cx="986355" cy="2251175"/>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AAF0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40" name="Rectangle 33">
            <a:extLst>
              <a:ext uri="{FF2B5EF4-FFF2-40B4-BE49-F238E27FC236}">
                <a16:creationId xmlns:a16="http://schemas.microsoft.com/office/drawing/2014/main" id="{2EA622B8-ED51-E55F-03CF-A483AD2AB8EA}"/>
              </a:ext>
            </a:extLst>
          </p:cNvPr>
          <p:cNvSpPr/>
          <p:nvPr/>
        </p:nvSpPr>
        <p:spPr>
          <a:xfrm>
            <a:off x="5121616" y="2042435"/>
            <a:ext cx="46560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32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32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70585" y="1696206"/>
            <a:ext cx="465608" cy="584775"/>
          </a:xfrm>
          <a:prstGeom prst="rect">
            <a:avLst/>
          </a:prstGeom>
        </p:spPr>
        <p:txBody>
          <a:bodyPr wrap="square" lIns="0" rIns="0" anchor="ctr">
            <a:spAutoFit/>
          </a:bodyPr>
          <a:lstStyle/>
          <a:p>
            <a:pPr algn="ctr" eaLnBrk="1" fontAlgn="auto" hangingPunct="1">
              <a:spcBef>
                <a:spcPts val="0"/>
              </a:spcBef>
              <a:spcAft>
                <a:spcPts val="0"/>
              </a:spcAft>
            </a:pPr>
            <a:r>
              <a:rPr lang="ar-SA" sz="3200" dirty="0">
                <a:solidFill>
                  <a:schemeClr val="tx1">
                    <a:lumMod val="60000"/>
                    <a:lumOff val="40000"/>
                  </a:schemeClr>
                </a:solidFill>
                <a:cs typeface="Cocon® Next Arabic" panose="020A0503020102020204" pitchFamily="18" charset="-78"/>
              </a:rPr>
              <a:t>2</a:t>
            </a:r>
            <a:endParaRPr lang="en-US" sz="3200" dirty="0">
              <a:solidFill>
                <a:schemeClr val="tx1">
                  <a:lumMod val="60000"/>
                  <a:lumOff val="40000"/>
                </a:schemeClr>
              </a:solidFill>
              <a:cs typeface="Cocon® Next Arabic" panose="020A0503020102020204" pitchFamily="18" charset="-78"/>
            </a:endParaRPr>
          </a:p>
        </p:txBody>
      </p:sp>
      <p:sp>
        <p:nvSpPr>
          <p:cNvPr id="53" name="Rectangle 33">
            <a:extLst>
              <a:ext uri="{FF2B5EF4-FFF2-40B4-BE49-F238E27FC236}">
                <a16:creationId xmlns:a16="http://schemas.microsoft.com/office/drawing/2014/main" id="{1A3945F6-F19F-B650-0CB3-DBFEA9C4F7D1}"/>
              </a:ext>
            </a:extLst>
          </p:cNvPr>
          <p:cNvSpPr/>
          <p:nvPr/>
        </p:nvSpPr>
        <p:spPr>
          <a:xfrm>
            <a:off x="861540" y="3404731"/>
            <a:ext cx="3905680" cy="1420325"/>
          </a:xfrm>
          <a:prstGeom prst="rect">
            <a:avLst/>
          </a:prstGeom>
        </p:spPr>
        <p:txBody>
          <a:bodyPr wrap="square" lIns="0" rIns="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management profile includes organizational chart of managers, resumes, and professionals.</a:t>
            </a:r>
          </a:p>
        </p:txBody>
      </p:sp>
      <p:sp>
        <p:nvSpPr>
          <p:cNvPr id="57" name="Rectangle 33">
            <a:extLst>
              <a:ext uri="{FF2B5EF4-FFF2-40B4-BE49-F238E27FC236}">
                <a16:creationId xmlns:a16="http://schemas.microsoft.com/office/drawing/2014/main" id="{2CAD4701-5598-6A4E-B956-D2CC0ADBCC8F}"/>
              </a:ext>
            </a:extLst>
          </p:cNvPr>
          <p:cNvSpPr/>
          <p:nvPr/>
        </p:nvSpPr>
        <p:spPr>
          <a:xfrm>
            <a:off x="6775554" y="3075162"/>
            <a:ext cx="5000734" cy="2343655"/>
          </a:xfrm>
          <a:prstGeom prst="rect">
            <a:avLst/>
          </a:prstGeom>
        </p:spPr>
        <p:txBody>
          <a:bodyPr wrap="square" lIns="0" rIns="0" anchor="ctr">
            <a:spAutoFit/>
          </a:bodyPr>
          <a:lstStyle/>
          <a:p>
            <a:pPr algn="ctr" eaLnBrk="1" fontAlgn="auto" hangingPunct="1">
              <a:lnSpc>
                <a:spcPct val="150000"/>
              </a:lnSpc>
              <a:spcBef>
                <a:spcPts val="0"/>
              </a:spcBef>
              <a:spcAft>
                <a:spcPts val="0"/>
              </a:spcAft>
            </a:pPr>
            <a:r>
              <a:rPr lang="en-US" sz="2000" dirty="0">
                <a:solidFill>
                  <a:srgbClr val="000000"/>
                </a:solidFill>
                <a:cs typeface="Cocon® Next Arabic" panose="020A0503020102020204" pitchFamily="18" charset="-78"/>
              </a:rPr>
              <a:t>Businesses have opportunities as well as risks. A good business plan does not skip the risks. Risk is unavoidable. Your business plan must unflinchingly confront risk in terms of potential problems and threats </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27</a:t>
            </a:fld>
            <a:endParaRPr lang="ar-SA"/>
          </a:p>
        </p:txBody>
      </p:sp>
      <p:sp>
        <p:nvSpPr>
          <p:cNvPr id="27" name="Freeform: Shape 26">
            <a:extLst>
              <a:ext uri="{FF2B5EF4-FFF2-40B4-BE49-F238E27FC236}">
                <a16:creationId xmlns:a16="http://schemas.microsoft.com/office/drawing/2014/main" id="{67831BDE-403C-814F-6A08-2FEBD325CB32}"/>
              </a:ext>
            </a:extLst>
          </p:cNvPr>
          <p:cNvSpPr/>
          <p:nvPr/>
        </p:nvSpPr>
        <p:spPr>
          <a:xfrm rot="20244559" flipH="1" flipV="1">
            <a:off x="6417257" y="1518023"/>
            <a:ext cx="1832295" cy="425432"/>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527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40"/>
                                        </p:tgtEl>
                                        <p:attrNameLst>
                                          <p:attrName>style.visibility</p:attrName>
                                        </p:attrNameLst>
                                      </p:cBhvr>
                                      <p:to>
                                        <p:strVal val="visible"/>
                                      </p:to>
                                    </p:set>
                                    <p:anim calcmode="lin" valueType="num">
                                      <p:cBhvr>
                                        <p:cTn id="30"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40"/>
                                        </p:tgtEl>
                                        <p:attrNameLst>
                                          <p:attrName>ppt_y</p:attrName>
                                        </p:attrNameLst>
                                      </p:cBhvr>
                                      <p:tavLst>
                                        <p:tav tm="0">
                                          <p:val>
                                            <p:strVal val="#ppt_y"/>
                                          </p:val>
                                        </p:tav>
                                        <p:tav tm="100000">
                                          <p:val>
                                            <p:strVal val="#ppt_y"/>
                                          </p:val>
                                        </p:tav>
                                      </p:tavLst>
                                    </p:anim>
                                    <p:anim calcmode="lin" valueType="num">
                                      <p:cBhvr>
                                        <p:cTn id="32"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40"/>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44"/>
                                        </p:tgtEl>
                                        <p:attrNameLst>
                                          <p:attrName>ppt_y</p:attrName>
                                        </p:attrNameLst>
                                      </p:cBhvr>
                                      <p:tavLst>
                                        <p:tav tm="0">
                                          <p:val>
                                            <p:strVal val="#ppt_y"/>
                                          </p:val>
                                        </p:tav>
                                        <p:tav tm="100000">
                                          <p:val>
                                            <p:strVal val="#ppt_y"/>
                                          </p:val>
                                        </p:tav>
                                      </p:tavLst>
                                    </p:anim>
                                    <p:anim calcmode="lin" valueType="num">
                                      <p:cBhvr>
                                        <p:cTn id="39"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44"/>
                                        </p:tgtEl>
                                      </p:cBhvr>
                                    </p:animEffect>
                                  </p:childTnLst>
                                </p:cTn>
                              </p:par>
                            </p:childTnLst>
                          </p:cTn>
                        </p:par>
                        <p:par>
                          <p:cTn id="42" fill="hold">
                            <p:stCondLst>
                              <p:cond delay="1225"/>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3"/>
                                        </p:tgtEl>
                                        <p:attrNameLst>
                                          <p:attrName>style.visibility</p:attrName>
                                        </p:attrNameLst>
                                      </p:cBhvr>
                                      <p:to>
                                        <p:strVal val="visible"/>
                                      </p:to>
                                    </p:set>
                                    <p:anim calcmode="lin" valueType="num">
                                      <p:cBhvr>
                                        <p:cTn id="4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6" dur="150" fill="hold"/>
                                        <p:tgtEl>
                                          <p:spTgt spid="53"/>
                                        </p:tgtEl>
                                        <p:attrNameLst>
                                          <p:attrName>ppt_y</p:attrName>
                                        </p:attrNameLst>
                                      </p:cBhvr>
                                      <p:tavLst>
                                        <p:tav tm="0">
                                          <p:val>
                                            <p:strVal val="#ppt_y"/>
                                          </p:val>
                                        </p:tav>
                                        <p:tav tm="100000">
                                          <p:val>
                                            <p:strVal val="#ppt_y"/>
                                          </p:val>
                                        </p:tav>
                                      </p:tavLst>
                                    </p:anim>
                                    <p:anim calcmode="lin" valueType="num">
                                      <p:cBhvr>
                                        <p:cTn id="4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50" tmFilter="0,0; .5, 1; 1, 1"/>
                                        <p:tgtEl>
                                          <p:spTgt spid="53"/>
                                        </p:tgtEl>
                                      </p:cBhvr>
                                    </p:animEffect>
                                  </p:childTnLst>
                                </p:cTn>
                              </p:par>
                            </p:childTnLst>
                          </p:cTn>
                        </p:par>
                        <p:par>
                          <p:cTn id="50" fill="hold">
                            <p:stCondLst>
                              <p:cond delay="2605"/>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7"/>
                                        </p:tgtEl>
                                        <p:attrNameLst>
                                          <p:attrName>style.visibility</p:attrName>
                                        </p:attrNameLst>
                                      </p:cBhvr>
                                      <p:to>
                                        <p:strVal val="visible"/>
                                      </p:to>
                                    </p:set>
                                    <p:anim calcmode="lin" valueType="num">
                                      <p:cBhvr>
                                        <p:cTn id="5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4" dur="150" fill="hold"/>
                                        <p:tgtEl>
                                          <p:spTgt spid="57"/>
                                        </p:tgtEl>
                                        <p:attrNameLst>
                                          <p:attrName>ppt_y</p:attrName>
                                        </p:attrNameLst>
                                      </p:cBhvr>
                                      <p:tavLst>
                                        <p:tav tm="0">
                                          <p:val>
                                            <p:strVal val="#ppt_y"/>
                                          </p:val>
                                        </p:tav>
                                        <p:tav tm="100000">
                                          <p:val>
                                            <p:strVal val="#ppt_y"/>
                                          </p:val>
                                        </p:tav>
                                      </p:tavLst>
                                    </p:anim>
                                    <p:anim calcmode="lin" valueType="num">
                                      <p:cBhvr>
                                        <p:cTn id="5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5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0" grpId="0"/>
      <p:bldP spid="44" grpId="0"/>
      <p:bldP spid="53"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080710" y="273203"/>
            <a:ext cx="9548318" cy="1631216"/>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a:t>
            </a:r>
            <a:endParaRPr lang="ar-SA" sz="3600" b="1" dirty="0">
              <a:solidFill>
                <a:srgbClr val="4D2643"/>
              </a:solidFill>
              <a:latin typeface="El Messiri" panose="00000800000000000000" pitchFamily="50" charset="-78"/>
              <a:cs typeface="El Messiri" panose="00000800000000000000" pitchFamily="50" charset="-78"/>
            </a:endParaRPr>
          </a:p>
          <a:p>
            <a:pPr algn="ctr">
              <a:defRPr/>
            </a:pPr>
            <a:r>
              <a:rPr lang="en-US" sz="3200" b="1" dirty="0">
                <a:solidFill>
                  <a:srgbClr val="20B09F"/>
                </a:solidFill>
                <a:latin typeface="El Messiri" panose="00000800000000000000" pitchFamily="50" charset="-78"/>
                <a:cs typeface="El Messiri" panose="00000800000000000000" pitchFamily="50" charset="-78"/>
              </a:rPr>
              <a:t>3D Printing </a:t>
            </a:r>
          </a:p>
          <a:p>
            <a:pPr algn="ctr">
              <a:defRPr/>
            </a:pPr>
            <a:r>
              <a:rPr lang="en-US" sz="3200" b="1" dirty="0">
                <a:solidFill>
                  <a:srgbClr val="20B09F"/>
                </a:solidFill>
                <a:latin typeface="El Messiri" panose="00000800000000000000" pitchFamily="50" charset="-78"/>
                <a:cs typeface="El Messiri" panose="00000800000000000000" pitchFamily="50" charset="-78"/>
              </a:rPr>
              <a:t>Business Plan Template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28</a:t>
            </a:fld>
            <a:endParaRPr lang="ar-SA"/>
          </a:p>
        </p:txBody>
      </p:sp>
      <p:grpSp>
        <p:nvGrpSpPr>
          <p:cNvPr id="3" name="object 3">
            <a:extLst>
              <a:ext uri="{FF2B5EF4-FFF2-40B4-BE49-F238E27FC236}">
                <a16:creationId xmlns:a16="http://schemas.microsoft.com/office/drawing/2014/main" id="{AA300122-D4CE-F00C-C3F8-CDB6DC103175}"/>
              </a:ext>
            </a:extLst>
          </p:cNvPr>
          <p:cNvGrpSpPr/>
          <p:nvPr/>
        </p:nvGrpSpPr>
        <p:grpSpPr>
          <a:xfrm>
            <a:off x="2481226" y="2015207"/>
            <a:ext cx="7164491" cy="4015238"/>
            <a:chOff x="2043772" y="1997330"/>
            <a:chExt cx="8470900" cy="4940300"/>
          </a:xfrm>
        </p:grpSpPr>
        <p:pic>
          <p:nvPicPr>
            <p:cNvPr id="5" name="object 4">
              <a:extLst>
                <a:ext uri="{FF2B5EF4-FFF2-40B4-BE49-F238E27FC236}">
                  <a16:creationId xmlns:a16="http://schemas.microsoft.com/office/drawing/2014/main" id="{2630A56D-195F-7BAA-4FF9-193C6279FF1F}"/>
                </a:ext>
              </a:extLst>
            </p:cNvPr>
            <p:cNvPicPr/>
            <p:nvPr/>
          </p:nvPicPr>
          <p:blipFill>
            <a:blip r:embed="rId5" cstate="print"/>
            <a:stretch>
              <a:fillRect/>
            </a:stretch>
          </p:blipFill>
          <p:spPr>
            <a:xfrm>
              <a:off x="2043772" y="1997330"/>
              <a:ext cx="8470899" cy="4940300"/>
            </a:xfrm>
            <a:prstGeom prst="rect">
              <a:avLst/>
            </a:prstGeom>
          </p:spPr>
        </p:pic>
        <p:pic>
          <p:nvPicPr>
            <p:cNvPr id="6" name="object 5">
              <a:extLst>
                <a:ext uri="{FF2B5EF4-FFF2-40B4-BE49-F238E27FC236}">
                  <a16:creationId xmlns:a16="http://schemas.microsoft.com/office/drawing/2014/main" id="{990396AE-8579-E3C5-AEE9-3E67FDDD7417}"/>
                </a:ext>
              </a:extLst>
            </p:cNvPr>
            <p:cNvPicPr/>
            <p:nvPr/>
          </p:nvPicPr>
          <p:blipFill>
            <a:blip r:embed="rId6" cstate="print"/>
            <a:stretch>
              <a:fillRect/>
            </a:stretch>
          </p:blipFill>
          <p:spPr>
            <a:xfrm>
              <a:off x="2220213" y="2168233"/>
              <a:ext cx="8046707" cy="4526267"/>
            </a:xfrm>
            <a:prstGeom prst="rect">
              <a:avLst/>
            </a:prstGeom>
          </p:spPr>
        </p:pic>
        <p:sp>
          <p:nvSpPr>
            <p:cNvPr id="7" name="object 6">
              <a:extLst>
                <a:ext uri="{FF2B5EF4-FFF2-40B4-BE49-F238E27FC236}">
                  <a16:creationId xmlns:a16="http://schemas.microsoft.com/office/drawing/2014/main" id="{336EAEFE-739D-22E3-273A-268A17152D82}"/>
                </a:ext>
              </a:extLst>
            </p:cNvPr>
            <p:cNvSpPr/>
            <p:nvPr/>
          </p:nvSpPr>
          <p:spPr>
            <a:xfrm>
              <a:off x="2215451" y="2163470"/>
              <a:ext cx="8056245" cy="4535805"/>
            </a:xfrm>
            <a:custGeom>
              <a:avLst/>
              <a:gdLst/>
              <a:ahLst/>
              <a:cxnLst/>
              <a:rect l="l" t="t" r="r" b="b"/>
              <a:pathLst>
                <a:path w="8056245" h="4535805">
                  <a:moveTo>
                    <a:pt x="0" y="0"/>
                  </a:moveTo>
                  <a:lnTo>
                    <a:pt x="8056245" y="0"/>
                  </a:lnTo>
                  <a:lnTo>
                    <a:pt x="8056245" y="4535792"/>
                  </a:lnTo>
                  <a:lnTo>
                    <a:pt x="0" y="4535792"/>
                  </a:lnTo>
                  <a:lnTo>
                    <a:pt x="0" y="0"/>
                  </a:lnTo>
                  <a:close/>
                </a:path>
              </a:pathLst>
            </a:custGeom>
            <a:ln w="9525">
              <a:solidFill>
                <a:srgbClr val="974706"/>
              </a:solidFill>
            </a:ln>
          </p:spPr>
          <p:txBody>
            <a:bodyPr wrap="square" lIns="0" tIns="0" rIns="0" bIns="0" rtlCol="0"/>
            <a:lstStyle/>
            <a:p>
              <a:endParaRPr/>
            </a:p>
          </p:txBody>
        </p:sp>
      </p:grpSp>
    </p:spTree>
    <p:extLst>
      <p:ext uri="{BB962C8B-B14F-4D97-AF65-F5344CB8AC3E}">
        <p14:creationId xmlns:p14="http://schemas.microsoft.com/office/powerpoint/2010/main" val="4097824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080710" y="273203"/>
            <a:ext cx="9548318" cy="1200329"/>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Business Plan Example </a:t>
            </a:r>
            <a:endParaRPr lang="ar-SA" sz="3600" b="1" dirty="0">
              <a:solidFill>
                <a:srgbClr val="4D2643"/>
              </a:solidFill>
              <a:latin typeface="El Messiri" panose="00000800000000000000" pitchFamily="50" charset="-78"/>
              <a:cs typeface="El Messiri" panose="00000800000000000000" pitchFamily="50" charset="-78"/>
            </a:endParaRPr>
          </a:p>
          <a:p>
            <a:pPr algn="ctr">
              <a:defRPr/>
            </a:pPr>
            <a:r>
              <a:rPr lang="en-US" sz="3600" b="1" dirty="0">
                <a:solidFill>
                  <a:srgbClr val="20B09F"/>
                </a:solidFill>
                <a:latin typeface="El Messiri" panose="00000800000000000000" pitchFamily="50" charset="-78"/>
                <a:cs typeface="El Messiri" panose="00000800000000000000" pitchFamily="50" charset="-78"/>
              </a:rPr>
              <a:t>LOLO Fitness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29</a:t>
            </a:fld>
            <a:endParaRPr lang="ar-SA"/>
          </a:p>
        </p:txBody>
      </p:sp>
      <p:pic>
        <p:nvPicPr>
          <p:cNvPr id="4" name="صورة 3">
            <a:extLst>
              <a:ext uri="{FF2B5EF4-FFF2-40B4-BE49-F238E27FC236}">
                <a16:creationId xmlns:a16="http://schemas.microsoft.com/office/drawing/2014/main" id="{1100D228-A5E4-A337-8880-E2E565BAB0C6}"/>
              </a:ext>
            </a:extLst>
          </p:cNvPr>
          <p:cNvPicPr>
            <a:picLocks noChangeAspect="1"/>
          </p:cNvPicPr>
          <p:nvPr/>
        </p:nvPicPr>
        <p:blipFill>
          <a:blip r:embed="rId5">
            <a:extLst>
              <a:ext uri="{28A0092B-C50C-407E-A947-70E740481C1C}">
                <a14:useLocalDpi xmlns:a14="http://schemas.microsoft.com/office/drawing/2010/main" val="0"/>
              </a:ext>
            </a:extLst>
          </a:blip>
          <a:srcRect t="20186" b="20186"/>
          <a:stretch/>
        </p:blipFill>
        <p:spPr>
          <a:xfrm>
            <a:off x="6245590" y="1846834"/>
            <a:ext cx="5451191" cy="3639613"/>
          </a:xfrm>
          <a:prstGeom prst="rect">
            <a:avLst/>
          </a:prstGeom>
          <a:ln>
            <a:noFill/>
          </a:ln>
          <a:effectLst>
            <a:outerShdw blurRad="660400" dist="419100" dir="2520000" algn="tl" rotWithShape="0">
              <a:srgbClr val="333333">
                <a:alpha val="46000"/>
              </a:srgbClr>
            </a:outerShdw>
          </a:effectLst>
        </p:spPr>
      </p:pic>
      <p:sp>
        <p:nvSpPr>
          <p:cNvPr id="12" name="Rectangle 33">
            <a:extLst>
              <a:ext uri="{FF2B5EF4-FFF2-40B4-BE49-F238E27FC236}">
                <a16:creationId xmlns:a16="http://schemas.microsoft.com/office/drawing/2014/main" id="{A200355F-E62E-2A6F-B733-9AD51A89C8D0}"/>
              </a:ext>
            </a:extLst>
          </p:cNvPr>
          <p:cNvSpPr/>
          <p:nvPr/>
        </p:nvSpPr>
        <p:spPr>
          <a:xfrm>
            <a:off x="779369" y="1599588"/>
            <a:ext cx="5127177" cy="4247317"/>
          </a:xfrm>
          <a:prstGeom prst="rect">
            <a:avLst/>
          </a:prstGeom>
        </p:spPr>
        <p:txBody>
          <a:bodyPr wrap="square" lIns="0" rIns="0" anchor="ctr">
            <a:spAutoFit/>
          </a:bodyPr>
          <a:lstStyle/>
          <a:p>
            <a:pPr marL="0" marR="0" lvl="0" indent="0" algn="just" defTabSz="914400" eaLnBrk="1" fontAlgn="auto" latinLnBrk="0" hangingPunct="1">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LOLO Fitness is a proposed fitness center targeting women in Jeddah, Saudi Arabia. The concept is to create an environment dedicated to obtaining/maintaining physical and mental well-being. LOLO Fitness will be the first of its kind in the community offering exercise machines designed for women, personal trainers, a dietary consultant, massage therapists, and apparel shop, all with women-only in mind. The class schedule will also concentrate on both mind and body exercise with everything from step aerobics to yoga. In order to start this business, LOLO Fitness will need start-up funds to purchase necessary equipment and furniture, and a line-of-credit to extend early cash shortages</a:t>
            </a:r>
          </a:p>
        </p:txBody>
      </p:sp>
    </p:spTree>
    <p:extLst>
      <p:ext uri="{BB962C8B-B14F-4D97-AF65-F5344CB8AC3E}">
        <p14:creationId xmlns:p14="http://schemas.microsoft.com/office/powerpoint/2010/main" val="530020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5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1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12"/>
                                        </p:tgtEl>
                                        <p:attrNameLst>
                                          <p:attrName>ppt_y</p:attrName>
                                        </p:attrNameLst>
                                      </p:cBhvr>
                                      <p:tavLst>
                                        <p:tav tm="0">
                                          <p:val>
                                            <p:strVal val="#ppt_y"/>
                                          </p:val>
                                        </p:tav>
                                        <p:tav tm="100000">
                                          <p:val>
                                            <p:strVal val="#ppt_y"/>
                                          </p:val>
                                        </p:tav>
                                      </p:tavLst>
                                    </p:anim>
                                    <p:anim calcmode="lin" valueType="num">
                                      <p:cBhvr>
                                        <p:cTn id="33" dur="1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3064348"/>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THE BUSINESS PLAN</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5</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2" name="عنصر نائب لرقم الشريحة 1">
            <a:extLst>
              <a:ext uri="{FF2B5EF4-FFF2-40B4-BE49-F238E27FC236}">
                <a16:creationId xmlns:a16="http://schemas.microsoft.com/office/drawing/2014/main" id="{33561EAF-EB00-3EE7-25DA-986697B425C4}"/>
              </a:ext>
            </a:extLst>
          </p:cNvPr>
          <p:cNvSpPr>
            <a:spLocks noGrp="1"/>
          </p:cNvSpPr>
          <p:nvPr>
            <p:ph type="sldNum" sz="quarter" idx="12"/>
          </p:nvPr>
        </p:nvSpPr>
        <p:spPr/>
        <p:txBody>
          <a:bodyPr/>
          <a:lstStyle/>
          <a:p>
            <a:fld id="{7BB485FA-5BF7-483B-B1A0-9B2B5547A02D}" type="slidenum">
              <a:rPr lang="ar-SA" smtClean="0"/>
              <a:t>3</a:t>
            </a:fld>
            <a:endParaRPr lang="ar-SA"/>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103434"/>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مستطيل: زوايا علوية مستديرة 1">
            <a:extLst>
              <a:ext uri="{FF2B5EF4-FFF2-40B4-BE49-F238E27FC236}">
                <a16:creationId xmlns:a16="http://schemas.microsoft.com/office/drawing/2014/main" id="{CF73531C-042C-4403-ACF7-3E36A2B8AE32}"/>
              </a:ext>
            </a:extLst>
          </p:cNvPr>
          <p:cNvSpPr/>
          <p:nvPr/>
        </p:nvSpPr>
        <p:spPr>
          <a:xfrm>
            <a:off x="2619596" y="1310815"/>
            <a:ext cx="6952807" cy="2118185"/>
          </a:xfrm>
          <a:prstGeom prst="round2SameRect">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ستطيل: زوايا علوية مستديرة 18">
            <a:extLst>
              <a:ext uri="{FF2B5EF4-FFF2-40B4-BE49-F238E27FC236}">
                <a16:creationId xmlns:a16="http://schemas.microsoft.com/office/drawing/2014/main" id="{B46B7B5D-46E2-A72C-BBDC-F08858D0B373}"/>
              </a:ext>
            </a:extLst>
          </p:cNvPr>
          <p:cNvSpPr/>
          <p:nvPr/>
        </p:nvSpPr>
        <p:spPr>
          <a:xfrm>
            <a:off x="2619596" y="1337316"/>
            <a:ext cx="6952807" cy="616126"/>
          </a:xfrm>
          <a:prstGeom prst="round2SameRect">
            <a:avLst>
              <a:gd name="adj1" fmla="val 50000"/>
              <a:gd name="adj2" fmla="val 0"/>
            </a:avLst>
          </a:prstGeom>
          <a:solidFill>
            <a:srgbClr val="136B6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شكل بيضاوي 2">
            <a:extLst>
              <a:ext uri="{FF2B5EF4-FFF2-40B4-BE49-F238E27FC236}">
                <a16:creationId xmlns:a16="http://schemas.microsoft.com/office/drawing/2014/main" id="{EC65F746-5609-A682-C689-10F152439581}"/>
              </a:ext>
            </a:extLst>
          </p:cNvPr>
          <p:cNvSpPr/>
          <p:nvPr/>
        </p:nvSpPr>
        <p:spPr>
          <a:xfrm>
            <a:off x="3924659" y="1543324"/>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5" name="شكل بيضاوي 24">
            <a:extLst>
              <a:ext uri="{FF2B5EF4-FFF2-40B4-BE49-F238E27FC236}">
                <a16:creationId xmlns:a16="http://schemas.microsoft.com/office/drawing/2014/main" id="{FD08B700-75CA-13CB-46F0-3B1283B880EC}"/>
              </a:ext>
            </a:extLst>
          </p:cNvPr>
          <p:cNvSpPr/>
          <p:nvPr/>
        </p:nvSpPr>
        <p:spPr>
          <a:xfrm>
            <a:off x="3522820" y="1543689"/>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7" name="شكل بيضاوي 26">
            <a:extLst>
              <a:ext uri="{FF2B5EF4-FFF2-40B4-BE49-F238E27FC236}">
                <a16:creationId xmlns:a16="http://schemas.microsoft.com/office/drawing/2014/main" id="{B4E88D50-E8BA-D3CC-74A4-B0EC609D3C78}"/>
              </a:ext>
            </a:extLst>
          </p:cNvPr>
          <p:cNvSpPr/>
          <p:nvPr/>
        </p:nvSpPr>
        <p:spPr>
          <a:xfrm>
            <a:off x="3110328" y="1562374"/>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 name="مستطيل: زوايا مستديرة 5">
            <a:extLst>
              <a:ext uri="{FF2B5EF4-FFF2-40B4-BE49-F238E27FC236}">
                <a16:creationId xmlns:a16="http://schemas.microsoft.com/office/drawing/2014/main" id="{544ECD53-25E3-9D5B-EB66-8543C673CFDB}"/>
              </a:ext>
            </a:extLst>
          </p:cNvPr>
          <p:cNvSpPr/>
          <p:nvPr/>
        </p:nvSpPr>
        <p:spPr>
          <a:xfrm>
            <a:off x="3060078" y="2271433"/>
            <a:ext cx="6023587" cy="676003"/>
          </a:xfrm>
          <a:prstGeom prst="roundRect">
            <a:avLst>
              <a:gd name="adj" fmla="val 50000"/>
            </a:avLst>
          </a:prstGeom>
          <a:solidFill>
            <a:schemeClr val="bg1"/>
          </a:solidFill>
          <a:ln w="381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شكل حر: شكل 28">
            <a:extLst>
              <a:ext uri="{FF2B5EF4-FFF2-40B4-BE49-F238E27FC236}">
                <a16:creationId xmlns:a16="http://schemas.microsoft.com/office/drawing/2014/main" id="{75630AD0-0804-1906-030B-9DE772C56DB0}"/>
              </a:ext>
            </a:extLst>
          </p:cNvPr>
          <p:cNvSpPr/>
          <p:nvPr/>
        </p:nvSpPr>
        <p:spPr>
          <a:xfrm>
            <a:off x="8385165" y="2253258"/>
            <a:ext cx="703616" cy="712389"/>
          </a:xfrm>
          <a:custGeom>
            <a:avLst/>
            <a:gdLst>
              <a:gd name="connsiteX0" fmla="*/ 0 w 708024"/>
              <a:gd name="connsiteY0" fmla="*/ 0 h 716852"/>
              <a:gd name="connsiteX1" fmla="*/ 349598 w 708024"/>
              <a:gd name="connsiteY1" fmla="*/ 0 h 716852"/>
              <a:gd name="connsiteX2" fmla="*/ 708024 w 708024"/>
              <a:gd name="connsiteY2" fmla="*/ 358426 h 716852"/>
              <a:gd name="connsiteX3" fmla="*/ 349598 w 708024"/>
              <a:gd name="connsiteY3" fmla="*/ 716852 h 716852"/>
              <a:gd name="connsiteX4" fmla="*/ 0 w 708024"/>
              <a:gd name="connsiteY4" fmla="*/ 716852 h 71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4" h="716852">
                <a:moveTo>
                  <a:pt x="0" y="0"/>
                </a:moveTo>
                <a:lnTo>
                  <a:pt x="349598" y="0"/>
                </a:lnTo>
                <a:cubicBezTo>
                  <a:pt x="547551" y="0"/>
                  <a:pt x="708024" y="160473"/>
                  <a:pt x="708024" y="358426"/>
                </a:cubicBezTo>
                <a:cubicBezTo>
                  <a:pt x="708024" y="556379"/>
                  <a:pt x="547551" y="716852"/>
                  <a:pt x="349598" y="716852"/>
                </a:cubicBezTo>
                <a:lnTo>
                  <a:pt x="0" y="716852"/>
                </a:lnTo>
                <a:close/>
              </a:path>
            </a:pathLst>
          </a:custGeom>
          <a:gradFill flip="none" rotWithShape="1">
            <a:gsLst>
              <a:gs pos="0">
                <a:srgbClr val="136B61">
                  <a:alpha val="75000"/>
                </a:srgbClr>
              </a:gs>
              <a:gs pos="100000">
                <a:srgbClr val="5AE2D2"/>
              </a:gs>
            </a:gsLst>
            <a:lin ang="21594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pic>
        <p:nvPicPr>
          <p:cNvPr id="9" name="صورة 8">
            <a:extLst>
              <a:ext uri="{FF2B5EF4-FFF2-40B4-BE49-F238E27FC236}">
                <a16:creationId xmlns:a16="http://schemas.microsoft.com/office/drawing/2014/main" id="{AF6E9915-AECA-C4BC-F8F4-9E33CFCD15BB}"/>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580240" y="2408098"/>
            <a:ext cx="345705" cy="345705"/>
          </a:xfrm>
          <a:prstGeom prst="rect">
            <a:avLst/>
          </a:prstGeom>
        </p:spPr>
      </p:pic>
      <p:sp>
        <p:nvSpPr>
          <p:cNvPr id="32" name="Rectangle 31">
            <a:extLst>
              <a:ext uri="{FF2B5EF4-FFF2-40B4-BE49-F238E27FC236}">
                <a16:creationId xmlns:a16="http://schemas.microsoft.com/office/drawing/2014/main" id="{B0ABCEC1-63DD-5E0C-EFCE-02007016FF57}"/>
              </a:ext>
            </a:extLst>
          </p:cNvPr>
          <p:cNvSpPr/>
          <p:nvPr/>
        </p:nvSpPr>
        <p:spPr>
          <a:xfrm>
            <a:off x="3319878" y="2408098"/>
            <a:ext cx="5006914" cy="523220"/>
          </a:xfrm>
          <a:prstGeom prst="rect">
            <a:avLst/>
          </a:prstGeom>
        </p:spPr>
        <p:txBody>
          <a:bodyPr wrap="square" anchor="t">
            <a:spAutoFit/>
          </a:bodyPr>
          <a:lstStyle/>
          <a:p>
            <a:pPr algn="ctr">
              <a:defRPr/>
            </a:pPr>
            <a:r>
              <a:rPr lang="en-US" sz="1400" b="1" u="sng" dirty="0">
                <a:solidFill>
                  <a:srgbClr val="4D2643"/>
                </a:solidFill>
                <a:latin typeface="El Messiri" panose="00000800000000000000" pitchFamily="50" charset="-78"/>
                <a:cs typeface="El Messiri" panose="00000800000000000000" pitchFamily="50" charset="-78"/>
                <a:hlinkClick r:id="rId6"/>
              </a:rPr>
              <a:t>https://knowhow.ncvo.org.uk/tools-resources/business-plan-template/writing-your-business-plan</a:t>
            </a:r>
            <a:endParaRPr lang="en-US" sz="1400" b="1" u="sng" dirty="0">
              <a:solidFill>
                <a:srgbClr val="4D2643"/>
              </a:solidFill>
              <a:latin typeface="El Messiri" panose="00000800000000000000" pitchFamily="50" charset="-78"/>
              <a:cs typeface="El Messiri" panose="00000800000000000000" pitchFamily="50" charset="-78"/>
            </a:endParaRPr>
          </a:p>
        </p:txBody>
      </p:sp>
      <p:sp>
        <p:nvSpPr>
          <p:cNvPr id="35" name="Rectangle 31">
            <a:extLst>
              <a:ext uri="{FF2B5EF4-FFF2-40B4-BE49-F238E27FC236}">
                <a16:creationId xmlns:a16="http://schemas.microsoft.com/office/drawing/2014/main" id="{81E414FE-7DED-8D86-F069-8981A4041885}"/>
              </a:ext>
            </a:extLst>
          </p:cNvPr>
          <p:cNvSpPr/>
          <p:nvPr/>
        </p:nvSpPr>
        <p:spPr>
          <a:xfrm>
            <a:off x="1130820" y="680740"/>
            <a:ext cx="9548318" cy="461665"/>
          </a:xfrm>
          <a:prstGeom prst="rect">
            <a:avLst/>
          </a:prstGeom>
        </p:spPr>
        <p:txBody>
          <a:bodyPr wrap="square" anchor="t">
            <a:spAutoFit/>
          </a:bodyPr>
          <a:lstStyle/>
          <a:p>
            <a:pPr algn="ctr">
              <a:defRPr/>
            </a:pPr>
            <a:r>
              <a:rPr lang="en-US" sz="2400" b="1" dirty="0">
                <a:solidFill>
                  <a:srgbClr val="4D2643"/>
                </a:solidFill>
                <a:latin typeface="El Messiri" panose="00000800000000000000" pitchFamily="50" charset="-78"/>
                <a:cs typeface="El Messiri" panose="00000800000000000000" pitchFamily="50" charset="-78"/>
              </a:rPr>
              <a:t>Do your Business Plan</a:t>
            </a:r>
          </a:p>
        </p:txBody>
      </p:sp>
      <p:sp>
        <p:nvSpPr>
          <p:cNvPr id="38" name="مستطيل: زوايا علوية مستديرة 37">
            <a:extLst>
              <a:ext uri="{FF2B5EF4-FFF2-40B4-BE49-F238E27FC236}">
                <a16:creationId xmlns:a16="http://schemas.microsoft.com/office/drawing/2014/main" id="{C6523883-3CB2-25F0-DF35-D10C83FCF9A5}"/>
              </a:ext>
            </a:extLst>
          </p:cNvPr>
          <p:cNvSpPr/>
          <p:nvPr/>
        </p:nvSpPr>
        <p:spPr>
          <a:xfrm>
            <a:off x="2620332" y="3780786"/>
            <a:ext cx="6952807" cy="2118185"/>
          </a:xfrm>
          <a:prstGeom prst="round2SameRect">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9" name="مستطيل: زوايا علوية مستديرة 38">
            <a:extLst>
              <a:ext uri="{FF2B5EF4-FFF2-40B4-BE49-F238E27FC236}">
                <a16:creationId xmlns:a16="http://schemas.microsoft.com/office/drawing/2014/main" id="{E5F75359-4479-3CFF-E5C7-979B5E4F5F4C}"/>
              </a:ext>
            </a:extLst>
          </p:cNvPr>
          <p:cNvSpPr/>
          <p:nvPr/>
        </p:nvSpPr>
        <p:spPr>
          <a:xfrm>
            <a:off x="2620332" y="3807287"/>
            <a:ext cx="6952807" cy="616126"/>
          </a:xfrm>
          <a:prstGeom prst="round2SameRect">
            <a:avLst>
              <a:gd name="adj1" fmla="val 50000"/>
              <a:gd name="adj2" fmla="val 0"/>
            </a:avLst>
          </a:prstGeom>
          <a:solidFill>
            <a:srgbClr val="136B6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0" name="شكل بيضاوي 39">
            <a:extLst>
              <a:ext uri="{FF2B5EF4-FFF2-40B4-BE49-F238E27FC236}">
                <a16:creationId xmlns:a16="http://schemas.microsoft.com/office/drawing/2014/main" id="{0B4CC48D-C4B0-44A9-A2E5-A246C8400560}"/>
              </a:ext>
            </a:extLst>
          </p:cNvPr>
          <p:cNvSpPr/>
          <p:nvPr/>
        </p:nvSpPr>
        <p:spPr>
          <a:xfrm>
            <a:off x="3925395" y="4013295"/>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1" name="شكل بيضاوي 40">
            <a:extLst>
              <a:ext uri="{FF2B5EF4-FFF2-40B4-BE49-F238E27FC236}">
                <a16:creationId xmlns:a16="http://schemas.microsoft.com/office/drawing/2014/main" id="{6A514548-600C-230D-1855-AC26AFBE24B3}"/>
              </a:ext>
            </a:extLst>
          </p:cNvPr>
          <p:cNvSpPr/>
          <p:nvPr/>
        </p:nvSpPr>
        <p:spPr>
          <a:xfrm>
            <a:off x="3523556" y="401366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2" name="شكل بيضاوي 41">
            <a:extLst>
              <a:ext uri="{FF2B5EF4-FFF2-40B4-BE49-F238E27FC236}">
                <a16:creationId xmlns:a16="http://schemas.microsoft.com/office/drawing/2014/main" id="{8A79F667-557E-3991-FDFF-D8E4F75DE79F}"/>
              </a:ext>
            </a:extLst>
          </p:cNvPr>
          <p:cNvSpPr/>
          <p:nvPr/>
        </p:nvSpPr>
        <p:spPr>
          <a:xfrm>
            <a:off x="3111064" y="4032345"/>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مستطيل: زوايا مستديرة 42">
            <a:extLst>
              <a:ext uri="{FF2B5EF4-FFF2-40B4-BE49-F238E27FC236}">
                <a16:creationId xmlns:a16="http://schemas.microsoft.com/office/drawing/2014/main" id="{734234DE-AC15-0BD3-2B01-1DD430EC7129}"/>
              </a:ext>
            </a:extLst>
          </p:cNvPr>
          <p:cNvSpPr/>
          <p:nvPr/>
        </p:nvSpPr>
        <p:spPr>
          <a:xfrm>
            <a:off x="3060814" y="4741404"/>
            <a:ext cx="6023587" cy="676003"/>
          </a:xfrm>
          <a:prstGeom prst="roundRect">
            <a:avLst>
              <a:gd name="adj" fmla="val 50000"/>
            </a:avLst>
          </a:prstGeom>
          <a:solidFill>
            <a:schemeClr val="bg1"/>
          </a:solidFill>
          <a:ln w="381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4" name="شكل حر: شكل 43">
            <a:extLst>
              <a:ext uri="{FF2B5EF4-FFF2-40B4-BE49-F238E27FC236}">
                <a16:creationId xmlns:a16="http://schemas.microsoft.com/office/drawing/2014/main" id="{6686DAFF-A439-A181-A5E1-722C8A5C22D5}"/>
              </a:ext>
            </a:extLst>
          </p:cNvPr>
          <p:cNvSpPr/>
          <p:nvPr/>
        </p:nvSpPr>
        <p:spPr>
          <a:xfrm>
            <a:off x="8385901" y="4723229"/>
            <a:ext cx="703616" cy="712389"/>
          </a:xfrm>
          <a:custGeom>
            <a:avLst/>
            <a:gdLst>
              <a:gd name="connsiteX0" fmla="*/ 0 w 708024"/>
              <a:gd name="connsiteY0" fmla="*/ 0 h 716852"/>
              <a:gd name="connsiteX1" fmla="*/ 349598 w 708024"/>
              <a:gd name="connsiteY1" fmla="*/ 0 h 716852"/>
              <a:gd name="connsiteX2" fmla="*/ 708024 w 708024"/>
              <a:gd name="connsiteY2" fmla="*/ 358426 h 716852"/>
              <a:gd name="connsiteX3" fmla="*/ 349598 w 708024"/>
              <a:gd name="connsiteY3" fmla="*/ 716852 h 716852"/>
              <a:gd name="connsiteX4" fmla="*/ 0 w 708024"/>
              <a:gd name="connsiteY4" fmla="*/ 716852 h 71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4" h="716852">
                <a:moveTo>
                  <a:pt x="0" y="0"/>
                </a:moveTo>
                <a:lnTo>
                  <a:pt x="349598" y="0"/>
                </a:lnTo>
                <a:cubicBezTo>
                  <a:pt x="547551" y="0"/>
                  <a:pt x="708024" y="160473"/>
                  <a:pt x="708024" y="358426"/>
                </a:cubicBezTo>
                <a:cubicBezTo>
                  <a:pt x="708024" y="556379"/>
                  <a:pt x="547551" y="716852"/>
                  <a:pt x="349598" y="716852"/>
                </a:cubicBezTo>
                <a:lnTo>
                  <a:pt x="0" y="716852"/>
                </a:lnTo>
                <a:close/>
              </a:path>
            </a:pathLst>
          </a:custGeom>
          <a:gradFill flip="none" rotWithShape="1">
            <a:gsLst>
              <a:gs pos="0">
                <a:srgbClr val="136B61">
                  <a:alpha val="75000"/>
                </a:srgbClr>
              </a:gs>
              <a:gs pos="100000">
                <a:srgbClr val="5AE2D2"/>
              </a:gs>
            </a:gsLst>
            <a:lin ang="21594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pic>
        <p:nvPicPr>
          <p:cNvPr id="45" name="صورة 44">
            <a:extLst>
              <a:ext uri="{FF2B5EF4-FFF2-40B4-BE49-F238E27FC236}">
                <a16:creationId xmlns:a16="http://schemas.microsoft.com/office/drawing/2014/main" id="{9DA7A39C-DD60-064B-09FF-F2E0218ED224}"/>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580976" y="4878069"/>
            <a:ext cx="345705" cy="345705"/>
          </a:xfrm>
          <a:prstGeom prst="rect">
            <a:avLst/>
          </a:prstGeom>
        </p:spPr>
      </p:pic>
      <p:sp>
        <p:nvSpPr>
          <p:cNvPr id="46" name="Rectangle 31">
            <a:extLst>
              <a:ext uri="{FF2B5EF4-FFF2-40B4-BE49-F238E27FC236}">
                <a16:creationId xmlns:a16="http://schemas.microsoft.com/office/drawing/2014/main" id="{F2E028DD-8748-8345-4F16-03012A89F8E3}"/>
              </a:ext>
            </a:extLst>
          </p:cNvPr>
          <p:cNvSpPr/>
          <p:nvPr/>
        </p:nvSpPr>
        <p:spPr>
          <a:xfrm>
            <a:off x="3320614" y="4878069"/>
            <a:ext cx="5006914" cy="523220"/>
          </a:xfrm>
          <a:prstGeom prst="rect">
            <a:avLst/>
          </a:prstGeom>
        </p:spPr>
        <p:txBody>
          <a:bodyPr wrap="square" anchor="t">
            <a:spAutoFit/>
          </a:bodyPr>
          <a:lstStyle/>
          <a:p>
            <a:pPr algn="ctr">
              <a:defRPr/>
            </a:pPr>
            <a:r>
              <a:rPr lang="en-US" sz="1400" b="1" u="sng" dirty="0">
                <a:solidFill>
                  <a:srgbClr val="4D2643"/>
                </a:solidFill>
                <a:latin typeface="El Messiri" panose="00000800000000000000" pitchFamily="50" charset="-78"/>
                <a:cs typeface="El Messiri" panose="00000800000000000000" pitchFamily="50" charset="-78"/>
                <a:hlinkClick r:id="rId7"/>
              </a:rPr>
              <a:t>https://www.princes-trust.org.uk/help-for-young-people/tools-resources/business-tools/business-plans</a:t>
            </a:r>
            <a:endParaRPr lang="en-US" sz="1400" b="1" u="sng" dirty="0">
              <a:solidFill>
                <a:srgbClr val="4D2643"/>
              </a:solidFill>
              <a:latin typeface="El Messiri" panose="00000800000000000000" pitchFamily="50" charset="-78"/>
              <a:cs typeface="El Messiri" panose="00000800000000000000" pitchFamily="50" charset="-78"/>
            </a:endParaRPr>
          </a:p>
        </p:txBody>
      </p:sp>
    </p:spTree>
    <p:extLst>
      <p:ext uri="{BB962C8B-B14F-4D97-AF65-F5344CB8AC3E}">
        <p14:creationId xmlns:p14="http://schemas.microsoft.com/office/powerpoint/2010/main" val="16826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5"/>
                                        </p:tgtEl>
                                        <p:attrNameLst>
                                          <p:attrName>ppt_y</p:attrName>
                                        </p:attrNameLst>
                                      </p:cBhvr>
                                      <p:tavLst>
                                        <p:tav tm="0">
                                          <p:val>
                                            <p:strVal val="#ppt_y"/>
                                          </p:val>
                                        </p:tav>
                                        <p:tav tm="100000">
                                          <p:val>
                                            <p:strVal val="#ppt_y"/>
                                          </p:val>
                                        </p:tav>
                                      </p:tavLst>
                                    </p:anim>
                                    <p:anim calcmode="lin" valueType="num">
                                      <p:cBhvr>
                                        <p:cTn id="33"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5"/>
                                        </p:tgtEl>
                                      </p:cBhvr>
                                    </p:animEffect>
                                  </p:childTnLst>
                                </p:cTn>
                              </p:par>
                            </p:childTnLst>
                          </p:cTn>
                        </p:par>
                        <p:par>
                          <p:cTn id="36" fill="hold">
                            <p:stCondLst>
                              <p:cond delay="18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calcmode="lin" valueType="num">
                                      <p:cBhvr>
                                        <p:cTn id="39"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2"/>
                                        </p:tgtEl>
                                        <p:attrNameLst>
                                          <p:attrName>ppt_y</p:attrName>
                                        </p:attrNameLst>
                                      </p:cBhvr>
                                      <p:tavLst>
                                        <p:tav tm="0">
                                          <p:val>
                                            <p:strVal val="#ppt_y"/>
                                          </p:val>
                                        </p:tav>
                                        <p:tav tm="100000">
                                          <p:val>
                                            <p:strVal val="#ppt_y"/>
                                          </p:val>
                                        </p:tav>
                                      </p:tavLst>
                                    </p:anim>
                                    <p:anim calcmode="lin" valueType="num">
                                      <p:cBhvr>
                                        <p:cTn id="41"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2"/>
                                        </p:tgtEl>
                                      </p:cBhvr>
                                    </p:animEffect>
                                  </p:childTnLst>
                                </p:cTn>
                              </p:par>
                            </p:childTnLst>
                          </p:cTn>
                        </p:par>
                        <p:par>
                          <p:cTn id="44" fill="hold">
                            <p:stCondLst>
                              <p:cond delay="44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6"/>
                                        </p:tgtEl>
                                        <p:attrNameLst>
                                          <p:attrName>style.visibility</p:attrName>
                                        </p:attrNameLst>
                                      </p:cBhvr>
                                      <p:to>
                                        <p:strVal val="visible"/>
                                      </p:to>
                                    </p:set>
                                    <p:anim calcmode="lin" valueType="num">
                                      <p:cBhvr>
                                        <p:cTn id="4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46"/>
                                        </p:tgtEl>
                                        <p:attrNameLst>
                                          <p:attrName>ppt_y</p:attrName>
                                        </p:attrNameLst>
                                      </p:cBhvr>
                                      <p:tavLst>
                                        <p:tav tm="0">
                                          <p:val>
                                            <p:strVal val="#ppt_y"/>
                                          </p:val>
                                        </p:tav>
                                        <p:tav tm="100000">
                                          <p:val>
                                            <p:strVal val="#ppt_y"/>
                                          </p:val>
                                        </p:tav>
                                      </p:tavLst>
                                    </p:anim>
                                    <p:anim calcmode="lin" valueType="num">
                                      <p:cBhvr>
                                        <p:cTn id="4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2" grpId="0"/>
      <p:bldP spid="3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THE BUSINESS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79995" y="1445074"/>
            <a:ext cx="834815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2800" b="0" dirty="0">
                <a:solidFill>
                  <a:srgbClr val="343D45">
                    <a:lumMod val="75000"/>
                  </a:srgbClr>
                </a:solidFill>
                <a:latin typeface="Cocon® Next Arabic"/>
                <a:cs typeface="Geeza Pro" panose="02000400000000000000" pitchFamily="2" charset="0"/>
              </a:rPr>
              <a:t>What is a Business Plan?</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3271825" y="3715699"/>
            <a:ext cx="7229396" cy="1166876"/>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28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Contents of the Plan</a:t>
            </a:r>
          </a:p>
        </p:txBody>
      </p:sp>
      <p:sp>
        <p:nvSpPr>
          <p:cNvPr id="2" name="عنصر نائب لرقم الشريحة 1">
            <a:extLst>
              <a:ext uri="{FF2B5EF4-FFF2-40B4-BE49-F238E27FC236}">
                <a16:creationId xmlns:a16="http://schemas.microsoft.com/office/drawing/2014/main" id="{0D3E9BC5-A656-B48F-D0B0-5A08B9FE9063}"/>
              </a:ext>
            </a:extLst>
          </p:cNvPr>
          <p:cNvSpPr>
            <a:spLocks noGrp="1"/>
          </p:cNvSpPr>
          <p:nvPr>
            <p:ph type="sldNum" sz="quarter" idx="12"/>
          </p:nvPr>
        </p:nvSpPr>
        <p:spPr/>
        <p:txBody>
          <a:bodyPr/>
          <a:lstStyle/>
          <a:p>
            <a:fld id="{7BB485FA-5BF7-483B-B1A0-9B2B5547A02D}" type="slidenum">
              <a:rPr lang="ar-SA" smtClean="0"/>
              <a:t>4</a:t>
            </a:fld>
            <a:endParaRPr lang="ar-SA"/>
          </a:p>
        </p:txBody>
      </p:sp>
    </p:spTree>
    <p:extLst>
      <p:ext uri="{BB962C8B-B14F-4D97-AF65-F5344CB8AC3E}">
        <p14:creationId xmlns:p14="http://schemas.microsoft.com/office/powerpoint/2010/main" val="9475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149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 calcmode="lin" valueType="num">
                                      <p:cBhvr>
                                        <p:cTn id="39"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5"/>
                                        </p:tgtEl>
                                        <p:attrNameLst>
                                          <p:attrName>ppt_y</p:attrName>
                                        </p:attrNameLst>
                                      </p:cBhvr>
                                      <p:tavLst>
                                        <p:tav tm="0">
                                          <p:val>
                                            <p:strVal val="#ppt_y"/>
                                          </p:val>
                                        </p:tav>
                                        <p:tav tm="100000">
                                          <p:val>
                                            <p:strVal val="#ppt_y"/>
                                          </p:val>
                                        </p:tav>
                                      </p:tavLst>
                                    </p:anim>
                                    <p:anim calcmode="lin" valueType="num">
                                      <p:cBhvr>
                                        <p:cTn id="41"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252779" y="151361"/>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5 overview</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4819" y="2583420"/>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24294" y="2583420"/>
            <a:ext cx="1222301" cy="1222301"/>
          </a:xfrm>
          <a:prstGeom prst="rect">
            <a:avLst/>
          </a:prstGeom>
        </p:spPr>
      </p:pic>
      <p:pic>
        <p:nvPicPr>
          <p:cNvPr id="16" name="صورة 15">
            <a:extLst>
              <a:ext uri="{FF2B5EF4-FFF2-40B4-BE49-F238E27FC236}">
                <a16:creationId xmlns:a16="http://schemas.microsoft.com/office/drawing/2014/main" id="{AE725AC6-6269-CCDC-26E8-026B2A8492EC}"/>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13864" y="2583420"/>
            <a:ext cx="1222301" cy="1222301"/>
          </a:xfrm>
          <a:prstGeom prst="rect">
            <a:avLst/>
          </a:prstGeom>
        </p:spPr>
      </p:pic>
      <p:pic>
        <p:nvPicPr>
          <p:cNvPr id="17" name="صورة 16">
            <a:extLst>
              <a:ext uri="{FF2B5EF4-FFF2-40B4-BE49-F238E27FC236}">
                <a16:creationId xmlns:a16="http://schemas.microsoft.com/office/drawing/2014/main" id="{DE3126C7-2F13-F13E-85E2-FD8C27E23D2E}"/>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02684" y="258342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5474" y="258342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657031" y="225804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2269661" y="226010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3882334" y="226010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قوس ممتلئ 24">
            <a:extLst>
              <a:ext uri="{FF2B5EF4-FFF2-40B4-BE49-F238E27FC236}">
                <a16:creationId xmlns:a16="http://schemas.microsoft.com/office/drawing/2014/main" id="{8B6ACFB1-3B51-45A8-B212-C4C5A10EE9FE}"/>
              </a:ext>
            </a:extLst>
          </p:cNvPr>
          <p:cNvSpPr/>
          <p:nvPr/>
        </p:nvSpPr>
        <p:spPr>
          <a:xfrm>
            <a:off x="5494964" y="225255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قوس ممتلئ 25">
            <a:extLst>
              <a:ext uri="{FF2B5EF4-FFF2-40B4-BE49-F238E27FC236}">
                <a16:creationId xmlns:a16="http://schemas.microsoft.com/office/drawing/2014/main" id="{1CCC3B70-6287-046C-6F0E-BC47E09A11CC}"/>
              </a:ext>
            </a:extLst>
          </p:cNvPr>
          <p:cNvSpPr/>
          <p:nvPr/>
        </p:nvSpPr>
        <p:spPr>
          <a:xfrm flipV="1">
            <a:off x="7107637" y="225255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1571340" y="1352164"/>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Explain why entrepreneurs need one, </a:t>
            </a:r>
            <a:endPar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endParaRP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2215754" y="301110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567848" y="295661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0" name="Title 1">
            <a:extLst>
              <a:ext uri="{FF2B5EF4-FFF2-40B4-BE49-F238E27FC236}">
                <a16:creationId xmlns:a16="http://schemas.microsoft.com/office/drawing/2014/main" id="{78C1915E-79AA-A057-A7AA-C028D005FDF9}"/>
              </a:ext>
            </a:extLst>
          </p:cNvPr>
          <p:cNvSpPr txBox="1">
            <a:spLocks/>
          </p:cNvSpPr>
          <p:nvPr/>
        </p:nvSpPr>
        <p:spPr>
          <a:xfrm>
            <a:off x="211116" y="469551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Define the business plan, </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5235186" y="1310415"/>
            <a:ext cx="2379655"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How to go about writing the plan.</a:t>
            </a:r>
          </a:p>
        </p:txBody>
      </p:sp>
      <p:sp>
        <p:nvSpPr>
          <p:cNvPr id="32" name="Title 1">
            <a:extLst>
              <a:ext uri="{FF2B5EF4-FFF2-40B4-BE49-F238E27FC236}">
                <a16:creationId xmlns:a16="http://schemas.microsoft.com/office/drawing/2014/main" id="{657BF7C3-AA18-62A8-6E42-78F74FF93F35}"/>
              </a:ext>
            </a:extLst>
          </p:cNvPr>
          <p:cNvSpPr txBox="1">
            <a:spLocks/>
          </p:cNvSpPr>
          <p:nvPr/>
        </p:nvSpPr>
        <p:spPr>
          <a:xfrm>
            <a:off x="6601556" y="4695513"/>
            <a:ext cx="2353280"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2000" dirty="0">
                <a:solidFill>
                  <a:srgbClr val="343D45">
                    <a:lumMod val="60000"/>
                    <a:lumOff val="40000"/>
                  </a:srgbClr>
                </a:solidFill>
              </a:rPr>
              <a:t>We highlight the: </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3582503" y="4695513"/>
            <a:ext cx="1912461"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who will read it, and</a:t>
            </a:r>
            <a:endPar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endParaRP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4137275" y="3033205"/>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
        <p:nvSpPr>
          <p:cNvPr id="35" name="Title 1">
            <a:extLst>
              <a:ext uri="{FF2B5EF4-FFF2-40B4-BE49-F238E27FC236}">
                <a16:creationId xmlns:a16="http://schemas.microsoft.com/office/drawing/2014/main" id="{194A4453-EBE5-AF1C-37FB-45949D998C6D}"/>
              </a:ext>
            </a:extLst>
          </p:cNvPr>
          <p:cNvSpPr txBox="1">
            <a:spLocks/>
          </p:cNvSpPr>
          <p:nvPr/>
        </p:nvSpPr>
        <p:spPr>
          <a:xfrm>
            <a:off x="7036165" y="301110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5</a:t>
            </a:r>
            <a:endParaRPr lang="ar-SA" dirty="0"/>
          </a:p>
        </p:txBody>
      </p:sp>
      <p:sp>
        <p:nvSpPr>
          <p:cNvPr id="36" name="Title 1">
            <a:extLst>
              <a:ext uri="{FF2B5EF4-FFF2-40B4-BE49-F238E27FC236}">
                <a16:creationId xmlns:a16="http://schemas.microsoft.com/office/drawing/2014/main" id="{B37A87F4-C5FF-EA46-98EF-0EFF01EF2EDD}"/>
              </a:ext>
            </a:extLst>
          </p:cNvPr>
          <p:cNvSpPr txBox="1">
            <a:spLocks/>
          </p:cNvSpPr>
          <p:nvPr/>
        </p:nvSpPr>
        <p:spPr>
          <a:xfrm>
            <a:off x="5790054" y="295661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4</a:t>
            </a:r>
            <a:endParaRPr lang="ar-SA" dirty="0"/>
          </a:p>
        </p:txBody>
      </p:sp>
      <p:pic>
        <p:nvPicPr>
          <p:cNvPr id="37" name="صورة 36">
            <a:extLst>
              <a:ext uri="{FF2B5EF4-FFF2-40B4-BE49-F238E27FC236}">
                <a16:creationId xmlns:a16="http://schemas.microsoft.com/office/drawing/2014/main" id="{A3EA16E7-AE3A-C352-CF97-BF7DDC71841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34612" y="4143864"/>
            <a:ext cx="378849" cy="378849"/>
          </a:xfrm>
          <a:prstGeom prst="rect">
            <a:avLst/>
          </a:prstGeom>
        </p:spPr>
      </p:pic>
      <p:pic>
        <p:nvPicPr>
          <p:cNvPr id="38" name="صورة 37">
            <a:extLst>
              <a:ext uri="{FF2B5EF4-FFF2-40B4-BE49-F238E27FC236}">
                <a16:creationId xmlns:a16="http://schemas.microsoft.com/office/drawing/2014/main" id="{D5EC3E93-085B-F966-C34D-E6308BCA2BBD}"/>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94138" y="5321112"/>
            <a:ext cx="378849" cy="378849"/>
          </a:xfrm>
          <a:prstGeom prst="rect">
            <a:avLst/>
          </a:prstGeom>
        </p:spPr>
      </p:pic>
      <p:sp>
        <p:nvSpPr>
          <p:cNvPr id="39" name="Title 1">
            <a:extLst>
              <a:ext uri="{FF2B5EF4-FFF2-40B4-BE49-F238E27FC236}">
                <a16:creationId xmlns:a16="http://schemas.microsoft.com/office/drawing/2014/main" id="{077BAEBE-C599-136C-CE1D-F3664B1980C3}"/>
              </a:ext>
            </a:extLst>
          </p:cNvPr>
          <p:cNvSpPr txBox="1">
            <a:spLocks/>
          </p:cNvSpPr>
          <p:nvPr/>
        </p:nvSpPr>
        <p:spPr>
          <a:xfrm>
            <a:off x="9334658" y="4079706"/>
            <a:ext cx="225915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1600" dirty="0">
                <a:solidFill>
                  <a:srgbClr val="343D45">
                    <a:lumMod val="60000"/>
                    <a:lumOff val="40000"/>
                  </a:srgbClr>
                </a:solidFill>
              </a:rPr>
              <a:t>executive summary, company summary,</a:t>
            </a:r>
          </a:p>
        </p:txBody>
      </p:sp>
      <p:sp>
        <p:nvSpPr>
          <p:cNvPr id="40" name="Title 1">
            <a:extLst>
              <a:ext uri="{FF2B5EF4-FFF2-40B4-BE49-F238E27FC236}">
                <a16:creationId xmlns:a16="http://schemas.microsoft.com/office/drawing/2014/main" id="{0D02907A-DF5A-3622-A10A-9C7CD31B3BB6}"/>
              </a:ext>
            </a:extLst>
          </p:cNvPr>
          <p:cNvSpPr txBox="1">
            <a:spLocks/>
          </p:cNvSpPr>
          <p:nvPr/>
        </p:nvSpPr>
        <p:spPr>
          <a:xfrm>
            <a:off x="9371818" y="5230913"/>
            <a:ext cx="2500869"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1600" dirty="0">
                <a:solidFill>
                  <a:srgbClr val="343D45">
                    <a:lumMod val="60000"/>
                    <a:lumOff val="40000"/>
                  </a:srgbClr>
                </a:solidFill>
              </a:rPr>
              <a:t>management profile, and risk-and-reward profile. </a:t>
            </a:r>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1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0"/>
                                        </p:tgtEl>
                                        <p:attrNameLst>
                                          <p:attrName>ppt_y</p:attrName>
                                        </p:attrNameLst>
                                      </p:cBhvr>
                                      <p:tavLst>
                                        <p:tav tm="0">
                                          <p:val>
                                            <p:strVal val="#ppt_y"/>
                                          </p:val>
                                        </p:tav>
                                        <p:tav tm="100000">
                                          <p:val>
                                            <p:strVal val="#ppt_y"/>
                                          </p:val>
                                        </p:tav>
                                      </p:tavLst>
                                    </p:anim>
                                    <p:anim calcmode="lin" valueType="num">
                                      <p:cBhvr>
                                        <p:cTn id="33" dur="1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0"/>
                                        </p:tgtEl>
                                      </p:cBhvr>
                                    </p:animEffect>
                                  </p:childTnLst>
                                </p:cTn>
                              </p:par>
                            </p:childTnLst>
                          </p:cTn>
                        </p:par>
                        <p:par>
                          <p:cTn id="36" fill="hold">
                            <p:stCondLst>
                              <p:cond delay="169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7"/>
                                        </p:tgtEl>
                                        <p:attrNameLst>
                                          <p:attrName>ppt_y</p:attrName>
                                        </p:attrNameLst>
                                      </p:cBhvr>
                                      <p:tavLst>
                                        <p:tav tm="0">
                                          <p:val>
                                            <p:strVal val="#ppt_y"/>
                                          </p:val>
                                        </p:tav>
                                        <p:tav tm="100000">
                                          <p:val>
                                            <p:strVal val="#ppt_y"/>
                                          </p:val>
                                        </p:tav>
                                      </p:tavLst>
                                    </p:anim>
                                    <p:anim calcmode="lin" valueType="num">
                                      <p:cBhvr>
                                        <p:cTn id="41"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7"/>
                                        </p:tgtEl>
                                      </p:cBhvr>
                                    </p:animEffect>
                                  </p:childTnLst>
                                </p:cTn>
                              </p:par>
                            </p:childTnLst>
                          </p:cTn>
                        </p:par>
                        <p:par>
                          <p:cTn id="44" fill="hold">
                            <p:stCondLst>
                              <p:cond delay="229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3"/>
                                        </p:tgtEl>
                                        <p:attrNameLst>
                                          <p:attrName>ppt_y</p:attrName>
                                        </p:attrNameLst>
                                      </p:cBhvr>
                                      <p:tavLst>
                                        <p:tav tm="0">
                                          <p:val>
                                            <p:strVal val="#ppt_y"/>
                                          </p:val>
                                        </p:tav>
                                        <p:tav tm="100000">
                                          <p:val>
                                            <p:strVal val="#ppt_y"/>
                                          </p:val>
                                        </p:tav>
                                      </p:tavLst>
                                    </p:anim>
                                    <p:anim calcmode="lin" valueType="num">
                                      <p:cBhvr>
                                        <p:cTn id="49"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3"/>
                                        </p:tgtEl>
                                      </p:cBhvr>
                                    </p:animEffect>
                                  </p:childTnLst>
                                </p:cTn>
                              </p:par>
                            </p:childTnLst>
                          </p:cTn>
                        </p:par>
                        <p:par>
                          <p:cTn id="52" fill="hold">
                            <p:stCondLst>
                              <p:cond delay="268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1"/>
                                        </p:tgtEl>
                                        <p:attrNameLst>
                                          <p:attrName>ppt_y</p:attrName>
                                        </p:attrNameLst>
                                      </p:cBhvr>
                                      <p:tavLst>
                                        <p:tav tm="0">
                                          <p:val>
                                            <p:strVal val="#ppt_y"/>
                                          </p:val>
                                        </p:tav>
                                        <p:tav tm="100000">
                                          <p:val>
                                            <p:strVal val="#ppt_y"/>
                                          </p:val>
                                        </p:tav>
                                      </p:tavLst>
                                    </p:anim>
                                    <p:anim calcmode="lin" valueType="num">
                                      <p:cBhvr>
                                        <p:cTn id="57"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1"/>
                                        </p:tgtEl>
                                      </p:cBhvr>
                                    </p:animEffect>
                                  </p:childTnLst>
                                </p:cTn>
                              </p:par>
                            </p:childTnLst>
                          </p:cTn>
                        </p:par>
                        <p:par>
                          <p:cTn id="60" fill="hold">
                            <p:stCondLst>
                              <p:cond delay="322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2"/>
                                        </p:tgtEl>
                                        <p:attrNameLst>
                                          <p:attrName>ppt_y</p:attrName>
                                        </p:attrNameLst>
                                      </p:cBhvr>
                                      <p:tavLst>
                                        <p:tav tm="0">
                                          <p:val>
                                            <p:strVal val="#ppt_y"/>
                                          </p:val>
                                        </p:tav>
                                        <p:tav tm="100000">
                                          <p:val>
                                            <p:strVal val="#ppt_y"/>
                                          </p:val>
                                        </p:tav>
                                      </p:tavLst>
                                    </p:anim>
                                    <p:anim calcmode="lin" valueType="num">
                                      <p:cBhvr>
                                        <p:cTn id="65"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2"/>
                                        </p:tgtEl>
                                      </p:cBhvr>
                                    </p:animEffect>
                                  </p:childTnLst>
                                </p:cTn>
                              </p:par>
                            </p:childTnLst>
                          </p:cTn>
                        </p:par>
                        <p:par>
                          <p:cTn id="68" fill="hold">
                            <p:stCondLst>
                              <p:cond delay="358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9"/>
                                        </p:tgtEl>
                                        <p:attrNameLst>
                                          <p:attrName>style.visibility</p:attrName>
                                        </p:attrNameLst>
                                      </p:cBhvr>
                                      <p:to>
                                        <p:strVal val="visible"/>
                                      </p:to>
                                    </p:set>
                                    <p:anim calcmode="lin" valueType="num">
                                      <p:cBhvr>
                                        <p:cTn id="71"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39"/>
                                        </p:tgtEl>
                                        <p:attrNameLst>
                                          <p:attrName>ppt_y</p:attrName>
                                        </p:attrNameLst>
                                      </p:cBhvr>
                                      <p:tavLst>
                                        <p:tav tm="0">
                                          <p:val>
                                            <p:strVal val="#ppt_y"/>
                                          </p:val>
                                        </p:tav>
                                        <p:tav tm="100000">
                                          <p:val>
                                            <p:strVal val="#ppt_y"/>
                                          </p:val>
                                        </p:tav>
                                      </p:tavLst>
                                    </p:anim>
                                    <p:anim calcmode="lin" valueType="num">
                                      <p:cBhvr>
                                        <p:cTn id="73"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39"/>
                                        </p:tgtEl>
                                      </p:cBhvr>
                                    </p:animEffect>
                                  </p:childTnLst>
                                </p:cTn>
                              </p:par>
                            </p:childTnLst>
                          </p:cTn>
                        </p:par>
                        <p:par>
                          <p:cTn id="76" fill="hold">
                            <p:stCondLst>
                              <p:cond delay="419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0"/>
                                        </p:tgtEl>
                                        <p:attrNameLst>
                                          <p:attrName>style.visibility</p:attrName>
                                        </p:attrNameLst>
                                      </p:cBhvr>
                                      <p:to>
                                        <p:strVal val="visible"/>
                                      </p:to>
                                    </p:set>
                                    <p:anim calcmode="lin" valueType="num">
                                      <p:cBhvr>
                                        <p:cTn id="79"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40"/>
                                        </p:tgtEl>
                                        <p:attrNameLst>
                                          <p:attrName>ppt_y</p:attrName>
                                        </p:attrNameLst>
                                      </p:cBhvr>
                                      <p:tavLst>
                                        <p:tav tm="0">
                                          <p:val>
                                            <p:strVal val="#ppt_y"/>
                                          </p:val>
                                        </p:tav>
                                        <p:tav tm="100000">
                                          <p:val>
                                            <p:strVal val="#ppt_y"/>
                                          </p:val>
                                        </p:tav>
                                      </p:tavLst>
                                    </p:anim>
                                    <p:anim calcmode="lin" valueType="num">
                                      <p:cBhvr>
                                        <p:cTn id="81"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0" grpId="0"/>
      <p:bldP spid="31" grpId="0"/>
      <p:bldP spid="32" grpId="0"/>
      <p:bldP spid="33"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396956" y="255242"/>
            <a:ext cx="6119039" cy="57391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05933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1301578">
            <a:off x="4166029" y="1197023"/>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03518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4962812" y="427082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4962638" y="532939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678701" y="896683"/>
            <a:ext cx="1044137"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Define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103" name="Rectangle 33">
            <a:extLst>
              <a:ext uri="{FF2B5EF4-FFF2-40B4-BE49-F238E27FC236}">
                <a16:creationId xmlns:a16="http://schemas.microsoft.com/office/drawing/2014/main" id="{E0C547E4-3E3F-59F2-7449-653305ADC92D}"/>
              </a:ext>
            </a:extLst>
          </p:cNvPr>
          <p:cNvSpPr/>
          <p:nvPr/>
        </p:nvSpPr>
        <p:spPr>
          <a:xfrm>
            <a:off x="7445226" y="1028925"/>
            <a:ext cx="2808530" cy="323165"/>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Define a “business plan"</a:t>
            </a:r>
          </a:p>
        </p:txBody>
      </p:sp>
      <p:sp>
        <p:nvSpPr>
          <p:cNvPr id="104" name="Rectangle 33">
            <a:extLst>
              <a:ext uri="{FF2B5EF4-FFF2-40B4-BE49-F238E27FC236}">
                <a16:creationId xmlns:a16="http://schemas.microsoft.com/office/drawing/2014/main" id="{F918E9B4-F01E-8EAF-8412-814210758FFF}"/>
              </a:ext>
            </a:extLst>
          </p:cNvPr>
          <p:cNvSpPr/>
          <p:nvPr/>
        </p:nvSpPr>
        <p:spPr>
          <a:xfrm>
            <a:off x="7470365" y="2043885"/>
            <a:ext cx="3403814"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List the readers of a business plan</a:t>
            </a:r>
          </a:p>
        </p:txBody>
      </p:sp>
      <p:sp>
        <p:nvSpPr>
          <p:cNvPr id="105" name="Rectangle 33">
            <a:extLst>
              <a:ext uri="{FF2B5EF4-FFF2-40B4-BE49-F238E27FC236}">
                <a16:creationId xmlns:a16="http://schemas.microsoft.com/office/drawing/2014/main" id="{3B659863-19E0-EA33-0B67-55542545D71E}"/>
              </a:ext>
            </a:extLst>
          </p:cNvPr>
          <p:cNvSpPr/>
          <p:nvPr/>
        </p:nvSpPr>
        <p:spPr>
          <a:xfrm>
            <a:off x="5802039" y="2021406"/>
            <a:ext cx="1010458"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List</a:t>
            </a:r>
          </a:p>
        </p:txBody>
      </p:sp>
      <p:sp>
        <p:nvSpPr>
          <p:cNvPr id="106" name="Rectangle 33">
            <a:extLst>
              <a:ext uri="{FF2B5EF4-FFF2-40B4-BE49-F238E27FC236}">
                <a16:creationId xmlns:a16="http://schemas.microsoft.com/office/drawing/2014/main" id="{19DBF2AD-7121-CCAB-3F69-FB2DAB44188B}"/>
              </a:ext>
            </a:extLst>
          </p:cNvPr>
          <p:cNvSpPr/>
          <p:nvPr/>
        </p:nvSpPr>
        <p:spPr>
          <a:xfrm>
            <a:off x="5785199" y="3109343"/>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List</a:t>
            </a:r>
          </a:p>
        </p:txBody>
      </p:sp>
      <p:sp>
        <p:nvSpPr>
          <p:cNvPr id="107" name="Rectangle 33">
            <a:extLst>
              <a:ext uri="{FF2B5EF4-FFF2-40B4-BE49-F238E27FC236}">
                <a16:creationId xmlns:a16="http://schemas.microsoft.com/office/drawing/2014/main" id="{298A6C37-4C6C-AFB5-7737-167EE4BDF3AA}"/>
              </a:ext>
            </a:extLst>
          </p:cNvPr>
          <p:cNvSpPr/>
          <p:nvPr/>
        </p:nvSpPr>
        <p:spPr>
          <a:xfrm>
            <a:off x="7470365" y="4280526"/>
            <a:ext cx="3737273"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List the components of a business plan</a:t>
            </a:r>
          </a:p>
        </p:txBody>
      </p:sp>
      <p:sp>
        <p:nvSpPr>
          <p:cNvPr id="108" name="Rectangle 33">
            <a:extLst>
              <a:ext uri="{FF2B5EF4-FFF2-40B4-BE49-F238E27FC236}">
                <a16:creationId xmlns:a16="http://schemas.microsoft.com/office/drawing/2014/main" id="{EDAD63F2-3B70-B169-054E-E68EA214F058}"/>
              </a:ext>
            </a:extLst>
          </p:cNvPr>
          <p:cNvSpPr/>
          <p:nvPr/>
        </p:nvSpPr>
        <p:spPr>
          <a:xfrm>
            <a:off x="7445226" y="5316106"/>
            <a:ext cx="4536022"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Know what readers look for in the executive summary</a:t>
            </a:r>
          </a:p>
        </p:txBody>
      </p:sp>
      <p:sp>
        <p:nvSpPr>
          <p:cNvPr id="109" name="Rectangle 33">
            <a:extLst>
              <a:ext uri="{FF2B5EF4-FFF2-40B4-BE49-F238E27FC236}">
                <a16:creationId xmlns:a16="http://schemas.microsoft.com/office/drawing/2014/main" id="{97839E44-DD63-E907-C785-E150BF03A681}"/>
              </a:ext>
            </a:extLst>
          </p:cNvPr>
          <p:cNvSpPr/>
          <p:nvPr/>
        </p:nvSpPr>
        <p:spPr>
          <a:xfrm>
            <a:off x="5789237" y="4240648"/>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List</a:t>
            </a:r>
          </a:p>
        </p:txBody>
      </p:sp>
      <p:sp>
        <p:nvSpPr>
          <p:cNvPr id="110" name="Rectangle 33">
            <a:extLst>
              <a:ext uri="{FF2B5EF4-FFF2-40B4-BE49-F238E27FC236}">
                <a16:creationId xmlns:a16="http://schemas.microsoft.com/office/drawing/2014/main" id="{6A9E3924-7A03-E0BC-1CDF-00523374DA4C}"/>
              </a:ext>
            </a:extLst>
          </p:cNvPr>
          <p:cNvSpPr/>
          <p:nvPr/>
        </p:nvSpPr>
        <p:spPr>
          <a:xfrm>
            <a:off x="7472224" y="3129425"/>
            <a:ext cx="4055929" cy="323165"/>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List the characteristics of a good business plan</a:t>
            </a:r>
          </a:p>
        </p:txBody>
      </p:sp>
      <p:sp>
        <p:nvSpPr>
          <p:cNvPr id="32" name="شكل حر 27">
            <a:extLst>
              <a:ext uri="{FF2B5EF4-FFF2-40B4-BE49-F238E27FC236}">
                <a16:creationId xmlns:a16="http://schemas.microsoft.com/office/drawing/2014/main" id="{B2DBC74D-CD6B-1848-7198-08C922E6D079}"/>
              </a:ext>
            </a:extLst>
          </p:cNvPr>
          <p:cNvSpPr/>
          <p:nvPr/>
        </p:nvSpPr>
        <p:spPr>
          <a:xfrm>
            <a:off x="4962812" y="3139524"/>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eaLnBrk="1" fontAlgn="auto" hangingPunct="1">
              <a:spcBef>
                <a:spcPts val="0"/>
              </a:spcBef>
              <a:spcAft>
                <a:spcPts val="0"/>
              </a:spcAft>
            </a:pPr>
            <a:endParaRPr lang="ar-SA">
              <a:solidFill>
                <a:prstClr val="white"/>
              </a:solidFill>
              <a:latin typeface="Calibri" panose="020F0502020204030204"/>
              <a:cs typeface="Arial" panose="020B0604020202020204" pitchFamily="34" charset="0"/>
            </a:endParaRPr>
          </a:p>
        </p:txBody>
      </p:sp>
      <p:sp>
        <p:nvSpPr>
          <p:cNvPr id="33" name="قوس 32">
            <a:extLst>
              <a:ext uri="{FF2B5EF4-FFF2-40B4-BE49-F238E27FC236}">
                <a16:creationId xmlns:a16="http://schemas.microsoft.com/office/drawing/2014/main" id="{5B2C8B3B-E078-D428-C63B-6503A8557DFA}"/>
              </a:ext>
            </a:extLst>
          </p:cNvPr>
          <p:cNvSpPr/>
          <p:nvPr/>
        </p:nvSpPr>
        <p:spPr>
          <a:xfrm rot="1301578">
            <a:off x="4147829" y="2244880"/>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قوس 33">
            <a:extLst>
              <a:ext uri="{FF2B5EF4-FFF2-40B4-BE49-F238E27FC236}">
                <a16:creationId xmlns:a16="http://schemas.microsoft.com/office/drawing/2014/main" id="{583D3E97-90C7-1AD9-5907-3C418E21175D}"/>
              </a:ext>
            </a:extLst>
          </p:cNvPr>
          <p:cNvSpPr/>
          <p:nvPr/>
        </p:nvSpPr>
        <p:spPr>
          <a:xfrm rot="1301578">
            <a:off x="4166820" y="333055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قوس 34">
            <a:extLst>
              <a:ext uri="{FF2B5EF4-FFF2-40B4-BE49-F238E27FC236}">
                <a16:creationId xmlns:a16="http://schemas.microsoft.com/office/drawing/2014/main" id="{505A886D-D411-1CCD-D0A7-54FBFB5B6E3B}"/>
              </a:ext>
            </a:extLst>
          </p:cNvPr>
          <p:cNvSpPr/>
          <p:nvPr/>
        </p:nvSpPr>
        <p:spPr>
          <a:xfrm rot="1301578">
            <a:off x="4164396" y="444200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43">
            <a:extLst>
              <a:ext uri="{FF2B5EF4-FFF2-40B4-BE49-F238E27FC236}">
                <a16:creationId xmlns:a16="http://schemas.microsoft.com/office/drawing/2014/main" id="{4F908C33-3C68-727A-4430-3B5ED0DDE658}"/>
              </a:ext>
            </a:extLst>
          </p:cNvPr>
          <p:cNvSpPr/>
          <p:nvPr/>
        </p:nvSpPr>
        <p:spPr>
          <a:xfrm>
            <a:off x="4962638" y="6318228"/>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Rectangle 33">
            <a:extLst>
              <a:ext uri="{FF2B5EF4-FFF2-40B4-BE49-F238E27FC236}">
                <a16:creationId xmlns:a16="http://schemas.microsoft.com/office/drawing/2014/main" id="{3C577A8A-7EE9-90E4-BE9A-AF3EB54ACAEF}"/>
              </a:ext>
            </a:extLst>
          </p:cNvPr>
          <p:cNvSpPr/>
          <p:nvPr/>
        </p:nvSpPr>
        <p:spPr>
          <a:xfrm>
            <a:off x="5789237" y="5299209"/>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Know</a:t>
            </a:r>
          </a:p>
        </p:txBody>
      </p:sp>
      <p:sp>
        <p:nvSpPr>
          <p:cNvPr id="38" name="Rectangle 33">
            <a:extLst>
              <a:ext uri="{FF2B5EF4-FFF2-40B4-BE49-F238E27FC236}">
                <a16:creationId xmlns:a16="http://schemas.microsoft.com/office/drawing/2014/main" id="{69B93020-B2A6-AA56-7373-BAF96F51F22E}"/>
              </a:ext>
            </a:extLst>
          </p:cNvPr>
          <p:cNvSpPr/>
          <p:nvPr/>
        </p:nvSpPr>
        <p:spPr>
          <a:xfrm>
            <a:off x="5789237" y="6277401"/>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D07E47"/>
                </a:solidFill>
                <a:latin typeface="Cocon® Next Arabic" panose="020A0503020102020204" pitchFamily="18" charset="-78"/>
                <a:ea typeface="Cocon® Next Arabic" panose="020A0503020102020204" pitchFamily="18" charset="-78"/>
                <a:cs typeface="Cocon® Next Arabic" panose="020A0503020102020204" pitchFamily="18" charset="-78"/>
              </a:rPr>
              <a:t>Know</a:t>
            </a:r>
          </a:p>
        </p:txBody>
      </p:sp>
      <p:sp>
        <p:nvSpPr>
          <p:cNvPr id="39" name="Rectangle 33">
            <a:extLst>
              <a:ext uri="{FF2B5EF4-FFF2-40B4-BE49-F238E27FC236}">
                <a16:creationId xmlns:a16="http://schemas.microsoft.com/office/drawing/2014/main" id="{6FF125BD-9D23-891D-3903-07A98E6649A2}"/>
              </a:ext>
            </a:extLst>
          </p:cNvPr>
          <p:cNvSpPr/>
          <p:nvPr/>
        </p:nvSpPr>
        <p:spPr>
          <a:xfrm>
            <a:off x="7470364" y="6198072"/>
            <a:ext cx="4397785" cy="553998"/>
          </a:xfrm>
          <a:prstGeom prst="rect">
            <a:avLst/>
          </a:prstGeom>
        </p:spPr>
        <p:txBody>
          <a:bodyPr wrap="square" lIns="0" rIns="0" anchor="ctr">
            <a:spAutoFit/>
          </a:bodyPr>
          <a:lstStyle/>
          <a:p>
            <a:pPr eaLnBrk="1" fontAlgn="auto" hangingPunct="1">
              <a:spcBef>
                <a:spcPts val="0"/>
              </a:spcBef>
              <a:spcAft>
                <a:spcPts val="0"/>
              </a:spcAft>
            </a:pPr>
            <a:r>
              <a:rPr lang="en-US" sz="1500" dirty="0">
                <a:solidFill>
                  <a:srgbClr val="000000"/>
                </a:solidFill>
                <a:cs typeface="Cocon® Next Arabic" panose="020A0503020102020204" pitchFamily="18" charset="-78"/>
              </a:rPr>
              <a:t>Know why he should write a business plan from the point of view of the investor.</a:t>
            </a:r>
          </a:p>
        </p:txBody>
      </p:sp>
      <p:sp>
        <p:nvSpPr>
          <p:cNvPr id="40" name="قوس 39">
            <a:extLst>
              <a:ext uri="{FF2B5EF4-FFF2-40B4-BE49-F238E27FC236}">
                <a16:creationId xmlns:a16="http://schemas.microsoft.com/office/drawing/2014/main" id="{196FED86-11B6-47BC-C24B-DC669B92689B}"/>
              </a:ext>
            </a:extLst>
          </p:cNvPr>
          <p:cNvSpPr/>
          <p:nvPr/>
        </p:nvSpPr>
        <p:spPr>
          <a:xfrm rot="1301578">
            <a:off x="4161971" y="548577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 name="عنصر نائب لرقم الشريحة 1">
            <a:extLst>
              <a:ext uri="{FF2B5EF4-FFF2-40B4-BE49-F238E27FC236}">
                <a16:creationId xmlns:a16="http://schemas.microsoft.com/office/drawing/2014/main" id="{0E7C3B9E-4AAD-1425-C0BF-9FFBD0094F23}"/>
              </a:ext>
            </a:extLst>
          </p:cNvPr>
          <p:cNvSpPr>
            <a:spLocks noGrp="1"/>
          </p:cNvSpPr>
          <p:nvPr>
            <p:ph type="sldNum" sz="quarter" idx="12"/>
          </p:nvPr>
        </p:nvSpPr>
        <p:spPr/>
        <p:txBody>
          <a:bodyPr/>
          <a:lstStyle/>
          <a:p>
            <a:fld id="{7BB485FA-5BF7-483B-B1A0-9B2B5547A02D}" type="slidenum">
              <a:rPr lang="ar-SA" smtClean="0"/>
              <a:t>6</a:t>
            </a:fld>
            <a:endParaRPr lang="ar-SA"/>
          </a:p>
        </p:txBody>
      </p:sp>
    </p:spTree>
    <p:extLst>
      <p:ext uri="{BB962C8B-B14F-4D97-AF65-F5344CB8AC3E}">
        <p14:creationId xmlns:p14="http://schemas.microsoft.com/office/powerpoint/2010/main" val="23526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37"/>
                                        </p:tgtEl>
                                        <p:attrNameLst>
                                          <p:attrName>ppt_y</p:attrName>
                                        </p:attrNameLst>
                                      </p:cBhvr>
                                      <p:tavLst>
                                        <p:tav tm="0">
                                          <p:val>
                                            <p:strVal val="#ppt_y"/>
                                          </p:val>
                                        </p:tav>
                                        <p:tav tm="100000">
                                          <p:val>
                                            <p:strVal val="#ppt_y"/>
                                          </p:val>
                                        </p:tav>
                                      </p:tavLst>
                                    </p:anim>
                                    <p:anim calcmode="lin" valueType="num">
                                      <p:cBhvr>
                                        <p:cTn id="60"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37"/>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38"/>
                                        </p:tgtEl>
                                        <p:attrNameLst>
                                          <p:attrName>ppt_y</p:attrName>
                                        </p:attrNameLst>
                                      </p:cBhvr>
                                      <p:tavLst>
                                        <p:tav tm="0">
                                          <p:val>
                                            <p:strVal val="#ppt_y"/>
                                          </p:val>
                                        </p:tav>
                                        <p:tav tm="100000">
                                          <p:val>
                                            <p:strVal val="#ppt_y"/>
                                          </p:val>
                                        </p:tav>
                                      </p:tavLst>
                                    </p:anim>
                                    <p:anim calcmode="lin" valueType="num">
                                      <p:cBhvr>
                                        <p:cTn id="6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38"/>
                                        </p:tgtEl>
                                      </p:cBhvr>
                                    </p:animEffect>
                                  </p:childTnLst>
                                </p:cTn>
                              </p:par>
                            </p:childTnLst>
                          </p:cTn>
                        </p:par>
                        <p:par>
                          <p:cTn id="70" fill="hold">
                            <p:stCondLst>
                              <p:cond delay="1275"/>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3"/>
                                        </p:tgtEl>
                                        <p:attrNameLst>
                                          <p:attrName>style.visibility</p:attrName>
                                        </p:attrNameLst>
                                      </p:cBhvr>
                                      <p:to>
                                        <p:strVal val="visible"/>
                                      </p:to>
                                    </p:set>
                                    <p:anim calcmode="lin" valueType="num">
                                      <p:cBhvr>
                                        <p:cTn id="73"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74" dur="150" fill="hold"/>
                                        <p:tgtEl>
                                          <p:spTgt spid="103"/>
                                        </p:tgtEl>
                                        <p:attrNameLst>
                                          <p:attrName>ppt_y</p:attrName>
                                        </p:attrNameLst>
                                      </p:cBhvr>
                                      <p:tavLst>
                                        <p:tav tm="0">
                                          <p:val>
                                            <p:strVal val="#ppt_y"/>
                                          </p:val>
                                        </p:tav>
                                        <p:tav tm="100000">
                                          <p:val>
                                            <p:strVal val="#ppt_y"/>
                                          </p:val>
                                        </p:tav>
                                      </p:tavLst>
                                    </p:anim>
                                    <p:anim calcmode="lin" valueType="num">
                                      <p:cBhvr>
                                        <p:cTn id="75"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76"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50" tmFilter="0,0; .5, 1; 1, 1"/>
                                        <p:tgtEl>
                                          <p:spTgt spid="103"/>
                                        </p:tgtEl>
                                      </p:cBhvr>
                                    </p:animEffect>
                                  </p:childTnLst>
                                </p:cTn>
                              </p:par>
                            </p:childTnLst>
                          </p:cTn>
                        </p:par>
                        <p:par>
                          <p:cTn id="78" fill="hold">
                            <p:stCondLst>
                              <p:cond delay="1725"/>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04"/>
                                        </p:tgtEl>
                                        <p:attrNameLst>
                                          <p:attrName>style.visibility</p:attrName>
                                        </p:attrNameLst>
                                      </p:cBhvr>
                                      <p:to>
                                        <p:strVal val="visible"/>
                                      </p:to>
                                    </p:set>
                                    <p:anim calcmode="lin" valueType="num">
                                      <p:cBhvr>
                                        <p:cTn id="81"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2" dur="150" fill="hold"/>
                                        <p:tgtEl>
                                          <p:spTgt spid="104"/>
                                        </p:tgtEl>
                                        <p:attrNameLst>
                                          <p:attrName>ppt_y</p:attrName>
                                        </p:attrNameLst>
                                      </p:cBhvr>
                                      <p:tavLst>
                                        <p:tav tm="0">
                                          <p:val>
                                            <p:strVal val="#ppt_y"/>
                                          </p:val>
                                        </p:tav>
                                        <p:tav tm="100000">
                                          <p:val>
                                            <p:strVal val="#ppt_y"/>
                                          </p:val>
                                        </p:tav>
                                      </p:tavLst>
                                    </p:anim>
                                    <p:anim calcmode="lin" valueType="num">
                                      <p:cBhvr>
                                        <p:cTn id="83"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84"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150" tmFilter="0,0; .5, 1; 1, 1"/>
                                        <p:tgtEl>
                                          <p:spTgt spid="104"/>
                                        </p:tgtEl>
                                      </p:cBhvr>
                                    </p:animEffect>
                                  </p:childTnLst>
                                </p:cTn>
                              </p:par>
                            </p:childTnLst>
                          </p:cTn>
                        </p:par>
                        <p:par>
                          <p:cTn id="86" fill="hold">
                            <p:stCondLst>
                              <p:cond delay="2295"/>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110"/>
                                        </p:tgtEl>
                                        <p:attrNameLst>
                                          <p:attrName>style.visibility</p:attrName>
                                        </p:attrNameLst>
                                      </p:cBhvr>
                                      <p:to>
                                        <p:strVal val="visible"/>
                                      </p:to>
                                    </p:set>
                                    <p:anim calcmode="lin" valueType="num">
                                      <p:cBhvr>
                                        <p:cTn id="89"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0" dur="150" fill="hold"/>
                                        <p:tgtEl>
                                          <p:spTgt spid="110"/>
                                        </p:tgtEl>
                                        <p:attrNameLst>
                                          <p:attrName>ppt_y</p:attrName>
                                        </p:attrNameLst>
                                      </p:cBhvr>
                                      <p:tavLst>
                                        <p:tav tm="0">
                                          <p:val>
                                            <p:strVal val="#ppt_y"/>
                                          </p:val>
                                        </p:tav>
                                        <p:tav tm="100000">
                                          <p:val>
                                            <p:strVal val="#ppt_y"/>
                                          </p:val>
                                        </p:tav>
                                      </p:tavLst>
                                    </p:anim>
                                    <p:anim calcmode="lin" valueType="num">
                                      <p:cBhvr>
                                        <p:cTn id="91"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2"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150" tmFilter="0,0; .5, 1; 1, 1"/>
                                        <p:tgtEl>
                                          <p:spTgt spid="110"/>
                                        </p:tgtEl>
                                      </p:cBhvr>
                                    </p:animEffect>
                                  </p:childTnLst>
                                </p:cTn>
                              </p:par>
                            </p:childTnLst>
                          </p:cTn>
                        </p:par>
                        <p:par>
                          <p:cTn id="94" fill="hold">
                            <p:stCondLst>
                              <p:cond delay="3045"/>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07"/>
                                        </p:tgtEl>
                                        <p:attrNameLst>
                                          <p:attrName>style.visibility</p:attrName>
                                        </p:attrNameLst>
                                      </p:cBhvr>
                                      <p:to>
                                        <p:strVal val="visible"/>
                                      </p:to>
                                    </p:set>
                                    <p:anim calcmode="lin" valueType="num">
                                      <p:cBhvr>
                                        <p:cTn id="97"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98" dur="150" fill="hold"/>
                                        <p:tgtEl>
                                          <p:spTgt spid="107"/>
                                        </p:tgtEl>
                                        <p:attrNameLst>
                                          <p:attrName>ppt_y</p:attrName>
                                        </p:attrNameLst>
                                      </p:cBhvr>
                                      <p:tavLst>
                                        <p:tav tm="0">
                                          <p:val>
                                            <p:strVal val="#ppt_y"/>
                                          </p:val>
                                        </p:tav>
                                        <p:tav tm="100000">
                                          <p:val>
                                            <p:strVal val="#ppt_y"/>
                                          </p:val>
                                        </p:tav>
                                      </p:tavLst>
                                    </p:anim>
                                    <p:anim calcmode="lin" valueType="num">
                                      <p:cBhvr>
                                        <p:cTn id="99"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100"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150" tmFilter="0,0; .5, 1; 1, 1"/>
                                        <p:tgtEl>
                                          <p:spTgt spid="107"/>
                                        </p:tgtEl>
                                      </p:cBhvr>
                                    </p:animEffect>
                                  </p:childTnLst>
                                </p:cTn>
                              </p:par>
                            </p:childTnLst>
                          </p:cTn>
                        </p:par>
                        <p:par>
                          <p:cTn id="102" fill="hold">
                            <p:stCondLst>
                              <p:cond delay="366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108"/>
                                        </p:tgtEl>
                                        <p:attrNameLst>
                                          <p:attrName>style.visibility</p:attrName>
                                        </p:attrNameLst>
                                      </p:cBhvr>
                                      <p:to>
                                        <p:strVal val="visible"/>
                                      </p:to>
                                    </p:set>
                                    <p:anim calcmode="lin" valueType="num">
                                      <p:cBhvr>
                                        <p:cTn id="105"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06" dur="150" fill="hold"/>
                                        <p:tgtEl>
                                          <p:spTgt spid="108"/>
                                        </p:tgtEl>
                                        <p:attrNameLst>
                                          <p:attrName>ppt_y</p:attrName>
                                        </p:attrNameLst>
                                      </p:cBhvr>
                                      <p:tavLst>
                                        <p:tav tm="0">
                                          <p:val>
                                            <p:strVal val="#ppt_y"/>
                                          </p:val>
                                        </p:tav>
                                        <p:tav tm="100000">
                                          <p:val>
                                            <p:strVal val="#ppt_y"/>
                                          </p:val>
                                        </p:tav>
                                      </p:tavLst>
                                    </p:anim>
                                    <p:anim calcmode="lin" valueType="num">
                                      <p:cBhvr>
                                        <p:cTn id="107"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8"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50" tmFilter="0,0; .5, 1; 1, 1"/>
                                        <p:tgtEl>
                                          <p:spTgt spid="108"/>
                                        </p:tgtEl>
                                      </p:cBhvr>
                                    </p:animEffect>
                                  </p:childTnLst>
                                </p:cTn>
                              </p:par>
                            </p:childTnLst>
                          </p:cTn>
                        </p:par>
                        <p:par>
                          <p:cTn id="110" fill="hold">
                            <p:stCondLst>
                              <p:cond delay="4440"/>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39"/>
                                        </p:tgtEl>
                                        <p:attrNameLst>
                                          <p:attrName>style.visibility</p:attrName>
                                        </p:attrNameLst>
                                      </p:cBhvr>
                                      <p:to>
                                        <p:strVal val="visible"/>
                                      </p:to>
                                    </p:set>
                                    <p:anim calcmode="lin" valueType="num">
                                      <p:cBhvr>
                                        <p:cTn id="113"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14" dur="150" fill="hold"/>
                                        <p:tgtEl>
                                          <p:spTgt spid="39"/>
                                        </p:tgtEl>
                                        <p:attrNameLst>
                                          <p:attrName>ppt_y</p:attrName>
                                        </p:attrNameLst>
                                      </p:cBhvr>
                                      <p:tavLst>
                                        <p:tav tm="0">
                                          <p:val>
                                            <p:strVal val="#ppt_y"/>
                                          </p:val>
                                        </p:tav>
                                        <p:tav tm="100000">
                                          <p:val>
                                            <p:strVal val="#ppt_y"/>
                                          </p:val>
                                        </p:tav>
                                      </p:tavLst>
                                    </p:anim>
                                    <p:anim calcmode="lin" valueType="num">
                                      <p:cBhvr>
                                        <p:cTn id="115"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16"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1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29" name="Rectangle 31">
            <a:extLst>
              <a:ext uri="{FF2B5EF4-FFF2-40B4-BE49-F238E27FC236}">
                <a16:creationId xmlns:a16="http://schemas.microsoft.com/office/drawing/2014/main" id="{2C673417-F9BD-1712-63BF-2332ECE3060A}"/>
              </a:ext>
            </a:extLst>
          </p:cNvPr>
          <p:cNvSpPr/>
          <p:nvPr/>
        </p:nvSpPr>
        <p:spPr>
          <a:xfrm>
            <a:off x="292427" y="965267"/>
            <a:ext cx="6812787" cy="5043688"/>
          </a:xfrm>
          <a:prstGeom prst="rect">
            <a:avLst/>
          </a:prstGeom>
        </p:spPr>
        <p:txBody>
          <a:bodyPr wrap="square" anchor="t">
            <a:spAutoFit/>
          </a:bodyPr>
          <a:lstStyle/>
          <a:p>
            <a:pPr marL="285750" indent="-285750" algn="just">
              <a:lnSpc>
                <a:spcPct val="150000"/>
              </a:lnSpc>
              <a:buFont typeface="Arial" panose="020B0604020202020204" pitchFamily="34" charset="0"/>
              <a:buChar char="•"/>
              <a:defRPr/>
            </a:pPr>
            <a:r>
              <a:rPr lang="en-US" b="1" dirty="0">
                <a:latin typeface="El Messiri" panose="00000800000000000000" pitchFamily="50" charset="-78"/>
                <a:cs typeface="El Messiri" panose="00000800000000000000" pitchFamily="50" charset="-78"/>
              </a:rPr>
              <a:t>The founder of </a:t>
            </a:r>
            <a:r>
              <a:rPr lang="en-US" b="1" dirty="0" err="1">
                <a:latin typeface="El Messiri" panose="00000800000000000000" pitchFamily="50" charset="-78"/>
                <a:cs typeface="El Messiri" panose="00000800000000000000" pitchFamily="50" charset="-78"/>
              </a:rPr>
              <a:t>Haraj</a:t>
            </a:r>
            <a:r>
              <a:rPr lang="en-US" b="1" dirty="0">
                <a:latin typeface="El Messiri" panose="00000800000000000000" pitchFamily="50" charset="-78"/>
                <a:cs typeface="El Messiri" panose="00000800000000000000" pitchFamily="50" charset="-78"/>
              </a:rPr>
              <a:t> website is the millionaire Youssef Al-Rashidi. He established </a:t>
            </a:r>
            <a:r>
              <a:rPr lang="en-US" b="1" dirty="0" err="1">
                <a:latin typeface="El Messiri" panose="00000800000000000000" pitchFamily="50" charset="-78"/>
                <a:cs typeface="El Messiri" panose="00000800000000000000" pitchFamily="50" charset="-78"/>
              </a:rPr>
              <a:t>Haraj</a:t>
            </a:r>
            <a:r>
              <a:rPr lang="en-US" b="1" dirty="0">
                <a:latin typeface="El Messiri" panose="00000800000000000000" pitchFamily="50" charset="-78"/>
                <a:cs typeface="El Messiri" panose="00000800000000000000" pitchFamily="50" charset="-78"/>
              </a:rPr>
              <a:t> website in 2008 at a cost not exceeding 220 US dollars, while the market value of </a:t>
            </a:r>
            <a:r>
              <a:rPr lang="en-US" b="1" dirty="0" err="1">
                <a:latin typeface="El Messiri" panose="00000800000000000000" pitchFamily="50" charset="-78"/>
                <a:cs typeface="El Messiri" panose="00000800000000000000" pitchFamily="50" charset="-78"/>
              </a:rPr>
              <a:t>Haraj</a:t>
            </a:r>
            <a:r>
              <a:rPr lang="en-US" b="1" dirty="0">
                <a:latin typeface="El Messiri" panose="00000800000000000000" pitchFamily="50" charset="-78"/>
                <a:cs typeface="El Messiri" panose="00000800000000000000" pitchFamily="50" charset="-78"/>
              </a:rPr>
              <a:t> site currently exceeds 200 million US dollars, according to the statements of the founder of the site.</a:t>
            </a:r>
          </a:p>
          <a:p>
            <a:pPr marL="285750" indent="-285750" algn="just">
              <a:lnSpc>
                <a:spcPct val="150000"/>
              </a:lnSpc>
              <a:buFont typeface="Arial" panose="020B0604020202020204" pitchFamily="34" charset="0"/>
              <a:buChar char="•"/>
              <a:defRPr/>
            </a:pPr>
            <a:r>
              <a:rPr lang="en-US" b="1" dirty="0">
                <a:latin typeface="El Messiri" panose="00000800000000000000" pitchFamily="50" charset="-78"/>
                <a:cs typeface="El Messiri" panose="00000800000000000000" pitchFamily="50" charset="-78"/>
              </a:rPr>
              <a:t>He is an engineer who graduated from the College of Computer at King Fahd University of Petroleum and Minerals, in 2007.  He had launched a forum on the Internet, called </a:t>
            </a:r>
            <a:r>
              <a:rPr lang="en-US" b="1" dirty="0" err="1">
                <a:latin typeface="El Messiri" panose="00000800000000000000" pitchFamily="50" charset="-78"/>
                <a:cs typeface="El Messiri" panose="00000800000000000000" pitchFamily="50" charset="-78"/>
              </a:rPr>
              <a:t>Haraj</a:t>
            </a:r>
            <a:r>
              <a:rPr lang="en-US" b="1" dirty="0">
                <a:latin typeface="El Messiri" panose="00000800000000000000" pitchFamily="50" charset="-78"/>
                <a:cs typeface="El Messiri" panose="00000800000000000000" pitchFamily="50" charset="-78"/>
              </a:rPr>
              <a:t>, and this forum was for shares, until people started offering their cars for sale to him. When he graduated and did not find a job, he returned to </a:t>
            </a:r>
            <a:r>
              <a:rPr lang="en-US" b="1" dirty="0" err="1">
                <a:latin typeface="El Messiri" panose="00000800000000000000" pitchFamily="50" charset="-78"/>
                <a:cs typeface="El Messiri" panose="00000800000000000000" pitchFamily="50" charset="-78"/>
              </a:rPr>
              <a:t>Haraj</a:t>
            </a:r>
            <a:r>
              <a:rPr lang="en-US" b="1" dirty="0">
                <a:latin typeface="El Messiri" panose="00000800000000000000" pitchFamily="50" charset="-78"/>
                <a:cs typeface="El Messiri" panose="00000800000000000000" pitchFamily="50" charset="-78"/>
              </a:rPr>
              <a:t> and thought of creating a special site for these advertisements.</a:t>
            </a:r>
          </a:p>
        </p:txBody>
      </p:sp>
      <p:pic>
        <p:nvPicPr>
          <p:cNvPr id="15" name="Picture 2">
            <a:extLst>
              <a:ext uri="{FF2B5EF4-FFF2-40B4-BE49-F238E27FC236}">
                <a16:creationId xmlns:a16="http://schemas.microsoft.com/office/drawing/2014/main" id="{347AD9C1-0C6B-5413-C67B-520FF8E0B8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2" t="-1771" r="7152" b="-1"/>
          <a:stretch/>
        </p:blipFill>
        <p:spPr bwMode="auto">
          <a:xfrm>
            <a:off x="7413619" y="2663778"/>
            <a:ext cx="4038600" cy="3919355"/>
          </a:xfrm>
          <a:prstGeom prst="ellipse">
            <a:avLst/>
          </a:prstGeom>
          <a:ln>
            <a:noFill/>
          </a:ln>
          <a:effectLst>
            <a:softEdge rad="112500"/>
          </a:effectLst>
        </p:spPr>
      </p:pic>
      <p:pic>
        <p:nvPicPr>
          <p:cNvPr id="16" name="Picture 4">
            <a:extLst>
              <a:ext uri="{FF2B5EF4-FFF2-40B4-BE49-F238E27FC236}">
                <a16:creationId xmlns:a16="http://schemas.microsoft.com/office/drawing/2014/main" id="{532074AB-842C-2389-2B94-20700AA60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879" r="22879"/>
          <a:stretch/>
        </p:blipFill>
        <p:spPr bwMode="auto">
          <a:xfrm>
            <a:off x="10103370" y="1055274"/>
            <a:ext cx="2057400" cy="2137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عنصر نائب لرقم الشريحة 1">
            <a:extLst>
              <a:ext uri="{FF2B5EF4-FFF2-40B4-BE49-F238E27FC236}">
                <a16:creationId xmlns:a16="http://schemas.microsoft.com/office/drawing/2014/main" id="{09E99054-5811-57F6-6C4F-3F5C659D4600}"/>
              </a:ext>
            </a:extLst>
          </p:cNvPr>
          <p:cNvSpPr>
            <a:spLocks noGrp="1"/>
          </p:cNvSpPr>
          <p:nvPr>
            <p:ph type="sldNum" sz="quarter" idx="12"/>
          </p:nvPr>
        </p:nvSpPr>
        <p:spPr/>
        <p:txBody>
          <a:bodyPr/>
          <a:lstStyle/>
          <a:p>
            <a:fld id="{7BB485FA-5BF7-483B-B1A0-9B2B5547A02D}" type="slidenum">
              <a:rPr lang="ar-SA" smtClean="0"/>
              <a:t>7</a:t>
            </a:fld>
            <a:endParaRPr lang="ar-SA"/>
          </a:p>
        </p:txBody>
      </p:sp>
    </p:spTree>
    <p:extLst>
      <p:ext uri="{BB962C8B-B14F-4D97-AF65-F5344CB8AC3E}">
        <p14:creationId xmlns:p14="http://schemas.microsoft.com/office/powerpoint/2010/main" val="8261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Story from Real Life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483278" y="2027922"/>
            <a:ext cx="4255133" cy="461665"/>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VOLUME OF SALES</a:t>
            </a:r>
          </a:p>
        </p:txBody>
      </p:sp>
      <p:sp>
        <p:nvSpPr>
          <p:cNvPr id="60" name="Rectangle 31">
            <a:extLst>
              <a:ext uri="{FF2B5EF4-FFF2-40B4-BE49-F238E27FC236}">
                <a16:creationId xmlns:a16="http://schemas.microsoft.com/office/drawing/2014/main" id="{ACA708B8-DDB2-4FA6-1BAC-199ED575A589}"/>
              </a:ext>
            </a:extLst>
          </p:cNvPr>
          <p:cNvSpPr/>
          <p:nvPr/>
        </p:nvSpPr>
        <p:spPr>
          <a:xfrm>
            <a:off x="727520" y="1994765"/>
            <a:ext cx="4596455"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CORPORATE ORGANIZATION</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259220" y="2938601"/>
            <a:ext cx="4596454" cy="3097633"/>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8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700" dirty="0"/>
              <a:t>He said that the volume of sales traded monthly through the site has reached 400 million riyals, and 10,000 ads are added daily, indicating that he does not want to increase the site's commission (1%) because it is not for profit, but rather a symbolic amount to support the site and its operator in order to continue.</a:t>
            </a:r>
          </a:p>
        </p:txBody>
      </p:sp>
      <p:pic>
        <p:nvPicPr>
          <p:cNvPr id="37" name="صورة 36">
            <a:extLst>
              <a:ext uri="{FF2B5EF4-FFF2-40B4-BE49-F238E27FC236}">
                <a16:creationId xmlns:a16="http://schemas.microsoft.com/office/drawing/2014/main" id="{0731D7D7-70A3-4DAA-3E89-05EFEF26043E}"/>
              </a:ext>
            </a:extLst>
          </p:cNvPr>
          <p:cNvPicPr>
            <a:picLocks noChangeAspect="1"/>
          </p:cNvPicPr>
          <p:nvPr/>
        </p:nvPicPr>
        <p:blipFill rotWithShape="1">
          <a:blip r:embed="rId5">
            <a:extLst>
              <a:ext uri="{28A0092B-C50C-407E-A947-70E740481C1C}">
                <a14:useLocalDpi xmlns:a14="http://schemas.microsoft.com/office/drawing/2010/main" val="0"/>
              </a:ext>
            </a:extLst>
          </a:blip>
          <a:srcRect l="13953" r="6729"/>
          <a:stretch/>
        </p:blipFill>
        <p:spPr>
          <a:xfrm>
            <a:off x="5173176" y="1429418"/>
            <a:ext cx="1086044" cy="1063410"/>
          </a:xfrm>
          <a:prstGeom prst="ellipse">
            <a:avLst/>
          </a:prstGeom>
          <a:ln>
            <a:noFill/>
          </a:ln>
          <a:effectLst>
            <a:softEdge rad="112500"/>
          </a:effectLst>
        </p:spPr>
      </p:pic>
      <p:sp>
        <p:nvSpPr>
          <p:cNvPr id="38" name="Title 6">
            <a:extLst>
              <a:ext uri="{FF2B5EF4-FFF2-40B4-BE49-F238E27FC236}">
                <a16:creationId xmlns:a16="http://schemas.microsoft.com/office/drawing/2014/main" id="{C5A3BA3E-1BD9-889E-3849-82A025DF339A}"/>
              </a:ext>
            </a:extLst>
          </p:cNvPr>
          <p:cNvSpPr txBox="1">
            <a:spLocks/>
          </p:cNvSpPr>
          <p:nvPr/>
        </p:nvSpPr>
        <p:spPr>
          <a:xfrm>
            <a:off x="898290" y="2943394"/>
            <a:ext cx="4487626" cy="3161092"/>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700" b="0" dirty="0">
                <a:solidFill>
                  <a:srgbClr val="343D45">
                    <a:lumMod val="75000"/>
                  </a:srgbClr>
                </a:solidFill>
                <a:latin typeface="Cocon® Next Arabic"/>
                <a:cs typeface="Geeza Pro" panose="02000400000000000000" pitchFamily="2" charset="0"/>
              </a:rPr>
              <a:t>In 2013, the management of “</a:t>
            </a:r>
            <a:r>
              <a:rPr lang="en-US" sz="1700" b="0" dirty="0" err="1">
                <a:solidFill>
                  <a:srgbClr val="343D45">
                    <a:lumMod val="75000"/>
                  </a:srgbClr>
                </a:solidFill>
                <a:latin typeface="Cocon® Next Arabic"/>
                <a:cs typeface="Geeza Pro" panose="02000400000000000000" pitchFamily="2" charset="0"/>
              </a:rPr>
              <a:t>Haraj</a:t>
            </a:r>
            <a:r>
              <a:rPr lang="en-US" sz="1700" b="0" dirty="0">
                <a:solidFill>
                  <a:srgbClr val="343D45">
                    <a:lumMod val="75000"/>
                  </a:srgbClr>
                </a:solidFill>
                <a:latin typeface="Cocon® Next Arabic"/>
                <a:cs typeface="Geeza Pro" panose="02000400000000000000" pitchFamily="2" charset="0"/>
              </a:rPr>
              <a:t>” transformed from an individual person to a corporate organization with more than 30 qualified and competent employees. In 2016, the founder of </a:t>
            </a:r>
            <a:r>
              <a:rPr lang="en-US" sz="1700" b="0" dirty="0" err="1">
                <a:solidFill>
                  <a:srgbClr val="343D45">
                    <a:lumMod val="75000"/>
                  </a:srgbClr>
                </a:solidFill>
                <a:latin typeface="Cocon® Next Arabic"/>
                <a:cs typeface="Geeza Pro" panose="02000400000000000000" pitchFamily="2" charset="0"/>
              </a:rPr>
              <a:t>Haraj</a:t>
            </a:r>
            <a:r>
              <a:rPr lang="en-US" sz="1700" b="0" dirty="0">
                <a:solidFill>
                  <a:srgbClr val="343D45">
                    <a:lumMod val="75000"/>
                  </a:srgbClr>
                </a:solidFill>
                <a:latin typeface="Cocon® Next Arabic"/>
                <a:cs typeface="Geeza Pro" panose="02000400000000000000" pitchFamily="2" charset="0"/>
              </a:rPr>
              <a:t> website refused to sell a share ranging from 20 to 30% of his website, with a value of $20 million, because the offer did not fit the site’s popularity, in addition to the fact that the site was not established for a profit-only goal.</a:t>
            </a:r>
          </a:p>
        </p:txBody>
      </p:sp>
      <p:sp>
        <p:nvSpPr>
          <p:cNvPr id="2" name="عنصر نائب لرقم الشريحة 1">
            <a:extLst>
              <a:ext uri="{FF2B5EF4-FFF2-40B4-BE49-F238E27FC236}">
                <a16:creationId xmlns:a16="http://schemas.microsoft.com/office/drawing/2014/main" id="{BEBCF1A6-B405-C592-C3A3-B5CD4ED9C299}"/>
              </a:ext>
            </a:extLst>
          </p:cNvPr>
          <p:cNvSpPr>
            <a:spLocks noGrp="1"/>
          </p:cNvSpPr>
          <p:nvPr>
            <p:ph type="sldNum" sz="quarter" idx="12"/>
          </p:nvPr>
        </p:nvSpPr>
        <p:spPr/>
        <p:txBody>
          <a:bodyPr/>
          <a:lstStyle/>
          <a:p>
            <a:fld id="{7BB485FA-5BF7-483B-B1A0-9B2B5547A02D}" type="slidenum">
              <a:rPr lang="ar-SA" smtClean="0"/>
              <a:t>8</a:t>
            </a:fld>
            <a:endParaRPr lang="ar-SA"/>
          </a:p>
        </p:txBody>
      </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3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5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gtEl>
                                        <p:attrNameLst>
                                          <p:attrName>style.visibility</p:attrName>
                                        </p:attrNameLst>
                                      </p:cBhvr>
                                      <p:to>
                                        <p:strVal val="visible"/>
                                      </p:to>
                                    </p:set>
                                    <p:anim calcmode="lin" valueType="num">
                                      <p:cBhvr>
                                        <p:cTn id="39"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8"/>
                                        </p:tgtEl>
                                        <p:attrNameLst>
                                          <p:attrName>ppt_y</p:attrName>
                                        </p:attrNameLst>
                                      </p:cBhvr>
                                      <p:tavLst>
                                        <p:tav tm="0">
                                          <p:val>
                                            <p:strVal val="#ppt_y"/>
                                          </p:val>
                                        </p:tav>
                                        <p:tav tm="100000">
                                          <p:val>
                                            <p:strVal val="#ppt_y"/>
                                          </p:val>
                                        </p:tav>
                                      </p:tavLst>
                                    </p:anim>
                                    <p:anim calcmode="lin" valueType="num">
                                      <p:cBhvr>
                                        <p:cTn id="41"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8"/>
                                        </p:tgtEl>
                                      </p:cBhvr>
                                    </p:animEffect>
                                  </p:childTnLst>
                                </p:cTn>
                              </p:par>
                            </p:childTnLst>
                          </p:cTn>
                        </p:par>
                        <p:par>
                          <p:cTn id="44" fill="hold">
                            <p:stCondLst>
                              <p:cond delay="71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What is a Business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خماسي 1">
            <a:extLst>
              <a:ext uri="{FF2B5EF4-FFF2-40B4-BE49-F238E27FC236}">
                <a16:creationId xmlns:a16="http://schemas.microsoft.com/office/drawing/2014/main" id="{E67FEB9B-2010-4662-DF7E-5A39D63805A0}"/>
              </a:ext>
            </a:extLst>
          </p:cNvPr>
          <p:cNvSpPr/>
          <p:nvPr/>
        </p:nvSpPr>
        <p:spPr>
          <a:xfrm>
            <a:off x="632701" y="1672868"/>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973105" y="1786771"/>
            <a:ext cx="7425727"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A detailed statement of what your business is going to do in the future. </a:t>
            </a:r>
          </a:p>
        </p:txBody>
      </p:sp>
      <p:sp>
        <p:nvSpPr>
          <p:cNvPr id="45" name="خماسي 44">
            <a:extLst>
              <a:ext uri="{FF2B5EF4-FFF2-40B4-BE49-F238E27FC236}">
                <a16:creationId xmlns:a16="http://schemas.microsoft.com/office/drawing/2014/main" id="{D6DC1BB2-BC6F-FC8E-3F0F-217C56165FB6}"/>
              </a:ext>
            </a:extLst>
          </p:cNvPr>
          <p:cNvSpPr/>
          <p:nvPr/>
        </p:nvSpPr>
        <p:spPr>
          <a:xfrm>
            <a:off x="60459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536275" y="3112516"/>
            <a:ext cx="4525813"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business plan is your means of communicating your vision to the world to help you attract talent and money to the business. </a:t>
            </a:r>
          </a:p>
        </p:txBody>
      </p:sp>
      <p:sp>
        <p:nvSpPr>
          <p:cNvPr id="54" name="خماسي 53">
            <a:extLst>
              <a:ext uri="{FF2B5EF4-FFF2-40B4-BE49-F238E27FC236}">
                <a16:creationId xmlns:a16="http://schemas.microsoft.com/office/drawing/2014/main" id="{620346E8-183F-1C21-6A70-7F3A6055C1BA}"/>
              </a:ext>
            </a:extLst>
          </p:cNvPr>
          <p:cNvSpPr/>
          <p:nvPr/>
        </p:nvSpPr>
        <p:spPr>
          <a:xfrm>
            <a:off x="604592" y="4484044"/>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814069" y="453210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It is a detailed statement of what your business is going to do in the future.</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1668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800" dirty="0">
                <a:solidFill>
                  <a:schemeClr val="bg1">
                    <a:lumMod val="6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3</a:t>
            </a:r>
          </a:p>
        </p:txBody>
      </p:sp>
      <p:sp>
        <p:nvSpPr>
          <p:cNvPr id="75" name="خماسي 74">
            <a:extLst>
              <a:ext uri="{FF2B5EF4-FFF2-40B4-BE49-F238E27FC236}">
                <a16:creationId xmlns:a16="http://schemas.microsoft.com/office/drawing/2014/main" id="{53CE99CC-9406-0729-B990-75060D6EBBD0}"/>
              </a:ext>
            </a:extLst>
          </p:cNvPr>
          <p:cNvSpPr/>
          <p:nvPr/>
        </p:nvSpPr>
        <p:spPr>
          <a:xfrm>
            <a:off x="629480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527001" y="3037450"/>
            <a:ext cx="4454247" cy="1301377"/>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The readers of your business plan are: banks, venture capitalists, and private investors. Also, your management team and business partners.</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47878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4</a:t>
            </a:r>
          </a:p>
        </p:txBody>
      </p:sp>
      <p:sp>
        <p:nvSpPr>
          <p:cNvPr id="27" name="Rectangle 31">
            <a:extLst>
              <a:ext uri="{FF2B5EF4-FFF2-40B4-BE49-F238E27FC236}">
                <a16:creationId xmlns:a16="http://schemas.microsoft.com/office/drawing/2014/main" id="{E7050761-C4CB-DD48-931F-9C02875B61C7}"/>
              </a:ext>
            </a:extLst>
          </p:cNvPr>
          <p:cNvSpPr/>
          <p:nvPr/>
        </p:nvSpPr>
        <p:spPr>
          <a:xfrm>
            <a:off x="2096838" y="1096409"/>
            <a:ext cx="7659564" cy="461665"/>
          </a:xfrm>
          <a:prstGeom prst="rect">
            <a:avLst/>
          </a:prstGeom>
        </p:spPr>
        <p:txBody>
          <a:bodyPr wrap="square" anchor="t">
            <a:spAutoFit/>
          </a:bodyPr>
          <a:lstStyle/>
          <a:p>
            <a:pPr algn="ctr">
              <a:defRPr/>
            </a:pPr>
            <a:r>
              <a:rPr lang="en-US" sz="2400" b="1" dirty="0">
                <a:solidFill>
                  <a:srgbClr val="83E9DD"/>
                </a:solidFill>
                <a:latin typeface="El Messiri" panose="00000800000000000000" pitchFamily="50" charset="-78"/>
                <a:cs typeface="El Messiri" panose="00000800000000000000" pitchFamily="50" charset="-78"/>
              </a:rPr>
              <a:t>Business plan: </a:t>
            </a:r>
          </a:p>
        </p:txBody>
      </p:sp>
    </p:spTree>
    <p:extLst>
      <p:ext uri="{BB962C8B-B14F-4D97-AF65-F5344CB8AC3E}">
        <p14:creationId xmlns:p14="http://schemas.microsoft.com/office/powerpoint/2010/main" val="3895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anim calcmode="lin" valueType="num">
                                      <p:cBhvr>
                                        <p:cTn id="33"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7"/>
                                        </p:tgtEl>
                                      </p:cBhvr>
                                    </p:animEffect>
                                  </p:childTnLst>
                                </p:cTn>
                              </p:par>
                            </p:childTnLst>
                          </p:cTn>
                        </p:par>
                        <p:par>
                          <p:cTn id="36" fill="hold">
                            <p:stCondLst>
                              <p:cond delay="18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5"/>
                                        </p:tgtEl>
                                        <p:attrNameLst>
                                          <p:attrName>ppt_y</p:attrName>
                                        </p:attrNameLst>
                                      </p:cBhvr>
                                      <p:tavLst>
                                        <p:tav tm="0">
                                          <p:val>
                                            <p:strVal val="#ppt_y"/>
                                          </p:val>
                                        </p:tav>
                                        <p:tav tm="100000">
                                          <p:val>
                                            <p:strVal val="#ppt_y"/>
                                          </p:val>
                                        </p:tav>
                                      </p:tavLst>
                                    </p:anim>
                                    <p:anim calcmode="lin" valueType="num">
                                      <p:cBhvr>
                                        <p:cTn id="41"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5"/>
                                        </p:tgtEl>
                                      </p:cBhvr>
                                    </p:animEffect>
                                  </p:childTnLst>
                                </p:cTn>
                              </p:par>
                            </p:childTnLst>
                          </p:cTn>
                        </p:par>
                        <p:par>
                          <p:cTn id="44" fill="hold">
                            <p:stCondLst>
                              <p:cond delay="21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8"/>
                                        </p:tgtEl>
                                        <p:attrNameLst>
                                          <p:attrName>ppt_y</p:attrName>
                                        </p:attrNameLst>
                                      </p:cBhvr>
                                      <p:tavLst>
                                        <p:tav tm="0">
                                          <p:val>
                                            <p:strVal val="#ppt_y"/>
                                          </p:val>
                                        </p:tav>
                                        <p:tav tm="100000">
                                          <p:val>
                                            <p:strVal val="#ppt_y"/>
                                          </p:val>
                                        </p:tav>
                                      </p:tavLst>
                                    </p:anim>
                                    <p:anim calcmode="lin" valueType="num">
                                      <p:cBhvr>
                                        <p:cTn id="49"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8"/>
                                        </p:tgtEl>
                                      </p:cBhvr>
                                    </p:animEffect>
                                  </p:childTnLst>
                                </p:cTn>
                              </p:par>
                            </p:childTnLst>
                          </p:cTn>
                        </p:par>
                        <p:par>
                          <p:cTn id="52" fill="hold">
                            <p:stCondLst>
                              <p:cond delay="23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69"/>
                                        </p:tgtEl>
                                        <p:attrNameLst>
                                          <p:attrName>ppt_y</p:attrName>
                                        </p:attrNameLst>
                                      </p:cBhvr>
                                      <p:tavLst>
                                        <p:tav tm="0">
                                          <p:val>
                                            <p:strVal val="#ppt_y"/>
                                          </p:val>
                                        </p:tav>
                                        <p:tav tm="100000">
                                          <p:val>
                                            <p:strVal val="#ppt_y"/>
                                          </p:val>
                                        </p:tav>
                                      </p:tavLst>
                                    </p:anim>
                                    <p:anim calcmode="lin" valueType="num">
                                      <p:cBhvr>
                                        <p:cTn id="57"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69"/>
                                        </p:tgtEl>
                                      </p:cBhvr>
                                    </p:animEffect>
                                  </p:childTnLst>
                                </p:cTn>
                              </p:par>
                            </p:childTnLst>
                          </p:cTn>
                        </p:par>
                        <p:par>
                          <p:cTn id="60" fill="hold">
                            <p:stCondLst>
                              <p:cond delay="26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
                                        </p:tgtEl>
                                        <p:attrNameLst>
                                          <p:attrName>style.visibility</p:attrName>
                                        </p:attrNameLst>
                                      </p:cBhvr>
                                      <p:to>
                                        <p:strVal val="visible"/>
                                      </p:to>
                                    </p:set>
                                    <p:anim calcmode="lin" valueType="num">
                                      <p:cBhvr>
                                        <p:cTn id="63"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2"/>
                                        </p:tgtEl>
                                        <p:attrNameLst>
                                          <p:attrName>ppt_y</p:attrName>
                                        </p:attrNameLst>
                                      </p:cBhvr>
                                      <p:tavLst>
                                        <p:tav tm="0">
                                          <p:val>
                                            <p:strVal val="#ppt_y"/>
                                          </p:val>
                                        </p:tav>
                                        <p:tav tm="100000">
                                          <p:val>
                                            <p:strVal val="#ppt_y"/>
                                          </p:val>
                                        </p:tav>
                                      </p:tavLst>
                                    </p:anim>
                                    <p:anim calcmode="lin" valueType="num">
                                      <p:cBhvr>
                                        <p:cTn id="65"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2"/>
                                        </p:tgtEl>
                                      </p:cBhvr>
                                    </p:animEffect>
                                  </p:childTnLst>
                                </p:cTn>
                              </p:par>
                            </p:childTnLst>
                          </p:cTn>
                        </p:par>
                        <p:par>
                          <p:cTn id="68" fill="hold">
                            <p:stCondLst>
                              <p:cond delay="287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43"/>
                                        </p:tgtEl>
                                        <p:attrNameLst>
                                          <p:attrName>ppt_y</p:attrName>
                                        </p:attrNameLst>
                                      </p:cBhvr>
                                      <p:tavLst>
                                        <p:tav tm="0">
                                          <p:val>
                                            <p:strVal val="#ppt_y"/>
                                          </p:val>
                                        </p:tav>
                                        <p:tav tm="100000">
                                          <p:val>
                                            <p:strVal val="#ppt_y"/>
                                          </p:val>
                                        </p:tav>
                                      </p:tavLst>
                                    </p:anim>
                                    <p:anim calcmode="lin" valueType="num">
                                      <p:cBhvr>
                                        <p:cTn id="73"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43"/>
                                        </p:tgtEl>
                                      </p:cBhvr>
                                    </p:animEffect>
                                  </p:childTnLst>
                                </p:cTn>
                              </p:par>
                            </p:childTnLst>
                          </p:cTn>
                        </p:par>
                        <p:par>
                          <p:cTn id="76" fill="hold">
                            <p:stCondLst>
                              <p:cond delay="355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52"/>
                                        </p:tgtEl>
                                        <p:attrNameLst>
                                          <p:attrName>style.visibility</p:attrName>
                                        </p:attrNameLst>
                                      </p:cBhvr>
                                      <p:to>
                                        <p:strVal val="visible"/>
                                      </p:to>
                                    </p:set>
                                    <p:anim calcmode="lin" valueType="num">
                                      <p:cBhvr>
                                        <p:cTn id="79"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52"/>
                                        </p:tgtEl>
                                        <p:attrNameLst>
                                          <p:attrName>ppt_y</p:attrName>
                                        </p:attrNameLst>
                                      </p:cBhvr>
                                      <p:tavLst>
                                        <p:tav tm="0">
                                          <p:val>
                                            <p:strVal val="#ppt_y"/>
                                          </p:val>
                                        </p:tav>
                                        <p:tav tm="100000">
                                          <p:val>
                                            <p:strVal val="#ppt_y"/>
                                          </p:val>
                                        </p:tav>
                                      </p:tavLst>
                                    </p:anim>
                                    <p:anim calcmode="lin" valueType="num">
                                      <p:cBhvr>
                                        <p:cTn id="81"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52"/>
                                        </p:tgtEl>
                                      </p:cBhvr>
                                    </p:animEffect>
                                  </p:childTnLst>
                                </p:cTn>
                              </p:par>
                            </p:childTnLst>
                          </p:cTn>
                        </p:par>
                        <p:par>
                          <p:cTn id="84" fill="hold">
                            <p:stCondLst>
                              <p:cond delay="469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4"/>
                                        </p:tgtEl>
                                        <p:attrNameLst>
                                          <p:attrName>style.visibility</p:attrName>
                                        </p:attrNameLst>
                                      </p:cBhvr>
                                      <p:to>
                                        <p:strVal val="visible"/>
                                      </p:to>
                                    </p:set>
                                    <p:anim calcmode="lin" valueType="num">
                                      <p:cBhvr>
                                        <p:cTn id="87"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4"/>
                                        </p:tgtEl>
                                        <p:attrNameLst>
                                          <p:attrName>ppt_y</p:attrName>
                                        </p:attrNameLst>
                                      </p:cBhvr>
                                      <p:tavLst>
                                        <p:tav tm="0">
                                          <p:val>
                                            <p:strVal val="#ppt_y"/>
                                          </p:val>
                                        </p:tav>
                                        <p:tav tm="100000">
                                          <p:val>
                                            <p:strVal val="#ppt_y"/>
                                          </p:val>
                                        </p:tav>
                                      </p:tavLst>
                                    </p:anim>
                                    <p:anim calcmode="lin" valueType="num">
                                      <p:cBhvr>
                                        <p:cTn id="89"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4"/>
                                        </p:tgtEl>
                                      </p:cBhvr>
                                    </p:animEffect>
                                  </p:childTnLst>
                                </p:cTn>
                              </p:par>
                            </p:childTnLst>
                          </p:cTn>
                        </p:par>
                        <p:par>
                          <p:cTn id="92" fill="hold">
                            <p:stCondLst>
                              <p:cond delay="541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7"/>
                                        </p:tgtEl>
                                        <p:attrNameLst>
                                          <p:attrName>style.visibility</p:attrName>
                                        </p:attrNameLst>
                                      </p:cBhvr>
                                      <p:to>
                                        <p:strVal val="visible"/>
                                      </p:to>
                                    </p:set>
                                    <p:anim calcmode="lin" valueType="num">
                                      <p:cBhvr>
                                        <p:cTn id="95"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7"/>
                                        </p:tgtEl>
                                        <p:attrNameLst>
                                          <p:attrName>ppt_y</p:attrName>
                                        </p:attrNameLst>
                                      </p:cBhvr>
                                      <p:tavLst>
                                        <p:tav tm="0">
                                          <p:val>
                                            <p:strVal val="#ppt_y"/>
                                          </p:val>
                                        </p:tav>
                                        <p:tav tm="100000">
                                          <p:val>
                                            <p:strVal val="#ppt_y"/>
                                          </p:val>
                                        </p:tav>
                                      </p:tavLst>
                                    </p:anim>
                                    <p:anim calcmode="lin" valueType="num">
                                      <p:cBhvr>
                                        <p:cTn id="97"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7" grpId="0"/>
      <p:bldP spid="82" grpId="0"/>
      <p:bldP spid="27"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7578</TotalTime>
  <Words>1901</Words>
  <Application>Microsoft Office PowerPoint</Application>
  <PresentationFormat>Widescreen</PresentationFormat>
  <Paragraphs>276</Paragraphs>
  <Slides>30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Calibri Light</vt:lpstr>
      <vt:lpstr>Cocon® Next Arabic</vt:lpstr>
      <vt:lpstr>El Messiri</vt:lpstr>
      <vt:lpstr>Trebuchet MS</vt:lpstr>
      <vt:lpstr>Contents Slide Master</vt:lpstr>
      <vt:lpstr>4_نسق Office</vt:lpstr>
      <vt:lpstr>1_نسق Office</vt:lpstr>
      <vt:lpstr>4_نسق Office</vt:lpstr>
      <vt:lpstr>PowerPoint Presentation</vt:lpstr>
      <vt:lpstr>Be an Entrepreneur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444</cp:revision>
  <dcterms:created xsi:type="dcterms:W3CDTF">2020-02-08T05:42:12Z</dcterms:created>
  <dcterms:modified xsi:type="dcterms:W3CDTF">2022-08-11T13:31:27Z</dcterms:modified>
</cp:coreProperties>
</file>