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62" r:id="rId3"/>
  </p:sldMasterIdLst>
  <p:notesMasterIdLst>
    <p:notesMasterId r:id="rId32"/>
  </p:notesMasterIdLst>
  <p:sldIdLst>
    <p:sldId id="335" r:id="rId4"/>
    <p:sldId id="291" r:id="rId5"/>
    <p:sldId id="524" r:id="rId6"/>
    <p:sldId id="585" r:id="rId7"/>
    <p:sldId id="628" r:id="rId8"/>
    <p:sldId id="584" r:id="rId9"/>
    <p:sldId id="629" r:id="rId10"/>
    <p:sldId id="543" r:id="rId11"/>
    <p:sldId id="646" r:id="rId12"/>
    <p:sldId id="630" r:id="rId13"/>
    <p:sldId id="631" r:id="rId14"/>
    <p:sldId id="634" r:id="rId15"/>
    <p:sldId id="633" r:id="rId16"/>
    <p:sldId id="635" r:id="rId17"/>
    <p:sldId id="582" r:id="rId18"/>
    <p:sldId id="636" r:id="rId19"/>
    <p:sldId id="637" r:id="rId20"/>
    <p:sldId id="638" r:id="rId21"/>
    <p:sldId id="639" r:id="rId22"/>
    <p:sldId id="640" r:id="rId23"/>
    <p:sldId id="641" r:id="rId24"/>
    <p:sldId id="642" r:id="rId25"/>
    <p:sldId id="608" r:id="rId26"/>
    <p:sldId id="605" r:id="rId27"/>
    <p:sldId id="644" r:id="rId28"/>
    <p:sldId id="596" r:id="rId29"/>
    <p:sldId id="645" r:id="rId30"/>
    <p:sldId id="548" r:id="rId31"/>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5AE2D2"/>
    <a:srgbClr val="BFBFBF"/>
    <a:srgbClr val="E6B99B"/>
    <a:srgbClr val="83E9DD"/>
    <a:srgbClr val="00FF99"/>
    <a:srgbClr val="D9D9D9"/>
    <a:srgbClr val="E5B797"/>
    <a:srgbClr val="F9EEE7"/>
    <a:srgbClr val="F5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16/01/1444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LID4096" dirty="0"/>
          </a:p>
        </p:txBody>
      </p:sp>
      <p:sp>
        <p:nvSpPr>
          <p:cNvPr id="4" name="عنصر نائب لرقم الشريحة 3"/>
          <p:cNvSpPr>
            <a:spLocks noGrp="1"/>
          </p:cNvSpPr>
          <p:nvPr>
            <p:ph type="sldNum" sz="quarter" idx="5"/>
          </p:nvPr>
        </p:nvSpPr>
        <p:spPr/>
        <p:txBody>
          <a:bodyPr/>
          <a:lstStyle/>
          <a:p>
            <a:pPr>
              <a:defRPr/>
            </a:pPr>
            <a:fld id="{80CA1F8D-9A30-4476-BDB5-3ACD864109D8}" type="slidenum">
              <a:rPr lang="ar-SA" altLang="ar-SA" smtClean="0"/>
              <a:pPr>
                <a:defRPr/>
              </a:pPr>
              <a:t>4</a:t>
            </a:fld>
            <a:endParaRPr lang="ar-SA" altLang="ar-SA"/>
          </a:p>
        </p:txBody>
      </p:sp>
    </p:spTree>
    <p:extLst>
      <p:ext uri="{BB962C8B-B14F-4D97-AF65-F5344CB8AC3E}">
        <p14:creationId xmlns:p14="http://schemas.microsoft.com/office/powerpoint/2010/main" val="282864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16/01/1444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16/01/1444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16/01/1444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16/01/1444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16/01/1444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16/01/1444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15/01/1444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16/01/1444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15/01/1444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themeOverride" Target="../theme/themeOverride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2.xml"/><Relationship Id="rId1" Type="http://schemas.openxmlformats.org/officeDocument/2006/relationships/themeOverride" Target="../theme/themeOverride1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0.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Managers and Staff</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2961976" y="3361768"/>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505980" y="2729994"/>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1926039" y="2434106"/>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005610" y="3092463"/>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8769414" y="3000994"/>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189473" y="2705107"/>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269045" y="3363463"/>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3" name="صورة 62">
            <a:extLst>
              <a:ext uri="{FF2B5EF4-FFF2-40B4-BE49-F238E27FC236}">
                <a16:creationId xmlns:a16="http://schemas.microsoft.com/office/drawing/2014/main" id="{AAAB1E97-8075-6862-7F03-08F3B3DD58F7}"/>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p:blipFill>
        <p:spPr>
          <a:xfrm>
            <a:off x="9286690" y="3377592"/>
            <a:ext cx="419009" cy="688487"/>
          </a:xfrm>
          <a:prstGeom prst="rect">
            <a:avLst/>
          </a:prstGeom>
        </p:spPr>
      </p:pic>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2018841" y="3220693"/>
            <a:ext cx="504864" cy="492243"/>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211507" y="2891908"/>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5631566" y="2596021"/>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4711138" y="3254378"/>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432044" y="4498218"/>
            <a:ext cx="3173761"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pPr algn="just"/>
            <a:r>
              <a:rPr lang="en-US" sz="1800" dirty="0"/>
              <a:t>Managers: to supervise workers as team leaders, department heads. </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362179" y="4558204"/>
            <a:ext cx="3467642"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pPr algn="just"/>
            <a:r>
              <a:rPr lang="en-US" sz="1800" dirty="0"/>
              <a:t>Technical Specialists: doctors in a private clinic, lawyers in a law firm, artists for a design firm.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460899" y="4587586"/>
            <a:ext cx="2959723"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just"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Staff secretaries, research assistants, workers to package and deliver, </a:t>
            </a:r>
            <a:r>
              <a:rPr lang="en-US" sz="1800" b="0" dirty="0" err="1">
                <a:solidFill>
                  <a:schemeClr val="tx1"/>
                </a:solidFill>
                <a:latin typeface="El Messiri" panose="00000800000000000000" pitchFamily="50" charset="-78"/>
                <a:cs typeface="El Messiri" panose="00000800000000000000" pitchFamily="50" charset="-78"/>
              </a:rPr>
              <a:t>etc</a:t>
            </a:r>
            <a:endParaRPr lang="en-US" sz="1800" b="0" dirty="0">
              <a:solidFill>
                <a:schemeClr val="tx1"/>
              </a:solidFill>
              <a:latin typeface="El Messiri" panose="00000800000000000000" pitchFamily="50" charset="-78"/>
              <a:cs typeface="El Messiri" panose="00000800000000000000" pitchFamily="50" charset="-78"/>
            </a:endParaRPr>
          </a:p>
        </p:txBody>
      </p:sp>
      <p:sp>
        <p:nvSpPr>
          <p:cNvPr id="2" name="Rectangle 31">
            <a:extLst>
              <a:ext uri="{FF2B5EF4-FFF2-40B4-BE49-F238E27FC236}">
                <a16:creationId xmlns:a16="http://schemas.microsoft.com/office/drawing/2014/main" id="{AA2125D7-5FAF-26BE-7435-6111EF95DB57}"/>
              </a:ext>
            </a:extLst>
          </p:cNvPr>
          <p:cNvSpPr/>
          <p:nvPr/>
        </p:nvSpPr>
        <p:spPr>
          <a:xfrm>
            <a:off x="877634" y="974996"/>
            <a:ext cx="10345883" cy="1304203"/>
          </a:xfrm>
          <a:prstGeom prst="rect">
            <a:avLst/>
          </a:prstGeom>
        </p:spPr>
        <p:txBody>
          <a:bodyPr wrap="square" anchor="t">
            <a:spAutoFit/>
          </a:bodyPr>
          <a:lstStyle/>
          <a:p>
            <a:pPr algn="just">
              <a:lnSpc>
                <a:spcPct val="150000"/>
              </a:lnSpc>
            </a:pPr>
            <a:r>
              <a:rPr lang="en-US" dirty="0">
                <a:solidFill>
                  <a:schemeClr val="bg1">
                    <a:lumMod val="65000"/>
                  </a:schemeClr>
                </a:solidFill>
                <a:latin typeface="El Messiri" panose="00000800000000000000" pitchFamily="50" charset="-78"/>
                <a:cs typeface="El Messiri" panose="00000800000000000000" pitchFamily="50" charset="-78"/>
              </a:rPr>
              <a:t>The first people whom you have to convince about your business idea are your prospective managers and employees. They have to be persuaded that you have a workable venture.</a:t>
            </a:r>
          </a:p>
          <a:p>
            <a:pPr algn="ctr">
              <a:lnSpc>
                <a:spcPct val="150000"/>
              </a:lnSpc>
            </a:pPr>
            <a:r>
              <a:rPr lang="en-US" dirty="0">
                <a:solidFill>
                  <a:schemeClr val="bg2">
                    <a:lumMod val="60000"/>
                    <a:lumOff val="40000"/>
                  </a:schemeClr>
                </a:solidFill>
                <a:latin typeface="El Messiri" panose="00000800000000000000" pitchFamily="50" charset="-78"/>
                <a:cs typeface="El Messiri" panose="00000800000000000000" pitchFamily="50" charset="-78"/>
              </a:rPr>
              <a:t>You may need 3 types of people :</a:t>
            </a:r>
          </a:p>
        </p:txBody>
      </p:sp>
      <p:pic>
        <p:nvPicPr>
          <p:cNvPr id="5" name="صورة 4">
            <a:extLst>
              <a:ext uri="{FF2B5EF4-FFF2-40B4-BE49-F238E27FC236}">
                <a16:creationId xmlns:a16="http://schemas.microsoft.com/office/drawing/2014/main" id="{C0FDFC91-B9DE-3583-6991-0ED8B1A13C50}"/>
              </a:ext>
            </a:extLst>
          </p:cNvPr>
          <p:cNvPicPr>
            <a:picLocks noChangeAspect="1"/>
          </p:cNvPicPr>
          <p:nvPr/>
        </p:nvPicPr>
        <p:blipFill>
          <a:blip r:embed="rId7" cstate="print">
            <a:duotone>
              <a:prstClr val="black"/>
              <a:schemeClr val="accent6">
                <a:tint val="45000"/>
                <a:satMod val="400000"/>
              </a:schemeClr>
            </a:duotone>
            <a:alphaModFix/>
            <a:extLst>
              <a:ext uri="{28A0092B-C50C-407E-A947-70E740481C1C}">
                <a14:useLocalDpi xmlns:a14="http://schemas.microsoft.com/office/drawing/2010/main" val="0"/>
              </a:ext>
            </a:extLst>
          </a:blip>
          <a:stretch>
            <a:fillRect/>
          </a:stretch>
        </p:blipFill>
        <p:spPr>
          <a:xfrm>
            <a:off x="5671086" y="3405794"/>
            <a:ext cx="581340" cy="503677"/>
          </a:xfrm>
          <a:prstGeom prst="rect">
            <a:avLst/>
          </a:prstGeom>
        </p:spPr>
      </p:pic>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
                                        </p:tgtEl>
                                        <p:attrNameLst>
                                          <p:attrName>ppt_y</p:attrName>
                                        </p:attrNameLst>
                                      </p:cBhvr>
                                      <p:tavLst>
                                        <p:tav tm="0">
                                          <p:val>
                                            <p:strVal val="#ppt_y"/>
                                          </p:val>
                                        </p:tav>
                                        <p:tav tm="100000">
                                          <p:val>
                                            <p:strVal val="#ppt_y"/>
                                          </p:val>
                                        </p:tav>
                                      </p:tavLst>
                                    </p:anim>
                                    <p:anim calcmode="lin" valueType="num">
                                      <p:cBhvr>
                                        <p:cTn id="33" dur="1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
                                        </p:tgtEl>
                                      </p:cBhvr>
                                    </p:animEffect>
                                  </p:childTnLst>
                                </p:cTn>
                              </p:par>
                            </p:childTnLst>
                          </p:cTn>
                        </p:par>
                        <p:par>
                          <p:cTn id="36" fill="hold">
                            <p:stCondLst>
                              <p:cond delay="364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3"/>
                                        </p:tgtEl>
                                        <p:attrNameLst>
                                          <p:attrName>style.visibility</p:attrName>
                                        </p:attrNameLst>
                                      </p:cBhvr>
                                      <p:to>
                                        <p:strVal val="visible"/>
                                      </p:to>
                                    </p:set>
                                    <p:anim calcmode="lin" valueType="num">
                                      <p:cBhvr>
                                        <p:cTn id="39"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3"/>
                                        </p:tgtEl>
                                        <p:attrNameLst>
                                          <p:attrName>ppt_y</p:attrName>
                                        </p:attrNameLst>
                                      </p:cBhvr>
                                      <p:tavLst>
                                        <p:tav tm="0">
                                          <p:val>
                                            <p:strVal val="#ppt_y"/>
                                          </p:val>
                                        </p:tav>
                                        <p:tav tm="100000">
                                          <p:val>
                                            <p:strVal val="#ppt_y"/>
                                          </p:val>
                                        </p:tav>
                                      </p:tavLst>
                                    </p:anim>
                                    <p:anim calcmode="lin" valueType="num">
                                      <p:cBhvr>
                                        <p:cTn id="41"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3"/>
                                        </p:tgtEl>
                                      </p:cBhvr>
                                    </p:animEffect>
                                  </p:childTnLst>
                                </p:cTn>
                              </p:par>
                            </p:childTnLst>
                          </p:cTn>
                        </p:par>
                        <p:par>
                          <p:cTn id="44" fill="hold">
                            <p:stCondLst>
                              <p:cond delay="463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4"/>
                                        </p:tgtEl>
                                        <p:attrNameLst>
                                          <p:attrName>style.visibility</p:attrName>
                                        </p:attrNameLst>
                                      </p:cBhvr>
                                      <p:to>
                                        <p:strVal val="visible"/>
                                      </p:to>
                                    </p:set>
                                    <p:anim calcmode="lin" valueType="num">
                                      <p:cBhvr>
                                        <p:cTn id="47"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74"/>
                                        </p:tgtEl>
                                        <p:attrNameLst>
                                          <p:attrName>ppt_y</p:attrName>
                                        </p:attrNameLst>
                                      </p:cBhvr>
                                      <p:tavLst>
                                        <p:tav tm="0">
                                          <p:val>
                                            <p:strVal val="#ppt_y"/>
                                          </p:val>
                                        </p:tav>
                                        <p:tav tm="100000">
                                          <p:val>
                                            <p:strVal val="#ppt_y"/>
                                          </p:val>
                                        </p:tav>
                                      </p:tavLst>
                                    </p:anim>
                                    <p:anim calcmode="lin" valueType="num">
                                      <p:cBhvr>
                                        <p:cTn id="49"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74"/>
                                        </p:tgtEl>
                                      </p:cBhvr>
                                    </p:animEffect>
                                  </p:childTnLst>
                                </p:cTn>
                              </p:par>
                            </p:childTnLst>
                          </p:cTn>
                        </p:par>
                        <p:par>
                          <p:cTn id="52" fill="hold">
                            <p:stCondLst>
                              <p:cond delay="604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5"/>
                                        </p:tgtEl>
                                        <p:attrNameLst>
                                          <p:attrName>style.visibility</p:attrName>
                                        </p:attrNameLst>
                                      </p:cBhvr>
                                      <p:to>
                                        <p:strVal val="visible"/>
                                      </p:to>
                                    </p:set>
                                    <p:anim calcmode="lin" valueType="num">
                                      <p:cBhvr>
                                        <p:cTn id="55"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75"/>
                                        </p:tgtEl>
                                        <p:attrNameLst>
                                          <p:attrName>ppt_y</p:attrName>
                                        </p:attrNameLst>
                                      </p:cBhvr>
                                      <p:tavLst>
                                        <p:tav tm="0">
                                          <p:val>
                                            <p:strVal val="#ppt_y"/>
                                          </p:val>
                                        </p:tav>
                                        <p:tav tm="100000">
                                          <p:val>
                                            <p:strVal val="#ppt_y"/>
                                          </p:val>
                                        </p:tav>
                                      </p:tavLst>
                                    </p:anim>
                                    <p:anim calcmode="lin" valueType="num">
                                      <p:cBhvr>
                                        <p:cTn id="57"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382858"/>
            <a:ext cx="6600446" cy="2823850"/>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Before you hire people, make a list of all the duties that you will require from each employee. This list should be used to create a job description. The job description is like a contract between you and the employee that outlines your expectations and the tasks that you require the employee to perform.</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Managers and Staff</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11</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967024" y="181478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Job Description</a:t>
            </a:r>
          </a:p>
        </p:txBody>
      </p:sp>
    </p:spTree>
    <p:extLst>
      <p:ext uri="{BB962C8B-B14F-4D97-AF65-F5344CB8AC3E}">
        <p14:creationId xmlns:p14="http://schemas.microsoft.com/office/powerpoint/2010/main" val="19615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5"/>
                                        </p:tgtEl>
                                        <p:attrNameLst>
                                          <p:attrName>ppt_y</p:attrName>
                                        </p:attrNameLst>
                                      </p:cBhvr>
                                      <p:tavLst>
                                        <p:tav tm="0">
                                          <p:val>
                                            <p:strVal val="#ppt_y"/>
                                          </p:val>
                                        </p:tav>
                                        <p:tav tm="100000">
                                          <p:val>
                                            <p:strVal val="#ppt_y"/>
                                          </p:val>
                                        </p:tav>
                                      </p:tavLst>
                                    </p:anim>
                                    <p:anim calcmode="lin" valueType="num">
                                      <p:cBhvr>
                                        <p:cTn id="37"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5"/>
                                        </p:tgtEl>
                                      </p:cBhvr>
                                    </p:animEffect>
                                  </p:childTnLst>
                                </p:cTn>
                              </p:par>
                            </p:childTnLst>
                          </p:cTn>
                        </p:par>
                        <p:par>
                          <p:cTn id="40" fill="hold">
                            <p:stCondLst>
                              <p:cond delay="182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42"/>
                                        </p:tgtEl>
                                        <p:attrNameLst>
                                          <p:attrName>ppt_y</p:attrName>
                                        </p:attrNameLst>
                                      </p:cBhvr>
                                      <p:tavLst>
                                        <p:tav tm="0">
                                          <p:val>
                                            <p:strVal val="#ppt_y"/>
                                          </p:val>
                                        </p:tav>
                                        <p:tav tm="100000">
                                          <p:val>
                                            <p:strVal val="#ppt_y"/>
                                          </p:val>
                                        </p:tav>
                                      </p:tavLst>
                                    </p:anim>
                                    <p:anim calcmode="lin" valueType="num">
                                      <p:cBhvr>
                                        <p:cTn id="4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382858"/>
            <a:ext cx="6600446" cy="1438855"/>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Whether you supervise your employees directly or through team leaders, speak daily with the workers one on one. Each worker should hear from his boss:</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Managers and Staff</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12</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6053701" y="1724963"/>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How to Supervise</a:t>
            </a:r>
          </a:p>
        </p:txBody>
      </p:sp>
    </p:spTree>
    <p:extLst>
      <p:ext uri="{BB962C8B-B14F-4D97-AF65-F5344CB8AC3E}">
        <p14:creationId xmlns:p14="http://schemas.microsoft.com/office/powerpoint/2010/main" val="11167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5"/>
                                        </p:tgtEl>
                                        <p:attrNameLst>
                                          <p:attrName>ppt_y</p:attrName>
                                        </p:attrNameLst>
                                      </p:cBhvr>
                                      <p:tavLst>
                                        <p:tav tm="0">
                                          <p:val>
                                            <p:strVal val="#ppt_y"/>
                                          </p:val>
                                        </p:tav>
                                        <p:tav tm="100000">
                                          <p:val>
                                            <p:strVal val="#ppt_y"/>
                                          </p:val>
                                        </p:tav>
                                      </p:tavLst>
                                    </p:anim>
                                    <p:anim calcmode="lin" valueType="num">
                                      <p:cBhvr>
                                        <p:cTn id="37"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5"/>
                                        </p:tgtEl>
                                      </p:cBhvr>
                                    </p:animEffect>
                                  </p:childTnLst>
                                </p:cTn>
                              </p:par>
                            </p:childTnLst>
                          </p:cTn>
                        </p:par>
                        <p:par>
                          <p:cTn id="40" fill="hold">
                            <p:stCondLst>
                              <p:cond delay="182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42"/>
                                        </p:tgtEl>
                                        <p:attrNameLst>
                                          <p:attrName>ppt_y</p:attrName>
                                        </p:attrNameLst>
                                      </p:cBhvr>
                                      <p:tavLst>
                                        <p:tav tm="0">
                                          <p:val>
                                            <p:strVal val="#ppt_y"/>
                                          </p:val>
                                        </p:tav>
                                        <p:tav tm="100000">
                                          <p:val>
                                            <p:strVal val="#ppt_y"/>
                                          </p:val>
                                        </p:tav>
                                      </p:tavLst>
                                    </p:anim>
                                    <p:anim calcmode="lin" valueType="num">
                                      <p:cBhvr>
                                        <p:cTn id="4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4" name="قمر 3">
            <a:extLst>
              <a:ext uri="{FF2B5EF4-FFF2-40B4-BE49-F238E27FC236}">
                <a16:creationId xmlns:a16="http://schemas.microsoft.com/office/drawing/2014/main" id="{92E6BC5C-C594-C73A-8025-29ABA4665241}"/>
              </a:ext>
            </a:extLst>
          </p:cNvPr>
          <p:cNvSpPr/>
          <p:nvPr/>
        </p:nvSpPr>
        <p:spPr>
          <a:xfrm rot="20987047">
            <a:off x="4086381" y="2510403"/>
            <a:ext cx="1162651" cy="2325302"/>
          </a:xfrm>
          <a:prstGeom prst="mo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قمر 5">
            <a:extLst>
              <a:ext uri="{FF2B5EF4-FFF2-40B4-BE49-F238E27FC236}">
                <a16:creationId xmlns:a16="http://schemas.microsoft.com/office/drawing/2014/main" id="{17CB74DA-04C5-3C5C-C27E-1D623445BCBE}"/>
              </a:ext>
            </a:extLst>
          </p:cNvPr>
          <p:cNvSpPr/>
          <p:nvPr/>
        </p:nvSpPr>
        <p:spPr>
          <a:xfrm rot="18218152">
            <a:off x="4795546" y="3379120"/>
            <a:ext cx="1162651" cy="2325302"/>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 name="قمر 6">
            <a:extLst>
              <a:ext uri="{FF2B5EF4-FFF2-40B4-BE49-F238E27FC236}">
                <a16:creationId xmlns:a16="http://schemas.microsoft.com/office/drawing/2014/main" id="{803B0074-2012-CEC1-9466-E112B0866E27}"/>
              </a:ext>
            </a:extLst>
          </p:cNvPr>
          <p:cNvSpPr/>
          <p:nvPr/>
        </p:nvSpPr>
        <p:spPr>
          <a:xfrm rot="15743320">
            <a:off x="6114851" y="3823366"/>
            <a:ext cx="1162651" cy="2325302"/>
          </a:xfrm>
          <a:prstGeom prst="mo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قمر 7">
            <a:extLst>
              <a:ext uri="{FF2B5EF4-FFF2-40B4-BE49-F238E27FC236}">
                <a16:creationId xmlns:a16="http://schemas.microsoft.com/office/drawing/2014/main" id="{D187CA13-BB88-F928-7A69-5067DF58AA78}"/>
              </a:ext>
            </a:extLst>
          </p:cNvPr>
          <p:cNvSpPr/>
          <p:nvPr/>
        </p:nvSpPr>
        <p:spPr>
          <a:xfrm rot="3624840">
            <a:off x="5004586" y="1107809"/>
            <a:ext cx="1162651" cy="2325302"/>
          </a:xfrm>
          <a:prstGeom prst="moon">
            <a:avLst/>
          </a:prstGeom>
          <a:solidFill>
            <a:srgbClr val="CDE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قمر 8">
            <a:extLst>
              <a:ext uri="{FF2B5EF4-FFF2-40B4-BE49-F238E27FC236}">
                <a16:creationId xmlns:a16="http://schemas.microsoft.com/office/drawing/2014/main" id="{829CDEFF-9B6B-B314-06B7-5EE7349327C4}"/>
              </a:ext>
            </a:extLst>
          </p:cNvPr>
          <p:cNvSpPr/>
          <p:nvPr/>
        </p:nvSpPr>
        <p:spPr>
          <a:xfrm rot="8100000">
            <a:off x="6457726" y="1299210"/>
            <a:ext cx="1162651" cy="2325302"/>
          </a:xfrm>
          <a:prstGeom prst="moon">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قمر 9">
            <a:extLst>
              <a:ext uri="{FF2B5EF4-FFF2-40B4-BE49-F238E27FC236}">
                <a16:creationId xmlns:a16="http://schemas.microsoft.com/office/drawing/2014/main" id="{9145539C-17E4-8675-8B02-5B28066D7D1F}"/>
              </a:ext>
            </a:extLst>
          </p:cNvPr>
          <p:cNvSpPr/>
          <p:nvPr/>
        </p:nvSpPr>
        <p:spPr>
          <a:xfrm rot="932255">
            <a:off x="4251172" y="1863199"/>
            <a:ext cx="1162651" cy="2325302"/>
          </a:xfrm>
          <a:prstGeom prst="moon">
            <a:avLst/>
          </a:prstGeom>
          <a:solidFill>
            <a:srgbClr val="DEF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قمر 10">
            <a:extLst>
              <a:ext uri="{FF2B5EF4-FFF2-40B4-BE49-F238E27FC236}">
                <a16:creationId xmlns:a16="http://schemas.microsoft.com/office/drawing/2014/main" id="{BE8AF1E1-6E83-A927-9F8F-CC0CD4D6DC7E}"/>
              </a:ext>
            </a:extLst>
          </p:cNvPr>
          <p:cNvSpPr/>
          <p:nvPr/>
        </p:nvSpPr>
        <p:spPr>
          <a:xfrm rot="10800000">
            <a:off x="6925492" y="2111694"/>
            <a:ext cx="1162651" cy="2325302"/>
          </a:xfrm>
          <a:prstGeom prst="mo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قمر 11">
            <a:extLst>
              <a:ext uri="{FF2B5EF4-FFF2-40B4-BE49-F238E27FC236}">
                <a16:creationId xmlns:a16="http://schemas.microsoft.com/office/drawing/2014/main" id="{315D1DEF-D046-C87B-6EC9-812827EF49EC}"/>
              </a:ext>
            </a:extLst>
          </p:cNvPr>
          <p:cNvSpPr/>
          <p:nvPr/>
        </p:nvSpPr>
        <p:spPr>
          <a:xfrm rot="14786851">
            <a:off x="6472071" y="3447524"/>
            <a:ext cx="1162651" cy="2325302"/>
          </a:xfrm>
          <a:prstGeom prst="mo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قمر 12">
            <a:extLst>
              <a:ext uri="{FF2B5EF4-FFF2-40B4-BE49-F238E27FC236}">
                <a16:creationId xmlns:a16="http://schemas.microsoft.com/office/drawing/2014/main" id="{0FE1BC0F-2229-CB7C-193F-BBBFBB778C3C}"/>
              </a:ext>
            </a:extLst>
          </p:cNvPr>
          <p:cNvSpPr/>
          <p:nvPr/>
        </p:nvSpPr>
        <p:spPr>
          <a:xfrm rot="12557119">
            <a:off x="6819114" y="2771554"/>
            <a:ext cx="1162651" cy="2325302"/>
          </a:xfrm>
          <a:prstGeom prst="mo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شكل بيضاوي 15">
            <a:extLst>
              <a:ext uri="{FF2B5EF4-FFF2-40B4-BE49-F238E27FC236}">
                <a16:creationId xmlns:a16="http://schemas.microsoft.com/office/drawing/2014/main" id="{6BD4F146-93E9-27C8-E2C3-DCB485FE1A36}"/>
              </a:ext>
            </a:extLst>
          </p:cNvPr>
          <p:cNvSpPr/>
          <p:nvPr/>
        </p:nvSpPr>
        <p:spPr>
          <a:xfrm>
            <a:off x="4605315" y="1792185"/>
            <a:ext cx="3091523" cy="3215372"/>
          </a:xfrm>
          <a:prstGeom prst="ellipse">
            <a:avLst/>
          </a:prstGeom>
          <a:gradFill flip="none" rotWithShape="1">
            <a:gsLst>
              <a:gs pos="64000">
                <a:schemeClr val="accent1">
                  <a:lumMod val="5000"/>
                  <a:lumOff val="95000"/>
                </a:schemeClr>
              </a:gs>
              <a:gs pos="71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دائرة مجوفة 42">
            <a:extLst>
              <a:ext uri="{FF2B5EF4-FFF2-40B4-BE49-F238E27FC236}">
                <a16:creationId xmlns:a16="http://schemas.microsoft.com/office/drawing/2014/main" id="{37C4C344-1430-D3EC-8FF0-3EFB1B3C4E64}"/>
              </a:ext>
            </a:extLst>
          </p:cNvPr>
          <p:cNvSpPr/>
          <p:nvPr/>
        </p:nvSpPr>
        <p:spPr>
          <a:xfrm>
            <a:off x="7085872" y="1231620"/>
            <a:ext cx="565678" cy="565678"/>
          </a:xfrm>
          <a:prstGeom prst="donu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8" name="دائرة مجوفة 43">
            <a:extLst>
              <a:ext uri="{FF2B5EF4-FFF2-40B4-BE49-F238E27FC236}">
                <a16:creationId xmlns:a16="http://schemas.microsoft.com/office/drawing/2014/main" id="{79C63BB1-D2EF-9D7D-7D13-CB65849F85EE}"/>
              </a:ext>
            </a:extLst>
          </p:cNvPr>
          <p:cNvSpPr/>
          <p:nvPr/>
        </p:nvSpPr>
        <p:spPr>
          <a:xfrm>
            <a:off x="8157105" y="3379422"/>
            <a:ext cx="565678" cy="565678"/>
          </a:xfrm>
          <a:prstGeom prst="donu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nvGrpSpPr>
          <p:cNvPr id="19" name="مجموعة 18">
            <a:extLst>
              <a:ext uri="{FF2B5EF4-FFF2-40B4-BE49-F238E27FC236}">
                <a16:creationId xmlns:a16="http://schemas.microsoft.com/office/drawing/2014/main" id="{B440B8D2-C637-012B-6C97-7A0C20869337}"/>
              </a:ext>
            </a:extLst>
          </p:cNvPr>
          <p:cNvGrpSpPr/>
          <p:nvPr/>
        </p:nvGrpSpPr>
        <p:grpSpPr>
          <a:xfrm>
            <a:off x="7358314" y="1176577"/>
            <a:ext cx="3927687" cy="675763"/>
            <a:chOff x="7794118" y="1580820"/>
            <a:chExt cx="4115961" cy="675763"/>
          </a:xfrm>
        </p:grpSpPr>
        <p:sp>
          <p:nvSpPr>
            <p:cNvPr id="20" name="مخطط انسيابي: بيانات مخزّنة 19">
              <a:extLst>
                <a:ext uri="{FF2B5EF4-FFF2-40B4-BE49-F238E27FC236}">
                  <a16:creationId xmlns:a16="http://schemas.microsoft.com/office/drawing/2014/main" id="{2BCC8E1B-5782-3043-FD7A-C69C42902DEB}"/>
                </a:ext>
              </a:extLst>
            </p:cNvPr>
            <p:cNvSpPr/>
            <p:nvPr/>
          </p:nvSpPr>
          <p:spPr>
            <a:xfrm flipH="1">
              <a:off x="9152006" y="1580820"/>
              <a:ext cx="2204623" cy="675763"/>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2" name="مجموعة 21">
              <a:extLst>
                <a:ext uri="{FF2B5EF4-FFF2-40B4-BE49-F238E27FC236}">
                  <a16:creationId xmlns:a16="http://schemas.microsoft.com/office/drawing/2014/main" id="{A682B3FE-FDCC-4618-8DA1-E13ECF054343}"/>
                </a:ext>
              </a:extLst>
            </p:cNvPr>
            <p:cNvGrpSpPr/>
            <p:nvPr/>
          </p:nvGrpSpPr>
          <p:grpSpPr>
            <a:xfrm>
              <a:off x="7794118" y="1580820"/>
              <a:ext cx="4115961" cy="675763"/>
              <a:chOff x="7794118" y="1580820"/>
              <a:chExt cx="4115961" cy="675763"/>
            </a:xfrm>
          </p:grpSpPr>
          <p:sp>
            <p:nvSpPr>
              <p:cNvPr id="24" name="مخطط انسيابي: بيانات مخزّنة 23">
                <a:extLst>
                  <a:ext uri="{FF2B5EF4-FFF2-40B4-BE49-F238E27FC236}">
                    <a16:creationId xmlns:a16="http://schemas.microsoft.com/office/drawing/2014/main" id="{225FD4CB-7D33-AC37-C542-CF83F110B822}"/>
                  </a:ext>
                </a:extLst>
              </p:cNvPr>
              <p:cNvSpPr/>
              <p:nvPr/>
            </p:nvSpPr>
            <p:spPr>
              <a:xfrm flipH="1">
                <a:off x="7794118" y="1580820"/>
                <a:ext cx="2204623" cy="675763"/>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مخطط انسيابي: بيانات مخزّنة 24">
                <a:extLst>
                  <a:ext uri="{FF2B5EF4-FFF2-40B4-BE49-F238E27FC236}">
                    <a16:creationId xmlns:a16="http://schemas.microsoft.com/office/drawing/2014/main" id="{3C8EEFB4-ABCE-0B97-A2BB-64F584C3F48E}"/>
                  </a:ext>
                </a:extLst>
              </p:cNvPr>
              <p:cNvSpPr/>
              <p:nvPr/>
            </p:nvSpPr>
            <p:spPr>
              <a:xfrm flipH="1">
                <a:off x="9705456" y="1580820"/>
                <a:ext cx="2204623" cy="675763"/>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sp>
        <p:nvSpPr>
          <p:cNvPr id="26" name="شكل حر 61">
            <a:extLst>
              <a:ext uri="{FF2B5EF4-FFF2-40B4-BE49-F238E27FC236}">
                <a16:creationId xmlns:a16="http://schemas.microsoft.com/office/drawing/2014/main" id="{B22B8F22-2F51-BEBB-C7AB-0EDC74F6F932}"/>
              </a:ext>
            </a:extLst>
          </p:cNvPr>
          <p:cNvSpPr/>
          <p:nvPr/>
        </p:nvSpPr>
        <p:spPr>
          <a:xfrm flipH="1">
            <a:off x="8405326" y="3323628"/>
            <a:ext cx="3786674" cy="675763"/>
          </a:xfrm>
          <a:custGeom>
            <a:avLst/>
            <a:gdLst>
              <a:gd name="connsiteX0" fmla="*/ 3786674 w 3786674"/>
              <a:gd name="connsiteY0" fmla="*/ 0 h 675763"/>
              <a:gd name="connsiteX1" fmla="*/ 2204623 w 3786674"/>
              <a:gd name="connsiteY1" fmla="*/ 0 h 675763"/>
              <a:gd name="connsiteX2" fmla="*/ 1949562 w 3786674"/>
              <a:gd name="connsiteY2" fmla="*/ 0 h 675763"/>
              <a:gd name="connsiteX3" fmla="*/ 367511 w 3786674"/>
              <a:gd name="connsiteY3" fmla="*/ 0 h 675763"/>
              <a:gd name="connsiteX4" fmla="*/ 0 w 3786674"/>
              <a:gd name="connsiteY4" fmla="*/ 337882 h 675763"/>
              <a:gd name="connsiteX5" fmla="*/ 367511 w 3786674"/>
              <a:gd name="connsiteY5" fmla="*/ 675763 h 675763"/>
              <a:gd name="connsiteX6" fmla="*/ 1949562 w 3786674"/>
              <a:gd name="connsiteY6" fmla="*/ 675763 h 675763"/>
              <a:gd name="connsiteX7" fmla="*/ 2204623 w 3786674"/>
              <a:gd name="connsiteY7" fmla="*/ 675763 h 675763"/>
              <a:gd name="connsiteX8" fmla="*/ 3786674 w 3786674"/>
              <a:gd name="connsiteY8" fmla="*/ 675763 h 675763"/>
              <a:gd name="connsiteX9" fmla="*/ 3419163 w 3786674"/>
              <a:gd name="connsiteY9" fmla="*/ 337882 h 675763"/>
              <a:gd name="connsiteX10" fmla="*/ 3786674 w 3786674"/>
              <a:gd name="connsiteY10" fmla="*/ 0 h 6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6674" h="675763">
                <a:moveTo>
                  <a:pt x="3786674" y="0"/>
                </a:moveTo>
                <a:lnTo>
                  <a:pt x="2204623" y="0"/>
                </a:lnTo>
                <a:lnTo>
                  <a:pt x="1949562" y="0"/>
                </a:lnTo>
                <a:lnTo>
                  <a:pt x="367511" y="0"/>
                </a:lnTo>
                <a:cubicBezTo>
                  <a:pt x="164465" y="0"/>
                  <a:pt x="0" y="151304"/>
                  <a:pt x="0" y="337882"/>
                </a:cubicBezTo>
                <a:cubicBezTo>
                  <a:pt x="0" y="524460"/>
                  <a:pt x="164465" y="675763"/>
                  <a:pt x="367511" y="675763"/>
                </a:cubicBezTo>
                <a:lnTo>
                  <a:pt x="1949562" y="675763"/>
                </a:lnTo>
                <a:lnTo>
                  <a:pt x="2204623" y="675763"/>
                </a:lnTo>
                <a:lnTo>
                  <a:pt x="3786674" y="675763"/>
                </a:lnTo>
                <a:cubicBezTo>
                  <a:pt x="3583628" y="675763"/>
                  <a:pt x="3419163" y="524460"/>
                  <a:pt x="3419163" y="337882"/>
                </a:cubicBezTo>
                <a:cubicBezTo>
                  <a:pt x="3419163" y="151304"/>
                  <a:pt x="3583628" y="0"/>
                  <a:pt x="3786674"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دائرة مجوفة 70">
            <a:extLst>
              <a:ext uri="{FF2B5EF4-FFF2-40B4-BE49-F238E27FC236}">
                <a16:creationId xmlns:a16="http://schemas.microsoft.com/office/drawing/2014/main" id="{51390BEE-E8F5-3D5D-0EF9-43FDA92D3C2D}"/>
              </a:ext>
            </a:extLst>
          </p:cNvPr>
          <p:cNvSpPr/>
          <p:nvPr/>
        </p:nvSpPr>
        <p:spPr>
          <a:xfrm flipH="1">
            <a:off x="4315709" y="1318921"/>
            <a:ext cx="565678" cy="565678"/>
          </a:xfrm>
          <a:prstGeom prst="donut">
            <a:avLst/>
          </a:prstGeom>
          <a:solidFill>
            <a:srgbClr val="CDE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8" name="شكل حر 83">
            <a:extLst>
              <a:ext uri="{FF2B5EF4-FFF2-40B4-BE49-F238E27FC236}">
                <a16:creationId xmlns:a16="http://schemas.microsoft.com/office/drawing/2014/main" id="{04868026-F9D8-16FB-8F0B-90A37ECD9F00}"/>
              </a:ext>
            </a:extLst>
          </p:cNvPr>
          <p:cNvSpPr/>
          <p:nvPr/>
        </p:nvSpPr>
        <p:spPr>
          <a:xfrm>
            <a:off x="893446" y="1263299"/>
            <a:ext cx="3697690" cy="675764"/>
          </a:xfrm>
          <a:custGeom>
            <a:avLst/>
            <a:gdLst>
              <a:gd name="connsiteX0" fmla="*/ 367511 w 3547365"/>
              <a:gd name="connsiteY0" fmla="*/ 0 h 675764"/>
              <a:gd name="connsiteX1" fmla="*/ 2204623 w 3547365"/>
              <a:gd name="connsiteY1" fmla="*/ 0 h 675764"/>
              <a:gd name="connsiteX2" fmla="*/ 2204612 w 3547365"/>
              <a:gd name="connsiteY2" fmla="*/ 1 h 675764"/>
              <a:gd name="connsiteX3" fmla="*/ 3547365 w 3547365"/>
              <a:gd name="connsiteY3" fmla="*/ 1 h 675764"/>
              <a:gd name="connsiteX4" fmla="*/ 3179855 w 3547365"/>
              <a:gd name="connsiteY4" fmla="*/ 337883 h 675764"/>
              <a:gd name="connsiteX5" fmla="*/ 3547365 w 3547365"/>
              <a:gd name="connsiteY5" fmla="*/ 675764 h 675764"/>
              <a:gd name="connsiteX6" fmla="*/ 1710253 w 3547365"/>
              <a:gd name="connsiteY6" fmla="*/ 675764 h 675764"/>
              <a:gd name="connsiteX7" fmla="*/ 1710242 w 3547365"/>
              <a:gd name="connsiteY7" fmla="*/ 675763 h 675764"/>
              <a:gd name="connsiteX8" fmla="*/ 367511 w 3547365"/>
              <a:gd name="connsiteY8" fmla="*/ 675763 h 675764"/>
              <a:gd name="connsiteX9" fmla="*/ 0 w 3547365"/>
              <a:gd name="connsiteY9" fmla="*/ 337882 h 675764"/>
              <a:gd name="connsiteX10" fmla="*/ 367511 w 3547365"/>
              <a:gd name="connsiteY10" fmla="*/ 0 h 6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7365" h="675764">
                <a:moveTo>
                  <a:pt x="367511" y="0"/>
                </a:moveTo>
                <a:lnTo>
                  <a:pt x="2204623" y="0"/>
                </a:lnTo>
                <a:lnTo>
                  <a:pt x="2204612" y="1"/>
                </a:lnTo>
                <a:lnTo>
                  <a:pt x="3547365" y="1"/>
                </a:lnTo>
                <a:cubicBezTo>
                  <a:pt x="3344319" y="1"/>
                  <a:pt x="3179855" y="151304"/>
                  <a:pt x="3179855" y="337883"/>
                </a:cubicBezTo>
                <a:cubicBezTo>
                  <a:pt x="3179855" y="524461"/>
                  <a:pt x="3344319" y="675764"/>
                  <a:pt x="3547365" y="675764"/>
                </a:cubicBezTo>
                <a:lnTo>
                  <a:pt x="1710253" y="675764"/>
                </a:lnTo>
                <a:lnTo>
                  <a:pt x="1710242" y="675763"/>
                </a:lnTo>
                <a:lnTo>
                  <a:pt x="367511" y="675763"/>
                </a:lnTo>
                <a:cubicBezTo>
                  <a:pt x="164465" y="675763"/>
                  <a:pt x="0" y="524460"/>
                  <a:pt x="0" y="337882"/>
                </a:cubicBezTo>
                <a:cubicBezTo>
                  <a:pt x="0" y="151303"/>
                  <a:pt x="164465" y="0"/>
                  <a:pt x="3675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B401A903-E193-C330-E212-B2BB76374B49}"/>
              </a:ext>
            </a:extLst>
          </p:cNvPr>
          <p:cNvSpPr txBox="1">
            <a:spLocks/>
          </p:cNvSpPr>
          <p:nvPr/>
        </p:nvSpPr>
        <p:spPr>
          <a:xfrm>
            <a:off x="984448" y="1411573"/>
            <a:ext cx="3212384" cy="584775"/>
          </a:xfrm>
          <a:prstGeom prst="rect">
            <a:avLst/>
          </a:prstGeom>
        </p:spPr>
        <p:txBody>
          <a:bodyPr wrap="square" anchor="t">
            <a:spAutoFit/>
          </a:bodyPr>
          <a:lstStyle>
            <a:defPPr>
              <a:defRPr lang="ar-SA"/>
            </a:defPPr>
            <a:lvl1pPr algn="ctr">
              <a:defRPr sz="2800">
                <a:solidFill>
                  <a:srgbClr val="4D2643"/>
                </a:solidFill>
                <a:latin typeface="El Messiri" panose="00000800000000000000" pitchFamily="50" charset="-78"/>
                <a:cs typeface="El Messiri" panose="00000800000000000000" pitchFamily="50" charset="-78"/>
              </a:defRPr>
            </a:lvl1pPr>
          </a:lstStyle>
          <a:p>
            <a:r>
              <a:rPr lang="en-US" sz="1600" dirty="0"/>
              <a:t>Here is what I need from you today (this week)</a:t>
            </a:r>
            <a:endParaRPr lang="ar-EG" sz="1600" dirty="0"/>
          </a:p>
        </p:txBody>
      </p:sp>
      <p:sp>
        <p:nvSpPr>
          <p:cNvPr id="30" name="Title 6">
            <a:extLst>
              <a:ext uri="{FF2B5EF4-FFF2-40B4-BE49-F238E27FC236}">
                <a16:creationId xmlns:a16="http://schemas.microsoft.com/office/drawing/2014/main" id="{CEEB6D78-540B-598A-A690-73F7B44BC382}"/>
              </a:ext>
            </a:extLst>
          </p:cNvPr>
          <p:cNvSpPr txBox="1">
            <a:spLocks/>
          </p:cNvSpPr>
          <p:nvPr/>
        </p:nvSpPr>
        <p:spPr>
          <a:xfrm>
            <a:off x="8778340" y="3399871"/>
            <a:ext cx="3120870" cy="584775"/>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What do you need from me so that you can do your job well?</a:t>
            </a:r>
          </a:p>
        </p:txBody>
      </p:sp>
      <p:sp>
        <p:nvSpPr>
          <p:cNvPr id="31" name="Title 6">
            <a:extLst>
              <a:ext uri="{FF2B5EF4-FFF2-40B4-BE49-F238E27FC236}">
                <a16:creationId xmlns:a16="http://schemas.microsoft.com/office/drawing/2014/main" id="{C1A0232A-34D4-F03F-4262-432C5CD471B4}"/>
              </a:ext>
            </a:extLst>
          </p:cNvPr>
          <p:cNvSpPr txBox="1">
            <a:spLocks/>
          </p:cNvSpPr>
          <p:nvPr/>
        </p:nvSpPr>
        <p:spPr>
          <a:xfrm>
            <a:off x="7835552" y="1223800"/>
            <a:ext cx="3167566" cy="584775"/>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Any other work-related item that you want to discuss?</a:t>
            </a:r>
          </a:p>
        </p:txBody>
      </p:sp>
      <p:sp>
        <p:nvSpPr>
          <p:cNvPr id="32" name="دائرة مجوفة 44">
            <a:extLst>
              <a:ext uri="{FF2B5EF4-FFF2-40B4-BE49-F238E27FC236}">
                <a16:creationId xmlns:a16="http://schemas.microsoft.com/office/drawing/2014/main" id="{DA65E065-CCE7-59E3-C35A-98A984396BF5}"/>
              </a:ext>
            </a:extLst>
          </p:cNvPr>
          <p:cNvSpPr/>
          <p:nvPr/>
        </p:nvSpPr>
        <p:spPr>
          <a:xfrm flipH="1">
            <a:off x="3810317" y="4542833"/>
            <a:ext cx="565678" cy="565678"/>
          </a:xfrm>
          <a:prstGeom prst="donu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46">
            <a:extLst>
              <a:ext uri="{FF2B5EF4-FFF2-40B4-BE49-F238E27FC236}">
                <a16:creationId xmlns:a16="http://schemas.microsoft.com/office/drawing/2014/main" id="{3F94B3AD-FB90-463E-6648-F368DBB8DC70}"/>
              </a:ext>
            </a:extLst>
          </p:cNvPr>
          <p:cNvSpPr/>
          <p:nvPr/>
        </p:nvSpPr>
        <p:spPr>
          <a:xfrm>
            <a:off x="51306" y="4487211"/>
            <a:ext cx="4034438" cy="675764"/>
          </a:xfrm>
          <a:custGeom>
            <a:avLst/>
            <a:gdLst>
              <a:gd name="connsiteX0" fmla="*/ 367511 w 3547365"/>
              <a:gd name="connsiteY0" fmla="*/ 0 h 675764"/>
              <a:gd name="connsiteX1" fmla="*/ 2204623 w 3547365"/>
              <a:gd name="connsiteY1" fmla="*/ 0 h 675764"/>
              <a:gd name="connsiteX2" fmla="*/ 2204612 w 3547365"/>
              <a:gd name="connsiteY2" fmla="*/ 1 h 675764"/>
              <a:gd name="connsiteX3" fmla="*/ 3547365 w 3547365"/>
              <a:gd name="connsiteY3" fmla="*/ 1 h 675764"/>
              <a:gd name="connsiteX4" fmla="*/ 3179855 w 3547365"/>
              <a:gd name="connsiteY4" fmla="*/ 337883 h 675764"/>
              <a:gd name="connsiteX5" fmla="*/ 3547365 w 3547365"/>
              <a:gd name="connsiteY5" fmla="*/ 675764 h 675764"/>
              <a:gd name="connsiteX6" fmla="*/ 1710253 w 3547365"/>
              <a:gd name="connsiteY6" fmla="*/ 675764 h 675764"/>
              <a:gd name="connsiteX7" fmla="*/ 1710242 w 3547365"/>
              <a:gd name="connsiteY7" fmla="*/ 675763 h 675764"/>
              <a:gd name="connsiteX8" fmla="*/ 367511 w 3547365"/>
              <a:gd name="connsiteY8" fmla="*/ 675763 h 675764"/>
              <a:gd name="connsiteX9" fmla="*/ 0 w 3547365"/>
              <a:gd name="connsiteY9" fmla="*/ 337882 h 675764"/>
              <a:gd name="connsiteX10" fmla="*/ 367511 w 3547365"/>
              <a:gd name="connsiteY10" fmla="*/ 0 h 6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7365" h="675764">
                <a:moveTo>
                  <a:pt x="367511" y="0"/>
                </a:moveTo>
                <a:lnTo>
                  <a:pt x="2204623" y="0"/>
                </a:lnTo>
                <a:lnTo>
                  <a:pt x="2204612" y="1"/>
                </a:lnTo>
                <a:lnTo>
                  <a:pt x="3547365" y="1"/>
                </a:lnTo>
                <a:cubicBezTo>
                  <a:pt x="3344319" y="1"/>
                  <a:pt x="3179855" y="151304"/>
                  <a:pt x="3179855" y="337883"/>
                </a:cubicBezTo>
                <a:cubicBezTo>
                  <a:pt x="3179855" y="524461"/>
                  <a:pt x="3344319" y="675764"/>
                  <a:pt x="3547365" y="675764"/>
                </a:cubicBezTo>
                <a:lnTo>
                  <a:pt x="1710253" y="675764"/>
                </a:lnTo>
                <a:lnTo>
                  <a:pt x="1710242" y="675763"/>
                </a:lnTo>
                <a:lnTo>
                  <a:pt x="367511" y="675763"/>
                </a:lnTo>
                <a:cubicBezTo>
                  <a:pt x="164465" y="675763"/>
                  <a:pt x="0" y="524460"/>
                  <a:pt x="0" y="337882"/>
                </a:cubicBezTo>
                <a:cubicBezTo>
                  <a:pt x="0" y="151303"/>
                  <a:pt x="164465" y="0"/>
                  <a:pt x="3675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5CDFC9EA-250A-9C64-C50B-5E12FC81FC94}"/>
              </a:ext>
            </a:extLst>
          </p:cNvPr>
          <p:cNvSpPr txBox="1">
            <a:spLocks/>
          </p:cNvSpPr>
          <p:nvPr/>
        </p:nvSpPr>
        <p:spPr>
          <a:xfrm>
            <a:off x="510473" y="4539283"/>
            <a:ext cx="3011030" cy="584775"/>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This is the standard of “a job well done?</a:t>
            </a:r>
          </a:p>
        </p:txBody>
      </p:sp>
      <p:sp>
        <p:nvSpPr>
          <p:cNvPr id="35" name="دائرة مجوفة 62">
            <a:extLst>
              <a:ext uri="{FF2B5EF4-FFF2-40B4-BE49-F238E27FC236}">
                <a16:creationId xmlns:a16="http://schemas.microsoft.com/office/drawing/2014/main" id="{642C1508-1ED7-6104-ADE6-D9807D6D26DF}"/>
              </a:ext>
            </a:extLst>
          </p:cNvPr>
          <p:cNvSpPr/>
          <p:nvPr/>
        </p:nvSpPr>
        <p:spPr>
          <a:xfrm flipH="1">
            <a:off x="3558866" y="2472940"/>
            <a:ext cx="565678" cy="565678"/>
          </a:xfrm>
          <a:prstGeom prst="donut">
            <a:avLst/>
          </a:prstGeom>
          <a:solidFill>
            <a:srgbClr val="DEF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64">
            <a:extLst>
              <a:ext uri="{FF2B5EF4-FFF2-40B4-BE49-F238E27FC236}">
                <a16:creationId xmlns:a16="http://schemas.microsoft.com/office/drawing/2014/main" id="{B1D1EE02-7C78-6F22-65F9-98B4484C065A}"/>
              </a:ext>
            </a:extLst>
          </p:cNvPr>
          <p:cNvSpPr/>
          <p:nvPr/>
        </p:nvSpPr>
        <p:spPr>
          <a:xfrm>
            <a:off x="136603" y="2417318"/>
            <a:ext cx="3697690" cy="675764"/>
          </a:xfrm>
          <a:custGeom>
            <a:avLst/>
            <a:gdLst>
              <a:gd name="connsiteX0" fmla="*/ 367511 w 3547365"/>
              <a:gd name="connsiteY0" fmla="*/ 0 h 675764"/>
              <a:gd name="connsiteX1" fmla="*/ 2204623 w 3547365"/>
              <a:gd name="connsiteY1" fmla="*/ 0 h 675764"/>
              <a:gd name="connsiteX2" fmla="*/ 2204612 w 3547365"/>
              <a:gd name="connsiteY2" fmla="*/ 1 h 675764"/>
              <a:gd name="connsiteX3" fmla="*/ 3547365 w 3547365"/>
              <a:gd name="connsiteY3" fmla="*/ 1 h 675764"/>
              <a:gd name="connsiteX4" fmla="*/ 3179855 w 3547365"/>
              <a:gd name="connsiteY4" fmla="*/ 337883 h 675764"/>
              <a:gd name="connsiteX5" fmla="*/ 3547365 w 3547365"/>
              <a:gd name="connsiteY5" fmla="*/ 675764 h 675764"/>
              <a:gd name="connsiteX6" fmla="*/ 1710253 w 3547365"/>
              <a:gd name="connsiteY6" fmla="*/ 675764 h 675764"/>
              <a:gd name="connsiteX7" fmla="*/ 1710242 w 3547365"/>
              <a:gd name="connsiteY7" fmla="*/ 675763 h 675764"/>
              <a:gd name="connsiteX8" fmla="*/ 367511 w 3547365"/>
              <a:gd name="connsiteY8" fmla="*/ 675763 h 675764"/>
              <a:gd name="connsiteX9" fmla="*/ 0 w 3547365"/>
              <a:gd name="connsiteY9" fmla="*/ 337882 h 675764"/>
              <a:gd name="connsiteX10" fmla="*/ 367511 w 3547365"/>
              <a:gd name="connsiteY10" fmla="*/ 0 h 6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7365" h="675764">
                <a:moveTo>
                  <a:pt x="367511" y="0"/>
                </a:moveTo>
                <a:lnTo>
                  <a:pt x="2204623" y="0"/>
                </a:lnTo>
                <a:lnTo>
                  <a:pt x="2204612" y="1"/>
                </a:lnTo>
                <a:lnTo>
                  <a:pt x="3547365" y="1"/>
                </a:lnTo>
                <a:cubicBezTo>
                  <a:pt x="3344319" y="1"/>
                  <a:pt x="3179855" y="151304"/>
                  <a:pt x="3179855" y="337883"/>
                </a:cubicBezTo>
                <a:cubicBezTo>
                  <a:pt x="3179855" y="524461"/>
                  <a:pt x="3344319" y="675764"/>
                  <a:pt x="3547365" y="675764"/>
                </a:cubicBezTo>
                <a:lnTo>
                  <a:pt x="1710253" y="675764"/>
                </a:lnTo>
                <a:lnTo>
                  <a:pt x="1710242" y="675763"/>
                </a:lnTo>
                <a:lnTo>
                  <a:pt x="367511" y="675763"/>
                </a:lnTo>
                <a:cubicBezTo>
                  <a:pt x="164465" y="675763"/>
                  <a:pt x="0" y="524460"/>
                  <a:pt x="0" y="337882"/>
                </a:cubicBezTo>
                <a:cubicBezTo>
                  <a:pt x="0" y="151303"/>
                  <a:pt x="164465" y="0"/>
                  <a:pt x="3675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Title 6">
            <a:extLst>
              <a:ext uri="{FF2B5EF4-FFF2-40B4-BE49-F238E27FC236}">
                <a16:creationId xmlns:a16="http://schemas.microsoft.com/office/drawing/2014/main" id="{506C74B0-39CF-1DA0-7738-E4CB666C39F0}"/>
              </a:ext>
            </a:extLst>
          </p:cNvPr>
          <p:cNvSpPr txBox="1">
            <a:spLocks/>
          </p:cNvSpPr>
          <p:nvPr/>
        </p:nvSpPr>
        <p:spPr>
          <a:xfrm>
            <a:off x="253339" y="2487493"/>
            <a:ext cx="3212384" cy="580544"/>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These are your goals and objectives</a:t>
            </a:r>
            <a:endParaRPr lang="ar-EG" dirty="0"/>
          </a:p>
        </p:txBody>
      </p:sp>
      <p:sp>
        <p:nvSpPr>
          <p:cNvPr id="38" name="دائرة مجوفة 93">
            <a:extLst>
              <a:ext uri="{FF2B5EF4-FFF2-40B4-BE49-F238E27FC236}">
                <a16:creationId xmlns:a16="http://schemas.microsoft.com/office/drawing/2014/main" id="{0C3EB19D-C426-A048-B90C-B3689AA34246}"/>
              </a:ext>
            </a:extLst>
          </p:cNvPr>
          <p:cNvSpPr/>
          <p:nvPr/>
        </p:nvSpPr>
        <p:spPr>
          <a:xfrm>
            <a:off x="8121727" y="2246583"/>
            <a:ext cx="565678" cy="565678"/>
          </a:xfrm>
          <a:prstGeom prst="donut">
            <a:avLst/>
          </a:pr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9" name="شكل حر 94">
            <a:extLst>
              <a:ext uri="{FF2B5EF4-FFF2-40B4-BE49-F238E27FC236}">
                <a16:creationId xmlns:a16="http://schemas.microsoft.com/office/drawing/2014/main" id="{134B0AD3-8BE0-3F3D-EF98-7CC68BB7623D}"/>
              </a:ext>
            </a:extLst>
          </p:cNvPr>
          <p:cNvSpPr/>
          <p:nvPr/>
        </p:nvSpPr>
        <p:spPr>
          <a:xfrm flipH="1">
            <a:off x="8369948" y="2190789"/>
            <a:ext cx="3786674" cy="675763"/>
          </a:xfrm>
          <a:custGeom>
            <a:avLst/>
            <a:gdLst>
              <a:gd name="connsiteX0" fmla="*/ 3786674 w 3786674"/>
              <a:gd name="connsiteY0" fmla="*/ 0 h 675763"/>
              <a:gd name="connsiteX1" fmla="*/ 2204623 w 3786674"/>
              <a:gd name="connsiteY1" fmla="*/ 0 h 675763"/>
              <a:gd name="connsiteX2" fmla="*/ 1949562 w 3786674"/>
              <a:gd name="connsiteY2" fmla="*/ 0 h 675763"/>
              <a:gd name="connsiteX3" fmla="*/ 367511 w 3786674"/>
              <a:gd name="connsiteY3" fmla="*/ 0 h 675763"/>
              <a:gd name="connsiteX4" fmla="*/ 0 w 3786674"/>
              <a:gd name="connsiteY4" fmla="*/ 337882 h 675763"/>
              <a:gd name="connsiteX5" fmla="*/ 367511 w 3786674"/>
              <a:gd name="connsiteY5" fmla="*/ 675763 h 675763"/>
              <a:gd name="connsiteX6" fmla="*/ 1949562 w 3786674"/>
              <a:gd name="connsiteY6" fmla="*/ 675763 h 675763"/>
              <a:gd name="connsiteX7" fmla="*/ 2204623 w 3786674"/>
              <a:gd name="connsiteY7" fmla="*/ 675763 h 675763"/>
              <a:gd name="connsiteX8" fmla="*/ 3786674 w 3786674"/>
              <a:gd name="connsiteY8" fmla="*/ 675763 h 675763"/>
              <a:gd name="connsiteX9" fmla="*/ 3419163 w 3786674"/>
              <a:gd name="connsiteY9" fmla="*/ 337882 h 675763"/>
              <a:gd name="connsiteX10" fmla="*/ 3786674 w 3786674"/>
              <a:gd name="connsiteY10" fmla="*/ 0 h 6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6674" h="675763">
                <a:moveTo>
                  <a:pt x="3786674" y="0"/>
                </a:moveTo>
                <a:lnTo>
                  <a:pt x="2204623" y="0"/>
                </a:lnTo>
                <a:lnTo>
                  <a:pt x="1949562" y="0"/>
                </a:lnTo>
                <a:lnTo>
                  <a:pt x="367511" y="0"/>
                </a:lnTo>
                <a:cubicBezTo>
                  <a:pt x="164465" y="0"/>
                  <a:pt x="0" y="151304"/>
                  <a:pt x="0" y="337882"/>
                </a:cubicBezTo>
                <a:cubicBezTo>
                  <a:pt x="0" y="524460"/>
                  <a:pt x="164465" y="675763"/>
                  <a:pt x="367511" y="675763"/>
                </a:cubicBezTo>
                <a:lnTo>
                  <a:pt x="1949562" y="675763"/>
                </a:lnTo>
                <a:lnTo>
                  <a:pt x="2204623" y="675763"/>
                </a:lnTo>
                <a:lnTo>
                  <a:pt x="3786674" y="675763"/>
                </a:lnTo>
                <a:cubicBezTo>
                  <a:pt x="3583628" y="675763"/>
                  <a:pt x="3419163" y="524460"/>
                  <a:pt x="3419163" y="337882"/>
                </a:cubicBezTo>
                <a:cubicBezTo>
                  <a:pt x="3419163" y="151304"/>
                  <a:pt x="3583628" y="0"/>
                  <a:pt x="3786674"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Title 6">
            <a:extLst>
              <a:ext uri="{FF2B5EF4-FFF2-40B4-BE49-F238E27FC236}">
                <a16:creationId xmlns:a16="http://schemas.microsoft.com/office/drawing/2014/main" id="{15F5FFB5-D888-2D32-0311-B9DE60A492A3}"/>
              </a:ext>
            </a:extLst>
          </p:cNvPr>
          <p:cNvSpPr txBox="1">
            <a:spLocks/>
          </p:cNvSpPr>
          <p:nvPr/>
        </p:nvSpPr>
        <p:spPr>
          <a:xfrm>
            <a:off x="8641737" y="2258862"/>
            <a:ext cx="3450032" cy="584775"/>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What problems are you encountering in your work?</a:t>
            </a:r>
          </a:p>
        </p:txBody>
      </p:sp>
      <p:sp>
        <p:nvSpPr>
          <p:cNvPr id="44" name="دائرة مجوفة 78">
            <a:extLst>
              <a:ext uri="{FF2B5EF4-FFF2-40B4-BE49-F238E27FC236}">
                <a16:creationId xmlns:a16="http://schemas.microsoft.com/office/drawing/2014/main" id="{16DB3D43-20B7-189B-5F1B-A11D5CD9FAE1}"/>
              </a:ext>
            </a:extLst>
          </p:cNvPr>
          <p:cNvSpPr/>
          <p:nvPr/>
        </p:nvSpPr>
        <p:spPr>
          <a:xfrm>
            <a:off x="7956721" y="4480604"/>
            <a:ext cx="565678" cy="565678"/>
          </a:xfrm>
          <a:prstGeom prst="don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5" name="شكل حر 79">
            <a:extLst>
              <a:ext uri="{FF2B5EF4-FFF2-40B4-BE49-F238E27FC236}">
                <a16:creationId xmlns:a16="http://schemas.microsoft.com/office/drawing/2014/main" id="{25B7A8CB-7970-11F5-3E33-2FDB5D2F1BD8}"/>
              </a:ext>
            </a:extLst>
          </p:cNvPr>
          <p:cNvSpPr/>
          <p:nvPr/>
        </p:nvSpPr>
        <p:spPr>
          <a:xfrm flipH="1">
            <a:off x="8204942" y="4424810"/>
            <a:ext cx="3786674" cy="675763"/>
          </a:xfrm>
          <a:custGeom>
            <a:avLst/>
            <a:gdLst>
              <a:gd name="connsiteX0" fmla="*/ 3786674 w 3786674"/>
              <a:gd name="connsiteY0" fmla="*/ 0 h 675763"/>
              <a:gd name="connsiteX1" fmla="*/ 2204623 w 3786674"/>
              <a:gd name="connsiteY1" fmla="*/ 0 h 675763"/>
              <a:gd name="connsiteX2" fmla="*/ 1949562 w 3786674"/>
              <a:gd name="connsiteY2" fmla="*/ 0 h 675763"/>
              <a:gd name="connsiteX3" fmla="*/ 367511 w 3786674"/>
              <a:gd name="connsiteY3" fmla="*/ 0 h 675763"/>
              <a:gd name="connsiteX4" fmla="*/ 0 w 3786674"/>
              <a:gd name="connsiteY4" fmla="*/ 337882 h 675763"/>
              <a:gd name="connsiteX5" fmla="*/ 367511 w 3786674"/>
              <a:gd name="connsiteY5" fmla="*/ 675763 h 675763"/>
              <a:gd name="connsiteX6" fmla="*/ 1949562 w 3786674"/>
              <a:gd name="connsiteY6" fmla="*/ 675763 h 675763"/>
              <a:gd name="connsiteX7" fmla="*/ 2204623 w 3786674"/>
              <a:gd name="connsiteY7" fmla="*/ 675763 h 675763"/>
              <a:gd name="connsiteX8" fmla="*/ 3786674 w 3786674"/>
              <a:gd name="connsiteY8" fmla="*/ 675763 h 675763"/>
              <a:gd name="connsiteX9" fmla="*/ 3419163 w 3786674"/>
              <a:gd name="connsiteY9" fmla="*/ 337882 h 675763"/>
              <a:gd name="connsiteX10" fmla="*/ 3786674 w 3786674"/>
              <a:gd name="connsiteY10" fmla="*/ 0 h 6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6674" h="675763">
                <a:moveTo>
                  <a:pt x="3786674" y="0"/>
                </a:moveTo>
                <a:lnTo>
                  <a:pt x="2204623" y="0"/>
                </a:lnTo>
                <a:lnTo>
                  <a:pt x="1949562" y="0"/>
                </a:lnTo>
                <a:lnTo>
                  <a:pt x="367511" y="0"/>
                </a:lnTo>
                <a:cubicBezTo>
                  <a:pt x="164465" y="0"/>
                  <a:pt x="0" y="151304"/>
                  <a:pt x="0" y="337882"/>
                </a:cubicBezTo>
                <a:cubicBezTo>
                  <a:pt x="0" y="524460"/>
                  <a:pt x="164465" y="675763"/>
                  <a:pt x="367511" y="675763"/>
                </a:cubicBezTo>
                <a:lnTo>
                  <a:pt x="1949562" y="675763"/>
                </a:lnTo>
                <a:lnTo>
                  <a:pt x="2204623" y="675763"/>
                </a:lnTo>
                <a:lnTo>
                  <a:pt x="3786674" y="675763"/>
                </a:lnTo>
                <a:cubicBezTo>
                  <a:pt x="3583628" y="675763"/>
                  <a:pt x="3419163" y="524460"/>
                  <a:pt x="3419163" y="337882"/>
                </a:cubicBezTo>
                <a:cubicBezTo>
                  <a:pt x="3419163" y="151304"/>
                  <a:pt x="3583628" y="0"/>
                  <a:pt x="3786674"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C5EA088A-C9A0-D270-7B49-32EC28A4B972}"/>
              </a:ext>
            </a:extLst>
          </p:cNvPr>
          <p:cNvSpPr txBox="1">
            <a:spLocks/>
          </p:cNvSpPr>
          <p:nvPr/>
        </p:nvSpPr>
        <p:spPr>
          <a:xfrm>
            <a:off x="8786714" y="4505069"/>
            <a:ext cx="2823072" cy="338554"/>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Any questions? </a:t>
            </a:r>
          </a:p>
        </p:txBody>
      </p:sp>
      <p:sp>
        <p:nvSpPr>
          <p:cNvPr id="47" name="دائرة مجوفة 86">
            <a:extLst>
              <a:ext uri="{FF2B5EF4-FFF2-40B4-BE49-F238E27FC236}">
                <a16:creationId xmlns:a16="http://schemas.microsoft.com/office/drawing/2014/main" id="{60583E0C-A999-355A-DFB1-BBD1C6726AE1}"/>
              </a:ext>
            </a:extLst>
          </p:cNvPr>
          <p:cNvSpPr/>
          <p:nvPr/>
        </p:nvSpPr>
        <p:spPr>
          <a:xfrm>
            <a:off x="7384127" y="5591978"/>
            <a:ext cx="565678" cy="565678"/>
          </a:xfrm>
          <a:prstGeom prst="don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شكل حر 87">
            <a:extLst>
              <a:ext uri="{FF2B5EF4-FFF2-40B4-BE49-F238E27FC236}">
                <a16:creationId xmlns:a16="http://schemas.microsoft.com/office/drawing/2014/main" id="{A3E5B93B-3752-88BB-F955-CE286480178B}"/>
              </a:ext>
            </a:extLst>
          </p:cNvPr>
          <p:cNvSpPr/>
          <p:nvPr/>
        </p:nvSpPr>
        <p:spPr>
          <a:xfrm flipH="1">
            <a:off x="7632348" y="5536184"/>
            <a:ext cx="3786674" cy="675763"/>
          </a:xfrm>
          <a:custGeom>
            <a:avLst/>
            <a:gdLst>
              <a:gd name="connsiteX0" fmla="*/ 3786674 w 3786674"/>
              <a:gd name="connsiteY0" fmla="*/ 0 h 675763"/>
              <a:gd name="connsiteX1" fmla="*/ 2204623 w 3786674"/>
              <a:gd name="connsiteY1" fmla="*/ 0 h 675763"/>
              <a:gd name="connsiteX2" fmla="*/ 1949562 w 3786674"/>
              <a:gd name="connsiteY2" fmla="*/ 0 h 675763"/>
              <a:gd name="connsiteX3" fmla="*/ 367511 w 3786674"/>
              <a:gd name="connsiteY3" fmla="*/ 0 h 675763"/>
              <a:gd name="connsiteX4" fmla="*/ 0 w 3786674"/>
              <a:gd name="connsiteY4" fmla="*/ 337882 h 675763"/>
              <a:gd name="connsiteX5" fmla="*/ 367511 w 3786674"/>
              <a:gd name="connsiteY5" fmla="*/ 675763 h 675763"/>
              <a:gd name="connsiteX6" fmla="*/ 1949562 w 3786674"/>
              <a:gd name="connsiteY6" fmla="*/ 675763 h 675763"/>
              <a:gd name="connsiteX7" fmla="*/ 2204623 w 3786674"/>
              <a:gd name="connsiteY7" fmla="*/ 675763 h 675763"/>
              <a:gd name="connsiteX8" fmla="*/ 3786674 w 3786674"/>
              <a:gd name="connsiteY8" fmla="*/ 675763 h 675763"/>
              <a:gd name="connsiteX9" fmla="*/ 3419163 w 3786674"/>
              <a:gd name="connsiteY9" fmla="*/ 337882 h 675763"/>
              <a:gd name="connsiteX10" fmla="*/ 3786674 w 3786674"/>
              <a:gd name="connsiteY10" fmla="*/ 0 h 6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6674" h="675763">
                <a:moveTo>
                  <a:pt x="3786674" y="0"/>
                </a:moveTo>
                <a:lnTo>
                  <a:pt x="2204623" y="0"/>
                </a:lnTo>
                <a:lnTo>
                  <a:pt x="1949562" y="0"/>
                </a:lnTo>
                <a:lnTo>
                  <a:pt x="367511" y="0"/>
                </a:lnTo>
                <a:cubicBezTo>
                  <a:pt x="164465" y="0"/>
                  <a:pt x="0" y="151304"/>
                  <a:pt x="0" y="337882"/>
                </a:cubicBezTo>
                <a:cubicBezTo>
                  <a:pt x="0" y="524460"/>
                  <a:pt x="164465" y="675763"/>
                  <a:pt x="367511" y="675763"/>
                </a:cubicBezTo>
                <a:lnTo>
                  <a:pt x="1949562" y="675763"/>
                </a:lnTo>
                <a:lnTo>
                  <a:pt x="2204623" y="675763"/>
                </a:lnTo>
                <a:lnTo>
                  <a:pt x="3786674" y="675763"/>
                </a:lnTo>
                <a:cubicBezTo>
                  <a:pt x="3583628" y="675763"/>
                  <a:pt x="3419163" y="524460"/>
                  <a:pt x="3419163" y="337882"/>
                </a:cubicBezTo>
                <a:cubicBezTo>
                  <a:pt x="3419163" y="151304"/>
                  <a:pt x="3583628" y="0"/>
                  <a:pt x="3786674"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A8324F6E-4206-D950-C39A-13D97C3DD06F}"/>
              </a:ext>
            </a:extLst>
          </p:cNvPr>
          <p:cNvSpPr txBox="1">
            <a:spLocks/>
          </p:cNvSpPr>
          <p:nvPr/>
        </p:nvSpPr>
        <p:spPr>
          <a:xfrm>
            <a:off x="8214120" y="5616443"/>
            <a:ext cx="2823072" cy="580544"/>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r>
              <a:rPr lang="en-US" dirty="0"/>
              <a:t>If you do well, there will be incentives. If not, penalties</a:t>
            </a:r>
          </a:p>
        </p:txBody>
      </p:sp>
      <p:sp>
        <p:nvSpPr>
          <p:cNvPr id="54" name="دائرة مجوفة 90">
            <a:extLst>
              <a:ext uri="{FF2B5EF4-FFF2-40B4-BE49-F238E27FC236}">
                <a16:creationId xmlns:a16="http://schemas.microsoft.com/office/drawing/2014/main" id="{49E4F2C9-356B-2995-9944-4DD33750B95D}"/>
              </a:ext>
            </a:extLst>
          </p:cNvPr>
          <p:cNvSpPr/>
          <p:nvPr/>
        </p:nvSpPr>
        <p:spPr>
          <a:xfrm flipH="1">
            <a:off x="3315188" y="3504183"/>
            <a:ext cx="565678" cy="565678"/>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5" name="شكل حر 91">
            <a:extLst>
              <a:ext uri="{FF2B5EF4-FFF2-40B4-BE49-F238E27FC236}">
                <a16:creationId xmlns:a16="http://schemas.microsoft.com/office/drawing/2014/main" id="{C27321A5-2CE2-77F3-DD5C-E08B039389CD}"/>
              </a:ext>
            </a:extLst>
          </p:cNvPr>
          <p:cNvSpPr/>
          <p:nvPr/>
        </p:nvSpPr>
        <p:spPr>
          <a:xfrm>
            <a:off x="-443823" y="3448561"/>
            <a:ext cx="4034438" cy="675764"/>
          </a:xfrm>
          <a:custGeom>
            <a:avLst/>
            <a:gdLst>
              <a:gd name="connsiteX0" fmla="*/ 367511 w 3547365"/>
              <a:gd name="connsiteY0" fmla="*/ 0 h 675764"/>
              <a:gd name="connsiteX1" fmla="*/ 2204623 w 3547365"/>
              <a:gd name="connsiteY1" fmla="*/ 0 h 675764"/>
              <a:gd name="connsiteX2" fmla="*/ 2204612 w 3547365"/>
              <a:gd name="connsiteY2" fmla="*/ 1 h 675764"/>
              <a:gd name="connsiteX3" fmla="*/ 3547365 w 3547365"/>
              <a:gd name="connsiteY3" fmla="*/ 1 h 675764"/>
              <a:gd name="connsiteX4" fmla="*/ 3179855 w 3547365"/>
              <a:gd name="connsiteY4" fmla="*/ 337883 h 675764"/>
              <a:gd name="connsiteX5" fmla="*/ 3547365 w 3547365"/>
              <a:gd name="connsiteY5" fmla="*/ 675764 h 675764"/>
              <a:gd name="connsiteX6" fmla="*/ 1710253 w 3547365"/>
              <a:gd name="connsiteY6" fmla="*/ 675764 h 675764"/>
              <a:gd name="connsiteX7" fmla="*/ 1710242 w 3547365"/>
              <a:gd name="connsiteY7" fmla="*/ 675763 h 675764"/>
              <a:gd name="connsiteX8" fmla="*/ 367511 w 3547365"/>
              <a:gd name="connsiteY8" fmla="*/ 675763 h 675764"/>
              <a:gd name="connsiteX9" fmla="*/ 0 w 3547365"/>
              <a:gd name="connsiteY9" fmla="*/ 337882 h 675764"/>
              <a:gd name="connsiteX10" fmla="*/ 367511 w 3547365"/>
              <a:gd name="connsiteY10" fmla="*/ 0 h 6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7365" h="675764">
                <a:moveTo>
                  <a:pt x="367511" y="0"/>
                </a:moveTo>
                <a:lnTo>
                  <a:pt x="2204623" y="0"/>
                </a:lnTo>
                <a:lnTo>
                  <a:pt x="2204612" y="1"/>
                </a:lnTo>
                <a:lnTo>
                  <a:pt x="3547365" y="1"/>
                </a:lnTo>
                <a:cubicBezTo>
                  <a:pt x="3344319" y="1"/>
                  <a:pt x="3179855" y="151304"/>
                  <a:pt x="3179855" y="337883"/>
                </a:cubicBezTo>
                <a:cubicBezTo>
                  <a:pt x="3179855" y="524461"/>
                  <a:pt x="3344319" y="675764"/>
                  <a:pt x="3547365" y="675764"/>
                </a:cubicBezTo>
                <a:lnTo>
                  <a:pt x="1710253" y="675764"/>
                </a:lnTo>
                <a:lnTo>
                  <a:pt x="1710242" y="675763"/>
                </a:lnTo>
                <a:lnTo>
                  <a:pt x="367511" y="675763"/>
                </a:lnTo>
                <a:cubicBezTo>
                  <a:pt x="164465" y="675763"/>
                  <a:pt x="0" y="524460"/>
                  <a:pt x="0" y="337882"/>
                </a:cubicBezTo>
                <a:cubicBezTo>
                  <a:pt x="0" y="151303"/>
                  <a:pt x="164465" y="0"/>
                  <a:pt x="36751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6" name="Title 6">
            <a:extLst>
              <a:ext uri="{FF2B5EF4-FFF2-40B4-BE49-F238E27FC236}">
                <a16:creationId xmlns:a16="http://schemas.microsoft.com/office/drawing/2014/main" id="{6D0AAC87-EDAB-0538-D4DA-5527925D34F1}"/>
              </a:ext>
            </a:extLst>
          </p:cNvPr>
          <p:cNvSpPr txBox="1">
            <a:spLocks/>
          </p:cNvSpPr>
          <p:nvPr/>
        </p:nvSpPr>
        <p:spPr>
          <a:xfrm>
            <a:off x="-305231" y="3667701"/>
            <a:ext cx="3739733" cy="338554"/>
          </a:xfrm>
          <a:prstGeom prst="rect">
            <a:avLst/>
          </a:prstGeom>
        </p:spPr>
        <p:txBody>
          <a:bodyPr wrap="square" anchor="t">
            <a:spAutoFit/>
          </a:bodyPr>
          <a:lstStyle>
            <a:defPPr>
              <a:defRPr lang="ar-SA"/>
            </a:defPPr>
            <a:lvl1pPr>
              <a:defRPr sz="1600">
                <a:solidFill>
                  <a:srgbClr val="4D2643"/>
                </a:solidFill>
                <a:latin typeface="El Messiri" panose="00000800000000000000" pitchFamily="50" charset="-78"/>
                <a:cs typeface="El Messiri" panose="00000800000000000000" pitchFamily="50" charset="-78"/>
              </a:defRPr>
            </a:lvl1pPr>
          </a:lstStyle>
          <a:p>
            <a:pPr algn="ctr"/>
            <a:r>
              <a:rPr lang="en-US" dirty="0"/>
              <a:t>Here is your list of things to do</a:t>
            </a:r>
            <a:endParaRPr lang="ar-SA" dirty="0"/>
          </a:p>
        </p:txBody>
      </p:sp>
      <p:pic>
        <p:nvPicPr>
          <p:cNvPr id="57" name="صورة 56">
            <a:extLst>
              <a:ext uri="{FF2B5EF4-FFF2-40B4-BE49-F238E27FC236}">
                <a16:creationId xmlns:a16="http://schemas.microsoft.com/office/drawing/2014/main" id="{AC4D1F0D-B1EF-4CBD-3C2A-89A1E3736698}"/>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5319928" y="2579401"/>
            <a:ext cx="1486539" cy="1486539"/>
          </a:xfrm>
          <a:prstGeom prst="rect">
            <a:avLst/>
          </a:prstGeom>
          <a:ln>
            <a:noFill/>
          </a:ln>
          <a:effectLst>
            <a:outerShdw blurRad="292100" dist="139700" dir="2700000" algn="tl" rotWithShape="0">
              <a:srgbClr val="333333">
                <a:alpha val="65000"/>
              </a:srgbClr>
            </a:outerShdw>
          </a:effectLst>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Managers and Staff</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13</a:t>
            </a:fld>
            <a:endParaRPr lang="ar-SA"/>
          </a:p>
        </p:txBody>
      </p:sp>
      <p:sp>
        <p:nvSpPr>
          <p:cNvPr id="58" name="Rectangle 31">
            <a:extLst>
              <a:ext uri="{FF2B5EF4-FFF2-40B4-BE49-F238E27FC236}">
                <a16:creationId xmlns:a16="http://schemas.microsoft.com/office/drawing/2014/main" id="{A7225F0E-7875-0F6A-B495-A7DD5AD2BC5A}"/>
              </a:ext>
            </a:extLst>
          </p:cNvPr>
          <p:cNvSpPr/>
          <p:nvPr/>
        </p:nvSpPr>
        <p:spPr>
          <a:xfrm>
            <a:off x="-160323" y="5908594"/>
            <a:ext cx="7339991" cy="338554"/>
          </a:xfrm>
          <a:prstGeom prst="rect">
            <a:avLst/>
          </a:prstGeom>
        </p:spPr>
        <p:txBody>
          <a:bodyPr wrap="square" anchor="t">
            <a:spAutoFit/>
          </a:bodyPr>
          <a:lstStyle/>
          <a:p>
            <a:pPr algn="ctr"/>
            <a:r>
              <a:rPr lang="en-US" sz="1600" dirty="0">
                <a:solidFill>
                  <a:srgbClr val="00B0F0"/>
                </a:solidFill>
                <a:latin typeface="El Messiri" panose="00000800000000000000" pitchFamily="50" charset="-78"/>
                <a:cs typeface="El Messiri" panose="00000800000000000000" pitchFamily="50" charset="-78"/>
              </a:rPr>
              <a:t>With relentless follow-up you can get things done through other people</a:t>
            </a:r>
          </a:p>
        </p:txBody>
      </p:sp>
    </p:spTree>
    <p:extLst>
      <p:ext uri="{BB962C8B-B14F-4D97-AF65-F5344CB8AC3E}">
        <p14:creationId xmlns:p14="http://schemas.microsoft.com/office/powerpoint/2010/main" val="19168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p:cTn id="23"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43"/>
                                        </p:tgtEl>
                                        <p:attrNameLst>
                                          <p:attrName>ppt_y</p:attrName>
                                        </p:attrNameLst>
                                      </p:cBhvr>
                                      <p:tavLst>
                                        <p:tav tm="0">
                                          <p:val>
                                            <p:strVal val="#ppt_y"/>
                                          </p:val>
                                        </p:tav>
                                        <p:tav tm="100000">
                                          <p:val>
                                            <p:strVal val="#ppt_y"/>
                                          </p:val>
                                        </p:tav>
                                      </p:tavLst>
                                    </p:anim>
                                    <p:anim calcmode="lin" valueType="num">
                                      <p:cBhvr>
                                        <p:cTn id="25"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43"/>
                                        </p:tgtEl>
                                      </p:cBhvr>
                                    </p:animEffect>
                                  </p:childTnLst>
                                </p:cTn>
                              </p:par>
                            </p:childTnLst>
                          </p:cTn>
                        </p:par>
                        <p:par>
                          <p:cTn id="28" fill="hold">
                            <p:stCondLst>
                              <p:cond delay="1225"/>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50"/>
                                        <p:tgtEl>
                                          <p:spTgt spid="16"/>
                                        </p:tgtEl>
                                      </p:cBhvr>
                                    </p:animEffect>
                                  </p:childTnLst>
                                </p:cTn>
                              </p:par>
                            </p:childTnLst>
                          </p:cTn>
                        </p:par>
                        <p:par>
                          <p:cTn id="32" fill="hold">
                            <p:stCondLst>
                              <p:cond delay="1475"/>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50"/>
                                        <p:tgtEl>
                                          <p:spTgt spid="8"/>
                                        </p:tgtEl>
                                      </p:cBhvr>
                                    </p:animEffect>
                                  </p:childTnLst>
                                </p:cTn>
                              </p:par>
                            </p:childTnLst>
                          </p:cTn>
                        </p:par>
                        <p:par>
                          <p:cTn id="36" fill="hold">
                            <p:stCondLst>
                              <p:cond delay="1625"/>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50"/>
                                        <p:tgtEl>
                                          <p:spTgt spid="10"/>
                                        </p:tgtEl>
                                      </p:cBhvr>
                                    </p:animEffect>
                                  </p:childTnLst>
                                </p:cTn>
                              </p:par>
                            </p:childTnLst>
                          </p:cTn>
                        </p:par>
                        <p:par>
                          <p:cTn id="40" fill="hold">
                            <p:stCondLst>
                              <p:cond delay="1775"/>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150"/>
                                        <p:tgtEl>
                                          <p:spTgt spid="4"/>
                                        </p:tgtEl>
                                      </p:cBhvr>
                                    </p:animEffect>
                                  </p:childTnLst>
                                </p:cTn>
                              </p:par>
                            </p:childTnLst>
                          </p:cTn>
                        </p:par>
                        <p:par>
                          <p:cTn id="44" fill="hold">
                            <p:stCondLst>
                              <p:cond delay="1925"/>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50"/>
                                        <p:tgtEl>
                                          <p:spTgt spid="6"/>
                                        </p:tgtEl>
                                      </p:cBhvr>
                                    </p:animEffect>
                                  </p:childTnLst>
                                </p:cTn>
                              </p:par>
                            </p:childTnLst>
                          </p:cTn>
                        </p:par>
                        <p:par>
                          <p:cTn id="48" fill="hold">
                            <p:stCondLst>
                              <p:cond delay="2075"/>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50"/>
                                        <p:tgtEl>
                                          <p:spTgt spid="7"/>
                                        </p:tgtEl>
                                      </p:cBhvr>
                                    </p:animEffect>
                                  </p:childTnLst>
                                </p:cTn>
                              </p:par>
                            </p:childTnLst>
                          </p:cTn>
                        </p:par>
                        <p:par>
                          <p:cTn id="52" fill="hold">
                            <p:stCondLst>
                              <p:cond delay="2225"/>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50"/>
                                        <p:tgtEl>
                                          <p:spTgt spid="12"/>
                                        </p:tgtEl>
                                      </p:cBhvr>
                                    </p:animEffect>
                                  </p:childTnLst>
                                </p:cTn>
                              </p:par>
                            </p:childTnLst>
                          </p:cTn>
                        </p:par>
                        <p:par>
                          <p:cTn id="56" fill="hold">
                            <p:stCondLst>
                              <p:cond delay="2375"/>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150"/>
                                        <p:tgtEl>
                                          <p:spTgt spid="13"/>
                                        </p:tgtEl>
                                      </p:cBhvr>
                                    </p:animEffect>
                                  </p:childTnLst>
                                </p:cTn>
                              </p:par>
                            </p:childTnLst>
                          </p:cTn>
                        </p:par>
                        <p:par>
                          <p:cTn id="60" fill="hold">
                            <p:stCondLst>
                              <p:cond delay="2525"/>
                            </p:stCondLst>
                            <p:childTnLst>
                              <p:par>
                                <p:cTn id="61" presetID="22" presetClass="entr" presetSubtype="2"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right)">
                                      <p:cBhvr>
                                        <p:cTn id="63" dur="150"/>
                                        <p:tgtEl>
                                          <p:spTgt spid="11"/>
                                        </p:tgtEl>
                                      </p:cBhvr>
                                    </p:animEffect>
                                  </p:childTnLst>
                                </p:cTn>
                              </p:par>
                            </p:childTnLst>
                          </p:cTn>
                        </p:par>
                        <p:par>
                          <p:cTn id="64" fill="hold">
                            <p:stCondLst>
                              <p:cond delay="2675"/>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150"/>
                                        <p:tgtEl>
                                          <p:spTgt spid="9"/>
                                        </p:tgtEl>
                                      </p:cBhvr>
                                    </p:animEffect>
                                  </p:childTnLst>
                                </p:cTn>
                              </p:par>
                            </p:childTnLst>
                          </p:cTn>
                        </p:par>
                        <p:par>
                          <p:cTn id="68" fill="hold">
                            <p:stCondLst>
                              <p:cond delay="2825"/>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50"/>
                                        <p:tgtEl>
                                          <p:spTgt spid="27"/>
                                        </p:tgtEl>
                                      </p:cBhvr>
                                    </p:animEffect>
                                  </p:childTnLst>
                                </p:cTn>
                              </p:par>
                            </p:childTnLst>
                          </p:cTn>
                        </p:par>
                        <p:par>
                          <p:cTn id="72" fill="hold">
                            <p:stCondLst>
                              <p:cond delay="2975"/>
                            </p:stCondLst>
                            <p:childTnLst>
                              <p:par>
                                <p:cTn id="73" presetID="22" presetClass="entr" presetSubtype="2"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150"/>
                                        <p:tgtEl>
                                          <p:spTgt spid="28"/>
                                        </p:tgtEl>
                                      </p:cBhvr>
                                    </p:animEffect>
                                  </p:childTnLst>
                                </p:cTn>
                              </p:par>
                            </p:childTnLst>
                          </p:cTn>
                        </p:par>
                        <p:par>
                          <p:cTn id="76" fill="hold">
                            <p:stCondLst>
                              <p:cond delay="312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9"/>
                                        </p:tgtEl>
                                        <p:attrNameLst>
                                          <p:attrName>style.visibility</p:attrName>
                                        </p:attrNameLst>
                                      </p:cBhvr>
                                      <p:to>
                                        <p:strVal val="visible"/>
                                      </p:to>
                                    </p:set>
                                    <p:anim calcmode="lin" valueType="num">
                                      <p:cBhvr>
                                        <p:cTn id="79"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29"/>
                                        </p:tgtEl>
                                        <p:attrNameLst>
                                          <p:attrName>ppt_y</p:attrName>
                                        </p:attrNameLst>
                                      </p:cBhvr>
                                      <p:tavLst>
                                        <p:tav tm="0">
                                          <p:val>
                                            <p:strVal val="#ppt_y"/>
                                          </p:val>
                                        </p:tav>
                                        <p:tav tm="100000">
                                          <p:val>
                                            <p:strVal val="#ppt_y"/>
                                          </p:val>
                                        </p:tav>
                                      </p:tavLst>
                                    </p:anim>
                                    <p:anim calcmode="lin" valueType="num">
                                      <p:cBhvr>
                                        <p:cTn id="81"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29"/>
                                        </p:tgtEl>
                                      </p:cBhvr>
                                    </p:animEffect>
                                  </p:childTnLst>
                                </p:cTn>
                              </p:par>
                            </p:childTnLst>
                          </p:cTn>
                        </p:par>
                        <p:par>
                          <p:cTn id="84" fill="hold">
                            <p:stCondLst>
                              <p:cond delay="4275"/>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50"/>
                                        <p:tgtEl>
                                          <p:spTgt spid="35"/>
                                        </p:tgtEl>
                                      </p:cBhvr>
                                    </p:animEffect>
                                  </p:childTnLst>
                                </p:cTn>
                              </p:par>
                            </p:childTnLst>
                          </p:cTn>
                        </p:par>
                        <p:par>
                          <p:cTn id="88" fill="hold">
                            <p:stCondLst>
                              <p:cond delay="4425"/>
                            </p:stCondLst>
                            <p:childTnLst>
                              <p:par>
                                <p:cTn id="89" presetID="22" presetClass="entr" presetSubtype="2"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right)">
                                      <p:cBhvr>
                                        <p:cTn id="91" dur="150"/>
                                        <p:tgtEl>
                                          <p:spTgt spid="36"/>
                                        </p:tgtEl>
                                      </p:cBhvr>
                                    </p:animEffect>
                                  </p:childTnLst>
                                </p:cTn>
                              </p:par>
                            </p:childTnLst>
                          </p:cTn>
                        </p:par>
                        <p:par>
                          <p:cTn id="92" fill="hold">
                            <p:stCondLst>
                              <p:cond delay="457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7"/>
                                        </p:tgtEl>
                                        <p:attrNameLst>
                                          <p:attrName>style.visibility</p:attrName>
                                        </p:attrNameLst>
                                      </p:cBhvr>
                                      <p:to>
                                        <p:strVal val="visible"/>
                                      </p:to>
                                    </p:set>
                                    <p:anim calcmode="lin" valueType="num">
                                      <p:cBhvr>
                                        <p:cTn id="95"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37"/>
                                        </p:tgtEl>
                                        <p:attrNameLst>
                                          <p:attrName>ppt_y</p:attrName>
                                        </p:attrNameLst>
                                      </p:cBhvr>
                                      <p:tavLst>
                                        <p:tav tm="0">
                                          <p:val>
                                            <p:strVal val="#ppt_y"/>
                                          </p:val>
                                        </p:tav>
                                        <p:tav tm="100000">
                                          <p:val>
                                            <p:strVal val="#ppt_y"/>
                                          </p:val>
                                        </p:tav>
                                      </p:tavLst>
                                    </p:anim>
                                    <p:anim calcmode="lin" valueType="num">
                                      <p:cBhvr>
                                        <p:cTn id="97"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37"/>
                                        </p:tgtEl>
                                      </p:cBhvr>
                                    </p:animEffect>
                                  </p:childTnLst>
                                </p:cTn>
                              </p:par>
                            </p:childTnLst>
                          </p:cTn>
                        </p:par>
                        <p:par>
                          <p:cTn id="100" fill="hold">
                            <p:stCondLst>
                              <p:cond delay="5550"/>
                            </p:stCondLst>
                            <p:childTnLst>
                              <p:par>
                                <p:cTn id="101" presetID="10" presetClass="entr" presetSubtype="0"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150"/>
                                        <p:tgtEl>
                                          <p:spTgt spid="54"/>
                                        </p:tgtEl>
                                      </p:cBhvr>
                                    </p:animEffect>
                                  </p:childTnLst>
                                </p:cTn>
                              </p:par>
                            </p:childTnLst>
                          </p:cTn>
                        </p:par>
                        <p:par>
                          <p:cTn id="104" fill="hold">
                            <p:stCondLst>
                              <p:cond delay="5700"/>
                            </p:stCondLst>
                            <p:childTnLst>
                              <p:par>
                                <p:cTn id="105" presetID="22" presetClass="entr" presetSubtype="2"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right)">
                                      <p:cBhvr>
                                        <p:cTn id="107" dur="150"/>
                                        <p:tgtEl>
                                          <p:spTgt spid="55"/>
                                        </p:tgtEl>
                                      </p:cBhvr>
                                    </p:animEffect>
                                  </p:childTnLst>
                                </p:cTn>
                              </p:par>
                            </p:childTnLst>
                          </p:cTn>
                        </p:par>
                        <p:par>
                          <p:cTn id="108" fill="hold">
                            <p:stCondLst>
                              <p:cond delay="585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56"/>
                                        </p:tgtEl>
                                        <p:attrNameLst>
                                          <p:attrName>style.visibility</p:attrName>
                                        </p:attrNameLst>
                                      </p:cBhvr>
                                      <p:to>
                                        <p:strVal val="visible"/>
                                      </p:to>
                                    </p:set>
                                    <p:anim calcmode="lin" valueType="num">
                                      <p:cBhvr>
                                        <p:cTn id="111"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12" dur="250" fill="hold"/>
                                        <p:tgtEl>
                                          <p:spTgt spid="56"/>
                                        </p:tgtEl>
                                        <p:attrNameLst>
                                          <p:attrName>ppt_y</p:attrName>
                                        </p:attrNameLst>
                                      </p:cBhvr>
                                      <p:tavLst>
                                        <p:tav tm="0">
                                          <p:val>
                                            <p:strVal val="#ppt_y"/>
                                          </p:val>
                                        </p:tav>
                                        <p:tav tm="100000">
                                          <p:val>
                                            <p:strVal val="#ppt_y"/>
                                          </p:val>
                                        </p:tav>
                                      </p:tavLst>
                                    </p:anim>
                                    <p:anim calcmode="lin" valueType="num">
                                      <p:cBhvr>
                                        <p:cTn id="113"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14"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250" tmFilter="0,0; .5, 1; 1, 1"/>
                                        <p:tgtEl>
                                          <p:spTgt spid="56"/>
                                        </p:tgtEl>
                                      </p:cBhvr>
                                    </p:animEffect>
                                  </p:childTnLst>
                                </p:cTn>
                              </p:par>
                            </p:childTnLst>
                          </p:cTn>
                        </p:par>
                        <p:par>
                          <p:cTn id="116" fill="hold">
                            <p:stCondLst>
                              <p:cond delay="6725"/>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150"/>
                                        <p:tgtEl>
                                          <p:spTgt spid="32"/>
                                        </p:tgtEl>
                                      </p:cBhvr>
                                    </p:animEffect>
                                  </p:childTnLst>
                                </p:cTn>
                              </p:par>
                            </p:childTnLst>
                          </p:cTn>
                        </p:par>
                        <p:par>
                          <p:cTn id="120" fill="hold">
                            <p:stCondLst>
                              <p:cond delay="6875"/>
                            </p:stCondLst>
                            <p:childTnLst>
                              <p:par>
                                <p:cTn id="121" presetID="22" presetClass="entr" presetSubtype="2"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right)">
                                      <p:cBhvr>
                                        <p:cTn id="123" dur="150"/>
                                        <p:tgtEl>
                                          <p:spTgt spid="33"/>
                                        </p:tgtEl>
                                      </p:cBhvr>
                                    </p:animEffect>
                                  </p:childTnLst>
                                </p:cTn>
                              </p:par>
                            </p:childTnLst>
                          </p:cTn>
                        </p:par>
                        <p:par>
                          <p:cTn id="124" fill="hold">
                            <p:stCondLst>
                              <p:cond delay="7025"/>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34"/>
                                        </p:tgtEl>
                                        <p:attrNameLst>
                                          <p:attrName>style.visibility</p:attrName>
                                        </p:attrNameLst>
                                      </p:cBhvr>
                                      <p:to>
                                        <p:strVal val="visible"/>
                                      </p:to>
                                    </p:set>
                                    <p:anim calcmode="lin" valueType="num">
                                      <p:cBhvr>
                                        <p:cTn id="127" dur="2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8" dur="250" fill="hold"/>
                                        <p:tgtEl>
                                          <p:spTgt spid="34"/>
                                        </p:tgtEl>
                                        <p:attrNameLst>
                                          <p:attrName>ppt_y</p:attrName>
                                        </p:attrNameLst>
                                      </p:cBhvr>
                                      <p:tavLst>
                                        <p:tav tm="0">
                                          <p:val>
                                            <p:strVal val="#ppt_y"/>
                                          </p:val>
                                        </p:tav>
                                        <p:tav tm="100000">
                                          <p:val>
                                            <p:strVal val="#ppt_y"/>
                                          </p:val>
                                        </p:tav>
                                      </p:tavLst>
                                    </p:anim>
                                    <p:anim calcmode="lin" valueType="num">
                                      <p:cBhvr>
                                        <p:cTn id="129" dur="2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0" dur="2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250" tmFilter="0,0; .5, 1; 1, 1"/>
                                        <p:tgtEl>
                                          <p:spTgt spid="34"/>
                                        </p:tgtEl>
                                      </p:cBhvr>
                                    </p:animEffect>
                                  </p:childTnLst>
                                </p:cTn>
                              </p:par>
                            </p:childTnLst>
                          </p:cTn>
                        </p:par>
                        <p:par>
                          <p:cTn id="132" fill="hold">
                            <p:stCondLst>
                              <p:cond delay="9725"/>
                            </p:stCondLst>
                            <p:childTnLst>
                              <p:par>
                                <p:cTn id="133" presetID="10" presetClass="entr" presetSubtype="0"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150"/>
                                        <p:tgtEl>
                                          <p:spTgt spid="47"/>
                                        </p:tgtEl>
                                      </p:cBhvr>
                                    </p:animEffect>
                                  </p:childTnLst>
                                </p:cTn>
                              </p:par>
                            </p:childTnLst>
                          </p:cTn>
                        </p:par>
                        <p:par>
                          <p:cTn id="136" fill="hold">
                            <p:stCondLst>
                              <p:cond delay="9875"/>
                            </p:stCondLst>
                            <p:childTnLst>
                              <p:par>
                                <p:cTn id="137" presetID="22" presetClass="entr" presetSubtype="8" fill="hold" grpId="0" nodeType="after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left)">
                                      <p:cBhvr>
                                        <p:cTn id="139" dur="150"/>
                                        <p:tgtEl>
                                          <p:spTgt spid="52"/>
                                        </p:tgtEl>
                                      </p:cBhvr>
                                    </p:animEffect>
                                  </p:childTnLst>
                                </p:cTn>
                              </p:par>
                            </p:childTnLst>
                          </p:cTn>
                        </p:par>
                        <p:par>
                          <p:cTn id="140" fill="hold">
                            <p:stCondLst>
                              <p:cond delay="10025"/>
                            </p:stCondLst>
                            <p:childTnLst>
                              <p:par>
                                <p:cTn id="141" presetID="41" presetClass="entr" presetSubtype="0" fill="hold" grpId="0" nodeType="afterEffect">
                                  <p:stCondLst>
                                    <p:cond delay="0"/>
                                  </p:stCondLst>
                                  <p:iterate type="lt">
                                    <p:tmPct val="10000"/>
                                  </p:iterate>
                                  <p:childTnLst>
                                    <p:set>
                                      <p:cBhvr>
                                        <p:cTn id="142" dur="1" fill="hold">
                                          <p:stCondLst>
                                            <p:cond delay="0"/>
                                          </p:stCondLst>
                                        </p:cTn>
                                        <p:tgtEl>
                                          <p:spTgt spid="53"/>
                                        </p:tgtEl>
                                        <p:attrNameLst>
                                          <p:attrName>style.visibility</p:attrName>
                                        </p:attrNameLst>
                                      </p:cBhvr>
                                      <p:to>
                                        <p:strVal val="visible"/>
                                      </p:to>
                                    </p:set>
                                    <p:anim calcmode="lin" valueType="num">
                                      <p:cBhvr>
                                        <p:cTn id="14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44" dur="250" fill="hold"/>
                                        <p:tgtEl>
                                          <p:spTgt spid="53"/>
                                        </p:tgtEl>
                                        <p:attrNameLst>
                                          <p:attrName>ppt_y</p:attrName>
                                        </p:attrNameLst>
                                      </p:cBhvr>
                                      <p:tavLst>
                                        <p:tav tm="0">
                                          <p:val>
                                            <p:strVal val="#ppt_y"/>
                                          </p:val>
                                        </p:tav>
                                        <p:tav tm="100000">
                                          <p:val>
                                            <p:strVal val="#ppt_y"/>
                                          </p:val>
                                        </p:tav>
                                      </p:tavLst>
                                    </p:anim>
                                    <p:anim calcmode="lin" valueType="num">
                                      <p:cBhvr>
                                        <p:cTn id="14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4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250" tmFilter="0,0; .5, 1; 1, 1"/>
                                        <p:tgtEl>
                                          <p:spTgt spid="53"/>
                                        </p:tgtEl>
                                      </p:cBhvr>
                                    </p:animEffect>
                                  </p:childTnLst>
                                </p:cTn>
                              </p:par>
                            </p:childTnLst>
                          </p:cTn>
                        </p:par>
                        <p:par>
                          <p:cTn id="148" fill="hold">
                            <p:stCondLst>
                              <p:cond delay="11475"/>
                            </p:stCondLst>
                            <p:childTnLst>
                              <p:par>
                                <p:cTn id="149" presetID="10" presetClass="entr" presetSubtype="0"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150"/>
                                        <p:tgtEl>
                                          <p:spTgt spid="44"/>
                                        </p:tgtEl>
                                      </p:cBhvr>
                                    </p:animEffect>
                                  </p:childTnLst>
                                </p:cTn>
                              </p:par>
                            </p:childTnLst>
                          </p:cTn>
                        </p:par>
                        <p:par>
                          <p:cTn id="152" fill="hold">
                            <p:stCondLst>
                              <p:cond delay="11625"/>
                            </p:stCondLst>
                            <p:childTnLst>
                              <p:par>
                                <p:cTn id="153" presetID="22" presetClass="entr" presetSubtype="8"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wipe(left)">
                                      <p:cBhvr>
                                        <p:cTn id="155" dur="150"/>
                                        <p:tgtEl>
                                          <p:spTgt spid="45"/>
                                        </p:tgtEl>
                                      </p:cBhvr>
                                    </p:animEffect>
                                  </p:childTnLst>
                                </p:cTn>
                              </p:par>
                            </p:childTnLst>
                          </p:cTn>
                        </p:par>
                        <p:par>
                          <p:cTn id="156" fill="hold">
                            <p:stCondLst>
                              <p:cond delay="11775"/>
                            </p:stCondLst>
                            <p:childTnLst>
                              <p:par>
                                <p:cTn id="157" presetID="41" presetClass="entr" presetSubtype="0" fill="hold" grpId="0" nodeType="afterEffect">
                                  <p:stCondLst>
                                    <p:cond delay="0"/>
                                  </p:stCondLst>
                                  <p:iterate type="lt">
                                    <p:tmPct val="10000"/>
                                  </p:iterate>
                                  <p:childTnLst>
                                    <p:set>
                                      <p:cBhvr>
                                        <p:cTn id="158" dur="1" fill="hold">
                                          <p:stCondLst>
                                            <p:cond delay="0"/>
                                          </p:stCondLst>
                                        </p:cTn>
                                        <p:tgtEl>
                                          <p:spTgt spid="46"/>
                                        </p:tgtEl>
                                        <p:attrNameLst>
                                          <p:attrName>style.visibility</p:attrName>
                                        </p:attrNameLst>
                                      </p:cBhvr>
                                      <p:to>
                                        <p:strVal val="visible"/>
                                      </p:to>
                                    </p:set>
                                    <p:anim calcmode="lin" valueType="num">
                                      <p:cBhvr>
                                        <p:cTn id="159"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60" dur="250" fill="hold"/>
                                        <p:tgtEl>
                                          <p:spTgt spid="46"/>
                                        </p:tgtEl>
                                        <p:attrNameLst>
                                          <p:attrName>ppt_y</p:attrName>
                                        </p:attrNameLst>
                                      </p:cBhvr>
                                      <p:tavLst>
                                        <p:tav tm="0">
                                          <p:val>
                                            <p:strVal val="#ppt_y"/>
                                          </p:val>
                                        </p:tav>
                                        <p:tav tm="100000">
                                          <p:val>
                                            <p:strVal val="#ppt_y"/>
                                          </p:val>
                                        </p:tav>
                                      </p:tavLst>
                                    </p:anim>
                                    <p:anim calcmode="lin" valueType="num">
                                      <p:cBhvr>
                                        <p:cTn id="161"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2"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63" dur="250" tmFilter="0,0; .5, 1; 1, 1"/>
                                        <p:tgtEl>
                                          <p:spTgt spid="46"/>
                                        </p:tgtEl>
                                      </p:cBhvr>
                                    </p:animEffect>
                                  </p:childTnLst>
                                </p:cTn>
                              </p:par>
                            </p:childTnLst>
                          </p:cTn>
                        </p:par>
                        <p:par>
                          <p:cTn id="164" fill="hold">
                            <p:stCondLst>
                              <p:cond delay="12325"/>
                            </p:stCondLst>
                            <p:childTnLst>
                              <p:par>
                                <p:cTn id="165" presetID="10" presetClass="entr" presetSubtype="0" fill="hold" grpId="0" nodeType="after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fade">
                                      <p:cBhvr>
                                        <p:cTn id="167" dur="150"/>
                                        <p:tgtEl>
                                          <p:spTgt spid="18"/>
                                        </p:tgtEl>
                                      </p:cBhvr>
                                    </p:animEffect>
                                  </p:childTnLst>
                                </p:cTn>
                              </p:par>
                            </p:childTnLst>
                          </p:cTn>
                        </p:par>
                        <p:par>
                          <p:cTn id="168" fill="hold">
                            <p:stCondLst>
                              <p:cond delay="12475"/>
                            </p:stCondLst>
                            <p:childTnLst>
                              <p:par>
                                <p:cTn id="169" presetID="22" presetClass="entr" presetSubtype="8"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wipe(left)">
                                      <p:cBhvr>
                                        <p:cTn id="171" dur="150"/>
                                        <p:tgtEl>
                                          <p:spTgt spid="26"/>
                                        </p:tgtEl>
                                      </p:cBhvr>
                                    </p:animEffect>
                                  </p:childTnLst>
                                </p:cTn>
                              </p:par>
                            </p:childTnLst>
                          </p:cTn>
                        </p:par>
                        <p:par>
                          <p:cTn id="172" fill="hold">
                            <p:stCondLst>
                              <p:cond delay="12625"/>
                            </p:stCondLst>
                            <p:childTnLst>
                              <p:par>
                                <p:cTn id="173" presetID="41" presetClass="entr" presetSubtype="0" fill="hold" grpId="0" nodeType="afterEffect">
                                  <p:stCondLst>
                                    <p:cond delay="0"/>
                                  </p:stCondLst>
                                  <p:iterate type="lt">
                                    <p:tmPct val="10000"/>
                                  </p:iterate>
                                  <p:childTnLst>
                                    <p:set>
                                      <p:cBhvr>
                                        <p:cTn id="174" dur="1" fill="hold">
                                          <p:stCondLst>
                                            <p:cond delay="0"/>
                                          </p:stCondLst>
                                        </p:cTn>
                                        <p:tgtEl>
                                          <p:spTgt spid="30"/>
                                        </p:tgtEl>
                                        <p:attrNameLst>
                                          <p:attrName>style.visibility</p:attrName>
                                        </p:attrNameLst>
                                      </p:cBhvr>
                                      <p:to>
                                        <p:strVal val="visible"/>
                                      </p:to>
                                    </p:set>
                                    <p:anim calcmode="lin" valueType="num">
                                      <p:cBhvr>
                                        <p:cTn id="175"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76" dur="250" fill="hold"/>
                                        <p:tgtEl>
                                          <p:spTgt spid="30"/>
                                        </p:tgtEl>
                                        <p:attrNameLst>
                                          <p:attrName>ppt_y</p:attrName>
                                        </p:attrNameLst>
                                      </p:cBhvr>
                                      <p:tavLst>
                                        <p:tav tm="0">
                                          <p:val>
                                            <p:strVal val="#ppt_y"/>
                                          </p:val>
                                        </p:tav>
                                        <p:tav tm="100000">
                                          <p:val>
                                            <p:strVal val="#ppt_y"/>
                                          </p:val>
                                        </p:tav>
                                      </p:tavLst>
                                    </p:anim>
                                    <p:anim calcmode="lin" valueType="num">
                                      <p:cBhvr>
                                        <p:cTn id="177"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78"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79" dur="250" tmFilter="0,0; .5, 1; 1, 1"/>
                                        <p:tgtEl>
                                          <p:spTgt spid="30"/>
                                        </p:tgtEl>
                                      </p:cBhvr>
                                    </p:animEffect>
                                  </p:childTnLst>
                                </p:cTn>
                              </p:par>
                            </p:childTnLst>
                          </p:cTn>
                        </p:par>
                        <p:par>
                          <p:cTn id="180" fill="hold">
                            <p:stCondLst>
                              <p:cond delay="13975"/>
                            </p:stCondLst>
                            <p:childTnLst>
                              <p:par>
                                <p:cTn id="181" presetID="10" presetClass="entr" presetSubtype="0" fill="hold" grpId="0" nodeType="after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50"/>
                                        <p:tgtEl>
                                          <p:spTgt spid="38"/>
                                        </p:tgtEl>
                                      </p:cBhvr>
                                    </p:animEffect>
                                  </p:childTnLst>
                                </p:cTn>
                              </p:par>
                            </p:childTnLst>
                          </p:cTn>
                        </p:par>
                        <p:par>
                          <p:cTn id="184" fill="hold">
                            <p:stCondLst>
                              <p:cond delay="14125"/>
                            </p:stCondLst>
                            <p:childTnLst>
                              <p:par>
                                <p:cTn id="185" presetID="22" presetClass="entr" presetSubtype="8" fill="hold" grpId="0" nodeType="after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wipe(left)">
                                      <p:cBhvr>
                                        <p:cTn id="187" dur="150"/>
                                        <p:tgtEl>
                                          <p:spTgt spid="39"/>
                                        </p:tgtEl>
                                      </p:cBhvr>
                                    </p:animEffect>
                                  </p:childTnLst>
                                </p:cTn>
                              </p:par>
                            </p:childTnLst>
                          </p:cTn>
                        </p:par>
                        <p:par>
                          <p:cTn id="188" fill="hold">
                            <p:stCondLst>
                              <p:cond delay="14275"/>
                            </p:stCondLst>
                            <p:childTnLst>
                              <p:par>
                                <p:cTn id="189" presetID="41" presetClass="entr" presetSubtype="0" fill="hold" grpId="0" nodeType="afterEffect">
                                  <p:stCondLst>
                                    <p:cond delay="0"/>
                                  </p:stCondLst>
                                  <p:iterate type="lt">
                                    <p:tmPct val="10000"/>
                                  </p:iterate>
                                  <p:childTnLst>
                                    <p:set>
                                      <p:cBhvr>
                                        <p:cTn id="190" dur="1" fill="hold">
                                          <p:stCondLst>
                                            <p:cond delay="0"/>
                                          </p:stCondLst>
                                        </p:cTn>
                                        <p:tgtEl>
                                          <p:spTgt spid="40"/>
                                        </p:tgtEl>
                                        <p:attrNameLst>
                                          <p:attrName>style.visibility</p:attrName>
                                        </p:attrNameLst>
                                      </p:cBhvr>
                                      <p:to>
                                        <p:strVal val="visible"/>
                                      </p:to>
                                    </p:set>
                                    <p:anim calcmode="lin" valueType="num">
                                      <p:cBhvr>
                                        <p:cTn id="191"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2" dur="250" fill="hold"/>
                                        <p:tgtEl>
                                          <p:spTgt spid="40"/>
                                        </p:tgtEl>
                                        <p:attrNameLst>
                                          <p:attrName>ppt_y</p:attrName>
                                        </p:attrNameLst>
                                      </p:cBhvr>
                                      <p:tavLst>
                                        <p:tav tm="0">
                                          <p:val>
                                            <p:strVal val="#ppt_y"/>
                                          </p:val>
                                        </p:tav>
                                        <p:tav tm="100000">
                                          <p:val>
                                            <p:strVal val="#ppt_y"/>
                                          </p:val>
                                        </p:tav>
                                      </p:tavLst>
                                    </p:anim>
                                    <p:anim calcmode="lin" valueType="num">
                                      <p:cBhvr>
                                        <p:cTn id="193"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94"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95" dur="250" tmFilter="0,0; .5, 1; 1, 1"/>
                                        <p:tgtEl>
                                          <p:spTgt spid="40"/>
                                        </p:tgtEl>
                                      </p:cBhvr>
                                    </p:animEffect>
                                  </p:childTnLst>
                                </p:cTn>
                              </p:par>
                            </p:childTnLst>
                          </p:cTn>
                        </p:par>
                        <p:par>
                          <p:cTn id="196" fill="hold">
                            <p:stCondLst>
                              <p:cond delay="15525"/>
                            </p:stCondLst>
                            <p:childTnLst>
                              <p:par>
                                <p:cTn id="197" presetID="10" presetClass="entr" presetSubtype="0" fill="hold" grpId="0" nodeType="after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fade">
                                      <p:cBhvr>
                                        <p:cTn id="199" dur="150"/>
                                        <p:tgtEl>
                                          <p:spTgt spid="17"/>
                                        </p:tgtEl>
                                      </p:cBhvr>
                                    </p:animEffect>
                                  </p:childTnLst>
                                </p:cTn>
                              </p:par>
                            </p:childTnLst>
                          </p:cTn>
                        </p:par>
                        <p:par>
                          <p:cTn id="200" fill="hold">
                            <p:stCondLst>
                              <p:cond delay="15675"/>
                            </p:stCondLst>
                            <p:childTnLst>
                              <p:par>
                                <p:cTn id="201" presetID="22" presetClass="entr" presetSubtype="8" fill="hold" nodeType="afterEffect">
                                  <p:stCondLst>
                                    <p:cond delay="0"/>
                                  </p:stCondLst>
                                  <p:childTnLst>
                                    <p:set>
                                      <p:cBhvr>
                                        <p:cTn id="202" dur="1" fill="hold">
                                          <p:stCondLst>
                                            <p:cond delay="0"/>
                                          </p:stCondLst>
                                        </p:cTn>
                                        <p:tgtEl>
                                          <p:spTgt spid="19"/>
                                        </p:tgtEl>
                                        <p:attrNameLst>
                                          <p:attrName>style.visibility</p:attrName>
                                        </p:attrNameLst>
                                      </p:cBhvr>
                                      <p:to>
                                        <p:strVal val="visible"/>
                                      </p:to>
                                    </p:set>
                                    <p:animEffect transition="in" filter="wipe(left)">
                                      <p:cBhvr>
                                        <p:cTn id="203" dur="150"/>
                                        <p:tgtEl>
                                          <p:spTgt spid="19"/>
                                        </p:tgtEl>
                                      </p:cBhvr>
                                    </p:animEffect>
                                  </p:childTnLst>
                                </p:cTn>
                              </p:par>
                            </p:childTnLst>
                          </p:cTn>
                        </p:par>
                        <p:par>
                          <p:cTn id="204" fill="hold">
                            <p:stCondLst>
                              <p:cond delay="15825"/>
                            </p:stCondLst>
                            <p:childTnLst>
                              <p:par>
                                <p:cTn id="205" presetID="41" presetClass="entr" presetSubtype="0" fill="hold" grpId="0" nodeType="afterEffect">
                                  <p:stCondLst>
                                    <p:cond delay="0"/>
                                  </p:stCondLst>
                                  <p:iterate type="lt">
                                    <p:tmPct val="10000"/>
                                  </p:iterate>
                                  <p:childTnLst>
                                    <p:set>
                                      <p:cBhvr>
                                        <p:cTn id="206" dur="1" fill="hold">
                                          <p:stCondLst>
                                            <p:cond delay="0"/>
                                          </p:stCondLst>
                                        </p:cTn>
                                        <p:tgtEl>
                                          <p:spTgt spid="31"/>
                                        </p:tgtEl>
                                        <p:attrNameLst>
                                          <p:attrName>style.visibility</p:attrName>
                                        </p:attrNameLst>
                                      </p:cBhvr>
                                      <p:to>
                                        <p:strVal val="visible"/>
                                      </p:to>
                                    </p:set>
                                    <p:anim calcmode="lin" valueType="num">
                                      <p:cBhvr>
                                        <p:cTn id="207"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08" dur="250" fill="hold"/>
                                        <p:tgtEl>
                                          <p:spTgt spid="31"/>
                                        </p:tgtEl>
                                        <p:attrNameLst>
                                          <p:attrName>ppt_y</p:attrName>
                                        </p:attrNameLst>
                                      </p:cBhvr>
                                      <p:tavLst>
                                        <p:tav tm="0">
                                          <p:val>
                                            <p:strVal val="#ppt_y"/>
                                          </p:val>
                                        </p:tav>
                                        <p:tav tm="100000">
                                          <p:val>
                                            <p:strVal val="#ppt_y"/>
                                          </p:val>
                                        </p:tav>
                                      </p:tavLst>
                                    </p:anim>
                                    <p:anim calcmode="lin" valueType="num">
                                      <p:cBhvr>
                                        <p:cTn id="209"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0"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250" tmFilter="0,0; .5, 1; 1, 1"/>
                                        <p:tgtEl>
                                          <p:spTgt spid="31"/>
                                        </p:tgtEl>
                                      </p:cBhvr>
                                    </p:animEffect>
                                  </p:childTnLst>
                                </p:cTn>
                              </p:par>
                            </p:childTnLst>
                          </p:cTn>
                        </p:par>
                        <p:par>
                          <p:cTn id="212" fill="hold">
                            <p:stCondLst>
                              <p:cond delay="17175"/>
                            </p:stCondLst>
                            <p:childTnLst>
                              <p:par>
                                <p:cTn id="213" presetID="41" presetClass="entr" presetSubtype="0" fill="hold" grpId="0" nodeType="afterEffect">
                                  <p:stCondLst>
                                    <p:cond delay="0"/>
                                  </p:stCondLst>
                                  <p:iterate type="lt">
                                    <p:tmPct val="10000"/>
                                  </p:iterate>
                                  <p:childTnLst>
                                    <p:set>
                                      <p:cBhvr>
                                        <p:cTn id="214" dur="1" fill="hold">
                                          <p:stCondLst>
                                            <p:cond delay="0"/>
                                          </p:stCondLst>
                                        </p:cTn>
                                        <p:tgtEl>
                                          <p:spTgt spid="58"/>
                                        </p:tgtEl>
                                        <p:attrNameLst>
                                          <p:attrName>style.visibility</p:attrName>
                                        </p:attrNameLst>
                                      </p:cBhvr>
                                      <p:to>
                                        <p:strVal val="visible"/>
                                      </p:to>
                                    </p:set>
                                    <p:anim calcmode="lin" valueType="num">
                                      <p:cBhvr>
                                        <p:cTn id="215"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216" dur="150" fill="hold"/>
                                        <p:tgtEl>
                                          <p:spTgt spid="58"/>
                                        </p:tgtEl>
                                        <p:attrNameLst>
                                          <p:attrName>ppt_y</p:attrName>
                                        </p:attrNameLst>
                                      </p:cBhvr>
                                      <p:tavLst>
                                        <p:tav tm="0">
                                          <p:val>
                                            <p:strVal val="#ppt_y"/>
                                          </p:val>
                                        </p:tav>
                                        <p:tav tm="100000">
                                          <p:val>
                                            <p:strVal val="#ppt_y"/>
                                          </p:val>
                                        </p:tav>
                                      </p:tavLst>
                                    </p:anim>
                                    <p:anim calcmode="lin" valueType="num">
                                      <p:cBhvr>
                                        <p:cTn id="217"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218"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19"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26" grpId="0" animBg="1"/>
      <p:bldP spid="27" grpId="0" animBg="1"/>
      <p:bldP spid="28" grpId="0" animBg="1"/>
      <p:bldP spid="29" grpId="0"/>
      <p:bldP spid="30" grpId="0"/>
      <p:bldP spid="31" grpId="0"/>
      <p:bldP spid="32" grpId="0" animBg="1"/>
      <p:bldP spid="33" grpId="0" animBg="1"/>
      <p:bldP spid="34" grpId="0"/>
      <p:bldP spid="35" grpId="0" animBg="1"/>
      <p:bldP spid="36" grpId="0" animBg="1"/>
      <p:bldP spid="37" grpId="0"/>
      <p:bldP spid="38" grpId="0" animBg="1"/>
      <p:bldP spid="39" grpId="0" animBg="1"/>
      <p:bldP spid="40" grpId="0"/>
      <p:bldP spid="44" grpId="0" animBg="1"/>
      <p:bldP spid="45" grpId="0" animBg="1"/>
      <p:bldP spid="46" grpId="0"/>
      <p:bldP spid="47" grpId="0" animBg="1"/>
      <p:bldP spid="52" grpId="0" animBg="1"/>
      <p:bldP spid="53" grpId="0"/>
      <p:bldP spid="54" grpId="0" animBg="1"/>
      <p:bldP spid="55" grpId="0" animBg="1"/>
      <p:bldP spid="56" grpId="0"/>
      <p:bldP spid="48" grpId="0" animBg="1"/>
      <p:bldP spid="49" grpId="0" animBg="1"/>
      <p:bldP spid="50" grpId="0" animBg="1"/>
      <p:bldP spid="51" grpId="0" animBg="1"/>
      <p:bldP spid="43"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Organizational Chart</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14</a:t>
            </a:fld>
            <a:endParaRPr lang="ar-SA"/>
          </a:p>
        </p:txBody>
      </p:sp>
      <p:sp>
        <p:nvSpPr>
          <p:cNvPr id="20" name="Rectangle 31">
            <a:extLst>
              <a:ext uri="{FF2B5EF4-FFF2-40B4-BE49-F238E27FC236}">
                <a16:creationId xmlns:a16="http://schemas.microsoft.com/office/drawing/2014/main" id="{E950CDDE-78A1-39D2-D6D6-BC027B8E266F}"/>
              </a:ext>
            </a:extLst>
          </p:cNvPr>
          <p:cNvSpPr/>
          <p:nvPr/>
        </p:nvSpPr>
        <p:spPr>
          <a:xfrm>
            <a:off x="3556691" y="1841578"/>
            <a:ext cx="6173212" cy="707886"/>
          </a:xfrm>
          <a:prstGeom prst="rect">
            <a:avLst/>
          </a:prstGeom>
        </p:spPr>
        <p:txBody>
          <a:bodyPr wrap="square" anchor="t">
            <a:spAutoFit/>
          </a:bodyPr>
          <a:lstStyle/>
          <a:p>
            <a:r>
              <a:rPr lang="en-US" sz="2000" dirty="0">
                <a:solidFill>
                  <a:srgbClr val="4D2643"/>
                </a:solidFill>
                <a:latin typeface="El Messiri" panose="00000800000000000000" pitchFamily="50" charset="-78"/>
                <a:cs typeface="El Messiri" panose="00000800000000000000" pitchFamily="50" charset="-78"/>
              </a:rPr>
              <a:t>A table of organization sets out the areas of responsibility and the lines of reporting. </a:t>
            </a:r>
          </a:p>
        </p:txBody>
      </p:sp>
      <p:grpSp>
        <p:nvGrpSpPr>
          <p:cNvPr id="4" name="object 6">
            <a:extLst>
              <a:ext uri="{FF2B5EF4-FFF2-40B4-BE49-F238E27FC236}">
                <a16:creationId xmlns:a16="http://schemas.microsoft.com/office/drawing/2014/main" id="{61C627D6-8A8F-0118-4FEF-0FD4D06C275D}"/>
              </a:ext>
            </a:extLst>
          </p:cNvPr>
          <p:cNvGrpSpPr/>
          <p:nvPr/>
        </p:nvGrpSpPr>
        <p:grpSpPr>
          <a:xfrm>
            <a:off x="3098788" y="1597499"/>
            <a:ext cx="6455304" cy="4243231"/>
            <a:chOff x="2308800" y="1643540"/>
            <a:chExt cx="7524115" cy="5138420"/>
          </a:xfrm>
        </p:grpSpPr>
        <p:sp>
          <p:nvSpPr>
            <p:cNvPr id="6" name="object 7">
              <a:extLst>
                <a:ext uri="{FF2B5EF4-FFF2-40B4-BE49-F238E27FC236}">
                  <a16:creationId xmlns:a16="http://schemas.microsoft.com/office/drawing/2014/main" id="{2B28EB47-B0AD-FD5E-BD40-E3FFBB735BF6}"/>
                </a:ext>
              </a:extLst>
            </p:cNvPr>
            <p:cNvSpPr/>
            <p:nvPr/>
          </p:nvSpPr>
          <p:spPr>
            <a:xfrm>
              <a:off x="2983189" y="1643540"/>
              <a:ext cx="6849745" cy="50800"/>
            </a:xfrm>
            <a:custGeom>
              <a:avLst/>
              <a:gdLst/>
              <a:ahLst/>
              <a:cxnLst/>
              <a:rect l="l" t="t" r="r" b="b"/>
              <a:pathLst>
                <a:path w="6849745" h="50800">
                  <a:moveTo>
                    <a:pt x="3424809" y="0"/>
                  </a:moveTo>
                  <a:lnTo>
                    <a:pt x="2115328" y="3267"/>
                  </a:lnTo>
                  <a:lnTo>
                    <a:pt x="856208" y="13004"/>
                  </a:lnTo>
                  <a:lnTo>
                    <a:pt x="214058" y="21577"/>
                  </a:lnTo>
                  <a:lnTo>
                    <a:pt x="0" y="25387"/>
                  </a:lnTo>
                  <a:lnTo>
                    <a:pt x="214058" y="29197"/>
                  </a:lnTo>
                  <a:lnTo>
                    <a:pt x="856208" y="37769"/>
                  </a:lnTo>
                  <a:lnTo>
                    <a:pt x="1712417" y="44831"/>
                  </a:lnTo>
                  <a:lnTo>
                    <a:pt x="2165693" y="47755"/>
                  </a:lnTo>
                  <a:lnTo>
                    <a:pt x="3424809" y="50774"/>
                  </a:lnTo>
                  <a:lnTo>
                    <a:pt x="4281017" y="49441"/>
                  </a:lnTo>
                  <a:lnTo>
                    <a:pt x="4885399" y="46851"/>
                  </a:lnTo>
                  <a:lnTo>
                    <a:pt x="5993409" y="37833"/>
                  </a:lnTo>
                  <a:lnTo>
                    <a:pt x="6635572" y="29222"/>
                  </a:lnTo>
                  <a:lnTo>
                    <a:pt x="6849618" y="25387"/>
                  </a:lnTo>
                  <a:lnTo>
                    <a:pt x="6635572" y="21551"/>
                  </a:lnTo>
                  <a:lnTo>
                    <a:pt x="5993409" y="12941"/>
                  </a:lnTo>
                  <a:lnTo>
                    <a:pt x="4986129" y="4556"/>
                  </a:lnTo>
                  <a:lnTo>
                    <a:pt x="4281017" y="1333"/>
                  </a:lnTo>
                  <a:lnTo>
                    <a:pt x="3424809" y="0"/>
                  </a:lnTo>
                  <a:close/>
                </a:path>
              </a:pathLst>
            </a:custGeom>
            <a:solidFill>
              <a:srgbClr val="9B4242"/>
            </a:solidFill>
          </p:spPr>
          <p:txBody>
            <a:bodyPr wrap="square" lIns="0" tIns="0" rIns="0" bIns="0" rtlCol="0"/>
            <a:lstStyle/>
            <a:p>
              <a:endParaRPr/>
            </a:p>
          </p:txBody>
        </p:sp>
        <p:pic>
          <p:nvPicPr>
            <p:cNvPr id="7" name="object 8">
              <a:extLst>
                <a:ext uri="{FF2B5EF4-FFF2-40B4-BE49-F238E27FC236}">
                  <a16:creationId xmlns:a16="http://schemas.microsoft.com/office/drawing/2014/main" id="{3EA30411-2564-0B4D-A57A-D940A02787BA}"/>
                </a:ext>
              </a:extLst>
            </p:cNvPr>
            <p:cNvPicPr/>
            <p:nvPr/>
          </p:nvPicPr>
          <p:blipFill>
            <a:blip r:embed="rId5" cstate="print"/>
            <a:stretch>
              <a:fillRect/>
            </a:stretch>
          </p:blipFill>
          <p:spPr>
            <a:xfrm>
              <a:off x="5283784" y="3149600"/>
              <a:ext cx="1054099" cy="1054099"/>
            </a:xfrm>
            <a:prstGeom prst="rect">
              <a:avLst/>
            </a:prstGeom>
          </p:spPr>
        </p:pic>
        <p:sp>
          <p:nvSpPr>
            <p:cNvPr id="8" name="object 9">
              <a:extLst>
                <a:ext uri="{FF2B5EF4-FFF2-40B4-BE49-F238E27FC236}">
                  <a16:creationId xmlns:a16="http://schemas.microsoft.com/office/drawing/2014/main" id="{E75C6C1E-2C0B-70D0-4691-CCAC713CEF0E}"/>
                </a:ext>
              </a:extLst>
            </p:cNvPr>
            <p:cNvSpPr/>
            <p:nvPr/>
          </p:nvSpPr>
          <p:spPr>
            <a:xfrm>
              <a:off x="5283775" y="3149600"/>
              <a:ext cx="1054100" cy="1054100"/>
            </a:xfrm>
            <a:custGeom>
              <a:avLst/>
              <a:gdLst/>
              <a:ahLst/>
              <a:cxnLst/>
              <a:rect l="l" t="t" r="r" b="b"/>
              <a:pathLst>
                <a:path w="1054100" h="1054100">
                  <a:moveTo>
                    <a:pt x="1054100" y="527050"/>
                  </a:moveTo>
                  <a:lnTo>
                    <a:pt x="1051946" y="575022"/>
                  </a:lnTo>
                  <a:lnTo>
                    <a:pt x="1045608" y="621788"/>
                  </a:lnTo>
                  <a:lnTo>
                    <a:pt x="1035273" y="667161"/>
                  </a:lnTo>
                  <a:lnTo>
                    <a:pt x="1021126" y="710955"/>
                  </a:lnTo>
                  <a:lnTo>
                    <a:pt x="1003354" y="752985"/>
                  </a:lnTo>
                  <a:lnTo>
                    <a:pt x="982142" y="793063"/>
                  </a:lnTo>
                  <a:lnTo>
                    <a:pt x="957677" y="831004"/>
                  </a:lnTo>
                  <a:lnTo>
                    <a:pt x="930145" y="866622"/>
                  </a:lnTo>
                  <a:lnTo>
                    <a:pt x="899731" y="899731"/>
                  </a:lnTo>
                  <a:lnTo>
                    <a:pt x="866622" y="930145"/>
                  </a:lnTo>
                  <a:lnTo>
                    <a:pt x="831004" y="957677"/>
                  </a:lnTo>
                  <a:lnTo>
                    <a:pt x="793063" y="982142"/>
                  </a:lnTo>
                  <a:lnTo>
                    <a:pt x="752985" y="1003354"/>
                  </a:lnTo>
                  <a:lnTo>
                    <a:pt x="710955" y="1021126"/>
                  </a:lnTo>
                  <a:lnTo>
                    <a:pt x="667161" y="1035273"/>
                  </a:lnTo>
                  <a:lnTo>
                    <a:pt x="621788" y="1045608"/>
                  </a:lnTo>
                  <a:lnTo>
                    <a:pt x="575022" y="1051946"/>
                  </a:lnTo>
                  <a:lnTo>
                    <a:pt x="527050" y="1054100"/>
                  </a:lnTo>
                  <a:lnTo>
                    <a:pt x="479077" y="1051946"/>
                  </a:lnTo>
                  <a:lnTo>
                    <a:pt x="432311" y="1045608"/>
                  </a:lnTo>
                  <a:lnTo>
                    <a:pt x="386938" y="1035273"/>
                  </a:lnTo>
                  <a:lnTo>
                    <a:pt x="343144" y="1021126"/>
                  </a:lnTo>
                  <a:lnTo>
                    <a:pt x="301114" y="1003354"/>
                  </a:lnTo>
                  <a:lnTo>
                    <a:pt x="261036" y="982142"/>
                  </a:lnTo>
                  <a:lnTo>
                    <a:pt x="223095" y="957677"/>
                  </a:lnTo>
                  <a:lnTo>
                    <a:pt x="187477" y="930145"/>
                  </a:lnTo>
                  <a:lnTo>
                    <a:pt x="154368" y="899731"/>
                  </a:lnTo>
                  <a:lnTo>
                    <a:pt x="123954" y="866622"/>
                  </a:lnTo>
                  <a:lnTo>
                    <a:pt x="96422" y="831004"/>
                  </a:lnTo>
                  <a:lnTo>
                    <a:pt x="71957" y="793063"/>
                  </a:lnTo>
                  <a:lnTo>
                    <a:pt x="50745" y="752985"/>
                  </a:lnTo>
                  <a:lnTo>
                    <a:pt x="32973" y="710955"/>
                  </a:lnTo>
                  <a:lnTo>
                    <a:pt x="18826" y="667161"/>
                  </a:lnTo>
                  <a:lnTo>
                    <a:pt x="8491" y="621788"/>
                  </a:lnTo>
                  <a:lnTo>
                    <a:pt x="2153" y="575022"/>
                  </a:lnTo>
                  <a:lnTo>
                    <a:pt x="0" y="527050"/>
                  </a:lnTo>
                  <a:lnTo>
                    <a:pt x="2153" y="479077"/>
                  </a:lnTo>
                  <a:lnTo>
                    <a:pt x="8491" y="432311"/>
                  </a:lnTo>
                  <a:lnTo>
                    <a:pt x="18826" y="386938"/>
                  </a:lnTo>
                  <a:lnTo>
                    <a:pt x="32973" y="343144"/>
                  </a:lnTo>
                  <a:lnTo>
                    <a:pt x="50745" y="301114"/>
                  </a:lnTo>
                  <a:lnTo>
                    <a:pt x="71957" y="261036"/>
                  </a:lnTo>
                  <a:lnTo>
                    <a:pt x="96422" y="223095"/>
                  </a:lnTo>
                  <a:lnTo>
                    <a:pt x="123954" y="187477"/>
                  </a:lnTo>
                  <a:lnTo>
                    <a:pt x="154368" y="154368"/>
                  </a:lnTo>
                  <a:lnTo>
                    <a:pt x="187477" y="123954"/>
                  </a:lnTo>
                  <a:lnTo>
                    <a:pt x="223095" y="96422"/>
                  </a:lnTo>
                  <a:lnTo>
                    <a:pt x="261036" y="71957"/>
                  </a:lnTo>
                  <a:lnTo>
                    <a:pt x="301114" y="50745"/>
                  </a:lnTo>
                  <a:lnTo>
                    <a:pt x="343144" y="32973"/>
                  </a:lnTo>
                  <a:lnTo>
                    <a:pt x="386938" y="18826"/>
                  </a:lnTo>
                  <a:lnTo>
                    <a:pt x="432311" y="8491"/>
                  </a:lnTo>
                  <a:lnTo>
                    <a:pt x="479077" y="2153"/>
                  </a:lnTo>
                  <a:lnTo>
                    <a:pt x="527050" y="0"/>
                  </a:lnTo>
                  <a:lnTo>
                    <a:pt x="575022" y="2153"/>
                  </a:lnTo>
                  <a:lnTo>
                    <a:pt x="621788" y="8491"/>
                  </a:lnTo>
                  <a:lnTo>
                    <a:pt x="667161" y="18826"/>
                  </a:lnTo>
                  <a:lnTo>
                    <a:pt x="710955" y="32973"/>
                  </a:lnTo>
                  <a:lnTo>
                    <a:pt x="752985" y="50745"/>
                  </a:lnTo>
                  <a:lnTo>
                    <a:pt x="793063" y="71957"/>
                  </a:lnTo>
                  <a:lnTo>
                    <a:pt x="831004" y="96422"/>
                  </a:lnTo>
                  <a:lnTo>
                    <a:pt x="866622" y="123954"/>
                  </a:lnTo>
                  <a:lnTo>
                    <a:pt x="899731" y="154368"/>
                  </a:lnTo>
                  <a:lnTo>
                    <a:pt x="930145" y="187477"/>
                  </a:lnTo>
                  <a:lnTo>
                    <a:pt x="957677" y="223095"/>
                  </a:lnTo>
                  <a:lnTo>
                    <a:pt x="982142" y="261036"/>
                  </a:lnTo>
                  <a:lnTo>
                    <a:pt x="1003354" y="301114"/>
                  </a:lnTo>
                  <a:lnTo>
                    <a:pt x="1021126" y="343144"/>
                  </a:lnTo>
                  <a:lnTo>
                    <a:pt x="1035273" y="386938"/>
                  </a:lnTo>
                  <a:lnTo>
                    <a:pt x="1045608" y="432311"/>
                  </a:lnTo>
                  <a:lnTo>
                    <a:pt x="1051946" y="479077"/>
                  </a:lnTo>
                  <a:lnTo>
                    <a:pt x="1054100" y="527050"/>
                  </a:lnTo>
                  <a:close/>
                </a:path>
              </a:pathLst>
            </a:custGeom>
            <a:ln w="12700">
              <a:solidFill>
                <a:srgbClr val="000000"/>
              </a:solidFill>
            </a:ln>
          </p:spPr>
          <p:txBody>
            <a:bodyPr wrap="square" lIns="0" tIns="0" rIns="0" bIns="0" rtlCol="0"/>
            <a:lstStyle/>
            <a:p>
              <a:endParaRPr/>
            </a:p>
          </p:txBody>
        </p:sp>
        <p:pic>
          <p:nvPicPr>
            <p:cNvPr id="9" name="object 10">
              <a:extLst>
                <a:ext uri="{FF2B5EF4-FFF2-40B4-BE49-F238E27FC236}">
                  <a16:creationId xmlns:a16="http://schemas.microsoft.com/office/drawing/2014/main" id="{FA8A5404-BBE5-C5EA-7BC8-D81CFD04B9A5}"/>
                </a:ext>
              </a:extLst>
            </p:cNvPr>
            <p:cNvPicPr/>
            <p:nvPr/>
          </p:nvPicPr>
          <p:blipFill>
            <a:blip r:embed="rId6" cstate="print"/>
            <a:stretch>
              <a:fillRect/>
            </a:stretch>
          </p:blipFill>
          <p:spPr>
            <a:xfrm>
              <a:off x="3724858" y="4260850"/>
              <a:ext cx="1054087" cy="1054099"/>
            </a:xfrm>
            <a:prstGeom prst="rect">
              <a:avLst/>
            </a:prstGeom>
          </p:spPr>
        </p:pic>
        <p:sp>
          <p:nvSpPr>
            <p:cNvPr id="10" name="object 11">
              <a:extLst>
                <a:ext uri="{FF2B5EF4-FFF2-40B4-BE49-F238E27FC236}">
                  <a16:creationId xmlns:a16="http://schemas.microsoft.com/office/drawing/2014/main" id="{E65FBD49-C46A-51C7-D9F2-31CD1A27663B}"/>
                </a:ext>
              </a:extLst>
            </p:cNvPr>
            <p:cNvSpPr/>
            <p:nvPr/>
          </p:nvSpPr>
          <p:spPr>
            <a:xfrm>
              <a:off x="3724850" y="4260850"/>
              <a:ext cx="1054100" cy="1054100"/>
            </a:xfrm>
            <a:custGeom>
              <a:avLst/>
              <a:gdLst/>
              <a:ahLst/>
              <a:cxnLst/>
              <a:rect l="l" t="t" r="r" b="b"/>
              <a:pathLst>
                <a:path w="1054100" h="1054100">
                  <a:moveTo>
                    <a:pt x="1054100" y="527050"/>
                  </a:moveTo>
                  <a:lnTo>
                    <a:pt x="1051946" y="575022"/>
                  </a:lnTo>
                  <a:lnTo>
                    <a:pt x="1045608" y="621788"/>
                  </a:lnTo>
                  <a:lnTo>
                    <a:pt x="1035273" y="667161"/>
                  </a:lnTo>
                  <a:lnTo>
                    <a:pt x="1021126" y="710955"/>
                  </a:lnTo>
                  <a:lnTo>
                    <a:pt x="1003354" y="752985"/>
                  </a:lnTo>
                  <a:lnTo>
                    <a:pt x="982142" y="793063"/>
                  </a:lnTo>
                  <a:lnTo>
                    <a:pt x="957677" y="831004"/>
                  </a:lnTo>
                  <a:lnTo>
                    <a:pt x="930145" y="866622"/>
                  </a:lnTo>
                  <a:lnTo>
                    <a:pt x="899731" y="899731"/>
                  </a:lnTo>
                  <a:lnTo>
                    <a:pt x="866622" y="930145"/>
                  </a:lnTo>
                  <a:lnTo>
                    <a:pt x="831004" y="957677"/>
                  </a:lnTo>
                  <a:lnTo>
                    <a:pt x="793063" y="982142"/>
                  </a:lnTo>
                  <a:lnTo>
                    <a:pt x="752985" y="1003354"/>
                  </a:lnTo>
                  <a:lnTo>
                    <a:pt x="710955" y="1021126"/>
                  </a:lnTo>
                  <a:lnTo>
                    <a:pt x="667161" y="1035273"/>
                  </a:lnTo>
                  <a:lnTo>
                    <a:pt x="621788" y="1045608"/>
                  </a:lnTo>
                  <a:lnTo>
                    <a:pt x="575022" y="1051946"/>
                  </a:lnTo>
                  <a:lnTo>
                    <a:pt x="527050" y="1054100"/>
                  </a:lnTo>
                  <a:lnTo>
                    <a:pt x="479077" y="1051946"/>
                  </a:lnTo>
                  <a:lnTo>
                    <a:pt x="432311" y="1045608"/>
                  </a:lnTo>
                  <a:lnTo>
                    <a:pt x="386938" y="1035273"/>
                  </a:lnTo>
                  <a:lnTo>
                    <a:pt x="343144" y="1021126"/>
                  </a:lnTo>
                  <a:lnTo>
                    <a:pt x="301114" y="1003354"/>
                  </a:lnTo>
                  <a:lnTo>
                    <a:pt x="261036" y="982142"/>
                  </a:lnTo>
                  <a:lnTo>
                    <a:pt x="223095" y="957677"/>
                  </a:lnTo>
                  <a:lnTo>
                    <a:pt x="187477" y="930145"/>
                  </a:lnTo>
                  <a:lnTo>
                    <a:pt x="154368" y="899731"/>
                  </a:lnTo>
                  <a:lnTo>
                    <a:pt x="123954" y="866622"/>
                  </a:lnTo>
                  <a:lnTo>
                    <a:pt x="96422" y="831004"/>
                  </a:lnTo>
                  <a:lnTo>
                    <a:pt x="71957" y="793063"/>
                  </a:lnTo>
                  <a:lnTo>
                    <a:pt x="50745" y="752985"/>
                  </a:lnTo>
                  <a:lnTo>
                    <a:pt x="32973" y="710955"/>
                  </a:lnTo>
                  <a:lnTo>
                    <a:pt x="18826" y="667161"/>
                  </a:lnTo>
                  <a:lnTo>
                    <a:pt x="8491" y="621788"/>
                  </a:lnTo>
                  <a:lnTo>
                    <a:pt x="2153" y="575022"/>
                  </a:lnTo>
                  <a:lnTo>
                    <a:pt x="0" y="527050"/>
                  </a:lnTo>
                  <a:lnTo>
                    <a:pt x="2153" y="479077"/>
                  </a:lnTo>
                  <a:lnTo>
                    <a:pt x="8491" y="432311"/>
                  </a:lnTo>
                  <a:lnTo>
                    <a:pt x="18826" y="386938"/>
                  </a:lnTo>
                  <a:lnTo>
                    <a:pt x="32973" y="343144"/>
                  </a:lnTo>
                  <a:lnTo>
                    <a:pt x="50745" y="301114"/>
                  </a:lnTo>
                  <a:lnTo>
                    <a:pt x="71957" y="261036"/>
                  </a:lnTo>
                  <a:lnTo>
                    <a:pt x="96422" y="223095"/>
                  </a:lnTo>
                  <a:lnTo>
                    <a:pt x="123954" y="187477"/>
                  </a:lnTo>
                  <a:lnTo>
                    <a:pt x="154368" y="154368"/>
                  </a:lnTo>
                  <a:lnTo>
                    <a:pt x="187477" y="123954"/>
                  </a:lnTo>
                  <a:lnTo>
                    <a:pt x="223095" y="96422"/>
                  </a:lnTo>
                  <a:lnTo>
                    <a:pt x="261036" y="71957"/>
                  </a:lnTo>
                  <a:lnTo>
                    <a:pt x="301114" y="50745"/>
                  </a:lnTo>
                  <a:lnTo>
                    <a:pt x="343144" y="32973"/>
                  </a:lnTo>
                  <a:lnTo>
                    <a:pt x="386938" y="18826"/>
                  </a:lnTo>
                  <a:lnTo>
                    <a:pt x="432311" y="8491"/>
                  </a:lnTo>
                  <a:lnTo>
                    <a:pt x="479077" y="2153"/>
                  </a:lnTo>
                  <a:lnTo>
                    <a:pt x="527050" y="0"/>
                  </a:lnTo>
                  <a:lnTo>
                    <a:pt x="575022" y="2153"/>
                  </a:lnTo>
                  <a:lnTo>
                    <a:pt x="621788" y="8491"/>
                  </a:lnTo>
                  <a:lnTo>
                    <a:pt x="667161" y="18826"/>
                  </a:lnTo>
                  <a:lnTo>
                    <a:pt x="710955" y="32973"/>
                  </a:lnTo>
                  <a:lnTo>
                    <a:pt x="752985" y="50745"/>
                  </a:lnTo>
                  <a:lnTo>
                    <a:pt x="793063" y="71957"/>
                  </a:lnTo>
                  <a:lnTo>
                    <a:pt x="831004" y="96422"/>
                  </a:lnTo>
                  <a:lnTo>
                    <a:pt x="866622" y="123954"/>
                  </a:lnTo>
                  <a:lnTo>
                    <a:pt x="899731" y="154368"/>
                  </a:lnTo>
                  <a:lnTo>
                    <a:pt x="930145" y="187477"/>
                  </a:lnTo>
                  <a:lnTo>
                    <a:pt x="957677" y="223095"/>
                  </a:lnTo>
                  <a:lnTo>
                    <a:pt x="982142" y="261036"/>
                  </a:lnTo>
                  <a:lnTo>
                    <a:pt x="1003354" y="301114"/>
                  </a:lnTo>
                  <a:lnTo>
                    <a:pt x="1021126" y="343144"/>
                  </a:lnTo>
                  <a:lnTo>
                    <a:pt x="1035273" y="386938"/>
                  </a:lnTo>
                  <a:lnTo>
                    <a:pt x="1045608" y="432311"/>
                  </a:lnTo>
                  <a:lnTo>
                    <a:pt x="1051946" y="479077"/>
                  </a:lnTo>
                  <a:lnTo>
                    <a:pt x="1054100" y="527050"/>
                  </a:lnTo>
                  <a:close/>
                </a:path>
              </a:pathLst>
            </a:custGeom>
            <a:ln w="12700">
              <a:solidFill>
                <a:srgbClr val="000000"/>
              </a:solidFill>
            </a:ln>
          </p:spPr>
          <p:txBody>
            <a:bodyPr wrap="square" lIns="0" tIns="0" rIns="0" bIns="0" rtlCol="0"/>
            <a:lstStyle/>
            <a:p>
              <a:endParaRPr/>
            </a:p>
          </p:txBody>
        </p:sp>
        <p:pic>
          <p:nvPicPr>
            <p:cNvPr id="11" name="object 12">
              <a:extLst>
                <a:ext uri="{FF2B5EF4-FFF2-40B4-BE49-F238E27FC236}">
                  <a16:creationId xmlns:a16="http://schemas.microsoft.com/office/drawing/2014/main" id="{84262507-12E2-AE6F-5329-1808D27C7F5F}"/>
                </a:ext>
              </a:extLst>
            </p:cNvPr>
            <p:cNvPicPr/>
            <p:nvPr/>
          </p:nvPicPr>
          <p:blipFill>
            <a:blip r:embed="rId7" cstate="print"/>
            <a:stretch>
              <a:fillRect/>
            </a:stretch>
          </p:blipFill>
          <p:spPr>
            <a:xfrm>
              <a:off x="2315146" y="5721350"/>
              <a:ext cx="1054112" cy="1054099"/>
            </a:xfrm>
            <a:prstGeom prst="rect">
              <a:avLst/>
            </a:prstGeom>
          </p:spPr>
        </p:pic>
        <p:sp>
          <p:nvSpPr>
            <p:cNvPr id="12" name="object 13">
              <a:extLst>
                <a:ext uri="{FF2B5EF4-FFF2-40B4-BE49-F238E27FC236}">
                  <a16:creationId xmlns:a16="http://schemas.microsoft.com/office/drawing/2014/main" id="{15F3D970-DCD0-CF07-4EF4-A73ACED70DB4}"/>
                </a:ext>
              </a:extLst>
            </p:cNvPr>
            <p:cNvSpPr/>
            <p:nvPr/>
          </p:nvSpPr>
          <p:spPr>
            <a:xfrm>
              <a:off x="2315150" y="5721350"/>
              <a:ext cx="1054100" cy="1054100"/>
            </a:xfrm>
            <a:custGeom>
              <a:avLst/>
              <a:gdLst/>
              <a:ahLst/>
              <a:cxnLst/>
              <a:rect l="l" t="t" r="r" b="b"/>
              <a:pathLst>
                <a:path w="1054100" h="1054100">
                  <a:moveTo>
                    <a:pt x="1054100" y="527050"/>
                  </a:moveTo>
                  <a:lnTo>
                    <a:pt x="1051946" y="575022"/>
                  </a:lnTo>
                  <a:lnTo>
                    <a:pt x="1045608" y="621788"/>
                  </a:lnTo>
                  <a:lnTo>
                    <a:pt x="1035273" y="667161"/>
                  </a:lnTo>
                  <a:lnTo>
                    <a:pt x="1021126" y="710955"/>
                  </a:lnTo>
                  <a:lnTo>
                    <a:pt x="1003354" y="752985"/>
                  </a:lnTo>
                  <a:lnTo>
                    <a:pt x="982142" y="793063"/>
                  </a:lnTo>
                  <a:lnTo>
                    <a:pt x="957677" y="831004"/>
                  </a:lnTo>
                  <a:lnTo>
                    <a:pt x="930145" y="866622"/>
                  </a:lnTo>
                  <a:lnTo>
                    <a:pt x="899731" y="899731"/>
                  </a:lnTo>
                  <a:lnTo>
                    <a:pt x="866622" y="930145"/>
                  </a:lnTo>
                  <a:lnTo>
                    <a:pt x="831004" y="957677"/>
                  </a:lnTo>
                  <a:lnTo>
                    <a:pt x="793063" y="982142"/>
                  </a:lnTo>
                  <a:lnTo>
                    <a:pt x="752985" y="1003354"/>
                  </a:lnTo>
                  <a:lnTo>
                    <a:pt x="710955" y="1021126"/>
                  </a:lnTo>
                  <a:lnTo>
                    <a:pt x="667161" y="1035273"/>
                  </a:lnTo>
                  <a:lnTo>
                    <a:pt x="621788" y="1045608"/>
                  </a:lnTo>
                  <a:lnTo>
                    <a:pt x="575022" y="1051946"/>
                  </a:lnTo>
                  <a:lnTo>
                    <a:pt x="527050" y="1054100"/>
                  </a:lnTo>
                  <a:lnTo>
                    <a:pt x="479077" y="1051946"/>
                  </a:lnTo>
                  <a:lnTo>
                    <a:pt x="432311" y="1045608"/>
                  </a:lnTo>
                  <a:lnTo>
                    <a:pt x="386938" y="1035273"/>
                  </a:lnTo>
                  <a:lnTo>
                    <a:pt x="343144" y="1021126"/>
                  </a:lnTo>
                  <a:lnTo>
                    <a:pt x="301114" y="1003354"/>
                  </a:lnTo>
                  <a:lnTo>
                    <a:pt x="261036" y="982142"/>
                  </a:lnTo>
                  <a:lnTo>
                    <a:pt x="223095" y="957677"/>
                  </a:lnTo>
                  <a:lnTo>
                    <a:pt x="187477" y="930145"/>
                  </a:lnTo>
                  <a:lnTo>
                    <a:pt x="154368" y="899731"/>
                  </a:lnTo>
                  <a:lnTo>
                    <a:pt x="123954" y="866622"/>
                  </a:lnTo>
                  <a:lnTo>
                    <a:pt x="96422" y="831004"/>
                  </a:lnTo>
                  <a:lnTo>
                    <a:pt x="71957" y="793063"/>
                  </a:lnTo>
                  <a:lnTo>
                    <a:pt x="50745" y="752985"/>
                  </a:lnTo>
                  <a:lnTo>
                    <a:pt x="32973" y="710955"/>
                  </a:lnTo>
                  <a:lnTo>
                    <a:pt x="18826" y="667161"/>
                  </a:lnTo>
                  <a:lnTo>
                    <a:pt x="8491" y="621788"/>
                  </a:lnTo>
                  <a:lnTo>
                    <a:pt x="2153" y="575022"/>
                  </a:lnTo>
                  <a:lnTo>
                    <a:pt x="0" y="527050"/>
                  </a:lnTo>
                  <a:lnTo>
                    <a:pt x="2153" y="479077"/>
                  </a:lnTo>
                  <a:lnTo>
                    <a:pt x="8491" y="432311"/>
                  </a:lnTo>
                  <a:lnTo>
                    <a:pt x="18826" y="386938"/>
                  </a:lnTo>
                  <a:lnTo>
                    <a:pt x="32973" y="343144"/>
                  </a:lnTo>
                  <a:lnTo>
                    <a:pt x="50745" y="301114"/>
                  </a:lnTo>
                  <a:lnTo>
                    <a:pt x="71957" y="261036"/>
                  </a:lnTo>
                  <a:lnTo>
                    <a:pt x="96422" y="223095"/>
                  </a:lnTo>
                  <a:lnTo>
                    <a:pt x="123954" y="187477"/>
                  </a:lnTo>
                  <a:lnTo>
                    <a:pt x="154368" y="154368"/>
                  </a:lnTo>
                  <a:lnTo>
                    <a:pt x="187477" y="123954"/>
                  </a:lnTo>
                  <a:lnTo>
                    <a:pt x="223095" y="96422"/>
                  </a:lnTo>
                  <a:lnTo>
                    <a:pt x="261036" y="71957"/>
                  </a:lnTo>
                  <a:lnTo>
                    <a:pt x="301114" y="50745"/>
                  </a:lnTo>
                  <a:lnTo>
                    <a:pt x="343144" y="32973"/>
                  </a:lnTo>
                  <a:lnTo>
                    <a:pt x="386938" y="18826"/>
                  </a:lnTo>
                  <a:lnTo>
                    <a:pt x="432311" y="8491"/>
                  </a:lnTo>
                  <a:lnTo>
                    <a:pt x="479077" y="2153"/>
                  </a:lnTo>
                  <a:lnTo>
                    <a:pt x="527050" y="0"/>
                  </a:lnTo>
                  <a:lnTo>
                    <a:pt x="575022" y="2153"/>
                  </a:lnTo>
                  <a:lnTo>
                    <a:pt x="621788" y="8491"/>
                  </a:lnTo>
                  <a:lnTo>
                    <a:pt x="667161" y="18826"/>
                  </a:lnTo>
                  <a:lnTo>
                    <a:pt x="710955" y="32973"/>
                  </a:lnTo>
                  <a:lnTo>
                    <a:pt x="752985" y="50745"/>
                  </a:lnTo>
                  <a:lnTo>
                    <a:pt x="793063" y="71957"/>
                  </a:lnTo>
                  <a:lnTo>
                    <a:pt x="831004" y="96422"/>
                  </a:lnTo>
                  <a:lnTo>
                    <a:pt x="866622" y="123954"/>
                  </a:lnTo>
                  <a:lnTo>
                    <a:pt x="899731" y="154368"/>
                  </a:lnTo>
                  <a:lnTo>
                    <a:pt x="930145" y="187477"/>
                  </a:lnTo>
                  <a:lnTo>
                    <a:pt x="957677" y="223095"/>
                  </a:lnTo>
                  <a:lnTo>
                    <a:pt x="982142" y="261036"/>
                  </a:lnTo>
                  <a:lnTo>
                    <a:pt x="1003354" y="301114"/>
                  </a:lnTo>
                  <a:lnTo>
                    <a:pt x="1021126" y="343144"/>
                  </a:lnTo>
                  <a:lnTo>
                    <a:pt x="1035273" y="386938"/>
                  </a:lnTo>
                  <a:lnTo>
                    <a:pt x="1045608" y="432311"/>
                  </a:lnTo>
                  <a:lnTo>
                    <a:pt x="1051946" y="479077"/>
                  </a:lnTo>
                  <a:lnTo>
                    <a:pt x="1054100" y="527050"/>
                  </a:lnTo>
                  <a:close/>
                </a:path>
              </a:pathLst>
            </a:custGeom>
            <a:ln w="12700">
              <a:solidFill>
                <a:srgbClr val="000000"/>
              </a:solidFill>
            </a:ln>
          </p:spPr>
          <p:txBody>
            <a:bodyPr wrap="square" lIns="0" tIns="0" rIns="0" bIns="0" rtlCol="0"/>
            <a:lstStyle/>
            <a:p>
              <a:endParaRPr/>
            </a:p>
          </p:txBody>
        </p:sp>
        <p:sp>
          <p:nvSpPr>
            <p:cNvPr id="13" name="object 14">
              <a:extLst>
                <a:ext uri="{FF2B5EF4-FFF2-40B4-BE49-F238E27FC236}">
                  <a16:creationId xmlns:a16="http://schemas.microsoft.com/office/drawing/2014/main" id="{880016B4-AE5A-4EAE-95E4-B9FD2CE6B44A}"/>
                </a:ext>
              </a:extLst>
            </p:cNvPr>
            <p:cNvSpPr/>
            <p:nvPr/>
          </p:nvSpPr>
          <p:spPr>
            <a:xfrm>
              <a:off x="3375600" y="6324600"/>
              <a:ext cx="4800600" cy="0"/>
            </a:xfrm>
            <a:custGeom>
              <a:avLst/>
              <a:gdLst/>
              <a:ahLst/>
              <a:cxnLst/>
              <a:rect l="l" t="t" r="r" b="b"/>
              <a:pathLst>
                <a:path w="4800600">
                  <a:moveTo>
                    <a:pt x="0" y="0"/>
                  </a:moveTo>
                  <a:lnTo>
                    <a:pt x="4800600" y="0"/>
                  </a:lnTo>
                </a:path>
              </a:pathLst>
            </a:custGeom>
            <a:ln w="27520">
              <a:solidFill>
                <a:srgbClr val="000000"/>
              </a:solidFill>
            </a:ln>
          </p:spPr>
          <p:txBody>
            <a:bodyPr wrap="square" lIns="0" tIns="0" rIns="0" bIns="0" rtlCol="0"/>
            <a:lstStyle/>
            <a:p>
              <a:endParaRPr/>
            </a:p>
          </p:txBody>
        </p:sp>
        <p:pic>
          <p:nvPicPr>
            <p:cNvPr id="15" name="object 15">
              <a:extLst>
                <a:ext uri="{FF2B5EF4-FFF2-40B4-BE49-F238E27FC236}">
                  <a16:creationId xmlns:a16="http://schemas.microsoft.com/office/drawing/2014/main" id="{393BA74F-A964-078F-074A-5690F1065FF5}"/>
                </a:ext>
              </a:extLst>
            </p:cNvPr>
            <p:cNvPicPr/>
            <p:nvPr/>
          </p:nvPicPr>
          <p:blipFill>
            <a:blip r:embed="rId5" cstate="print"/>
            <a:stretch>
              <a:fillRect/>
            </a:stretch>
          </p:blipFill>
          <p:spPr>
            <a:xfrm>
              <a:off x="5283784" y="5721350"/>
              <a:ext cx="1054099" cy="1054099"/>
            </a:xfrm>
            <a:prstGeom prst="rect">
              <a:avLst/>
            </a:prstGeom>
          </p:spPr>
        </p:pic>
        <p:sp>
          <p:nvSpPr>
            <p:cNvPr id="16" name="object 16">
              <a:extLst>
                <a:ext uri="{FF2B5EF4-FFF2-40B4-BE49-F238E27FC236}">
                  <a16:creationId xmlns:a16="http://schemas.microsoft.com/office/drawing/2014/main" id="{799DEB9B-BCA3-0F3A-054A-19E27AF8A18F}"/>
                </a:ext>
              </a:extLst>
            </p:cNvPr>
            <p:cNvSpPr/>
            <p:nvPr/>
          </p:nvSpPr>
          <p:spPr>
            <a:xfrm>
              <a:off x="5283775" y="5721350"/>
              <a:ext cx="1054100" cy="1054100"/>
            </a:xfrm>
            <a:custGeom>
              <a:avLst/>
              <a:gdLst/>
              <a:ahLst/>
              <a:cxnLst/>
              <a:rect l="l" t="t" r="r" b="b"/>
              <a:pathLst>
                <a:path w="1054100" h="1054100">
                  <a:moveTo>
                    <a:pt x="1054100" y="527050"/>
                  </a:moveTo>
                  <a:lnTo>
                    <a:pt x="1051946" y="575022"/>
                  </a:lnTo>
                  <a:lnTo>
                    <a:pt x="1045608" y="621788"/>
                  </a:lnTo>
                  <a:lnTo>
                    <a:pt x="1035273" y="667161"/>
                  </a:lnTo>
                  <a:lnTo>
                    <a:pt x="1021126" y="710955"/>
                  </a:lnTo>
                  <a:lnTo>
                    <a:pt x="1003354" y="752985"/>
                  </a:lnTo>
                  <a:lnTo>
                    <a:pt x="982142" y="793063"/>
                  </a:lnTo>
                  <a:lnTo>
                    <a:pt x="957677" y="831004"/>
                  </a:lnTo>
                  <a:lnTo>
                    <a:pt x="930145" y="866622"/>
                  </a:lnTo>
                  <a:lnTo>
                    <a:pt x="899731" y="899731"/>
                  </a:lnTo>
                  <a:lnTo>
                    <a:pt x="866622" y="930145"/>
                  </a:lnTo>
                  <a:lnTo>
                    <a:pt x="831004" y="957677"/>
                  </a:lnTo>
                  <a:lnTo>
                    <a:pt x="793063" y="982142"/>
                  </a:lnTo>
                  <a:lnTo>
                    <a:pt x="752985" y="1003354"/>
                  </a:lnTo>
                  <a:lnTo>
                    <a:pt x="710955" y="1021126"/>
                  </a:lnTo>
                  <a:lnTo>
                    <a:pt x="667161" y="1035273"/>
                  </a:lnTo>
                  <a:lnTo>
                    <a:pt x="621788" y="1045608"/>
                  </a:lnTo>
                  <a:lnTo>
                    <a:pt x="575022" y="1051946"/>
                  </a:lnTo>
                  <a:lnTo>
                    <a:pt x="527050" y="1054100"/>
                  </a:lnTo>
                  <a:lnTo>
                    <a:pt x="479077" y="1051946"/>
                  </a:lnTo>
                  <a:lnTo>
                    <a:pt x="432311" y="1045608"/>
                  </a:lnTo>
                  <a:lnTo>
                    <a:pt x="386938" y="1035273"/>
                  </a:lnTo>
                  <a:lnTo>
                    <a:pt x="343144" y="1021126"/>
                  </a:lnTo>
                  <a:lnTo>
                    <a:pt x="301114" y="1003354"/>
                  </a:lnTo>
                  <a:lnTo>
                    <a:pt x="261036" y="982142"/>
                  </a:lnTo>
                  <a:lnTo>
                    <a:pt x="223095" y="957677"/>
                  </a:lnTo>
                  <a:lnTo>
                    <a:pt x="187477" y="930145"/>
                  </a:lnTo>
                  <a:lnTo>
                    <a:pt x="154368" y="899731"/>
                  </a:lnTo>
                  <a:lnTo>
                    <a:pt x="123954" y="866622"/>
                  </a:lnTo>
                  <a:lnTo>
                    <a:pt x="96422" y="831004"/>
                  </a:lnTo>
                  <a:lnTo>
                    <a:pt x="71957" y="793063"/>
                  </a:lnTo>
                  <a:lnTo>
                    <a:pt x="50745" y="752985"/>
                  </a:lnTo>
                  <a:lnTo>
                    <a:pt x="32973" y="710955"/>
                  </a:lnTo>
                  <a:lnTo>
                    <a:pt x="18826" y="667161"/>
                  </a:lnTo>
                  <a:lnTo>
                    <a:pt x="8491" y="621788"/>
                  </a:lnTo>
                  <a:lnTo>
                    <a:pt x="2153" y="575022"/>
                  </a:lnTo>
                  <a:lnTo>
                    <a:pt x="0" y="527050"/>
                  </a:lnTo>
                  <a:lnTo>
                    <a:pt x="2153" y="479077"/>
                  </a:lnTo>
                  <a:lnTo>
                    <a:pt x="8491" y="432311"/>
                  </a:lnTo>
                  <a:lnTo>
                    <a:pt x="18826" y="386938"/>
                  </a:lnTo>
                  <a:lnTo>
                    <a:pt x="32973" y="343144"/>
                  </a:lnTo>
                  <a:lnTo>
                    <a:pt x="50745" y="301114"/>
                  </a:lnTo>
                  <a:lnTo>
                    <a:pt x="71957" y="261036"/>
                  </a:lnTo>
                  <a:lnTo>
                    <a:pt x="96422" y="223095"/>
                  </a:lnTo>
                  <a:lnTo>
                    <a:pt x="123954" y="187477"/>
                  </a:lnTo>
                  <a:lnTo>
                    <a:pt x="154368" y="154368"/>
                  </a:lnTo>
                  <a:lnTo>
                    <a:pt x="187477" y="123954"/>
                  </a:lnTo>
                  <a:lnTo>
                    <a:pt x="223095" y="96422"/>
                  </a:lnTo>
                  <a:lnTo>
                    <a:pt x="261036" y="71957"/>
                  </a:lnTo>
                  <a:lnTo>
                    <a:pt x="301114" y="50745"/>
                  </a:lnTo>
                  <a:lnTo>
                    <a:pt x="343144" y="32973"/>
                  </a:lnTo>
                  <a:lnTo>
                    <a:pt x="386938" y="18826"/>
                  </a:lnTo>
                  <a:lnTo>
                    <a:pt x="432311" y="8491"/>
                  </a:lnTo>
                  <a:lnTo>
                    <a:pt x="479077" y="2153"/>
                  </a:lnTo>
                  <a:lnTo>
                    <a:pt x="527050" y="0"/>
                  </a:lnTo>
                  <a:lnTo>
                    <a:pt x="575022" y="2153"/>
                  </a:lnTo>
                  <a:lnTo>
                    <a:pt x="621788" y="8491"/>
                  </a:lnTo>
                  <a:lnTo>
                    <a:pt x="667161" y="18826"/>
                  </a:lnTo>
                  <a:lnTo>
                    <a:pt x="710955" y="32973"/>
                  </a:lnTo>
                  <a:lnTo>
                    <a:pt x="752985" y="50745"/>
                  </a:lnTo>
                  <a:lnTo>
                    <a:pt x="793063" y="71957"/>
                  </a:lnTo>
                  <a:lnTo>
                    <a:pt x="831004" y="96422"/>
                  </a:lnTo>
                  <a:lnTo>
                    <a:pt x="866622" y="123954"/>
                  </a:lnTo>
                  <a:lnTo>
                    <a:pt x="899731" y="154368"/>
                  </a:lnTo>
                  <a:lnTo>
                    <a:pt x="930145" y="187477"/>
                  </a:lnTo>
                  <a:lnTo>
                    <a:pt x="957677" y="223095"/>
                  </a:lnTo>
                  <a:lnTo>
                    <a:pt x="982142" y="261036"/>
                  </a:lnTo>
                  <a:lnTo>
                    <a:pt x="1003354" y="301114"/>
                  </a:lnTo>
                  <a:lnTo>
                    <a:pt x="1021126" y="343144"/>
                  </a:lnTo>
                  <a:lnTo>
                    <a:pt x="1035273" y="386938"/>
                  </a:lnTo>
                  <a:lnTo>
                    <a:pt x="1045608" y="432311"/>
                  </a:lnTo>
                  <a:lnTo>
                    <a:pt x="1051946" y="479077"/>
                  </a:lnTo>
                  <a:lnTo>
                    <a:pt x="1054100" y="527050"/>
                  </a:lnTo>
                  <a:close/>
                </a:path>
              </a:pathLst>
            </a:custGeom>
            <a:ln w="12700">
              <a:solidFill>
                <a:srgbClr val="000000"/>
              </a:solidFill>
            </a:ln>
          </p:spPr>
          <p:txBody>
            <a:bodyPr wrap="square" lIns="0" tIns="0" rIns="0" bIns="0" rtlCol="0"/>
            <a:lstStyle/>
            <a:p>
              <a:endParaRPr/>
            </a:p>
          </p:txBody>
        </p:sp>
        <p:pic>
          <p:nvPicPr>
            <p:cNvPr id="17" name="object 17">
              <a:extLst>
                <a:ext uri="{FF2B5EF4-FFF2-40B4-BE49-F238E27FC236}">
                  <a16:creationId xmlns:a16="http://schemas.microsoft.com/office/drawing/2014/main" id="{6ED42892-5AE4-BA86-7E00-9B52ABE032D5}"/>
                </a:ext>
              </a:extLst>
            </p:cNvPr>
            <p:cNvPicPr/>
            <p:nvPr/>
          </p:nvPicPr>
          <p:blipFill>
            <a:blip r:embed="rId7" cstate="print"/>
            <a:stretch>
              <a:fillRect/>
            </a:stretch>
          </p:blipFill>
          <p:spPr>
            <a:xfrm>
              <a:off x="8144446" y="5721350"/>
              <a:ext cx="1054112" cy="1054099"/>
            </a:xfrm>
            <a:prstGeom prst="rect">
              <a:avLst/>
            </a:prstGeom>
          </p:spPr>
        </p:pic>
        <p:sp>
          <p:nvSpPr>
            <p:cNvPr id="18" name="object 18">
              <a:extLst>
                <a:ext uri="{FF2B5EF4-FFF2-40B4-BE49-F238E27FC236}">
                  <a16:creationId xmlns:a16="http://schemas.microsoft.com/office/drawing/2014/main" id="{F71A75E9-6517-CC88-B61D-659F7CCAFD3F}"/>
                </a:ext>
              </a:extLst>
            </p:cNvPr>
            <p:cNvSpPr/>
            <p:nvPr/>
          </p:nvSpPr>
          <p:spPr>
            <a:xfrm>
              <a:off x="8144450" y="5721350"/>
              <a:ext cx="1054100" cy="1054100"/>
            </a:xfrm>
            <a:custGeom>
              <a:avLst/>
              <a:gdLst/>
              <a:ahLst/>
              <a:cxnLst/>
              <a:rect l="l" t="t" r="r" b="b"/>
              <a:pathLst>
                <a:path w="1054100" h="1054100">
                  <a:moveTo>
                    <a:pt x="1054100" y="527050"/>
                  </a:moveTo>
                  <a:lnTo>
                    <a:pt x="1051946" y="575022"/>
                  </a:lnTo>
                  <a:lnTo>
                    <a:pt x="1045608" y="621788"/>
                  </a:lnTo>
                  <a:lnTo>
                    <a:pt x="1035273" y="667161"/>
                  </a:lnTo>
                  <a:lnTo>
                    <a:pt x="1021126" y="710955"/>
                  </a:lnTo>
                  <a:lnTo>
                    <a:pt x="1003354" y="752985"/>
                  </a:lnTo>
                  <a:lnTo>
                    <a:pt x="982142" y="793063"/>
                  </a:lnTo>
                  <a:lnTo>
                    <a:pt x="957677" y="831004"/>
                  </a:lnTo>
                  <a:lnTo>
                    <a:pt x="930145" y="866622"/>
                  </a:lnTo>
                  <a:lnTo>
                    <a:pt x="899731" y="899731"/>
                  </a:lnTo>
                  <a:lnTo>
                    <a:pt x="866622" y="930145"/>
                  </a:lnTo>
                  <a:lnTo>
                    <a:pt x="831004" y="957677"/>
                  </a:lnTo>
                  <a:lnTo>
                    <a:pt x="793063" y="982142"/>
                  </a:lnTo>
                  <a:lnTo>
                    <a:pt x="752985" y="1003354"/>
                  </a:lnTo>
                  <a:lnTo>
                    <a:pt x="710955" y="1021126"/>
                  </a:lnTo>
                  <a:lnTo>
                    <a:pt x="667161" y="1035273"/>
                  </a:lnTo>
                  <a:lnTo>
                    <a:pt x="621788" y="1045608"/>
                  </a:lnTo>
                  <a:lnTo>
                    <a:pt x="575022" y="1051946"/>
                  </a:lnTo>
                  <a:lnTo>
                    <a:pt x="527050" y="1054100"/>
                  </a:lnTo>
                  <a:lnTo>
                    <a:pt x="479077" y="1051946"/>
                  </a:lnTo>
                  <a:lnTo>
                    <a:pt x="432311" y="1045608"/>
                  </a:lnTo>
                  <a:lnTo>
                    <a:pt x="386938" y="1035273"/>
                  </a:lnTo>
                  <a:lnTo>
                    <a:pt x="343144" y="1021126"/>
                  </a:lnTo>
                  <a:lnTo>
                    <a:pt x="301114" y="1003354"/>
                  </a:lnTo>
                  <a:lnTo>
                    <a:pt x="261036" y="982142"/>
                  </a:lnTo>
                  <a:lnTo>
                    <a:pt x="223095" y="957677"/>
                  </a:lnTo>
                  <a:lnTo>
                    <a:pt x="187477" y="930145"/>
                  </a:lnTo>
                  <a:lnTo>
                    <a:pt x="154368" y="899731"/>
                  </a:lnTo>
                  <a:lnTo>
                    <a:pt x="123954" y="866622"/>
                  </a:lnTo>
                  <a:lnTo>
                    <a:pt x="96422" y="831004"/>
                  </a:lnTo>
                  <a:lnTo>
                    <a:pt x="71957" y="793063"/>
                  </a:lnTo>
                  <a:lnTo>
                    <a:pt x="50745" y="752985"/>
                  </a:lnTo>
                  <a:lnTo>
                    <a:pt x="32973" y="710955"/>
                  </a:lnTo>
                  <a:lnTo>
                    <a:pt x="18826" y="667161"/>
                  </a:lnTo>
                  <a:lnTo>
                    <a:pt x="8491" y="621788"/>
                  </a:lnTo>
                  <a:lnTo>
                    <a:pt x="2153" y="575022"/>
                  </a:lnTo>
                  <a:lnTo>
                    <a:pt x="0" y="527050"/>
                  </a:lnTo>
                  <a:lnTo>
                    <a:pt x="2153" y="479077"/>
                  </a:lnTo>
                  <a:lnTo>
                    <a:pt x="8491" y="432311"/>
                  </a:lnTo>
                  <a:lnTo>
                    <a:pt x="18826" y="386938"/>
                  </a:lnTo>
                  <a:lnTo>
                    <a:pt x="32973" y="343144"/>
                  </a:lnTo>
                  <a:lnTo>
                    <a:pt x="50745" y="301114"/>
                  </a:lnTo>
                  <a:lnTo>
                    <a:pt x="71957" y="261036"/>
                  </a:lnTo>
                  <a:lnTo>
                    <a:pt x="96422" y="223095"/>
                  </a:lnTo>
                  <a:lnTo>
                    <a:pt x="123954" y="187477"/>
                  </a:lnTo>
                  <a:lnTo>
                    <a:pt x="154368" y="154368"/>
                  </a:lnTo>
                  <a:lnTo>
                    <a:pt x="187477" y="123954"/>
                  </a:lnTo>
                  <a:lnTo>
                    <a:pt x="223095" y="96422"/>
                  </a:lnTo>
                  <a:lnTo>
                    <a:pt x="261036" y="71957"/>
                  </a:lnTo>
                  <a:lnTo>
                    <a:pt x="301114" y="50745"/>
                  </a:lnTo>
                  <a:lnTo>
                    <a:pt x="343144" y="32973"/>
                  </a:lnTo>
                  <a:lnTo>
                    <a:pt x="386938" y="18826"/>
                  </a:lnTo>
                  <a:lnTo>
                    <a:pt x="432311" y="8491"/>
                  </a:lnTo>
                  <a:lnTo>
                    <a:pt x="479077" y="2153"/>
                  </a:lnTo>
                  <a:lnTo>
                    <a:pt x="527050" y="0"/>
                  </a:lnTo>
                  <a:lnTo>
                    <a:pt x="575022" y="2153"/>
                  </a:lnTo>
                  <a:lnTo>
                    <a:pt x="621788" y="8491"/>
                  </a:lnTo>
                  <a:lnTo>
                    <a:pt x="667161" y="18826"/>
                  </a:lnTo>
                  <a:lnTo>
                    <a:pt x="710955" y="32973"/>
                  </a:lnTo>
                  <a:lnTo>
                    <a:pt x="752985" y="50745"/>
                  </a:lnTo>
                  <a:lnTo>
                    <a:pt x="793063" y="71957"/>
                  </a:lnTo>
                  <a:lnTo>
                    <a:pt x="831004" y="96422"/>
                  </a:lnTo>
                  <a:lnTo>
                    <a:pt x="866622" y="123954"/>
                  </a:lnTo>
                  <a:lnTo>
                    <a:pt x="899731" y="154368"/>
                  </a:lnTo>
                  <a:lnTo>
                    <a:pt x="930145" y="187477"/>
                  </a:lnTo>
                  <a:lnTo>
                    <a:pt x="957677" y="223095"/>
                  </a:lnTo>
                  <a:lnTo>
                    <a:pt x="982142" y="261036"/>
                  </a:lnTo>
                  <a:lnTo>
                    <a:pt x="1003354" y="301114"/>
                  </a:lnTo>
                  <a:lnTo>
                    <a:pt x="1021126" y="343144"/>
                  </a:lnTo>
                  <a:lnTo>
                    <a:pt x="1035273" y="386938"/>
                  </a:lnTo>
                  <a:lnTo>
                    <a:pt x="1045608" y="432311"/>
                  </a:lnTo>
                  <a:lnTo>
                    <a:pt x="1051946" y="479077"/>
                  </a:lnTo>
                  <a:lnTo>
                    <a:pt x="1054100" y="527050"/>
                  </a:lnTo>
                  <a:close/>
                </a:path>
              </a:pathLst>
            </a:custGeom>
            <a:ln w="1270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C47F6B9B-8419-2183-447E-9E68EA6BC82B}"/>
                </a:ext>
              </a:extLst>
            </p:cNvPr>
            <p:cNvSpPr/>
            <p:nvPr/>
          </p:nvSpPr>
          <p:spPr>
            <a:xfrm>
              <a:off x="5807650" y="4197350"/>
              <a:ext cx="0" cy="1524000"/>
            </a:xfrm>
            <a:custGeom>
              <a:avLst/>
              <a:gdLst/>
              <a:ahLst/>
              <a:cxnLst/>
              <a:rect l="l" t="t" r="r" b="b"/>
              <a:pathLst>
                <a:path h="1524000">
                  <a:moveTo>
                    <a:pt x="0" y="0"/>
                  </a:moveTo>
                  <a:lnTo>
                    <a:pt x="0" y="1524000"/>
                  </a:lnTo>
                </a:path>
              </a:pathLst>
            </a:custGeom>
            <a:ln w="25400">
              <a:solidFill>
                <a:srgbClr val="000000"/>
              </a:solidFill>
            </a:ln>
          </p:spPr>
          <p:txBody>
            <a:bodyPr wrap="square" lIns="0" tIns="0" rIns="0" bIns="0" rtlCol="0"/>
            <a:lstStyle/>
            <a:p>
              <a:endParaRPr/>
            </a:p>
          </p:txBody>
        </p:sp>
        <p:sp>
          <p:nvSpPr>
            <p:cNvPr id="22" name="object 20">
              <a:extLst>
                <a:ext uri="{FF2B5EF4-FFF2-40B4-BE49-F238E27FC236}">
                  <a16:creationId xmlns:a16="http://schemas.microsoft.com/office/drawing/2014/main" id="{268807AE-B3CD-53D6-7C0D-B130CED0167D}"/>
                </a:ext>
              </a:extLst>
            </p:cNvPr>
            <p:cNvSpPr/>
            <p:nvPr/>
          </p:nvSpPr>
          <p:spPr>
            <a:xfrm>
              <a:off x="4772600" y="4851400"/>
              <a:ext cx="1041400" cy="0"/>
            </a:xfrm>
            <a:custGeom>
              <a:avLst/>
              <a:gdLst/>
              <a:ahLst/>
              <a:cxnLst/>
              <a:rect l="l" t="t" r="r" b="b"/>
              <a:pathLst>
                <a:path w="1041400">
                  <a:moveTo>
                    <a:pt x="0" y="0"/>
                  </a:moveTo>
                  <a:lnTo>
                    <a:pt x="1041400" y="0"/>
                  </a:lnTo>
                </a:path>
              </a:pathLst>
            </a:custGeom>
            <a:ln w="27520">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30547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4B11D7E-1EAB-846F-B487-F0102AC2360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273860" y="1699116"/>
            <a:ext cx="5650190" cy="5185226"/>
          </a:xfrm>
          <a:prstGeom prst="rect">
            <a:avLst/>
          </a:prstGeom>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Organizational Chart</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15</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0576" y="125464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2838126" y="178480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2790310" y="3308823"/>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2697036" y="4422266"/>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3483921" y="1638509"/>
            <a:ext cx="6173212" cy="877163"/>
          </a:xfrm>
          <a:prstGeom prst="rect">
            <a:avLst/>
          </a:prstGeom>
        </p:spPr>
        <p:txBody>
          <a:bodyPr wrap="square" anchor="t">
            <a:spAutoFit/>
          </a:bodyPr>
          <a:lstStyle/>
          <a:p>
            <a:pPr algn="just"/>
            <a:r>
              <a:rPr lang="en-US" sz="1700" dirty="0">
                <a:solidFill>
                  <a:srgbClr val="4D2643"/>
                </a:solidFill>
                <a:latin typeface="El Messiri" panose="00000800000000000000" pitchFamily="50" charset="-78"/>
                <a:cs typeface="El Messiri" panose="00000800000000000000" pitchFamily="50" charset="-78"/>
              </a:rPr>
              <a:t>Organizational Chart is a graphic representation of the structure of an organization showing the relationships of the positions or jobs within it.</a:t>
            </a:r>
          </a:p>
        </p:txBody>
      </p:sp>
      <p:sp>
        <p:nvSpPr>
          <p:cNvPr id="22" name="Rectangle 31">
            <a:extLst>
              <a:ext uri="{FF2B5EF4-FFF2-40B4-BE49-F238E27FC236}">
                <a16:creationId xmlns:a16="http://schemas.microsoft.com/office/drawing/2014/main" id="{356E6245-00F4-90EE-A24B-AF5550581963}"/>
              </a:ext>
            </a:extLst>
          </p:cNvPr>
          <p:cNvSpPr/>
          <p:nvPr/>
        </p:nvSpPr>
        <p:spPr>
          <a:xfrm>
            <a:off x="3392062" y="2875255"/>
            <a:ext cx="6173211" cy="1138773"/>
          </a:xfrm>
          <a:prstGeom prst="rect">
            <a:avLst/>
          </a:prstGeom>
        </p:spPr>
        <p:txBody>
          <a:bodyPr wrap="square" anchor="t">
            <a:spAutoFit/>
          </a:bodyPr>
          <a:lstStyle/>
          <a:p>
            <a:pPr algn="just"/>
            <a:r>
              <a:rPr lang="en-US" sz="1700" dirty="0">
                <a:solidFill>
                  <a:srgbClr val="4D2643"/>
                </a:solidFill>
                <a:latin typeface="El Messiri" panose="00000800000000000000" pitchFamily="50" charset="-78"/>
                <a:cs typeface="El Messiri" panose="00000800000000000000" pitchFamily="50" charset="-78"/>
              </a:rPr>
              <a:t>It shows the internal structure of an organization or company. The employees and positions are represented by boxes or other shapes, sometimes including photos, contact information, email and page links, icons and illustrations.</a:t>
            </a:r>
          </a:p>
        </p:txBody>
      </p:sp>
      <p:sp>
        <p:nvSpPr>
          <p:cNvPr id="24" name="Rectangle 31">
            <a:extLst>
              <a:ext uri="{FF2B5EF4-FFF2-40B4-BE49-F238E27FC236}">
                <a16:creationId xmlns:a16="http://schemas.microsoft.com/office/drawing/2014/main" id="{2EE37F61-680C-6779-0522-B2A58B1E1E33}"/>
              </a:ext>
            </a:extLst>
          </p:cNvPr>
          <p:cNvSpPr/>
          <p:nvPr/>
        </p:nvSpPr>
        <p:spPr>
          <a:xfrm>
            <a:off x="3483920" y="4407342"/>
            <a:ext cx="5582135" cy="1138773"/>
          </a:xfrm>
          <a:prstGeom prst="rect">
            <a:avLst/>
          </a:prstGeom>
        </p:spPr>
        <p:txBody>
          <a:bodyPr wrap="square" anchor="t">
            <a:spAutoFit/>
          </a:bodyPr>
          <a:lstStyle/>
          <a:p>
            <a:pPr algn="just"/>
            <a:r>
              <a:rPr lang="en-US" sz="1700" dirty="0">
                <a:solidFill>
                  <a:srgbClr val="4D2643"/>
                </a:solidFill>
                <a:latin typeface="El Messiri" panose="00000800000000000000" pitchFamily="50" charset="-78"/>
                <a:cs typeface="El Messiri" panose="00000800000000000000" pitchFamily="50" charset="-78"/>
              </a:rPr>
              <a:t>Organizational Chart illustrates employee designations, reporting managers and more. Visually, they are a bunch of boxes and lines: boxes represent people, lines represent reporting relationships and operating levels.</a:t>
            </a:r>
          </a:p>
        </p:txBody>
      </p:sp>
    </p:spTree>
    <p:extLst>
      <p:ext uri="{BB962C8B-B14F-4D97-AF65-F5344CB8AC3E}">
        <p14:creationId xmlns:p14="http://schemas.microsoft.com/office/powerpoint/2010/main" val="26514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par>
                          <p:cTn id="40" fill="hold">
                            <p:stCondLst>
                              <p:cond delay="289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p:cTn id="43"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22"/>
                                        </p:tgtEl>
                                        <p:attrNameLst>
                                          <p:attrName>ppt_y</p:attrName>
                                        </p:attrNameLst>
                                      </p:cBhvr>
                                      <p:tavLst>
                                        <p:tav tm="0">
                                          <p:val>
                                            <p:strVal val="#ppt_y"/>
                                          </p:val>
                                        </p:tav>
                                        <p:tav tm="100000">
                                          <p:val>
                                            <p:strVal val="#ppt_y"/>
                                          </p:val>
                                        </p:tav>
                                      </p:tavLst>
                                    </p:anim>
                                    <p:anim calcmode="lin" valueType="num">
                                      <p:cBhvr>
                                        <p:cTn id="45"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22"/>
                                        </p:tgtEl>
                                      </p:cBhvr>
                                    </p:animEffect>
                                  </p:childTnLst>
                                </p:cTn>
                              </p:par>
                            </p:childTnLst>
                          </p:cTn>
                        </p:par>
                        <p:par>
                          <p:cTn id="48" fill="hold">
                            <p:stCondLst>
                              <p:cond delay="494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24"/>
                                        </p:tgtEl>
                                        <p:attrNameLst>
                                          <p:attrName>ppt_y</p:attrName>
                                        </p:attrNameLst>
                                      </p:cBhvr>
                                      <p:tavLst>
                                        <p:tav tm="0">
                                          <p:val>
                                            <p:strVal val="#ppt_y"/>
                                          </p:val>
                                        </p:tav>
                                        <p:tav tm="100000">
                                          <p:val>
                                            <p:strVal val="#ppt_y"/>
                                          </p:val>
                                        </p:tav>
                                      </p:tavLst>
                                    </p:anim>
                                    <p:anim calcmode="lin" valueType="num">
                                      <p:cBhvr>
                                        <p:cTn id="53"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72109" y="266630"/>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Organizational Chart</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94061" y="1596163"/>
            <a:ext cx="750540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dirty="0">
                <a:solidFill>
                  <a:srgbClr val="7030A0"/>
                </a:solidFill>
                <a:latin typeface="Cocon® Next Arabic"/>
                <a:cs typeface="Geeza Pro" panose="02000400000000000000" pitchFamily="2" charset="0"/>
              </a:rPr>
              <a:t>Hierarchical Org Chart</a:t>
            </a:r>
            <a:r>
              <a:rPr lang="en-US" sz="1800" b="0" dirty="0">
                <a:solidFill>
                  <a:srgbClr val="343D45">
                    <a:lumMod val="75000"/>
                  </a:srgbClr>
                </a:solidFill>
                <a:latin typeface="Cocon® Next Arabic"/>
                <a:cs typeface="Geeza Pro" panose="02000400000000000000" pitchFamily="2" charset="0"/>
              </a:rPr>
              <a:t>: This is the most common type, and it gives rise to the synonym Hierarchy Chart. A hierarchy is where one group or person is at the top, while those with less power are beneath them, in the shape of a pyramid. </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301811" y="3709683"/>
            <a:ext cx="7138846" cy="1209143"/>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8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b="1" dirty="0">
                <a:solidFill>
                  <a:srgbClr val="7030A0"/>
                </a:solidFill>
              </a:rPr>
              <a:t>Matrix Org Chart</a:t>
            </a:r>
            <a:r>
              <a:rPr lang="en-US" dirty="0"/>
              <a:t>:  This is usually only seen when individuals have more than one manager. For example, an organization could have a team of graphic designers who all report to the head graphic designer. The graphic designers are also working on other projects that are likely headed by a separate project manager.</a:t>
            </a:r>
          </a:p>
        </p:txBody>
      </p:sp>
      <p:sp>
        <p:nvSpPr>
          <p:cNvPr id="2" name="Rectangle 31">
            <a:extLst>
              <a:ext uri="{FF2B5EF4-FFF2-40B4-BE49-F238E27FC236}">
                <a16:creationId xmlns:a16="http://schemas.microsoft.com/office/drawing/2014/main" id="{DCA68C71-E546-C4F8-323F-F5226959BA7C}"/>
              </a:ext>
            </a:extLst>
          </p:cNvPr>
          <p:cNvSpPr/>
          <p:nvPr/>
        </p:nvSpPr>
        <p:spPr>
          <a:xfrm>
            <a:off x="1896634" y="904359"/>
            <a:ext cx="8646654" cy="400110"/>
          </a:xfrm>
          <a:prstGeom prst="rect">
            <a:avLst/>
          </a:prstGeom>
        </p:spPr>
        <p:txBody>
          <a:bodyPr wrap="square" anchor="t">
            <a:spAutoFit/>
          </a:bodyPr>
          <a:lstStyle/>
          <a:p>
            <a:pPr algn="ctr"/>
            <a:r>
              <a:rPr lang="en-US" sz="2000" dirty="0">
                <a:solidFill>
                  <a:schemeClr val="bg1">
                    <a:lumMod val="65000"/>
                  </a:schemeClr>
                </a:solidFill>
                <a:latin typeface="El Messiri" panose="00000800000000000000" pitchFamily="50" charset="-78"/>
                <a:cs typeface="El Messiri" panose="00000800000000000000" pitchFamily="50" charset="-78"/>
              </a:rPr>
              <a:t> There are three main types of org charts:  hierarchical, matrix and flat.</a:t>
            </a:r>
          </a:p>
        </p:txBody>
      </p:sp>
    </p:spTree>
    <p:extLst>
      <p:ext uri="{BB962C8B-B14F-4D97-AF65-F5344CB8AC3E}">
        <p14:creationId xmlns:p14="http://schemas.microsoft.com/office/powerpoint/2010/main" val="34696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
                                        </p:tgtEl>
                                        <p:attrNameLst>
                                          <p:attrName>ppt_y</p:attrName>
                                        </p:attrNameLst>
                                      </p:cBhvr>
                                      <p:tavLst>
                                        <p:tav tm="0">
                                          <p:val>
                                            <p:strVal val="#ppt_y"/>
                                          </p:val>
                                        </p:tav>
                                        <p:tav tm="100000">
                                          <p:val>
                                            <p:strVal val="#ppt_y"/>
                                          </p:val>
                                        </p:tav>
                                      </p:tavLst>
                                    </p:anim>
                                    <p:anim calcmode="lin" valueType="num">
                                      <p:cBhvr>
                                        <p:cTn id="33" dur="1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
                                        </p:tgtEl>
                                      </p:cBhvr>
                                    </p:animEffect>
                                  </p:childTnLst>
                                </p:cTn>
                              </p:par>
                            </p:childTnLst>
                          </p:cTn>
                        </p:par>
                        <p:par>
                          <p:cTn id="36" fill="hold">
                            <p:stCondLst>
                              <p:cond delay="2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4"/>
                                        </p:tgtEl>
                                        <p:attrNameLst>
                                          <p:attrName>style.visibility</p:attrName>
                                        </p:attrNameLst>
                                      </p:cBhvr>
                                      <p:to>
                                        <p:strVal val="visible"/>
                                      </p:to>
                                    </p:set>
                                    <p:anim calcmode="lin" valueType="num">
                                      <p:cBhvr>
                                        <p:cTn id="39"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4"/>
                                        </p:tgtEl>
                                        <p:attrNameLst>
                                          <p:attrName>ppt_y</p:attrName>
                                        </p:attrNameLst>
                                      </p:cBhvr>
                                      <p:tavLst>
                                        <p:tav tm="0">
                                          <p:val>
                                            <p:strVal val="#ppt_y"/>
                                          </p:val>
                                        </p:tav>
                                        <p:tav tm="100000">
                                          <p:val>
                                            <p:strVal val="#ppt_y"/>
                                          </p:val>
                                        </p:tav>
                                      </p:tavLst>
                                    </p:anim>
                                    <p:anim calcmode="lin" valueType="num">
                                      <p:cBhvr>
                                        <p:cTn id="41"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4"/>
                                        </p:tgtEl>
                                      </p:cBhvr>
                                    </p:animEffect>
                                  </p:childTnLst>
                                </p:cTn>
                              </p:par>
                            </p:childTnLst>
                          </p:cTn>
                        </p:par>
                        <p:par>
                          <p:cTn id="44" fill="hold">
                            <p:stCondLst>
                              <p:cond delay="433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5"/>
                                        </p:tgtEl>
                                        <p:attrNameLst>
                                          <p:attrName>style.visibility</p:attrName>
                                        </p:attrNameLst>
                                      </p:cBhvr>
                                      <p:to>
                                        <p:strVal val="visible"/>
                                      </p:to>
                                    </p:set>
                                    <p:anim calcmode="lin" valueType="num">
                                      <p:cBhvr>
                                        <p:cTn id="47"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5"/>
                                        </p:tgtEl>
                                        <p:attrNameLst>
                                          <p:attrName>ppt_y</p:attrName>
                                        </p:attrNameLst>
                                      </p:cBhvr>
                                      <p:tavLst>
                                        <p:tav tm="0">
                                          <p:val>
                                            <p:strVal val="#ppt_y"/>
                                          </p:val>
                                        </p:tav>
                                        <p:tav tm="100000">
                                          <p:val>
                                            <p:strVal val="#ppt_y"/>
                                          </p:val>
                                        </p:tav>
                                      </p:tavLst>
                                    </p:anim>
                                    <p:anim calcmode="lin" valueType="num">
                                      <p:cBhvr>
                                        <p:cTn id="49"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72109" y="266630"/>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Organizational Chart</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921860" y="2079783"/>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894285" y="195827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3</a:t>
            </a:r>
            <a:endPar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endParaRPr>
          </a:p>
        </p:txBody>
      </p:sp>
      <p:sp>
        <p:nvSpPr>
          <p:cNvPr id="53" name="شكل حر 76">
            <a:extLst>
              <a:ext uri="{FF2B5EF4-FFF2-40B4-BE49-F238E27FC236}">
                <a16:creationId xmlns:a16="http://schemas.microsoft.com/office/drawing/2014/main" id="{DDA214CB-210A-7E8D-D0EC-CD1244846DCF}"/>
              </a:ext>
            </a:extLst>
          </p:cNvPr>
          <p:cNvSpPr/>
          <p:nvPr/>
        </p:nvSpPr>
        <p:spPr>
          <a:xfrm rot="15708615">
            <a:off x="144920" y="-32621"/>
            <a:ext cx="3691342" cy="402909"/>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94061" y="1596163"/>
            <a:ext cx="750540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dirty="0">
                <a:solidFill>
                  <a:srgbClr val="7030A0"/>
                </a:solidFill>
                <a:latin typeface="Cocon® Next Arabic"/>
                <a:cs typeface="Geeza Pro" panose="02000400000000000000" pitchFamily="2" charset="0"/>
              </a:rPr>
              <a:t>Flat Org Chart</a:t>
            </a:r>
            <a:r>
              <a:rPr lang="en-US" sz="1800" b="0" dirty="0">
                <a:solidFill>
                  <a:srgbClr val="343D45">
                    <a:lumMod val="75000"/>
                  </a:srgbClr>
                </a:solidFill>
                <a:latin typeface="Cocon® Next Arabic"/>
                <a:cs typeface="Geeza Pro" panose="02000400000000000000" pitchFamily="2" charset="0"/>
              </a:rPr>
              <a:t>: This type, sometimes referred to as a Horizontal Org Chart, has little or no levels of middle management and typically consists of two levels:  the top administrators and the workers. In companies like this, the workers have more responsibility and are more directly involved in decision-making.</a:t>
            </a:r>
          </a:p>
        </p:txBody>
      </p:sp>
      <p:sp>
        <p:nvSpPr>
          <p:cNvPr id="3" name="Rectangle 31">
            <a:extLst>
              <a:ext uri="{FF2B5EF4-FFF2-40B4-BE49-F238E27FC236}">
                <a16:creationId xmlns:a16="http://schemas.microsoft.com/office/drawing/2014/main" id="{DA636E9C-75B3-1D5B-6294-C05A61E0FA08}"/>
              </a:ext>
            </a:extLst>
          </p:cNvPr>
          <p:cNvSpPr/>
          <p:nvPr/>
        </p:nvSpPr>
        <p:spPr>
          <a:xfrm>
            <a:off x="4522730" y="3372844"/>
            <a:ext cx="3692661" cy="400110"/>
          </a:xfrm>
          <a:prstGeom prst="rect">
            <a:avLst/>
          </a:prstGeom>
        </p:spPr>
        <p:txBody>
          <a:bodyPr wrap="square" anchor="t">
            <a:spAutoFit/>
          </a:bodyPr>
          <a:lstStyle/>
          <a:p>
            <a:pPr algn="ctr"/>
            <a:r>
              <a:rPr lang="en-US" sz="2000" dirty="0">
                <a:solidFill>
                  <a:srgbClr val="5AE2D2"/>
                </a:solidFill>
                <a:latin typeface="El Messiri" panose="00000800000000000000" pitchFamily="50" charset="-78"/>
                <a:cs typeface="El Messiri" panose="00000800000000000000" pitchFamily="50" charset="-78"/>
              </a:rPr>
              <a:t>Limitations of org charts</a:t>
            </a:r>
          </a:p>
        </p:txBody>
      </p:sp>
      <p:sp>
        <p:nvSpPr>
          <p:cNvPr id="5" name="Title 6">
            <a:extLst>
              <a:ext uri="{FF2B5EF4-FFF2-40B4-BE49-F238E27FC236}">
                <a16:creationId xmlns:a16="http://schemas.microsoft.com/office/drawing/2014/main" id="{03D9F6C0-5911-3A6D-9E49-AAE804F194B9}"/>
              </a:ext>
            </a:extLst>
          </p:cNvPr>
          <p:cNvSpPr txBox="1">
            <a:spLocks/>
          </p:cNvSpPr>
          <p:nvPr/>
        </p:nvSpPr>
        <p:spPr>
          <a:xfrm>
            <a:off x="3471109" y="3672516"/>
            <a:ext cx="7416730" cy="704934"/>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b="0" dirty="0">
                <a:solidFill>
                  <a:srgbClr val="343D45">
                    <a:lumMod val="75000"/>
                  </a:srgbClr>
                </a:solidFill>
                <a:latin typeface="Cocon® Next Arabic"/>
                <a:cs typeface="Geeza Pro" panose="02000400000000000000" pitchFamily="2" charset="0"/>
              </a:rPr>
              <a:t>They can quickly become out of date, especially in organizations with a large amount of turnover.</a:t>
            </a:r>
          </a:p>
        </p:txBody>
      </p:sp>
      <p:grpSp>
        <p:nvGrpSpPr>
          <p:cNvPr id="6" name="مجموعة 5">
            <a:extLst>
              <a:ext uri="{FF2B5EF4-FFF2-40B4-BE49-F238E27FC236}">
                <a16:creationId xmlns:a16="http://schemas.microsoft.com/office/drawing/2014/main" id="{D8E019AF-EA50-BBCE-AEBE-7EDB77D8FF64}"/>
              </a:ext>
            </a:extLst>
          </p:cNvPr>
          <p:cNvGrpSpPr/>
          <p:nvPr/>
        </p:nvGrpSpPr>
        <p:grpSpPr>
          <a:xfrm>
            <a:off x="2738990" y="3907778"/>
            <a:ext cx="637934" cy="256269"/>
            <a:chOff x="8919882" y="1614573"/>
            <a:chExt cx="1539184" cy="618319"/>
          </a:xfrm>
        </p:grpSpPr>
        <p:grpSp>
          <p:nvGrpSpPr>
            <p:cNvPr id="7" name="مجموعة 6">
              <a:extLst>
                <a:ext uri="{FF2B5EF4-FFF2-40B4-BE49-F238E27FC236}">
                  <a16:creationId xmlns:a16="http://schemas.microsoft.com/office/drawing/2014/main" id="{7CCAE9D6-7233-3AC8-5AD9-46CB0E005926}"/>
                </a:ext>
              </a:extLst>
            </p:cNvPr>
            <p:cNvGrpSpPr/>
            <p:nvPr/>
          </p:nvGrpSpPr>
          <p:grpSpPr>
            <a:xfrm rot="19678031">
              <a:off x="8919882" y="1614573"/>
              <a:ext cx="1389133" cy="575674"/>
              <a:chOff x="5137484" y="1916911"/>
              <a:chExt cx="1945483" cy="806232"/>
            </a:xfrm>
          </p:grpSpPr>
          <p:sp>
            <p:nvSpPr>
              <p:cNvPr id="12" name="شكل حر 59">
                <a:extLst>
                  <a:ext uri="{FF2B5EF4-FFF2-40B4-BE49-F238E27FC236}">
                    <a16:creationId xmlns:a16="http://schemas.microsoft.com/office/drawing/2014/main" id="{C522D453-8545-4BB7-3519-BD65DF193E67}"/>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3" name="شكل حر 60">
                <a:extLst>
                  <a:ext uri="{FF2B5EF4-FFF2-40B4-BE49-F238E27FC236}">
                    <a16:creationId xmlns:a16="http://schemas.microsoft.com/office/drawing/2014/main" id="{86E809FD-8FB0-ED9D-4C91-05FBD27FF218}"/>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5" name="شكل حر 61">
                <a:extLst>
                  <a:ext uri="{FF2B5EF4-FFF2-40B4-BE49-F238E27FC236}">
                    <a16:creationId xmlns:a16="http://schemas.microsoft.com/office/drawing/2014/main" id="{E90A64AD-A0C7-78E2-5C7A-51B2CE6C4F00}"/>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8" name="مجموعة 7">
              <a:extLst>
                <a:ext uri="{FF2B5EF4-FFF2-40B4-BE49-F238E27FC236}">
                  <a16:creationId xmlns:a16="http://schemas.microsoft.com/office/drawing/2014/main" id="{5204CC80-BC0A-1281-7D12-17F577B806C5}"/>
                </a:ext>
              </a:extLst>
            </p:cNvPr>
            <p:cNvGrpSpPr/>
            <p:nvPr/>
          </p:nvGrpSpPr>
          <p:grpSpPr>
            <a:xfrm rot="2307867" flipH="1">
              <a:off x="9069932" y="1657218"/>
              <a:ext cx="1389134" cy="575674"/>
              <a:chOff x="5137484" y="1916911"/>
              <a:chExt cx="1945483" cy="806232"/>
            </a:xfrm>
          </p:grpSpPr>
          <p:sp>
            <p:nvSpPr>
              <p:cNvPr id="9" name="شكل حر 89">
                <a:extLst>
                  <a:ext uri="{FF2B5EF4-FFF2-40B4-BE49-F238E27FC236}">
                    <a16:creationId xmlns:a16="http://schemas.microsoft.com/office/drawing/2014/main" id="{03DC8170-CB52-3CCF-A97F-AC1AA7859B46}"/>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 name="شكل حر 90">
                <a:extLst>
                  <a:ext uri="{FF2B5EF4-FFF2-40B4-BE49-F238E27FC236}">
                    <a16:creationId xmlns:a16="http://schemas.microsoft.com/office/drawing/2014/main" id="{E4814312-46D8-6AC4-43E1-28FF9A45E01D}"/>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1" name="شكل حر 91">
                <a:extLst>
                  <a:ext uri="{FF2B5EF4-FFF2-40B4-BE49-F238E27FC236}">
                    <a16:creationId xmlns:a16="http://schemas.microsoft.com/office/drawing/2014/main" id="{6C47F417-98B4-019B-64D3-33E46F24F8D8}"/>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16" name="Title 6">
            <a:extLst>
              <a:ext uri="{FF2B5EF4-FFF2-40B4-BE49-F238E27FC236}">
                <a16:creationId xmlns:a16="http://schemas.microsoft.com/office/drawing/2014/main" id="{E3C5C4F4-A747-1779-213B-41AA25ABA9B4}"/>
              </a:ext>
            </a:extLst>
          </p:cNvPr>
          <p:cNvSpPr txBox="1">
            <a:spLocks/>
          </p:cNvSpPr>
          <p:nvPr/>
        </p:nvSpPr>
        <p:spPr>
          <a:xfrm>
            <a:off x="3422826" y="4476406"/>
            <a:ext cx="7416730" cy="704934"/>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b="0" dirty="0">
                <a:solidFill>
                  <a:srgbClr val="343D45">
                    <a:lumMod val="75000"/>
                  </a:srgbClr>
                </a:solidFill>
                <a:latin typeface="Cocon® Next Arabic"/>
                <a:cs typeface="Geeza Pro" panose="02000400000000000000" pitchFamily="2" charset="0"/>
              </a:rPr>
              <a:t>They show only formal relationships, and not the informal or social relationships that help to get things done in an organization. </a:t>
            </a:r>
          </a:p>
        </p:txBody>
      </p:sp>
      <p:grpSp>
        <p:nvGrpSpPr>
          <p:cNvPr id="17" name="مجموعة 16">
            <a:extLst>
              <a:ext uri="{FF2B5EF4-FFF2-40B4-BE49-F238E27FC236}">
                <a16:creationId xmlns:a16="http://schemas.microsoft.com/office/drawing/2014/main" id="{409B8CA6-8BD5-23C4-D605-2A055119DDE0}"/>
              </a:ext>
            </a:extLst>
          </p:cNvPr>
          <p:cNvGrpSpPr/>
          <p:nvPr/>
        </p:nvGrpSpPr>
        <p:grpSpPr>
          <a:xfrm>
            <a:off x="2690707" y="4711668"/>
            <a:ext cx="637934" cy="256269"/>
            <a:chOff x="8919882" y="1614573"/>
            <a:chExt cx="1539184" cy="618319"/>
          </a:xfrm>
        </p:grpSpPr>
        <p:grpSp>
          <p:nvGrpSpPr>
            <p:cNvPr id="18" name="مجموعة 17">
              <a:extLst>
                <a:ext uri="{FF2B5EF4-FFF2-40B4-BE49-F238E27FC236}">
                  <a16:creationId xmlns:a16="http://schemas.microsoft.com/office/drawing/2014/main" id="{13A9AC1D-9BDB-0B05-B3DF-94D7373900EB}"/>
                </a:ext>
              </a:extLst>
            </p:cNvPr>
            <p:cNvGrpSpPr/>
            <p:nvPr/>
          </p:nvGrpSpPr>
          <p:grpSpPr>
            <a:xfrm rot="19678031">
              <a:off x="8919882" y="1614573"/>
              <a:ext cx="1389133" cy="575674"/>
              <a:chOff x="5137484" y="1916911"/>
              <a:chExt cx="1945483" cy="806232"/>
            </a:xfrm>
          </p:grpSpPr>
          <p:sp>
            <p:nvSpPr>
              <p:cNvPr id="25" name="شكل حر 59">
                <a:extLst>
                  <a:ext uri="{FF2B5EF4-FFF2-40B4-BE49-F238E27FC236}">
                    <a16:creationId xmlns:a16="http://schemas.microsoft.com/office/drawing/2014/main" id="{ACDC3CBB-8648-2929-5D84-04A593AB48C3}"/>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شكل حر 60">
                <a:extLst>
                  <a:ext uri="{FF2B5EF4-FFF2-40B4-BE49-F238E27FC236}">
                    <a16:creationId xmlns:a16="http://schemas.microsoft.com/office/drawing/2014/main" id="{95C00D10-4527-5E70-D4A5-49D42098D384}"/>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شكل حر 61">
                <a:extLst>
                  <a:ext uri="{FF2B5EF4-FFF2-40B4-BE49-F238E27FC236}">
                    <a16:creationId xmlns:a16="http://schemas.microsoft.com/office/drawing/2014/main" id="{C354B815-5FA2-F46A-F93B-0705E16B0947}"/>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19" name="مجموعة 18">
              <a:extLst>
                <a:ext uri="{FF2B5EF4-FFF2-40B4-BE49-F238E27FC236}">
                  <a16:creationId xmlns:a16="http://schemas.microsoft.com/office/drawing/2014/main" id="{2520C63B-7878-ECDF-C2C1-926142C1AF15}"/>
                </a:ext>
              </a:extLst>
            </p:cNvPr>
            <p:cNvGrpSpPr/>
            <p:nvPr/>
          </p:nvGrpSpPr>
          <p:grpSpPr>
            <a:xfrm rot="2307867" flipH="1">
              <a:off x="9069932" y="1657218"/>
              <a:ext cx="1389134" cy="575674"/>
              <a:chOff x="5137484" y="1916911"/>
              <a:chExt cx="1945483" cy="806232"/>
            </a:xfrm>
          </p:grpSpPr>
          <p:sp>
            <p:nvSpPr>
              <p:cNvPr id="20" name="شكل حر 89">
                <a:extLst>
                  <a:ext uri="{FF2B5EF4-FFF2-40B4-BE49-F238E27FC236}">
                    <a16:creationId xmlns:a16="http://schemas.microsoft.com/office/drawing/2014/main" id="{C228014D-C429-ED64-89D0-C9D354B622B5}"/>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شكل حر 90">
                <a:extLst>
                  <a:ext uri="{FF2B5EF4-FFF2-40B4-BE49-F238E27FC236}">
                    <a16:creationId xmlns:a16="http://schemas.microsoft.com/office/drawing/2014/main" id="{9CBFC61C-98B6-9D17-58EC-3A31FE99B8F7}"/>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شكل حر 91">
                <a:extLst>
                  <a:ext uri="{FF2B5EF4-FFF2-40B4-BE49-F238E27FC236}">
                    <a16:creationId xmlns:a16="http://schemas.microsoft.com/office/drawing/2014/main" id="{BB0714D9-52C3-D6C7-D366-5280FA124168}"/>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6" name="Title 6">
            <a:extLst>
              <a:ext uri="{FF2B5EF4-FFF2-40B4-BE49-F238E27FC236}">
                <a16:creationId xmlns:a16="http://schemas.microsoft.com/office/drawing/2014/main" id="{601A6D7A-2C50-68D8-393C-AB3FA0806AB3}"/>
              </a:ext>
            </a:extLst>
          </p:cNvPr>
          <p:cNvSpPr txBox="1">
            <a:spLocks/>
          </p:cNvSpPr>
          <p:nvPr/>
        </p:nvSpPr>
        <p:spPr>
          <a:xfrm>
            <a:off x="3357620" y="5215669"/>
            <a:ext cx="7416730" cy="704934"/>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b="0" dirty="0">
                <a:solidFill>
                  <a:srgbClr val="343D45">
                    <a:lumMod val="75000"/>
                  </a:srgbClr>
                </a:solidFill>
                <a:latin typeface="Cocon® Next Arabic"/>
                <a:cs typeface="Geeza Pro" panose="02000400000000000000" pitchFamily="2" charset="0"/>
              </a:rPr>
              <a:t>They don’t reflect management style.</a:t>
            </a:r>
          </a:p>
        </p:txBody>
      </p:sp>
      <p:grpSp>
        <p:nvGrpSpPr>
          <p:cNvPr id="57" name="مجموعة 56">
            <a:extLst>
              <a:ext uri="{FF2B5EF4-FFF2-40B4-BE49-F238E27FC236}">
                <a16:creationId xmlns:a16="http://schemas.microsoft.com/office/drawing/2014/main" id="{DB16F279-D017-94B5-CC5A-9B1127B4C305}"/>
              </a:ext>
            </a:extLst>
          </p:cNvPr>
          <p:cNvGrpSpPr/>
          <p:nvPr/>
        </p:nvGrpSpPr>
        <p:grpSpPr>
          <a:xfrm>
            <a:off x="2625501" y="5450931"/>
            <a:ext cx="637934" cy="256269"/>
            <a:chOff x="8919882" y="1614573"/>
            <a:chExt cx="1539184" cy="618319"/>
          </a:xfrm>
        </p:grpSpPr>
        <p:grpSp>
          <p:nvGrpSpPr>
            <p:cNvPr id="58" name="مجموعة 57">
              <a:extLst>
                <a:ext uri="{FF2B5EF4-FFF2-40B4-BE49-F238E27FC236}">
                  <a16:creationId xmlns:a16="http://schemas.microsoft.com/office/drawing/2014/main" id="{E09960CF-4CCA-53BB-CDBB-2B0D89EFFFD7}"/>
                </a:ext>
              </a:extLst>
            </p:cNvPr>
            <p:cNvGrpSpPr/>
            <p:nvPr/>
          </p:nvGrpSpPr>
          <p:grpSpPr>
            <a:xfrm rot="19678031">
              <a:off x="8919882" y="1614573"/>
              <a:ext cx="1389133" cy="575674"/>
              <a:chOff x="5137484" y="1916911"/>
              <a:chExt cx="1945483" cy="806232"/>
            </a:xfrm>
          </p:grpSpPr>
          <p:sp>
            <p:nvSpPr>
              <p:cNvPr id="64" name="شكل حر 59">
                <a:extLst>
                  <a:ext uri="{FF2B5EF4-FFF2-40B4-BE49-F238E27FC236}">
                    <a16:creationId xmlns:a16="http://schemas.microsoft.com/office/drawing/2014/main" id="{E98C71E3-0335-4D1F-8065-2B4DF852558C}"/>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5" name="شكل حر 60">
                <a:extLst>
                  <a:ext uri="{FF2B5EF4-FFF2-40B4-BE49-F238E27FC236}">
                    <a16:creationId xmlns:a16="http://schemas.microsoft.com/office/drawing/2014/main" id="{548C41B0-6251-B175-13BE-5AE8F482803D}"/>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6" name="شكل حر 61">
                <a:extLst>
                  <a:ext uri="{FF2B5EF4-FFF2-40B4-BE49-F238E27FC236}">
                    <a16:creationId xmlns:a16="http://schemas.microsoft.com/office/drawing/2014/main" id="{BBE6D4DF-1DDA-17FD-1F82-5A30135D71C6}"/>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59" name="مجموعة 58">
              <a:extLst>
                <a:ext uri="{FF2B5EF4-FFF2-40B4-BE49-F238E27FC236}">
                  <a16:creationId xmlns:a16="http://schemas.microsoft.com/office/drawing/2014/main" id="{D8EBC392-0BC6-1B1E-CC5D-BEF119B844F9}"/>
                </a:ext>
              </a:extLst>
            </p:cNvPr>
            <p:cNvGrpSpPr/>
            <p:nvPr/>
          </p:nvGrpSpPr>
          <p:grpSpPr>
            <a:xfrm rot="2307867" flipH="1">
              <a:off x="9069932" y="1657218"/>
              <a:ext cx="1389134" cy="575674"/>
              <a:chOff x="5137484" y="1916911"/>
              <a:chExt cx="1945483" cy="806232"/>
            </a:xfrm>
          </p:grpSpPr>
          <p:sp>
            <p:nvSpPr>
              <p:cNvPr id="60" name="شكل حر 89">
                <a:extLst>
                  <a:ext uri="{FF2B5EF4-FFF2-40B4-BE49-F238E27FC236}">
                    <a16:creationId xmlns:a16="http://schemas.microsoft.com/office/drawing/2014/main" id="{EF104FBB-3725-6E8A-882D-A7AE9589F5A3}"/>
                  </a:ext>
                </a:extLst>
              </p:cNvPr>
              <p:cNvSpPr/>
              <p:nvPr/>
            </p:nvSpPr>
            <p:spPr>
              <a:xfrm rot="14598714">
                <a:off x="5620578" y="1808643"/>
                <a:ext cx="431406" cy="1397594"/>
              </a:xfrm>
              <a:prstGeom prst="star12">
                <a:avLst/>
              </a:prstGeom>
              <a:solidFill>
                <a:srgbClr val="C1F5EF"/>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2" name="شكل حر 90">
                <a:extLst>
                  <a:ext uri="{FF2B5EF4-FFF2-40B4-BE49-F238E27FC236}">
                    <a16:creationId xmlns:a16="http://schemas.microsoft.com/office/drawing/2014/main" id="{F80B36A6-8675-C0EF-C5C8-7350B55A1845}"/>
                  </a:ext>
                </a:extLst>
              </p:cNvPr>
              <p:cNvSpPr/>
              <p:nvPr/>
            </p:nvSpPr>
            <p:spPr>
              <a:xfrm rot="15293836">
                <a:off x="5853780" y="1591689"/>
                <a:ext cx="431406" cy="1397594"/>
              </a:xfrm>
              <a:prstGeom prst="star12">
                <a:avLst/>
              </a:prstGeom>
              <a:solidFill>
                <a:srgbClr val="78E8DB"/>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3" name="شكل حر 91">
                <a:extLst>
                  <a:ext uri="{FF2B5EF4-FFF2-40B4-BE49-F238E27FC236}">
                    <a16:creationId xmlns:a16="http://schemas.microsoft.com/office/drawing/2014/main" id="{BED02D8B-E02F-971D-29F4-56FED00851CC}"/>
                  </a:ext>
                </a:extLst>
              </p:cNvPr>
              <p:cNvSpPr/>
              <p:nvPr/>
            </p:nvSpPr>
            <p:spPr>
              <a:xfrm rot="16200000">
                <a:off x="6168467" y="1433817"/>
                <a:ext cx="431406" cy="1397594"/>
              </a:xfrm>
              <a:prstGeom prst="star12">
                <a:avLst/>
              </a:prstGeom>
              <a:solidFill>
                <a:srgbClr val="22C4B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Tree>
    <p:extLst>
      <p:ext uri="{BB962C8B-B14F-4D97-AF65-F5344CB8AC3E}">
        <p14:creationId xmlns:p14="http://schemas.microsoft.com/office/powerpoint/2010/main" val="27313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401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
                                        </p:tgtEl>
                                        <p:attrNameLst>
                                          <p:attrName>ppt_y</p:attrName>
                                        </p:attrNameLst>
                                      </p:cBhvr>
                                      <p:tavLst>
                                        <p:tav tm="0">
                                          <p:val>
                                            <p:strVal val="#ppt_y"/>
                                          </p:val>
                                        </p:tav>
                                        <p:tav tm="100000">
                                          <p:val>
                                            <p:strVal val="#ppt_y"/>
                                          </p:val>
                                        </p:tav>
                                      </p:tavLst>
                                    </p:anim>
                                    <p:anim calcmode="lin" valueType="num">
                                      <p:cBhvr>
                                        <p:cTn id="41"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
                                        </p:tgtEl>
                                      </p:cBhvr>
                                    </p:animEffect>
                                  </p:childTnLst>
                                </p:cTn>
                              </p:par>
                            </p:childTnLst>
                          </p:cTn>
                        </p:par>
                        <p:par>
                          <p:cTn id="44" fill="hold">
                            <p:stCondLst>
                              <p:cond delay="44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538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1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6"/>
                                        </p:tgtEl>
                                        <p:attrNameLst>
                                          <p:attrName>ppt_y</p:attrName>
                                        </p:attrNameLst>
                                      </p:cBhvr>
                                      <p:tavLst>
                                        <p:tav tm="0">
                                          <p:val>
                                            <p:strVal val="#ppt_y"/>
                                          </p:val>
                                        </p:tav>
                                        <p:tav tm="100000">
                                          <p:val>
                                            <p:strVal val="#ppt_y"/>
                                          </p:val>
                                        </p:tav>
                                      </p:tavLst>
                                    </p:anim>
                                    <p:anim calcmode="lin" valueType="num">
                                      <p:cBhvr>
                                        <p:cTn id="57" dur="1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6"/>
                                        </p:tgtEl>
                                      </p:cBhvr>
                                    </p:animEffect>
                                  </p:childTnLst>
                                </p:cTn>
                              </p:par>
                            </p:childTnLst>
                          </p:cTn>
                        </p:par>
                        <p:par>
                          <p:cTn id="60" fill="hold">
                            <p:stCondLst>
                              <p:cond delay="65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6"/>
                                        </p:tgtEl>
                                        <p:attrNameLst>
                                          <p:attrName>style.visibility</p:attrName>
                                        </p:attrNameLst>
                                      </p:cBhvr>
                                      <p:to>
                                        <p:strVal val="visible"/>
                                      </p:to>
                                    </p:set>
                                    <p:anim calcmode="lin" valueType="num">
                                      <p:cBhvr>
                                        <p:cTn id="63" dur="1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56"/>
                                        </p:tgtEl>
                                        <p:attrNameLst>
                                          <p:attrName>ppt_y</p:attrName>
                                        </p:attrNameLst>
                                      </p:cBhvr>
                                      <p:tavLst>
                                        <p:tav tm="0">
                                          <p:val>
                                            <p:strVal val="#ppt_y"/>
                                          </p:val>
                                        </p:tav>
                                        <p:tav tm="100000">
                                          <p:val>
                                            <p:strVal val="#ppt_y"/>
                                          </p:val>
                                        </p:tav>
                                      </p:tavLst>
                                    </p:anim>
                                    <p:anim calcmode="lin" valueType="num">
                                      <p:cBhvr>
                                        <p:cTn id="65" dur="1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3" grpId="0"/>
      <p:bldP spid="5" grpId="0"/>
      <p:bldP spid="16"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1130820" y="1446854"/>
            <a:ext cx="9975186"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52" name="TextBox 7">
            <a:extLst>
              <a:ext uri="{FF2B5EF4-FFF2-40B4-BE49-F238E27FC236}">
                <a16:creationId xmlns:a16="http://schemas.microsoft.com/office/drawing/2014/main" id="{7D78EC19-1423-EB25-B16D-896E0B844B69}"/>
              </a:ext>
            </a:extLst>
          </p:cNvPr>
          <p:cNvSpPr txBox="1"/>
          <p:nvPr/>
        </p:nvSpPr>
        <p:spPr>
          <a:xfrm>
            <a:off x="1598505" y="1641646"/>
            <a:ext cx="8493493"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The sum of total skills and talents of a company, can be referred to as its human capital. </a:t>
            </a:r>
          </a:p>
        </p:txBody>
      </p:sp>
      <p:sp>
        <p:nvSpPr>
          <p:cNvPr id="66" name="مثلث قائم الزاوية 65">
            <a:extLst>
              <a:ext uri="{FF2B5EF4-FFF2-40B4-BE49-F238E27FC236}">
                <a16:creationId xmlns:a16="http://schemas.microsoft.com/office/drawing/2014/main" id="{12EBA076-B9F7-9784-6902-D81225310CC0}"/>
              </a:ext>
            </a:extLst>
          </p:cNvPr>
          <p:cNvSpPr/>
          <p:nvPr/>
        </p:nvSpPr>
        <p:spPr>
          <a:xfrm rot="18900000">
            <a:off x="5723934" y="2723792"/>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Note on Human Capital</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1147410" y="198248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1</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 name="Rectangle à coins arrondis 18">
            <a:extLst>
              <a:ext uri="{FF2B5EF4-FFF2-40B4-BE49-F238E27FC236}">
                <a16:creationId xmlns:a16="http://schemas.microsoft.com/office/drawing/2014/main" id="{0E496FD5-8DF3-2212-5626-1FECB3F4F365}"/>
              </a:ext>
            </a:extLst>
          </p:cNvPr>
          <p:cNvSpPr/>
          <p:nvPr/>
        </p:nvSpPr>
        <p:spPr>
          <a:xfrm>
            <a:off x="1130820" y="3009143"/>
            <a:ext cx="9975186" cy="1214272"/>
          </a:xfrm>
          <a:prstGeom prst="roundRect">
            <a:avLst/>
          </a:prstGeom>
          <a:solidFill>
            <a:schemeClr val="bg1">
              <a:lumMod val="6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3" name="TextBox 7">
            <a:extLst>
              <a:ext uri="{FF2B5EF4-FFF2-40B4-BE49-F238E27FC236}">
                <a16:creationId xmlns:a16="http://schemas.microsoft.com/office/drawing/2014/main" id="{947085D5-DB94-7F83-B130-0495418B57BA}"/>
              </a:ext>
            </a:extLst>
          </p:cNvPr>
          <p:cNvSpPr txBox="1"/>
          <p:nvPr/>
        </p:nvSpPr>
        <p:spPr>
          <a:xfrm>
            <a:off x="1633178" y="3407680"/>
            <a:ext cx="8493493" cy="4247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Human capital makes the firm productive. </a:t>
            </a:r>
          </a:p>
        </p:txBody>
      </p:sp>
      <p:sp>
        <p:nvSpPr>
          <p:cNvPr id="5" name="مثلث قائم الزاوية 4">
            <a:extLst>
              <a:ext uri="{FF2B5EF4-FFF2-40B4-BE49-F238E27FC236}">
                <a16:creationId xmlns:a16="http://schemas.microsoft.com/office/drawing/2014/main" id="{0633B923-4327-8F55-1F01-E7E80F778BD1}"/>
              </a:ext>
            </a:extLst>
          </p:cNvPr>
          <p:cNvSpPr/>
          <p:nvPr/>
        </p:nvSpPr>
        <p:spPr>
          <a:xfrm rot="18900000">
            <a:off x="5723934" y="4286081"/>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7">
            <a:extLst>
              <a:ext uri="{FF2B5EF4-FFF2-40B4-BE49-F238E27FC236}">
                <a16:creationId xmlns:a16="http://schemas.microsoft.com/office/drawing/2014/main" id="{DF9330B1-F3BC-FB7A-83E9-F1A28C7B5ED3}"/>
              </a:ext>
            </a:extLst>
          </p:cNvPr>
          <p:cNvSpPr txBox="1"/>
          <p:nvPr/>
        </p:nvSpPr>
        <p:spPr>
          <a:xfrm>
            <a:off x="1147410" y="3544775"/>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bg1">
                    <a:lumMod val="85000"/>
                  </a:schemeClr>
                </a:solidFill>
                <a:latin typeface="Tajawal" panose="00000500000000000000" pitchFamily="2" charset="-78"/>
                <a:cs typeface="Tajawal" panose="00000500000000000000" pitchFamily="2" charset="-78"/>
              </a:rPr>
              <a:t>2</a:t>
            </a:r>
            <a:endParaRPr kumimoji="0" lang="en-US" sz="3600" b="1" i="0" u="none" strike="noStrike" kern="0" cap="none" spc="0" normalizeH="0" baseline="0" noProof="0" dirty="0">
              <a:ln>
                <a:noFill/>
              </a:ln>
              <a:solidFill>
                <a:schemeClr val="bg1">
                  <a:lumMod val="85000"/>
                </a:schemeClr>
              </a:solidFill>
              <a:effectLst/>
              <a:uLnTx/>
              <a:uFillTx/>
              <a:latin typeface="Tajawal" panose="00000500000000000000" pitchFamily="2" charset="-78"/>
              <a:cs typeface="Tajawal" panose="00000500000000000000" pitchFamily="2" charset="-78"/>
            </a:endParaRPr>
          </a:p>
        </p:txBody>
      </p:sp>
      <p:sp>
        <p:nvSpPr>
          <p:cNvPr id="8" name="Rectangle à coins arrondis 18">
            <a:extLst>
              <a:ext uri="{FF2B5EF4-FFF2-40B4-BE49-F238E27FC236}">
                <a16:creationId xmlns:a16="http://schemas.microsoft.com/office/drawing/2014/main" id="{E9BC1BD3-7418-6182-7921-5FAF53BEE00B}"/>
              </a:ext>
            </a:extLst>
          </p:cNvPr>
          <p:cNvSpPr/>
          <p:nvPr/>
        </p:nvSpPr>
        <p:spPr>
          <a:xfrm>
            <a:off x="1147410" y="4722301"/>
            <a:ext cx="9975186" cy="1214272"/>
          </a:xfrm>
          <a:prstGeom prst="roundRect">
            <a:avLst/>
          </a:prstGeom>
          <a:solidFill>
            <a:schemeClr val="accent1">
              <a:lumMod val="40000"/>
              <a:lumOff val="60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9" name="TextBox 7">
            <a:extLst>
              <a:ext uri="{FF2B5EF4-FFF2-40B4-BE49-F238E27FC236}">
                <a16:creationId xmlns:a16="http://schemas.microsoft.com/office/drawing/2014/main" id="{2E1ECAC9-75FF-6E75-E1FD-0310BF31A410}"/>
              </a:ext>
            </a:extLst>
          </p:cNvPr>
          <p:cNvSpPr txBox="1"/>
          <p:nvPr/>
        </p:nvSpPr>
        <p:spPr>
          <a:xfrm>
            <a:off x="2127880" y="4973821"/>
            <a:ext cx="8003898"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schemeClr val="bg1"/>
                </a:solidFill>
                <a:latin typeface="Tajawal" panose="00000500000000000000" pitchFamily="2" charset="-78"/>
                <a:cs typeface="Tajawal" panose="00000500000000000000" pitchFamily="2" charset="-78"/>
              </a:rPr>
              <a:t>It is the “brain,” that organizes the material resources of the firm, to make the firm profitable. </a:t>
            </a:r>
          </a:p>
        </p:txBody>
      </p:sp>
      <p:sp>
        <p:nvSpPr>
          <p:cNvPr id="11" name="TextBox 7">
            <a:extLst>
              <a:ext uri="{FF2B5EF4-FFF2-40B4-BE49-F238E27FC236}">
                <a16:creationId xmlns:a16="http://schemas.microsoft.com/office/drawing/2014/main" id="{27282D44-0985-B54C-B075-3B4E3DA7D62C}"/>
              </a:ext>
            </a:extLst>
          </p:cNvPr>
          <p:cNvSpPr txBox="1"/>
          <p:nvPr/>
        </p:nvSpPr>
        <p:spPr>
          <a:xfrm>
            <a:off x="1164000" y="5257933"/>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accent6">
                    <a:lumMod val="50000"/>
                  </a:schemeClr>
                </a:solidFill>
                <a:latin typeface="Tajawal" panose="00000500000000000000" pitchFamily="2" charset="-78"/>
                <a:cs typeface="Tajawal" panose="00000500000000000000" pitchFamily="2" charset="-78"/>
              </a:rPr>
              <a:t>3</a:t>
            </a:r>
            <a:endParaRPr kumimoji="0" lang="en-US" sz="3600" b="1" i="0" u="none" strike="noStrike" kern="0" cap="none" spc="0" normalizeH="0" baseline="0" noProof="0" dirty="0">
              <a:ln>
                <a:noFill/>
              </a:ln>
              <a:solidFill>
                <a:schemeClr val="accent6">
                  <a:lumMod val="5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1861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75"/>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2275"/>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48" grpId="0" animBg="1"/>
      <p:bldP spid="49" grpId="0" animBg="1"/>
      <p:bldP spid="50" grpId="0" animBg="1"/>
      <p:bldP spid="51" grpId="0" animBg="1"/>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1130820" y="1446854"/>
            <a:ext cx="9975186"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52" name="TextBox 7">
            <a:extLst>
              <a:ext uri="{FF2B5EF4-FFF2-40B4-BE49-F238E27FC236}">
                <a16:creationId xmlns:a16="http://schemas.microsoft.com/office/drawing/2014/main" id="{7D78EC19-1423-EB25-B16D-896E0B844B69}"/>
              </a:ext>
            </a:extLst>
          </p:cNvPr>
          <p:cNvSpPr txBox="1"/>
          <p:nvPr/>
        </p:nvSpPr>
        <p:spPr>
          <a:xfrm>
            <a:off x="2462997" y="1650402"/>
            <a:ext cx="7663674"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 The business owner, the boss, must manage his team closely. </a:t>
            </a:r>
          </a:p>
        </p:txBody>
      </p:sp>
      <p:sp>
        <p:nvSpPr>
          <p:cNvPr id="66" name="مثلث قائم الزاوية 65">
            <a:extLst>
              <a:ext uri="{FF2B5EF4-FFF2-40B4-BE49-F238E27FC236}">
                <a16:creationId xmlns:a16="http://schemas.microsoft.com/office/drawing/2014/main" id="{12EBA076-B9F7-9784-6902-D81225310CC0}"/>
              </a:ext>
            </a:extLst>
          </p:cNvPr>
          <p:cNvSpPr/>
          <p:nvPr/>
        </p:nvSpPr>
        <p:spPr>
          <a:xfrm rot="18900000">
            <a:off x="5723934" y="2723792"/>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Note on Human Capital</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1147410" y="198248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4</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 name="Rectangle à coins arrondis 18">
            <a:extLst>
              <a:ext uri="{FF2B5EF4-FFF2-40B4-BE49-F238E27FC236}">
                <a16:creationId xmlns:a16="http://schemas.microsoft.com/office/drawing/2014/main" id="{0E496FD5-8DF3-2212-5626-1FECB3F4F365}"/>
              </a:ext>
            </a:extLst>
          </p:cNvPr>
          <p:cNvSpPr/>
          <p:nvPr/>
        </p:nvSpPr>
        <p:spPr>
          <a:xfrm>
            <a:off x="1130820" y="3009143"/>
            <a:ext cx="9975186" cy="1214272"/>
          </a:xfrm>
          <a:prstGeom prst="roundRect">
            <a:avLst/>
          </a:prstGeom>
          <a:solidFill>
            <a:schemeClr val="bg1">
              <a:lumMod val="6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3" name="TextBox 7">
            <a:extLst>
              <a:ext uri="{FF2B5EF4-FFF2-40B4-BE49-F238E27FC236}">
                <a16:creationId xmlns:a16="http://schemas.microsoft.com/office/drawing/2014/main" id="{947085D5-DB94-7F83-B130-0495418B57BA}"/>
              </a:ext>
            </a:extLst>
          </p:cNvPr>
          <p:cNvSpPr txBox="1"/>
          <p:nvPr/>
        </p:nvSpPr>
        <p:spPr>
          <a:xfrm>
            <a:off x="1924461" y="3313149"/>
            <a:ext cx="8493493"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With close supervision, each worker will know what to do, what is expected of him, and how to do a good job. </a:t>
            </a:r>
          </a:p>
        </p:txBody>
      </p:sp>
      <p:sp>
        <p:nvSpPr>
          <p:cNvPr id="5" name="مثلث قائم الزاوية 4">
            <a:extLst>
              <a:ext uri="{FF2B5EF4-FFF2-40B4-BE49-F238E27FC236}">
                <a16:creationId xmlns:a16="http://schemas.microsoft.com/office/drawing/2014/main" id="{0633B923-4327-8F55-1F01-E7E80F778BD1}"/>
              </a:ext>
            </a:extLst>
          </p:cNvPr>
          <p:cNvSpPr/>
          <p:nvPr/>
        </p:nvSpPr>
        <p:spPr>
          <a:xfrm rot="18900000">
            <a:off x="5723934" y="4286081"/>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7">
            <a:extLst>
              <a:ext uri="{FF2B5EF4-FFF2-40B4-BE49-F238E27FC236}">
                <a16:creationId xmlns:a16="http://schemas.microsoft.com/office/drawing/2014/main" id="{DF9330B1-F3BC-FB7A-83E9-F1A28C7B5ED3}"/>
              </a:ext>
            </a:extLst>
          </p:cNvPr>
          <p:cNvSpPr txBox="1"/>
          <p:nvPr/>
        </p:nvSpPr>
        <p:spPr>
          <a:xfrm>
            <a:off x="1147410" y="3544775"/>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bg1">
                    <a:lumMod val="85000"/>
                  </a:schemeClr>
                </a:solidFill>
                <a:latin typeface="Tajawal" panose="00000500000000000000" pitchFamily="2" charset="-78"/>
                <a:cs typeface="Tajawal" panose="00000500000000000000" pitchFamily="2" charset="-78"/>
              </a:rPr>
              <a:t>5</a:t>
            </a:r>
            <a:endParaRPr kumimoji="0" lang="en-US" sz="3600" b="1" i="0" u="none" strike="noStrike" kern="0" cap="none" spc="0" normalizeH="0" baseline="0" noProof="0" dirty="0">
              <a:ln>
                <a:noFill/>
              </a:ln>
              <a:solidFill>
                <a:schemeClr val="bg1">
                  <a:lumMod val="85000"/>
                </a:schemeClr>
              </a:solidFill>
              <a:effectLst/>
              <a:uLnTx/>
              <a:uFillTx/>
              <a:latin typeface="Tajawal" panose="00000500000000000000" pitchFamily="2" charset="-78"/>
              <a:cs typeface="Tajawal" panose="00000500000000000000" pitchFamily="2" charset="-78"/>
            </a:endParaRPr>
          </a:p>
        </p:txBody>
      </p:sp>
      <p:sp>
        <p:nvSpPr>
          <p:cNvPr id="8" name="Rectangle à coins arrondis 18">
            <a:extLst>
              <a:ext uri="{FF2B5EF4-FFF2-40B4-BE49-F238E27FC236}">
                <a16:creationId xmlns:a16="http://schemas.microsoft.com/office/drawing/2014/main" id="{E9BC1BD3-7418-6182-7921-5FAF53BEE00B}"/>
              </a:ext>
            </a:extLst>
          </p:cNvPr>
          <p:cNvSpPr/>
          <p:nvPr/>
        </p:nvSpPr>
        <p:spPr>
          <a:xfrm>
            <a:off x="1147410" y="4722301"/>
            <a:ext cx="9975186" cy="1214272"/>
          </a:xfrm>
          <a:prstGeom prst="roundRect">
            <a:avLst/>
          </a:prstGeom>
          <a:solidFill>
            <a:schemeClr val="accent1">
              <a:lumMod val="40000"/>
              <a:lumOff val="60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9" name="TextBox 7">
            <a:extLst>
              <a:ext uri="{FF2B5EF4-FFF2-40B4-BE49-F238E27FC236}">
                <a16:creationId xmlns:a16="http://schemas.microsoft.com/office/drawing/2014/main" id="{2E1ECAC9-75FF-6E75-E1FD-0310BF31A410}"/>
              </a:ext>
            </a:extLst>
          </p:cNvPr>
          <p:cNvSpPr txBox="1"/>
          <p:nvPr/>
        </p:nvSpPr>
        <p:spPr>
          <a:xfrm>
            <a:off x="2663059" y="4976190"/>
            <a:ext cx="6749420"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schemeClr val="bg1"/>
                </a:solidFill>
                <a:latin typeface="Tajawal" panose="00000500000000000000" pitchFamily="2" charset="-78"/>
                <a:cs typeface="Tajawal" panose="00000500000000000000" pitchFamily="2" charset="-78"/>
              </a:rPr>
              <a:t>If all workers are productive, the business will prosper. </a:t>
            </a:r>
          </a:p>
        </p:txBody>
      </p:sp>
      <p:sp>
        <p:nvSpPr>
          <p:cNvPr id="11" name="TextBox 7">
            <a:extLst>
              <a:ext uri="{FF2B5EF4-FFF2-40B4-BE49-F238E27FC236}">
                <a16:creationId xmlns:a16="http://schemas.microsoft.com/office/drawing/2014/main" id="{27282D44-0985-B54C-B075-3B4E3DA7D62C}"/>
              </a:ext>
            </a:extLst>
          </p:cNvPr>
          <p:cNvSpPr txBox="1"/>
          <p:nvPr/>
        </p:nvSpPr>
        <p:spPr>
          <a:xfrm>
            <a:off x="1164000" y="5257933"/>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accent6">
                    <a:lumMod val="50000"/>
                  </a:schemeClr>
                </a:solidFill>
                <a:latin typeface="Tajawal" panose="00000500000000000000" pitchFamily="2" charset="-78"/>
                <a:cs typeface="Tajawal" panose="00000500000000000000" pitchFamily="2" charset="-78"/>
              </a:rPr>
              <a:t>6</a:t>
            </a:r>
            <a:endParaRPr kumimoji="0" lang="en-US" sz="3600" b="1" i="0" u="none" strike="noStrike" kern="0" cap="none" spc="0" normalizeH="0" baseline="0" noProof="0" dirty="0">
              <a:ln>
                <a:noFill/>
              </a:ln>
              <a:solidFill>
                <a:schemeClr val="accent6">
                  <a:lumMod val="5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7225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75"/>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2275"/>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48" grpId="0" animBg="1"/>
      <p:bldP spid="49" grpId="0" animBg="1"/>
      <p:bldP spid="50" grpId="0" animBg="1"/>
      <p:bldP spid="51" grpId="0" animBg="1"/>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HIRING PEOPLE</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10</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1130820" y="1446854"/>
            <a:ext cx="9975186" cy="159708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52" name="TextBox 7">
            <a:extLst>
              <a:ext uri="{FF2B5EF4-FFF2-40B4-BE49-F238E27FC236}">
                <a16:creationId xmlns:a16="http://schemas.microsoft.com/office/drawing/2014/main" id="{7D78EC19-1423-EB25-B16D-896E0B844B69}"/>
              </a:ext>
            </a:extLst>
          </p:cNvPr>
          <p:cNvSpPr txBox="1"/>
          <p:nvPr/>
        </p:nvSpPr>
        <p:spPr>
          <a:xfrm>
            <a:off x="2462996" y="1650402"/>
            <a:ext cx="7730217" cy="1089529"/>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In case the number of workers is large, then the boss must find some way to delegate supervision to department heads or team leaders. </a:t>
            </a:r>
          </a:p>
        </p:txBody>
      </p:sp>
      <p:sp>
        <p:nvSpPr>
          <p:cNvPr id="66" name="مثلث قائم الزاوية 65">
            <a:extLst>
              <a:ext uri="{FF2B5EF4-FFF2-40B4-BE49-F238E27FC236}">
                <a16:creationId xmlns:a16="http://schemas.microsoft.com/office/drawing/2014/main" id="{12EBA076-B9F7-9784-6902-D81225310CC0}"/>
              </a:ext>
            </a:extLst>
          </p:cNvPr>
          <p:cNvSpPr/>
          <p:nvPr/>
        </p:nvSpPr>
        <p:spPr>
          <a:xfrm rot="18900000">
            <a:off x="5743709" y="3094188"/>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Note on Human Capital</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1147410" y="198248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7</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 name="Rectangle à coins arrondis 18">
            <a:extLst>
              <a:ext uri="{FF2B5EF4-FFF2-40B4-BE49-F238E27FC236}">
                <a16:creationId xmlns:a16="http://schemas.microsoft.com/office/drawing/2014/main" id="{0E496FD5-8DF3-2212-5626-1FECB3F4F365}"/>
              </a:ext>
            </a:extLst>
          </p:cNvPr>
          <p:cNvSpPr/>
          <p:nvPr/>
        </p:nvSpPr>
        <p:spPr>
          <a:xfrm>
            <a:off x="1101024" y="3636063"/>
            <a:ext cx="9975186" cy="2019337"/>
          </a:xfrm>
          <a:prstGeom prst="roundRect">
            <a:avLst/>
          </a:prstGeom>
          <a:solidFill>
            <a:schemeClr val="bg1">
              <a:lumMod val="6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3" name="TextBox 7">
            <a:extLst>
              <a:ext uri="{FF2B5EF4-FFF2-40B4-BE49-F238E27FC236}">
                <a16:creationId xmlns:a16="http://schemas.microsoft.com/office/drawing/2014/main" id="{947085D5-DB94-7F83-B130-0495418B57BA}"/>
              </a:ext>
            </a:extLst>
          </p:cNvPr>
          <p:cNvSpPr txBox="1"/>
          <p:nvPr/>
        </p:nvSpPr>
        <p:spPr>
          <a:xfrm>
            <a:off x="2240209" y="4113098"/>
            <a:ext cx="8506635" cy="1089529"/>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At some point, the Chairman and Chief Executive Officer of the company must appoint a Chief Operating Officer, who would direct the various departments. </a:t>
            </a:r>
          </a:p>
        </p:txBody>
      </p:sp>
      <p:sp>
        <p:nvSpPr>
          <p:cNvPr id="6" name="TextBox 7">
            <a:extLst>
              <a:ext uri="{FF2B5EF4-FFF2-40B4-BE49-F238E27FC236}">
                <a16:creationId xmlns:a16="http://schemas.microsoft.com/office/drawing/2014/main" id="{DF9330B1-F3BC-FB7A-83E9-F1A28C7B5ED3}"/>
              </a:ext>
            </a:extLst>
          </p:cNvPr>
          <p:cNvSpPr txBox="1"/>
          <p:nvPr/>
        </p:nvSpPr>
        <p:spPr>
          <a:xfrm>
            <a:off x="1117614" y="417169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bg1">
                    <a:lumMod val="85000"/>
                  </a:schemeClr>
                </a:solidFill>
                <a:latin typeface="Tajawal" panose="00000500000000000000" pitchFamily="2" charset="-78"/>
                <a:cs typeface="Tajawal" panose="00000500000000000000" pitchFamily="2" charset="-78"/>
              </a:rPr>
              <a:t>8</a:t>
            </a:r>
            <a:endParaRPr kumimoji="0" lang="en-US" sz="3600" b="1" i="0" u="none" strike="noStrike" kern="0" cap="none" spc="0" normalizeH="0" baseline="0" noProof="0" dirty="0">
              <a:ln>
                <a:noFill/>
              </a:ln>
              <a:solidFill>
                <a:schemeClr val="bg1">
                  <a:lumMod val="85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39328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75"/>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48" grpId="0" animBg="1"/>
      <p:bldP spid="49" grpId="0" animBg="1"/>
      <p:bldP spid="50" grpId="0" animBg="1"/>
      <p:bldP spid="51"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1130820" y="1232952"/>
            <a:ext cx="9975186" cy="1428174"/>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52" name="TextBox 7">
            <a:extLst>
              <a:ext uri="{FF2B5EF4-FFF2-40B4-BE49-F238E27FC236}">
                <a16:creationId xmlns:a16="http://schemas.microsoft.com/office/drawing/2014/main" id="{7D78EC19-1423-EB25-B16D-896E0B844B69}"/>
              </a:ext>
            </a:extLst>
          </p:cNvPr>
          <p:cNvSpPr txBox="1"/>
          <p:nvPr/>
        </p:nvSpPr>
        <p:spPr>
          <a:xfrm>
            <a:off x="2357080" y="1402274"/>
            <a:ext cx="7663674" cy="1089529"/>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The COO could supervise the managers of the marketing department, the finance, and accounting department, and the production department. </a:t>
            </a:r>
          </a:p>
        </p:txBody>
      </p:sp>
      <p:sp>
        <p:nvSpPr>
          <p:cNvPr id="66" name="مثلث قائم الزاوية 65">
            <a:extLst>
              <a:ext uri="{FF2B5EF4-FFF2-40B4-BE49-F238E27FC236}">
                <a16:creationId xmlns:a16="http://schemas.microsoft.com/office/drawing/2014/main" id="{12EBA076-B9F7-9784-6902-D81225310CC0}"/>
              </a:ext>
            </a:extLst>
          </p:cNvPr>
          <p:cNvSpPr/>
          <p:nvPr/>
        </p:nvSpPr>
        <p:spPr>
          <a:xfrm rot="18900000">
            <a:off x="5723934" y="2723792"/>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Note on Human Capital</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1147410" y="198248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9</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 name="Rectangle à coins arrondis 18">
            <a:extLst>
              <a:ext uri="{FF2B5EF4-FFF2-40B4-BE49-F238E27FC236}">
                <a16:creationId xmlns:a16="http://schemas.microsoft.com/office/drawing/2014/main" id="{0E496FD5-8DF3-2212-5626-1FECB3F4F365}"/>
              </a:ext>
            </a:extLst>
          </p:cNvPr>
          <p:cNvSpPr/>
          <p:nvPr/>
        </p:nvSpPr>
        <p:spPr>
          <a:xfrm>
            <a:off x="1130820" y="3009143"/>
            <a:ext cx="9975186" cy="1214272"/>
          </a:xfrm>
          <a:prstGeom prst="roundRect">
            <a:avLst/>
          </a:prstGeom>
          <a:solidFill>
            <a:schemeClr val="bg1">
              <a:lumMod val="6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3" name="TextBox 7">
            <a:extLst>
              <a:ext uri="{FF2B5EF4-FFF2-40B4-BE49-F238E27FC236}">
                <a16:creationId xmlns:a16="http://schemas.microsoft.com/office/drawing/2014/main" id="{947085D5-DB94-7F83-B130-0495418B57BA}"/>
              </a:ext>
            </a:extLst>
          </p:cNvPr>
          <p:cNvSpPr txBox="1"/>
          <p:nvPr/>
        </p:nvSpPr>
        <p:spPr>
          <a:xfrm>
            <a:off x="1871666" y="3352279"/>
            <a:ext cx="8493493" cy="4247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He would handle day-to-day management. </a:t>
            </a:r>
          </a:p>
        </p:txBody>
      </p:sp>
      <p:sp>
        <p:nvSpPr>
          <p:cNvPr id="5" name="مثلث قائم الزاوية 4">
            <a:extLst>
              <a:ext uri="{FF2B5EF4-FFF2-40B4-BE49-F238E27FC236}">
                <a16:creationId xmlns:a16="http://schemas.microsoft.com/office/drawing/2014/main" id="{0633B923-4327-8F55-1F01-E7E80F778BD1}"/>
              </a:ext>
            </a:extLst>
          </p:cNvPr>
          <p:cNvSpPr/>
          <p:nvPr/>
        </p:nvSpPr>
        <p:spPr>
          <a:xfrm rot="18900000">
            <a:off x="5723934" y="4286081"/>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7">
            <a:extLst>
              <a:ext uri="{FF2B5EF4-FFF2-40B4-BE49-F238E27FC236}">
                <a16:creationId xmlns:a16="http://schemas.microsoft.com/office/drawing/2014/main" id="{DF9330B1-F3BC-FB7A-83E9-F1A28C7B5ED3}"/>
              </a:ext>
            </a:extLst>
          </p:cNvPr>
          <p:cNvSpPr txBox="1"/>
          <p:nvPr/>
        </p:nvSpPr>
        <p:spPr>
          <a:xfrm>
            <a:off x="1147410" y="3544775"/>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bg1">
                    <a:lumMod val="85000"/>
                  </a:schemeClr>
                </a:solidFill>
                <a:latin typeface="Tajawal" panose="00000500000000000000" pitchFamily="2" charset="-78"/>
                <a:cs typeface="Tajawal" panose="00000500000000000000" pitchFamily="2" charset="-78"/>
              </a:rPr>
              <a:t>10</a:t>
            </a:r>
            <a:endParaRPr kumimoji="0" lang="en-US" sz="3600" b="1" i="0" u="none" strike="noStrike" kern="0" cap="none" spc="0" normalizeH="0" baseline="0" noProof="0" dirty="0">
              <a:ln>
                <a:noFill/>
              </a:ln>
              <a:solidFill>
                <a:schemeClr val="bg1">
                  <a:lumMod val="85000"/>
                </a:schemeClr>
              </a:solidFill>
              <a:effectLst/>
              <a:uLnTx/>
              <a:uFillTx/>
              <a:latin typeface="Tajawal" panose="00000500000000000000" pitchFamily="2" charset="-78"/>
              <a:cs typeface="Tajawal" panose="00000500000000000000" pitchFamily="2" charset="-78"/>
            </a:endParaRPr>
          </a:p>
        </p:txBody>
      </p:sp>
      <p:sp>
        <p:nvSpPr>
          <p:cNvPr id="8" name="Rectangle à coins arrondis 18">
            <a:extLst>
              <a:ext uri="{FF2B5EF4-FFF2-40B4-BE49-F238E27FC236}">
                <a16:creationId xmlns:a16="http://schemas.microsoft.com/office/drawing/2014/main" id="{E9BC1BD3-7418-6182-7921-5FAF53BEE00B}"/>
              </a:ext>
            </a:extLst>
          </p:cNvPr>
          <p:cNvSpPr/>
          <p:nvPr/>
        </p:nvSpPr>
        <p:spPr>
          <a:xfrm>
            <a:off x="1147410" y="4722301"/>
            <a:ext cx="9975186" cy="1214272"/>
          </a:xfrm>
          <a:prstGeom prst="roundRect">
            <a:avLst/>
          </a:prstGeom>
          <a:solidFill>
            <a:schemeClr val="accent1">
              <a:lumMod val="40000"/>
              <a:lumOff val="60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9" name="TextBox 7">
            <a:extLst>
              <a:ext uri="{FF2B5EF4-FFF2-40B4-BE49-F238E27FC236}">
                <a16:creationId xmlns:a16="http://schemas.microsoft.com/office/drawing/2014/main" id="{2E1ECAC9-75FF-6E75-E1FD-0310BF31A410}"/>
              </a:ext>
            </a:extLst>
          </p:cNvPr>
          <p:cNvSpPr txBox="1"/>
          <p:nvPr/>
        </p:nvSpPr>
        <p:spPr>
          <a:xfrm>
            <a:off x="2663058" y="4976190"/>
            <a:ext cx="7965969"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schemeClr val="bg1"/>
                </a:solidFill>
                <a:latin typeface="Tajawal" panose="00000500000000000000" pitchFamily="2" charset="-78"/>
                <a:cs typeface="Tajawal" panose="00000500000000000000" pitchFamily="2" charset="-78"/>
              </a:rPr>
              <a:t>The chairman and CEO should learn to delegate because he should concentrate on “future” issues. </a:t>
            </a:r>
          </a:p>
        </p:txBody>
      </p:sp>
      <p:sp>
        <p:nvSpPr>
          <p:cNvPr id="11" name="TextBox 7">
            <a:extLst>
              <a:ext uri="{FF2B5EF4-FFF2-40B4-BE49-F238E27FC236}">
                <a16:creationId xmlns:a16="http://schemas.microsoft.com/office/drawing/2014/main" id="{27282D44-0985-B54C-B075-3B4E3DA7D62C}"/>
              </a:ext>
            </a:extLst>
          </p:cNvPr>
          <p:cNvSpPr txBox="1"/>
          <p:nvPr/>
        </p:nvSpPr>
        <p:spPr>
          <a:xfrm>
            <a:off x="1164000" y="5257933"/>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accent6">
                    <a:lumMod val="50000"/>
                  </a:schemeClr>
                </a:solidFill>
                <a:latin typeface="Tajawal" panose="00000500000000000000" pitchFamily="2" charset="-78"/>
                <a:cs typeface="Tajawal" panose="00000500000000000000" pitchFamily="2" charset="-78"/>
              </a:rPr>
              <a:t>11</a:t>
            </a:r>
            <a:endParaRPr kumimoji="0" lang="en-US" sz="3600" b="1" i="0" u="none" strike="noStrike" kern="0" cap="none" spc="0" normalizeH="0" baseline="0" noProof="0" dirty="0">
              <a:ln>
                <a:noFill/>
              </a:ln>
              <a:solidFill>
                <a:schemeClr val="accent6">
                  <a:lumMod val="5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40416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75"/>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2275"/>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48" grpId="0" animBg="1"/>
      <p:bldP spid="49" grpId="0" animBg="1"/>
      <p:bldP spid="50" grpId="0" animBg="1"/>
      <p:bldP spid="51" grpId="0" animBg="1"/>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3" name="Rectangle à coins arrondis 18">
            <a:extLst>
              <a:ext uri="{FF2B5EF4-FFF2-40B4-BE49-F238E27FC236}">
                <a16:creationId xmlns:a16="http://schemas.microsoft.com/office/drawing/2014/main" id="{E24FA370-DC0B-347E-65EC-29BBA7C9636D}"/>
              </a:ext>
            </a:extLst>
          </p:cNvPr>
          <p:cNvSpPr/>
          <p:nvPr/>
        </p:nvSpPr>
        <p:spPr>
          <a:xfrm>
            <a:off x="1130820" y="1232952"/>
            <a:ext cx="9975186" cy="1428174"/>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52" name="TextBox 7">
            <a:extLst>
              <a:ext uri="{FF2B5EF4-FFF2-40B4-BE49-F238E27FC236}">
                <a16:creationId xmlns:a16="http://schemas.microsoft.com/office/drawing/2014/main" id="{7D78EC19-1423-EB25-B16D-896E0B844B69}"/>
              </a:ext>
            </a:extLst>
          </p:cNvPr>
          <p:cNvSpPr txBox="1"/>
          <p:nvPr/>
        </p:nvSpPr>
        <p:spPr>
          <a:xfrm>
            <a:off x="2326542" y="1575252"/>
            <a:ext cx="7663674" cy="757130"/>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Should you hire a friend or family in your start-up company? </a:t>
            </a:r>
          </a:p>
        </p:txBody>
      </p:sp>
      <p:sp>
        <p:nvSpPr>
          <p:cNvPr id="66" name="مثلث قائم الزاوية 65">
            <a:extLst>
              <a:ext uri="{FF2B5EF4-FFF2-40B4-BE49-F238E27FC236}">
                <a16:creationId xmlns:a16="http://schemas.microsoft.com/office/drawing/2014/main" id="{12EBA076-B9F7-9784-6902-D81225310CC0}"/>
              </a:ext>
            </a:extLst>
          </p:cNvPr>
          <p:cNvSpPr/>
          <p:nvPr/>
        </p:nvSpPr>
        <p:spPr>
          <a:xfrm rot="18900000">
            <a:off x="5723934" y="2723792"/>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Note on Human Capital</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7">
            <a:extLst>
              <a:ext uri="{FF2B5EF4-FFF2-40B4-BE49-F238E27FC236}">
                <a16:creationId xmlns:a16="http://schemas.microsoft.com/office/drawing/2014/main" id="{CAA3CE24-C50F-6192-B083-25C184CE6D93}"/>
              </a:ext>
            </a:extLst>
          </p:cNvPr>
          <p:cNvSpPr txBox="1"/>
          <p:nvPr/>
        </p:nvSpPr>
        <p:spPr>
          <a:xfrm>
            <a:off x="1147410" y="1982486"/>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tx1">
                    <a:lumMod val="40000"/>
                    <a:lumOff val="60000"/>
                  </a:schemeClr>
                </a:solidFill>
                <a:latin typeface="Tajawal" panose="00000500000000000000" pitchFamily="2" charset="-78"/>
                <a:cs typeface="Tajawal" panose="00000500000000000000" pitchFamily="2" charset="-78"/>
              </a:rPr>
              <a:t>12</a:t>
            </a:r>
            <a:endParaRPr kumimoji="0" lang="en-US" sz="3600" b="1" i="0" u="none" strike="noStrike" kern="0" cap="none" spc="0" normalizeH="0" baseline="0" noProof="0" dirty="0">
              <a:ln>
                <a:noFill/>
              </a:ln>
              <a:solidFill>
                <a:schemeClr val="tx1">
                  <a:lumMod val="40000"/>
                  <a:lumOff val="60000"/>
                </a:schemeClr>
              </a:solidFill>
              <a:effectLst/>
              <a:uLnTx/>
              <a:uFillTx/>
              <a:latin typeface="Tajawal" panose="00000500000000000000" pitchFamily="2" charset="-78"/>
              <a:cs typeface="Tajawal" panose="00000500000000000000" pitchFamily="2" charset="-78"/>
            </a:endParaRPr>
          </a:p>
        </p:txBody>
      </p:sp>
      <p:sp>
        <p:nvSpPr>
          <p:cNvPr id="2" name="Rectangle à coins arrondis 18">
            <a:extLst>
              <a:ext uri="{FF2B5EF4-FFF2-40B4-BE49-F238E27FC236}">
                <a16:creationId xmlns:a16="http://schemas.microsoft.com/office/drawing/2014/main" id="{0E496FD5-8DF3-2212-5626-1FECB3F4F365}"/>
              </a:ext>
            </a:extLst>
          </p:cNvPr>
          <p:cNvSpPr/>
          <p:nvPr/>
        </p:nvSpPr>
        <p:spPr>
          <a:xfrm>
            <a:off x="1130820" y="3009143"/>
            <a:ext cx="9975186" cy="1214272"/>
          </a:xfrm>
          <a:prstGeom prst="roundRect">
            <a:avLst/>
          </a:prstGeom>
          <a:solidFill>
            <a:schemeClr val="bg1">
              <a:lumMod val="6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3" name="TextBox 7">
            <a:extLst>
              <a:ext uri="{FF2B5EF4-FFF2-40B4-BE49-F238E27FC236}">
                <a16:creationId xmlns:a16="http://schemas.microsoft.com/office/drawing/2014/main" id="{947085D5-DB94-7F83-B130-0495418B57BA}"/>
              </a:ext>
            </a:extLst>
          </p:cNvPr>
          <p:cNvSpPr txBox="1"/>
          <p:nvPr/>
        </p:nvSpPr>
        <p:spPr>
          <a:xfrm>
            <a:off x="1876570" y="3181643"/>
            <a:ext cx="8757361" cy="1047979"/>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300" b="1" kern="0" dirty="0">
                <a:solidFill>
                  <a:prstClr val="white"/>
                </a:solidFill>
                <a:latin typeface="Tajawal" panose="00000500000000000000" pitchFamily="2" charset="-78"/>
                <a:cs typeface="Tajawal" panose="00000500000000000000" pitchFamily="2" charset="-78"/>
              </a:rPr>
              <a:t>In Asia, Latin America, and Africa, businessmen believe it is better to hire friends and family because they are more reliable. </a:t>
            </a:r>
          </a:p>
        </p:txBody>
      </p:sp>
      <p:sp>
        <p:nvSpPr>
          <p:cNvPr id="5" name="مثلث قائم الزاوية 4">
            <a:extLst>
              <a:ext uri="{FF2B5EF4-FFF2-40B4-BE49-F238E27FC236}">
                <a16:creationId xmlns:a16="http://schemas.microsoft.com/office/drawing/2014/main" id="{0633B923-4327-8F55-1F01-E7E80F778BD1}"/>
              </a:ext>
            </a:extLst>
          </p:cNvPr>
          <p:cNvSpPr/>
          <p:nvPr/>
        </p:nvSpPr>
        <p:spPr>
          <a:xfrm rot="18900000">
            <a:off x="5723934" y="4286081"/>
            <a:ext cx="242633" cy="242634"/>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TextBox 7">
            <a:extLst>
              <a:ext uri="{FF2B5EF4-FFF2-40B4-BE49-F238E27FC236}">
                <a16:creationId xmlns:a16="http://schemas.microsoft.com/office/drawing/2014/main" id="{DF9330B1-F3BC-FB7A-83E9-F1A28C7B5ED3}"/>
              </a:ext>
            </a:extLst>
          </p:cNvPr>
          <p:cNvSpPr txBox="1"/>
          <p:nvPr/>
        </p:nvSpPr>
        <p:spPr>
          <a:xfrm>
            <a:off x="1147410" y="3544775"/>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bg1">
                    <a:lumMod val="85000"/>
                  </a:schemeClr>
                </a:solidFill>
                <a:latin typeface="Tajawal" panose="00000500000000000000" pitchFamily="2" charset="-78"/>
                <a:cs typeface="Tajawal" panose="00000500000000000000" pitchFamily="2" charset="-78"/>
              </a:rPr>
              <a:t>13</a:t>
            </a:r>
            <a:endParaRPr kumimoji="0" lang="en-US" sz="3600" b="1" i="0" u="none" strike="noStrike" kern="0" cap="none" spc="0" normalizeH="0" baseline="0" noProof="0" dirty="0">
              <a:ln>
                <a:noFill/>
              </a:ln>
              <a:solidFill>
                <a:schemeClr val="bg1">
                  <a:lumMod val="85000"/>
                </a:schemeClr>
              </a:solidFill>
              <a:effectLst/>
              <a:uLnTx/>
              <a:uFillTx/>
              <a:latin typeface="Tajawal" panose="00000500000000000000" pitchFamily="2" charset="-78"/>
              <a:cs typeface="Tajawal" panose="00000500000000000000" pitchFamily="2" charset="-78"/>
            </a:endParaRPr>
          </a:p>
        </p:txBody>
      </p:sp>
      <p:sp>
        <p:nvSpPr>
          <p:cNvPr id="8" name="Rectangle à coins arrondis 18">
            <a:extLst>
              <a:ext uri="{FF2B5EF4-FFF2-40B4-BE49-F238E27FC236}">
                <a16:creationId xmlns:a16="http://schemas.microsoft.com/office/drawing/2014/main" id="{E9BC1BD3-7418-6182-7921-5FAF53BEE00B}"/>
              </a:ext>
            </a:extLst>
          </p:cNvPr>
          <p:cNvSpPr/>
          <p:nvPr/>
        </p:nvSpPr>
        <p:spPr>
          <a:xfrm>
            <a:off x="1147410" y="4722301"/>
            <a:ext cx="9975186" cy="1214272"/>
          </a:xfrm>
          <a:prstGeom prst="roundRect">
            <a:avLst/>
          </a:prstGeom>
          <a:solidFill>
            <a:schemeClr val="accent1">
              <a:lumMod val="40000"/>
              <a:lumOff val="60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en-US" kern="0">
              <a:solidFill>
                <a:prstClr val="white"/>
              </a:solidFill>
              <a:cs typeface="Tajawal" panose="00000500000000000000" pitchFamily="2" charset="-78"/>
            </a:endParaRPr>
          </a:p>
        </p:txBody>
      </p:sp>
      <p:sp>
        <p:nvSpPr>
          <p:cNvPr id="9" name="TextBox 7">
            <a:extLst>
              <a:ext uri="{FF2B5EF4-FFF2-40B4-BE49-F238E27FC236}">
                <a16:creationId xmlns:a16="http://schemas.microsoft.com/office/drawing/2014/main" id="{2E1ECAC9-75FF-6E75-E1FD-0310BF31A410}"/>
              </a:ext>
            </a:extLst>
          </p:cNvPr>
          <p:cNvSpPr txBox="1"/>
          <p:nvPr/>
        </p:nvSpPr>
        <p:spPr>
          <a:xfrm>
            <a:off x="2649392" y="4867629"/>
            <a:ext cx="7560412" cy="1089529"/>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300" b="1" kern="0" dirty="0">
                <a:solidFill>
                  <a:schemeClr val="bg1"/>
                </a:solidFill>
                <a:latin typeface="Tajawal" panose="00000500000000000000" pitchFamily="2" charset="-78"/>
                <a:cs typeface="Tajawal" panose="00000500000000000000" pitchFamily="2" charset="-78"/>
              </a:rPr>
              <a:t>In Europe and North America, they are in favor of not hiring friends or family so that the boss can fire anyone who is not performing well.</a:t>
            </a:r>
          </a:p>
        </p:txBody>
      </p:sp>
      <p:sp>
        <p:nvSpPr>
          <p:cNvPr id="11" name="TextBox 7">
            <a:extLst>
              <a:ext uri="{FF2B5EF4-FFF2-40B4-BE49-F238E27FC236}">
                <a16:creationId xmlns:a16="http://schemas.microsoft.com/office/drawing/2014/main" id="{27282D44-0985-B54C-B075-3B4E3DA7D62C}"/>
              </a:ext>
            </a:extLst>
          </p:cNvPr>
          <p:cNvSpPr txBox="1"/>
          <p:nvPr/>
        </p:nvSpPr>
        <p:spPr>
          <a:xfrm>
            <a:off x="1164000" y="5257933"/>
            <a:ext cx="902189" cy="590931"/>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ar-SA" sz="3600" b="1" kern="0" dirty="0">
                <a:solidFill>
                  <a:schemeClr val="accent6">
                    <a:lumMod val="50000"/>
                  </a:schemeClr>
                </a:solidFill>
                <a:latin typeface="Tajawal" panose="00000500000000000000" pitchFamily="2" charset="-78"/>
                <a:cs typeface="Tajawal" panose="00000500000000000000" pitchFamily="2" charset="-78"/>
              </a:rPr>
              <a:t>14</a:t>
            </a:r>
            <a:endParaRPr kumimoji="0" lang="en-US" sz="3600" b="1" i="0" u="none" strike="noStrike" kern="0" cap="none" spc="0" normalizeH="0" baseline="0" noProof="0" dirty="0">
              <a:ln>
                <a:noFill/>
              </a:ln>
              <a:solidFill>
                <a:schemeClr val="accent6">
                  <a:lumMod val="50000"/>
                </a:schemeClr>
              </a:solidFill>
              <a:effectLst/>
              <a:uLnTx/>
              <a:uFillTx/>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7077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75"/>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2275"/>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48" grpId="0" animBg="1"/>
      <p:bldP spid="49" grpId="0" animBg="1"/>
      <p:bldP spid="50" grpId="0" animBg="1"/>
      <p:bldP spid="51" grpId="0" animBg="1"/>
      <p:bldP spid="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6508717" y="3952527"/>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8699548" y="3098168"/>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2277463" y="3927778"/>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4340923" y="3122917"/>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1901695" y="1552484"/>
            <a:ext cx="209500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b="0" dirty="0">
                <a:solidFill>
                  <a:srgbClr val="343D45">
                    <a:lumMod val="75000"/>
                  </a:srgbClr>
                </a:solidFill>
                <a:latin typeface="Cocon® Next Arabic"/>
                <a:cs typeface="Geeza Pro" panose="02000400000000000000" pitchFamily="2" charset="0"/>
              </a:rPr>
              <a:t>a rich individual who invests in early-stage companies in exchange for equity ownership in the business.</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4177519" y="4862226"/>
            <a:ext cx="1804203" cy="98882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declaration that the company is unable to pay back its loans.</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6299753" y="1587627"/>
            <a:ext cx="1804203"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funds used to start operating your company.</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8647279" y="4862226"/>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property or other belongings that the bank can confiscate if you fail to pay your loan.</a:t>
            </a:r>
          </a:p>
        </p:txBody>
      </p:sp>
      <p:sp>
        <p:nvSpPr>
          <p:cNvPr id="2" name="Title 6">
            <a:extLst>
              <a:ext uri="{FF2B5EF4-FFF2-40B4-BE49-F238E27FC236}">
                <a16:creationId xmlns:a16="http://schemas.microsoft.com/office/drawing/2014/main" id="{2541DE91-E173-D66E-5BFE-EB2E06A3477E}"/>
              </a:ext>
            </a:extLst>
          </p:cNvPr>
          <p:cNvSpPr txBox="1">
            <a:spLocks/>
          </p:cNvSpPr>
          <p:nvPr/>
        </p:nvSpPr>
        <p:spPr>
          <a:xfrm>
            <a:off x="2061325" y="3213670"/>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Human Capital</a:t>
            </a:r>
          </a:p>
        </p:txBody>
      </p:sp>
      <p:sp>
        <p:nvSpPr>
          <p:cNvPr id="3" name="Title 6">
            <a:extLst>
              <a:ext uri="{FF2B5EF4-FFF2-40B4-BE49-F238E27FC236}">
                <a16:creationId xmlns:a16="http://schemas.microsoft.com/office/drawing/2014/main" id="{40B4F7FE-0735-F3B7-E42E-3C9FB033D774}"/>
              </a:ext>
            </a:extLst>
          </p:cNvPr>
          <p:cNvSpPr txBox="1">
            <a:spLocks/>
          </p:cNvSpPr>
          <p:nvPr/>
        </p:nvSpPr>
        <p:spPr>
          <a:xfrm>
            <a:off x="4214243" y="4086669"/>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b="0" dirty="0">
                <a:solidFill>
                  <a:srgbClr val="00B0F0"/>
                </a:solidFill>
                <a:latin typeface="Cocon® Next Arabic"/>
                <a:cs typeface="Geeza Pro" panose="02000400000000000000" pitchFamily="2" charset="0"/>
              </a:rPr>
              <a:t>Market Research</a:t>
            </a:r>
          </a:p>
        </p:txBody>
      </p:sp>
      <p:sp>
        <p:nvSpPr>
          <p:cNvPr id="5" name="Title 6">
            <a:extLst>
              <a:ext uri="{FF2B5EF4-FFF2-40B4-BE49-F238E27FC236}">
                <a16:creationId xmlns:a16="http://schemas.microsoft.com/office/drawing/2014/main" id="{AB8CD8A7-1CAA-5D5D-3A22-F98FD3DA9E64}"/>
              </a:ext>
            </a:extLst>
          </p:cNvPr>
          <p:cNvSpPr txBox="1">
            <a:spLocks/>
          </p:cNvSpPr>
          <p:nvPr/>
        </p:nvSpPr>
        <p:spPr>
          <a:xfrm>
            <a:off x="6299754" y="3226146"/>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Promotions</a:t>
            </a:r>
          </a:p>
        </p:txBody>
      </p:sp>
      <p:sp>
        <p:nvSpPr>
          <p:cNvPr id="6" name="Title 6">
            <a:extLst>
              <a:ext uri="{FF2B5EF4-FFF2-40B4-BE49-F238E27FC236}">
                <a16:creationId xmlns:a16="http://schemas.microsoft.com/office/drawing/2014/main" id="{A6FFE84F-D3B8-F799-469B-2093C9B1E0C5}"/>
              </a:ext>
            </a:extLst>
          </p:cNvPr>
          <p:cNvSpPr txBox="1">
            <a:spLocks/>
          </p:cNvSpPr>
          <p:nvPr/>
        </p:nvSpPr>
        <p:spPr>
          <a:xfrm>
            <a:off x="8574186" y="4099145"/>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b="0" dirty="0">
                <a:solidFill>
                  <a:srgbClr val="00B0F0"/>
                </a:solidFill>
                <a:latin typeface="Cocon® Next Arabic"/>
                <a:cs typeface="Geeza Pro" panose="02000400000000000000" pitchFamily="2" charset="0"/>
              </a:rPr>
              <a:t>Marketing Communications</a:t>
            </a:r>
          </a:p>
        </p:txBody>
      </p:sp>
    </p:spTree>
    <p:extLst>
      <p:ext uri="{BB962C8B-B14F-4D97-AF65-F5344CB8AC3E}">
        <p14:creationId xmlns:p14="http://schemas.microsoft.com/office/powerpoint/2010/main" val="3826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
                                        </p:tgtEl>
                                        <p:attrNameLst>
                                          <p:attrName>ppt_y</p:attrName>
                                        </p:attrNameLst>
                                      </p:cBhvr>
                                      <p:tavLst>
                                        <p:tav tm="0">
                                          <p:val>
                                            <p:strVal val="#ppt_y"/>
                                          </p:val>
                                        </p:tav>
                                        <p:tav tm="100000">
                                          <p:val>
                                            <p:strVal val="#ppt_y"/>
                                          </p:val>
                                        </p:tav>
                                      </p:tavLst>
                                    </p:anim>
                                    <p:anim calcmode="lin" valueType="num">
                                      <p:cBhvr>
                                        <p:cTn id="3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
                                        </p:tgtEl>
                                      </p:cBhvr>
                                    </p:animEffect>
                                  </p:childTnLst>
                                </p:cTn>
                              </p:par>
                            </p:childTnLst>
                          </p:cTn>
                        </p:par>
                        <p:par>
                          <p:cTn id="36" fill="hold">
                            <p:stCondLst>
                              <p:cond delay="123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
                                        </p:tgtEl>
                                        <p:attrNameLst>
                                          <p:attrName>ppt_y</p:attrName>
                                        </p:attrNameLst>
                                      </p:cBhvr>
                                      <p:tavLst>
                                        <p:tav tm="0">
                                          <p:val>
                                            <p:strVal val="#ppt_y"/>
                                          </p:val>
                                        </p:tav>
                                        <p:tav tm="100000">
                                          <p:val>
                                            <p:strVal val="#ppt_y"/>
                                          </p:val>
                                        </p:tav>
                                      </p:tavLst>
                                    </p:anim>
                                    <p:anim calcmode="lin" valueType="num">
                                      <p:cBhvr>
                                        <p:cTn id="41" dur="1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
                                        </p:tgtEl>
                                      </p:cBhvr>
                                    </p:animEffect>
                                  </p:childTnLst>
                                </p:cTn>
                              </p:par>
                            </p:childTnLst>
                          </p:cTn>
                        </p:par>
                        <p:par>
                          <p:cTn id="44" fill="hold">
                            <p:stCondLst>
                              <p:cond delay="146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165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
                                        </p:tgtEl>
                                        <p:attrNameLst>
                                          <p:attrName>ppt_y</p:attrName>
                                        </p:attrNameLst>
                                      </p:cBhvr>
                                      <p:tavLst>
                                        <p:tav tm="0">
                                          <p:val>
                                            <p:strVal val="#ppt_y"/>
                                          </p:val>
                                        </p:tav>
                                        <p:tav tm="100000">
                                          <p:val>
                                            <p:strVal val="#ppt_y"/>
                                          </p:val>
                                        </p:tav>
                                      </p:tavLst>
                                    </p:anim>
                                    <p:anim calcmode="lin" valueType="num">
                                      <p:cBhvr>
                                        <p:cTn id="57" dur="1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
                                        </p:tgtEl>
                                      </p:cBhvr>
                                    </p:animEffect>
                                  </p:childTnLst>
                                </p:cTn>
                              </p:par>
                            </p:childTnLst>
                          </p:cTn>
                        </p:par>
                        <p:par>
                          <p:cTn id="60" fill="hold">
                            <p:stCondLst>
                              <p:cond delay="19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1"/>
                                        </p:tgtEl>
                                        <p:attrNameLst>
                                          <p:attrName>style.visibility</p:attrName>
                                        </p:attrNameLst>
                                      </p:cBhvr>
                                      <p:to>
                                        <p:strVal val="visible"/>
                                      </p:to>
                                    </p:set>
                                    <p:anim calcmode="lin" valueType="num">
                                      <p:cBhvr>
                                        <p:cTn id="63"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1"/>
                                        </p:tgtEl>
                                        <p:attrNameLst>
                                          <p:attrName>ppt_y</p:attrName>
                                        </p:attrNameLst>
                                      </p:cBhvr>
                                      <p:tavLst>
                                        <p:tav tm="0">
                                          <p:val>
                                            <p:strVal val="#ppt_y"/>
                                          </p:val>
                                        </p:tav>
                                        <p:tav tm="100000">
                                          <p:val>
                                            <p:strVal val="#ppt_y"/>
                                          </p:val>
                                        </p:tav>
                                      </p:tavLst>
                                    </p:anim>
                                    <p:anim calcmode="lin" valueType="num">
                                      <p:cBhvr>
                                        <p:cTn id="65"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1"/>
                                        </p:tgtEl>
                                      </p:cBhvr>
                                    </p:animEffect>
                                  </p:childTnLst>
                                </p:cTn>
                              </p:par>
                            </p:childTnLst>
                          </p:cTn>
                        </p:par>
                        <p:par>
                          <p:cTn id="68" fill="hold">
                            <p:stCondLst>
                              <p:cond delay="295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2"/>
                                        </p:tgtEl>
                                        <p:attrNameLst>
                                          <p:attrName>style.visibility</p:attrName>
                                        </p:attrNameLst>
                                      </p:cBhvr>
                                      <p:to>
                                        <p:strVal val="visible"/>
                                      </p:to>
                                    </p:set>
                                    <p:anim calcmode="lin" valueType="num">
                                      <p:cBhvr>
                                        <p:cTn id="71"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2"/>
                                        </p:tgtEl>
                                        <p:attrNameLst>
                                          <p:attrName>ppt_y</p:attrName>
                                        </p:attrNameLst>
                                      </p:cBhvr>
                                      <p:tavLst>
                                        <p:tav tm="0">
                                          <p:val>
                                            <p:strVal val="#ppt_y"/>
                                          </p:val>
                                        </p:tav>
                                        <p:tav tm="100000">
                                          <p:val>
                                            <p:strVal val="#ppt_y"/>
                                          </p:val>
                                        </p:tav>
                                      </p:tavLst>
                                    </p:anim>
                                    <p:anim calcmode="lin" valueType="num">
                                      <p:cBhvr>
                                        <p:cTn id="73"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2"/>
                                        </p:tgtEl>
                                      </p:cBhvr>
                                    </p:animEffect>
                                  </p:childTnLst>
                                </p:cTn>
                              </p:par>
                            </p:childTnLst>
                          </p:cTn>
                        </p:par>
                        <p:par>
                          <p:cTn id="76" fill="hold">
                            <p:stCondLst>
                              <p:cond delay="355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3"/>
                                        </p:tgtEl>
                                        <p:attrNameLst>
                                          <p:attrName>style.visibility</p:attrName>
                                        </p:attrNameLst>
                                      </p:cBhvr>
                                      <p:to>
                                        <p:strVal val="visible"/>
                                      </p:to>
                                    </p:set>
                                    <p:anim calcmode="lin" valueType="num">
                                      <p:cBhvr>
                                        <p:cTn id="79"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3"/>
                                        </p:tgtEl>
                                        <p:attrNameLst>
                                          <p:attrName>ppt_y</p:attrName>
                                        </p:attrNameLst>
                                      </p:cBhvr>
                                      <p:tavLst>
                                        <p:tav tm="0">
                                          <p:val>
                                            <p:strVal val="#ppt_y"/>
                                          </p:val>
                                        </p:tav>
                                        <p:tav tm="100000">
                                          <p:val>
                                            <p:strVal val="#ppt_y"/>
                                          </p:val>
                                        </p:tav>
                                      </p:tavLst>
                                    </p:anim>
                                    <p:anim calcmode="lin" valueType="num">
                                      <p:cBhvr>
                                        <p:cTn id="81"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3"/>
                                        </p:tgtEl>
                                      </p:cBhvr>
                                    </p:animEffect>
                                  </p:childTnLst>
                                </p:cTn>
                              </p:par>
                            </p:childTnLst>
                          </p:cTn>
                        </p:par>
                        <p:par>
                          <p:cTn id="84" fill="hold">
                            <p:stCondLst>
                              <p:cond delay="401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4"/>
                                        </p:tgtEl>
                                        <p:attrNameLst>
                                          <p:attrName>style.visibility</p:attrName>
                                        </p:attrNameLst>
                                      </p:cBhvr>
                                      <p:to>
                                        <p:strVal val="visible"/>
                                      </p:to>
                                    </p:set>
                                    <p:anim calcmode="lin" valueType="num">
                                      <p:cBhvr>
                                        <p:cTn id="87"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04"/>
                                        </p:tgtEl>
                                        <p:attrNameLst>
                                          <p:attrName>ppt_y</p:attrName>
                                        </p:attrNameLst>
                                      </p:cBhvr>
                                      <p:tavLst>
                                        <p:tav tm="0">
                                          <p:val>
                                            <p:strVal val="#ppt_y"/>
                                          </p:val>
                                        </p:tav>
                                        <p:tav tm="100000">
                                          <p:val>
                                            <p:strVal val="#ppt_y"/>
                                          </p:val>
                                        </p:tav>
                                      </p:tavLst>
                                    </p:anim>
                                    <p:anim calcmode="lin" valueType="num">
                                      <p:cBhvr>
                                        <p:cTn id="89"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2" grpId="0"/>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2079320" y="322981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547470" y="359908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208097" y="495993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411751" y="308193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003473" y="41667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5929264" y="1964806"/>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7309239" y="301402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7740353" y="15926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575078" y="2735438"/>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Procurement</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53836" y="240203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80947" y="6076748"/>
            <a:ext cx="5248082"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changing raw materials to finished products.</a:t>
            </a:r>
          </a:p>
        </p:txBody>
      </p:sp>
      <p:sp>
        <p:nvSpPr>
          <p:cNvPr id="53" name="Rectangle 33">
            <a:extLst>
              <a:ext uri="{FF2B5EF4-FFF2-40B4-BE49-F238E27FC236}">
                <a16:creationId xmlns:a16="http://schemas.microsoft.com/office/drawing/2014/main" id="{1A3945F6-F19F-B650-0CB3-DBFEA9C4F7D1}"/>
              </a:ext>
            </a:extLst>
          </p:cNvPr>
          <p:cNvSpPr/>
          <p:nvPr/>
        </p:nvSpPr>
        <p:spPr>
          <a:xfrm>
            <a:off x="994181" y="1226426"/>
            <a:ext cx="4742755"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department that prepares how to wrap the product, for example, in a box or with plastic.</a:t>
            </a:r>
          </a:p>
        </p:txBody>
      </p:sp>
      <p:sp>
        <p:nvSpPr>
          <p:cNvPr id="57" name="Rectangle 33">
            <a:extLst>
              <a:ext uri="{FF2B5EF4-FFF2-40B4-BE49-F238E27FC236}">
                <a16:creationId xmlns:a16="http://schemas.microsoft.com/office/drawing/2014/main" id="{2CAD4701-5598-6A4E-B956-D2CC0ADBCC8F}"/>
              </a:ext>
            </a:extLst>
          </p:cNvPr>
          <p:cNvSpPr/>
          <p:nvPr/>
        </p:nvSpPr>
        <p:spPr>
          <a:xfrm>
            <a:off x="8601983" y="3371029"/>
            <a:ext cx="2698059" cy="784830"/>
          </a:xfrm>
          <a:prstGeom prst="rect">
            <a:avLst/>
          </a:prstGeom>
        </p:spPr>
        <p:txBody>
          <a:bodyPr wrap="square" lIns="0" rIns="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how to deliver the product to your customers or outlets that carry your product</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24</a:t>
            </a:fld>
            <a:endParaRPr lang="ar-SA"/>
          </a:p>
        </p:txBody>
      </p:sp>
      <p:sp>
        <p:nvSpPr>
          <p:cNvPr id="3" name="Rectangle 33">
            <a:extLst>
              <a:ext uri="{FF2B5EF4-FFF2-40B4-BE49-F238E27FC236}">
                <a16:creationId xmlns:a16="http://schemas.microsoft.com/office/drawing/2014/main" id="{2F98245B-C75A-90EA-D135-0A332C92C582}"/>
              </a:ext>
            </a:extLst>
          </p:cNvPr>
          <p:cNvSpPr/>
          <p:nvPr/>
        </p:nvSpPr>
        <p:spPr>
          <a:xfrm>
            <a:off x="340727" y="3185347"/>
            <a:ext cx="3288862"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buying things the company needs</a:t>
            </a:r>
          </a:p>
        </p:txBody>
      </p:sp>
      <p:sp>
        <p:nvSpPr>
          <p:cNvPr id="4" name="Rectangle 33">
            <a:extLst>
              <a:ext uri="{FF2B5EF4-FFF2-40B4-BE49-F238E27FC236}">
                <a16:creationId xmlns:a16="http://schemas.microsoft.com/office/drawing/2014/main" id="{9EE7F55D-1673-6E0F-41C2-8E7A1771F3A8}"/>
              </a:ext>
            </a:extLst>
          </p:cNvPr>
          <p:cNvSpPr/>
          <p:nvPr/>
        </p:nvSpPr>
        <p:spPr>
          <a:xfrm>
            <a:off x="5178530" y="5544799"/>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Processing</a:t>
            </a:r>
          </a:p>
        </p:txBody>
      </p:sp>
      <p:sp>
        <p:nvSpPr>
          <p:cNvPr id="5" name="Rectangle 33">
            <a:extLst>
              <a:ext uri="{FF2B5EF4-FFF2-40B4-BE49-F238E27FC236}">
                <a16:creationId xmlns:a16="http://schemas.microsoft.com/office/drawing/2014/main" id="{209709B5-E0E2-AFD6-41A6-229132F1DFEE}"/>
              </a:ext>
            </a:extLst>
          </p:cNvPr>
          <p:cNvSpPr/>
          <p:nvPr/>
        </p:nvSpPr>
        <p:spPr>
          <a:xfrm>
            <a:off x="2138356" y="806485"/>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Packaging</a:t>
            </a:r>
          </a:p>
        </p:txBody>
      </p:sp>
      <p:sp>
        <p:nvSpPr>
          <p:cNvPr id="6" name="Rectangle 33">
            <a:extLst>
              <a:ext uri="{FF2B5EF4-FFF2-40B4-BE49-F238E27FC236}">
                <a16:creationId xmlns:a16="http://schemas.microsoft.com/office/drawing/2014/main" id="{C390E6A4-F10A-AC25-06F5-670D4A1411B2}"/>
              </a:ext>
            </a:extLst>
          </p:cNvPr>
          <p:cNvSpPr/>
          <p:nvPr/>
        </p:nvSpPr>
        <p:spPr>
          <a:xfrm>
            <a:off x="8464112" y="2780094"/>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Delivery</a:t>
            </a:r>
          </a:p>
        </p:txBody>
      </p:sp>
    </p:spTree>
    <p:extLst>
      <p:ext uri="{BB962C8B-B14F-4D97-AF65-F5344CB8AC3E}">
        <p14:creationId xmlns:p14="http://schemas.microsoft.com/office/powerpoint/2010/main" val="22339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0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132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
                                        </p:tgtEl>
                                        <p:attrNameLst>
                                          <p:attrName>style.visibility</p:attrName>
                                        </p:attrNameLst>
                                      </p:cBhvr>
                                      <p:to>
                                        <p:strVal val="visible"/>
                                      </p:to>
                                    </p:set>
                                    <p:anim calcmode="lin" valueType="num">
                                      <p:cBhvr>
                                        <p:cTn id="67"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3"/>
                                        </p:tgtEl>
                                        <p:attrNameLst>
                                          <p:attrName>ppt_y</p:attrName>
                                        </p:attrNameLst>
                                      </p:cBhvr>
                                      <p:tavLst>
                                        <p:tav tm="0">
                                          <p:val>
                                            <p:strVal val="#ppt_y"/>
                                          </p:val>
                                        </p:tav>
                                        <p:tav tm="100000">
                                          <p:val>
                                            <p:strVal val="#ppt_y"/>
                                          </p:val>
                                        </p:tav>
                                      </p:tavLst>
                                    </p:anim>
                                    <p:anim calcmode="lin" valueType="num">
                                      <p:cBhvr>
                                        <p:cTn id="69"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3"/>
                                        </p:tgtEl>
                                      </p:cBhvr>
                                    </p:animEffect>
                                  </p:childTnLst>
                                </p:cTn>
                              </p:par>
                            </p:childTnLst>
                          </p:cTn>
                        </p:par>
                        <p:par>
                          <p:cTn id="72" fill="hold">
                            <p:stCondLst>
                              <p:cond delay="186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
                                        </p:tgtEl>
                                        <p:attrNameLst>
                                          <p:attrName>style.visibility</p:attrName>
                                        </p:attrNameLst>
                                      </p:cBhvr>
                                      <p:to>
                                        <p:strVal val="visible"/>
                                      </p:to>
                                    </p:set>
                                    <p:anim calcmode="lin" valueType="num">
                                      <p:cBhvr>
                                        <p:cTn id="75"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
                                        </p:tgtEl>
                                        <p:attrNameLst>
                                          <p:attrName>ppt_y</p:attrName>
                                        </p:attrNameLst>
                                      </p:cBhvr>
                                      <p:tavLst>
                                        <p:tav tm="0">
                                          <p:val>
                                            <p:strVal val="#ppt_y"/>
                                          </p:val>
                                        </p:tav>
                                        <p:tav tm="100000">
                                          <p:val>
                                            <p:strVal val="#ppt_y"/>
                                          </p:val>
                                        </p:tav>
                                      </p:tavLst>
                                    </p:anim>
                                    <p:anim calcmode="lin" valueType="num">
                                      <p:cBhvr>
                                        <p:cTn id="77"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
                                        </p:tgtEl>
                                      </p:cBhvr>
                                    </p:animEffect>
                                  </p:childTnLst>
                                </p:cTn>
                              </p:par>
                            </p:childTnLst>
                          </p:cTn>
                        </p:par>
                        <p:par>
                          <p:cTn id="80" fill="hold">
                            <p:stCondLst>
                              <p:cond delay="21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7"/>
                                        </p:tgtEl>
                                        <p:attrNameLst>
                                          <p:attrName>style.visibility</p:attrName>
                                        </p:attrNameLst>
                                      </p:cBhvr>
                                      <p:to>
                                        <p:strVal val="visible"/>
                                      </p:to>
                                    </p:set>
                                    <p:anim calcmode="lin" valueType="num">
                                      <p:cBhvr>
                                        <p:cTn id="83"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7"/>
                                        </p:tgtEl>
                                        <p:attrNameLst>
                                          <p:attrName>ppt_y</p:attrName>
                                        </p:attrNameLst>
                                      </p:cBhvr>
                                      <p:tavLst>
                                        <p:tav tm="0">
                                          <p:val>
                                            <p:strVal val="#ppt_y"/>
                                          </p:val>
                                        </p:tav>
                                        <p:tav tm="100000">
                                          <p:val>
                                            <p:strVal val="#ppt_y"/>
                                          </p:val>
                                        </p:tav>
                                      </p:tavLst>
                                    </p:anim>
                                    <p:anim calcmode="lin" valueType="num">
                                      <p:cBhvr>
                                        <p:cTn id="85"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7"/>
                                        </p:tgtEl>
                                      </p:cBhvr>
                                    </p:animEffect>
                                  </p:childTnLst>
                                </p:cTn>
                              </p:par>
                            </p:childTnLst>
                          </p:cTn>
                        </p:par>
                        <p:par>
                          <p:cTn id="88" fill="hold">
                            <p:stCondLst>
                              <p:cond delay="287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5"/>
                                        </p:tgtEl>
                                        <p:attrNameLst>
                                          <p:attrName>style.visibility</p:attrName>
                                        </p:attrNameLst>
                                      </p:cBhvr>
                                      <p:to>
                                        <p:strVal val="visible"/>
                                      </p:to>
                                    </p:set>
                                    <p:anim calcmode="lin" valueType="num">
                                      <p:cBhvr>
                                        <p:cTn id="91"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5"/>
                                        </p:tgtEl>
                                        <p:attrNameLst>
                                          <p:attrName>ppt_y</p:attrName>
                                        </p:attrNameLst>
                                      </p:cBhvr>
                                      <p:tavLst>
                                        <p:tav tm="0">
                                          <p:val>
                                            <p:strVal val="#ppt_y"/>
                                          </p:val>
                                        </p:tav>
                                        <p:tav tm="100000">
                                          <p:val>
                                            <p:strVal val="#ppt_y"/>
                                          </p:val>
                                        </p:tav>
                                      </p:tavLst>
                                    </p:anim>
                                    <p:anim calcmode="lin" valueType="num">
                                      <p:cBhvr>
                                        <p:cTn id="93"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5"/>
                                        </p:tgtEl>
                                      </p:cBhvr>
                                    </p:animEffect>
                                  </p:childTnLst>
                                </p:cTn>
                              </p:par>
                            </p:childTnLst>
                          </p:cTn>
                        </p:par>
                        <p:par>
                          <p:cTn id="96" fill="hold">
                            <p:stCondLst>
                              <p:cond delay="314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53"/>
                                        </p:tgtEl>
                                        <p:attrNameLst>
                                          <p:attrName>style.visibility</p:attrName>
                                        </p:attrNameLst>
                                      </p:cBhvr>
                                      <p:to>
                                        <p:strVal val="visible"/>
                                      </p:to>
                                    </p:set>
                                    <p:anim calcmode="lin" valueType="num">
                                      <p:cBhvr>
                                        <p:cTn id="99"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0" dur="150" fill="hold"/>
                                        <p:tgtEl>
                                          <p:spTgt spid="53"/>
                                        </p:tgtEl>
                                        <p:attrNameLst>
                                          <p:attrName>ppt_y</p:attrName>
                                        </p:attrNameLst>
                                      </p:cBhvr>
                                      <p:tavLst>
                                        <p:tav tm="0">
                                          <p:val>
                                            <p:strVal val="#ppt_y"/>
                                          </p:val>
                                        </p:tav>
                                        <p:tav tm="100000">
                                          <p:val>
                                            <p:strVal val="#ppt_y"/>
                                          </p:val>
                                        </p:tav>
                                      </p:tavLst>
                                    </p:anim>
                                    <p:anim calcmode="lin" valueType="num">
                                      <p:cBhvr>
                                        <p:cTn id="101"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2"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150" tmFilter="0,0; .5, 1; 1, 1"/>
                                        <p:tgtEl>
                                          <p:spTgt spid="53"/>
                                        </p:tgtEl>
                                      </p:cBhvr>
                                    </p:animEffect>
                                  </p:childTnLst>
                                </p:cTn>
                              </p:par>
                            </p:childTnLst>
                          </p:cTn>
                        </p:par>
                        <p:par>
                          <p:cTn id="104" fill="hold">
                            <p:stCondLst>
                              <p:cond delay="4415"/>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6"/>
                                        </p:tgtEl>
                                        <p:attrNameLst>
                                          <p:attrName>style.visibility</p:attrName>
                                        </p:attrNameLst>
                                      </p:cBhvr>
                                      <p:to>
                                        <p:strVal val="visible"/>
                                      </p:to>
                                    </p:set>
                                    <p:anim calcmode="lin" valueType="num">
                                      <p:cBhvr>
                                        <p:cTn id="107"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08" dur="150" fill="hold"/>
                                        <p:tgtEl>
                                          <p:spTgt spid="6"/>
                                        </p:tgtEl>
                                        <p:attrNameLst>
                                          <p:attrName>ppt_y</p:attrName>
                                        </p:attrNameLst>
                                      </p:cBhvr>
                                      <p:tavLst>
                                        <p:tav tm="0">
                                          <p:val>
                                            <p:strVal val="#ppt_y"/>
                                          </p:val>
                                        </p:tav>
                                        <p:tav tm="100000">
                                          <p:val>
                                            <p:strVal val="#ppt_y"/>
                                          </p:val>
                                        </p:tav>
                                      </p:tavLst>
                                    </p:anim>
                                    <p:anim calcmode="lin" valueType="num">
                                      <p:cBhvr>
                                        <p:cTn id="109"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10"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150" tmFilter="0,0; .5, 1; 1, 1"/>
                                        <p:tgtEl>
                                          <p:spTgt spid="6"/>
                                        </p:tgtEl>
                                      </p:cBhvr>
                                    </p:animEffect>
                                  </p:childTnLst>
                                </p:cTn>
                              </p:par>
                            </p:childTnLst>
                          </p:cTn>
                        </p:par>
                        <p:par>
                          <p:cTn id="112" fill="hold">
                            <p:stCondLst>
                              <p:cond delay="467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7"/>
                                        </p:tgtEl>
                                        <p:attrNameLst>
                                          <p:attrName>style.visibility</p:attrName>
                                        </p:attrNameLst>
                                      </p:cBhvr>
                                      <p:to>
                                        <p:strVal val="visible"/>
                                      </p:to>
                                    </p:set>
                                    <p:anim calcmode="lin" valueType="num">
                                      <p:cBhvr>
                                        <p:cTn id="115"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16" dur="150" fill="hold"/>
                                        <p:tgtEl>
                                          <p:spTgt spid="57"/>
                                        </p:tgtEl>
                                        <p:attrNameLst>
                                          <p:attrName>ppt_y</p:attrName>
                                        </p:attrNameLst>
                                      </p:cBhvr>
                                      <p:tavLst>
                                        <p:tav tm="0">
                                          <p:val>
                                            <p:strVal val="#ppt_y"/>
                                          </p:val>
                                        </p:tav>
                                        <p:tav tm="100000">
                                          <p:val>
                                            <p:strVal val="#ppt_y"/>
                                          </p:val>
                                        </p:tav>
                                      </p:tavLst>
                                    </p:anim>
                                    <p:anim calcmode="lin" valueType="num">
                                      <p:cBhvr>
                                        <p:cTn id="117"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18"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2079320" y="322981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547470" y="359908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208097" y="495993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411751" y="308193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003473" y="41667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5929264" y="1964806"/>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7309239" y="301402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7740353" y="15926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583198" y="2617213"/>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Distribution</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53836" y="240203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7</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8</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80947" y="5938249"/>
            <a:ext cx="5248082"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department that takes care of the revenues or funds of your company</a:t>
            </a:r>
          </a:p>
        </p:txBody>
      </p:sp>
      <p:sp>
        <p:nvSpPr>
          <p:cNvPr id="53" name="Rectangle 33">
            <a:extLst>
              <a:ext uri="{FF2B5EF4-FFF2-40B4-BE49-F238E27FC236}">
                <a16:creationId xmlns:a16="http://schemas.microsoft.com/office/drawing/2014/main" id="{1A3945F6-F19F-B650-0CB3-DBFEA9C4F7D1}"/>
              </a:ext>
            </a:extLst>
          </p:cNvPr>
          <p:cNvSpPr/>
          <p:nvPr/>
        </p:nvSpPr>
        <p:spPr>
          <a:xfrm>
            <a:off x="994181" y="1364925"/>
            <a:ext cx="4742755"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giving advice on how to run a company</a:t>
            </a:r>
          </a:p>
        </p:txBody>
      </p:sp>
      <p:sp>
        <p:nvSpPr>
          <p:cNvPr id="57" name="Rectangle 33">
            <a:extLst>
              <a:ext uri="{FF2B5EF4-FFF2-40B4-BE49-F238E27FC236}">
                <a16:creationId xmlns:a16="http://schemas.microsoft.com/office/drawing/2014/main" id="{2CAD4701-5598-6A4E-B956-D2CC0ADBCC8F}"/>
              </a:ext>
            </a:extLst>
          </p:cNvPr>
          <p:cNvSpPr/>
          <p:nvPr/>
        </p:nvSpPr>
        <p:spPr>
          <a:xfrm>
            <a:off x="8601983" y="3471057"/>
            <a:ext cx="2698059" cy="584775"/>
          </a:xfrm>
          <a:prstGeom prst="rect">
            <a:avLst/>
          </a:prstGeom>
        </p:spPr>
        <p:txBody>
          <a:bodyPr wrap="square" lIns="0" rIns="0"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giving predictions on how the economy will perform</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25</a:t>
            </a:fld>
            <a:endParaRPr lang="ar-SA"/>
          </a:p>
        </p:txBody>
      </p:sp>
      <p:sp>
        <p:nvSpPr>
          <p:cNvPr id="3" name="Rectangle 33">
            <a:extLst>
              <a:ext uri="{FF2B5EF4-FFF2-40B4-BE49-F238E27FC236}">
                <a16:creationId xmlns:a16="http://schemas.microsoft.com/office/drawing/2014/main" id="{2F98245B-C75A-90EA-D135-0A332C92C582}"/>
              </a:ext>
            </a:extLst>
          </p:cNvPr>
          <p:cNvSpPr/>
          <p:nvPr/>
        </p:nvSpPr>
        <p:spPr>
          <a:xfrm>
            <a:off x="159427" y="2973475"/>
            <a:ext cx="379205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department that takes care of making your product available to the public </a:t>
            </a:r>
          </a:p>
        </p:txBody>
      </p:sp>
      <p:sp>
        <p:nvSpPr>
          <p:cNvPr id="4" name="Rectangle 33">
            <a:extLst>
              <a:ext uri="{FF2B5EF4-FFF2-40B4-BE49-F238E27FC236}">
                <a16:creationId xmlns:a16="http://schemas.microsoft.com/office/drawing/2014/main" id="{9EE7F55D-1673-6E0F-41C2-8E7A1771F3A8}"/>
              </a:ext>
            </a:extLst>
          </p:cNvPr>
          <p:cNvSpPr/>
          <p:nvPr/>
        </p:nvSpPr>
        <p:spPr>
          <a:xfrm>
            <a:off x="5178530" y="5544799"/>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Treasury</a:t>
            </a:r>
          </a:p>
        </p:txBody>
      </p:sp>
      <p:sp>
        <p:nvSpPr>
          <p:cNvPr id="5" name="Rectangle 33">
            <a:extLst>
              <a:ext uri="{FF2B5EF4-FFF2-40B4-BE49-F238E27FC236}">
                <a16:creationId xmlns:a16="http://schemas.microsoft.com/office/drawing/2014/main" id="{209709B5-E0E2-AFD6-41A6-229132F1DFEE}"/>
              </a:ext>
            </a:extLst>
          </p:cNvPr>
          <p:cNvSpPr/>
          <p:nvPr/>
        </p:nvSpPr>
        <p:spPr>
          <a:xfrm>
            <a:off x="2138356" y="806485"/>
            <a:ext cx="2893988"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Management Consulting</a:t>
            </a:r>
          </a:p>
        </p:txBody>
      </p:sp>
      <p:sp>
        <p:nvSpPr>
          <p:cNvPr id="6" name="Rectangle 33">
            <a:extLst>
              <a:ext uri="{FF2B5EF4-FFF2-40B4-BE49-F238E27FC236}">
                <a16:creationId xmlns:a16="http://schemas.microsoft.com/office/drawing/2014/main" id="{C390E6A4-F10A-AC25-06F5-670D4A1411B2}"/>
              </a:ext>
            </a:extLst>
          </p:cNvPr>
          <p:cNvSpPr/>
          <p:nvPr/>
        </p:nvSpPr>
        <p:spPr>
          <a:xfrm>
            <a:off x="8464112" y="2780094"/>
            <a:ext cx="227055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5AE2D2"/>
                </a:solidFill>
                <a:latin typeface="Cocon® Next Arabic" panose="020A0503020102020204" pitchFamily="18" charset="-78"/>
                <a:ea typeface="Cocon® Next Arabic" panose="020A0503020102020204" pitchFamily="18" charset="-78"/>
                <a:cs typeface="Cocon® Next Arabic" panose="020A0503020102020204" pitchFamily="18" charset="-78"/>
              </a:rPr>
              <a:t>Economic forecasting</a:t>
            </a:r>
          </a:p>
        </p:txBody>
      </p:sp>
    </p:spTree>
    <p:extLst>
      <p:ext uri="{BB962C8B-B14F-4D97-AF65-F5344CB8AC3E}">
        <p14:creationId xmlns:p14="http://schemas.microsoft.com/office/powerpoint/2010/main" val="31006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0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134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
                                        </p:tgtEl>
                                        <p:attrNameLst>
                                          <p:attrName>style.visibility</p:attrName>
                                        </p:attrNameLst>
                                      </p:cBhvr>
                                      <p:to>
                                        <p:strVal val="visible"/>
                                      </p:to>
                                    </p:set>
                                    <p:anim calcmode="lin" valueType="num">
                                      <p:cBhvr>
                                        <p:cTn id="67"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3"/>
                                        </p:tgtEl>
                                        <p:attrNameLst>
                                          <p:attrName>ppt_y</p:attrName>
                                        </p:attrNameLst>
                                      </p:cBhvr>
                                      <p:tavLst>
                                        <p:tav tm="0">
                                          <p:val>
                                            <p:strVal val="#ppt_y"/>
                                          </p:val>
                                        </p:tav>
                                        <p:tav tm="100000">
                                          <p:val>
                                            <p:strVal val="#ppt_y"/>
                                          </p:val>
                                        </p:tav>
                                      </p:tavLst>
                                    </p:anim>
                                    <p:anim calcmode="lin" valueType="num">
                                      <p:cBhvr>
                                        <p:cTn id="69"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3"/>
                                        </p:tgtEl>
                                      </p:cBhvr>
                                    </p:animEffect>
                                  </p:childTnLst>
                                </p:cTn>
                              </p:par>
                            </p:childTnLst>
                          </p:cTn>
                        </p:par>
                        <p:par>
                          <p:cTn id="72" fill="hold">
                            <p:stCondLst>
                              <p:cond delay="245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
                                        </p:tgtEl>
                                        <p:attrNameLst>
                                          <p:attrName>style.visibility</p:attrName>
                                        </p:attrNameLst>
                                      </p:cBhvr>
                                      <p:to>
                                        <p:strVal val="visible"/>
                                      </p:to>
                                    </p:set>
                                    <p:anim calcmode="lin" valueType="num">
                                      <p:cBhvr>
                                        <p:cTn id="75"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
                                        </p:tgtEl>
                                        <p:attrNameLst>
                                          <p:attrName>ppt_y</p:attrName>
                                        </p:attrNameLst>
                                      </p:cBhvr>
                                      <p:tavLst>
                                        <p:tav tm="0">
                                          <p:val>
                                            <p:strVal val="#ppt_y"/>
                                          </p:val>
                                        </p:tav>
                                        <p:tav tm="100000">
                                          <p:val>
                                            <p:strVal val="#ppt_y"/>
                                          </p:val>
                                        </p:tav>
                                      </p:tavLst>
                                    </p:anim>
                                    <p:anim calcmode="lin" valueType="num">
                                      <p:cBhvr>
                                        <p:cTn id="77"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
                                        </p:tgtEl>
                                      </p:cBhvr>
                                    </p:animEffect>
                                  </p:childTnLst>
                                </p:cTn>
                              </p:par>
                            </p:childTnLst>
                          </p:cTn>
                        </p:par>
                        <p:par>
                          <p:cTn id="80" fill="hold">
                            <p:stCondLst>
                              <p:cond delay="270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7"/>
                                        </p:tgtEl>
                                        <p:attrNameLst>
                                          <p:attrName>style.visibility</p:attrName>
                                        </p:attrNameLst>
                                      </p:cBhvr>
                                      <p:to>
                                        <p:strVal val="visible"/>
                                      </p:to>
                                    </p:set>
                                    <p:anim calcmode="lin" valueType="num">
                                      <p:cBhvr>
                                        <p:cTn id="83"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7"/>
                                        </p:tgtEl>
                                        <p:attrNameLst>
                                          <p:attrName>ppt_y</p:attrName>
                                        </p:attrNameLst>
                                      </p:cBhvr>
                                      <p:tavLst>
                                        <p:tav tm="0">
                                          <p:val>
                                            <p:strVal val="#ppt_y"/>
                                          </p:val>
                                        </p:tav>
                                        <p:tav tm="100000">
                                          <p:val>
                                            <p:strVal val="#ppt_y"/>
                                          </p:val>
                                        </p:tav>
                                      </p:tavLst>
                                    </p:anim>
                                    <p:anim calcmode="lin" valueType="num">
                                      <p:cBhvr>
                                        <p:cTn id="85"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7"/>
                                        </p:tgtEl>
                                      </p:cBhvr>
                                    </p:animEffect>
                                  </p:childTnLst>
                                </p:cTn>
                              </p:par>
                            </p:childTnLst>
                          </p:cTn>
                        </p:par>
                        <p:par>
                          <p:cTn id="88" fill="hold">
                            <p:stCondLst>
                              <p:cond delay="372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5"/>
                                        </p:tgtEl>
                                        <p:attrNameLst>
                                          <p:attrName>style.visibility</p:attrName>
                                        </p:attrNameLst>
                                      </p:cBhvr>
                                      <p:to>
                                        <p:strVal val="visible"/>
                                      </p:to>
                                    </p:set>
                                    <p:anim calcmode="lin" valueType="num">
                                      <p:cBhvr>
                                        <p:cTn id="91"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5"/>
                                        </p:tgtEl>
                                        <p:attrNameLst>
                                          <p:attrName>ppt_y</p:attrName>
                                        </p:attrNameLst>
                                      </p:cBhvr>
                                      <p:tavLst>
                                        <p:tav tm="0">
                                          <p:val>
                                            <p:strVal val="#ppt_y"/>
                                          </p:val>
                                        </p:tav>
                                        <p:tav tm="100000">
                                          <p:val>
                                            <p:strVal val="#ppt_y"/>
                                          </p:val>
                                        </p:tav>
                                      </p:tavLst>
                                    </p:anim>
                                    <p:anim calcmode="lin" valueType="num">
                                      <p:cBhvr>
                                        <p:cTn id="93"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5"/>
                                        </p:tgtEl>
                                      </p:cBhvr>
                                    </p:animEffect>
                                  </p:childTnLst>
                                </p:cTn>
                              </p:par>
                            </p:childTnLst>
                          </p:cTn>
                        </p:par>
                        <p:par>
                          <p:cTn id="96" fill="hold">
                            <p:stCondLst>
                              <p:cond delay="416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53"/>
                                        </p:tgtEl>
                                        <p:attrNameLst>
                                          <p:attrName>style.visibility</p:attrName>
                                        </p:attrNameLst>
                                      </p:cBhvr>
                                      <p:to>
                                        <p:strVal val="visible"/>
                                      </p:to>
                                    </p:set>
                                    <p:anim calcmode="lin" valueType="num">
                                      <p:cBhvr>
                                        <p:cTn id="99"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0" dur="150" fill="hold"/>
                                        <p:tgtEl>
                                          <p:spTgt spid="53"/>
                                        </p:tgtEl>
                                        <p:attrNameLst>
                                          <p:attrName>ppt_y</p:attrName>
                                        </p:attrNameLst>
                                      </p:cBhvr>
                                      <p:tavLst>
                                        <p:tav tm="0">
                                          <p:val>
                                            <p:strVal val="#ppt_y"/>
                                          </p:val>
                                        </p:tav>
                                        <p:tav tm="100000">
                                          <p:val>
                                            <p:strVal val="#ppt_y"/>
                                          </p:val>
                                        </p:tav>
                                      </p:tavLst>
                                    </p:anim>
                                    <p:anim calcmode="lin" valueType="num">
                                      <p:cBhvr>
                                        <p:cTn id="101"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2"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150" tmFilter="0,0; .5, 1; 1, 1"/>
                                        <p:tgtEl>
                                          <p:spTgt spid="53"/>
                                        </p:tgtEl>
                                      </p:cBhvr>
                                    </p:animEffect>
                                  </p:childTnLst>
                                </p:cTn>
                              </p:par>
                            </p:childTnLst>
                          </p:cTn>
                        </p:par>
                        <p:par>
                          <p:cTn id="104" fill="hold">
                            <p:stCondLst>
                              <p:cond delay="4745"/>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6"/>
                                        </p:tgtEl>
                                        <p:attrNameLst>
                                          <p:attrName>style.visibility</p:attrName>
                                        </p:attrNameLst>
                                      </p:cBhvr>
                                      <p:to>
                                        <p:strVal val="visible"/>
                                      </p:to>
                                    </p:set>
                                    <p:anim calcmode="lin" valueType="num">
                                      <p:cBhvr>
                                        <p:cTn id="107"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08" dur="150" fill="hold"/>
                                        <p:tgtEl>
                                          <p:spTgt spid="6"/>
                                        </p:tgtEl>
                                        <p:attrNameLst>
                                          <p:attrName>ppt_y</p:attrName>
                                        </p:attrNameLst>
                                      </p:cBhvr>
                                      <p:tavLst>
                                        <p:tav tm="0">
                                          <p:val>
                                            <p:strVal val="#ppt_y"/>
                                          </p:val>
                                        </p:tav>
                                        <p:tav tm="100000">
                                          <p:val>
                                            <p:strVal val="#ppt_y"/>
                                          </p:val>
                                        </p:tav>
                                      </p:tavLst>
                                    </p:anim>
                                    <p:anim calcmode="lin" valueType="num">
                                      <p:cBhvr>
                                        <p:cTn id="109"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10"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150" tmFilter="0,0; .5, 1; 1, 1"/>
                                        <p:tgtEl>
                                          <p:spTgt spid="6"/>
                                        </p:tgtEl>
                                      </p:cBhvr>
                                    </p:animEffect>
                                  </p:childTnLst>
                                </p:cTn>
                              </p:par>
                            </p:childTnLst>
                          </p:cTn>
                        </p:par>
                        <p:par>
                          <p:cTn id="112" fill="hold">
                            <p:stCondLst>
                              <p:cond delay="5165"/>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7"/>
                                        </p:tgtEl>
                                        <p:attrNameLst>
                                          <p:attrName>style.visibility</p:attrName>
                                        </p:attrNameLst>
                                      </p:cBhvr>
                                      <p:to>
                                        <p:strVal val="visible"/>
                                      </p:to>
                                    </p:set>
                                    <p:anim calcmode="lin" valueType="num">
                                      <p:cBhvr>
                                        <p:cTn id="115"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16" dur="150" fill="hold"/>
                                        <p:tgtEl>
                                          <p:spTgt spid="57"/>
                                        </p:tgtEl>
                                        <p:attrNameLst>
                                          <p:attrName>ppt_y</p:attrName>
                                        </p:attrNameLst>
                                      </p:cBhvr>
                                      <p:tavLst>
                                        <p:tav tm="0">
                                          <p:val>
                                            <p:strVal val="#ppt_y"/>
                                          </p:val>
                                        </p:tav>
                                        <p:tav tm="100000">
                                          <p:val>
                                            <p:strVal val="#ppt_y"/>
                                          </p:val>
                                        </p:tav>
                                      </p:tavLst>
                                    </p:anim>
                                    <p:anim calcmode="lin" valueType="num">
                                      <p:cBhvr>
                                        <p:cTn id="117"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18"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2340948" y="3340442"/>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itle 6">
            <a:extLst>
              <a:ext uri="{FF2B5EF4-FFF2-40B4-BE49-F238E27FC236}">
                <a16:creationId xmlns:a16="http://schemas.microsoft.com/office/drawing/2014/main" id="{1A0ED411-AC14-6C9E-CA90-1CD5D41CFAE3}"/>
              </a:ext>
            </a:extLst>
          </p:cNvPr>
          <p:cNvSpPr txBox="1">
            <a:spLocks/>
          </p:cNvSpPr>
          <p:nvPr/>
        </p:nvSpPr>
        <p:spPr>
          <a:xfrm>
            <a:off x="2892527" y="1349783"/>
            <a:ext cx="5424159"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Why are good people hard to find, for a young company?</a:t>
            </a:r>
          </a:p>
        </p:txBody>
      </p:sp>
      <p:sp>
        <p:nvSpPr>
          <p:cNvPr id="38" name="Title 6">
            <a:extLst>
              <a:ext uri="{FF2B5EF4-FFF2-40B4-BE49-F238E27FC236}">
                <a16:creationId xmlns:a16="http://schemas.microsoft.com/office/drawing/2014/main" id="{ED4B15D6-8003-3BDB-9FDD-5E8011D95EFC}"/>
              </a:ext>
            </a:extLst>
          </p:cNvPr>
          <p:cNvSpPr txBox="1">
            <a:spLocks/>
          </p:cNvSpPr>
          <p:nvPr/>
        </p:nvSpPr>
        <p:spPr>
          <a:xfrm>
            <a:off x="2892526" y="1998081"/>
            <a:ext cx="809415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Why do you even have to “sell” your business idea to your prospective managers and employees? </a:t>
            </a:r>
          </a:p>
        </p:txBody>
      </p:sp>
      <p:sp>
        <p:nvSpPr>
          <p:cNvPr id="39" name="Title 6">
            <a:extLst>
              <a:ext uri="{FF2B5EF4-FFF2-40B4-BE49-F238E27FC236}">
                <a16:creationId xmlns:a16="http://schemas.microsoft.com/office/drawing/2014/main" id="{BFB4B9E2-295F-4B2F-A755-336B47FB5BCD}"/>
              </a:ext>
            </a:extLst>
          </p:cNvPr>
          <p:cNvSpPr txBox="1">
            <a:spLocks/>
          </p:cNvSpPr>
          <p:nvPr/>
        </p:nvSpPr>
        <p:spPr>
          <a:xfrm>
            <a:off x="2892527" y="2656330"/>
            <a:ext cx="622302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What kinds of workers would the entrepreneur need to hire?</a:t>
            </a:r>
          </a:p>
        </p:txBody>
      </p:sp>
      <p:sp>
        <p:nvSpPr>
          <p:cNvPr id="40" name="Title 6">
            <a:extLst>
              <a:ext uri="{FF2B5EF4-FFF2-40B4-BE49-F238E27FC236}">
                <a16:creationId xmlns:a16="http://schemas.microsoft.com/office/drawing/2014/main" id="{6D544A1F-ADF8-E468-82A2-BC582F6EF7DE}"/>
              </a:ext>
            </a:extLst>
          </p:cNvPr>
          <p:cNvSpPr txBox="1">
            <a:spLocks/>
          </p:cNvSpPr>
          <p:nvPr/>
        </p:nvSpPr>
        <p:spPr>
          <a:xfrm>
            <a:off x="2892526" y="3350855"/>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How many supervisors should you hire?</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2465946" y="1432506"/>
            <a:ext cx="347585" cy="347585"/>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C4A59F22-C62C-C500-B551-A63A08C8E729}"/>
              </a:ext>
            </a:extLst>
          </p:cNvPr>
          <p:cNvGrpSpPr/>
          <p:nvPr/>
        </p:nvGrpSpPr>
        <p:grpSpPr>
          <a:xfrm>
            <a:off x="2458290" y="2091089"/>
            <a:ext cx="347585" cy="347585"/>
            <a:chOff x="4860060" y="2980223"/>
            <a:chExt cx="1677584" cy="1677582"/>
          </a:xfrm>
        </p:grpSpPr>
        <p:sp>
          <p:nvSpPr>
            <p:cNvPr id="45" name="شكل بيضاوي 44">
              <a:extLst>
                <a:ext uri="{FF2B5EF4-FFF2-40B4-BE49-F238E27FC236}">
                  <a16:creationId xmlns:a16="http://schemas.microsoft.com/office/drawing/2014/main" id="{9813F28D-4115-E59B-1538-298D359FD96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A8676DAD-FF44-9C77-662D-ACA23A51262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1B5469B3-D24F-9645-1D9A-A64E09F175DC}"/>
              </a:ext>
            </a:extLst>
          </p:cNvPr>
          <p:cNvGrpSpPr/>
          <p:nvPr/>
        </p:nvGrpSpPr>
        <p:grpSpPr>
          <a:xfrm>
            <a:off x="2493865" y="2729116"/>
            <a:ext cx="347585" cy="347585"/>
            <a:chOff x="4860060" y="2980223"/>
            <a:chExt cx="1677584" cy="1677582"/>
          </a:xfrm>
        </p:grpSpPr>
        <p:sp>
          <p:nvSpPr>
            <p:cNvPr id="52" name="شكل بيضاوي 51">
              <a:extLst>
                <a:ext uri="{FF2B5EF4-FFF2-40B4-BE49-F238E27FC236}">
                  <a16:creationId xmlns:a16="http://schemas.microsoft.com/office/drawing/2014/main" id="{869592FE-8491-7456-3A2E-9400BEFA1B3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7C999470-27F8-04A7-34C8-CFBE343D960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مجموعة 53">
            <a:extLst>
              <a:ext uri="{FF2B5EF4-FFF2-40B4-BE49-F238E27FC236}">
                <a16:creationId xmlns:a16="http://schemas.microsoft.com/office/drawing/2014/main" id="{5A0811B8-7FB2-06EF-A459-8BF65FD9EA93}"/>
              </a:ext>
            </a:extLst>
          </p:cNvPr>
          <p:cNvGrpSpPr/>
          <p:nvPr/>
        </p:nvGrpSpPr>
        <p:grpSpPr>
          <a:xfrm>
            <a:off x="2486209" y="3387699"/>
            <a:ext cx="347585" cy="347585"/>
            <a:chOff x="4860060" y="2980223"/>
            <a:chExt cx="1677584" cy="1677582"/>
          </a:xfrm>
        </p:grpSpPr>
        <p:sp>
          <p:nvSpPr>
            <p:cNvPr id="55" name="شكل بيضاوي 54">
              <a:extLst>
                <a:ext uri="{FF2B5EF4-FFF2-40B4-BE49-F238E27FC236}">
                  <a16:creationId xmlns:a16="http://schemas.microsoft.com/office/drawing/2014/main" id="{DF873757-9C6E-E588-2DF7-E4F6CEEDCD2A}"/>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شكل بيضاوي 55">
              <a:extLst>
                <a:ext uri="{FF2B5EF4-FFF2-40B4-BE49-F238E27FC236}">
                  <a16:creationId xmlns:a16="http://schemas.microsoft.com/office/drawing/2014/main" id="{F92BCF42-C4F1-B768-0346-B3A872BD2D3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2" name="Title 6">
            <a:extLst>
              <a:ext uri="{FF2B5EF4-FFF2-40B4-BE49-F238E27FC236}">
                <a16:creationId xmlns:a16="http://schemas.microsoft.com/office/drawing/2014/main" id="{14E578CE-32E5-9B77-AD09-D1394F28E636}"/>
              </a:ext>
            </a:extLst>
          </p:cNvPr>
          <p:cNvSpPr txBox="1">
            <a:spLocks/>
          </p:cNvSpPr>
          <p:nvPr/>
        </p:nvSpPr>
        <p:spPr>
          <a:xfrm>
            <a:off x="2892526" y="3991178"/>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How many senior managers should there be?</a:t>
            </a:r>
          </a:p>
        </p:txBody>
      </p:sp>
      <p:grpSp>
        <p:nvGrpSpPr>
          <p:cNvPr id="63" name="مجموعة 62">
            <a:extLst>
              <a:ext uri="{FF2B5EF4-FFF2-40B4-BE49-F238E27FC236}">
                <a16:creationId xmlns:a16="http://schemas.microsoft.com/office/drawing/2014/main" id="{AA66D7E1-4C74-518C-0CEC-1FAC8E236C4F}"/>
              </a:ext>
            </a:extLst>
          </p:cNvPr>
          <p:cNvGrpSpPr/>
          <p:nvPr/>
        </p:nvGrpSpPr>
        <p:grpSpPr>
          <a:xfrm>
            <a:off x="2486209" y="4028022"/>
            <a:ext cx="347585" cy="347585"/>
            <a:chOff x="4860060" y="2980223"/>
            <a:chExt cx="1677584" cy="1677582"/>
          </a:xfrm>
        </p:grpSpPr>
        <p:sp>
          <p:nvSpPr>
            <p:cNvPr id="64" name="شكل بيضاوي 63">
              <a:extLst>
                <a:ext uri="{FF2B5EF4-FFF2-40B4-BE49-F238E27FC236}">
                  <a16:creationId xmlns:a16="http://schemas.microsoft.com/office/drawing/2014/main" id="{461E04AB-D49B-9ABE-5BDD-B13EBD8A1E9D}"/>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شكل بيضاوي 65">
              <a:extLst>
                <a:ext uri="{FF2B5EF4-FFF2-40B4-BE49-F238E27FC236}">
                  <a16:creationId xmlns:a16="http://schemas.microsoft.com/office/drawing/2014/main" id="{50825B08-ECFD-BF7A-417F-23421634F98F}"/>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6">
            <a:extLst>
              <a:ext uri="{FF2B5EF4-FFF2-40B4-BE49-F238E27FC236}">
                <a16:creationId xmlns:a16="http://schemas.microsoft.com/office/drawing/2014/main" id="{69851AB7-6D74-333C-831B-2E4C6109F07C}"/>
              </a:ext>
            </a:extLst>
          </p:cNvPr>
          <p:cNvSpPr txBox="1">
            <a:spLocks/>
          </p:cNvSpPr>
          <p:nvPr/>
        </p:nvSpPr>
        <p:spPr>
          <a:xfrm>
            <a:off x="2892526" y="4715875"/>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What is the work of the chief operating officer?</a:t>
            </a:r>
          </a:p>
        </p:txBody>
      </p:sp>
      <p:grpSp>
        <p:nvGrpSpPr>
          <p:cNvPr id="4" name="مجموعة 3">
            <a:extLst>
              <a:ext uri="{FF2B5EF4-FFF2-40B4-BE49-F238E27FC236}">
                <a16:creationId xmlns:a16="http://schemas.microsoft.com/office/drawing/2014/main" id="{F56CEA21-4BB4-7BA8-8E9F-DACBF4D440BE}"/>
              </a:ext>
            </a:extLst>
          </p:cNvPr>
          <p:cNvGrpSpPr/>
          <p:nvPr/>
        </p:nvGrpSpPr>
        <p:grpSpPr>
          <a:xfrm>
            <a:off x="2486209" y="4752719"/>
            <a:ext cx="347585" cy="347585"/>
            <a:chOff x="4860060" y="2980223"/>
            <a:chExt cx="1677584" cy="1677582"/>
          </a:xfrm>
        </p:grpSpPr>
        <p:sp>
          <p:nvSpPr>
            <p:cNvPr id="5" name="شكل بيضاوي 4">
              <a:extLst>
                <a:ext uri="{FF2B5EF4-FFF2-40B4-BE49-F238E27FC236}">
                  <a16:creationId xmlns:a16="http://schemas.microsoft.com/office/drawing/2014/main" id="{BCCECDD7-DF39-FA9A-1BA8-611A69E682B1}"/>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شكل بيضاوي 5">
              <a:extLst>
                <a:ext uri="{FF2B5EF4-FFF2-40B4-BE49-F238E27FC236}">
                  <a16:creationId xmlns:a16="http://schemas.microsoft.com/office/drawing/2014/main" id="{CFD0E9BC-12A5-F489-E6AE-3EB5AB7F9891}"/>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82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7"/>
                                        </p:tgtEl>
                                        <p:attrNameLst>
                                          <p:attrName>ppt_y</p:attrName>
                                        </p:attrNameLst>
                                      </p:cBhvr>
                                      <p:tavLst>
                                        <p:tav tm="0">
                                          <p:val>
                                            <p:strVal val="#ppt_y"/>
                                          </p:val>
                                        </p:tav>
                                        <p:tav tm="100000">
                                          <p:val>
                                            <p:strVal val="#ppt_y"/>
                                          </p:val>
                                        </p:tav>
                                      </p:tavLst>
                                    </p:anim>
                                    <p:anim calcmode="lin" valueType="num">
                                      <p:cBhvr>
                                        <p:cTn id="33"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7"/>
                                        </p:tgtEl>
                                      </p:cBhvr>
                                    </p:animEffect>
                                  </p:childTnLst>
                                </p:cTn>
                              </p:par>
                            </p:childTnLst>
                          </p:cTn>
                        </p:par>
                        <p:par>
                          <p:cTn id="36" fill="hold">
                            <p:stCondLst>
                              <p:cond delay="17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gtEl>
                                        <p:attrNameLst>
                                          <p:attrName>style.visibility</p:attrName>
                                        </p:attrNameLst>
                                      </p:cBhvr>
                                      <p:to>
                                        <p:strVal val="visible"/>
                                      </p:to>
                                    </p:set>
                                    <p:anim calcmode="lin" valueType="num">
                                      <p:cBhvr>
                                        <p:cTn id="39"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8"/>
                                        </p:tgtEl>
                                        <p:attrNameLst>
                                          <p:attrName>ppt_y</p:attrName>
                                        </p:attrNameLst>
                                      </p:cBhvr>
                                      <p:tavLst>
                                        <p:tav tm="0">
                                          <p:val>
                                            <p:strVal val="#ppt_y"/>
                                          </p:val>
                                        </p:tav>
                                        <p:tav tm="100000">
                                          <p:val>
                                            <p:strVal val="#ppt_y"/>
                                          </p:val>
                                        </p:tav>
                                      </p:tavLst>
                                    </p:anim>
                                    <p:anim calcmode="lin" valueType="num">
                                      <p:cBhvr>
                                        <p:cTn id="41"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8"/>
                                        </p:tgtEl>
                                      </p:cBhvr>
                                    </p:animEffect>
                                  </p:childTnLst>
                                </p:cTn>
                              </p:par>
                            </p:childTnLst>
                          </p:cTn>
                        </p:par>
                        <p:par>
                          <p:cTn id="44" fill="hold">
                            <p:stCondLst>
                              <p:cond delay="2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9"/>
                                        </p:tgtEl>
                                        <p:attrNameLst>
                                          <p:attrName>ppt_y</p:attrName>
                                        </p:attrNameLst>
                                      </p:cBhvr>
                                      <p:tavLst>
                                        <p:tav tm="0">
                                          <p:val>
                                            <p:strVal val="#ppt_y"/>
                                          </p:val>
                                        </p:tav>
                                        <p:tav tm="100000">
                                          <p:val>
                                            <p:strVal val="#ppt_y"/>
                                          </p:val>
                                        </p:tav>
                                      </p:tavLst>
                                    </p:anim>
                                    <p:anim calcmode="lin" valueType="num">
                                      <p:cBhvr>
                                        <p:cTn id="49"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9"/>
                                        </p:tgtEl>
                                      </p:cBhvr>
                                    </p:animEffect>
                                  </p:childTnLst>
                                </p:cTn>
                              </p:par>
                            </p:childTnLst>
                          </p:cTn>
                        </p:par>
                        <p:par>
                          <p:cTn id="52" fill="hold">
                            <p:stCondLst>
                              <p:cond delay="31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0"/>
                                        </p:tgtEl>
                                        <p:attrNameLst>
                                          <p:attrName>ppt_y</p:attrName>
                                        </p:attrNameLst>
                                      </p:cBhvr>
                                      <p:tavLst>
                                        <p:tav tm="0">
                                          <p:val>
                                            <p:strVal val="#ppt_y"/>
                                          </p:val>
                                        </p:tav>
                                        <p:tav tm="100000">
                                          <p:val>
                                            <p:strVal val="#ppt_y"/>
                                          </p:val>
                                        </p:tav>
                                      </p:tavLst>
                                    </p:anim>
                                    <p:anim calcmode="lin" valueType="num">
                                      <p:cBhvr>
                                        <p:cTn id="57"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0"/>
                                        </p:tgtEl>
                                      </p:cBhvr>
                                    </p:animEffect>
                                  </p:childTnLst>
                                </p:cTn>
                              </p:par>
                            </p:childTnLst>
                          </p:cTn>
                        </p:par>
                        <p:par>
                          <p:cTn id="60" fill="hold">
                            <p:stCondLst>
                              <p:cond delay="359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2"/>
                                        </p:tgtEl>
                                        <p:attrNameLst>
                                          <p:attrName>style.visibility</p:attrName>
                                        </p:attrNameLst>
                                      </p:cBhvr>
                                      <p:to>
                                        <p:strVal val="visible"/>
                                      </p:to>
                                    </p:set>
                                    <p:anim calcmode="lin" valueType="num">
                                      <p:cBhvr>
                                        <p:cTn id="63" dur="1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62"/>
                                        </p:tgtEl>
                                        <p:attrNameLst>
                                          <p:attrName>ppt_y</p:attrName>
                                        </p:attrNameLst>
                                      </p:cBhvr>
                                      <p:tavLst>
                                        <p:tav tm="0">
                                          <p:val>
                                            <p:strVal val="#ppt_y"/>
                                          </p:val>
                                        </p:tav>
                                        <p:tav tm="100000">
                                          <p:val>
                                            <p:strVal val="#ppt_y"/>
                                          </p:val>
                                        </p:tav>
                                      </p:tavLst>
                                    </p:anim>
                                    <p:anim calcmode="lin" valueType="num">
                                      <p:cBhvr>
                                        <p:cTn id="65" dur="1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62"/>
                                        </p:tgtEl>
                                      </p:cBhvr>
                                    </p:animEffect>
                                  </p:childTnLst>
                                </p:cTn>
                              </p:par>
                            </p:childTnLst>
                          </p:cTn>
                        </p:par>
                        <p:par>
                          <p:cTn id="68" fill="hold">
                            <p:stCondLst>
                              <p:cond delay="403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
                                        </p:tgtEl>
                                        <p:attrNameLst>
                                          <p:attrName>style.visibility</p:attrName>
                                        </p:attrNameLst>
                                      </p:cBhvr>
                                      <p:to>
                                        <p:strVal val="visible"/>
                                      </p:to>
                                    </p:set>
                                    <p:anim calcmode="lin" valueType="num">
                                      <p:cBhvr>
                                        <p:cTn id="7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2"/>
                                        </p:tgtEl>
                                        <p:attrNameLst>
                                          <p:attrName>ppt_y</p:attrName>
                                        </p:attrNameLst>
                                      </p:cBhvr>
                                      <p:tavLst>
                                        <p:tav tm="0">
                                          <p:val>
                                            <p:strVal val="#ppt_y"/>
                                          </p:val>
                                        </p:tav>
                                        <p:tav tm="100000">
                                          <p:val>
                                            <p:strVal val="#ppt_y"/>
                                          </p:val>
                                        </p:tav>
                                      </p:tavLst>
                                    </p:anim>
                                    <p:anim calcmode="lin" valueType="num">
                                      <p:cBhvr>
                                        <p:cTn id="7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7" grpId="0"/>
      <p:bldP spid="38" grpId="0"/>
      <p:bldP spid="39" grpId="0"/>
      <p:bldP spid="40" grpId="0"/>
      <p:bldP spid="6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740817" y="4651008"/>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itle 6">
            <a:extLst>
              <a:ext uri="{FF2B5EF4-FFF2-40B4-BE49-F238E27FC236}">
                <a16:creationId xmlns:a16="http://schemas.microsoft.com/office/drawing/2014/main" id="{1A0ED411-AC14-6C9E-CA90-1CD5D41CFAE3}"/>
              </a:ext>
            </a:extLst>
          </p:cNvPr>
          <p:cNvSpPr txBox="1">
            <a:spLocks/>
          </p:cNvSpPr>
          <p:nvPr/>
        </p:nvSpPr>
        <p:spPr>
          <a:xfrm>
            <a:off x="3146141" y="1988103"/>
            <a:ext cx="6666565"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2000" b="0" dirty="0">
                <a:solidFill>
                  <a:srgbClr val="343D45">
                    <a:lumMod val="75000"/>
                  </a:srgbClr>
                </a:solidFill>
                <a:latin typeface="Cocon® Next Arabic"/>
                <a:cs typeface="Geeza Pro" panose="02000400000000000000" pitchFamily="2" charset="0"/>
              </a:rPr>
              <a:t>How should the boss discuss assignments with each worker, everyday?</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2135027" y="1827891"/>
            <a:ext cx="758201" cy="758201"/>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6">
            <a:extLst>
              <a:ext uri="{FF2B5EF4-FFF2-40B4-BE49-F238E27FC236}">
                <a16:creationId xmlns:a16="http://schemas.microsoft.com/office/drawing/2014/main" id="{69851AB7-6D74-333C-831B-2E4C6109F07C}"/>
              </a:ext>
            </a:extLst>
          </p:cNvPr>
          <p:cNvSpPr txBox="1">
            <a:spLocks/>
          </p:cNvSpPr>
          <p:nvPr/>
        </p:nvSpPr>
        <p:spPr>
          <a:xfrm>
            <a:off x="3069937" y="3539775"/>
            <a:ext cx="660793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2000" dirty="0"/>
              <a:t>Give examples of industries where the main assets are the intelligence and skills of the employees.</a:t>
            </a:r>
          </a:p>
        </p:txBody>
      </p:sp>
      <p:grpSp>
        <p:nvGrpSpPr>
          <p:cNvPr id="3" name="مجموعة 2">
            <a:extLst>
              <a:ext uri="{FF2B5EF4-FFF2-40B4-BE49-F238E27FC236}">
                <a16:creationId xmlns:a16="http://schemas.microsoft.com/office/drawing/2014/main" id="{AE7F232E-FE3D-4DD4-3AEB-17917783067A}"/>
              </a:ext>
            </a:extLst>
          </p:cNvPr>
          <p:cNvGrpSpPr/>
          <p:nvPr/>
        </p:nvGrpSpPr>
        <p:grpSpPr>
          <a:xfrm>
            <a:off x="2139522" y="3487207"/>
            <a:ext cx="758201" cy="758201"/>
            <a:chOff x="4860060" y="2980223"/>
            <a:chExt cx="1677584" cy="1677582"/>
          </a:xfrm>
        </p:grpSpPr>
        <p:sp>
          <p:nvSpPr>
            <p:cNvPr id="7" name="شكل بيضاوي 6">
              <a:extLst>
                <a:ext uri="{FF2B5EF4-FFF2-40B4-BE49-F238E27FC236}">
                  <a16:creationId xmlns:a16="http://schemas.microsoft.com/office/drawing/2014/main" id="{16DAC679-BE32-3C2F-8280-1205A3C3E63D}"/>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شكل بيضاوي 7">
              <a:extLst>
                <a:ext uri="{FF2B5EF4-FFF2-40B4-BE49-F238E27FC236}">
                  <a16:creationId xmlns:a16="http://schemas.microsoft.com/office/drawing/2014/main" id="{DA532550-D07F-7690-ACA2-791A5951D44F}"/>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1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7"/>
                                        </p:tgtEl>
                                        <p:attrNameLst>
                                          <p:attrName>ppt_y</p:attrName>
                                        </p:attrNameLst>
                                      </p:cBhvr>
                                      <p:tavLst>
                                        <p:tav tm="0">
                                          <p:val>
                                            <p:strVal val="#ppt_y"/>
                                          </p:val>
                                        </p:tav>
                                        <p:tav tm="100000">
                                          <p:val>
                                            <p:strVal val="#ppt_y"/>
                                          </p:val>
                                        </p:tav>
                                      </p:tavLst>
                                    </p:anim>
                                    <p:anim calcmode="lin" valueType="num">
                                      <p:cBhvr>
                                        <p:cTn id="33"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7"/>
                                        </p:tgtEl>
                                      </p:cBhvr>
                                    </p:animEffect>
                                  </p:childTnLst>
                                </p:cTn>
                              </p:par>
                            </p:childTnLst>
                          </p:cTn>
                        </p:par>
                        <p:par>
                          <p:cTn id="36" fill="hold">
                            <p:stCondLst>
                              <p:cond delay="187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gtEl>
                                        <p:attrNameLst>
                                          <p:attrName>style.visibility</p:attrName>
                                        </p:attrNameLst>
                                      </p:cBhvr>
                                      <p:to>
                                        <p:strVal val="visible"/>
                                      </p:to>
                                    </p:set>
                                    <p:anim calcmode="lin" valueType="num">
                                      <p:cBhvr>
                                        <p:cTn id="39"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2"/>
                                        </p:tgtEl>
                                        <p:attrNameLst>
                                          <p:attrName>ppt_y</p:attrName>
                                        </p:attrNameLst>
                                      </p:cBhvr>
                                      <p:tavLst>
                                        <p:tav tm="0">
                                          <p:val>
                                            <p:strVal val="#ppt_y"/>
                                          </p:val>
                                        </p:tav>
                                        <p:tav tm="100000">
                                          <p:val>
                                            <p:strVal val="#ppt_y"/>
                                          </p:val>
                                        </p:tav>
                                      </p:tavLst>
                                    </p:anim>
                                    <p:anim calcmode="lin" valueType="num">
                                      <p:cBhvr>
                                        <p:cTn id="41"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291129"/>
            <a:ext cx="9548318" cy="1200329"/>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br>
              <a:rPr lang="en-US" sz="3600" b="1" dirty="0">
                <a:solidFill>
                  <a:srgbClr val="4D2643"/>
                </a:solidFill>
                <a:latin typeface="El Messiri" panose="00000800000000000000" pitchFamily="50" charset="-78"/>
                <a:cs typeface="El Messiri" panose="00000800000000000000" pitchFamily="50" charset="-78"/>
              </a:rPr>
            </a:br>
            <a:r>
              <a:rPr lang="en-US" sz="3600" b="1" dirty="0">
                <a:solidFill>
                  <a:srgbClr val="4D2643"/>
                </a:solidFill>
                <a:latin typeface="El Messiri" panose="00000800000000000000" pitchFamily="50" charset="-78"/>
                <a:cs typeface="El Messiri" panose="00000800000000000000" pitchFamily="50" charset="-78"/>
              </a:rPr>
              <a:t>TiVo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2526053" y="1754601"/>
            <a:ext cx="7116633" cy="85991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Why does the case say about knowing the right people, choosing good partners?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1358871" y="1858962"/>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1646241" y="3069454"/>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2209869" y="4337502"/>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929869" y="3162562"/>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Did they have a good management team?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3541117" y="4436256"/>
            <a:ext cx="4892378"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Did they approach the right funders? </a:t>
            </a: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3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25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50"/>
                                        <p:tgtEl>
                                          <p:spTgt spid="34"/>
                                        </p:tgtEl>
                                      </p:cBhvr>
                                    </p:animEffect>
                                  </p:childTnLst>
                                </p:cTn>
                              </p:par>
                            </p:childTnLst>
                          </p:cTn>
                        </p:par>
                        <p:par>
                          <p:cTn id="42" fill="hold">
                            <p:stCondLst>
                              <p:cond delay="197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childTnLst>
                          </p:cTn>
                        </p:par>
                        <p:par>
                          <p:cTn id="46" fill="hold">
                            <p:stCondLst>
                              <p:cond delay="222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50"/>
                                        <p:tgtEl>
                                          <p:spTgt spid="37"/>
                                        </p:tgtEl>
                                      </p:cBhvr>
                                    </p:animEffect>
                                  </p:childTnLst>
                                </p:cTn>
                              </p:par>
                            </p:childTnLst>
                          </p:cTn>
                        </p:par>
                        <p:par>
                          <p:cTn id="50" fill="hold">
                            <p:stCondLst>
                              <p:cond delay="247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250"/>
                                        <p:tgtEl>
                                          <p:spTgt spid="38"/>
                                        </p:tgtEl>
                                      </p:cBhvr>
                                    </p:animEffect>
                                  </p:childTnLst>
                                </p:cTn>
                              </p:par>
                            </p:childTnLst>
                          </p:cTn>
                        </p:par>
                        <p:par>
                          <p:cTn id="54" fill="hold">
                            <p:stCondLst>
                              <p:cond delay="2900"/>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819889" y="209746"/>
            <a:ext cx="9018000"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HIRING PEOPLE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1428" y="3076031"/>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90235"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9727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351883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6435602"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9383971"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966430" y="1773336"/>
            <a:ext cx="2900602" cy="642453"/>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Managers and Staff</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6381695"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342965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2</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8832632" y="1874497"/>
            <a:ext cx="3029757" cy="443931"/>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Note on Human Capital</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5889458" y="5153168"/>
            <a:ext cx="2597009"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Organizational Chart</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9683884" y="3525816"/>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4</a:t>
            </a:r>
          </a:p>
        </p:txBody>
      </p:sp>
      <p:pic>
        <p:nvPicPr>
          <p:cNvPr id="2" name="صورة 14">
            <a:extLst>
              <a:ext uri="{FF2B5EF4-FFF2-40B4-BE49-F238E27FC236}">
                <a16:creationId xmlns:a16="http://schemas.microsoft.com/office/drawing/2014/main" id="{42BFF81B-47F2-76F2-787A-279ECE1B07A4}"/>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41935" y="3059040"/>
            <a:ext cx="1222301" cy="1222301"/>
          </a:xfrm>
          <a:prstGeom prst="rect">
            <a:avLst/>
          </a:prstGeom>
        </p:spPr>
      </p:pic>
      <p:sp>
        <p:nvSpPr>
          <p:cNvPr id="3" name="قوس ممتلئ 21">
            <a:extLst>
              <a:ext uri="{FF2B5EF4-FFF2-40B4-BE49-F238E27FC236}">
                <a16:creationId xmlns:a16="http://schemas.microsoft.com/office/drawing/2014/main" id="{A189C436-14FC-DB7F-C14F-91F1FB747C7C}"/>
              </a:ext>
            </a:extLst>
          </p:cNvPr>
          <p:cNvSpPr/>
          <p:nvPr/>
        </p:nvSpPr>
        <p:spPr>
          <a:xfrm>
            <a:off x="987302" y="273572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 name="Title 1">
            <a:extLst>
              <a:ext uri="{FF2B5EF4-FFF2-40B4-BE49-F238E27FC236}">
                <a16:creationId xmlns:a16="http://schemas.microsoft.com/office/drawing/2014/main" id="{20185EE4-D358-4A08-AD79-C15E0CF91810}"/>
              </a:ext>
            </a:extLst>
          </p:cNvPr>
          <p:cNvSpPr txBox="1">
            <a:spLocks/>
          </p:cNvSpPr>
          <p:nvPr/>
        </p:nvSpPr>
        <p:spPr>
          <a:xfrm>
            <a:off x="933395" y="348672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1</a:t>
            </a:r>
          </a:p>
        </p:txBody>
      </p:sp>
      <p:sp>
        <p:nvSpPr>
          <p:cNvPr id="5" name="Title 1">
            <a:extLst>
              <a:ext uri="{FF2B5EF4-FFF2-40B4-BE49-F238E27FC236}">
                <a16:creationId xmlns:a16="http://schemas.microsoft.com/office/drawing/2014/main" id="{FDC22A9D-A7B0-16D8-3DF6-1E41FBE69251}"/>
              </a:ext>
            </a:extLst>
          </p:cNvPr>
          <p:cNvSpPr txBox="1">
            <a:spLocks/>
          </p:cNvSpPr>
          <p:nvPr/>
        </p:nvSpPr>
        <p:spPr>
          <a:xfrm>
            <a:off x="441158" y="5134118"/>
            <a:ext cx="2597009"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HR Processes</a:t>
            </a: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childTnLst>
                          </p:cTn>
                        </p:par>
                        <p:par>
                          <p:cTn id="36" fill="hold">
                            <p:stCondLst>
                              <p:cond delay="1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3"/>
                                        </p:tgtEl>
                                        <p:attrNameLst>
                                          <p:attrName>ppt_y</p:attrName>
                                        </p:attrNameLst>
                                      </p:cBhvr>
                                      <p:tavLst>
                                        <p:tav tm="0">
                                          <p:val>
                                            <p:strVal val="#ppt_y"/>
                                          </p:val>
                                        </p:tav>
                                        <p:tav tm="100000">
                                          <p:val>
                                            <p:strVal val="#ppt_y"/>
                                          </p:val>
                                        </p:tav>
                                      </p:tavLst>
                                    </p:anim>
                                    <p:anim calcmode="lin" valueType="num">
                                      <p:cBhvr>
                                        <p:cTn id="41"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3"/>
                                        </p:tgtEl>
                                      </p:cBhvr>
                                    </p:animEffect>
                                  </p:childTnLst>
                                </p:cTn>
                              </p:par>
                            </p:childTnLst>
                          </p:cTn>
                        </p:par>
                        <p:par>
                          <p:cTn id="44" fill="hold">
                            <p:stCondLst>
                              <p:cond delay="19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1"/>
                                        </p:tgtEl>
                                        <p:attrNameLst>
                                          <p:attrName>ppt_y</p:attrName>
                                        </p:attrNameLst>
                                      </p:cBhvr>
                                      <p:tavLst>
                                        <p:tav tm="0">
                                          <p:val>
                                            <p:strVal val="#ppt_y"/>
                                          </p:val>
                                        </p:tav>
                                        <p:tav tm="100000">
                                          <p:val>
                                            <p:strVal val="#ppt_y"/>
                                          </p:val>
                                        </p:tav>
                                      </p:tavLst>
                                    </p:anim>
                                    <p:anim calcmode="lin" valueType="num">
                                      <p:cBhvr>
                                        <p:cTn id="49"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1"/>
                                        </p:tgtEl>
                                      </p:cBhvr>
                                    </p:animEffect>
                                  </p:childTnLst>
                                </p:cTn>
                              </p:par>
                            </p:childTnLst>
                          </p:cTn>
                        </p:par>
                        <p:par>
                          <p:cTn id="52" fill="hold">
                            <p:stCondLst>
                              <p:cond delay="23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
                                        </p:tgtEl>
                                        <p:attrNameLst>
                                          <p:attrName>style.visibility</p:attrName>
                                        </p:attrNameLst>
                                      </p:cBhvr>
                                      <p:to>
                                        <p:strVal val="visible"/>
                                      </p:to>
                                    </p:set>
                                    <p:anim calcmode="lin" valueType="num">
                                      <p:cBhvr>
                                        <p:cTn id="55"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5"/>
                                        </p:tgtEl>
                                        <p:attrNameLst>
                                          <p:attrName>ppt_y</p:attrName>
                                        </p:attrNameLst>
                                      </p:cBhvr>
                                      <p:tavLst>
                                        <p:tav tm="0">
                                          <p:val>
                                            <p:strVal val="#ppt_y"/>
                                          </p:val>
                                        </p:tav>
                                        <p:tav tm="100000">
                                          <p:val>
                                            <p:strVal val="#ppt_y"/>
                                          </p:val>
                                        </p:tav>
                                      </p:tavLst>
                                    </p:anim>
                                    <p:anim calcmode="lin" valueType="num">
                                      <p:cBhvr>
                                        <p:cTn id="57"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1" grpId="0"/>
      <p:bldP spid="3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4D2643"/>
                </a:solidFill>
                <a:effectLst/>
                <a:uLnTx/>
                <a:uFillTx/>
                <a:latin typeface="El Messiri" panose="00000800000000000000" pitchFamily="50" charset="-78"/>
                <a:ea typeface="+mn-ea"/>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5246520" y="979971"/>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Managers and Staff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109517" y="976547"/>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4099356" y="1640814"/>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099356" y="2305081"/>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5246520" y="1650562"/>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Hire Specialists</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5226166" y="236894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Job description</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4099356" y="3062657"/>
            <a:ext cx="540000" cy="54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5226166" y="311797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How to Supervise</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4097373" y="3725271"/>
            <a:ext cx="540000" cy="54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5226166" y="3757919"/>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Appoint senior managers </a:t>
            </a:r>
          </a:p>
        </p:txBody>
      </p:sp>
      <p:sp>
        <p:nvSpPr>
          <p:cNvPr id="20" name="نجمة ذات 4 نقاط 52">
            <a:extLst>
              <a:ext uri="{FF2B5EF4-FFF2-40B4-BE49-F238E27FC236}">
                <a16:creationId xmlns:a16="http://schemas.microsoft.com/office/drawing/2014/main" id="{7C316DB1-7EBA-B509-F17D-7B4743B446E4}"/>
              </a:ext>
            </a:extLst>
          </p:cNvPr>
          <p:cNvSpPr/>
          <p:nvPr/>
        </p:nvSpPr>
        <p:spPr>
          <a:xfrm>
            <a:off x="4109517" y="4387885"/>
            <a:ext cx="540000" cy="540000"/>
          </a:xfrm>
          <a:prstGeom prst="star4">
            <a:avLst>
              <a:gd name="adj" fmla="val 26839"/>
            </a:avLst>
          </a:prstGeom>
          <a:gradFill flip="none" rotWithShape="1">
            <a:gsLst>
              <a:gs pos="0">
                <a:srgbClr val="7030A0">
                  <a:alpha val="0"/>
                </a:srgbClr>
              </a:gs>
              <a:gs pos="100000">
                <a:srgbClr val="7030A0">
                  <a:alpha val="53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عنصر نائب للنص 13">
            <a:extLst>
              <a:ext uri="{FF2B5EF4-FFF2-40B4-BE49-F238E27FC236}">
                <a16:creationId xmlns:a16="http://schemas.microsoft.com/office/drawing/2014/main" id="{24A6FC41-F949-21F1-B3A4-7F8D46F11937}"/>
              </a:ext>
            </a:extLst>
          </p:cNvPr>
          <p:cNvSpPr txBox="1">
            <a:spLocks/>
          </p:cNvSpPr>
          <p:nvPr/>
        </p:nvSpPr>
        <p:spPr>
          <a:xfrm>
            <a:off x="5240725" y="438788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Table of organization</a:t>
            </a:r>
          </a:p>
        </p:txBody>
      </p:sp>
      <p:sp>
        <p:nvSpPr>
          <p:cNvPr id="26" name="نجمة ذات 4 نقاط 52">
            <a:extLst>
              <a:ext uri="{FF2B5EF4-FFF2-40B4-BE49-F238E27FC236}">
                <a16:creationId xmlns:a16="http://schemas.microsoft.com/office/drawing/2014/main" id="{9053FA72-0635-24FC-6F7B-0EE265594DD5}"/>
              </a:ext>
            </a:extLst>
          </p:cNvPr>
          <p:cNvSpPr/>
          <p:nvPr/>
        </p:nvSpPr>
        <p:spPr>
          <a:xfrm>
            <a:off x="4109517" y="5051582"/>
            <a:ext cx="540000" cy="540000"/>
          </a:xfrm>
          <a:prstGeom prst="star4">
            <a:avLst>
              <a:gd name="adj" fmla="val 26839"/>
            </a:avLst>
          </a:prstGeom>
          <a:gradFill flip="none" rotWithShape="1">
            <a:gsLst>
              <a:gs pos="0">
                <a:srgbClr val="00FF99">
                  <a:alpha val="0"/>
                </a:srgbClr>
              </a:gs>
              <a:gs pos="100000">
                <a:srgbClr val="00FF99">
                  <a:alpha val="39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عنصر نائب للنص 13">
            <a:extLst>
              <a:ext uri="{FF2B5EF4-FFF2-40B4-BE49-F238E27FC236}">
                <a16:creationId xmlns:a16="http://schemas.microsoft.com/office/drawing/2014/main" id="{943C366B-ADB4-4BE0-02E5-B339857619F6}"/>
              </a:ext>
            </a:extLst>
          </p:cNvPr>
          <p:cNvSpPr txBox="1">
            <a:spLocks/>
          </p:cNvSpPr>
          <p:nvPr/>
        </p:nvSpPr>
        <p:spPr>
          <a:xfrm>
            <a:off x="5240725" y="5128060"/>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Note on human capital</a:t>
            </a:r>
          </a:p>
        </p:txBody>
      </p:sp>
      <p:sp>
        <p:nvSpPr>
          <p:cNvPr id="2" name="نجمة ذات 4 نقاط 52">
            <a:extLst>
              <a:ext uri="{FF2B5EF4-FFF2-40B4-BE49-F238E27FC236}">
                <a16:creationId xmlns:a16="http://schemas.microsoft.com/office/drawing/2014/main" id="{C210B13F-4525-FCA4-3FE9-4F051524E02A}"/>
              </a:ext>
            </a:extLst>
          </p:cNvPr>
          <p:cNvSpPr/>
          <p:nvPr/>
        </p:nvSpPr>
        <p:spPr>
          <a:xfrm>
            <a:off x="4094958" y="5757086"/>
            <a:ext cx="540000" cy="540000"/>
          </a:xfrm>
          <a:prstGeom prst="star4">
            <a:avLst>
              <a:gd name="adj" fmla="val 26839"/>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عنصر نائب للنص 13">
            <a:extLst>
              <a:ext uri="{FF2B5EF4-FFF2-40B4-BE49-F238E27FC236}">
                <a16:creationId xmlns:a16="http://schemas.microsoft.com/office/drawing/2014/main" id="{D753F785-6F40-DA93-777B-80B0A6A8272B}"/>
              </a:ext>
            </a:extLst>
          </p:cNvPr>
          <p:cNvSpPr txBox="1">
            <a:spLocks/>
          </p:cNvSpPr>
          <p:nvPr/>
        </p:nvSpPr>
        <p:spPr>
          <a:xfrm>
            <a:off x="5226166" y="583356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Note on hiring close friends</a:t>
            </a:r>
          </a:p>
        </p:txBody>
      </p:sp>
    </p:spTree>
    <p:extLst>
      <p:ext uri="{BB962C8B-B14F-4D97-AF65-F5344CB8AC3E}">
        <p14:creationId xmlns:p14="http://schemas.microsoft.com/office/powerpoint/2010/main" val="414245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162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187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12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240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par>
                          <p:cTn id="51" fill="hold">
                            <p:stCondLst>
                              <p:cond delay="267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292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250"/>
                                        <p:tgtEl>
                                          <p:spTgt spid="19"/>
                                        </p:tgtEl>
                                      </p:cBhvr>
                                    </p:animEffect>
                                  </p:childTnLst>
                                </p:cTn>
                              </p:par>
                            </p:childTnLst>
                          </p:cTn>
                        </p:par>
                        <p:par>
                          <p:cTn id="59" fill="hold">
                            <p:stCondLst>
                              <p:cond delay="3225"/>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50"/>
                                        <p:tgtEl>
                                          <p:spTgt spid="22"/>
                                        </p:tgtEl>
                                      </p:cBhvr>
                                    </p:animEffect>
                                  </p:childTnLst>
                                </p:cTn>
                              </p:par>
                            </p:childTnLst>
                          </p:cTn>
                        </p:par>
                        <p:par>
                          <p:cTn id="63" fill="hold">
                            <p:stCondLst>
                              <p:cond delay="3475"/>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par>
                          <p:cTn id="67" fill="hold">
                            <p:stCondLst>
                              <p:cond delay="3775"/>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50"/>
                                        <p:tgtEl>
                                          <p:spTgt spid="20"/>
                                        </p:tgtEl>
                                      </p:cBhvr>
                                    </p:animEffect>
                                  </p:childTnLst>
                                </p:cTn>
                              </p:par>
                            </p:childTnLst>
                          </p:cTn>
                        </p:par>
                        <p:par>
                          <p:cTn id="71" fill="hold">
                            <p:stCondLst>
                              <p:cond delay="4025"/>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5"/>
                                        </p:tgtEl>
                                        <p:attrNameLst>
                                          <p:attrName>style.visibility</p:attrName>
                                        </p:attrNameLst>
                                      </p:cBhvr>
                                      <p:to>
                                        <p:strVal val="visible"/>
                                      </p:to>
                                    </p:set>
                                    <p:animEffect transition="in" filter="wipe(left)">
                                      <p:cBhvr>
                                        <p:cTn id="74" dur="250"/>
                                        <p:tgtEl>
                                          <p:spTgt spid="25"/>
                                        </p:tgtEl>
                                      </p:cBhvr>
                                    </p:animEffect>
                                  </p:childTnLst>
                                </p:cTn>
                              </p:par>
                            </p:childTnLst>
                          </p:cTn>
                        </p:par>
                        <p:par>
                          <p:cTn id="75" fill="hold">
                            <p:stCondLst>
                              <p:cond delay="4325"/>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50"/>
                                        <p:tgtEl>
                                          <p:spTgt spid="26"/>
                                        </p:tgtEl>
                                      </p:cBhvr>
                                    </p:animEffect>
                                  </p:childTnLst>
                                </p:cTn>
                              </p:par>
                            </p:childTnLst>
                          </p:cTn>
                        </p:par>
                        <p:par>
                          <p:cTn id="79" fill="hold">
                            <p:stCondLst>
                              <p:cond delay="4575"/>
                            </p:stCondLst>
                            <p:childTnLst>
                              <p:par>
                                <p:cTn id="80" presetID="22" presetClass="entr" presetSubtype="8" fill="hold" grpId="0" nodeType="afterEffect">
                                  <p:stCondLst>
                                    <p:cond delay="0"/>
                                  </p:stCondLst>
                                  <p:iterate type="wd">
                                    <p:tmPct val="10000"/>
                                  </p:iterate>
                                  <p:childTnLst>
                                    <p:set>
                                      <p:cBhvr>
                                        <p:cTn id="81" dur="1" fill="hold">
                                          <p:stCondLst>
                                            <p:cond delay="0"/>
                                          </p:stCondLst>
                                        </p:cTn>
                                        <p:tgtEl>
                                          <p:spTgt spid="27"/>
                                        </p:tgtEl>
                                        <p:attrNameLst>
                                          <p:attrName>style.visibility</p:attrName>
                                        </p:attrNameLst>
                                      </p:cBhvr>
                                      <p:to>
                                        <p:strVal val="visible"/>
                                      </p:to>
                                    </p:set>
                                    <p:animEffect transition="in" filter="wipe(left)">
                                      <p:cBhvr>
                                        <p:cTn id="82" dur="250"/>
                                        <p:tgtEl>
                                          <p:spTgt spid="27"/>
                                        </p:tgtEl>
                                      </p:cBhvr>
                                    </p:animEffect>
                                  </p:childTnLst>
                                </p:cTn>
                              </p:par>
                            </p:childTnLst>
                          </p:cTn>
                        </p:par>
                        <p:par>
                          <p:cTn id="83" fill="hold">
                            <p:stCondLst>
                              <p:cond delay="4900"/>
                            </p:stCondLst>
                            <p:childTnLst>
                              <p:par>
                                <p:cTn id="84" presetID="10" presetClass="entr" presetSubtype="0" fill="hold" grpId="0"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250"/>
                                        <p:tgtEl>
                                          <p:spTgt spid="2"/>
                                        </p:tgtEl>
                                      </p:cBhvr>
                                    </p:animEffect>
                                  </p:childTnLst>
                                </p:cTn>
                              </p:par>
                            </p:childTnLst>
                          </p:cTn>
                        </p:par>
                        <p:par>
                          <p:cTn id="87" fill="hold">
                            <p:stCondLst>
                              <p:cond delay="5150"/>
                            </p:stCondLst>
                            <p:childTnLst>
                              <p:par>
                                <p:cTn id="88" presetID="22" presetClass="entr" presetSubtype="8" fill="hold" grpId="0" nodeType="afterEffect">
                                  <p:stCondLst>
                                    <p:cond delay="0"/>
                                  </p:stCondLst>
                                  <p:iterate type="wd">
                                    <p:tmPct val="10000"/>
                                  </p:iterate>
                                  <p:childTnLst>
                                    <p:set>
                                      <p:cBhvr>
                                        <p:cTn id="89" dur="1" fill="hold">
                                          <p:stCondLst>
                                            <p:cond delay="0"/>
                                          </p:stCondLst>
                                        </p:cTn>
                                        <p:tgtEl>
                                          <p:spTgt spid="3"/>
                                        </p:tgtEl>
                                        <p:attrNameLst>
                                          <p:attrName>style.visibility</p:attrName>
                                        </p:attrNameLst>
                                      </p:cBhvr>
                                      <p:to>
                                        <p:strVal val="visible"/>
                                      </p:to>
                                    </p:set>
                                    <p:animEffect transition="in" filter="wipe(left)">
                                      <p:cBhvr>
                                        <p:cTn id="9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P spid="20" grpId="0" animBg="1"/>
      <p:bldP spid="25" grpId="0"/>
      <p:bldP spid="26" grpId="0" animBg="1"/>
      <p:bldP spid="27"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175578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545145" y="1125276"/>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336389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414176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1035182"/>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103" name="Rectangle 33">
            <a:extLst>
              <a:ext uri="{FF2B5EF4-FFF2-40B4-BE49-F238E27FC236}">
                <a16:creationId xmlns:a16="http://schemas.microsoft.com/office/drawing/2014/main" id="{E0C547E4-3E3F-59F2-7449-653305ADC92D}"/>
              </a:ext>
            </a:extLst>
          </p:cNvPr>
          <p:cNvSpPr/>
          <p:nvPr/>
        </p:nvSpPr>
        <p:spPr>
          <a:xfrm>
            <a:off x="7445225" y="1028925"/>
            <a:ext cx="4082927" cy="323165"/>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Learn how to hire managers and staff</a:t>
            </a:r>
          </a:p>
        </p:txBody>
      </p:sp>
      <p:sp>
        <p:nvSpPr>
          <p:cNvPr id="104" name="Rectangle 33">
            <a:extLst>
              <a:ext uri="{FF2B5EF4-FFF2-40B4-BE49-F238E27FC236}">
                <a16:creationId xmlns:a16="http://schemas.microsoft.com/office/drawing/2014/main" id="{F918E9B4-F01E-8EAF-8412-814210758FFF}"/>
              </a:ext>
            </a:extLst>
          </p:cNvPr>
          <p:cNvSpPr/>
          <p:nvPr/>
        </p:nvSpPr>
        <p:spPr>
          <a:xfrm>
            <a:off x="7470365" y="1740335"/>
            <a:ext cx="3403814"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Learn how to hire specialists</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1717856"/>
            <a:ext cx="1010458"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106" name="Rectangle 33">
            <a:extLst>
              <a:ext uri="{FF2B5EF4-FFF2-40B4-BE49-F238E27FC236}">
                <a16:creationId xmlns:a16="http://schemas.microsoft.com/office/drawing/2014/main" id="{19DBF2AD-7121-CCAB-3F69-FB2DAB44188B}"/>
              </a:ext>
            </a:extLst>
          </p:cNvPr>
          <p:cNvSpPr/>
          <p:nvPr/>
        </p:nvSpPr>
        <p:spPr>
          <a:xfrm>
            <a:off x="5785199" y="2544062"/>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BFBFBF"/>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07" name="Rectangle 33">
            <a:extLst>
              <a:ext uri="{FF2B5EF4-FFF2-40B4-BE49-F238E27FC236}">
                <a16:creationId xmlns:a16="http://schemas.microsoft.com/office/drawing/2014/main" id="{298A6C37-4C6C-AFB5-7737-167EE4BDF3AA}"/>
              </a:ext>
            </a:extLst>
          </p:cNvPr>
          <p:cNvSpPr/>
          <p:nvPr/>
        </p:nvSpPr>
        <p:spPr>
          <a:xfrm>
            <a:off x="7470365" y="3373595"/>
            <a:ext cx="3737273"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Know how to supervise employees</a:t>
            </a:r>
          </a:p>
        </p:txBody>
      </p:sp>
      <p:sp>
        <p:nvSpPr>
          <p:cNvPr id="108" name="Rectangle 33">
            <a:extLst>
              <a:ext uri="{FF2B5EF4-FFF2-40B4-BE49-F238E27FC236}">
                <a16:creationId xmlns:a16="http://schemas.microsoft.com/office/drawing/2014/main" id="{EDAD63F2-3B70-B169-054E-E68EA214F058}"/>
              </a:ext>
            </a:extLst>
          </p:cNvPr>
          <p:cNvSpPr/>
          <p:nvPr/>
        </p:nvSpPr>
        <p:spPr>
          <a:xfrm>
            <a:off x="7445226" y="4128485"/>
            <a:ext cx="4536022"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Understand the role of the COO and the CEO</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3333717"/>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Know</a:t>
            </a:r>
          </a:p>
        </p:txBody>
      </p:sp>
      <p:sp>
        <p:nvSpPr>
          <p:cNvPr id="110" name="Rectangle 33">
            <a:extLst>
              <a:ext uri="{FF2B5EF4-FFF2-40B4-BE49-F238E27FC236}">
                <a16:creationId xmlns:a16="http://schemas.microsoft.com/office/drawing/2014/main" id="{6A9E3924-7A03-E0BC-1CDF-00523374DA4C}"/>
              </a:ext>
            </a:extLst>
          </p:cNvPr>
          <p:cNvSpPr/>
          <p:nvPr/>
        </p:nvSpPr>
        <p:spPr>
          <a:xfrm>
            <a:off x="7472224" y="2564144"/>
            <a:ext cx="4055929"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Understand the need for a job description</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2574243"/>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526945" y="1911513"/>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545936" y="2743189"/>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543512" y="3532058"/>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4918497"/>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411158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487767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Build</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4" y="4913757"/>
            <a:ext cx="4397785"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Build a table of organization</a:t>
            </a:r>
          </a:p>
        </p:txBody>
      </p:sp>
      <p:sp>
        <p:nvSpPr>
          <p:cNvPr id="40" name="قوس 39">
            <a:extLst>
              <a:ext uri="{FF2B5EF4-FFF2-40B4-BE49-F238E27FC236}">
                <a16:creationId xmlns:a16="http://schemas.microsoft.com/office/drawing/2014/main" id="{196FED86-11B6-47BC-C24B-DC669B92689B}"/>
              </a:ext>
            </a:extLst>
          </p:cNvPr>
          <p:cNvSpPr/>
          <p:nvPr/>
        </p:nvSpPr>
        <p:spPr>
          <a:xfrm rot="1301578">
            <a:off x="4541087" y="4306589"/>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 name="عنصر نائب لرقم الشريحة 1">
            <a:extLst>
              <a:ext uri="{FF2B5EF4-FFF2-40B4-BE49-F238E27FC236}">
                <a16:creationId xmlns:a16="http://schemas.microsoft.com/office/drawing/2014/main" id="{0E7C3B9E-4AAD-1425-C0BF-9FFBD0094F23}"/>
              </a:ext>
            </a:extLst>
          </p:cNvPr>
          <p:cNvSpPr>
            <a:spLocks noGrp="1"/>
          </p:cNvSpPr>
          <p:nvPr>
            <p:ph type="sldNum" sz="quarter" idx="12"/>
          </p:nvPr>
        </p:nvSpPr>
        <p:spPr/>
        <p:txBody>
          <a:bodyPr/>
          <a:lstStyle/>
          <a:p>
            <a:fld id="{7BB485FA-5BF7-483B-B1A0-9B2B5547A02D}" type="slidenum">
              <a:rPr lang="ar-SA" smtClean="0"/>
              <a:t>5</a:t>
            </a:fld>
            <a:endParaRPr lang="ar-SA"/>
          </a:p>
        </p:txBody>
      </p:sp>
      <p:sp>
        <p:nvSpPr>
          <p:cNvPr id="3" name="شكل حر 43">
            <a:extLst>
              <a:ext uri="{FF2B5EF4-FFF2-40B4-BE49-F238E27FC236}">
                <a16:creationId xmlns:a16="http://schemas.microsoft.com/office/drawing/2014/main" id="{0284D76B-394B-738C-F0AF-792D67D50453}"/>
              </a:ext>
            </a:extLst>
          </p:cNvPr>
          <p:cNvSpPr/>
          <p:nvPr/>
        </p:nvSpPr>
        <p:spPr>
          <a:xfrm>
            <a:off x="4962638" y="5719817"/>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Rectangle 33">
            <a:extLst>
              <a:ext uri="{FF2B5EF4-FFF2-40B4-BE49-F238E27FC236}">
                <a16:creationId xmlns:a16="http://schemas.microsoft.com/office/drawing/2014/main" id="{79674464-8DC9-500B-3D6C-1796F56A2435}"/>
              </a:ext>
            </a:extLst>
          </p:cNvPr>
          <p:cNvSpPr/>
          <p:nvPr/>
        </p:nvSpPr>
        <p:spPr>
          <a:xfrm>
            <a:off x="5789237" y="567899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5" name="Rectangle 33">
            <a:extLst>
              <a:ext uri="{FF2B5EF4-FFF2-40B4-BE49-F238E27FC236}">
                <a16:creationId xmlns:a16="http://schemas.microsoft.com/office/drawing/2014/main" id="{CDE001C0-0E1D-92C9-1C57-4271022DF14E}"/>
              </a:ext>
            </a:extLst>
          </p:cNvPr>
          <p:cNvSpPr/>
          <p:nvPr/>
        </p:nvSpPr>
        <p:spPr>
          <a:xfrm>
            <a:off x="7470364" y="5715077"/>
            <a:ext cx="4397785"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Understand the value of human capital</a:t>
            </a:r>
          </a:p>
        </p:txBody>
      </p:sp>
      <p:sp>
        <p:nvSpPr>
          <p:cNvPr id="6" name="قوس 5">
            <a:extLst>
              <a:ext uri="{FF2B5EF4-FFF2-40B4-BE49-F238E27FC236}">
                <a16:creationId xmlns:a16="http://schemas.microsoft.com/office/drawing/2014/main" id="{0E437B51-0550-DC91-0BCF-40AB61B52650}"/>
              </a:ext>
            </a:extLst>
          </p:cNvPr>
          <p:cNvSpPr/>
          <p:nvPr/>
        </p:nvSpPr>
        <p:spPr>
          <a:xfrm rot="1301578">
            <a:off x="4541087" y="5119359"/>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 name="شكل حر 43">
            <a:extLst>
              <a:ext uri="{FF2B5EF4-FFF2-40B4-BE49-F238E27FC236}">
                <a16:creationId xmlns:a16="http://schemas.microsoft.com/office/drawing/2014/main" id="{471D9961-AD14-3614-DC3A-7714E75C392F}"/>
              </a:ext>
            </a:extLst>
          </p:cNvPr>
          <p:cNvSpPr/>
          <p:nvPr/>
        </p:nvSpPr>
        <p:spPr>
          <a:xfrm>
            <a:off x="4941672" y="6350527"/>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33">
            <a:extLst>
              <a:ext uri="{FF2B5EF4-FFF2-40B4-BE49-F238E27FC236}">
                <a16:creationId xmlns:a16="http://schemas.microsoft.com/office/drawing/2014/main" id="{9B05A826-CFE0-1A7C-93F7-6C65BA99BC3B}"/>
              </a:ext>
            </a:extLst>
          </p:cNvPr>
          <p:cNvSpPr/>
          <p:nvPr/>
        </p:nvSpPr>
        <p:spPr>
          <a:xfrm>
            <a:off x="5768271" y="630970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E6B99B"/>
                </a:solidFill>
                <a:latin typeface="Cocon® Next Arabic" panose="020A0503020102020204" pitchFamily="18" charset="-78"/>
                <a:ea typeface="Cocon® Next Arabic" panose="020A0503020102020204" pitchFamily="18" charset="-78"/>
                <a:cs typeface="Cocon® Next Arabic" panose="020A0503020102020204" pitchFamily="18" charset="-78"/>
              </a:rPr>
              <a:t>Be</a:t>
            </a:r>
          </a:p>
        </p:txBody>
      </p:sp>
      <p:sp>
        <p:nvSpPr>
          <p:cNvPr id="9" name="Rectangle 33">
            <a:extLst>
              <a:ext uri="{FF2B5EF4-FFF2-40B4-BE49-F238E27FC236}">
                <a16:creationId xmlns:a16="http://schemas.microsoft.com/office/drawing/2014/main" id="{E2F77311-F8C7-1D68-A091-31DE9ECED2BC}"/>
              </a:ext>
            </a:extLst>
          </p:cNvPr>
          <p:cNvSpPr/>
          <p:nvPr/>
        </p:nvSpPr>
        <p:spPr>
          <a:xfrm>
            <a:off x="7449398" y="6361176"/>
            <a:ext cx="4397785" cy="292388"/>
          </a:xfrm>
          <a:prstGeom prst="rect">
            <a:avLst/>
          </a:prstGeom>
        </p:spPr>
        <p:txBody>
          <a:bodyPr wrap="square" lIns="0" rIns="0" anchor="ctr">
            <a:spAutoFit/>
          </a:bodyPr>
          <a:lstStyle/>
          <a:p>
            <a:pPr eaLnBrk="1" fontAlgn="auto" hangingPunct="1">
              <a:spcBef>
                <a:spcPts val="0"/>
              </a:spcBef>
              <a:spcAft>
                <a:spcPts val="0"/>
              </a:spcAft>
            </a:pPr>
            <a:r>
              <a:rPr lang="en-US" sz="1300" dirty="0">
                <a:solidFill>
                  <a:srgbClr val="000000"/>
                </a:solidFill>
                <a:cs typeface="Cocon® Next Arabic" panose="020A0503020102020204" pitchFamily="18" charset="-78"/>
              </a:rPr>
              <a:t>Be able to decide if close friends can work in the business</a:t>
            </a:r>
          </a:p>
        </p:txBody>
      </p:sp>
      <p:sp>
        <p:nvSpPr>
          <p:cNvPr id="10" name="قوس 9">
            <a:extLst>
              <a:ext uri="{FF2B5EF4-FFF2-40B4-BE49-F238E27FC236}">
                <a16:creationId xmlns:a16="http://schemas.microsoft.com/office/drawing/2014/main" id="{591E9A37-E59D-3385-267C-E822EFB64AF6}"/>
              </a:ext>
            </a:extLst>
          </p:cNvPr>
          <p:cNvSpPr/>
          <p:nvPr/>
        </p:nvSpPr>
        <p:spPr>
          <a:xfrm rot="1301578">
            <a:off x="4520121" y="5750069"/>
            <a:ext cx="576000" cy="129600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26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37"/>
                                        </p:tgtEl>
                                        <p:attrNameLst>
                                          <p:attrName>ppt_y</p:attrName>
                                        </p:attrNameLst>
                                      </p:cBhvr>
                                      <p:tavLst>
                                        <p:tav tm="0">
                                          <p:val>
                                            <p:strVal val="#ppt_y"/>
                                          </p:val>
                                        </p:tav>
                                        <p:tav tm="100000">
                                          <p:val>
                                            <p:strVal val="#ppt_y"/>
                                          </p:val>
                                        </p:tav>
                                      </p:tavLst>
                                    </p:anim>
                                    <p:anim calcmode="lin" valueType="num">
                                      <p:cBhvr>
                                        <p:cTn id="6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38"/>
                                        </p:tgtEl>
                                        <p:attrNameLst>
                                          <p:attrName>ppt_y</p:attrName>
                                        </p:attrNameLst>
                                      </p:cBhvr>
                                      <p:tavLst>
                                        <p:tav tm="0">
                                          <p:val>
                                            <p:strVal val="#ppt_y"/>
                                          </p:val>
                                        </p:tav>
                                        <p:tav tm="100000">
                                          <p:val>
                                            <p:strVal val="#ppt_y"/>
                                          </p:val>
                                        </p:tav>
                                      </p:tavLst>
                                    </p:anim>
                                    <p:anim calcmode="lin" valueType="num">
                                      <p:cBhvr>
                                        <p:cTn id="6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38"/>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4"/>
                                        </p:tgtEl>
                                        <p:attrNameLst>
                                          <p:attrName>style.visibility</p:attrName>
                                        </p:attrNameLst>
                                      </p:cBhvr>
                                      <p:to>
                                        <p:strVal val="visible"/>
                                      </p:to>
                                    </p:set>
                                    <p:anim calcmode="lin" valueType="num">
                                      <p:cBhvr>
                                        <p:cTn id="72"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3" dur="150" fill="hold"/>
                                        <p:tgtEl>
                                          <p:spTgt spid="4"/>
                                        </p:tgtEl>
                                        <p:attrNameLst>
                                          <p:attrName>ppt_y</p:attrName>
                                        </p:attrNameLst>
                                      </p:cBhvr>
                                      <p:tavLst>
                                        <p:tav tm="0">
                                          <p:val>
                                            <p:strVal val="#ppt_y"/>
                                          </p:val>
                                        </p:tav>
                                        <p:tav tm="100000">
                                          <p:val>
                                            <p:strVal val="#ppt_y"/>
                                          </p:val>
                                        </p:tav>
                                      </p:tavLst>
                                    </p:anim>
                                    <p:anim calcmode="lin" valueType="num">
                                      <p:cBhvr>
                                        <p:cTn id="74"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5"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50" tmFilter="0,0; .5, 1; 1, 1"/>
                                        <p:tgtEl>
                                          <p:spTgt spid="4"/>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8"/>
                                        </p:tgtEl>
                                        <p:attrNameLst>
                                          <p:attrName>style.visibility</p:attrName>
                                        </p:attrNameLst>
                                      </p:cBhvr>
                                      <p:to>
                                        <p:strVal val="visible"/>
                                      </p:to>
                                    </p:set>
                                    <p:anim calcmode="lin" valueType="num">
                                      <p:cBhvr>
                                        <p:cTn id="79" dur="1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8"/>
                                        </p:tgtEl>
                                        <p:attrNameLst>
                                          <p:attrName>ppt_y</p:attrName>
                                        </p:attrNameLst>
                                      </p:cBhvr>
                                      <p:tavLst>
                                        <p:tav tm="0">
                                          <p:val>
                                            <p:strVal val="#ppt_y"/>
                                          </p:val>
                                        </p:tav>
                                        <p:tav tm="100000">
                                          <p:val>
                                            <p:strVal val="#ppt_y"/>
                                          </p:val>
                                        </p:tav>
                                      </p:tavLst>
                                    </p:anim>
                                    <p:anim calcmode="lin" valueType="num">
                                      <p:cBhvr>
                                        <p:cTn id="81" dur="1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8"/>
                                        </p:tgtEl>
                                      </p:cBhvr>
                                    </p:animEffect>
                                  </p:childTnLst>
                                </p:cTn>
                              </p:par>
                            </p:childTnLst>
                          </p:cTn>
                        </p:par>
                        <p:par>
                          <p:cTn id="84" fill="hold">
                            <p:stCondLst>
                              <p:cond delay="127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3"/>
                                        </p:tgtEl>
                                        <p:attrNameLst>
                                          <p:attrName>style.visibility</p:attrName>
                                        </p:attrNameLst>
                                      </p:cBhvr>
                                      <p:to>
                                        <p:strVal val="visible"/>
                                      </p:to>
                                    </p:set>
                                    <p:anim calcmode="lin" valueType="num">
                                      <p:cBhvr>
                                        <p:cTn id="87"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103"/>
                                        </p:tgtEl>
                                        <p:attrNameLst>
                                          <p:attrName>ppt_y</p:attrName>
                                        </p:attrNameLst>
                                      </p:cBhvr>
                                      <p:tavLst>
                                        <p:tav tm="0">
                                          <p:val>
                                            <p:strVal val="#ppt_y"/>
                                          </p:val>
                                        </p:tav>
                                        <p:tav tm="100000">
                                          <p:val>
                                            <p:strVal val="#ppt_y"/>
                                          </p:val>
                                        </p:tav>
                                      </p:tavLst>
                                    </p:anim>
                                    <p:anim calcmode="lin" valueType="num">
                                      <p:cBhvr>
                                        <p:cTn id="89"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103"/>
                                        </p:tgtEl>
                                      </p:cBhvr>
                                    </p:animEffect>
                                  </p:childTnLst>
                                </p:cTn>
                              </p:par>
                            </p:childTnLst>
                          </p:cTn>
                        </p:par>
                        <p:par>
                          <p:cTn id="92" fill="hold">
                            <p:stCondLst>
                              <p:cond delay="186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04"/>
                                        </p:tgtEl>
                                        <p:attrNameLst>
                                          <p:attrName>style.visibility</p:attrName>
                                        </p:attrNameLst>
                                      </p:cBhvr>
                                      <p:to>
                                        <p:strVal val="visible"/>
                                      </p:to>
                                    </p:set>
                                    <p:anim calcmode="lin" valueType="num">
                                      <p:cBhvr>
                                        <p:cTn id="95"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104"/>
                                        </p:tgtEl>
                                        <p:attrNameLst>
                                          <p:attrName>ppt_y</p:attrName>
                                        </p:attrNameLst>
                                      </p:cBhvr>
                                      <p:tavLst>
                                        <p:tav tm="0">
                                          <p:val>
                                            <p:strVal val="#ppt_y"/>
                                          </p:val>
                                        </p:tav>
                                        <p:tav tm="100000">
                                          <p:val>
                                            <p:strVal val="#ppt_y"/>
                                          </p:val>
                                        </p:tav>
                                      </p:tavLst>
                                    </p:anim>
                                    <p:anim calcmode="lin" valueType="num">
                                      <p:cBhvr>
                                        <p:cTn id="97"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104"/>
                                        </p:tgtEl>
                                      </p:cBhvr>
                                    </p:animEffect>
                                  </p:childTnLst>
                                </p:cTn>
                              </p:par>
                            </p:childTnLst>
                          </p:cTn>
                        </p:par>
                        <p:par>
                          <p:cTn id="100" fill="hold">
                            <p:stCondLst>
                              <p:cond delay="237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10"/>
                                        </p:tgtEl>
                                        <p:attrNameLst>
                                          <p:attrName>style.visibility</p:attrName>
                                        </p:attrNameLst>
                                      </p:cBhvr>
                                      <p:to>
                                        <p:strVal val="visible"/>
                                      </p:to>
                                    </p:set>
                                    <p:anim calcmode="lin" valueType="num">
                                      <p:cBhvr>
                                        <p:cTn id="103"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104" dur="150" fill="hold"/>
                                        <p:tgtEl>
                                          <p:spTgt spid="110"/>
                                        </p:tgtEl>
                                        <p:attrNameLst>
                                          <p:attrName>ppt_y</p:attrName>
                                        </p:attrNameLst>
                                      </p:cBhvr>
                                      <p:tavLst>
                                        <p:tav tm="0">
                                          <p:val>
                                            <p:strVal val="#ppt_y"/>
                                          </p:val>
                                        </p:tav>
                                        <p:tav tm="100000">
                                          <p:val>
                                            <p:strVal val="#ppt_y"/>
                                          </p:val>
                                        </p:tav>
                                      </p:tavLst>
                                    </p:anim>
                                    <p:anim calcmode="lin" valueType="num">
                                      <p:cBhvr>
                                        <p:cTn id="105"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106"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50" tmFilter="0,0; .5, 1; 1, 1"/>
                                        <p:tgtEl>
                                          <p:spTgt spid="110"/>
                                        </p:tgtEl>
                                      </p:cBhvr>
                                    </p:animEffect>
                                  </p:childTnLst>
                                </p:cTn>
                              </p:par>
                            </p:childTnLst>
                          </p:cTn>
                        </p:par>
                        <p:par>
                          <p:cTn id="108" fill="hold">
                            <p:stCondLst>
                              <p:cond delay="303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07"/>
                                        </p:tgtEl>
                                        <p:attrNameLst>
                                          <p:attrName>style.visibility</p:attrName>
                                        </p:attrNameLst>
                                      </p:cBhvr>
                                      <p:to>
                                        <p:strVal val="visible"/>
                                      </p:to>
                                    </p:set>
                                    <p:anim calcmode="lin" valueType="num">
                                      <p:cBhvr>
                                        <p:cTn id="111"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112" dur="150" fill="hold"/>
                                        <p:tgtEl>
                                          <p:spTgt spid="107"/>
                                        </p:tgtEl>
                                        <p:attrNameLst>
                                          <p:attrName>ppt_y</p:attrName>
                                        </p:attrNameLst>
                                      </p:cBhvr>
                                      <p:tavLst>
                                        <p:tav tm="0">
                                          <p:val>
                                            <p:strVal val="#ppt_y"/>
                                          </p:val>
                                        </p:tav>
                                        <p:tav tm="100000">
                                          <p:val>
                                            <p:strVal val="#ppt_y"/>
                                          </p:val>
                                        </p:tav>
                                      </p:tavLst>
                                    </p:anim>
                                    <p:anim calcmode="lin" valueType="num">
                                      <p:cBhvr>
                                        <p:cTn id="113"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14"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50" tmFilter="0,0; .5, 1; 1, 1"/>
                                        <p:tgtEl>
                                          <p:spTgt spid="107"/>
                                        </p:tgtEl>
                                      </p:cBhvr>
                                    </p:animEffect>
                                  </p:childTnLst>
                                </p:cTn>
                              </p:par>
                            </p:childTnLst>
                          </p:cTn>
                        </p:par>
                        <p:par>
                          <p:cTn id="116" fill="hold">
                            <p:stCondLst>
                              <p:cond delay="357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108"/>
                                        </p:tgtEl>
                                        <p:attrNameLst>
                                          <p:attrName>style.visibility</p:attrName>
                                        </p:attrNameLst>
                                      </p:cBhvr>
                                      <p:to>
                                        <p:strVal val="visible"/>
                                      </p:to>
                                    </p:set>
                                    <p:anim calcmode="lin" valueType="num">
                                      <p:cBhvr>
                                        <p:cTn id="119"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20" dur="150" fill="hold"/>
                                        <p:tgtEl>
                                          <p:spTgt spid="108"/>
                                        </p:tgtEl>
                                        <p:attrNameLst>
                                          <p:attrName>ppt_y</p:attrName>
                                        </p:attrNameLst>
                                      </p:cBhvr>
                                      <p:tavLst>
                                        <p:tav tm="0">
                                          <p:val>
                                            <p:strVal val="#ppt_y"/>
                                          </p:val>
                                        </p:tav>
                                        <p:tav tm="100000">
                                          <p:val>
                                            <p:strVal val="#ppt_y"/>
                                          </p:val>
                                        </p:tav>
                                      </p:tavLst>
                                    </p:anim>
                                    <p:anim calcmode="lin" valueType="num">
                                      <p:cBhvr>
                                        <p:cTn id="121"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22"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50" tmFilter="0,0; .5, 1; 1, 1"/>
                                        <p:tgtEl>
                                          <p:spTgt spid="108"/>
                                        </p:tgtEl>
                                      </p:cBhvr>
                                    </p:animEffect>
                                  </p:childTnLst>
                                </p:cTn>
                              </p:par>
                            </p:childTnLst>
                          </p:cTn>
                        </p:par>
                        <p:par>
                          <p:cTn id="124" fill="hold">
                            <p:stCondLst>
                              <p:cond delay="4215"/>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39"/>
                                        </p:tgtEl>
                                        <p:attrNameLst>
                                          <p:attrName>style.visibility</p:attrName>
                                        </p:attrNameLst>
                                      </p:cBhvr>
                                      <p:to>
                                        <p:strVal val="visible"/>
                                      </p:to>
                                    </p:set>
                                    <p:anim calcmode="lin" valueType="num">
                                      <p:cBhvr>
                                        <p:cTn id="12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28" dur="150" fill="hold"/>
                                        <p:tgtEl>
                                          <p:spTgt spid="39"/>
                                        </p:tgtEl>
                                        <p:attrNameLst>
                                          <p:attrName>ppt_y</p:attrName>
                                        </p:attrNameLst>
                                      </p:cBhvr>
                                      <p:tavLst>
                                        <p:tav tm="0">
                                          <p:val>
                                            <p:strVal val="#ppt_y"/>
                                          </p:val>
                                        </p:tav>
                                        <p:tav tm="100000">
                                          <p:val>
                                            <p:strVal val="#ppt_y"/>
                                          </p:val>
                                        </p:tav>
                                      </p:tavLst>
                                    </p:anim>
                                    <p:anim calcmode="lin" valueType="num">
                                      <p:cBhvr>
                                        <p:cTn id="12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3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50" tmFilter="0,0; .5, 1; 1, 1"/>
                                        <p:tgtEl>
                                          <p:spTgt spid="39"/>
                                        </p:tgtEl>
                                      </p:cBhvr>
                                    </p:animEffect>
                                  </p:childTnLst>
                                </p:cTn>
                              </p:par>
                            </p:childTnLst>
                          </p:cTn>
                        </p:par>
                        <p:par>
                          <p:cTn id="132" fill="hold">
                            <p:stCondLst>
                              <p:cond delay="4725"/>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5"/>
                                        </p:tgtEl>
                                        <p:attrNameLst>
                                          <p:attrName>style.visibility</p:attrName>
                                        </p:attrNameLst>
                                      </p:cBhvr>
                                      <p:to>
                                        <p:strVal val="visible"/>
                                      </p:to>
                                    </p:set>
                                    <p:anim calcmode="lin" valueType="num">
                                      <p:cBhvr>
                                        <p:cTn id="135"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6" dur="150" fill="hold"/>
                                        <p:tgtEl>
                                          <p:spTgt spid="5"/>
                                        </p:tgtEl>
                                        <p:attrNameLst>
                                          <p:attrName>ppt_y</p:attrName>
                                        </p:attrNameLst>
                                      </p:cBhvr>
                                      <p:tavLst>
                                        <p:tav tm="0">
                                          <p:val>
                                            <p:strVal val="#ppt_y"/>
                                          </p:val>
                                        </p:tav>
                                        <p:tav tm="100000">
                                          <p:val>
                                            <p:strVal val="#ppt_y"/>
                                          </p:val>
                                        </p:tav>
                                      </p:tavLst>
                                    </p:anim>
                                    <p:anim calcmode="lin" valueType="num">
                                      <p:cBhvr>
                                        <p:cTn id="137"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8"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150" tmFilter="0,0; .5, 1; 1, 1"/>
                                        <p:tgtEl>
                                          <p:spTgt spid="5"/>
                                        </p:tgtEl>
                                      </p:cBhvr>
                                    </p:animEffect>
                                  </p:childTnLst>
                                </p:cTn>
                              </p:par>
                            </p:childTnLst>
                          </p:cTn>
                        </p:par>
                        <p:par>
                          <p:cTn id="140" fill="hold">
                            <p:stCondLst>
                              <p:cond delay="5340"/>
                            </p:stCondLst>
                            <p:childTnLst>
                              <p:par>
                                <p:cTn id="141" presetID="41" presetClass="entr" presetSubtype="0" fill="hold" grpId="0" nodeType="afterEffect">
                                  <p:stCondLst>
                                    <p:cond delay="0"/>
                                  </p:stCondLst>
                                  <p:iterate type="lt">
                                    <p:tmPct val="10000"/>
                                  </p:iterate>
                                  <p:childTnLst>
                                    <p:set>
                                      <p:cBhvr>
                                        <p:cTn id="142" dur="1" fill="hold">
                                          <p:stCondLst>
                                            <p:cond delay="0"/>
                                          </p:stCondLst>
                                        </p:cTn>
                                        <p:tgtEl>
                                          <p:spTgt spid="9"/>
                                        </p:tgtEl>
                                        <p:attrNameLst>
                                          <p:attrName>style.visibility</p:attrName>
                                        </p:attrNameLst>
                                      </p:cBhvr>
                                      <p:to>
                                        <p:strVal val="visible"/>
                                      </p:to>
                                    </p:set>
                                    <p:anim calcmode="lin" valueType="num">
                                      <p:cBhvr>
                                        <p:cTn id="143" dur="1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4" dur="150" fill="hold"/>
                                        <p:tgtEl>
                                          <p:spTgt spid="9"/>
                                        </p:tgtEl>
                                        <p:attrNameLst>
                                          <p:attrName>ppt_y</p:attrName>
                                        </p:attrNameLst>
                                      </p:cBhvr>
                                      <p:tavLst>
                                        <p:tav tm="0">
                                          <p:val>
                                            <p:strVal val="#ppt_y"/>
                                          </p:val>
                                        </p:tav>
                                        <p:tav tm="100000">
                                          <p:val>
                                            <p:strVal val="#ppt_y"/>
                                          </p:val>
                                        </p:tav>
                                      </p:tavLst>
                                    </p:anim>
                                    <p:anim calcmode="lin" valueType="num">
                                      <p:cBhvr>
                                        <p:cTn id="145" dur="1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6" dur="1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1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Story from Real Life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5329676" y="979971"/>
            <a:ext cx="5746534"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1600" dirty="0">
                <a:solidFill>
                  <a:srgbClr val="343D45"/>
                </a:solidFill>
                <a:cs typeface="Cocon® Next Arabic" panose="020A0503020102020204"/>
              </a:rPr>
              <a:t>Entrepreneur: Dawn Barnes, founder of Dawn Barnes Karate Kids Inc. in Santa Monica, California. It is a karate school that focuses on inspiring self-esteem in every child.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109517" y="976547"/>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4099356" y="1751806"/>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099356" y="2692744"/>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5246550" y="1920783"/>
            <a:ext cx="6755082"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Startup Costs: $15,000 in 1995.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5246520" y="2861595"/>
            <a:ext cx="6755082"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Projected 2005 sales: $2.5 million.</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4099356" y="3643128"/>
            <a:ext cx="540000" cy="54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5246520" y="3769365"/>
            <a:ext cx="5654728"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Entrepreneur’s problem: there was no one she could hire to teach in this special way. </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4109517" y="4582107"/>
            <a:ext cx="540000" cy="54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5256681" y="4708344"/>
            <a:ext cx="6135844"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She had to train herself in martial arts before she could start to teach using her special way.</a:t>
            </a:r>
          </a:p>
        </p:txBody>
      </p:sp>
      <p:sp>
        <p:nvSpPr>
          <p:cNvPr id="20" name="نجمة ذات 4 نقاط 52">
            <a:extLst>
              <a:ext uri="{FF2B5EF4-FFF2-40B4-BE49-F238E27FC236}">
                <a16:creationId xmlns:a16="http://schemas.microsoft.com/office/drawing/2014/main" id="{7C316DB1-7EBA-B509-F17D-7B4743B446E4}"/>
              </a:ext>
            </a:extLst>
          </p:cNvPr>
          <p:cNvSpPr/>
          <p:nvPr/>
        </p:nvSpPr>
        <p:spPr>
          <a:xfrm>
            <a:off x="4109517" y="5491667"/>
            <a:ext cx="540000" cy="540000"/>
          </a:xfrm>
          <a:prstGeom prst="star4">
            <a:avLst>
              <a:gd name="adj" fmla="val 26839"/>
            </a:avLst>
          </a:prstGeom>
          <a:gradFill flip="none" rotWithShape="1">
            <a:gsLst>
              <a:gs pos="0">
                <a:srgbClr val="7030A0">
                  <a:alpha val="0"/>
                </a:srgbClr>
              </a:gs>
              <a:gs pos="100000">
                <a:srgbClr val="7030A0">
                  <a:alpha val="53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5" name="عنصر نائب للنص 13">
            <a:extLst>
              <a:ext uri="{FF2B5EF4-FFF2-40B4-BE49-F238E27FC236}">
                <a16:creationId xmlns:a16="http://schemas.microsoft.com/office/drawing/2014/main" id="{24A6FC41-F949-21F1-B3A4-7F8D46F11937}"/>
              </a:ext>
            </a:extLst>
          </p:cNvPr>
          <p:cNvSpPr txBox="1">
            <a:spLocks/>
          </p:cNvSpPr>
          <p:nvPr/>
        </p:nvSpPr>
        <p:spPr>
          <a:xfrm>
            <a:off x="5256681" y="5617904"/>
            <a:ext cx="5586955"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In 1984, Dawn Barnes enrolled herself and her two young sons in a karate class. </a:t>
            </a:r>
          </a:p>
        </p:txBody>
      </p:sp>
    </p:spTree>
    <p:extLst>
      <p:ext uri="{BB962C8B-B14F-4D97-AF65-F5344CB8AC3E}">
        <p14:creationId xmlns:p14="http://schemas.microsoft.com/office/powerpoint/2010/main" val="3902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23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255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8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322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par>
                          <p:cTn id="51" fill="hold">
                            <p:stCondLst>
                              <p:cond delay="365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3900"/>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250"/>
                                        <p:tgtEl>
                                          <p:spTgt spid="19"/>
                                        </p:tgtEl>
                                      </p:cBhvr>
                                    </p:animEffect>
                                  </p:childTnLst>
                                </p:cTn>
                              </p:par>
                            </p:childTnLst>
                          </p:cTn>
                        </p:par>
                        <p:par>
                          <p:cTn id="59" fill="hold">
                            <p:stCondLst>
                              <p:cond delay="455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50"/>
                                        <p:tgtEl>
                                          <p:spTgt spid="22"/>
                                        </p:tgtEl>
                                      </p:cBhvr>
                                    </p:animEffect>
                                  </p:childTnLst>
                                </p:cTn>
                              </p:par>
                            </p:childTnLst>
                          </p:cTn>
                        </p:par>
                        <p:par>
                          <p:cTn id="63" fill="hold">
                            <p:stCondLst>
                              <p:cond delay="48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50"/>
                                        <p:tgtEl>
                                          <p:spTgt spid="20"/>
                                        </p:tgtEl>
                                      </p:cBhvr>
                                    </p:animEffect>
                                  </p:childTnLst>
                                </p:cTn>
                              </p:par>
                            </p:childTnLst>
                          </p:cTn>
                        </p:par>
                        <p:par>
                          <p:cTn id="71" fill="hold">
                            <p:stCondLst>
                              <p:cond delay="5750"/>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5"/>
                                        </p:tgtEl>
                                        <p:attrNameLst>
                                          <p:attrName>style.visibility</p:attrName>
                                        </p:attrNameLst>
                                      </p:cBhvr>
                                      <p:to>
                                        <p:strVal val="visible"/>
                                      </p:to>
                                    </p:set>
                                    <p:animEffect transition="in" filter="wipe(left)">
                                      <p:cBhvr>
                                        <p:cTn id="7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P spid="20"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Story from Real Life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4870583" y="1432639"/>
            <a:ext cx="5746534"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1600" dirty="0">
                <a:solidFill>
                  <a:srgbClr val="343D45"/>
                </a:solidFill>
                <a:cs typeface="Cocon® Next Arabic" panose="020A0503020102020204"/>
              </a:rPr>
              <a:t>By signing up, this former ballerina and stuntwoman started down the path to becoming a third-degree black belt and successful entrepreneur.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3650424" y="1429215"/>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3640263" y="2204474"/>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3640263" y="3145412"/>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4787457" y="2373451"/>
            <a:ext cx="5382478"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Fascinated by the physical/spiritual balance of martial arts, Barnes trained diligently.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4787427" y="3314263"/>
            <a:ext cx="6755082"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Ten years later, she opened a school.</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3640263" y="4095796"/>
            <a:ext cx="540000" cy="54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4787427" y="4222033"/>
            <a:ext cx="5654728"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Focusing on respect, patience, kindness, and honesty, all 1,200 students, ages 4 to 14, finish each class with the thought:</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3650424" y="5034775"/>
            <a:ext cx="540000" cy="54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4797588" y="5161012"/>
            <a:ext cx="5819529"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16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“Make your mind strong, your body strong, your spirit strong."</a:t>
            </a:r>
          </a:p>
        </p:txBody>
      </p:sp>
    </p:spTree>
    <p:extLst>
      <p:ext uri="{BB962C8B-B14F-4D97-AF65-F5344CB8AC3E}">
        <p14:creationId xmlns:p14="http://schemas.microsoft.com/office/powerpoint/2010/main" val="23343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205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23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55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315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par>
                          <p:cTn id="51" fill="hold">
                            <p:stCondLst>
                              <p:cond delay="36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3850"/>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250"/>
                                        <p:tgtEl>
                                          <p:spTgt spid="19"/>
                                        </p:tgtEl>
                                      </p:cBhvr>
                                    </p:animEffect>
                                  </p:childTnLst>
                                </p:cTn>
                              </p:par>
                            </p:childTnLst>
                          </p:cTn>
                        </p:par>
                        <p:par>
                          <p:cTn id="59" fill="hold">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50"/>
                                        <p:tgtEl>
                                          <p:spTgt spid="22"/>
                                        </p:tgtEl>
                                      </p:cBhvr>
                                    </p:animEffect>
                                  </p:childTnLst>
                                </p:cTn>
                              </p:par>
                            </p:childTnLst>
                          </p:cTn>
                        </p:par>
                        <p:par>
                          <p:cTn id="63" fill="hold">
                            <p:stCondLst>
                              <p:cond delay="50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2"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3"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HR Processes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89432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89432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95813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chemeClr val="bg2">
                    <a:lumMod val="25000"/>
                  </a:schemeClr>
                </a:solidFill>
              </a:rPr>
              <a:t>Human resource planning </a:t>
            </a:r>
            <a:endParaRPr lang="en-US" sz="1800" b="0" dirty="0">
              <a:solidFill>
                <a:schemeClr val="bg2">
                  <a:lumMod val="25000"/>
                </a:schemeClr>
              </a:solidFill>
              <a:latin typeface="Cocon® Next Arabic"/>
              <a:cs typeface="Geeza Pro" panose="02000400000000000000" pitchFamily="2" charset="0"/>
            </a:endParaRP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4157970"/>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4157970"/>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84015"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Employee remuneration and Benefits Administration.</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89946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89946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171766" y="1963281"/>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Performance Management.</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200483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426465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98894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4157970"/>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415797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71766" y="422178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Employee Relations.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426848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4</a:t>
            </a:r>
          </a:p>
        </p:txBody>
      </p:sp>
      <p:sp>
        <p:nvSpPr>
          <p:cNvPr id="7" name="TextBox 6">
            <a:extLst>
              <a:ext uri="{FF2B5EF4-FFF2-40B4-BE49-F238E27FC236}">
                <a16:creationId xmlns:a16="http://schemas.microsoft.com/office/drawing/2014/main" id="{E6670D34-536F-DFBE-1377-AD33920B198B}"/>
              </a:ext>
            </a:extLst>
          </p:cNvPr>
          <p:cNvSpPr txBox="1"/>
          <p:nvPr/>
        </p:nvSpPr>
        <p:spPr>
          <a:xfrm>
            <a:off x="3468109" y="1334016"/>
            <a:ext cx="4898651" cy="375296"/>
          </a:xfrm>
          <a:prstGeom prst="rect">
            <a:avLst/>
          </a:prstGeom>
          <a:noFill/>
        </p:spPr>
        <p:txBody>
          <a:bodyPr wrap="square">
            <a:spAutoFit/>
          </a:bodyPr>
          <a:lstStyle/>
          <a:p>
            <a:pPr marL="0" marR="0">
              <a:lnSpc>
                <a:spcPct val="107000"/>
              </a:lnSpc>
              <a:spcBef>
                <a:spcPts val="0"/>
              </a:spcBef>
              <a:spcAft>
                <a:spcPts val="1125"/>
              </a:spcAft>
            </a:pPr>
            <a:r>
              <a:rPr lang="en-US" sz="1800" dirty="0">
                <a:solidFill>
                  <a:schemeClr val="tx2">
                    <a:lumMod val="90000"/>
                    <a:lumOff val="10000"/>
                  </a:schemeClr>
                </a:solidFill>
                <a:effectLst/>
                <a:latin typeface="Open Sans" panose="020B0606030504020204" pitchFamily="34" charset="0"/>
                <a:ea typeface="Times New Roman" panose="02020603050405020304" pitchFamily="18" charset="0"/>
                <a:cs typeface="Arial" panose="020B0604020202020204" pitchFamily="34" charset="0"/>
              </a:rPr>
              <a:t>The following are the various HR processes:</a:t>
            </a:r>
            <a:endParaRPr lang="en-US" sz="2400" dirty="0">
              <a:solidFill>
                <a:schemeClr val="tx2">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2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3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4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18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23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par>
                          <p:cTn id="84" fill="hold">
                            <p:stCondLst>
                              <p:cond delay="266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4"/>
                                        </p:tgtEl>
                                        <p:attrNameLst>
                                          <p:attrName>style.visibility</p:attrName>
                                        </p:attrNameLst>
                                      </p:cBhvr>
                                      <p:to>
                                        <p:strVal val="visible"/>
                                      </p:to>
                                    </p:set>
                                    <p:anim calcmode="lin" valueType="num">
                                      <p:cBhvr>
                                        <p:cTn id="8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4"/>
                                        </p:tgtEl>
                                        <p:attrNameLst>
                                          <p:attrName>ppt_y</p:attrName>
                                        </p:attrNameLst>
                                      </p:cBhvr>
                                      <p:tavLst>
                                        <p:tav tm="0">
                                          <p:val>
                                            <p:strVal val="#ppt_y"/>
                                          </p:val>
                                        </p:tav>
                                        <p:tav tm="100000">
                                          <p:val>
                                            <p:strVal val="#ppt_y"/>
                                          </p:val>
                                        </p:tav>
                                      </p:tavLst>
                                    </p:anim>
                                    <p:anim calcmode="lin" valueType="num">
                                      <p:cBhvr>
                                        <p:cTn id="8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2"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3"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44444"/>
                </a:solidFill>
                <a:latin typeface="Open Sans" panose="020B0606030504020204" pitchFamily="34" charset="0"/>
                <a:ea typeface="Times New Roman" panose="02020603050405020304" pitchFamily="18" charset="0"/>
              </a:rPr>
              <a:t>Human Resource Planning:</a:t>
            </a:r>
            <a:r>
              <a:rPr lang="en-US" sz="3600" dirty="0">
                <a:solidFill>
                  <a:srgbClr val="444444"/>
                </a:solidFill>
                <a:latin typeface="Open Sans" panose="020B0606030504020204" pitchFamily="34" charset="0"/>
                <a:ea typeface="Times New Roman" panose="02020603050405020304" pitchFamily="18" charset="0"/>
              </a:rPr>
              <a:t> </a:t>
            </a:r>
            <a:endParaRPr lang="en-US" sz="3600" b="1" dirty="0">
              <a:solidFill>
                <a:srgbClr val="4D2643"/>
              </a:solidFill>
              <a:latin typeface="El Messiri" panose="00000800000000000000" pitchFamily="50" charset="-78"/>
              <a:cs typeface="El Messiri" panose="00000800000000000000" pitchFamily="50" charset="-78"/>
            </a:endParaRP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6508717" y="3952527"/>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8699548" y="3098168"/>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2277463" y="3927778"/>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4340923" y="3122917"/>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1901695" y="1552484"/>
            <a:ext cx="209500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00000"/>
              </a:lnSpc>
              <a:buNone/>
            </a:pPr>
            <a:r>
              <a:rPr lang="en-US" b="0" dirty="0">
                <a:solidFill>
                  <a:srgbClr val="343D45">
                    <a:lumMod val="75000"/>
                  </a:srgbClr>
                </a:solidFill>
                <a:latin typeface="Cocon® Next Arabic"/>
                <a:cs typeface="Geeza Pro" panose="02000400000000000000" pitchFamily="2" charset="0"/>
              </a:rPr>
              <a:t>It aims at attracting applicants that match a certain Job criterion.</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3910781" y="4542994"/>
            <a:ext cx="2116194" cy="98882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lvl="1"/>
            <a:endParaRPr lang="en-US" dirty="0"/>
          </a:p>
          <a:p>
            <a:pPr lvl="1"/>
            <a:r>
              <a:rPr lang="en-US" dirty="0"/>
              <a:t>Deciding upon the final candidate who gets the job.</a:t>
            </a:r>
            <a:endParaRPr lang="en-US" sz="2400" dirty="0"/>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6096001" y="1587627"/>
            <a:ext cx="2298758"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The next level of filtration. Aims at short listing candidates who are the nearest match in terms qualifications, expertise, and potential for a certain job.</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8647279" y="4862226"/>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Those processes that work on an employee onboard for his skills and abilities upgradation.</a:t>
            </a:r>
          </a:p>
        </p:txBody>
      </p:sp>
      <p:sp>
        <p:nvSpPr>
          <p:cNvPr id="2" name="Title 6">
            <a:extLst>
              <a:ext uri="{FF2B5EF4-FFF2-40B4-BE49-F238E27FC236}">
                <a16:creationId xmlns:a16="http://schemas.microsoft.com/office/drawing/2014/main" id="{2541DE91-E173-D66E-5BFE-EB2E06A3477E}"/>
              </a:ext>
            </a:extLst>
          </p:cNvPr>
          <p:cNvSpPr txBox="1">
            <a:spLocks/>
          </p:cNvSpPr>
          <p:nvPr/>
        </p:nvSpPr>
        <p:spPr>
          <a:xfrm>
            <a:off x="2061325" y="3213670"/>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Recruitment</a:t>
            </a:r>
          </a:p>
        </p:txBody>
      </p:sp>
      <p:sp>
        <p:nvSpPr>
          <p:cNvPr id="3" name="Title 6">
            <a:extLst>
              <a:ext uri="{FF2B5EF4-FFF2-40B4-BE49-F238E27FC236}">
                <a16:creationId xmlns:a16="http://schemas.microsoft.com/office/drawing/2014/main" id="{40B4F7FE-0735-F3B7-E42E-3C9FB033D774}"/>
              </a:ext>
            </a:extLst>
          </p:cNvPr>
          <p:cNvSpPr txBox="1">
            <a:spLocks/>
          </p:cNvSpPr>
          <p:nvPr/>
        </p:nvSpPr>
        <p:spPr>
          <a:xfrm>
            <a:off x="4214243" y="4086669"/>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b="0" dirty="0">
                <a:solidFill>
                  <a:srgbClr val="00B0F0"/>
                </a:solidFill>
                <a:latin typeface="Cocon® Next Arabic"/>
                <a:cs typeface="Geeza Pro" panose="02000400000000000000" pitchFamily="2" charset="0"/>
              </a:rPr>
              <a:t>Hiring</a:t>
            </a:r>
          </a:p>
        </p:txBody>
      </p:sp>
      <p:sp>
        <p:nvSpPr>
          <p:cNvPr id="5" name="Title 6">
            <a:extLst>
              <a:ext uri="{FF2B5EF4-FFF2-40B4-BE49-F238E27FC236}">
                <a16:creationId xmlns:a16="http://schemas.microsoft.com/office/drawing/2014/main" id="{AB8CD8A7-1CAA-5D5D-3A22-F98FD3DA9E64}"/>
              </a:ext>
            </a:extLst>
          </p:cNvPr>
          <p:cNvSpPr txBox="1">
            <a:spLocks/>
          </p:cNvSpPr>
          <p:nvPr/>
        </p:nvSpPr>
        <p:spPr>
          <a:xfrm>
            <a:off x="6299754" y="3226146"/>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Selection</a:t>
            </a:r>
          </a:p>
        </p:txBody>
      </p:sp>
      <p:sp>
        <p:nvSpPr>
          <p:cNvPr id="6" name="Title 6">
            <a:extLst>
              <a:ext uri="{FF2B5EF4-FFF2-40B4-BE49-F238E27FC236}">
                <a16:creationId xmlns:a16="http://schemas.microsoft.com/office/drawing/2014/main" id="{A6FFE84F-D3B8-F799-469B-2093C9B1E0C5}"/>
              </a:ext>
            </a:extLst>
          </p:cNvPr>
          <p:cNvSpPr txBox="1">
            <a:spLocks/>
          </p:cNvSpPr>
          <p:nvPr/>
        </p:nvSpPr>
        <p:spPr>
          <a:xfrm>
            <a:off x="8574186" y="4099145"/>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b="0" dirty="0">
                <a:solidFill>
                  <a:srgbClr val="00B0F0"/>
                </a:solidFill>
                <a:latin typeface="Cocon® Next Arabic"/>
                <a:cs typeface="Geeza Pro" panose="02000400000000000000" pitchFamily="2" charset="0"/>
              </a:rPr>
              <a:t>Training and Development</a:t>
            </a:r>
          </a:p>
        </p:txBody>
      </p:sp>
    </p:spTree>
    <p:extLst>
      <p:ext uri="{BB962C8B-B14F-4D97-AF65-F5344CB8AC3E}">
        <p14:creationId xmlns:p14="http://schemas.microsoft.com/office/powerpoint/2010/main" val="37399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
                                        </p:tgtEl>
                                        <p:attrNameLst>
                                          <p:attrName>ppt_y</p:attrName>
                                        </p:attrNameLst>
                                      </p:cBhvr>
                                      <p:tavLst>
                                        <p:tav tm="0">
                                          <p:val>
                                            <p:strVal val="#ppt_y"/>
                                          </p:val>
                                        </p:tav>
                                        <p:tav tm="100000">
                                          <p:val>
                                            <p:strVal val="#ppt_y"/>
                                          </p:val>
                                        </p:tav>
                                      </p:tavLst>
                                    </p:anim>
                                    <p:anim calcmode="lin" valueType="num">
                                      <p:cBhvr>
                                        <p:cTn id="3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
                                        </p:tgtEl>
                                      </p:cBhvr>
                                    </p:animEffect>
                                  </p:childTnLst>
                                </p:cTn>
                              </p:par>
                            </p:childTnLst>
                          </p:cTn>
                        </p:par>
                        <p:par>
                          <p:cTn id="36" fill="hold">
                            <p:stCondLst>
                              <p:cond delay="15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
                                        </p:tgtEl>
                                        <p:attrNameLst>
                                          <p:attrName>ppt_y</p:attrName>
                                        </p:attrNameLst>
                                      </p:cBhvr>
                                      <p:tavLst>
                                        <p:tav tm="0">
                                          <p:val>
                                            <p:strVal val="#ppt_y"/>
                                          </p:val>
                                        </p:tav>
                                        <p:tav tm="100000">
                                          <p:val>
                                            <p:strVal val="#ppt_y"/>
                                          </p:val>
                                        </p:tav>
                                      </p:tavLst>
                                    </p:anim>
                                    <p:anim calcmode="lin" valueType="num">
                                      <p:cBhvr>
                                        <p:cTn id="41" dur="1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
                                        </p:tgtEl>
                                      </p:cBhvr>
                                    </p:animEffect>
                                  </p:childTnLst>
                                </p:cTn>
                              </p:par>
                            </p:childTnLst>
                          </p:cTn>
                        </p:par>
                        <p:par>
                          <p:cTn id="44" fill="hold">
                            <p:stCondLst>
                              <p:cond delay="17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190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
                                        </p:tgtEl>
                                        <p:attrNameLst>
                                          <p:attrName>ppt_y</p:attrName>
                                        </p:attrNameLst>
                                      </p:cBhvr>
                                      <p:tavLst>
                                        <p:tav tm="0">
                                          <p:val>
                                            <p:strVal val="#ppt_y"/>
                                          </p:val>
                                        </p:tav>
                                        <p:tav tm="100000">
                                          <p:val>
                                            <p:strVal val="#ppt_y"/>
                                          </p:val>
                                        </p:tav>
                                      </p:tavLst>
                                    </p:anim>
                                    <p:anim calcmode="lin" valueType="num">
                                      <p:cBhvr>
                                        <p:cTn id="57" dur="1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
                                        </p:tgtEl>
                                      </p:cBhvr>
                                    </p:animEffect>
                                  </p:childTnLst>
                                </p:cTn>
                              </p:par>
                            </p:childTnLst>
                          </p:cTn>
                        </p:par>
                        <p:par>
                          <p:cTn id="60" fill="hold">
                            <p:stCondLst>
                              <p:cond delay="221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1"/>
                                        </p:tgtEl>
                                        <p:attrNameLst>
                                          <p:attrName>style.visibility</p:attrName>
                                        </p:attrNameLst>
                                      </p:cBhvr>
                                      <p:to>
                                        <p:strVal val="visible"/>
                                      </p:to>
                                    </p:set>
                                    <p:anim calcmode="lin" valueType="num">
                                      <p:cBhvr>
                                        <p:cTn id="63"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1"/>
                                        </p:tgtEl>
                                        <p:attrNameLst>
                                          <p:attrName>ppt_y</p:attrName>
                                        </p:attrNameLst>
                                      </p:cBhvr>
                                      <p:tavLst>
                                        <p:tav tm="0">
                                          <p:val>
                                            <p:strVal val="#ppt_y"/>
                                          </p:val>
                                        </p:tav>
                                        <p:tav tm="100000">
                                          <p:val>
                                            <p:strVal val="#ppt_y"/>
                                          </p:val>
                                        </p:tav>
                                      </p:tavLst>
                                    </p:anim>
                                    <p:anim calcmode="lin" valueType="num">
                                      <p:cBhvr>
                                        <p:cTn id="65"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1"/>
                                        </p:tgtEl>
                                      </p:cBhvr>
                                    </p:animEffect>
                                  </p:childTnLst>
                                </p:cTn>
                              </p:par>
                            </p:childTnLst>
                          </p:cTn>
                        </p:par>
                        <p:par>
                          <p:cTn id="68" fill="hold">
                            <p:stCondLst>
                              <p:cond delay="288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2"/>
                                        </p:tgtEl>
                                        <p:attrNameLst>
                                          <p:attrName>style.visibility</p:attrName>
                                        </p:attrNameLst>
                                      </p:cBhvr>
                                      <p:to>
                                        <p:strVal val="visible"/>
                                      </p:to>
                                    </p:set>
                                    <p:anim calcmode="lin" valueType="num">
                                      <p:cBhvr>
                                        <p:cTn id="71"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2"/>
                                        </p:tgtEl>
                                        <p:attrNameLst>
                                          <p:attrName>ppt_y</p:attrName>
                                        </p:attrNameLst>
                                      </p:cBhvr>
                                      <p:tavLst>
                                        <p:tav tm="0">
                                          <p:val>
                                            <p:strVal val="#ppt_y"/>
                                          </p:val>
                                        </p:tav>
                                        <p:tav tm="100000">
                                          <p:val>
                                            <p:strVal val="#ppt_y"/>
                                          </p:val>
                                        </p:tav>
                                      </p:tavLst>
                                    </p:anim>
                                    <p:anim calcmode="lin" valueType="num">
                                      <p:cBhvr>
                                        <p:cTn id="73"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2"/>
                                        </p:tgtEl>
                                      </p:cBhvr>
                                    </p:animEffect>
                                  </p:childTnLst>
                                </p:cTn>
                              </p:par>
                            </p:childTnLst>
                          </p:cTn>
                        </p:par>
                        <p:par>
                          <p:cTn id="76" fill="hold">
                            <p:stCondLst>
                              <p:cond delay="340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3"/>
                                        </p:tgtEl>
                                        <p:attrNameLst>
                                          <p:attrName>style.visibility</p:attrName>
                                        </p:attrNameLst>
                                      </p:cBhvr>
                                      <p:to>
                                        <p:strVal val="visible"/>
                                      </p:to>
                                    </p:set>
                                    <p:anim calcmode="lin" valueType="num">
                                      <p:cBhvr>
                                        <p:cTn id="79"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3"/>
                                        </p:tgtEl>
                                        <p:attrNameLst>
                                          <p:attrName>ppt_y</p:attrName>
                                        </p:attrNameLst>
                                      </p:cBhvr>
                                      <p:tavLst>
                                        <p:tav tm="0">
                                          <p:val>
                                            <p:strVal val="#ppt_y"/>
                                          </p:val>
                                        </p:tav>
                                        <p:tav tm="100000">
                                          <p:val>
                                            <p:strVal val="#ppt_y"/>
                                          </p:val>
                                        </p:tav>
                                      </p:tavLst>
                                    </p:anim>
                                    <p:anim calcmode="lin" valueType="num">
                                      <p:cBhvr>
                                        <p:cTn id="81"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3"/>
                                        </p:tgtEl>
                                      </p:cBhvr>
                                    </p:animEffect>
                                  </p:childTnLst>
                                </p:cTn>
                              </p:par>
                            </p:childTnLst>
                          </p:cTn>
                        </p:par>
                        <p:par>
                          <p:cTn id="84" fill="hold">
                            <p:stCondLst>
                              <p:cond delay="48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4"/>
                                        </p:tgtEl>
                                        <p:attrNameLst>
                                          <p:attrName>style.visibility</p:attrName>
                                        </p:attrNameLst>
                                      </p:cBhvr>
                                      <p:to>
                                        <p:strVal val="visible"/>
                                      </p:to>
                                    </p:set>
                                    <p:anim calcmode="lin" valueType="num">
                                      <p:cBhvr>
                                        <p:cTn id="87"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04"/>
                                        </p:tgtEl>
                                        <p:attrNameLst>
                                          <p:attrName>ppt_y</p:attrName>
                                        </p:attrNameLst>
                                      </p:cBhvr>
                                      <p:tavLst>
                                        <p:tav tm="0">
                                          <p:val>
                                            <p:strVal val="#ppt_y"/>
                                          </p:val>
                                        </p:tav>
                                        <p:tav tm="100000">
                                          <p:val>
                                            <p:strVal val="#ppt_y"/>
                                          </p:val>
                                        </p:tav>
                                      </p:tavLst>
                                    </p:anim>
                                    <p:anim calcmode="lin" valueType="num">
                                      <p:cBhvr>
                                        <p:cTn id="89"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2" grpId="0"/>
      <p:bldP spid="3" grpId="0"/>
      <p:bldP spid="5" grpId="0"/>
      <p:bldP spid="6"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6444</TotalTime>
  <Words>1792</Words>
  <Application>Microsoft Office PowerPoint</Application>
  <PresentationFormat>Widescreen</PresentationFormat>
  <Paragraphs>236</Paragraphs>
  <Slides>28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Cocon® Next Arabic</vt:lpstr>
      <vt:lpstr>El Messiri</vt:lpstr>
      <vt:lpstr>Open Sans</vt:lpstr>
      <vt:lpstr>Tajawal</vt:lpstr>
      <vt:lpstr>Contents Slide Master</vt:lpstr>
      <vt:lpstr>4_نسق Office</vt:lpstr>
      <vt:lpstr>4_نسق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459</cp:revision>
  <dcterms:created xsi:type="dcterms:W3CDTF">2020-02-08T05:42:12Z</dcterms:created>
  <dcterms:modified xsi:type="dcterms:W3CDTF">2022-08-13T16:42:07Z</dcterms:modified>
</cp:coreProperties>
</file>