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8288000" cy="10287000"/>
  <p:notesSz cx="6858000" cy="9144000"/>
  <p:embeddedFontLst>
    <p:embeddedFont>
      <p:font typeface="Almarai Bold" panose="020B0604020202020204" charset="-78"/>
      <p:regular r:id="rId23"/>
    </p:embeddedFont>
    <p:embeddedFont>
      <p:font typeface="Dimnah" panose="020B0604020202020204" charset="-78"/>
      <p:regular r:id="rId24"/>
    </p:embeddedFont>
    <p:embeddedFont>
      <p:font typeface="TT Rounds Condensed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9.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5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5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26.svg"/><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svg"/><Relationship Id="rId10" Type="http://schemas.openxmlformats.org/officeDocument/2006/relationships/image" Target="../media/image59.png"/><Relationship Id="rId4" Type="http://schemas.openxmlformats.org/officeDocument/2006/relationships/image" Target="../media/image4.png"/><Relationship Id="rId9" Type="http://schemas.openxmlformats.org/officeDocument/2006/relationships/image" Target="../media/image58.svg"/><Relationship Id="rId14"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6.svg"/><Relationship Id="rId7" Type="http://schemas.openxmlformats.org/officeDocument/2006/relationships/image" Target="../media/image65.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67.sv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26.svg"/><Relationship Id="rId7" Type="http://schemas.openxmlformats.org/officeDocument/2006/relationships/image" Target="../media/image7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5.svg"/><Relationship Id="rId10"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5.sv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sv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10" Type="http://schemas.openxmlformats.org/officeDocument/2006/relationships/image" Target="../media/image37.svg"/><Relationship Id="rId4" Type="http://schemas.openxmlformats.org/officeDocument/2006/relationships/image" Target="../media/image4.png"/><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6.sv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2.png"/><Relationship Id="rId5" Type="http://schemas.openxmlformats.org/officeDocument/2006/relationships/image" Target="../media/image5.svg"/><Relationship Id="rId10" Type="http://schemas.openxmlformats.org/officeDocument/2006/relationships/image" Target="../media/image41.svg"/><Relationship Id="rId4" Type="http://schemas.openxmlformats.org/officeDocument/2006/relationships/image" Target="../media/image4.pn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5.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التاسع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8843648" y="2885149"/>
            <a:ext cx="7992679" cy="6373151"/>
            <a:chOff x="0" y="0"/>
            <a:chExt cx="2105068" cy="1678525"/>
          </a:xfrm>
        </p:grpSpPr>
        <p:sp>
          <p:nvSpPr>
            <p:cNvPr id="10" name="Freeform 10"/>
            <p:cNvSpPr/>
            <p:nvPr/>
          </p:nvSpPr>
          <p:spPr>
            <a:xfrm>
              <a:off x="0" y="0"/>
              <a:ext cx="2105068" cy="1678525"/>
            </a:xfrm>
            <a:custGeom>
              <a:avLst/>
              <a:gdLst/>
              <a:ahLst/>
              <a:cxnLst/>
              <a:rect l="l" t="t" r="r" b="b"/>
              <a:pathLst>
                <a:path w="2105068" h="1678525">
                  <a:moveTo>
                    <a:pt x="30027" y="0"/>
                  </a:moveTo>
                  <a:lnTo>
                    <a:pt x="2075040" y="0"/>
                  </a:lnTo>
                  <a:cubicBezTo>
                    <a:pt x="2091624" y="0"/>
                    <a:pt x="2105068" y="13444"/>
                    <a:pt x="2105068" y="30027"/>
                  </a:cubicBezTo>
                  <a:lnTo>
                    <a:pt x="2105068" y="1648498"/>
                  </a:lnTo>
                  <a:cubicBezTo>
                    <a:pt x="2105068" y="1665082"/>
                    <a:pt x="2091624" y="1678525"/>
                    <a:pt x="2075040" y="1678525"/>
                  </a:cubicBezTo>
                  <a:lnTo>
                    <a:pt x="30027" y="1678525"/>
                  </a:lnTo>
                  <a:cubicBezTo>
                    <a:pt x="13444" y="1678525"/>
                    <a:pt x="0" y="1665082"/>
                    <a:pt x="0" y="1648498"/>
                  </a:cubicBezTo>
                  <a:lnTo>
                    <a:pt x="0" y="30027"/>
                  </a:lnTo>
                  <a:cubicBezTo>
                    <a:pt x="0" y="13444"/>
                    <a:pt x="13444" y="0"/>
                    <a:pt x="30027"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2105068" cy="1688050"/>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876848" y="2143961"/>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المرحلة الرابعة: الاكتتاب العام</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9051824" y="2999449"/>
            <a:ext cx="7519178" cy="6042888"/>
          </a:xfrm>
          <a:prstGeom prst="rect">
            <a:avLst/>
          </a:prstGeom>
        </p:spPr>
        <p:txBody>
          <a:bodyPr lIns="0" tIns="0" rIns="0" bIns="0" rtlCol="0" anchor="t">
            <a:spAutoFit/>
          </a:bodyPr>
          <a:lstStyle/>
          <a:p>
            <a:pPr algn="r" rtl="1">
              <a:lnSpc>
                <a:spcPts val="3910"/>
              </a:lnSpc>
            </a:pPr>
            <a:r>
              <a:rPr lang="ar-EG" sz="2660" b="1" spc="27">
                <a:solidFill>
                  <a:srgbClr val="000000"/>
                </a:solidFill>
                <a:latin typeface="Almarai Bold"/>
                <a:ea typeface="Almarai Bold"/>
                <a:cs typeface="Almarai Bold"/>
                <a:sym typeface="Almarai Bold"/>
                <a:rtl/>
              </a:rPr>
              <a:t>الاكتتاب العام هو قمة نجاح الشركات الناشئة. وهي المرحلة التي تقرر فيها الشركة أن تصبح عامة وتقدم أسهمها للجمهور للشراء. ويحدث ذلك عندما يتم عرض أسهم الشركة للشراء العام لأول مرة. يتم استخدام الاكتتاب العام لتوليد الأموال لمزيد من النمو أو السماح لأصحاب الشركات الناشئة بصرف أسهمها المتبقية للحصول على دخل شخصي. ويتضمن الإعداد للطرح العام الأولي تقييم الشركة، وتحديد القيمة السوقية، وتجهيز المستندات اللازمة للتنظيمات المالية. وتتمثل مصادر التمويل في مستثمري الأسهم العامة الذين يشترون الأسهم خلال الطرح العام الأولي.</a:t>
            </a:r>
          </a:p>
        </p:txBody>
      </p:sp>
      <p:sp>
        <p:nvSpPr>
          <p:cNvPr id="17" name="TextBox 17"/>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التمويل ودورة حياة المشروع</a:t>
            </a:r>
          </a:p>
        </p:txBody>
      </p:sp>
      <p:sp>
        <p:nvSpPr>
          <p:cNvPr id="18" name="Freeform 18"/>
          <p:cNvSpPr/>
          <p:nvPr/>
        </p:nvSpPr>
        <p:spPr>
          <a:xfrm>
            <a:off x="0" y="3254602"/>
            <a:ext cx="8843648" cy="5608781"/>
          </a:xfrm>
          <a:custGeom>
            <a:avLst/>
            <a:gdLst/>
            <a:ahLst/>
            <a:cxnLst/>
            <a:rect l="l" t="t" r="r" b="b"/>
            <a:pathLst>
              <a:path w="8843648" h="5608781">
                <a:moveTo>
                  <a:pt x="0" y="0"/>
                </a:moveTo>
                <a:lnTo>
                  <a:pt x="8843648" y="0"/>
                </a:lnTo>
                <a:lnTo>
                  <a:pt x="8843648" y="5608782"/>
                </a:lnTo>
                <a:lnTo>
                  <a:pt x="0" y="5608782"/>
                </a:lnTo>
                <a:lnTo>
                  <a:pt x="0" y="0"/>
                </a:lnTo>
                <a:close/>
              </a:path>
            </a:pathLst>
          </a:custGeom>
          <a:blipFill>
            <a:blip r:embed="rId7"/>
            <a:stretch>
              <a:fillRect r="-1"/>
            </a:stretch>
          </a:blipFill>
          <a:ln cap="sq">
            <a:noFill/>
            <a:prstDash val="solid"/>
            <a:miter/>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8843648" y="2885149"/>
            <a:ext cx="7992679" cy="6373151"/>
            <a:chOff x="0" y="0"/>
            <a:chExt cx="2105068" cy="1678525"/>
          </a:xfrm>
        </p:grpSpPr>
        <p:sp>
          <p:nvSpPr>
            <p:cNvPr id="10" name="Freeform 10"/>
            <p:cNvSpPr/>
            <p:nvPr/>
          </p:nvSpPr>
          <p:spPr>
            <a:xfrm>
              <a:off x="0" y="0"/>
              <a:ext cx="2105068" cy="1678525"/>
            </a:xfrm>
            <a:custGeom>
              <a:avLst/>
              <a:gdLst/>
              <a:ahLst/>
              <a:cxnLst/>
              <a:rect l="l" t="t" r="r" b="b"/>
              <a:pathLst>
                <a:path w="2105068" h="1678525">
                  <a:moveTo>
                    <a:pt x="30027" y="0"/>
                  </a:moveTo>
                  <a:lnTo>
                    <a:pt x="2075040" y="0"/>
                  </a:lnTo>
                  <a:cubicBezTo>
                    <a:pt x="2091624" y="0"/>
                    <a:pt x="2105068" y="13444"/>
                    <a:pt x="2105068" y="30027"/>
                  </a:cubicBezTo>
                  <a:lnTo>
                    <a:pt x="2105068" y="1648498"/>
                  </a:lnTo>
                  <a:cubicBezTo>
                    <a:pt x="2105068" y="1665082"/>
                    <a:pt x="2091624" y="1678525"/>
                    <a:pt x="2075040" y="1678525"/>
                  </a:cubicBezTo>
                  <a:lnTo>
                    <a:pt x="30027" y="1678525"/>
                  </a:lnTo>
                  <a:cubicBezTo>
                    <a:pt x="13444" y="1678525"/>
                    <a:pt x="0" y="1665082"/>
                    <a:pt x="0" y="1648498"/>
                  </a:cubicBezTo>
                  <a:lnTo>
                    <a:pt x="0" y="30027"/>
                  </a:lnTo>
                  <a:cubicBezTo>
                    <a:pt x="0" y="13444"/>
                    <a:pt x="13444" y="0"/>
                    <a:pt x="30027"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2105068" cy="1688050"/>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876848" y="2143961"/>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المرحلة الخامسة: السوق العام</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9051824" y="2999449"/>
            <a:ext cx="7519178" cy="6042888"/>
          </a:xfrm>
          <a:prstGeom prst="rect">
            <a:avLst/>
          </a:prstGeom>
        </p:spPr>
        <p:txBody>
          <a:bodyPr lIns="0" tIns="0" rIns="0" bIns="0" rtlCol="0" anchor="t">
            <a:spAutoFit/>
          </a:bodyPr>
          <a:lstStyle/>
          <a:p>
            <a:pPr algn="r" rtl="1">
              <a:lnSpc>
                <a:spcPts val="3910"/>
              </a:lnSpc>
            </a:pPr>
            <a:r>
              <a:rPr lang="ar-EG" sz="2660" b="1" spc="27">
                <a:solidFill>
                  <a:srgbClr val="000000"/>
                </a:solidFill>
                <a:latin typeface="Almarai Bold"/>
                <a:ea typeface="Almarai Bold"/>
                <a:cs typeface="Almarai Bold"/>
                <a:sym typeface="Almarai Bold"/>
                <a:rtl/>
              </a:rPr>
              <a:t>في السوق الثانوية، يقوم المستثمرون بشراء وبيع أسهم الشركات المتداولة علنًا فيما بينهم، بشكل مباشر. ولا يتم إصدار أسهم جديدة من قبل الشركة، ولا تحصل الشركة على أي رأس مال إضافي. ومن الأحداث العرضية في هذه المرحلة أنه في عام </a:t>
            </a:r>
            <a:r>
              <a:rPr lang="en-US" sz="2660" b="1" spc="27">
                <a:solidFill>
                  <a:srgbClr val="000000"/>
                </a:solidFill>
                <a:latin typeface="Almarai Bold"/>
                <a:ea typeface="Almarai Bold"/>
                <a:cs typeface="Almarai Bold"/>
                <a:sym typeface="Almarai Bold"/>
              </a:rPr>
              <a:t>2013</a:t>
            </a:r>
            <a:r>
              <a:rPr lang="ar-EG" sz="2660" b="1" spc="27">
                <a:solidFill>
                  <a:srgbClr val="000000"/>
                </a:solidFill>
                <a:latin typeface="Almarai Bold"/>
                <a:ea typeface="Almarai Bold"/>
                <a:cs typeface="Almarai Bold"/>
                <a:sym typeface="Almarai Bold"/>
                <a:rtl/>
              </a:rPr>
              <a:t> باع الرئيس التنفيذي لشركة فيسبوك مارك زوكربيرج ما يقرب من </a:t>
            </a:r>
            <a:r>
              <a:rPr lang="en-US" sz="2660" b="1" spc="27">
                <a:solidFill>
                  <a:srgbClr val="000000"/>
                </a:solidFill>
                <a:latin typeface="Almarai Bold"/>
                <a:ea typeface="Almarai Bold"/>
                <a:cs typeface="Almarai Bold"/>
                <a:sym typeface="Almarai Bold"/>
              </a:rPr>
              <a:t>41</a:t>
            </a:r>
            <a:r>
              <a:rPr lang="ar-EG" sz="2660" b="1" spc="27">
                <a:solidFill>
                  <a:srgbClr val="000000"/>
                </a:solidFill>
                <a:latin typeface="Almarai Bold"/>
                <a:ea typeface="Almarai Bold"/>
                <a:cs typeface="Almarai Bold"/>
                <a:sym typeface="Almarai Bold"/>
                <a:rtl/>
              </a:rPr>
              <a:t> مليون من أسهمه الخاصة لمستثمرين آخرين. وبما أنه كان يبيع أسهمه الشخصية، فقد حصل على العائدات مباشرة من المستثمرين، بدلًا من أن تستلمها الشركة. وكان السبب المعلن لبيع الأسهم هو جمع الأموال لفاتورة الضرائب الشخصية الخاصة به.</a:t>
            </a:r>
          </a:p>
        </p:txBody>
      </p:sp>
      <p:sp>
        <p:nvSpPr>
          <p:cNvPr id="17" name="TextBox 17"/>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التمويل ودورة حياة المشروع</a:t>
            </a:r>
          </a:p>
        </p:txBody>
      </p:sp>
      <p:sp>
        <p:nvSpPr>
          <p:cNvPr id="18" name="Freeform 18"/>
          <p:cNvSpPr/>
          <p:nvPr/>
        </p:nvSpPr>
        <p:spPr>
          <a:xfrm>
            <a:off x="0" y="3111167"/>
            <a:ext cx="8843648" cy="5608781"/>
          </a:xfrm>
          <a:custGeom>
            <a:avLst/>
            <a:gdLst/>
            <a:ahLst/>
            <a:cxnLst/>
            <a:rect l="l" t="t" r="r" b="b"/>
            <a:pathLst>
              <a:path w="8843648" h="5608781">
                <a:moveTo>
                  <a:pt x="0" y="0"/>
                </a:moveTo>
                <a:lnTo>
                  <a:pt x="8843648" y="0"/>
                </a:lnTo>
                <a:lnTo>
                  <a:pt x="8843648" y="5608781"/>
                </a:lnTo>
                <a:lnTo>
                  <a:pt x="0" y="5608781"/>
                </a:lnTo>
                <a:lnTo>
                  <a:pt x="0" y="0"/>
                </a:lnTo>
                <a:close/>
              </a:path>
            </a:pathLst>
          </a:custGeom>
          <a:blipFill>
            <a:blip r:embed="rId7"/>
            <a:stretch>
              <a:fillRect r="-1"/>
            </a:stretch>
          </a:blipFill>
          <a:ln cap="sq">
            <a:noFill/>
            <a:prstDash val="solid"/>
            <a:miter/>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2687586" y="3011385"/>
            <a:ext cx="13080393" cy="5706321"/>
          </a:xfrm>
          <a:custGeom>
            <a:avLst/>
            <a:gdLst/>
            <a:ahLst/>
            <a:cxnLst/>
            <a:rect l="l" t="t" r="r" b="b"/>
            <a:pathLst>
              <a:path w="13080393" h="5706321">
                <a:moveTo>
                  <a:pt x="0" y="0"/>
                </a:moveTo>
                <a:lnTo>
                  <a:pt x="13080393" y="0"/>
                </a:lnTo>
                <a:lnTo>
                  <a:pt x="13080393" y="5706321"/>
                </a:lnTo>
                <a:lnTo>
                  <a:pt x="0" y="57063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2" name="TextBox 12"/>
          <p:cNvSpPr txBox="1"/>
          <p:nvPr/>
        </p:nvSpPr>
        <p:spPr>
          <a:xfrm>
            <a:off x="11800961" y="2219515"/>
            <a:ext cx="3042428" cy="608686"/>
          </a:xfrm>
          <a:prstGeom prst="rect">
            <a:avLst/>
          </a:prstGeom>
        </p:spPr>
        <p:txBody>
          <a:bodyPr lIns="0" tIns="0" rIns="0" bIns="0" rtlCol="0" anchor="t">
            <a:spAutoFit/>
          </a:bodyPr>
          <a:lstStyle/>
          <a:p>
            <a:pPr algn="ctr" rtl="1">
              <a:lnSpc>
                <a:spcPts val="4939"/>
              </a:lnSpc>
            </a:pPr>
            <a:r>
              <a:rPr lang="ar-EG" sz="3359" b="1" spc="34">
                <a:solidFill>
                  <a:srgbClr val="FF3500"/>
                </a:solidFill>
                <a:latin typeface="Almarai Bold"/>
                <a:ea typeface="Almarai Bold"/>
                <a:cs typeface="Almarai Bold"/>
                <a:sym typeface="Almarai Bold"/>
                <a:rtl/>
              </a:rPr>
              <a:t>رائد الأعمال</a:t>
            </a:r>
          </a:p>
        </p:txBody>
      </p:sp>
      <p:sp>
        <p:nvSpPr>
          <p:cNvPr id="13" name="TextBox 13"/>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مصادر تمويل رواد الأعمال </a:t>
            </a:r>
          </a:p>
        </p:txBody>
      </p:sp>
      <p:sp>
        <p:nvSpPr>
          <p:cNvPr id="14" name="TextBox 14"/>
          <p:cNvSpPr txBox="1"/>
          <p:nvPr/>
        </p:nvSpPr>
        <p:spPr>
          <a:xfrm>
            <a:off x="3523981" y="2209990"/>
            <a:ext cx="3042428" cy="608686"/>
          </a:xfrm>
          <a:prstGeom prst="rect">
            <a:avLst/>
          </a:prstGeom>
        </p:spPr>
        <p:txBody>
          <a:bodyPr lIns="0" tIns="0" rIns="0" bIns="0" rtlCol="0" anchor="t">
            <a:spAutoFit/>
          </a:bodyPr>
          <a:lstStyle/>
          <a:p>
            <a:pPr algn="ctr" rtl="1">
              <a:lnSpc>
                <a:spcPts val="4939"/>
              </a:lnSpc>
            </a:pPr>
            <a:r>
              <a:rPr lang="ar-EG" sz="3359" b="1" spc="34">
                <a:solidFill>
                  <a:srgbClr val="FF3500"/>
                </a:solidFill>
                <a:latin typeface="Almarai Bold"/>
                <a:ea typeface="Almarai Bold"/>
                <a:cs typeface="Almarai Bold"/>
                <a:sym typeface="Almarai Bold"/>
                <a:rtl/>
              </a:rPr>
              <a:t>الأسرة </a:t>
            </a:r>
          </a:p>
        </p:txBody>
      </p:sp>
      <p:sp>
        <p:nvSpPr>
          <p:cNvPr id="15" name="TextBox 15"/>
          <p:cNvSpPr txBox="1"/>
          <p:nvPr/>
        </p:nvSpPr>
        <p:spPr>
          <a:xfrm>
            <a:off x="11851056" y="3139100"/>
            <a:ext cx="3042428" cy="1019784"/>
          </a:xfrm>
          <a:prstGeom prst="rect">
            <a:avLst/>
          </a:prstGeom>
        </p:spPr>
        <p:txBody>
          <a:bodyPr lIns="0" tIns="0" rIns="0" bIns="0" rtlCol="0" anchor="t">
            <a:spAutoFit/>
          </a:bodyPr>
          <a:lstStyle/>
          <a:p>
            <a:pPr algn="ctr" rtl="1">
              <a:lnSpc>
                <a:spcPts val="4057"/>
              </a:lnSpc>
            </a:pPr>
            <a:r>
              <a:rPr lang="ar-EG" sz="2760" b="1" spc="28">
                <a:solidFill>
                  <a:srgbClr val="000000"/>
                </a:solidFill>
                <a:latin typeface="Almarai Bold"/>
                <a:ea typeface="Almarai Bold"/>
                <a:cs typeface="Almarai Bold"/>
                <a:sym typeface="Almarai Bold"/>
                <a:rtl/>
              </a:rPr>
              <a:t>المستثمرون الداعمون</a:t>
            </a:r>
          </a:p>
        </p:txBody>
      </p:sp>
      <p:sp>
        <p:nvSpPr>
          <p:cNvPr id="16" name="TextBox 16"/>
          <p:cNvSpPr txBox="1"/>
          <p:nvPr/>
        </p:nvSpPr>
        <p:spPr>
          <a:xfrm>
            <a:off x="12299755" y="5587635"/>
            <a:ext cx="3042428" cy="530580"/>
          </a:xfrm>
          <a:prstGeom prst="rect">
            <a:avLst/>
          </a:prstGeom>
        </p:spPr>
        <p:txBody>
          <a:bodyPr lIns="0" tIns="0" rIns="0" bIns="0" rtlCol="0" anchor="t">
            <a:spAutoFit/>
          </a:bodyPr>
          <a:lstStyle/>
          <a:p>
            <a:pPr algn="ctr" rtl="1">
              <a:lnSpc>
                <a:spcPts val="4204"/>
              </a:lnSpc>
            </a:pPr>
            <a:r>
              <a:rPr lang="ar-EG" sz="2860" b="1" spc="29">
                <a:solidFill>
                  <a:srgbClr val="000000"/>
                </a:solidFill>
                <a:latin typeface="Almarai Bold"/>
                <a:ea typeface="Almarai Bold"/>
                <a:cs typeface="Almarai Bold"/>
                <a:sym typeface="Almarai Bold"/>
                <a:rtl/>
              </a:rPr>
              <a:t>التمويل الجماعي</a:t>
            </a:r>
          </a:p>
        </p:txBody>
      </p:sp>
      <p:sp>
        <p:nvSpPr>
          <p:cNvPr id="17" name="TextBox 17"/>
          <p:cNvSpPr txBox="1"/>
          <p:nvPr/>
        </p:nvSpPr>
        <p:spPr>
          <a:xfrm>
            <a:off x="11870106" y="7556490"/>
            <a:ext cx="3042428" cy="546202"/>
          </a:xfrm>
          <a:prstGeom prst="rect">
            <a:avLst/>
          </a:prstGeom>
        </p:spPr>
        <p:txBody>
          <a:bodyPr lIns="0" tIns="0" rIns="0" bIns="0" rtlCol="0" anchor="t">
            <a:spAutoFit/>
          </a:bodyPr>
          <a:lstStyle/>
          <a:p>
            <a:pPr algn="ctr" rtl="1">
              <a:lnSpc>
                <a:spcPts val="4351"/>
              </a:lnSpc>
            </a:pPr>
            <a:r>
              <a:rPr lang="ar-EG" sz="2960" b="1" spc="30">
                <a:solidFill>
                  <a:srgbClr val="000000"/>
                </a:solidFill>
                <a:latin typeface="Almarai Bold"/>
                <a:ea typeface="Almarai Bold"/>
                <a:cs typeface="Almarai Bold"/>
                <a:sym typeface="Almarai Bold"/>
                <a:rtl/>
              </a:rPr>
              <a:t>البنوك</a:t>
            </a:r>
          </a:p>
        </p:txBody>
      </p:sp>
      <p:sp>
        <p:nvSpPr>
          <p:cNvPr id="18" name="TextBox 18"/>
          <p:cNvSpPr txBox="1"/>
          <p:nvPr/>
        </p:nvSpPr>
        <p:spPr>
          <a:xfrm>
            <a:off x="3562081" y="3562719"/>
            <a:ext cx="3042428" cy="530580"/>
          </a:xfrm>
          <a:prstGeom prst="rect">
            <a:avLst/>
          </a:prstGeom>
        </p:spPr>
        <p:txBody>
          <a:bodyPr lIns="0" tIns="0" rIns="0" bIns="0" rtlCol="0" anchor="t">
            <a:spAutoFit/>
          </a:bodyPr>
          <a:lstStyle/>
          <a:p>
            <a:pPr algn="ctr" rtl="1">
              <a:lnSpc>
                <a:spcPts val="4204"/>
              </a:lnSpc>
            </a:pPr>
            <a:r>
              <a:rPr lang="ar-EG" sz="2860" b="1" spc="29">
                <a:solidFill>
                  <a:srgbClr val="000000"/>
                </a:solidFill>
                <a:latin typeface="Almarai Bold"/>
                <a:ea typeface="Almarai Bold"/>
                <a:cs typeface="Almarai Bold"/>
                <a:sym typeface="Almarai Bold"/>
                <a:rtl/>
              </a:rPr>
              <a:t>رأس المال الجرئ</a:t>
            </a:r>
          </a:p>
        </p:txBody>
      </p:sp>
      <p:sp>
        <p:nvSpPr>
          <p:cNvPr id="19" name="TextBox 19"/>
          <p:cNvSpPr txBox="1"/>
          <p:nvPr/>
        </p:nvSpPr>
        <p:spPr>
          <a:xfrm>
            <a:off x="3072142" y="5572014"/>
            <a:ext cx="3042428" cy="530580"/>
          </a:xfrm>
          <a:prstGeom prst="rect">
            <a:avLst/>
          </a:prstGeom>
        </p:spPr>
        <p:txBody>
          <a:bodyPr lIns="0" tIns="0" rIns="0" bIns="0" rtlCol="0" anchor="t">
            <a:spAutoFit/>
          </a:bodyPr>
          <a:lstStyle/>
          <a:p>
            <a:pPr algn="ctr" rtl="1">
              <a:lnSpc>
                <a:spcPts val="4204"/>
              </a:lnSpc>
            </a:pPr>
            <a:r>
              <a:rPr lang="ar-EG" sz="2860" b="1" spc="29">
                <a:solidFill>
                  <a:srgbClr val="000000"/>
                </a:solidFill>
                <a:latin typeface="Almarai Bold"/>
                <a:ea typeface="Almarai Bold"/>
                <a:cs typeface="Almarai Bold"/>
                <a:sym typeface="Almarai Bold"/>
                <a:rtl/>
              </a:rPr>
              <a:t>حاضنات الأعمال</a:t>
            </a:r>
          </a:p>
        </p:txBody>
      </p:sp>
      <p:sp>
        <p:nvSpPr>
          <p:cNvPr id="20" name="TextBox 20"/>
          <p:cNvSpPr txBox="1"/>
          <p:nvPr/>
        </p:nvSpPr>
        <p:spPr>
          <a:xfrm>
            <a:off x="3562081" y="7704784"/>
            <a:ext cx="3042428" cy="530580"/>
          </a:xfrm>
          <a:prstGeom prst="rect">
            <a:avLst/>
          </a:prstGeom>
        </p:spPr>
        <p:txBody>
          <a:bodyPr lIns="0" tIns="0" rIns="0" bIns="0" rtlCol="0" anchor="t">
            <a:spAutoFit/>
          </a:bodyPr>
          <a:lstStyle/>
          <a:p>
            <a:pPr algn="ctr" rtl="1">
              <a:lnSpc>
                <a:spcPts val="4204"/>
              </a:lnSpc>
            </a:pPr>
            <a:r>
              <a:rPr lang="ar-EG" sz="2860" b="1" spc="29">
                <a:solidFill>
                  <a:srgbClr val="000000"/>
                </a:solidFill>
                <a:latin typeface="Almarai Bold"/>
                <a:ea typeface="Almarai Bold"/>
                <a:cs typeface="Almarai Bold"/>
                <a:sym typeface="Almarai Bold"/>
                <a:rtl/>
              </a:rPr>
              <a:t>الصناديق الحكومية</a:t>
            </a:r>
          </a:p>
        </p:txBody>
      </p:sp>
      <p:sp>
        <p:nvSpPr>
          <p:cNvPr id="21" name="TextBox 21"/>
          <p:cNvSpPr txBox="1"/>
          <p:nvPr/>
        </p:nvSpPr>
        <p:spPr>
          <a:xfrm>
            <a:off x="7362881" y="5206325"/>
            <a:ext cx="3729803" cy="1221191"/>
          </a:xfrm>
          <a:prstGeom prst="rect">
            <a:avLst/>
          </a:prstGeom>
        </p:spPr>
        <p:txBody>
          <a:bodyPr lIns="0" tIns="0" rIns="0" bIns="0" rtlCol="0" anchor="t">
            <a:spAutoFit/>
          </a:bodyPr>
          <a:lstStyle/>
          <a:p>
            <a:pPr algn="ctr" rtl="1">
              <a:lnSpc>
                <a:spcPts val="4793"/>
              </a:lnSpc>
            </a:pPr>
            <a:r>
              <a:rPr lang="ar-EG" sz="3260" b="1" spc="32">
                <a:solidFill>
                  <a:srgbClr val="000000"/>
                </a:solidFill>
                <a:latin typeface="Almarai Bold"/>
                <a:ea typeface="Almarai Bold"/>
                <a:cs typeface="Almarai Bold"/>
                <a:sym typeface="Almarai Bold"/>
                <a:rtl/>
              </a:rPr>
              <a:t>مصادر تمويل</a:t>
            </a:r>
          </a:p>
          <a:p>
            <a:pPr algn="ctr" rtl="1">
              <a:lnSpc>
                <a:spcPts val="4793"/>
              </a:lnSpc>
            </a:pPr>
            <a:r>
              <a:rPr lang="ar-EG" sz="3260" b="1" spc="33">
                <a:solidFill>
                  <a:srgbClr val="000000"/>
                </a:solidFill>
                <a:latin typeface="Almarai Bold"/>
                <a:ea typeface="Almarai Bold"/>
                <a:cs typeface="Almarai Bold"/>
                <a:sym typeface="Almarai Bold"/>
                <a:rtl/>
              </a:rPr>
              <a:t> رواد الأعمال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4633877" y="3111167"/>
            <a:ext cx="9187811" cy="5983562"/>
          </a:xfrm>
          <a:custGeom>
            <a:avLst/>
            <a:gdLst/>
            <a:ahLst/>
            <a:cxnLst/>
            <a:rect l="l" t="t" r="r" b="b"/>
            <a:pathLst>
              <a:path w="9187811" h="5983562">
                <a:moveTo>
                  <a:pt x="0" y="0"/>
                </a:moveTo>
                <a:lnTo>
                  <a:pt x="9187811" y="0"/>
                </a:lnTo>
                <a:lnTo>
                  <a:pt x="9187811" y="5983562"/>
                </a:lnTo>
                <a:lnTo>
                  <a:pt x="0" y="5983562"/>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3" name="TextBox 13"/>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مصادر تمويل رواد الأعمال </a:t>
            </a:r>
          </a:p>
        </p:txBody>
      </p:sp>
      <p:sp>
        <p:nvSpPr>
          <p:cNvPr id="14" name="TextBox 14"/>
          <p:cNvSpPr txBox="1"/>
          <p:nvPr/>
        </p:nvSpPr>
        <p:spPr>
          <a:xfrm>
            <a:off x="11299569" y="6736379"/>
            <a:ext cx="2072701" cy="1779415"/>
          </a:xfrm>
          <a:prstGeom prst="rect">
            <a:avLst/>
          </a:prstGeom>
        </p:spPr>
        <p:txBody>
          <a:bodyPr lIns="0" tIns="0" rIns="0" bIns="0" rtlCol="0" anchor="t">
            <a:spAutoFit/>
          </a:bodyPr>
          <a:lstStyle/>
          <a:p>
            <a:pPr algn="ctr" rtl="1">
              <a:lnSpc>
                <a:spcPts val="3540"/>
              </a:lnSpc>
            </a:pPr>
            <a:r>
              <a:rPr lang="ar-EG" sz="2408" b="1" spc="24">
                <a:solidFill>
                  <a:srgbClr val="000000"/>
                </a:solidFill>
                <a:latin typeface="Almarai Bold"/>
                <a:ea typeface="Almarai Bold"/>
                <a:cs typeface="Almarai Bold"/>
                <a:sym typeface="Almarai Bold"/>
                <a:rtl/>
              </a:rPr>
              <a:t>الائتمان المصرفي</a:t>
            </a:r>
          </a:p>
          <a:p>
            <a:pPr algn="ctr" rtl="1">
              <a:lnSpc>
                <a:spcPts val="3540"/>
              </a:lnSpc>
            </a:pPr>
            <a:r>
              <a:rPr lang="ar-EG" sz="2408" b="1" spc="24">
                <a:solidFill>
                  <a:srgbClr val="000000"/>
                </a:solidFill>
                <a:latin typeface="Almarai Bold"/>
                <a:ea typeface="Almarai Bold"/>
                <a:cs typeface="Almarai Bold"/>
                <a:sym typeface="Almarai Bold"/>
                <a:rtl/>
              </a:rPr>
              <a:t>في القروض البنكية </a:t>
            </a:r>
          </a:p>
        </p:txBody>
      </p:sp>
      <p:sp>
        <p:nvSpPr>
          <p:cNvPr id="15" name="TextBox 15"/>
          <p:cNvSpPr txBox="1"/>
          <p:nvPr/>
        </p:nvSpPr>
        <p:spPr>
          <a:xfrm>
            <a:off x="4504158" y="7160771"/>
            <a:ext cx="3042428" cy="1104748"/>
          </a:xfrm>
          <a:prstGeom prst="rect">
            <a:avLst/>
          </a:prstGeom>
        </p:spPr>
        <p:txBody>
          <a:bodyPr lIns="0" tIns="0" rIns="0" bIns="0" rtlCol="0" anchor="t">
            <a:spAutoFit/>
          </a:bodyPr>
          <a:lstStyle/>
          <a:p>
            <a:pPr algn="ctr" rtl="1">
              <a:lnSpc>
                <a:spcPts val="4498"/>
              </a:lnSpc>
            </a:pPr>
            <a:r>
              <a:rPr lang="ar-EG" sz="3060" b="1" spc="30">
                <a:solidFill>
                  <a:srgbClr val="000000"/>
                </a:solidFill>
                <a:latin typeface="Almarai Bold"/>
                <a:ea typeface="Almarai Bold"/>
                <a:cs typeface="Almarai Bold"/>
                <a:sym typeface="Almarai Bold"/>
                <a:rtl/>
              </a:rPr>
              <a:t>الائتمان</a:t>
            </a:r>
          </a:p>
          <a:p>
            <a:pPr algn="ctr" rtl="1">
              <a:lnSpc>
                <a:spcPts val="4498"/>
              </a:lnSpc>
            </a:pPr>
            <a:r>
              <a:rPr lang="ar-EG" sz="3060" b="1" spc="31">
                <a:solidFill>
                  <a:srgbClr val="000000"/>
                </a:solidFill>
                <a:latin typeface="Almarai Bold"/>
                <a:ea typeface="Almarai Bold"/>
                <a:cs typeface="Almarai Bold"/>
                <a:sym typeface="Almarai Bold"/>
                <a:rtl/>
              </a:rPr>
              <a:t> التجاري </a:t>
            </a:r>
          </a:p>
        </p:txBody>
      </p:sp>
      <p:sp>
        <p:nvSpPr>
          <p:cNvPr id="16" name="TextBox 16"/>
          <p:cNvSpPr txBox="1"/>
          <p:nvPr/>
        </p:nvSpPr>
        <p:spPr>
          <a:xfrm>
            <a:off x="7706569" y="7062473"/>
            <a:ext cx="3042428" cy="1108177"/>
          </a:xfrm>
          <a:prstGeom prst="rect">
            <a:avLst/>
          </a:prstGeom>
        </p:spPr>
        <p:txBody>
          <a:bodyPr lIns="0" tIns="0" rIns="0" bIns="0" rtlCol="0" anchor="t">
            <a:spAutoFit/>
          </a:bodyPr>
          <a:lstStyle/>
          <a:p>
            <a:pPr algn="ctr" rtl="1">
              <a:lnSpc>
                <a:spcPts val="4351"/>
              </a:lnSpc>
            </a:pPr>
            <a:r>
              <a:rPr lang="ar-EG" sz="2960" b="1" spc="29">
                <a:solidFill>
                  <a:srgbClr val="000000"/>
                </a:solidFill>
                <a:latin typeface="Almarai Bold"/>
                <a:ea typeface="Almarai Bold"/>
                <a:cs typeface="Almarai Bold"/>
                <a:sym typeface="Almarai Bold"/>
                <a:rtl/>
              </a:rPr>
              <a:t>القروض </a:t>
            </a:r>
          </a:p>
          <a:p>
            <a:pPr algn="ctr" rtl="1">
              <a:lnSpc>
                <a:spcPts val="4351"/>
              </a:lnSpc>
            </a:pPr>
            <a:r>
              <a:rPr lang="ar-EG" sz="2960" b="1" spc="30">
                <a:solidFill>
                  <a:srgbClr val="000000"/>
                </a:solidFill>
                <a:latin typeface="Almarai Bold"/>
                <a:ea typeface="Almarai Bold"/>
                <a:cs typeface="Almarai Bold"/>
                <a:sym typeface="Almarai Bold"/>
                <a:rtl/>
              </a:rPr>
              <a:t>من الهيئات </a:t>
            </a:r>
          </a:p>
        </p:txBody>
      </p:sp>
      <p:sp>
        <p:nvSpPr>
          <p:cNvPr id="17" name="TextBox 17"/>
          <p:cNvSpPr txBox="1"/>
          <p:nvPr/>
        </p:nvSpPr>
        <p:spPr>
          <a:xfrm>
            <a:off x="6047949" y="3372431"/>
            <a:ext cx="6192101" cy="648735"/>
          </a:xfrm>
          <a:prstGeom prst="rect">
            <a:avLst/>
          </a:prstGeom>
        </p:spPr>
        <p:txBody>
          <a:bodyPr lIns="0" tIns="0" rIns="0" bIns="0" rtlCol="0" anchor="t">
            <a:spAutoFit/>
          </a:bodyPr>
          <a:lstStyle/>
          <a:p>
            <a:pPr algn="ctr" rtl="1">
              <a:lnSpc>
                <a:spcPts val="5140"/>
              </a:lnSpc>
            </a:pPr>
            <a:r>
              <a:rPr lang="ar-EG" sz="3497" b="1" spc="36">
                <a:solidFill>
                  <a:srgbClr val="000000"/>
                </a:solidFill>
                <a:latin typeface="Almarai Bold"/>
                <a:ea typeface="Almarai Bold"/>
                <a:cs typeface="Almarai Bold"/>
                <a:sym typeface="Almarai Bold"/>
                <a:rtl/>
              </a:rPr>
              <a:t>مصادر  الإقراض </a:t>
            </a:r>
          </a:p>
        </p:txBody>
      </p:sp>
      <p:sp>
        <p:nvSpPr>
          <p:cNvPr id="18" name="TextBox 18"/>
          <p:cNvSpPr txBox="1"/>
          <p:nvPr/>
        </p:nvSpPr>
        <p:spPr>
          <a:xfrm>
            <a:off x="1829223" y="2143961"/>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الأنواع  المختلفة لمصادر الإقراض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4504158" y="2824694"/>
            <a:ext cx="12133647" cy="848651"/>
            <a:chOff x="0" y="0"/>
            <a:chExt cx="3195693" cy="223513"/>
          </a:xfrm>
        </p:grpSpPr>
        <p:sp>
          <p:nvSpPr>
            <p:cNvPr id="10" name="Freeform 10"/>
            <p:cNvSpPr/>
            <p:nvPr/>
          </p:nvSpPr>
          <p:spPr>
            <a:xfrm>
              <a:off x="0" y="0"/>
              <a:ext cx="3195693" cy="223513"/>
            </a:xfrm>
            <a:custGeom>
              <a:avLst/>
              <a:gdLst/>
              <a:ahLst/>
              <a:cxnLst/>
              <a:rect l="l" t="t" r="r" b="b"/>
              <a:pathLst>
                <a:path w="3195693" h="223513">
                  <a:moveTo>
                    <a:pt x="19780" y="0"/>
                  </a:moveTo>
                  <a:lnTo>
                    <a:pt x="3175914" y="0"/>
                  </a:lnTo>
                  <a:cubicBezTo>
                    <a:pt x="3181159" y="0"/>
                    <a:pt x="3186190" y="2084"/>
                    <a:pt x="3189900" y="5793"/>
                  </a:cubicBezTo>
                  <a:cubicBezTo>
                    <a:pt x="3193609" y="9503"/>
                    <a:pt x="3195693" y="14534"/>
                    <a:pt x="3195693" y="19780"/>
                  </a:cubicBezTo>
                  <a:lnTo>
                    <a:pt x="3195693" y="203733"/>
                  </a:lnTo>
                  <a:cubicBezTo>
                    <a:pt x="3195693" y="208979"/>
                    <a:pt x="3193609" y="214010"/>
                    <a:pt x="3189900" y="217720"/>
                  </a:cubicBezTo>
                  <a:cubicBezTo>
                    <a:pt x="3186190" y="221429"/>
                    <a:pt x="3181159" y="223513"/>
                    <a:pt x="3175914" y="223513"/>
                  </a:cubicBezTo>
                  <a:lnTo>
                    <a:pt x="19780" y="223513"/>
                  </a:lnTo>
                  <a:cubicBezTo>
                    <a:pt x="14534" y="223513"/>
                    <a:pt x="9503" y="221429"/>
                    <a:pt x="5793" y="217720"/>
                  </a:cubicBezTo>
                  <a:cubicBezTo>
                    <a:pt x="2084" y="214010"/>
                    <a:pt x="0" y="208979"/>
                    <a:pt x="0" y="203733"/>
                  </a:cubicBezTo>
                  <a:lnTo>
                    <a:pt x="0" y="19780"/>
                  </a:lnTo>
                  <a:cubicBezTo>
                    <a:pt x="0" y="14534"/>
                    <a:pt x="2084" y="9503"/>
                    <a:pt x="5793" y="5793"/>
                  </a:cubicBezTo>
                  <a:cubicBezTo>
                    <a:pt x="9503" y="2084"/>
                    <a:pt x="14534" y="0"/>
                    <a:pt x="19780"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195693" cy="233038"/>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0960776" y="5208027"/>
            <a:ext cx="4968747" cy="1979218"/>
          </a:xfrm>
          <a:custGeom>
            <a:avLst/>
            <a:gdLst/>
            <a:ahLst/>
            <a:cxnLst/>
            <a:rect l="l" t="t" r="r" b="b"/>
            <a:pathLst>
              <a:path w="4968747" h="1979218">
                <a:moveTo>
                  <a:pt x="0" y="0"/>
                </a:moveTo>
                <a:lnTo>
                  <a:pt x="4968747" y="0"/>
                </a:lnTo>
                <a:lnTo>
                  <a:pt x="4968747" y="1979218"/>
                </a:lnTo>
                <a:lnTo>
                  <a:pt x="0" y="19792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مصادر تمويل رواد الأعمال </a:t>
            </a:r>
          </a:p>
        </p:txBody>
      </p:sp>
      <p:sp>
        <p:nvSpPr>
          <p:cNvPr id="16" name="TextBox 16"/>
          <p:cNvSpPr txBox="1"/>
          <p:nvPr/>
        </p:nvSpPr>
        <p:spPr>
          <a:xfrm>
            <a:off x="11651138" y="3834049"/>
            <a:ext cx="3561408" cy="1012028"/>
          </a:xfrm>
          <a:prstGeom prst="rect">
            <a:avLst/>
          </a:prstGeom>
        </p:spPr>
        <p:txBody>
          <a:bodyPr lIns="0" tIns="0" rIns="0" bIns="0" rtlCol="0" anchor="t">
            <a:spAutoFit/>
          </a:bodyPr>
          <a:lstStyle/>
          <a:p>
            <a:pPr algn="ctr" rtl="1">
              <a:lnSpc>
                <a:spcPts val="3981"/>
              </a:lnSpc>
            </a:pPr>
            <a:r>
              <a:rPr lang="ar-EG" sz="2708" b="1" spc="27">
                <a:solidFill>
                  <a:srgbClr val="000000"/>
                </a:solidFill>
                <a:latin typeface="Almarai Bold"/>
                <a:ea typeface="Almarai Bold"/>
                <a:cs typeface="Almarai Bold"/>
                <a:sym typeface="Almarai Bold"/>
                <a:rtl/>
              </a:rPr>
              <a:t>أنواع القروض حسب </a:t>
            </a:r>
          </a:p>
          <a:p>
            <a:pPr algn="ctr" rtl="1">
              <a:lnSpc>
                <a:spcPts val="3981"/>
              </a:lnSpc>
            </a:pPr>
            <a:r>
              <a:rPr lang="ar-EG" sz="2708" b="1" spc="28">
                <a:solidFill>
                  <a:srgbClr val="000000"/>
                </a:solidFill>
                <a:latin typeface="Almarai Bold"/>
                <a:ea typeface="Almarai Bold"/>
                <a:cs typeface="Almarai Bold"/>
                <a:sym typeface="Almarai Bold"/>
                <a:rtl/>
              </a:rPr>
              <a:t>المعيار الزمني </a:t>
            </a:r>
          </a:p>
        </p:txBody>
      </p:sp>
      <p:sp>
        <p:nvSpPr>
          <p:cNvPr id="17" name="TextBox 17"/>
          <p:cNvSpPr txBox="1"/>
          <p:nvPr/>
        </p:nvSpPr>
        <p:spPr>
          <a:xfrm>
            <a:off x="2160651" y="2143238"/>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أ. الائتمان المصرفي ( القروض البنكية) </a:t>
            </a:r>
          </a:p>
        </p:txBody>
      </p:sp>
      <p:sp>
        <p:nvSpPr>
          <p:cNvPr id="18" name="TextBox 18"/>
          <p:cNvSpPr txBox="1"/>
          <p:nvPr/>
        </p:nvSpPr>
        <p:spPr>
          <a:xfrm>
            <a:off x="1916450" y="2935787"/>
            <a:ext cx="14477155" cy="52486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نوع من أنواع التسهيلات تحصل عليه المنشأه من المصارف مقابل ضمانات محددة.</a:t>
            </a:r>
          </a:p>
        </p:txBody>
      </p:sp>
      <p:sp>
        <p:nvSpPr>
          <p:cNvPr id="19" name="TextBox 19"/>
          <p:cNvSpPr txBox="1"/>
          <p:nvPr/>
        </p:nvSpPr>
        <p:spPr>
          <a:xfrm>
            <a:off x="14893173" y="7179868"/>
            <a:ext cx="2072701" cy="1012028"/>
          </a:xfrm>
          <a:prstGeom prst="rect">
            <a:avLst/>
          </a:prstGeom>
        </p:spPr>
        <p:txBody>
          <a:bodyPr lIns="0" tIns="0" rIns="0" bIns="0" rtlCol="0" anchor="t">
            <a:spAutoFit/>
          </a:bodyPr>
          <a:lstStyle/>
          <a:p>
            <a:pPr algn="ctr" rtl="1">
              <a:lnSpc>
                <a:spcPts val="3981"/>
              </a:lnSpc>
            </a:pPr>
            <a:r>
              <a:rPr lang="ar-EG" sz="2708" b="1" spc="28">
                <a:solidFill>
                  <a:srgbClr val="000000"/>
                </a:solidFill>
                <a:latin typeface="Almarai Bold"/>
                <a:ea typeface="Almarai Bold"/>
                <a:cs typeface="Almarai Bold"/>
                <a:sym typeface="Almarai Bold"/>
                <a:rtl/>
              </a:rPr>
              <a:t>قروض قصيرة الأجل </a:t>
            </a:r>
          </a:p>
        </p:txBody>
      </p:sp>
      <p:sp>
        <p:nvSpPr>
          <p:cNvPr id="20" name="TextBox 20"/>
          <p:cNvSpPr txBox="1"/>
          <p:nvPr/>
        </p:nvSpPr>
        <p:spPr>
          <a:xfrm>
            <a:off x="9924425" y="7232127"/>
            <a:ext cx="2072701" cy="1012028"/>
          </a:xfrm>
          <a:prstGeom prst="rect">
            <a:avLst/>
          </a:prstGeom>
        </p:spPr>
        <p:txBody>
          <a:bodyPr lIns="0" tIns="0" rIns="0" bIns="0" rtlCol="0" anchor="t">
            <a:spAutoFit/>
          </a:bodyPr>
          <a:lstStyle/>
          <a:p>
            <a:pPr algn="ctr" rtl="1">
              <a:lnSpc>
                <a:spcPts val="3981"/>
              </a:lnSpc>
            </a:pPr>
            <a:r>
              <a:rPr lang="ar-EG" sz="2708" b="1" spc="28">
                <a:solidFill>
                  <a:srgbClr val="000000"/>
                </a:solidFill>
                <a:latin typeface="Almarai Bold"/>
                <a:ea typeface="Almarai Bold"/>
                <a:cs typeface="Almarai Bold"/>
                <a:sym typeface="Almarai Bold"/>
                <a:rtl/>
              </a:rPr>
              <a:t>قروض طويلة الأجل </a:t>
            </a:r>
          </a:p>
        </p:txBody>
      </p:sp>
      <p:sp>
        <p:nvSpPr>
          <p:cNvPr id="21" name="TextBox 21"/>
          <p:cNvSpPr txBox="1"/>
          <p:nvPr/>
        </p:nvSpPr>
        <p:spPr>
          <a:xfrm>
            <a:off x="3170387" y="3834049"/>
            <a:ext cx="3453751" cy="997354"/>
          </a:xfrm>
          <a:prstGeom prst="rect">
            <a:avLst/>
          </a:prstGeom>
        </p:spPr>
        <p:txBody>
          <a:bodyPr lIns="0" tIns="0" rIns="0" bIns="0" rtlCol="0" anchor="t">
            <a:spAutoFit/>
          </a:bodyPr>
          <a:lstStyle/>
          <a:p>
            <a:pPr marL="0" lvl="1" indent="0" algn="ctr" rtl="1">
              <a:lnSpc>
                <a:spcPts val="3981"/>
              </a:lnSpc>
              <a:spcBef>
                <a:spcPct val="0"/>
              </a:spcBef>
            </a:pPr>
            <a:r>
              <a:rPr lang="ar-EG" sz="2708" b="1" u="none" strike="noStrike" spc="28">
                <a:solidFill>
                  <a:srgbClr val="000000"/>
                </a:solidFill>
                <a:latin typeface="Almarai Bold"/>
                <a:ea typeface="Almarai Bold"/>
                <a:cs typeface="Almarai Bold"/>
                <a:sym typeface="Almarai Bold"/>
                <a:rtl/>
              </a:rPr>
              <a:t>أنواع القروض حسب </a:t>
            </a:r>
          </a:p>
          <a:p>
            <a:pPr marL="0" lvl="1" indent="0" algn="ctr" rtl="1">
              <a:lnSpc>
                <a:spcPts val="3981"/>
              </a:lnSpc>
              <a:spcBef>
                <a:spcPct val="0"/>
              </a:spcBef>
            </a:pPr>
            <a:r>
              <a:rPr lang="ar-EG" sz="2708" b="1" u="none" strike="noStrike" spc="28">
                <a:solidFill>
                  <a:srgbClr val="000000"/>
                </a:solidFill>
                <a:latin typeface="Almarai Bold"/>
                <a:ea typeface="Almarai Bold"/>
                <a:cs typeface="Almarai Bold"/>
                <a:sym typeface="Almarai Bold"/>
                <a:rtl/>
              </a:rPr>
              <a:t>نوع الضمان</a:t>
            </a:r>
          </a:p>
        </p:txBody>
      </p:sp>
      <p:sp>
        <p:nvSpPr>
          <p:cNvPr id="22" name="TextBox 22"/>
          <p:cNvSpPr txBox="1"/>
          <p:nvPr/>
        </p:nvSpPr>
        <p:spPr>
          <a:xfrm>
            <a:off x="1428836" y="7241652"/>
            <a:ext cx="3164520" cy="1326859"/>
          </a:xfrm>
          <a:prstGeom prst="rect">
            <a:avLst/>
          </a:prstGeom>
        </p:spPr>
        <p:txBody>
          <a:bodyPr lIns="0" tIns="0" rIns="0" bIns="0" rtlCol="0" anchor="t">
            <a:spAutoFit/>
          </a:bodyPr>
          <a:lstStyle/>
          <a:p>
            <a:pPr algn="ctr" rtl="1">
              <a:lnSpc>
                <a:spcPts val="3551"/>
              </a:lnSpc>
            </a:pPr>
            <a:r>
              <a:rPr lang="ar-EG" sz="2415" b="1" spc="24">
                <a:solidFill>
                  <a:srgbClr val="000000"/>
                </a:solidFill>
                <a:latin typeface="Almarai Bold"/>
                <a:ea typeface="Almarai Bold"/>
                <a:cs typeface="Almarai Bold"/>
                <a:sym typeface="Almarai Bold"/>
                <a:rtl/>
              </a:rPr>
              <a:t>قروض على المكشوف</a:t>
            </a:r>
          </a:p>
          <a:p>
            <a:pPr algn="ctr" rtl="1">
              <a:lnSpc>
                <a:spcPts val="3551"/>
              </a:lnSpc>
            </a:pPr>
            <a:r>
              <a:rPr lang="ar-EG" sz="2415" b="1" spc="25">
                <a:solidFill>
                  <a:srgbClr val="000000"/>
                </a:solidFill>
                <a:latin typeface="Almarai Bold"/>
                <a:ea typeface="Almarai Bold"/>
                <a:cs typeface="Almarai Bold"/>
                <a:sym typeface="Almarai Bold"/>
                <a:rtl/>
              </a:rPr>
              <a:t> لسمعة المستثمر دور كبير</a:t>
            </a:r>
          </a:p>
        </p:txBody>
      </p:sp>
      <p:sp>
        <p:nvSpPr>
          <p:cNvPr id="23" name="TextBox 23"/>
          <p:cNvSpPr txBox="1"/>
          <p:nvPr/>
        </p:nvSpPr>
        <p:spPr>
          <a:xfrm>
            <a:off x="6194473" y="7209589"/>
            <a:ext cx="2882852" cy="912827"/>
          </a:xfrm>
          <a:prstGeom prst="rect">
            <a:avLst/>
          </a:prstGeom>
        </p:spPr>
        <p:txBody>
          <a:bodyPr lIns="0" tIns="0" rIns="0" bIns="0" rtlCol="0" anchor="t">
            <a:spAutoFit/>
          </a:bodyPr>
          <a:lstStyle/>
          <a:p>
            <a:pPr algn="ctr" rtl="1">
              <a:lnSpc>
                <a:spcPts val="3742"/>
              </a:lnSpc>
            </a:pPr>
            <a:r>
              <a:rPr lang="ar-EG" sz="2545" b="1" spc="25">
                <a:solidFill>
                  <a:srgbClr val="000000"/>
                </a:solidFill>
                <a:latin typeface="Almarai Bold"/>
                <a:ea typeface="Almarai Bold"/>
                <a:cs typeface="Almarai Bold"/>
                <a:sym typeface="Almarai Bold"/>
                <a:rtl/>
              </a:rPr>
              <a:t>قروض بمضان: </a:t>
            </a:r>
          </a:p>
          <a:p>
            <a:pPr algn="ctr" rtl="1">
              <a:lnSpc>
                <a:spcPts val="3742"/>
              </a:lnSpc>
            </a:pPr>
            <a:r>
              <a:rPr lang="ar-EG" sz="2545" b="1" spc="26">
                <a:solidFill>
                  <a:srgbClr val="000000"/>
                </a:solidFill>
                <a:latin typeface="Almarai Bold"/>
                <a:ea typeface="Almarai Bold"/>
                <a:cs typeface="Almarai Bold"/>
                <a:sym typeface="Almarai Bold"/>
                <a:rtl/>
              </a:rPr>
              <a:t>شخصي، مالي، عيني</a:t>
            </a:r>
          </a:p>
        </p:txBody>
      </p:sp>
      <p:sp>
        <p:nvSpPr>
          <p:cNvPr id="24" name="Freeform 24"/>
          <p:cNvSpPr/>
          <p:nvPr/>
        </p:nvSpPr>
        <p:spPr>
          <a:xfrm>
            <a:off x="2780153" y="5186926"/>
            <a:ext cx="5021722" cy="2000319"/>
          </a:xfrm>
          <a:custGeom>
            <a:avLst/>
            <a:gdLst/>
            <a:ahLst/>
            <a:cxnLst/>
            <a:rect l="l" t="t" r="r" b="b"/>
            <a:pathLst>
              <a:path w="5021722" h="2000319">
                <a:moveTo>
                  <a:pt x="0" y="0"/>
                </a:moveTo>
                <a:lnTo>
                  <a:pt x="5021722" y="0"/>
                </a:lnTo>
                <a:lnTo>
                  <a:pt x="5021722" y="2000319"/>
                </a:lnTo>
                <a:lnTo>
                  <a:pt x="0" y="2000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947314" y="2824694"/>
            <a:ext cx="13690491" cy="1599070"/>
            <a:chOff x="0" y="0"/>
            <a:chExt cx="3605726" cy="421154"/>
          </a:xfrm>
        </p:grpSpPr>
        <p:sp>
          <p:nvSpPr>
            <p:cNvPr id="10" name="Freeform 10"/>
            <p:cNvSpPr/>
            <p:nvPr/>
          </p:nvSpPr>
          <p:spPr>
            <a:xfrm>
              <a:off x="0" y="0"/>
              <a:ext cx="3605726" cy="421154"/>
            </a:xfrm>
            <a:custGeom>
              <a:avLst/>
              <a:gdLst/>
              <a:ahLst/>
              <a:cxnLst/>
              <a:rect l="l" t="t" r="r" b="b"/>
              <a:pathLst>
                <a:path w="3605726" h="421154">
                  <a:moveTo>
                    <a:pt x="17530" y="0"/>
                  </a:moveTo>
                  <a:lnTo>
                    <a:pt x="3588196" y="0"/>
                  </a:lnTo>
                  <a:cubicBezTo>
                    <a:pt x="3597877" y="0"/>
                    <a:pt x="3605726" y="7849"/>
                    <a:pt x="3605726" y="17530"/>
                  </a:cubicBezTo>
                  <a:lnTo>
                    <a:pt x="3605726" y="403624"/>
                  </a:lnTo>
                  <a:cubicBezTo>
                    <a:pt x="3605726" y="413306"/>
                    <a:pt x="3597877" y="421154"/>
                    <a:pt x="3588196" y="421154"/>
                  </a:cubicBezTo>
                  <a:lnTo>
                    <a:pt x="17530" y="421154"/>
                  </a:lnTo>
                  <a:cubicBezTo>
                    <a:pt x="7849" y="421154"/>
                    <a:pt x="0" y="413306"/>
                    <a:pt x="0" y="403624"/>
                  </a:cubicBezTo>
                  <a:lnTo>
                    <a:pt x="0" y="17530"/>
                  </a:lnTo>
                  <a:cubicBezTo>
                    <a:pt x="0" y="7849"/>
                    <a:pt x="7849" y="0"/>
                    <a:pt x="17530"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605726" cy="430679"/>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10327077" y="4842864"/>
            <a:ext cx="5149850" cy="895350"/>
            <a:chOff x="0" y="0"/>
            <a:chExt cx="1356339" cy="235812"/>
          </a:xfrm>
        </p:grpSpPr>
        <p:sp>
          <p:nvSpPr>
            <p:cNvPr id="13" name="Freeform 13"/>
            <p:cNvSpPr/>
            <p:nvPr/>
          </p:nvSpPr>
          <p:spPr>
            <a:xfrm>
              <a:off x="0" y="0"/>
              <a:ext cx="1356339" cy="235812"/>
            </a:xfrm>
            <a:custGeom>
              <a:avLst/>
              <a:gdLst/>
              <a:ahLst/>
              <a:cxnLst/>
              <a:rect l="l" t="t" r="r" b="b"/>
              <a:pathLst>
                <a:path w="1356339" h="235812">
                  <a:moveTo>
                    <a:pt x="0" y="0"/>
                  </a:moveTo>
                  <a:lnTo>
                    <a:pt x="1356339" y="0"/>
                  </a:lnTo>
                  <a:lnTo>
                    <a:pt x="1356339" y="235812"/>
                  </a:lnTo>
                  <a:lnTo>
                    <a:pt x="0" y="235812"/>
                  </a:lnTo>
                  <a:close/>
                </a:path>
              </a:pathLst>
            </a:custGeom>
            <a:solidFill>
              <a:srgbClr val="FFC000"/>
            </a:solidFill>
          </p:spPr>
          <p:txBody>
            <a:bodyPr/>
            <a:lstStyle/>
            <a:p>
              <a:endParaRPr lang="en-US"/>
            </a:p>
          </p:txBody>
        </p:sp>
        <p:sp>
          <p:nvSpPr>
            <p:cNvPr id="14" name="TextBox 14"/>
            <p:cNvSpPr txBox="1"/>
            <p:nvPr/>
          </p:nvSpPr>
          <p:spPr>
            <a:xfrm>
              <a:off x="0" y="-9525"/>
              <a:ext cx="1356339" cy="245337"/>
            </a:xfrm>
            <a:prstGeom prst="rect">
              <a:avLst/>
            </a:prstGeom>
          </p:spPr>
          <p:txBody>
            <a:bodyPr lIns="50800" tIns="50800" rIns="50800" bIns="50800" rtlCol="0" anchor="ctr"/>
            <a:lstStyle/>
            <a:p>
              <a:pPr algn="ctr">
                <a:lnSpc>
                  <a:spcPts val="1980"/>
                </a:lnSpc>
              </a:pPr>
              <a:endParaRPr/>
            </a:p>
          </p:txBody>
        </p:sp>
      </p:grpSp>
      <p:grpSp>
        <p:nvGrpSpPr>
          <p:cNvPr id="15" name="Group 15"/>
          <p:cNvGrpSpPr/>
          <p:nvPr/>
        </p:nvGrpSpPr>
        <p:grpSpPr>
          <a:xfrm>
            <a:off x="2947314" y="4842864"/>
            <a:ext cx="5149850" cy="895350"/>
            <a:chOff x="0" y="0"/>
            <a:chExt cx="1356339" cy="235812"/>
          </a:xfrm>
        </p:grpSpPr>
        <p:sp>
          <p:nvSpPr>
            <p:cNvPr id="16" name="Freeform 16"/>
            <p:cNvSpPr/>
            <p:nvPr/>
          </p:nvSpPr>
          <p:spPr>
            <a:xfrm>
              <a:off x="0" y="0"/>
              <a:ext cx="1356339" cy="235812"/>
            </a:xfrm>
            <a:custGeom>
              <a:avLst/>
              <a:gdLst/>
              <a:ahLst/>
              <a:cxnLst/>
              <a:rect l="l" t="t" r="r" b="b"/>
              <a:pathLst>
                <a:path w="1356339" h="235812">
                  <a:moveTo>
                    <a:pt x="0" y="0"/>
                  </a:moveTo>
                  <a:lnTo>
                    <a:pt x="1356339" y="0"/>
                  </a:lnTo>
                  <a:lnTo>
                    <a:pt x="1356339" y="235812"/>
                  </a:lnTo>
                  <a:lnTo>
                    <a:pt x="0" y="235812"/>
                  </a:lnTo>
                  <a:close/>
                </a:path>
              </a:pathLst>
            </a:custGeom>
            <a:solidFill>
              <a:srgbClr val="FF6600"/>
            </a:solidFill>
          </p:spPr>
          <p:txBody>
            <a:bodyPr/>
            <a:lstStyle/>
            <a:p>
              <a:endParaRPr lang="en-US"/>
            </a:p>
          </p:txBody>
        </p:sp>
        <p:sp>
          <p:nvSpPr>
            <p:cNvPr id="17" name="TextBox 17"/>
            <p:cNvSpPr txBox="1"/>
            <p:nvPr/>
          </p:nvSpPr>
          <p:spPr>
            <a:xfrm>
              <a:off x="0" y="-9525"/>
              <a:ext cx="1356339" cy="245337"/>
            </a:xfrm>
            <a:prstGeom prst="rect">
              <a:avLst/>
            </a:prstGeom>
          </p:spPr>
          <p:txBody>
            <a:bodyPr lIns="50800" tIns="50800" rIns="50800" bIns="50800" rtlCol="0" anchor="ctr"/>
            <a:lstStyle/>
            <a:p>
              <a:pPr algn="ctr">
                <a:lnSpc>
                  <a:spcPts val="1980"/>
                </a:lnSpc>
              </a:pPr>
              <a:endParaRPr/>
            </a:p>
          </p:txBody>
        </p:sp>
      </p:grpSp>
      <p:grpSp>
        <p:nvGrpSpPr>
          <p:cNvPr id="18" name="Group 18"/>
          <p:cNvGrpSpPr/>
          <p:nvPr/>
        </p:nvGrpSpPr>
        <p:grpSpPr>
          <a:xfrm>
            <a:off x="2947314" y="7694014"/>
            <a:ext cx="5149850" cy="895350"/>
            <a:chOff x="0" y="0"/>
            <a:chExt cx="1356339" cy="235812"/>
          </a:xfrm>
        </p:grpSpPr>
        <p:sp>
          <p:nvSpPr>
            <p:cNvPr id="19" name="Freeform 19"/>
            <p:cNvSpPr/>
            <p:nvPr/>
          </p:nvSpPr>
          <p:spPr>
            <a:xfrm>
              <a:off x="0" y="0"/>
              <a:ext cx="1356339" cy="235812"/>
            </a:xfrm>
            <a:custGeom>
              <a:avLst/>
              <a:gdLst/>
              <a:ahLst/>
              <a:cxnLst/>
              <a:rect l="l" t="t" r="r" b="b"/>
              <a:pathLst>
                <a:path w="1356339" h="235812">
                  <a:moveTo>
                    <a:pt x="0" y="0"/>
                  </a:moveTo>
                  <a:lnTo>
                    <a:pt x="1356339" y="0"/>
                  </a:lnTo>
                  <a:lnTo>
                    <a:pt x="1356339" y="235812"/>
                  </a:lnTo>
                  <a:lnTo>
                    <a:pt x="0" y="235812"/>
                  </a:lnTo>
                  <a:close/>
                </a:path>
              </a:pathLst>
            </a:custGeom>
            <a:solidFill>
              <a:srgbClr val="FFC000"/>
            </a:solidFill>
          </p:spPr>
          <p:txBody>
            <a:bodyPr/>
            <a:lstStyle/>
            <a:p>
              <a:endParaRPr lang="en-US"/>
            </a:p>
          </p:txBody>
        </p:sp>
        <p:sp>
          <p:nvSpPr>
            <p:cNvPr id="20" name="TextBox 20"/>
            <p:cNvSpPr txBox="1"/>
            <p:nvPr/>
          </p:nvSpPr>
          <p:spPr>
            <a:xfrm>
              <a:off x="0" y="-9525"/>
              <a:ext cx="1356339" cy="245337"/>
            </a:xfrm>
            <a:prstGeom prst="rect">
              <a:avLst/>
            </a:prstGeom>
          </p:spPr>
          <p:txBody>
            <a:bodyPr lIns="50800" tIns="50800" rIns="50800" bIns="50800" rtlCol="0" anchor="ctr"/>
            <a:lstStyle/>
            <a:p>
              <a:pPr algn="ctr">
                <a:lnSpc>
                  <a:spcPts val="1980"/>
                </a:lnSpc>
              </a:pPr>
              <a:endParaRPr/>
            </a:p>
          </p:txBody>
        </p:sp>
      </p:grpSp>
      <p:sp>
        <p:nvSpPr>
          <p:cNvPr id="21" name="Freeform 21" descr="توضيح من بنك «التنمية الاجتماعية» بشأن إيقاف قرض «آهل» الخاص بدعم ..."/>
          <p:cNvSpPr/>
          <p:nvPr/>
        </p:nvSpPr>
        <p:spPr>
          <a:xfrm>
            <a:off x="3090189" y="4994177"/>
            <a:ext cx="5828676" cy="3360554"/>
          </a:xfrm>
          <a:custGeom>
            <a:avLst/>
            <a:gdLst/>
            <a:ahLst/>
            <a:cxnLst/>
            <a:rect l="l" t="t" r="r" b="b"/>
            <a:pathLst>
              <a:path w="5828676" h="3360554">
                <a:moveTo>
                  <a:pt x="0" y="0"/>
                </a:moveTo>
                <a:lnTo>
                  <a:pt x="5828676" y="0"/>
                </a:lnTo>
                <a:lnTo>
                  <a:pt x="5828676" y="3360554"/>
                </a:lnTo>
                <a:lnTo>
                  <a:pt x="0" y="3360554"/>
                </a:lnTo>
                <a:lnTo>
                  <a:pt x="0" y="0"/>
                </a:lnTo>
                <a:close/>
              </a:path>
            </a:pathLst>
          </a:custGeom>
          <a:blipFill>
            <a:blip r:embed="rId6"/>
            <a:stretch>
              <a:fillRect r="-2613"/>
            </a:stretch>
          </a:blipFill>
        </p:spPr>
        <p:txBody>
          <a:bodyPr/>
          <a:lstStyle/>
          <a:p>
            <a:endParaRPr lang="en-US"/>
          </a:p>
        </p:txBody>
      </p:sp>
      <p:grpSp>
        <p:nvGrpSpPr>
          <p:cNvPr id="22" name="Group 22"/>
          <p:cNvGrpSpPr/>
          <p:nvPr/>
        </p:nvGrpSpPr>
        <p:grpSpPr>
          <a:xfrm>
            <a:off x="10327077" y="7694014"/>
            <a:ext cx="5149850" cy="895350"/>
            <a:chOff x="0" y="0"/>
            <a:chExt cx="1356339" cy="235812"/>
          </a:xfrm>
        </p:grpSpPr>
        <p:sp>
          <p:nvSpPr>
            <p:cNvPr id="23" name="Freeform 23"/>
            <p:cNvSpPr/>
            <p:nvPr/>
          </p:nvSpPr>
          <p:spPr>
            <a:xfrm>
              <a:off x="0" y="0"/>
              <a:ext cx="1356339" cy="235812"/>
            </a:xfrm>
            <a:custGeom>
              <a:avLst/>
              <a:gdLst/>
              <a:ahLst/>
              <a:cxnLst/>
              <a:rect l="l" t="t" r="r" b="b"/>
              <a:pathLst>
                <a:path w="1356339" h="235812">
                  <a:moveTo>
                    <a:pt x="0" y="0"/>
                  </a:moveTo>
                  <a:lnTo>
                    <a:pt x="1356339" y="0"/>
                  </a:lnTo>
                  <a:lnTo>
                    <a:pt x="1356339" y="235812"/>
                  </a:lnTo>
                  <a:lnTo>
                    <a:pt x="0" y="235812"/>
                  </a:lnTo>
                  <a:close/>
                </a:path>
              </a:pathLst>
            </a:custGeom>
            <a:solidFill>
              <a:srgbClr val="FF6600"/>
            </a:solidFill>
          </p:spPr>
          <p:txBody>
            <a:bodyPr/>
            <a:lstStyle/>
            <a:p>
              <a:endParaRPr lang="en-US"/>
            </a:p>
          </p:txBody>
        </p:sp>
        <p:sp>
          <p:nvSpPr>
            <p:cNvPr id="24" name="TextBox 24"/>
            <p:cNvSpPr txBox="1"/>
            <p:nvPr/>
          </p:nvSpPr>
          <p:spPr>
            <a:xfrm>
              <a:off x="0" y="-9525"/>
              <a:ext cx="1356339" cy="245337"/>
            </a:xfrm>
            <a:prstGeom prst="rect">
              <a:avLst/>
            </a:prstGeom>
          </p:spPr>
          <p:txBody>
            <a:bodyPr lIns="50800" tIns="50800" rIns="50800" bIns="50800" rtlCol="0" anchor="ctr"/>
            <a:lstStyle/>
            <a:p>
              <a:pPr algn="ctr">
                <a:lnSpc>
                  <a:spcPts val="1980"/>
                </a:lnSpc>
              </a:pPr>
              <a:endParaRPr/>
            </a:p>
          </p:txBody>
        </p:sp>
      </p:grpSp>
      <p:sp>
        <p:nvSpPr>
          <p:cNvPr id="26" name="TextBox 2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7" name="TextBox 2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28" name="TextBox 28"/>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مصادر تمويل رواد الأعمال </a:t>
            </a:r>
          </a:p>
        </p:txBody>
      </p:sp>
      <p:sp>
        <p:nvSpPr>
          <p:cNvPr id="29" name="TextBox 29"/>
          <p:cNvSpPr txBox="1"/>
          <p:nvPr/>
        </p:nvSpPr>
        <p:spPr>
          <a:xfrm>
            <a:off x="2160651" y="2143238"/>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ب.القروض من الهيئات </a:t>
            </a:r>
          </a:p>
        </p:txBody>
      </p:sp>
      <p:sp>
        <p:nvSpPr>
          <p:cNvPr id="30" name="TextBox 30"/>
          <p:cNvSpPr txBox="1"/>
          <p:nvPr/>
        </p:nvSpPr>
        <p:spPr>
          <a:xfrm>
            <a:off x="3284232" y="2996144"/>
            <a:ext cx="13016655" cy="107731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سواءً كانت جهات حكومية أو قطاعاً خاصاً مثل بنك التنمية الاجتماعية ، صندوق التنمية الصناعي، برنامج كفالة. </a:t>
            </a:r>
          </a:p>
        </p:txBody>
      </p:sp>
      <p:pic>
        <p:nvPicPr>
          <p:cNvPr id="31" name="Picture 30">
            <a:extLst>
              <a:ext uri="{FF2B5EF4-FFF2-40B4-BE49-F238E27FC236}">
                <a16:creationId xmlns:a16="http://schemas.microsoft.com/office/drawing/2014/main" id="{0C5A9736-9AD9-D2BB-97EB-ECEEFED07BA6}"/>
              </a:ext>
            </a:extLst>
          </p:cNvPr>
          <p:cNvPicPr>
            <a:picLocks noChangeAspect="1"/>
          </p:cNvPicPr>
          <p:nvPr/>
        </p:nvPicPr>
        <p:blipFill>
          <a:blip r:embed="rId7"/>
          <a:stretch>
            <a:fillRect/>
          </a:stretch>
        </p:blipFill>
        <p:spPr>
          <a:xfrm>
            <a:off x="10504794" y="4779932"/>
            <a:ext cx="5058568" cy="37890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947314" y="2824694"/>
            <a:ext cx="13690491" cy="1599070"/>
            <a:chOff x="0" y="0"/>
            <a:chExt cx="3605726" cy="421154"/>
          </a:xfrm>
        </p:grpSpPr>
        <p:sp>
          <p:nvSpPr>
            <p:cNvPr id="10" name="Freeform 10"/>
            <p:cNvSpPr/>
            <p:nvPr/>
          </p:nvSpPr>
          <p:spPr>
            <a:xfrm>
              <a:off x="0" y="0"/>
              <a:ext cx="3605726" cy="421154"/>
            </a:xfrm>
            <a:custGeom>
              <a:avLst/>
              <a:gdLst/>
              <a:ahLst/>
              <a:cxnLst/>
              <a:rect l="l" t="t" r="r" b="b"/>
              <a:pathLst>
                <a:path w="3605726" h="421154">
                  <a:moveTo>
                    <a:pt x="17530" y="0"/>
                  </a:moveTo>
                  <a:lnTo>
                    <a:pt x="3588196" y="0"/>
                  </a:lnTo>
                  <a:cubicBezTo>
                    <a:pt x="3597877" y="0"/>
                    <a:pt x="3605726" y="7849"/>
                    <a:pt x="3605726" y="17530"/>
                  </a:cubicBezTo>
                  <a:lnTo>
                    <a:pt x="3605726" y="403624"/>
                  </a:lnTo>
                  <a:cubicBezTo>
                    <a:pt x="3605726" y="413306"/>
                    <a:pt x="3597877" y="421154"/>
                    <a:pt x="3588196" y="421154"/>
                  </a:cubicBezTo>
                  <a:lnTo>
                    <a:pt x="17530" y="421154"/>
                  </a:lnTo>
                  <a:cubicBezTo>
                    <a:pt x="7849" y="421154"/>
                    <a:pt x="0" y="413306"/>
                    <a:pt x="0" y="403624"/>
                  </a:cubicBezTo>
                  <a:lnTo>
                    <a:pt x="0" y="17530"/>
                  </a:lnTo>
                  <a:cubicBezTo>
                    <a:pt x="0" y="7849"/>
                    <a:pt x="7849" y="0"/>
                    <a:pt x="17530"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605726" cy="430679"/>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8935649" y="4842864"/>
            <a:ext cx="6006761" cy="895350"/>
            <a:chOff x="0" y="0"/>
            <a:chExt cx="1582028" cy="235812"/>
          </a:xfrm>
        </p:grpSpPr>
        <p:sp>
          <p:nvSpPr>
            <p:cNvPr id="13" name="Freeform 13"/>
            <p:cNvSpPr/>
            <p:nvPr/>
          </p:nvSpPr>
          <p:spPr>
            <a:xfrm>
              <a:off x="0" y="0"/>
              <a:ext cx="1582028" cy="235812"/>
            </a:xfrm>
            <a:custGeom>
              <a:avLst/>
              <a:gdLst/>
              <a:ahLst/>
              <a:cxnLst/>
              <a:rect l="l" t="t" r="r" b="b"/>
              <a:pathLst>
                <a:path w="1582028" h="235812">
                  <a:moveTo>
                    <a:pt x="0" y="0"/>
                  </a:moveTo>
                  <a:lnTo>
                    <a:pt x="1582028" y="0"/>
                  </a:lnTo>
                  <a:lnTo>
                    <a:pt x="1582028" y="235812"/>
                  </a:lnTo>
                  <a:lnTo>
                    <a:pt x="0" y="235812"/>
                  </a:lnTo>
                  <a:close/>
                </a:path>
              </a:pathLst>
            </a:custGeom>
            <a:solidFill>
              <a:srgbClr val="FFC000"/>
            </a:solidFill>
          </p:spPr>
          <p:txBody>
            <a:bodyPr/>
            <a:lstStyle/>
            <a:p>
              <a:endParaRPr lang="en-US"/>
            </a:p>
          </p:txBody>
        </p:sp>
        <p:sp>
          <p:nvSpPr>
            <p:cNvPr id="14" name="TextBox 14"/>
            <p:cNvSpPr txBox="1"/>
            <p:nvPr/>
          </p:nvSpPr>
          <p:spPr>
            <a:xfrm>
              <a:off x="0" y="-9525"/>
              <a:ext cx="1582028" cy="245337"/>
            </a:xfrm>
            <a:prstGeom prst="rect">
              <a:avLst/>
            </a:prstGeom>
          </p:spPr>
          <p:txBody>
            <a:bodyPr lIns="50800" tIns="50800" rIns="50800" bIns="50800" rtlCol="0" anchor="ctr"/>
            <a:lstStyle/>
            <a:p>
              <a:pPr algn="ctr">
                <a:lnSpc>
                  <a:spcPts val="1980"/>
                </a:lnSpc>
              </a:pPr>
              <a:endParaRPr/>
            </a:p>
          </p:txBody>
        </p:sp>
      </p:grpSp>
      <p:grpSp>
        <p:nvGrpSpPr>
          <p:cNvPr id="15" name="Group 15"/>
          <p:cNvGrpSpPr/>
          <p:nvPr/>
        </p:nvGrpSpPr>
        <p:grpSpPr>
          <a:xfrm>
            <a:off x="8935649" y="5900139"/>
            <a:ext cx="6006761" cy="923864"/>
            <a:chOff x="0" y="0"/>
            <a:chExt cx="1582028" cy="243322"/>
          </a:xfrm>
        </p:grpSpPr>
        <p:sp>
          <p:nvSpPr>
            <p:cNvPr id="16" name="Freeform 16"/>
            <p:cNvSpPr/>
            <p:nvPr/>
          </p:nvSpPr>
          <p:spPr>
            <a:xfrm>
              <a:off x="0" y="0"/>
              <a:ext cx="1582028" cy="243322"/>
            </a:xfrm>
            <a:custGeom>
              <a:avLst/>
              <a:gdLst/>
              <a:ahLst/>
              <a:cxnLst/>
              <a:rect l="l" t="t" r="r" b="b"/>
              <a:pathLst>
                <a:path w="1582028" h="243322">
                  <a:moveTo>
                    <a:pt x="0" y="0"/>
                  </a:moveTo>
                  <a:lnTo>
                    <a:pt x="1582028" y="0"/>
                  </a:lnTo>
                  <a:lnTo>
                    <a:pt x="1582028" y="243322"/>
                  </a:lnTo>
                  <a:lnTo>
                    <a:pt x="0" y="243322"/>
                  </a:lnTo>
                  <a:close/>
                </a:path>
              </a:pathLst>
            </a:custGeom>
            <a:solidFill>
              <a:srgbClr val="FFC000"/>
            </a:solidFill>
          </p:spPr>
          <p:txBody>
            <a:bodyPr/>
            <a:lstStyle/>
            <a:p>
              <a:endParaRPr lang="en-US"/>
            </a:p>
          </p:txBody>
        </p:sp>
        <p:sp>
          <p:nvSpPr>
            <p:cNvPr id="17" name="TextBox 17"/>
            <p:cNvSpPr txBox="1"/>
            <p:nvPr/>
          </p:nvSpPr>
          <p:spPr>
            <a:xfrm>
              <a:off x="0" y="-9525"/>
              <a:ext cx="1582028" cy="252847"/>
            </a:xfrm>
            <a:prstGeom prst="rect">
              <a:avLst/>
            </a:prstGeom>
          </p:spPr>
          <p:txBody>
            <a:bodyPr lIns="50800" tIns="50800" rIns="50800" bIns="50800" rtlCol="0" anchor="ctr"/>
            <a:lstStyle/>
            <a:p>
              <a:pPr algn="ctr">
                <a:lnSpc>
                  <a:spcPts val="1980"/>
                </a:lnSpc>
              </a:pPr>
              <a:endParaRPr/>
            </a:p>
          </p:txBody>
        </p:sp>
      </p:grpSp>
      <p:grpSp>
        <p:nvGrpSpPr>
          <p:cNvPr id="18" name="Group 18"/>
          <p:cNvGrpSpPr/>
          <p:nvPr/>
        </p:nvGrpSpPr>
        <p:grpSpPr>
          <a:xfrm>
            <a:off x="8935649" y="8060761"/>
            <a:ext cx="6006761" cy="885867"/>
            <a:chOff x="0" y="0"/>
            <a:chExt cx="1582028" cy="233315"/>
          </a:xfrm>
        </p:grpSpPr>
        <p:sp>
          <p:nvSpPr>
            <p:cNvPr id="19" name="Freeform 19"/>
            <p:cNvSpPr/>
            <p:nvPr/>
          </p:nvSpPr>
          <p:spPr>
            <a:xfrm>
              <a:off x="0" y="0"/>
              <a:ext cx="1582028" cy="233315"/>
            </a:xfrm>
            <a:custGeom>
              <a:avLst/>
              <a:gdLst/>
              <a:ahLst/>
              <a:cxnLst/>
              <a:rect l="l" t="t" r="r" b="b"/>
              <a:pathLst>
                <a:path w="1582028" h="233315">
                  <a:moveTo>
                    <a:pt x="0" y="0"/>
                  </a:moveTo>
                  <a:lnTo>
                    <a:pt x="1582028" y="0"/>
                  </a:lnTo>
                  <a:lnTo>
                    <a:pt x="1582028" y="233315"/>
                  </a:lnTo>
                  <a:lnTo>
                    <a:pt x="0" y="233315"/>
                  </a:lnTo>
                  <a:close/>
                </a:path>
              </a:pathLst>
            </a:custGeom>
            <a:solidFill>
              <a:srgbClr val="FFC000"/>
            </a:solidFill>
          </p:spPr>
          <p:txBody>
            <a:bodyPr/>
            <a:lstStyle/>
            <a:p>
              <a:endParaRPr lang="en-US"/>
            </a:p>
          </p:txBody>
        </p:sp>
        <p:sp>
          <p:nvSpPr>
            <p:cNvPr id="20" name="TextBox 20"/>
            <p:cNvSpPr txBox="1"/>
            <p:nvPr/>
          </p:nvSpPr>
          <p:spPr>
            <a:xfrm>
              <a:off x="0" y="-9525"/>
              <a:ext cx="1582028" cy="242840"/>
            </a:xfrm>
            <a:prstGeom prst="rect">
              <a:avLst/>
            </a:prstGeom>
          </p:spPr>
          <p:txBody>
            <a:bodyPr lIns="50800" tIns="50800" rIns="50800" bIns="50800" rtlCol="0" anchor="ctr"/>
            <a:lstStyle/>
            <a:p>
              <a:pPr algn="ctr">
                <a:lnSpc>
                  <a:spcPts val="1980"/>
                </a:lnSpc>
              </a:pPr>
              <a:endParaRPr/>
            </a:p>
          </p:txBody>
        </p:sp>
      </p:grpSp>
      <p:grpSp>
        <p:nvGrpSpPr>
          <p:cNvPr id="21" name="Group 21"/>
          <p:cNvGrpSpPr/>
          <p:nvPr/>
        </p:nvGrpSpPr>
        <p:grpSpPr>
          <a:xfrm>
            <a:off x="8935649" y="7003486"/>
            <a:ext cx="6006761" cy="902527"/>
            <a:chOff x="0" y="0"/>
            <a:chExt cx="1582028" cy="237703"/>
          </a:xfrm>
        </p:grpSpPr>
        <p:sp>
          <p:nvSpPr>
            <p:cNvPr id="22" name="Freeform 22"/>
            <p:cNvSpPr/>
            <p:nvPr/>
          </p:nvSpPr>
          <p:spPr>
            <a:xfrm>
              <a:off x="0" y="0"/>
              <a:ext cx="1582028" cy="237703"/>
            </a:xfrm>
            <a:custGeom>
              <a:avLst/>
              <a:gdLst/>
              <a:ahLst/>
              <a:cxnLst/>
              <a:rect l="l" t="t" r="r" b="b"/>
              <a:pathLst>
                <a:path w="1582028" h="237703">
                  <a:moveTo>
                    <a:pt x="0" y="0"/>
                  </a:moveTo>
                  <a:lnTo>
                    <a:pt x="1582028" y="0"/>
                  </a:lnTo>
                  <a:lnTo>
                    <a:pt x="1582028" y="237703"/>
                  </a:lnTo>
                  <a:lnTo>
                    <a:pt x="0" y="237703"/>
                  </a:lnTo>
                  <a:close/>
                </a:path>
              </a:pathLst>
            </a:custGeom>
            <a:solidFill>
              <a:srgbClr val="FFC000"/>
            </a:solidFill>
          </p:spPr>
          <p:txBody>
            <a:bodyPr/>
            <a:lstStyle/>
            <a:p>
              <a:endParaRPr lang="en-US"/>
            </a:p>
          </p:txBody>
        </p:sp>
        <p:sp>
          <p:nvSpPr>
            <p:cNvPr id="23" name="TextBox 23"/>
            <p:cNvSpPr txBox="1"/>
            <p:nvPr/>
          </p:nvSpPr>
          <p:spPr>
            <a:xfrm>
              <a:off x="0" y="-9525"/>
              <a:ext cx="1582028" cy="247228"/>
            </a:xfrm>
            <a:prstGeom prst="rect">
              <a:avLst/>
            </a:prstGeom>
          </p:spPr>
          <p:txBody>
            <a:bodyPr lIns="50800" tIns="50800" rIns="50800" bIns="50800" rtlCol="0" anchor="ctr"/>
            <a:lstStyle/>
            <a:p>
              <a:pPr algn="ctr">
                <a:lnSpc>
                  <a:spcPts val="1980"/>
                </a:lnSpc>
              </a:pPr>
              <a:endParaRPr/>
            </a:p>
          </p:txBody>
        </p:sp>
      </p:grpSp>
      <p:grpSp>
        <p:nvGrpSpPr>
          <p:cNvPr id="24" name="Group 24"/>
          <p:cNvGrpSpPr/>
          <p:nvPr/>
        </p:nvGrpSpPr>
        <p:grpSpPr>
          <a:xfrm>
            <a:off x="15284837" y="5738214"/>
            <a:ext cx="1974463" cy="197446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EE8"/>
            </a:solidFill>
          </p:spPr>
          <p:txBody>
            <a:bodyPr/>
            <a:lstStyle/>
            <a:p>
              <a:endParaRPr lang="en-US"/>
            </a:p>
          </p:txBody>
        </p:sp>
        <p:sp>
          <p:nvSpPr>
            <p:cNvPr id="26" name="TextBox 26"/>
            <p:cNvSpPr txBox="1"/>
            <p:nvPr/>
          </p:nvSpPr>
          <p:spPr>
            <a:xfrm>
              <a:off x="76200" y="66675"/>
              <a:ext cx="660400" cy="669925"/>
            </a:xfrm>
            <a:prstGeom prst="rect">
              <a:avLst/>
            </a:prstGeom>
          </p:spPr>
          <p:txBody>
            <a:bodyPr lIns="50800" tIns="50800" rIns="50800" bIns="50800" rtlCol="0" anchor="ctr"/>
            <a:lstStyle/>
            <a:p>
              <a:pPr algn="ctr">
                <a:lnSpc>
                  <a:spcPts val="1980"/>
                </a:lnSpc>
              </a:pPr>
              <a:endParaRPr/>
            </a:p>
          </p:txBody>
        </p:sp>
      </p:grpSp>
      <p:sp>
        <p:nvSpPr>
          <p:cNvPr id="27" name="Freeform 27"/>
          <p:cNvSpPr/>
          <p:nvPr/>
        </p:nvSpPr>
        <p:spPr>
          <a:xfrm>
            <a:off x="14541991" y="508525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a:off x="14541991" y="6134865"/>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29"/>
          <p:cNvSpPr/>
          <p:nvPr/>
        </p:nvSpPr>
        <p:spPr>
          <a:xfrm>
            <a:off x="14541991" y="71836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30"/>
          <p:cNvSpPr/>
          <p:nvPr/>
        </p:nvSpPr>
        <p:spPr>
          <a:xfrm>
            <a:off x="14541991" y="8251900"/>
            <a:ext cx="542286" cy="542286"/>
          </a:xfrm>
          <a:custGeom>
            <a:avLst/>
            <a:gdLst/>
            <a:ahLst/>
            <a:cxnLst/>
            <a:rect l="l" t="t" r="r" b="b"/>
            <a:pathLst>
              <a:path w="542286" h="542286">
                <a:moveTo>
                  <a:pt x="0" y="0"/>
                </a:moveTo>
                <a:lnTo>
                  <a:pt x="542286" y="0"/>
                </a:lnTo>
                <a:lnTo>
                  <a:pt x="542286" y="542287"/>
                </a:lnTo>
                <a:lnTo>
                  <a:pt x="0" y="5422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1" name="Freeform 31"/>
          <p:cNvSpPr/>
          <p:nvPr/>
        </p:nvSpPr>
        <p:spPr>
          <a:xfrm rot="5400000">
            <a:off x="3375404" y="3615657"/>
            <a:ext cx="3415782" cy="7267620"/>
          </a:xfrm>
          <a:custGeom>
            <a:avLst/>
            <a:gdLst/>
            <a:ahLst/>
            <a:cxnLst/>
            <a:rect l="l" t="t" r="r" b="b"/>
            <a:pathLst>
              <a:path w="3415782" h="7267620">
                <a:moveTo>
                  <a:pt x="0" y="0"/>
                </a:moveTo>
                <a:lnTo>
                  <a:pt x="3415782" y="0"/>
                </a:lnTo>
                <a:lnTo>
                  <a:pt x="3415782" y="7267621"/>
                </a:lnTo>
                <a:lnTo>
                  <a:pt x="0" y="7267621"/>
                </a:lnTo>
                <a:lnTo>
                  <a:pt x="0" y="0"/>
                </a:lnTo>
                <a:close/>
              </a:path>
            </a:pathLst>
          </a:custGeom>
          <a:blipFill>
            <a:blip r:embed="rId14"/>
            <a:stretch>
              <a:fillRect/>
            </a:stretch>
          </a:blipFill>
        </p:spPr>
        <p:txBody>
          <a:bodyPr/>
          <a:lstStyle/>
          <a:p>
            <a:endParaRPr lang="en-US"/>
          </a:p>
        </p:txBody>
      </p:sp>
      <p:sp>
        <p:nvSpPr>
          <p:cNvPr id="32" name="TextBox 3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33" name="TextBox 3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34" name="TextBox 34"/>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مصادر تمويل رواد الأعمال </a:t>
            </a:r>
          </a:p>
        </p:txBody>
      </p:sp>
      <p:sp>
        <p:nvSpPr>
          <p:cNvPr id="35" name="TextBox 35"/>
          <p:cNvSpPr txBox="1"/>
          <p:nvPr/>
        </p:nvSpPr>
        <p:spPr>
          <a:xfrm>
            <a:off x="2160651" y="2143238"/>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جـ.الائتمان التجاري </a:t>
            </a:r>
          </a:p>
        </p:txBody>
      </p:sp>
      <p:sp>
        <p:nvSpPr>
          <p:cNvPr id="36" name="TextBox 36"/>
          <p:cNvSpPr txBox="1"/>
          <p:nvPr/>
        </p:nvSpPr>
        <p:spPr>
          <a:xfrm>
            <a:off x="3284232" y="2996144"/>
            <a:ext cx="13016655" cy="1077315"/>
          </a:xfrm>
          <a:prstGeom prst="rect">
            <a:avLst/>
          </a:prstGeom>
        </p:spPr>
        <p:txBody>
          <a:bodyPr lIns="0" tIns="0" rIns="0" bIns="0" rtlCol="0" anchor="t">
            <a:spAutoFit/>
          </a:bodyPr>
          <a:lstStyle/>
          <a:p>
            <a:pPr algn="r" rtl="1">
              <a:lnSpc>
                <a:spcPts val="4309"/>
              </a:lnSpc>
            </a:pPr>
            <a:r>
              <a:rPr lang="ar-EG" sz="2660" b="1" spc="27">
                <a:solidFill>
                  <a:srgbClr val="000000"/>
                </a:solidFill>
                <a:latin typeface="Almarai Bold"/>
                <a:ea typeface="Almarai Bold"/>
                <a:cs typeface="Almarai Bold"/>
                <a:sym typeface="Almarai Bold"/>
                <a:rtl/>
              </a:rPr>
              <a:t>الشراء بالأجل، ويستفيد منه (مانح الائتمان) في زيادة مبيعاته ويستفيد منه (الحاصل على الائتمان) حيث يستمر في ممارسة نشاطه. </a:t>
            </a:r>
          </a:p>
        </p:txBody>
      </p:sp>
      <p:sp>
        <p:nvSpPr>
          <p:cNvPr id="37" name="TextBox 37"/>
          <p:cNvSpPr txBox="1"/>
          <p:nvPr/>
        </p:nvSpPr>
        <p:spPr>
          <a:xfrm>
            <a:off x="8988333" y="4970957"/>
            <a:ext cx="5396655" cy="524865"/>
          </a:xfrm>
          <a:prstGeom prst="rect">
            <a:avLst/>
          </a:prstGeom>
        </p:spPr>
        <p:txBody>
          <a:bodyPr lIns="0" tIns="0" rIns="0" bIns="0" rtlCol="0" anchor="t">
            <a:spAutoFit/>
          </a:bodyPr>
          <a:lstStyle/>
          <a:p>
            <a:pPr algn="ctr" rtl="1">
              <a:lnSpc>
                <a:spcPts val="4309"/>
              </a:lnSpc>
            </a:pPr>
            <a:r>
              <a:rPr lang="ar-EG" sz="2660" b="1" spc="27">
                <a:solidFill>
                  <a:srgbClr val="000000"/>
                </a:solidFill>
                <a:latin typeface="Almarai Bold"/>
                <a:ea typeface="Almarai Bold"/>
                <a:cs typeface="Almarai Bold"/>
                <a:sym typeface="Almarai Bold"/>
                <a:rtl/>
              </a:rPr>
              <a:t>يتميز الائتمان التجاري بخفض التكلفة </a:t>
            </a:r>
          </a:p>
        </p:txBody>
      </p:sp>
      <p:sp>
        <p:nvSpPr>
          <p:cNvPr id="38" name="TextBox 38"/>
          <p:cNvSpPr txBox="1"/>
          <p:nvPr/>
        </p:nvSpPr>
        <p:spPr>
          <a:xfrm>
            <a:off x="9792560" y="5949913"/>
            <a:ext cx="4749432" cy="864565"/>
          </a:xfrm>
          <a:prstGeom prst="rect">
            <a:avLst/>
          </a:prstGeom>
        </p:spPr>
        <p:txBody>
          <a:bodyPr lIns="0" tIns="0" rIns="0" bIns="0" rtlCol="0" anchor="t">
            <a:spAutoFit/>
          </a:bodyPr>
          <a:lstStyle/>
          <a:p>
            <a:pPr algn="ctr" rtl="1">
              <a:lnSpc>
                <a:spcPts val="3419"/>
              </a:lnSpc>
            </a:pPr>
            <a:r>
              <a:rPr lang="ar-EG" sz="2460" b="1" spc="25">
                <a:solidFill>
                  <a:srgbClr val="000000"/>
                </a:solidFill>
                <a:latin typeface="Almarai Bold"/>
                <a:ea typeface="Almarai Bold"/>
                <a:cs typeface="Almarai Bold"/>
                <a:sym typeface="Almarai Bold"/>
                <a:rtl/>
              </a:rPr>
              <a:t>سهولة الإجراءات المطلوبة للحصول عليه</a:t>
            </a:r>
          </a:p>
        </p:txBody>
      </p:sp>
      <p:sp>
        <p:nvSpPr>
          <p:cNvPr id="39" name="TextBox 39"/>
          <p:cNvSpPr txBox="1"/>
          <p:nvPr/>
        </p:nvSpPr>
        <p:spPr>
          <a:xfrm>
            <a:off x="9399228" y="7135168"/>
            <a:ext cx="5396655" cy="524865"/>
          </a:xfrm>
          <a:prstGeom prst="rect">
            <a:avLst/>
          </a:prstGeom>
        </p:spPr>
        <p:txBody>
          <a:bodyPr lIns="0" tIns="0" rIns="0" bIns="0" rtlCol="0" anchor="t">
            <a:spAutoFit/>
          </a:bodyPr>
          <a:lstStyle/>
          <a:p>
            <a:pPr algn="ctr" rtl="1">
              <a:lnSpc>
                <a:spcPts val="4309"/>
              </a:lnSpc>
            </a:pPr>
            <a:r>
              <a:rPr lang="ar-EG" sz="2660" b="1" spc="27">
                <a:solidFill>
                  <a:srgbClr val="000000"/>
                </a:solidFill>
                <a:latin typeface="Almarai Bold"/>
                <a:ea typeface="Almarai Bold"/>
                <a:cs typeface="Almarai Bold"/>
                <a:sym typeface="Almarai Bold"/>
                <a:rtl/>
              </a:rPr>
              <a:t>مصدر جيد للتمويل</a:t>
            </a:r>
          </a:p>
        </p:txBody>
      </p:sp>
      <p:sp>
        <p:nvSpPr>
          <p:cNvPr id="40" name="TextBox 40"/>
          <p:cNvSpPr txBox="1"/>
          <p:nvPr/>
        </p:nvSpPr>
        <p:spPr>
          <a:xfrm>
            <a:off x="8935649" y="8085637"/>
            <a:ext cx="5397991" cy="788492"/>
          </a:xfrm>
          <a:prstGeom prst="rect">
            <a:avLst/>
          </a:prstGeom>
        </p:spPr>
        <p:txBody>
          <a:bodyPr lIns="0" tIns="0" rIns="0" bIns="0" rtlCol="0" anchor="t">
            <a:spAutoFit/>
          </a:bodyPr>
          <a:lstStyle/>
          <a:p>
            <a:pPr algn="r" rtl="1">
              <a:lnSpc>
                <a:spcPts val="3028"/>
              </a:lnSpc>
            </a:pPr>
            <a:r>
              <a:rPr lang="ar-EG" sz="2260" b="1" spc="23">
                <a:solidFill>
                  <a:srgbClr val="000000"/>
                </a:solidFill>
                <a:latin typeface="Almarai Bold"/>
                <a:ea typeface="Almarai Bold"/>
                <a:cs typeface="Almarai Bold"/>
                <a:sym typeface="Almarai Bold"/>
                <a:rtl/>
              </a:rPr>
              <a:t>المرونة في توقيت الحصول عليه والمرونة في كمية البضاعة التي يتم الحصول عليها. </a:t>
            </a:r>
          </a:p>
        </p:txBody>
      </p:sp>
      <p:sp>
        <p:nvSpPr>
          <p:cNvPr id="41" name="TextBox 41"/>
          <p:cNvSpPr txBox="1"/>
          <p:nvPr/>
        </p:nvSpPr>
        <p:spPr>
          <a:xfrm>
            <a:off x="13897353" y="6276346"/>
            <a:ext cx="4749432" cy="704546"/>
          </a:xfrm>
          <a:prstGeom prst="rect">
            <a:avLst/>
          </a:prstGeom>
        </p:spPr>
        <p:txBody>
          <a:bodyPr lIns="0" tIns="0" rIns="0" bIns="0" rtlCol="0" anchor="t">
            <a:spAutoFit/>
          </a:bodyPr>
          <a:lstStyle/>
          <a:p>
            <a:pPr algn="ctr" rtl="1">
              <a:lnSpc>
                <a:spcPts val="5504"/>
              </a:lnSpc>
            </a:pPr>
            <a:r>
              <a:rPr lang="ar-EG" sz="3959" b="1" spc="41">
                <a:solidFill>
                  <a:srgbClr val="000000"/>
                </a:solidFill>
                <a:latin typeface="Almarai Bold"/>
                <a:ea typeface="Almarai Bold"/>
                <a:cs typeface="Almarai Bold"/>
                <a:sym typeface="Almarai Bold"/>
                <a:rtl/>
              </a:rPr>
              <a:t>مزاياه</a:t>
            </a:r>
          </a:p>
        </p:txBody>
      </p:sp>
      <p:sp>
        <p:nvSpPr>
          <p:cNvPr id="42" name="TextBox 42"/>
          <p:cNvSpPr txBox="1"/>
          <p:nvPr/>
        </p:nvSpPr>
        <p:spPr>
          <a:xfrm>
            <a:off x="2947314" y="4587535"/>
            <a:ext cx="4749432" cy="704546"/>
          </a:xfrm>
          <a:prstGeom prst="rect">
            <a:avLst/>
          </a:prstGeom>
        </p:spPr>
        <p:txBody>
          <a:bodyPr lIns="0" tIns="0" rIns="0" bIns="0" rtlCol="0" anchor="t">
            <a:spAutoFit/>
          </a:bodyPr>
          <a:lstStyle/>
          <a:p>
            <a:pPr algn="ctr" rtl="1">
              <a:lnSpc>
                <a:spcPts val="5504"/>
              </a:lnSpc>
            </a:pPr>
            <a:r>
              <a:rPr lang="ar-EG" sz="3959" b="1" spc="41">
                <a:solidFill>
                  <a:srgbClr val="000000"/>
                </a:solidFill>
                <a:latin typeface="Almarai Bold"/>
                <a:ea typeface="Almarai Bold"/>
                <a:cs typeface="Almarai Bold"/>
                <a:sym typeface="Almarai Bold"/>
                <a:rtl/>
              </a:rPr>
              <a:t>أنواعه </a:t>
            </a:r>
          </a:p>
        </p:txBody>
      </p:sp>
      <p:sp>
        <p:nvSpPr>
          <p:cNvPr id="43" name="TextBox 43"/>
          <p:cNvSpPr txBox="1"/>
          <p:nvPr/>
        </p:nvSpPr>
        <p:spPr>
          <a:xfrm>
            <a:off x="6669627" y="7206606"/>
            <a:ext cx="2047479" cy="1060866"/>
          </a:xfrm>
          <a:prstGeom prst="rect">
            <a:avLst/>
          </a:prstGeom>
        </p:spPr>
        <p:txBody>
          <a:bodyPr lIns="0" tIns="0" rIns="0" bIns="0" rtlCol="0" anchor="t">
            <a:spAutoFit/>
          </a:bodyPr>
          <a:lstStyle/>
          <a:p>
            <a:pPr algn="ctr" rtl="1">
              <a:lnSpc>
                <a:spcPts val="4104"/>
              </a:lnSpc>
            </a:pPr>
            <a:r>
              <a:rPr lang="ar-EG" sz="2953" b="1" spc="30">
                <a:solidFill>
                  <a:srgbClr val="000000"/>
                </a:solidFill>
                <a:latin typeface="Almarai Bold"/>
                <a:ea typeface="Almarai Bold"/>
                <a:cs typeface="Almarai Bold"/>
                <a:sym typeface="Almarai Bold"/>
                <a:rtl/>
              </a:rPr>
              <a:t>الحساب الجاري </a:t>
            </a:r>
          </a:p>
        </p:txBody>
      </p:sp>
      <p:sp>
        <p:nvSpPr>
          <p:cNvPr id="44" name="TextBox 44"/>
          <p:cNvSpPr txBox="1"/>
          <p:nvPr/>
        </p:nvSpPr>
        <p:spPr>
          <a:xfrm>
            <a:off x="2891340" y="7433603"/>
            <a:ext cx="4383911" cy="619063"/>
          </a:xfrm>
          <a:prstGeom prst="rect">
            <a:avLst/>
          </a:prstGeom>
        </p:spPr>
        <p:txBody>
          <a:bodyPr lIns="0" tIns="0" rIns="0" bIns="0" rtlCol="0" anchor="t">
            <a:spAutoFit/>
          </a:bodyPr>
          <a:lstStyle/>
          <a:p>
            <a:pPr algn="ctr" rtl="1">
              <a:lnSpc>
                <a:spcPts val="4941"/>
              </a:lnSpc>
            </a:pPr>
            <a:r>
              <a:rPr lang="ar-EG" sz="3555" b="1" spc="36">
                <a:solidFill>
                  <a:srgbClr val="000000"/>
                </a:solidFill>
                <a:latin typeface="Almarai Bold"/>
                <a:ea typeface="Almarai Bold"/>
                <a:cs typeface="Almarai Bold"/>
                <a:sym typeface="Almarai Bold"/>
                <a:rtl/>
              </a:rPr>
              <a:t>السحب </a:t>
            </a:r>
          </a:p>
        </p:txBody>
      </p:sp>
      <p:sp>
        <p:nvSpPr>
          <p:cNvPr id="45" name="TextBox 45"/>
          <p:cNvSpPr txBox="1"/>
          <p:nvPr/>
        </p:nvSpPr>
        <p:spPr>
          <a:xfrm>
            <a:off x="503394" y="7443128"/>
            <a:ext cx="4108201" cy="576985"/>
          </a:xfrm>
          <a:prstGeom prst="rect">
            <a:avLst/>
          </a:prstGeom>
        </p:spPr>
        <p:txBody>
          <a:bodyPr lIns="0" tIns="0" rIns="0" bIns="0" rtlCol="0" anchor="t">
            <a:spAutoFit/>
          </a:bodyPr>
          <a:lstStyle/>
          <a:p>
            <a:pPr algn="ctr" rtl="1">
              <a:lnSpc>
                <a:spcPts val="4622"/>
              </a:lnSpc>
            </a:pPr>
            <a:r>
              <a:rPr lang="ar-EG" sz="3325" b="1" spc="34">
                <a:solidFill>
                  <a:srgbClr val="000000"/>
                </a:solidFill>
                <a:latin typeface="Almarai Bold"/>
                <a:ea typeface="Almarai Bold"/>
                <a:cs typeface="Almarai Bold"/>
                <a:sym typeface="Almarai Bold"/>
                <a:rtl/>
              </a:rPr>
              <a:t>الكمبيالة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0584159" y="3874064"/>
            <a:ext cx="4716164" cy="5218439"/>
          </a:xfrm>
          <a:custGeom>
            <a:avLst/>
            <a:gdLst/>
            <a:ahLst/>
            <a:cxnLst/>
            <a:rect l="l" t="t" r="r" b="b"/>
            <a:pathLst>
              <a:path w="4716164" h="5218439">
                <a:moveTo>
                  <a:pt x="0" y="0"/>
                </a:moveTo>
                <a:lnTo>
                  <a:pt x="4716164" y="0"/>
                </a:lnTo>
                <a:lnTo>
                  <a:pt x="4716164" y="5218439"/>
                </a:lnTo>
                <a:lnTo>
                  <a:pt x="0" y="52184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3459512" y="2977212"/>
            <a:ext cx="4551147" cy="1125375"/>
          </a:xfrm>
          <a:custGeom>
            <a:avLst/>
            <a:gdLst/>
            <a:ahLst/>
            <a:cxnLst/>
            <a:rect l="l" t="t" r="r" b="b"/>
            <a:pathLst>
              <a:path w="4551147" h="1125375">
                <a:moveTo>
                  <a:pt x="0" y="0"/>
                </a:moveTo>
                <a:lnTo>
                  <a:pt x="4551147" y="0"/>
                </a:lnTo>
                <a:lnTo>
                  <a:pt x="4551147" y="1125375"/>
                </a:lnTo>
                <a:lnTo>
                  <a:pt x="0" y="11253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3377003" y="3874064"/>
            <a:ext cx="4716164" cy="5218439"/>
          </a:xfrm>
          <a:custGeom>
            <a:avLst/>
            <a:gdLst/>
            <a:ahLst/>
            <a:cxnLst/>
            <a:rect l="l" t="t" r="r" b="b"/>
            <a:pathLst>
              <a:path w="4716164" h="5218439">
                <a:moveTo>
                  <a:pt x="0" y="0"/>
                </a:moveTo>
                <a:lnTo>
                  <a:pt x="4716164" y="0"/>
                </a:lnTo>
                <a:lnTo>
                  <a:pt x="4716164" y="5218439"/>
                </a:lnTo>
                <a:lnTo>
                  <a:pt x="0" y="52184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0666667" y="3066470"/>
            <a:ext cx="4551147" cy="1125375"/>
          </a:xfrm>
          <a:custGeom>
            <a:avLst/>
            <a:gdLst/>
            <a:ahLst/>
            <a:cxnLst/>
            <a:rect l="l" t="t" r="r" b="b"/>
            <a:pathLst>
              <a:path w="4551147" h="1125375">
                <a:moveTo>
                  <a:pt x="0" y="0"/>
                </a:moveTo>
                <a:lnTo>
                  <a:pt x="4551147" y="0"/>
                </a:lnTo>
                <a:lnTo>
                  <a:pt x="4551147" y="1125375"/>
                </a:lnTo>
                <a:lnTo>
                  <a:pt x="0" y="11253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مصادر تمويل رواد الأعمال </a:t>
            </a:r>
          </a:p>
        </p:txBody>
      </p:sp>
      <p:sp>
        <p:nvSpPr>
          <p:cNvPr id="16" name="TextBox 16"/>
          <p:cNvSpPr txBox="1"/>
          <p:nvPr/>
        </p:nvSpPr>
        <p:spPr>
          <a:xfrm>
            <a:off x="10873135" y="4264630"/>
            <a:ext cx="4201056" cy="4539081"/>
          </a:xfrm>
          <a:prstGeom prst="rect">
            <a:avLst/>
          </a:prstGeom>
        </p:spPr>
        <p:txBody>
          <a:bodyPr lIns="0" tIns="0" rIns="0" bIns="0" rtlCol="0" anchor="t">
            <a:spAutoFit/>
          </a:bodyPr>
          <a:lstStyle/>
          <a:p>
            <a:pPr marL="595886" lvl="1" indent="-297943" algn="r" rtl="1">
              <a:lnSpc>
                <a:spcPts val="4471"/>
              </a:lnSpc>
              <a:buFont typeface="Arial"/>
              <a:buChar char="•"/>
            </a:pPr>
            <a:r>
              <a:rPr lang="ar-EG" sz="2760" b="1" spc="27">
                <a:solidFill>
                  <a:srgbClr val="000000"/>
                </a:solidFill>
                <a:latin typeface="Almarai Bold"/>
                <a:ea typeface="Almarai Bold"/>
                <a:cs typeface="Almarai Bold"/>
                <a:sym typeface="Almarai Bold"/>
                <a:rtl/>
              </a:rPr>
              <a:t>الخصم النقدي عن السداد يحصل على </a:t>
            </a:r>
            <a:r>
              <a:rPr lang="en-US" sz="2760" b="1" spc="27">
                <a:solidFill>
                  <a:srgbClr val="000000"/>
                </a:solidFill>
                <a:latin typeface="Almarai Bold"/>
                <a:ea typeface="Almarai Bold"/>
                <a:cs typeface="Almarai Bold"/>
                <a:sym typeface="Almarai Bold"/>
              </a:rPr>
              <a:t>5</a:t>
            </a:r>
            <a:r>
              <a:rPr lang="ar-EG" sz="2760" b="1" spc="27">
                <a:solidFill>
                  <a:srgbClr val="000000"/>
                </a:solidFill>
                <a:latin typeface="Almarai Bold"/>
                <a:ea typeface="Almarai Bold"/>
                <a:cs typeface="Almarai Bold"/>
                <a:sym typeface="Almarai Bold"/>
                <a:rtl/>
              </a:rPr>
              <a:t>%.</a:t>
            </a:r>
          </a:p>
          <a:p>
            <a:pPr marL="595886" lvl="1" indent="-297943" algn="r" rtl="1">
              <a:lnSpc>
                <a:spcPts val="4471"/>
              </a:lnSpc>
              <a:buFont typeface="Arial"/>
              <a:buChar char="•"/>
            </a:pPr>
            <a:r>
              <a:rPr lang="ar-EG" sz="2760" b="1" spc="27">
                <a:solidFill>
                  <a:srgbClr val="000000"/>
                </a:solidFill>
                <a:latin typeface="Almarai Bold"/>
                <a:ea typeface="Almarai Bold"/>
                <a:cs typeface="Almarai Bold"/>
                <a:sym typeface="Almarai Bold"/>
                <a:rtl/>
              </a:rPr>
              <a:t>موعد السداد بدون فوائد .</a:t>
            </a:r>
          </a:p>
          <a:p>
            <a:pPr marL="595886" lvl="1" indent="-297943" algn="r" rtl="1">
              <a:lnSpc>
                <a:spcPts val="4471"/>
              </a:lnSpc>
              <a:buFont typeface="Arial"/>
              <a:buChar char="•"/>
            </a:pPr>
            <a:r>
              <a:rPr lang="ar-EG" sz="2760" b="1" spc="27">
                <a:solidFill>
                  <a:srgbClr val="000000"/>
                </a:solidFill>
                <a:latin typeface="Almarai Bold"/>
                <a:ea typeface="Almarai Bold"/>
                <a:cs typeface="Almarai Bold"/>
                <a:sym typeface="Almarai Bold"/>
                <a:rtl/>
              </a:rPr>
              <a:t>تدفع فوائد عند تجاوزه الفترة المحددة المتفق عليها .</a:t>
            </a:r>
          </a:p>
          <a:p>
            <a:pPr algn="r" rtl="1">
              <a:lnSpc>
                <a:spcPts val="4471"/>
              </a:lnSpc>
            </a:pPr>
            <a:endParaRPr lang="ar-EG" sz="2760" b="1" spc="27">
              <a:solidFill>
                <a:srgbClr val="000000"/>
              </a:solidFill>
              <a:latin typeface="Almarai Bold"/>
              <a:ea typeface="Almarai Bold"/>
              <a:cs typeface="Almarai Bold"/>
              <a:sym typeface="Almarai Bold"/>
              <a:rtl/>
            </a:endParaRPr>
          </a:p>
        </p:txBody>
      </p:sp>
      <p:sp>
        <p:nvSpPr>
          <p:cNvPr id="17" name="TextBox 17"/>
          <p:cNvSpPr txBox="1"/>
          <p:nvPr/>
        </p:nvSpPr>
        <p:spPr>
          <a:xfrm>
            <a:off x="2160651" y="2143238"/>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جـ.الائتمان التجاري </a:t>
            </a:r>
          </a:p>
        </p:txBody>
      </p:sp>
      <p:sp>
        <p:nvSpPr>
          <p:cNvPr id="18" name="TextBox 18"/>
          <p:cNvSpPr txBox="1"/>
          <p:nvPr/>
        </p:nvSpPr>
        <p:spPr>
          <a:xfrm>
            <a:off x="5735085" y="3279476"/>
            <a:ext cx="1447715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شروط الائتمان التجاري</a:t>
            </a:r>
          </a:p>
        </p:txBody>
      </p:sp>
      <p:sp>
        <p:nvSpPr>
          <p:cNvPr id="19" name="TextBox 19"/>
          <p:cNvSpPr txBox="1"/>
          <p:nvPr/>
        </p:nvSpPr>
        <p:spPr>
          <a:xfrm>
            <a:off x="-1362059" y="3221183"/>
            <a:ext cx="1447715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عيوب الائتمان التجاري</a:t>
            </a:r>
          </a:p>
        </p:txBody>
      </p:sp>
      <p:sp>
        <p:nvSpPr>
          <p:cNvPr id="20" name="TextBox 20"/>
          <p:cNvSpPr txBox="1"/>
          <p:nvPr/>
        </p:nvSpPr>
        <p:spPr>
          <a:xfrm>
            <a:off x="3805620" y="4264630"/>
            <a:ext cx="4098852" cy="4539081"/>
          </a:xfrm>
          <a:prstGeom prst="rect">
            <a:avLst/>
          </a:prstGeom>
        </p:spPr>
        <p:txBody>
          <a:bodyPr lIns="0" tIns="0" rIns="0" bIns="0" rtlCol="0" anchor="t">
            <a:spAutoFit/>
          </a:bodyPr>
          <a:lstStyle/>
          <a:p>
            <a:pPr marL="595886" lvl="1" indent="-297943" algn="r" rtl="1">
              <a:lnSpc>
                <a:spcPts val="4471"/>
              </a:lnSpc>
              <a:buFont typeface="Arial"/>
              <a:buChar char="•"/>
            </a:pPr>
            <a:r>
              <a:rPr lang="ar-EG" sz="2760" b="1" spc="27">
                <a:solidFill>
                  <a:srgbClr val="000000"/>
                </a:solidFill>
                <a:latin typeface="Almarai Bold"/>
                <a:ea typeface="Almarai Bold"/>
                <a:cs typeface="Almarai Bold"/>
                <a:sym typeface="Almarai Bold"/>
                <a:rtl/>
              </a:rPr>
              <a:t>عند تجاوز فترة الائتمان يتم فرض الفوائد .</a:t>
            </a:r>
          </a:p>
          <a:p>
            <a:pPr marL="595886" lvl="1" indent="-297943" algn="r" rtl="1">
              <a:lnSpc>
                <a:spcPts val="4471"/>
              </a:lnSpc>
              <a:buFont typeface="Arial"/>
              <a:buChar char="•"/>
            </a:pPr>
            <a:r>
              <a:rPr lang="ar-EG" sz="2760" b="1" spc="27">
                <a:solidFill>
                  <a:srgbClr val="000000"/>
                </a:solidFill>
                <a:latin typeface="Almarai Bold"/>
                <a:ea typeface="Almarai Bold"/>
                <a:cs typeface="Almarai Bold"/>
                <a:sym typeface="Almarai Bold"/>
                <a:rtl/>
              </a:rPr>
              <a:t>هناك فروق بين سعر الشراء نقدا و سعر الشراء بالأجل </a:t>
            </a:r>
          </a:p>
          <a:p>
            <a:pPr marL="595886" lvl="1" indent="-297943" algn="r" rtl="1">
              <a:lnSpc>
                <a:spcPts val="4471"/>
              </a:lnSpc>
              <a:buFont typeface="Arial"/>
              <a:buChar char="•"/>
            </a:pPr>
            <a:r>
              <a:rPr lang="ar-EG" sz="2760" b="1" spc="27">
                <a:solidFill>
                  <a:srgbClr val="000000"/>
                </a:solidFill>
                <a:latin typeface="Almarai Bold"/>
                <a:ea typeface="Almarai Bold"/>
                <a:cs typeface="Almarai Bold"/>
                <a:sym typeface="Almarai Bold"/>
                <a:rtl/>
              </a:rPr>
              <a:t>المغالاة في الاعتماد على الائتمان التجاري .</a:t>
            </a:r>
          </a:p>
          <a:p>
            <a:pPr algn="r" rtl="1">
              <a:lnSpc>
                <a:spcPts val="4471"/>
              </a:lnSpc>
            </a:pPr>
            <a:endParaRPr lang="ar-EG" sz="2760" b="1" spc="27">
              <a:solidFill>
                <a:srgbClr val="000000"/>
              </a:solidFill>
              <a:latin typeface="Almarai Bold"/>
              <a:ea typeface="Almarai Bold"/>
              <a:cs typeface="Almarai Bold"/>
              <a:sym typeface="Almarai Bold"/>
              <a:rt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flipH="1">
            <a:off x="4696536" y="2258261"/>
            <a:ext cx="8894928" cy="6793501"/>
          </a:xfrm>
          <a:custGeom>
            <a:avLst/>
            <a:gdLst/>
            <a:ahLst/>
            <a:cxnLst/>
            <a:rect l="l" t="t" r="r" b="b"/>
            <a:pathLst>
              <a:path w="8894928" h="6793501">
                <a:moveTo>
                  <a:pt x="8894928" y="0"/>
                </a:moveTo>
                <a:lnTo>
                  <a:pt x="0" y="0"/>
                </a:lnTo>
                <a:lnTo>
                  <a:pt x="0" y="6793501"/>
                </a:lnTo>
                <a:lnTo>
                  <a:pt x="8894928" y="6793501"/>
                </a:lnTo>
                <a:lnTo>
                  <a:pt x="8894928" y="0"/>
                </a:lnTo>
                <a:close/>
              </a:path>
            </a:pathLst>
          </a:custGeom>
          <a:blipFill>
            <a:blip r:embed="rId6"/>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2" name="TextBox 12"/>
          <p:cNvSpPr txBox="1"/>
          <p:nvPr/>
        </p:nvSpPr>
        <p:spPr>
          <a:xfrm>
            <a:off x="6711755" y="562811"/>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عوامل اختيار مصدر التمويل المناسب</a:t>
            </a:r>
          </a:p>
        </p:txBody>
      </p:sp>
      <p:sp>
        <p:nvSpPr>
          <p:cNvPr id="13" name="TextBox 13"/>
          <p:cNvSpPr txBox="1"/>
          <p:nvPr/>
        </p:nvSpPr>
        <p:spPr>
          <a:xfrm>
            <a:off x="9661945" y="2482124"/>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موعد الاستحقاق.</a:t>
            </a:r>
          </a:p>
        </p:txBody>
      </p:sp>
      <p:sp>
        <p:nvSpPr>
          <p:cNvPr id="14" name="TextBox 14"/>
          <p:cNvSpPr txBox="1"/>
          <p:nvPr/>
        </p:nvSpPr>
        <p:spPr>
          <a:xfrm>
            <a:off x="9661945" y="4331132"/>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السيطرة</a:t>
            </a:r>
          </a:p>
        </p:txBody>
      </p:sp>
      <p:sp>
        <p:nvSpPr>
          <p:cNvPr id="15" name="TextBox 15"/>
          <p:cNvSpPr txBox="1"/>
          <p:nvPr/>
        </p:nvSpPr>
        <p:spPr>
          <a:xfrm>
            <a:off x="5054720" y="3339141"/>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الملائمة</a:t>
            </a:r>
          </a:p>
        </p:txBody>
      </p:sp>
      <p:sp>
        <p:nvSpPr>
          <p:cNvPr id="16" name="TextBox 16"/>
          <p:cNvSpPr txBox="1"/>
          <p:nvPr/>
        </p:nvSpPr>
        <p:spPr>
          <a:xfrm>
            <a:off x="9070655" y="6148959"/>
            <a:ext cx="489290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وجود مصدر وحيد</a:t>
            </a:r>
          </a:p>
        </p:txBody>
      </p:sp>
      <p:sp>
        <p:nvSpPr>
          <p:cNvPr id="17" name="TextBox 17"/>
          <p:cNvSpPr txBox="1"/>
          <p:nvPr/>
        </p:nvSpPr>
        <p:spPr>
          <a:xfrm>
            <a:off x="9661945" y="8000847"/>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الميزة الضريبية</a:t>
            </a:r>
          </a:p>
        </p:txBody>
      </p:sp>
      <p:sp>
        <p:nvSpPr>
          <p:cNvPr id="18" name="TextBox 18"/>
          <p:cNvSpPr txBox="1"/>
          <p:nvPr/>
        </p:nvSpPr>
        <p:spPr>
          <a:xfrm>
            <a:off x="5054720" y="5229130"/>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المرونة.</a:t>
            </a:r>
          </a:p>
        </p:txBody>
      </p:sp>
      <p:sp>
        <p:nvSpPr>
          <p:cNvPr id="19" name="TextBox 19"/>
          <p:cNvSpPr txBox="1"/>
          <p:nvPr/>
        </p:nvSpPr>
        <p:spPr>
          <a:xfrm>
            <a:off x="5054720" y="7118988"/>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التوقيت.</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205235" y="9065119"/>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081764" y="3164039"/>
            <a:ext cx="16177536" cy="1205931"/>
            <a:chOff x="0" y="0"/>
            <a:chExt cx="4260750" cy="317611"/>
          </a:xfrm>
        </p:grpSpPr>
        <p:sp>
          <p:nvSpPr>
            <p:cNvPr id="10" name="Freeform 10"/>
            <p:cNvSpPr/>
            <p:nvPr/>
          </p:nvSpPr>
          <p:spPr>
            <a:xfrm>
              <a:off x="0" y="0"/>
              <a:ext cx="4260750" cy="317611"/>
            </a:xfrm>
            <a:custGeom>
              <a:avLst/>
              <a:gdLst/>
              <a:ahLst/>
              <a:cxnLst/>
              <a:rect l="l" t="t" r="r" b="b"/>
              <a:pathLst>
                <a:path w="4260750" h="317611">
                  <a:moveTo>
                    <a:pt x="13878" y="0"/>
                  </a:moveTo>
                  <a:lnTo>
                    <a:pt x="4246872" y="0"/>
                  </a:lnTo>
                  <a:cubicBezTo>
                    <a:pt x="4254536" y="0"/>
                    <a:pt x="4260750" y="6213"/>
                    <a:pt x="4260750" y="13878"/>
                  </a:cubicBezTo>
                  <a:lnTo>
                    <a:pt x="4260750" y="303733"/>
                  </a:lnTo>
                  <a:cubicBezTo>
                    <a:pt x="4260750" y="311398"/>
                    <a:pt x="4254536" y="317611"/>
                    <a:pt x="4246872" y="317611"/>
                  </a:cubicBezTo>
                  <a:lnTo>
                    <a:pt x="13878" y="317611"/>
                  </a:lnTo>
                  <a:cubicBezTo>
                    <a:pt x="6213" y="317611"/>
                    <a:pt x="0" y="311398"/>
                    <a:pt x="0" y="303733"/>
                  </a:cubicBezTo>
                  <a:lnTo>
                    <a:pt x="0" y="13878"/>
                  </a:lnTo>
                  <a:cubicBezTo>
                    <a:pt x="0" y="6213"/>
                    <a:pt x="6213" y="0"/>
                    <a:pt x="13878" y="0"/>
                  </a:cubicBezTo>
                  <a:close/>
                </a:path>
              </a:pathLst>
            </a:custGeom>
            <a:solidFill>
              <a:srgbClr val="E6E6E6"/>
            </a:solidFill>
          </p:spPr>
          <p:txBody>
            <a:bodyPr/>
            <a:lstStyle/>
            <a:p>
              <a:endParaRPr lang="en-US"/>
            </a:p>
          </p:txBody>
        </p:sp>
        <p:sp>
          <p:nvSpPr>
            <p:cNvPr id="11" name="TextBox 11"/>
            <p:cNvSpPr txBox="1"/>
            <p:nvPr/>
          </p:nvSpPr>
          <p:spPr>
            <a:xfrm>
              <a:off x="0" y="-9525"/>
              <a:ext cx="4260750" cy="327136"/>
            </a:xfrm>
            <a:prstGeom prst="rect">
              <a:avLst/>
            </a:prstGeom>
          </p:spPr>
          <p:txBody>
            <a:bodyPr lIns="50800" tIns="50800" rIns="50800" bIns="50800" rtlCol="0" anchor="ctr"/>
            <a:lstStyle/>
            <a:p>
              <a:pPr algn="ctr">
                <a:lnSpc>
                  <a:spcPts val="198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4" name="TextBox 14"/>
          <p:cNvSpPr txBox="1"/>
          <p:nvPr/>
        </p:nvSpPr>
        <p:spPr>
          <a:xfrm>
            <a:off x="6711755" y="562811"/>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عوامل اختيار مصدر التمويل المناسب</a:t>
            </a:r>
          </a:p>
        </p:txBody>
      </p:sp>
      <p:sp>
        <p:nvSpPr>
          <p:cNvPr id="15" name="TextBox 15"/>
          <p:cNvSpPr txBox="1"/>
          <p:nvPr/>
        </p:nvSpPr>
        <p:spPr>
          <a:xfrm>
            <a:off x="10058768" y="2461265"/>
            <a:ext cx="6627004" cy="493224"/>
          </a:xfrm>
          <a:prstGeom prst="rect">
            <a:avLst/>
          </a:prstGeom>
        </p:spPr>
        <p:txBody>
          <a:bodyPr lIns="0" tIns="0" rIns="0" bIns="0" rtlCol="0" anchor="t">
            <a:spAutoFit/>
          </a:bodyPr>
          <a:lstStyle/>
          <a:p>
            <a:pPr algn="r" rtl="1">
              <a:lnSpc>
                <a:spcPts val="3772"/>
              </a:lnSpc>
            </a:pPr>
            <a:r>
              <a:rPr lang="ar-EG" sz="3143" b="1">
                <a:solidFill>
                  <a:srgbClr val="000000"/>
                </a:solidFill>
                <a:latin typeface="Almarai Bold"/>
                <a:ea typeface="Almarai Bold"/>
                <a:cs typeface="Almarai Bold"/>
                <a:sym typeface="Almarai Bold"/>
                <a:rtl/>
              </a:rPr>
              <a:t>التمويل بالملكية والتمويل بالاقتراض</a:t>
            </a:r>
          </a:p>
        </p:txBody>
      </p:sp>
      <p:grpSp>
        <p:nvGrpSpPr>
          <p:cNvPr id="16" name="Group 16"/>
          <p:cNvGrpSpPr/>
          <p:nvPr/>
        </p:nvGrpSpPr>
        <p:grpSpPr>
          <a:xfrm>
            <a:off x="1081764" y="7750124"/>
            <a:ext cx="16177536" cy="1314995"/>
            <a:chOff x="0" y="0"/>
            <a:chExt cx="4260750" cy="346336"/>
          </a:xfrm>
        </p:grpSpPr>
        <p:sp>
          <p:nvSpPr>
            <p:cNvPr id="17" name="Freeform 17"/>
            <p:cNvSpPr/>
            <p:nvPr/>
          </p:nvSpPr>
          <p:spPr>
            <a:xfrm>
              <a:off x="0" y="0"/>
              <a:ext cx="4260750" cy="346336"/>
            </a:xfrm>
            <a:custGeom>
              <a:avLst/>
              <a:gdLst/>
              <a:ahLst/>
              <a:cxnLst/>
              <a:rect l="l" t="t" r="r" b="b"/>
              <a:pathLst>
                <a:path w="4260750" h="346336">
                  <a:moveTo>
                    <a:pt x="13878" y="0"/>
                  </a:moveTo>
                  <a:lnTo>
                    <a:pt x="4246872" y="0"/>
                  </a:lnTo>
                  <a:cubicBezTo>
                    <a:pt x="4254536" y="0"/>
                    <a:pt x="4260750" y="6213"/>
                    <a:pt x="4260750" y="13878"/>
                  </a:cubicBezTo>
                  <a:lnTo>
                    <a:pt x="4260750" y="332458"/>
                  </a:lnTo>
                  <a:cubicBezTo>
                    <a:pt x="4260750" y="340123"/>
                    <a:pt x="4254536" y="346336"/>
                    <a:pt x="4246872" y="346336"/>
                  </a:cubicBezTo>
                  <a:lnTo>
                    <a:pt x="13878" y="346336"/>
                  </a:lnTo>
                  <a:cubicBezTo>
                    <a:pt x="6213" y="346336"/>
                    <a:pt x="0" y="340123"/>
                    <a:pt x="0" y="332458"/>
                  </a:cubicBezTo>
                  <a:lnTo>
                    <a:pt x="0" y="13878"/>
                  </a:lnTo>
                  <a:cubicBezTo>
                    <a:pt x="0" y="6213"/>
                    <a:pt x="6213" y="0"/>
                    <a:pt x="13878" y="0"/>
                  </a:cubicBezTo>
                  <a:close/>
                </a:path>
              </a:pathLst>
            </a:custGeom>
            <a:solidFill>
              <a:srgbClr val="FFD966"/>
            </a:solidFill>
          </p:spPr>
          <p:txBody>
            <a:bodyPr/>
            <a:lstStyle/>
            <a:p>
              <a:endParaRPr lang="en-US"/>
            </a:p>
          </p:txBody>
        </p:sp>
        <p:sp>
          <p:nvSpPr>
            <p:cNvPr id="18" name="TextBox 18"/>
            <p:cNvSpPr txBox="1"/>
            <p:nvPr/>
          </p:nvSpPr>
          <p:spPr>
            <a:xfrm>
              <a:off x="0" y="-9525"/>
              <a:ext cx="4260750" cy="355861"/>
            </a:xfrm>
            <a:prstGeom prst="rect">
              <a:avLst/>
            </a:prstGeom>
          </p:spPr>
          <p:txBody>
            <a:bodyPr lIns="50800" tIns="50800" rIns="50800" bIns="50800" rtlCol="0" anchor="ctr"/>
            <a:lstStyle/>
            <a:p>
              <a:pPr algn="ctr">
                <a:lnSpc>
                  <a:spcPts val="1980"/>
                </a:lnSpc>
              </a:pPr>
              <a:endParaRPr/>
            </a:p>
          </p:txBody>
        </p:sp>
      </p:grpSp>
      <p:grpSp>
        <p:nvGrpSpPr>
          <p:cNvPr id="19" name="Group 19"/>
          <p:cNvGrpSpPr/>
          <p:nvPr/>
        </p:nvGrpSpPr>
        <p:grpSpPr>
          <a:xfrm>
            <a:off x="1028700" y="5074820"/>
            <a:ext cx="16177536" cy="2540613"/>
            <a:chOff x="0" y="0"/>
            <a:chExt cx="4260750" cy="669133"/>
          </a:xfrm>
        </p:grpSpPr>
        <p:sp>
          <p:nvSpPr>
            <p:cNvPr id="20" name="Freeform 20"/>
            <p:cNvSpPr/>
            <p:nvPr/>
          </p:nvSpPr>
          <p:spPr>
            <a:xfrm>
              <a:off x="0" y="0"/>
              <a:ext cx="4260750" cy="669133"/>
            </a:xfrm>
            <a:custGeom>
              <a:avLst/>
              <a:gdLst/>
              <a:ahLst/>
              <a:cxnLst/>
              <a:rect l="l" t="t" r="r" b="b"/>
              <a:pathLst>
                <a:path w="4260750" h="669133">
                  <a:moveTo>
                    <a:pt x="13878" y="0"/>
                  </a:moveTo>
                  <a:lnTo>
                    <a:pt x="4246872" y="0"/>
                  </a:lnTo>
                  <a:cubicBezTo>
                    <a:pt x="4254536" y="0"/>
                    <a:pt x="4260750" y="6213"/>
                    <a:pt x="4260750" y="13878"/>
                  </a:cubicBezTo>
                  <a:lnTo>
                    <a:pt x="4260750" y="655254"/>
                  </a:lnTo>
                  <a:cubicBezTo>
                    <a:pt x="4260750" y="662919"/>
                    <a:pt x="4254536" y="669133"/>
                    <a:pt x="4246872" y="669133"/>
                  </a:cubicBezTo>
                  <a:lnTo>
                    <a:pt x="13878" y="669133"/>
                  </a:lnTo>
                  <a:cubicBezTo>
                    <a:pt x="6213" y="669133"/>
                    <a:pt x="0" y="662919"/>
                    <a:pt x="0" y="655254"/>
                  </a:cubicBezTo>
                  <a:lnTo>
                    <a:pt x="0" y="13878"/>
                  </a:lnTo>
                  <a:cubicBezTo>
                    <a:pt x="0" y="6213"/>
                    <a:pt x="6213" y="0"/>
                    <a:pt x="13878" y="0"/>
                  </a:cubicBezTo>
                  <a:close/>
                </a:path>
              </a:pathLst>
            </a:custGeom>
            <a:solidFill>
              <a:srgbClr val="FFD966"/>
            </a:solidFill>
          </p:spPr>
          <p:txBody>
            <a:bodyPr/>
            <a:lstStyle/>
            <a:p>
              <a:endParaRPr lang="en-US"/>
            </a:p>
          </p:txBody>
        </p:sp>
        <p:sp>
          <p:nvSpPr>
            <p:cNvPr id="21" name="TextBox 21"/>
            <p:cNvSpPr txBox="1"/>
            <p:nvPr/>
          </p:nvSpPr>
          <p:spPr>
            <a:xfrm>
              <a:off x="0" y="-9525"/>
              <a:ext cx="4260750" cy="678658"/>
            </a:xfrm>
            <a:prstGeom prst="rect">
              <a:avLst/>
            </a:prstGeom>
          </p:spPr>
          <p:txBody>
            <a:bodyPr lIns="50800" tIns="50800" rIns="50800" bIns="50800" rtlCol="0" anchor="ctr"/>
            <a:lstStyle/>
            <a:p>
              <a:pPr algn="ctr">
                <a:lnSpc>
                  <a:spcPts val="1980"/>
                </a:lnSpc>
              </a:pPr>
              <a:endParaRPr/>
            </a:p>
          </p:txBody>
        </p:sp>
      </p:grpSp>
      <p:grpSp>
        <p:nvGrpSpPr>
          <p:cNvPr id="22" name="Group 22"/>
          <p:cNvGrpSpPr/>
          <p:nvPr/>
        </p:nvGrpSpPr>
        <p:grpSpPr>
          <a:xfrm>
            <a:off x="1028700" y="4471855"/>
            <a:ext cx="16177536" cy="469616"/>
            <a:chOff x="0" y="0"/>
            <a:chExt cx="4260750" cy="123685"/>
          </a:xfrm>
        </p:grpSpPr>
        <p:sp>
          <p:nvSpPr>
            <p:cNvPr id="23" name="Freeform 23"/>
            <p:cNvSpPr/>
            <p:nvPr/>
          </p:nvSpPr>
          <p:spPr>
            <a:xfrm>
              <a:off x="0" y="0"/>
              <a:ext cx="4260750" cy="123685"/>
            </a:xfrm>
            <a:custGeom>
              <a:avLst/>
              <a:gdLst/>
              <a:ahLst/>
              <a:cxnLst/>
              <a:rect l="l" t="t" r="r" b="b"/>
              <a:pathLst>
                <a:path w="4260750" h="123685">
                  <a:moveTo>
                    <a:pt x="13878" y="0"/>
                  </a:moveTo>
                  <a:lnTo>
                    <a:pt x="4246872" y="0"/>
                  </a:lnTo>
                  <a:cubicBezTo>
                    <a:pt x="4254536" y="0"/>
                    <a:pt x="4260750" y="6213"/>
                    <a:pt x="4260750" y="13878"/>
                  </a:cubicBezTo>
                  <a:lnTo>
                    <a:pt x="4260750" y="109807"/>
                  </a:lnTo>
                  <a:cubicBezTo>
                    <a:pt x="4260750" y="117471"/>
                    <a:pt x="4254536" y="123685"/>
                    <a:pt x="4246872" y="123685"/>
                  </a:cubicBezTo>
                  <a:lnTo>
                    <a:pt x="13878" y="123685"/>
                  </a:lnTo>
                  <a:cubicBezTo>
                    <a:pt x="6213" y="123685"/>
                    <a:pt x="0" y="117471"/>
                    <a:pt x="0" y="109807"/>
                  </a:cubicBezTo>
                  <a:lnTo>
                    <a:pt x="0" y="13878"/>
                  </a:lnTo>
                  <a:cubicBezTo>
                    <a:pt x="0" y="6213"/>
                    <a:pt x="6213" y="0"/>
                    <a:pt x="13878" y="0"/>
                  </a:cubicBezTo>
                  <a:close/>
                </a:path>
              </a:pathLst>
            </a:custGeom>
            <a:solidFill>
              <a:srgbClr val="FFD966"/>
            </a:solidFill>
          </p:spPr>
          <p:txBody>
            <a:bodyPr/>
            <a:lstStyle/>
            <a:p>
              <a:endParaRPr lang="en-US"/>
            </a:p>
          </p:txBody>
        </p:sp>
        <p:sp>
          <p:nvSpPr>
            <p:cNvPr id="24" name="TextBox 24"/>
            <p:cNvSpPr txBox="1"/>
            <p:nvPr/>
          </p:nvSpPr>
          <p:spPr>
            <a:xfrm>
              <a:off x="0" y="-9525"/>
              <a:ext cx="4260750" cy="133210"/>
            </a:xfrm>
            <a:prstGeom prst="rect">
              <a:avLst/>
            </a:prstGeom>
          </p:spPr>
          <p:txBody>
            <a:bodyPr lIns="50800" tIns="50800" rIns="50800" bIns="50800" rtlCol="0" anchor="ctr"/>
            <a:lstStyle/>
            <a:p>
              <a:pPr algn="ctr">
                <a:lnSpc>
                  <a:spcPts val="1980"/>
                </a:lnSpc>
              </a:pPr>
              <a:endParaRPr/>
            </a:p>
          </p:txBody>
        </p:sp>
      </p:grpSp>
      <p:graphicFrame>
        <p:nvGraphicFramePr>
          <p:cNvPr id="25" name="Table 25"/>
          <p:cNvGraphicFramePr>
            <a:graphicFrameLocks noGrp="1"/>
          </p:cNvGraphicFramePr>
          <p:nvPr/>
        </p:nvGraphicFramePr>
        <p:xfrm>
          <a:off x="1081807" y="3164039"/>
          <a:ext cx="16177493" cy="5901081"/>
        </p:xfrm>
        <a:graphic>
          <a:graphicData uri="http://schemas.openxmlformats.org/drawingml/2006/table">
            <a:tbl>
              <a:tblPr rtl="1"/>
              <a:tblGrid>
                <a:gridCol w="2468915">
                  <a:extLst>
                    <a:ext uri="{9D8B030D-6E8A-4147-A177-3AD203B41FA5}">
                      <a16:colId xmlns:a16="http://schemas.microsoft.com/office/drawing/2014/main" val="20000"/>
                    </a:ext>
                  </a:extLst>
                </a:gridCol>
                <a:gridCol w="6586206">
                  <a:extLst>
                    <a:ext uri="{9D8B030D-6E8A-4147-A177-3AD203B41FA5}">
                      <a16:colId xmlns:a16="http://schemas.microsoft.com/office/drawing/2014/main" val="20001"/>
                    </a:ext>
                  </a:extLst>
                </a:gridCol>
                <a:gridCol w="7122372">
                  <a:extLst>
                    <a:ext uri="{9D8B030D-6E8A-4147-A177-3AD203B41FA5}">
                      <a16:colId xmlns:a16="http://schemas.microsoft.com/office/drawing/2014/main" val="20002"/>
                    </a:ext>
                  </a:extLst>
                </a:gridCol>
              </a:tblGrid>
              <a:tr h="1219200">
                <a:tc>
                  <a:txBody>
                    <a:bodyPr/>
                    <a:lstStyle/>
                    <a:p>
                      <a:pPr algn="ctr">
                        <a:lnSpc>
                          <a:spcPts val="3852"/>
                        </a:lnSpc>
                        <a:defRPr/>
                      </a:pPr>
                      <a:r>
                        <a:rPr lang="ar-EG" sz="3000" b="1">
                          <a:solidFill>
                            <a:srgbClr val="000000"/>
                          </a:solidFill>
                          <a:latin typeface="Almarai Bold"/>
                          <a:ea typeface="Almarai Bold"/>
                          <a:cs typeface="Almarai Bold"/>
                          <a:sym typeface="Almarai Bold"/>
                          <a:rtl/>
                        </a:rPr>
                        <a:t>عوامل المفاضلة</a:t>
                      </a:r>
                      <a:endParaRPr lang="en-US" sz="1100"/>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852"/>
                        </a:lnSpc>
                        <a:defRPr/>
                      </a:pPr>
                      <a:r>
                        <a:rPr lang="ar-EG" sz="3000" b="1">
                          <a:solidFill>
                            <a:srgbClr val="000000"/>
                          </a:solidFill>
                          <a:latin typeface="Almarai Bold"/>
                          <a:ea typeface="Almarai Bold"/>
                          <a:cs typeface="Almarai Bold"/>
                          <a:sym typeface="Almarai Bold"/>
                          <a:rtl/>
                        </a:rPr>
                        <a:t>أموال الملكية</a:t>
                      </a:r>
                      <a:endParaRPr lang="en-US" sz="1100"/>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852"/>
                        </a:lnSpc>
                        <a:defRPr/>
                      </a:pPr>
                      <a:r>
                        <a:rPr lang="ar-EG" sz="3000" b="1">
                          <a:solidFill>
                            <a:srgbClr val="000000"/>
                          </a:solidFill>
                          <a:latin typeface="Almarai Bold"/>
                          <a:ea typeface="Almarai Bold"/>
                          <a:cs typeface="Almarai Bold"/>
                          <a:sym typeface="Almarai Bold"/>
                          <a:rtl/>
                        </a:rPr>
                        <a:t>الاقتراض</a:t>
                      </a:r>
                      <a:endParaRPr lang="en-US" sz="1100"/>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6106">
                <a:tc>
                  <a:txBody>
                    <a:bodyPr/>
                    <a:lstStyle/>
                    <a:p>
                      <a:pPr algn="ctr">
                        <a:lnSpc>
                          <a:spcPts val="3081"/>
                        </a:lnSpc>
                        <a:defRPr/>
                      </a:pPr>
                      <a:r>
                        <a:rPr lang="ar-EG" sz="2400" b="1">
                          <a:solidFill>
                            <a:srgbClr val="000000"/>
                          </a:solidFill>
                          <a:latin typeface="Almarai Bold"/>
                          <a:ea typeface="Almarai Bold"/>
                          <a:cs typeface="Almarai Bold"/>
                          <a:sym typeface="Almarai Bold"/>
                          <a:rtl/>
                        </a:rPr>
                        <a:t>الاستحقاق</a:t>
                      </a:r>
                      <a:endParaRPr lang="en-US" sz="1100"/>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a:solidFill>
                            <a:srgbClr val="000000"/>
                          </a:solidFill>
                          <a:latin typeface="Almarai Bold"/>
                          <a:ea typeface="Almarai Bold"/>
                          <a:cs typeface="Almarai Bold"/>
                          <a:sym typeface="Almarai Bold"/>
                          <a:rtl/>
                        </a:rPr>
                        <a:t>ليس لها موعد استحقاق</a:t>
                      </a:r>
                      <a:endParaRPr lang="en-US" sz="1100"/>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3081"/>
                        </a:lnSpc>
                        <a:defRPr/>
                      </a:pPr>
                      <a:r>
                        <a:rPr lang="ar-EG" sz="2400" b="1">
                          <a:solidFill>
                            <a:srgbClr val="000000"/>
                          </a:solidFill>
                          <a:latin typeface="Almarai Bold"/>
                          <a:ea typeface="Almarai Bold"/>
                          <a:cs typeface="Almarai Bold"/>
                          <a:sym typeface="Almarai Bold"/>
                          <a:rtl/>
                        </a:rPr>
                        <a:t>أموال الغير يترتب عليها مواعيد محددة للاستحقاق.</a:t>
                      </a:r>
                      <a:endParaRPr lang="en-US" sz="1100"/>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3700">
                <a:tc>
                  <a:txBody>
                    <a:bodyPr/>
                    <a:lstStyle/>
                    <a:p>
                      <a:pPr algn="ctr">
                        <a:lnSpc>
                          <a:spcPts val="3081"/>
                        </a:lnSpc>
                        <a:defRPr/>
                      </a:pPr>
                      <a:r>
                        <a:rPr lang="ar-EG" sz="2400" b="1">
                          <a:solidFill>
                            <a:srgbClr val="000000"/>
                          </a:solidFill>
                          <a:latin typeface="Almarai Bold"/>
                          <a:ea typeface="Almarai Bold"/>
                          <a:cs typeface="Almarai Bold"/>
                          <a:sym typeface="Almarai Bold"/>
                          <a:rtl/>
                        </a:rPr>
                        <a:t>مصادر الدخل</a:t>
                      </a:r>
                      <a:endParaRPr lang="en-US" sz="1100"/>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434340" lvl="1" indent="-217170" algn="r" rtl="1">
                        <a:lnSpc>
                          <a:spcPts val="3081"/>
                        </a:lnSpc>
                        <a:buFont typeface="Arial"/>
                        <a:buChar char="•"/>
                        <a:defRPr/>
                      </a:pPr>
                      <a:r>
                        <a:rPr lang="ar-EG" sz="2400" b="1">
                          <a:solidFill>
                            <a:srgbClr val="000000"/>
                          </a:solidFill>
                          <a:latin typeface="Almarai Bold"/>
                          <a:ea typeface="Almarai Bold"/>
                          <a:cs typeface="Almarai Bold"/>
                          <a:sym typeface="Almarai Bold"/>
                          <a:rtl/>
                        </a:rPr>
                        <a:t>الدخل من أموال الملكية يسمى ربحًا.</a:t>
                      </a:r>
                      <a:endParaRPr lang="en-US" sz="1100"/>
                    </a:p>
                    <a:p>
                      <a:pPr marL="434340" lvl="1" indent="-217170" algn="r" rtl="1">
                        <a:lnSpc>
                          <a:spcPts val="3081"/>
                        </a:lnSpc>
                        <a:buFont typeface="Arial"/>
                        <a:buChar char="•"/>
                      </a:pPr>
                      <a:r>
                        <a:rPr lang="ar-EG" sz="2400" b="1">
                          <a:solidFill>
                            <a:srgbClr val="000000"/>
                          </a:solidFill>
                          <a:latin typeface="Almarai Bold"/>
                          <a:ea typeface="Almarai Bold"/>
                          <a:cs typeface="Almarai Bold"/>
                          <a:sym typeface="Almarai Bold"/>
                          <a:rtl/>
                        </a:rPr>
                        <a:t>يتم الحصول عليها بعد دفع الفوائد المستحقة والالتزامات الأخرى إن وجدت.</a:t>
                      </a:r>
                    </a:p>
                    <a:p>
                      <a:pPr marL="434340" lvl="1" indent="-217170" algn="r" rtl="1">
                        <a:lnSpc>
                          <a:spcPts val="3081"/>
                        </a:lnSpc>
                        <a:buFont typeface="Arial"/>
                        <a:buChar char="•"/>
                      </a:pPr>
                      <a:r>
                        <a:rPr lang="ar-EG" sz="2400" b="1">
                          <a:solidFill>
                            <a:srgbClr val="000000"/>
                          </a:solidFill>
                          <a:latin typeface="Almarai Bold"/>
                          <a:ea typeface="Almarai Bold"/>
                          <a:cs typeface="Almarai Bold"/>
                          <a:sym typeface="Almarai Bold"/>
                          <a:rtl/>
                        </a:rPr>
                        <a:t>درجة التأكد من الحصول على الأرباح ليست ثابتة، كما أن مجملها غير ثابت.</a:t>
                      </a:r>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434340" lvl="1" indent="-217170" algn="r" rtl="1">
                        <a:lnSpc>
                          <a:spcPts val="3081"/>
                        </a:lnSpc>
                        <a:buFont typeface="Arial"/>
                        <a:buChar char="•"/>
                        <a:defRPr/>
                      </a:pPr>
                      <a:r>
                        <a:rPr lang="ar-EG" sz="2400" b="1">
                          <a:solidFill>
                            <a:srgbClr val="000000"/>
                          </a:solidFill>
                          <a:latin typeface="Almarai Bold"/>
                          <a:ea typeface="Almarai Bold"/>
                          <a:cs typeface="Almarai Bold"/>
                          <a:sym typeface="Almarai Bold"/>
                          <a:rtl/>
                        </a:rPr>
                        <a:t>العوائد من الاقتراض تسمى فوائد.</a:t>
                      </a:r>
                      <a:endParaRPr lang="en-US" sz="1100"/>
                    </a:p>
                    <a:p>
                      <a:pPr marL="434340" lvl="1" indent="-217170" algn="r" rtl="1">
                        <a:lnSpc>
                          <a:spcPts val="3081"/>
                        </a:lnSpc>
                        <a:buFont typeface="Arial"/>
                        <a:buChar char="•"/>
                      </a:pPr>
                      <a:r>
                        <a:rPr lang="ar-EG" sz="2400" b="1">
                          <a:solidFill>
                            <a:srgbClr val="000000"/>
                          </a:solidFill>
                          <a:latin typeface="Almarai Bold"/>
                          <a:ea typeface="Almarai Bold"/>
                          <a:cs typeface="Almarai Bold"/>
                          <a:sym typeface="Almarai Bold"/>
                          <a:rtl/>
                        </a:rPr>
                        <a:t>أولوية دفعها (الحصول عليها) عالية بصرف النظر عن ربحية المنشأة.</a:t>
                      </a:r>
                    </a:p>
                    <a:p>
                      <a:pPr marL="434340" lvl="1" indent="-217170" algn="r" rtl="1">
                        <a:lnSpc>
                          <a:spcPts val="3081"/>
                        </a:lnSpc>
                        <a:buFont typeface="Arial"/>
                        <a:buChar char="•"/>
                      </a:pPr>
                      <a:r>
                        <a:rPr lang="ar-EG" sz="2400" b="1">
                          <a:solidFill>
                            <a:srgbClr val="000000"/>
                          </a:solidFill>
                          <a:latin typeface="Almarai Bold"/>
                          <a:ea typeface="Almarai Bold"/>
                          <a:cs typeface="Almarai Bold"/>
                          <a:sym typeface="Almarai Bold"/>
                          <a:rtl/>
                        </a:rPr>
                        <a:t>من حيث الحجم ثابتة، لأنها ليست مرتبطة بالأرباح.</a:t>
                      </a:r>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62075">
                <a:tc>
                  <a:txBody>
                    <a:bodyPr/>
                    <a:lstStyle/>
                    <a:p>
                      <a:pPr algn="ctr">
                        <a:lnSpc>
                          <a:spcPts val="3081"/>
                        </a:lnSpc>
                        <a:defRPr/>
                      </a:pPr>
                      <a:r>
                        <a:rPr lang="ar-EG" sz="2400" b="1">
                          <a:solidFill>
                            <a:srgbClr val="000000"/>
                          </a:solidFill>
                          <a:latin typeface="Almarai Bold"/>
                          <a:ea typeface="Almarai Bold"/>
                          <a:cs typeface="Almarai Bold"/>
                          <a:sym typeface="Almarai Bold"/>
                          <a:rtl/>
                        </a:rPr>
                        <a:t>السيطرة والإدارة</a:t>
                      </a:r>
                      <a:endParaRPr lang="en-US" sz="1100"/>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518160" lvl="1" indent="-259080" algn="r" rtl="1">
                        <a:lnSpc>
                          <a:spcPts val="3081"/>
                        </a:lnSpc>
                        <a:buFont typeface="Arial"/>
                        <a:buChar char="•"/>
                        <a:defRPr/>
                      </a:pPr>
                      <a:r>
                        <a:rPr lang="ar-EG" sz="2400" b="1">
                          <a:solidFill>
                            <a:srgbClr val="000000"/>
                          </a:solidFill>
                          <a:latin typeface="Almarai Bold"/>
                          <a:ea typeface="Almarai Bold"/>
                          <a:cs typeface="Almarai Bold"/>
                          <a:sym typeface="Almarai Bold"/>
                          <a:rtl/>
                        </a:rPr>
                        <a:t>في يد أصحاب المنشأة، حيث يسعون إلى تحقيق أكبر قدر ممكن من الأرباح.</a:t>
                      </a:r>
                      <a:endParaRPr lang="en-US" sz="1100"/>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marL="518160" lvl="1" indent="-259080" algn="r" rtl="1">
                        <a:lnSpc>
                          <a:spcPts val="3081"/>
                        </a:lnSpc>
                        <a:buFont typeface="Arial"/>
                        <a:buChar char="•"/>
                        <a:defRPr/>
                      </a:pPr>
                      <a:r>
                        <a:rPr lang="ar-EG" sz="2400" b="1">
                          <a:solidFill>
                            <a:srgbClr val="000000"/>
                          </a:solidFill>
                          <a:latin typeface="Almarai Bold"/>
                          <a:ea typeface="Almarai Bold"/>
                          <a:cs typeface="Almarai Bold"/>
                          <a:sym typeface="Almarai Bold"/>
                          <a:rtl/>
                        </a:rPr>
                        <a:t>في يد أصحاب المنشأة، حيث يسعون إلى تحقيق أكبر قدر ممكن من الأرباح، وبذلك يتمكنون من دفع الفوائد للمقرضين.</a:t>
                      </a:r>
                      <a:endParaRPr lang="en-US" sz="1100"/>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360464" y="6255897"/>
            <a:ext cx="6635949" cy="934563"/>
          </a:xfrm>
          <a:custGeom>
            <a:avLst/>
            <a:gdLst/>
            <a:ahLst/>
            <a:cxnLst/>
            <a:rect l="l" t="t" r="r" b="b"/>
            <a:pathLst>
              <a:path w="6635949" h="934563">
                <a:moveTo>
                  <a:pt x="6635949" y="0"/>
                </a:moveTo>
                <a:lnTo>
                  <a:pt x="0" y="0"/>
                </a:lnTo>
                <a:lnTo>
                  <a:pt x="0" y="934562"/>
                </a:lnTo>
                <a:lnTo>
                  <a:pt x="6635949" y="934562"/>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537607" y="48781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632857" y="6095389"/>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Freeform 17"/>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8" name="Freeform 18"/>
          <p:cNvSpPr/>
          <p:nvPr/>
        </p:nvSpPr>
        <p:spPr>
          <a:xfrm flipH="1">
            <a:off x="2402204" y="7390484"/>
            <a:ext cx="6635949" cy="934563"/>
          </a:xfrm>
          <a:custGeom>
            <a:avLst/>
            <a:gdLst/>
            <a:ahLst/>
            <a:cxnLst/>
            <a:rect l="l" t="t" r="r" b="b"/>
            <a:pathLst>
              <a:path w="6635949" h="934563">
                <a:moveTo>
                  <a:pt x="6635949" y="0"/>
                </a:moveTo>
                <a:lnTo>
                  <a:pt x="0" y="0"/>
                </a:lnTo>
                <a:lnTo>
                  <a:pt x="0" y="934563"/>
                </a:lnTo>
                <a:lnTo>
                  <a:pt x="6635949" y="934563"/>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9" name="Freeform 19"/>
          <p:cNvSpPr/>
          <p:nvPr/>
        </p:nvSpPr>
        <p:spPr>
          <a:xfrm>
            <a:off x="8613807" y="7208860"/>
            <a:ext cx="606393" cy="606393"/>
          </a:xfrm>
          <a:custGeom>
            <a:avLst/>
            <a:gdLst/>
            <a:ahLst/>
            <a:cxnLst/>
            <a:rect l="l" t="t" r="r" b="b"/>
            <a:pathLst>
              <a:path w="606393" h="606393">
                <a:moveTo>
                  <a:pt x="0" y="0"/>
                </a:moveTo>
                <a:lnTo>
                  <a:pt x="606393" y="0"/>
                </a:lnTo>
                <a:lnTo>
                  <a:pt x="606393" y="606393"/>
                </a:lnTo>
                <a:lnTo>
                  <a:pt x="0" y="60639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TextBox 20"/>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21" name="TextBox 21"/>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تقييم الوضع المالي لرائد الأعمال </a:t>
            </a:r>
          </a:p>
        </p:txBody>
      </p:sp>
      <p:sp>
        <p:nvSpPr>
          <p:cNvPr id="22" name="TextBox 22"/>
          <p:cNvSpPr txBox="1"/>
          <p:nvPr/>
        </p:nvSpPr>
        <p:spPr>
          <a:xfrm>
            <a:off x="10116092" y="6151122"/>
            <a:ext cx="6280876"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تقدير رأس المال اللازم للمشروع</a:t>
            </a:r>
          </a:p>
        </p:txBody>
      </p:sp>
      <p:sp>
        <p:nvSpPr>
          <p:cNvPr id="23" name="TextBox 23"/>
          <p:cNvSpPr txBox="1"/>
          <p:nvPr/>
        </p:nvSpPr>
        <p:spPr>
          <a:xfrm>
            <a:off x="9332107" y="7407282"/>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التمويل الأولي المبدئي</a:t>
            </a:r>
          </a:p>
        </p:txBody>
      </p:sp>
      <p:sp>
        <p:nvSpPr>
          <p:cNvPr id="24" name="TextBox 24"/>
          <p:cNvSpPr txBox="1"/>
          <p:nvPr/>
        </p:nvSpPr>
        <p:spPr>
          <a:xfrm>
            <a:off x="2625519" y="513656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مصادر تمويل رواد أعمال</a:t>
            </a:r>
          </a:p>
        </p:txBody>
      </p:sp>
      <p:sp>
        <p:nvSpPr>
          <p:cNvPr id="25" name="TextBox 25"/>
          <p:cNvSpPr txBox="1"/>
          <p:nvPr/>
        </p:nvSpPr>
        <p:spPr>
          <a:xfrm>
            <a:off x="2247855" y="6342572"/>
            <a:ext cx="6446595" cy="578745"/>
          </a:xfrm>
          <a:prstGeom prst="rect">
            <a:avLst/>
          </a:prstGeom>
        </p:spPr>
        <p:txBody>
          <a:bodyPr lIns="0" tIns="0" rIns="0" bIns="0" rtlCol="0" anchor="t">
            <a:spAutoFit/>
          </a:bodyPr>
          <a:lstStyle/>
          <a:p>
            <a:pPr marL="0" lvl="1" indent="0" algn="ctr" rtl="1">
              <a:lnSpc>
                <a:spcPts val="4627"/>
              </a:lnSpc>
              <a:spcBef>
                <a:spcPct val="0"/>
              </a:spcBef>
            </a:pPr>
            <a:r>
              <a:rPr lang="ar-EG" sz="3084" b="1">
                <a:solidFill>
                  <a:srgbClr val="000000"/>
                </a:solidFill>
                <a:latin typeface="Almarai Bold"/>
                <a:ea typeface="Almarai Bold"/>
                <a:cs typeface="Almarai Bold"/>
                <a:sym typeface="Almarai Bold"/>
                <a:rtl/>
              </a:rPr>
              <a:t>عوامل اختيار مصدر التمويل المناسب</a:t>
            </a:r>
          </a:p>
        </p:txBody>
      </p:sp>
      <p:sp>
        <p:nvSpPr>
          <p:cNvPr id="26" name="TextBox 26"/>
          <p:cNvSpPr txBox="1"/>
          <p:nvPr/>
        </p:nvSpPr>
        <p:spPr>
          <a:xfrm>
            <a:off x="13289261" y="988519"/>
            <a:ext cx="4692165" cy="732010"/>
          </a:xfrm>
          <a:prstGeom prst="rect">
            <a:avLst/>
          </a:prstGeom>
        </p:spPr>
        <p:txBody>
          <a:bodyPr lIns="0" tIns="0" rIns="0" bIns="0" rtlCol="0" anchor="t">
            <a:spAutoFit/>
          </a:bodyPr>
          <a:lstStyle/>
          <a:p>
            <a:pPr algn="ctr">
              <a:lnSpc>
                <a:spcPts val="5512"/>
              </a:lnSpc>
            </a:pPr>
            <a:r>
              <a:rPr lang="ar-EG" sz="4593" b="1">
                <a:solidFill>
                  <a:srgbClr val="000000"/>
                </a:solidFill>
                <a:latin typeface="Almarai Bold"/>
                <a:ea typeface="Almarai Bold"/>
                <a:cs typeface="Almarai Bold"/>
                <a:sym typeface="Almarai Bold"/>
                <a:rtl/>
              </a:rPr>
              <a:t>الفصل التاسع</a:t>
            </a:r>
          </a:p>
        </p:txBody>
      </p:sp>
      <p:sp>
        <p:nvSpPr>
          <p:cNvPr id="27" name="TextBox 27"/>
          <p:cNvSpPr txBox="1"/>
          <p:nvPr/>
        </p:nvSpPr>
        <p:spPr>
          <a:xfrm>
            <a:off x="4392815" y="1108041"/>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تمويل المشروع</a:t>
            </a:r>
          </a:p>
        </p:txBody>
      </p:sp>
      <p:sp>
        <p:nvSpPr>
          <p:cNvPr id="28" name="TextBox 28"/>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9" name="TextBox 29"/>
          <p:cNvSpPr txBox="1"/>
          <p:nvPr/>
        </p:nvSpPr>
        <p:spPr>
          <a:xfrm>
            <a:off x="2503362" y="7512205"/>
            <a:ext cx="6175452" cy="504823"/>
          </a:xfrm>
          <a:prstGeom prst="rect">
            <a:avLst/>
          </a:prstGeom>
        </p:spPr>
        <p:txBody>
          <a:bodyPr lIns="0" tIns="0" rIns="0" bIns="0" rtlCol="0" anchor="t">
            <a:spAutoFit/>
          </a:bodyPr>
          <a:lstStyle/>
          <a:p>
            <a:pPr marL="0" lvl="1" indent="0" algn="ctr" rtl="1">
              <a:lnSpc>
                <a:spcPts val="4091"/>
              </a:lnSpc>
              <a:spcBef>
                <a:spcPct val="0"/>
              </a:spcBef>
            </a:pPr>
            <a:r>
              <a:rPr lang="ar-EG" sz="2727" b="1">
                <a:solidFill>
                  <a:srgbClr val="000000"/>
                </a:solidFill>
                <a:latin typeface="Almarai Bold"/>
                <a:ea typeface="Almarai Bold"/>
                <a:cs typeface="Almarai Bold"/>
                <a:sym typeface="Almarai Bold"/>
                <a:rtl/>
              </a:rPr>
              <a:t>أشياء ينظر إليها البنك قبل إعطاء القرض</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205235" y="9065119"/>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055232" y="2861315"/>
            <a:ext cx="16177536" cy="665549"/>
            <a:chOff x="0" y="0"/>
            <a:chExt cx="4260750" cy="175289"/>
          </a:xfrm>
        </p:grpSpPr>
        <p:sp>
          <p:nvSpPr>
            <p:cNvPr id="10" name="Freeform 10"/>
            <p:cNvSpPr/>
            <p:nvPr/>
          </p:nvSpPr>
          <p:spPr>
            <a:xfrm>
              <a:off x="0" y="0"/>
              <a:ext cx="4260750" cy="175289"/>
            </a:xfrm>
            <a:custGeom>
              <a:avLst/>
              <a:gdLst/>
              <a:ahLst/>
              <a:cxnLst/>
              <a:rect l="l" t="t" r="r" b="b"/>
              <a:pathLst>
                <a:path w="4260750" h="175289">
                  <a:moveTo>
                    <a:pt x="13878" y="0"/>
                  </a:moveTo>
                  <a:lnTo>
                    <a:pt x="4246872" y="0"/>
                  </a:lnTo>
                  <a:cubicBezTo>
                    <a:pt x="4254536" y="0"/>
                    <a:pt x="4260750" y="6213"/>
                    <a:pt x="4260750" y="13878"/>
                  </a:cubicBezTo>
                  <a:lnTo>
                    <a:pt x="4260750" y="161410"/>
                  </a:lnTo>
                  <a:cubicBezTo>
                    <a:pt x="4260750" y="169075"/>
                    <a:pt x="4254536" y="175289"/>
                    <a:pt x="4246872" y="175289"/>
                  </a:cubicBezTo>
                  <a:lnTo>
                    <a:pt x="13878" y="175289"/>
                  </a:lnTo>
                  <a:cubicBezTo>
                    <a:pt x="6213" y="175289"/>
                    <a:pt x="0" y="169075"/>
                    <a:pt x="0" y="161410"/>
                  </a:cubicBezTo>
                  <a:lnTo>
                    <a:pt x="0" y="13878"/>
                  </a:lnTo>
                  <a:cubicBezTo>
                    <a:pt x="0" y="6213"/>
                    <a:pt x="6213" y="0"/>
                    <a:pt x="13878" y="0"/>
                  </a:cubicBezTo>
                  <a:close/>
                </a:path>
              </a:pathLst>
            </a:custGeom>
            <a:solidFill>
              <a:srgbClr val="E6E6E6"/>
            </a:solidFill>
          </p:spPr>
          <p:txBody>
            <a:bodyPr/>
            <a:lstStyle/>
            <a:p>
              <a:endParaRPr lang="en-US"/>
            </a:p>
          </p:txBody>
        </p:sp>
        <p:sp>
          <p:nvSpPr>
            <p:cNvPr id="11" name="TextBox 11"/>
            <p:cNvSpPr txBox="1"/>
            <p:nvPr/>
          </p:nvSpPr>
          <p:spPr>
            <a:xfrm>
              <a:off x="0" y="-9525"/>
              <a:ext cx="4260750" cy="184814"/>
            </a:xfrm>
            <a:prstGeom prst="rect">
              <a:avLst/>
            </a:prstGeom>
          </p:spPr>
          <p:txBody>
            <a:bodyPr lIns="50800" tIns="50800" rIns="50800" bIns="50800" rtlCol="0" anchor="ctr"/>
            <a:lstStyle/>
            <a:p>
              <a:pPr algn="ctr">
                <a:lnSpc>
                  <a:spcPts val="198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4" name="TextBox 14"/>
          <p:cNvSpPr txBox="1"/>
          <p:nvPr/>
        </p:nvSpPr>
        <p:spPr>
          <a:xfrm>
            <a:off x="6711755" y="562811"/>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عوامل اختيار مصدر التمويل المناسب</a:t>
            </a:r>
          </a:p>
        </p:txBody>
      </p:sp>
      <p:grpSp>
        <p:nvGrpSpPr>
          <p:cNvPr id="15" name="Group 15"/>
          <p:cNvGrpSpPr/>
          <p:nvPr/>
        </p:nvGrpSpPr>
        <p:grpSpPr>
          <a:xfrm>
            <a:off x="1028700" y="3526865"/>
            <a:ext cx="16177536" cy="2192969"/>
            <a:chOff x="0" y="0"/>
            <a:chExt cx="4260750" cy="577572"/>
          </a:xfrm>
        </p:grpSpPr>
        <p:sp>
          <p:nvSpPr>
            <p:cNvPr id="16" name="Freeform 16"/>
            <p:cNvSpPr/>
            <p:nvPr/>
          </p:nvSpPr>
          <p:spPr>
            <a:xfrm>
              <a:off x="0" y="0"/>
              <a:ext cx="4260750" cy="577572"/>
            </a:xfrm>
            <a:custGeom>
              <a:avLst/>
              <a:gdLst/>
              <a:ahLst/>
              <a:cxnLst/>
              <a:rect l="l" t="t" r="r" b="b"/>
              <a:pathLst>
                <a:path w="4260750" h="577572">
                  <a:moveTo>
                    <a:pt x="13878" y="0"/>
                  </a:moveTo>
                  <a:lnTo>
                    <a:pt x="4246872" y="0"/>
                  </a:lnTo>
                  <a:cubicBezTo>
                    <a:pt x="4254536" y="0"/>
                    <a:pt x="4260750" y="6213"/>
                    <a:pt x="4260750" y="13878"/>
                  </a:cubicBezTo>
                  <a:lnTo>
                    <a:pt x="4260750" y="563694"/>
                  </a:lnTo>
                  <a:cubicBezTo>
                    <a:pt x="4260750" y="571359"/>
                    <a:pt x="4254536" y="577572"/>
                    <a:pt x="4246872" y="577572"/>
                  </a:cubicBezTo>
                  <a:lnTo>
                    <a:pt x="13878" y="577572"/>
                  </a:lnTo>
                  <a:cubicBezTo>
                    <a:pt x="6213" y="577572"/>
                    <a:pt x="0" y="571359"/>
                    <a:pt x="0" y="563694"/>
                  </a:cubicBezTo>
                  <a:lnTo>
                    <a:pt x="0" y="13878"/>
                  </a:lnTo>
                  <a:cubicBezTo>
                    <a:pt x="0" y="6213"/>
                    <a:pt x="6213" y="0"/>
                    <a:pt x="13878" y="0"/>
                  </a:cubicBezTo>
                  <a:close/>
                </a:path>
              </a:pathLst>
            </a:custGeom>
            <a:solidFill>
              <a:srgbClr val="FFD966"/>
            </a:solidFill>
          </p:spPr>
          <p:txBody>
            <a:bodyPr/>
            <a:lstStyle/>
            <a:p>
              <a:endParaRPr lang="en-US"/>
            </a:p>
          </p:txBody>
        </p:sp>
        <p:sp>
          <p:nvSpPr>
            <p:cNvPr id="17" name="TextBox 17"/>
            <p:cNvSpPr txBox="1"/>
            <p:nvPr/>
          </p:nvSpPr>
          <p:spPr>
            <a:xfrm>
              <a:off x="0" y="-9525"/>
              <a:ext cx="4260750" cy="587097"/>
            </a:xfrm>
            <a:prstGeom prst="rect">
              <a:avLst/>
            </a:prstGeom>
          </p:spPr>
          <p:txBody>
            <a:bodyPr lIns="50800" tIns="50800" rIns="50800" bIns="50800" rtlCol="0" anchor="ctr"/>
            <a:lstStyle/>
            <a:p>
              <a:pPr algn="ctr">
                <a:lnSpc>
                  <a:spcPts val="1980"/>
                </a:lnSpc>
              </a:pPr>
              <a:endParaRPr/>
            </a:p>
          </p:txBody>
        </p:sp>
      </p:grpSp>
      <p:grpSp>
        <p:nvGrpSpPr>
          <p:cNvPr id="18" name="Group 18"/>
          <p:cNvGrpSpPr/>
          <p:nvPr/>
        </p:nvGrpSpPr>
        <p:grpSpPr>
          <a:xfrm>
            <a:off x="1081764" y="5894667"/>
            <a:ext cx="16177536" cy="1557698"/>
            <a:chOff x="0" y="0"/>
            <a:chExt cx="4260750" cy="410258"/>
          </a:xfrm>
        </p:grpSpPr>
        <p:sp>
          <p:nvSpPr>
            <p:cNvPr id="19" name="Freeform 19"/>
            <p:cNvSpPr/>
            <p:nvPr/>
          </p:nvSpPr>
          <p:spPr>
            <a:xfrm>
              <a:off x="0" y="0"/>
              <a:ext cx="4260750" cy="410258"/>
            </a:xfrm>
            <a:custGeom>
              <a:avLst/>
              <a:gdLst/>
              <a:ahLst/>
              <a:cxnLst/>
              <a:rect l="l" t="t" r="r" b="b"/>
              <a:pathLst>
                <a:path w="4260750" h="410258">
                  <a:moveTo>
                    <a:pt x="13878" y="0"/>
                  </a:moveTo>
                  <a:lnTo>
                    <a:pt x="4246872" y="0"/>
                  </a:lnTo>
                  <a:cubicBezTo>
                    <a:pt x="4254536" y="0"/>
                    <a:pt x="4260750" y="6213"/>
                    <a:pt x="4260750" y="13878"/>
                  </a:cubicBezTo>
                  <a:lnTo>
                    <a:pt x="4260750" y="396380"/>
                  </a:lnTo>
                  <a:cubicBezTo>
                    <a:pt x="4260750" y="404044"/>
                    <a:pt x="4254536" y="410258"/>
                    <a:pt x="4246872" y="410258"/>
                  </a:cubicBezTo>
                  <a:lnTo>
                    <a:pt x="13878" y="410258"/>
                  </a:lnTo>
                  <a:cubicBezTo>
                    <a:pt x="6213" y="410258"/>
                    <a:pt x="0" y="404044"/>
                    <a:pt x="0" y="396380"/>
                  </a:cubicBezTo>
                  <a:lnTo>
                    <a:pt x="0" y="13878"/>
                  </a:lnTo>
                  <a:cubicBezTo>
                    <a:pt x="0" y="6213"/>
                    <a:pt x="6213" y="0"/>
                    <a:pt x="13878" y="0"/>
                  </a:cubicBezTo>
                  <a:close/>
                </a:path>
              </a:pathLst>
            </a:custGeom>
            <a:solidFill>
              <a:srgbClr val="FFD966"/>
            </a:solidFill>
          </p:spPr>
          <p:txBody>
            <a:bodyPr/>
            <a:lstStyle/>
            <a:p>
              <a:endParaRPr lang="en-US"/>
            </a:p>
          </p:txBody>
        </p:sp>
        <p:sp>
          <p:nvSpPr>
            <p:cNvPr id="20" name="TextBox 20"/>
            <p:cNvSpPr txBox="1"/>
            <p:nvPr/>
          </p:nvSpPr>
          <p:spPr>
            <a:xfrm>
              <a:off x="0" y="-9525"/>
              <a:ext cx="4260750" cy="419783"/>
            </a:xfrm>
            <a:prstGeom prst="rect">
              <a:avLst/>
            </a:prstGeom>
          </p:spPr>
          <p:txBody>
            <a:bodyPr lIns="50800" tIns="50800" rIns="50800" bIns="50800" rtlCol="0" anchor="ctr"/>
            <a:lstStyle/>
            <a:p>
              <a:pPr algn="ctr">
                <a:lnSpc>
                  <a:spcPts val="1980"/>
                </a:lnSpc>
              </a:pPr>
              <a:endParaRPr/>
            </a:p>
          </p:txBody>
        </p:sp>
      </p:grpSp>
      <p:graphicFrame>
        <p:nvGraphicFramePr>
          <p:cNvPr id="21" name="Table 21"/>
          <p:cNvGraphicFramePr>
            <a:graphicFrameLocks noGrp="1"/>
          </p:cNvGraphicFramePr>
          <p:nvPr/>
        </p:nvGraphicFramePr>
        <p:xfrm>
          <a:off x="1081765" y="2861315"/>
          <a:ext cx="16177535" cy="4591050"/>
        </p:xfrm>
        <a:graphic>
          <a:graphicData uri="http://schemas.openxmlformats.org/drawingml/2006/table">
            <a:tbl>
              <a:tblPr rtl="1"/>
              <a:tblGrid>
                <a:gridCol w="3184450">
                  <a:extLst>
                    <a:ext uri="{9D8B030D-6E8A-4147-A177-3AD203B41FA5}">
                      <a16:colId xmlns:a16="http://schemas.microsoft.com/office/drawing/2014/main" val="20000"/>
                    </a:ext>
                  </a:extLst>
                </a:gridCol>
                <a:gridCol w="5908836">
                  <a:extLst>
                    <a:ext uri="{9D8B030D-6E8A-4147-A177-3AD203B41FA5}">
                      <a16:colId xmlns:a16="http://schemas.microsoft.com/office/drawing/2014/main" val="20001"/>
                    </a:ext>
                  </a:extLst>
                </a:gridCol>
                <a:gridCol w="7084249">
                  <a:extLst>
                    <a:ext uri="{9D8B030D-6E8A-4147-A177-3AD203B41FA5}">
                      <a16:colId xmlns:a16="http://schemas.microsoft.com/office/drawing/2014/main" val="20002"/>
                    </a:ext>
                  </a:extLst>
                </a:gridCol>
              </a:tblGrid>
              <a:tr h="723900">
                <a:tc>
                  <a:txBody>
                    <a:bodyPr/>
                    <a:lstStyle/>
                    <a:p>
                      <a:pPr algn="ctr">
                        <a:lnSpc>
                          <a:spcPts val="3600"/>
                        </a:lnSpc>
                        <a:defRPr/>
                      </a:pPr>
                      <a:r>
                        <a:rPr lang="ar-EG" sz="3000" b="1">
                          <a:solidFill>
                            <a:srgbClr val="000000"/>
                          </a:solidFill>
                          <a:latin typeface="Almarai Bold"/>
                          <a:ea typeface="Almarai Bold"/>
                          <a:cs typeface="Almarai Bold"/>
                          <a:sym typeface="Almarai Bold"/>
                          <a:rtl/>
                        </a:rPr>
                        <a:t>عوامل المفاضلة</a:t>
                      </a:r>
                      <a:endParaRPr lang="en-US" sz="1100"/>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600"/>
                        </a:lnSpc>
                        <a:defRPr/>
                      </a:pPr>
                      <a:r>
                        <a:rPr lang="ar-EG" sz="3000" b="1">
                          <a:solidFill>
                            <a:srgbClr val="000000"/>
                          </a:solidFill>
                          <a:latin typeface="Almarai Bold"/>
                          <a:ea typeface="Almarai Bold"/>
                          <a:cs typeface="Almarai Bold"/>
                          <a:sym typeface="Almarai Bold"/>
                          <a:rtl/>
                        </a:rPr>
                        <a:t>أموال الملكية</a:t>
                      </a:r>
                      <a:endParaRPr lang="en-US" sz="1100"/>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a:lnSpc>
                          <a:spcPts val="3600"/>
                        </a:lnSpc>
                        <a:defRPr/>
                      </a:pPr>
                      <a:r>
                        <a:rPr lang="ar-EG" sz="3000" b="1">
                          <a:solidFill>
                            <a:srgbClr val="000000"/>
                          </a:solidFill>
                          <a:latin typeface="Almarai Bold"/>
                          <a:ea typeface="Almarai Bold"/>
                          <a:cs typeface="Almarai Bold"/>
                          <a:sym typeface="Almarai Bold"/>
                          <a:rtl/>
                        </a:rPr>
                        <a:t>الاقتراض</a:t>
                      </a:r>
                      <a:endParaRPr lang="en-US" sz="1100"/>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09800">
                <a:tc>
                  <a:txBody>
                    <a:bodyPr/>
                    <a:lstStyle/>
                    <a:p>
                      <a:pPr algn="ctr" rtl="1">
                        <a:lnSpc>
                          <a:spcPts val="4320"/>
                        </a:lnSpc>
                        <a:defRPr/>
                      </a:pPr>
                      <a:r>
                        <a:rPr lang="ar-EG" sz="2400" b="1">
                          <a:solidFill>
                            <a:srgbClr val="000000"/>
                          </a:solidFill>
                          <a:latin typeface="Almarai Bold"/>
                          <a:ea typeface="Almarai Bold"/>
                          <a:cs typeface="Almarai Bold"/>
                          <a:sym typeface="Almarai Bold"/>
                          <a:rtl/>
                        </a:rPr>
                        <a:t>النظرة للأصول:</a:t>
                      </a:r>
                      <a:endParaRPr lang="en-US" sz="1100"/>
                    </a:p>
                    <a:p>
                      <a:pPr algn="ctr" rtl="1">
                        <a:lnSpc>
                          <a:spcPts val="4320"/>
                        </a:lnSpc>
                      </a:pPr>
                      <a:r>
                        <a:rPr lang="ar-EG" sz="2400" b="1">
                          <a:solidFill>
                            <a:srgbClr val="000000"/>
                          </a:solidFill>
                          <a:latin typeface="Almarai Bold"/>
                          <a:ea typeface="Almarai Bold"/>
                          <a:cs typeface="Almarai Bold"/>
                          <a:sym typeface="Almarai Bold"/>
                          <a:rtl/>
                        </a:rPr>
                        <a:t>الأصول مهمة لكلا الطرفين، لأنها تحقق مصلحة كل منهما</a:t>
                      </a:r>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ctr" rtl="1">
                        <a:lnSpc>
                          <a:spcPts val="4320"/>
                        </a:lnSpc>
                        <a:defRPr/>
                      </a:pPr>
                      <a:r>
                        <a:rPr lang="ar-EG" sz="2400" b="1">
                          <a:solidFill>
                            <a:srgbClr val="000000"/>
                          </a:solidFill>
                          <a:latin typeface="Almarai Bold"/>
                          <a:ea typeface="Almarai Bold"/>
                          <a:cs typeface="Almarai Bold"/>
                          <a:sym typeface="Almarai Bold"/>
                          <a:rtl/>
                        </a:rPr>
                        <a:t>نظرة أصحاب المنشأة الاستمرارية والنمو والازدهار.</a:t>
                      </a:r>
                      <a:endParaRPr lang="en-US" sz="1100"/>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rtl="1">
                        <a:lnSpc>
                          <a:spcPts val="4320"/>
                        </a:lnSpc>
                        <a:defRPr/>
                      </a:pPr>
                      <a:r>
                        <a:rPr lang="ar-EG" sz="2400" b="1">
                          <a:solidFill>
                            <a:srgbClr val="000000"/>
                          </a:solidFill>
                          <a:latin typeface="Almarai Bold"/>
                          <a:ea typeface="Almarai Bold"/>
                          <a:cs typeface="Almarai Bold"/>
                          <a:sym typeface="Almarai Bold"/>
                          <a:rtl/>
                        </a:rPr>
                        <a:t>نظرة المقرضين أن تكون الأصول جيدة للحصول على الأرباح ومن ثم استرداد أموالهم.</a:t>
                      </a:r>
                      <a:endParaRPr lang="en-US" sz="1100"/>
                    </a:p>
                    <a:p>
                      <a:pPr algn="r" rtl="1">
                        <a:lnSpc>
                          <a:spcPts val="4320"/>
                        </a:lnSpc>
                      </a:pPr>
                      <a:r>
                        <a:rPr lang="ar-EG" sz="2400" b="1">
                          <a:solidFill>
                            <a:srgbClr val="000000"/>
                          </a:solidFill>
                          <a:latin typeface="Almarai Bold"/>
                          <a:ea typeface="Almarai Bold"/>
                          <a:cs typeface="Almarai Bold"/>
                          <a:sym typeface="Almarai Bold"/>
                          <a:rtl/>
                        </a:rPr>
                        <a:t>الخسارة - التصفية - استرداد أموالهم (نظرة تصفوية)</a:t>
                      </a:r>
                    </a:p>
                    <a:p>
                      <a:pPr algn="ctr" rtl="1">
                        <a:lnSpc>
                          <a:spcPts val="4320"/>
                        </a:lnSpc>
                      </a:pPr>
                      <a:r>
                        <a:rPr lang="ar-EG" sz="2400" b="1">
                          <a:solidFill>
                            <a:srgbClr val="000000"/>
                          </a:solidFill>
                          <a:latin typeface="Almarai Bold"/>
                          <a:ea typeface="Almarai Bold"/>
                          <a:cs typeface="Almarai Bold"/>
                          <a:sym typeface="Almarai Bold"/>
                          <a:rtl/>
                        </a:rPr>
                        <a:t> </a:t>
                      </a:r>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7350">
                <a:tc>
                  <a:txBody>
                    <a:bodyPr/>
                    <a:lstStyle/>
                    <a:p>
                      <a:pPr algn="ctr" rtl="1">
                        <a:lnSpc>
                          <a:spcPts val="4320"/>
                        </a:lnSpc>
                        <a:defRPr/>
                      </a:pPr>
                      <a:r>
                        <a:rPr lang="ar-EG" sz="2400" b="1">
                          <a:solidFill>
                            <a:srgbClr val="000000"/>
                          </a:solidFill>
                          <a:latin typeface="Almarai Bold"/>
                          <a:ea typeface="Almarai Bold"/>
                          <a:cs typeface="Almarai Bold"/>
                          <a:sym typeface="Almarai Bold"/>
                          <a:rtl/>
                        </a:rPr>
                        <a:t>الميزة الضريبية</a:t>
                      </a:r>
                      <a:endParaRPr lang="en-US" sz="1100"/>
                    </a:p>
                  </a:txBody>
                  <a:tcPr marL="18184" marR="18184" marT="18184" marB="18184" anchor="ctr">
                    <a:lnL w="0"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rtl="1">
                        <a:lnSpc>
                          <a:spcPts val="3780"/>
                        </a:lnSpc>
                        <a:defRPr/>
                      </a:pPr>
                      <a:r>
                        <a:rPr lang="ar-EG" sz="2100" b="1">
                          <a:solidFill>
                            <a:srgbClr val="000000"/>
                          </a:solidFill>
                          <a:latin typeface="Almarai Bold"/>
                          <a:ea typeface="Almarai Bold"/>
                          <a:cs typeface="Almarai Bold"/>
                          <a:sym typeface="Almarai Bold"/>
                          <a:rtl/>
                        </a:rPr>
                        <a:t>لا توجد ميزة ضريبية </a:t>
                      </a:r>
                      <a:endParaRPr lang="en-US" sz="1100"/>
                    </a:p>
                  </a:txBody>
                  <a:tcPr marL="18184" marR="18184" marT="18184" marB="18184"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4320"/>
                        </a:lnSpc>
                        <a:defRPr/>
                      </a:pPr>
                      <a:r>
                        <a:rPr lang="ar-EG" sz="2400" b="1">
                          <a:solidFill>
                            <a:srgbClr val="000000"/>
                          </a:solidFill>
                          <a:latin typeface="Almarai Bold"/>
                          <a:ea typeface="Almarai Bold"/>
                          <a:cs typeface="Almarai Bold"/>
                          <a:sym typeface="Almarai Bold"/>
                          <a:rtl/>
                        </a:rPr>
                        <a:t>تكاليف الفوائد والعمولات تعد مصاريف يتم خصمها من الربح قبل احتساب الميزة الضريبية مما يؤدي إلى تخفيض مبلغ الضريبة</a:t>
                      </a:r>
                      <a:endParaRPr lang="en-US" sz="1100"/>
                    </a:p>
                  </a:txBody>
                  <a:tcPr marL="18184" marR="18184" marT="18184" marB="18184" anchor="ctr">
                    <a:lnL w="4762"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081808" y="2533368"/>
            <a:ext cx="16230600" cy="4280821"/>
          </a:xfrm>
          <a:custGeom>
            <a:avLst/>
            <a:gdLst/>
            <a:ahLst/>
            <a:cxnLst/>
            <a:rect l="l" t="t" r="r" b="b"/>
            <a:pathLst>
              <a:path w="16230600" h="4280821">
                <a:moveTo>
                  <a:pt x="0" y="0"/>
                </a:moveTo>
                <a:lnTo>
                  <a:pt x="16230600" y="0"/>
                </a:lnTo>
                <a:lnTo>
                  <a:pt x="16230600" y="4280820"/>
                </a:lnTo>
                <a:lnTo>
                  <a:pt x="0" y="4280820"/>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06</a:t>
            </a:r>
          </a:p>
        </p:txBody>
      </p:sp>
      <p:sp>
        <p:nvSpPr>
          <p:cNvPr id="12" name="TextBox 12"/>
          <p:cNvSpPr txBox="1"/>
          <p:nvPr/>
        </p:nvSpPr>
        <p:spPr>
          <a:xfrm>
            <a:off x="6711755" y="562811"/>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عشرة أشياء ينظر إليها البنك قبل تقديم القرض</a:t>
            </a:r>
          </a:p>
        </p:txBody>
      </p:sp>
      <p:sp>
        <p:nvSpPr>
          <p:cNvPr id="13" name="TextBox 13"/>
          <p:cNvSpPr txBox="1"/>
          <p:nvPr/>
        </p:nvSpPr>
        <p:spPr>
          <a:xfrm>
            <a:off x="14599771" y="3307823"/>
            <a:ext cx="2474094" cy="989685"/>
          </a:xfrm>
          <a:prstGeom prst="rect">
            <a:avLst/>
          </a:prstGeom>
        </p:spPr>
        <p:txBody>
          <a:bodyPr lIns="0" tIns="0" rIns="0" bIns="0" rtlCol="0" anchor="t">
            <a:spAutoFit/>
          </a:bodyPr>
          <a:lstStyle/>
          <a:p>
            <a:pPr algn="ctr" rtl="1">
              <a:lnSpc>
                <a:spcPts val="3919"/>
              </a:lnSpc>
            </a:pPr>
            <a:r>
              <a:rPr lang="ar-EG" sz="2760" b="1" spc="28">
                <a:solidFill>
                  <a:srgbClr val="000000"/>
                </a:solidFill>
                <a:latin typeface="Almarai Bold"/>
                <a:ea typeface="Almarai Bold"/>
                <a:cs typeface="Almarai Bold"/>
                <a:sym typeface="Almarai Bold"/>
                <a:rtl/>
              </a:rPr>
              <a:t>تقييم المتقدمين</a:t>
            </a:r>
          </a:p>
        </p:txBody>
      </p:sp>
      <p:sp>
        <p:nvSpPr>
          <p:cNvPr id="14" name="TextBox 14"/>
          <p:cNvSpPr txBox="1"/>
          <p:nvPr/>
        </p:nvSpPr>
        <p:spPr>
          <a:xfrm>
            <a:off x="11743811" y="3253306"/>
            <a:ext cx="2241484" cy="1284648"/>
          </a:xfrm>
          <a:prstGeom prst="rect">
            <a:avLst/>
          </a:prstGeom>
        </p:spPr>
        <p:txBody>
          <a:bodyPr lIns="0" tIns="0" rIns="0" bIns="0" rtlCol="0" anchor="t">
            <a:spAutoFit/>
          </a:bodyPr>
          <a:lstStyle/>
          <a:p>
            <a:pPr algn="ctr" rtl="1">
              <a:lnSpc>
                <a:spcPts val="3382"/>
              </a:lnSpc>
            </a:pPr>
            <a:r>
              <a:rPr lang="ar-EG" sz="2524" b="1" spc="26">
                <a:solidFill>
                  <a:srgbClr val="000000"/>
                </a:solidFill>
                <a:latin typeface="Almarai Bold"/>
                <a:ea typeface="Almarai Bold"/>
                <a:cs typeface="Almarai Bold"/>
                <a:sym typeface="Almarai Bold"/>
                <a:rtl/>
              </a:rPr>
              <a:t>حجم مبلغ القرض المطلوب</a:t>
            </a:r>
          </a:p>
        </p:txBody>
      </p:sp>
      <p:sp>
        <p:nvSpPr>
          <p:cNvPr id="15" name="TextBox 15"/>
          <p:cNvSpPr txBox="1"/>
          <p:nvPr/>
        </p:nvSpPr>
        <p:spPr>
          <a:xfrm>
            <a:off x="7524483" y="4448887"/>
            <a:ext cx="1855162" cy="1531188"/>
          </a:xfrm>
          <a:prstGeom prst="rect">
            <a:avLst/>
          </a:prstGeom>
        </p:spPr>
        <p:txBody>
          <a:bodyPr lIns="0" tIns="0" rIns="0" bIns="0" rtlCol="0" anchor="t">
            <a:spAutoFit/>
          </a:bodyPr>
          <a:lstStyle/>
          <a:p>
            <a:pPr algn="ctr" rtl="1">
              <a:lnSpc>
                <a:spcPts val="3975"/>
              </a:lnSpc>
            </a:pPr>
            <a:r>
              <a:rPr lang="ar-EG" sz="2860" b="1" spc="29">
                <a:solidFill>
                  <a:srgbClr val="000000"/>
                </a:solidFill>
                <a:latin typeface="Almarai Bold"/>
                <a:ea typeface="Almarai Bold"/>
                <a:cs typeface="Almarai Bold"/>
                <a:sym typeface="Almarai Bold"/>
                <a:rtl/>
              </a:rPr>
              <a:t>سبب الحاجة للقرض</a:t>
            </a:r>
          </a:p>
        </p:txBody>
      </p:sp>
      <p:sp>
        <p:nvSpPr>
          <p:cNvPr id="16" name="TextBox 16"/>
          <p:cNvSpPr txBox="1"/>
          <p:nvPr/>
        </p:nvSpPr>
        <p:spPr>
          <a:xfrm>
            <a:off x="13477045" y="4578528"/>
            <a:ext cx="1855162" cy="1075588"/>
          </a:xfrm>
          <a:prstGeom prst="rect">
            <a:avLst/>
          </a:prstGeom>
        </p:spPr>
        <p:txBody>
          <a:bodyPr lIns="0" tIns="0" rIns="0" bIns="0" rtlCol="0" anchor="t">
            <a:spAutoFit/>
          </a:bodyPr>
          <a:lstStyle/>
          <a:p>
            <a:pPr algn="ctr" rtl="1">
              <a:lnSpc>
                <a:spcPts val="4232"/>
              </a:lnSpc>
            </a:pPr>
            <a:r>
              <a:rPr lang="ar-EG" sz="2960" b="1" spc="30">
                <a:solidFill>
                  <a:srgbClr val="000000"/>
                </a:solidFill>
                <a:latin typeface="Almarai Bold"/>
                <a:ea typeface="Almarai Bold"/>
                <a:cs typeface="Almarai Bold"/>
                <a:sym typeface="Almarai Bold"/>
                <a:rtl/>
              </a:rPr>
              <a:t>وجود مصدر وحيد</a:t>
            </a:r>
          </a:p>
        </p:txBody>
      </p:sp>
      <p:sp>
        <p:nvSpPr>
          <p:cNvPr id="17" name="TextBox 17"/>
          <p:cNvSpPr txBox="1"/>
          <p:nvPr/>
        </p:nvSpPr>
        <p:spPr>
          <a:xfrm>
            <a:off x="10522645" y="4461754"/>
            <a:ext cx="1813032" cy="1464942"/>
          </a:xfrm>
          <a:prstGeom prst="rect">
            <a:avLst/>
          </a:prstGeom>
        </p:spPr>
        <p:txBody>
          <a:bodyPr lIns="0" tIns="0" rIns="0" bIns="0" rtlCol="0" anchor="t">
            <a:spAutoFit/>
          </a:bodyPr>
          <a:lstStyle/>
          <a:p>
            <a:pPr algn="ctr" rtl="1">
              <a:lnSpc>
                <a:spcPts val="3874"/>
              </a:lnSpc>
            </a:pPr>
            <a:r>
              <a:rPr lang="ar-EG" sz="2653" b="1" spc="27">
                <a:solidFill>
                  <a:srgbClr val="000000"/>
                </a:solidFill>
                <a:latin typeface="Almarai Bold"/>
                <a:ea typeface="Almarai Bold"/>
                <a:cs typeface="Almarai Bold"/>
                <a:sym typeface="Almarai Bold"/>
                <a:rtl/>
              </a:rPr>
              <a:t>فائدة القرض للمشروع</a:t>
            </a:r>
          </a:p>
        </p:txBody>
      </p:sp>
      <p:sp>
        <p:nvSpPr>
          <p:cNvPr id="18" name="TextBox 18"/>
          <p:cNvSpPr txBox="1"/>
          <p:nvPr/>
        </p:nvSpPr>
        <p:spPr>
          <a:xfrm>
            <a:off x="9031745" y="3272356"/>
            <a:ext cx="1717272" cy="1276350"/>
          </a:xfrm>
          <a:prstGeom prst="rect">
            <a:avLst/>
          </a:prstGeom>
        </p:spPr>
        <p:txBody>
          <a:bodyPr lIns="0" tIns="0" rIns="0" bIns="0" rtlCol="0" anchor="t">
            <a:spAutoFit/>
          </a:bodyPr>
          <a:lstStyle/>
          <a:p>
            <a:pPr algn="ctr" rtl="1">
              <a:lnSpc>
                <a:spcPts val="3312"/>
              </a:lnSpc>
            </a:pPr>
            <a:r>
              <a:rPr lang="ar-EG" sz="2760" b="1" spc="28">
                <a:solidFill>
                  <a:srgbClr val="000000"/>
                </a:solidFill>
                <a:latin typeface="Almarai Bold"/>
                <a:ea typeface="Almarai Bold"/>
                <a:cs typeface="Almarai Bold"/>
                <a:sym typeface="Almarai Bold"/>
                <a:rtl/>
              </a:rPr>
              <a:t>طريقة سداد القرض</a:t>
            </a:r>
          </a:p>
        </p:txBody>
      </p:sp>
      <p:sp>
        <p:nvSpPr>
          <p:cNvPr id="19" name="TextBox 19"/>
          <p:cNvSpPr txBox="1"/>
          <p:nvPr/>
        </p:nvSpPr>
        <p:spPr>
          <a:xfrm>
            <a:off x="5906685" y="3320899"/>
            <a:ext cx="2010508" cy="1152372"/>
          </a:xfrm>
          <a:prstGeom prst="rect">
            <a:avLst/>
          </a:prstGeom>
        </p:spPr>
        <p:txBody>
          <a:bodyPr lIns="0" tIns="0" rIns="0" bIns="0" rtlCol="0" anchor="t">
            <a:spAutoFit/>
          </a:bodyPr>
          <a:lstStyle/>
          <a:p>
            <a:pPr algn="ctr" rtl="1">
              <a:lnSpc>
                <a:spcPts val="4633"/>
              </a:lnSpc>
            </a:pPr>
            <a:r>
              <a:rPr lang="ar-EG" sz="2860" b="1" spc="29">
                <a:solidFill>
                  <a:srgbClr val="000000"/>
                </a:solidFill>
                <a:latin typeface="Almarai Bold"/>
                <a:ea typeface="Almarai Bold"/>
                <a:cs typeface="Almarai Bold"/>
                <a:sym typeface="Almarai Bold"/>
                <a:rtl/>
              </a:rPr>
              <a:t>مدة سداد القرض</a:t>
            </a:r>
          </a:p>
        </p:txBody>
      </p:sp>
      <p:sp>
        <p:nvSpPr>
          <p:cNvPr id="20" name="TextBox 20"/>
          <p:cNvSpPr txBox="1"/>
          <p:nvPr/>
        </p:nvSpPr>
        <p:spPr>
          <a:xfrm>
            <a:off x="4461903" y="4892464"/>
            <a:ext cx="2014829" cy="1113774"/>
          </a:xfrm>
          <a:prstGeom prst="rect">
            <a:avLst/>
          </a:prstGeom>
        </p:spPr>
        <p:txBody>
          <a:bodyPr lIns="0" tIns="0" rIns="0" bIns="0" rtlCol="0" anchor="t">
            <a:spAutoFit/>
          </a:bodyPr>
          <a:lstStyle/>
          <a:p>
            <a:pPr algn="ctr" rtl="1">
              <a:lnSpc>
                <a:spcPts val="2860"/>
              </a:lnSpc>
            </a:pPr>
            <a:r>
              <a:rPr lang="ar-EG" sz="2166" b="1" spc="22">
                <a:solidFill>
                  <a:srgbClr val="000000"/>
                </a:solidFill>
                <a:latin typeface="Almarai Bold"/>
                <a:ea typeface="Almarai Bold"/>
                <a:cs typeface="Almarai Bold"/>
                <a:sym typeface="Almarai Bold"/>
                <a:rtl/>
              </a:rPr>
              <a:t>الخطط البديلة في حال فشل المشروع</a:t>
            </a:r>
          </a:p>
        </p:txBody>
      </p:sp>
      <p:sp>
        <p:nvSpPr>
          <p:cNvPr id="21" name="TextBox 21"/>
          <p:cNvSpPr txBox="1"/>
          <p:nvPr/>
        </p:nvSpPr>
        <p:spPr>
          <a:xfrm>
            <a:off x="2977015" y="3446073"/>
            <a:ext cx="1939070" cy="1102633"/>
          </a:xfrm>
          <a:prstGeom prst="rect">
            <a:avLst/>
          </a:prstGeom>
        </p:spPr>
        <p:txBody>
          <a:bodyPr lIns="0" tIns="0" rIns="0" bIns="0" rtlCol="0" anchor="t">
            <a:spAutoFit/>
          </a:bodyPr>
          <a:lstStyle/>
          <a:p>
            <a:pPr algn="ctr" rtl="1">
              <a:lnSpc>
                <a:spcPts val="2878"/>
              </a:lnSpc>
            </a:pPr>
            <a:r>
              <a:rPr lang="ar-EG" sz="2321" b="1" spc="24">
                <a:solidFill>
                  <a:srgbClr val="000000"/>
                </a:solidFill>
                <a:latin typeface="Almarai Bold"/>
                <a:ea typeface="Almarai Bold"/>
                <a:cs typeface="Almarai Bold"/>
                <a:sym typeface="Almarai Bold"/>
                <a:rtl/>
              </a:rPr>
              <a:t>خطط مواجهة العقبات والتحديات</a:t>
            </a:r>
          </a:p>
        </p:txBody>
      </p:sp>
      <p:sp>
        <p:nvSpPr>
          <p:cNvPr id="22" name="TextBox 22"/>
          <p:cNvSpPr txBox="1"/>
          <p:nvPr/>
        </p:nvSpPr>
        <p:spPr>
          <a:xfrm>
            <a:off x="503394" y="5019675"/>
            <a:ext cx="3710325"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العملاء</a:t>
            </a:r>
          </a:p>
        </p:txBody>
      </p:sp>
      <p:sp>
        <p:nvSpPr>
          <p:cNvPr id="23" name="Freeform 23"/>
          <p:cNvSpPr/>
          <p:nvPr/>
        </p:nvSpPr>
        <p:spPr>
          <a:xfrm>
            <a:off x="9295369" y="7117327"/>
            <a:ext cx="4400345" cy="2024159"/>
          </a:xfrm>
          <a:custGeom>
            <a:avLst/>
            <a:gdLst/>
            <a:ahLst/>
            <a:cxnLst/>
            <a:rect l="l" t="t" r="r" b="b"/>
            <a:pathLst>
              <a:path w="4400345" h="2024159">
                <a:moveTo>
                  <a:pt x="0" y="0"/>
                </a:moveTo>
                <a:lnTo>
                  <a:pt x="4400345" y="0"/>
                </a:lnTo>
                <a:lnTo>
                  <a:pt x="4400345" y="2024159"/>
                </a:lnTo>
                <a:lnTo>
                  <a:pt x="0" y="20241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1897281" y="7319952"/>
            <a:ext cx="1579764" cy="1618909"/>
          </a:xfrm>
          <a:custGeom>
            <a:avLst/>
            <a:gdLst/>
            <a:ahLst/>
            <a:cxnLst/>
            <a:rect l="l" t="t" r="r" b="b"/>
            <a:pathLst>
              <a:path w="1579764" h="1618909">
                <a:moveTo>
                  <a:pt x="0" y="0"/>
                </a:moveTo>
                <a:lnTo>
                  <a:pt x="1579764" y="0"/>
                </a:lnTo>
                <a:lnTo>
                  <a:pt x="1579764" y="1618909"/>
                </a:lnTo>
                <a:lnTo>
                  <a:pt x="0" y="1618909"/>
                </a:lnTo>
                <a:lnTo>
                  <a:pt x="0" y="0"/>
                </a:lnTo>
                <a:close/>
              </a:path>
            </a:pathLst>
          </a:custGeom>
          <a:blipFill>
            <a:blip r:embed="rId9"/>
            <a:stretch>
              <a:fillRect r="-2477"/>
            </a:stretch>
          </a:blipFill>
        </p:spPr>
        <p:txBody>
          <a:bodyPr/>
          <a:lstStyle/>
          <a:p>
            <a:endParaRPr lang="en-US"/>
          </a:p>
        </p:txBody>
      </p:sp>
      <p:sp>
        <p:nvSpPr>
          <p:cNvPr id="25" name="Freeform 25"/>
          <p:cNvSpPr/>
          <p:nvPr/>
        </p:nvSpPr>
        <p:spPr>
          <a:xfrm>
            <a:off x="5051376" y="6747358"/>
            <a:ext cx="3795310" cy="2615313"/>
          </a:xfrm>
          <a:custGeom>
            <a:avLst/>
            <a:gdLst/>
            <a:ahLst/>
            <a:cxnLst/>
            <a:rect l="l" t="t" r="r" b="b"/>
            <a:pathLst>
              <a:path w="3795310" h="2615313">
                <a:moveTo>
                  <a:pt x="0" y="0"/>
                </a:moveTo>
                <a:lnTo>
                  <a:pt x="3795310" y="0"/>
                </a:lnTo>
                <a:lnTo>
                  <a:pt x="3795310" y="2615313"/>
                </a:lnTo>
                <a:lnTo>
                  <a:pt x="0" y="26153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TextBox 26"/>
          <p:cNvSpPr txBox="1"/>
          <p:nvPr/>
        </p:nvSpPr>
        <p:spPr>
          <a:xfrm>
            <a:off x="4461903" y="7395213"/>
            <a:ext cx="4974255" cy="1016168"/>
          </a:xfrm>
          <a:prstGeom prst="rect">
            <a:avLst/>
          </a:prstGeom>
        </p:spPr>
        <p:txBody>
          <a:bodyPr lIns="0" tIns="0" rIns="0" bIns="0" rtlCol="0" anchor="t">
            <a:spAutoFit/>
          </a:bodyPr>
          <a:lstStyle/>
          <a:p>
            <a:pPr algn="ctr" rtl="1">
              <a:lnSpc>
                <a:spcPts val="4141"/>
              </a:lnSpc>
            </a:pPr>
            <a:r>
              <a:rPr lang="ar-EG" sz="2556" b="1" spc="25">
                <a:solidFill>
                  <a:srgbClr val="000000"/>
                </a:solidFill>
                <a:latin typeface="Almarai Bold"/>
                <a:ea typeface="Almarai Bold"/>
                <a:cs typeface="Almarai Bold"/>
                <a:sym typeface="Almarai Bold"/>
                <a:rtl/>
              </a:rPr>
              <a:t>مقطع فيديو</a:t>
            </a:r>
          </a:p>
          <a:p>
            <a:pPr algn="ctr" rtl="1">
              <a:lnSpc>
                <a:spcPts val="4141"/>
              </a:lnSpc>
              <a:spcBef>
                <a:spcPct val="0"/>
              </a:spcBef>
            </a:pPr>
            <a:r>
              <a:rPr lang="ar-EG" sz="2556" b="1" spc="26">
                <a:solidFill>
                  <a:srgbClr val="000000"/>
                </a:solidFill>
                <a:latin typeface="Almarai Bold"/>
                <a:ea typeface="Almarai Bold"/>
                <a:cs typeface="Almarai Bold"/>
                <a:sym typeface="Almarai Bold"/>
                <a:rtl/>
              </a:rPr>
              <a:t>كيف تحصل على قرض؟</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2826880" y="3248224"/>
            <a:ext cx="13417880" cy="3790551"/>
          </a:xfrm>
          <a:custGeom>
            <a:avLst/>
            <a:gdLst/>
            <a:ahLst/>
            <a:cxnLst/>
            <a:rect l="l" t="t" r="r" b="b"/>
            <a:pathLst>
              <a:path w="13417880" h="3790551">
                <a:moveTo>
                  <a:pt x="0" y="0"/>
                </a:moveTo>
                <a:lnTo>
                  <a:pt x="13417881" y="0"/>
                </a:lnTo>
                <a:lnTo>
                  <a:pt x="13417881" y="3790552"/>
                </a:lnTo>
                <a:lnTo>
                  <a:pt x="0" y="3790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1662922" y="8012590"/>
            <a:ext cx="1146351" cy="467138"/>
          </a:xfrm>
          <a:custGeom>
            <a:avLst/>
            <a:gdLst/>
            <a:ahLst/>
            <a:cxnLst/>
            <a:rect l="l" t="t" r="r" b="b"/>
            <a:pathLst>
              <a:path w="1146351" h="467138">
                <a:moveTo>
                  <a:pt x="0" y="0"/>
                </a:moveTo>
                <a:lnTo>
                  <a:pt x="1146351" y="0"/>
                </a:lnTo>
                <a:lnTo>
                  <a:pt x="1146351" y="467138"/>
                </a:lnTo>
                <a:lnTo>
                  <a:pt x="0" y="4671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2866423" y="7041186"/>
            <a:ext cx="3321980" cy="2409945"/>
          </a:xfrm>
          <a:custGeom>
            <a:avLst/>
            <a:gdLst/>
            <a:ahLst/>
            <a:cxnLst/>
            <a:rect l="l" t="t" r="r" b="b"/>
            <a:pathLst>
              <a:path w="3321980" h="2409945">
                <a:moveTo>
                  <a:pt x="0" y="0"/>
                </a:moveTo>
                <a:lnTo>
                  <a:pt x="3321980" y="0"/>
                </a:lnTo>
                <a:lnTo>
                  <a:pt x="3321980" y="2409945"/>
                </a:lnTo>
                <a:lnTo>
                  <a:pt x="0" y="24099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2"/>
          <p:cNvSpPr txBox="1"/>
          <p:nvPr/>
        </p:nvSpPr>
        <p:spPr>
          <a:xfrm>
            <a:off x="13083115" y="4187825"/>
            <a:ext cx="2907646" cy="1884655"/>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قدر المبلغ المتوافر لديك حاليا</a:t>
            </a:r>
          </a:p>
        </p:txBody>
      </p:sp>
      <p:sp>
        <p:nvSpPr>
          <p:cNvPr id="13" name="TextBox 13"/>
          <p:cNvSpPr txBox="1"/>
          <p:nvPr/>
        </p:nvSpPr>
        <p:spPr>
          <a:xfrm>
            <a:off x="6711755" y="549382"/>
            <a:ext cx="5032056" cy="126682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تقييم الوضع المالي لرائد الأعمال</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6" name="TextBox 16"/>
          <p:cNvSpPr txBox="1"/>
          <p:nvPr/>
        </p:nvSpPr>
        <p:spPr>
          <a:xfrm>
            <a:off x="9801279" y="4175125"/>
            <a:ext cx="2855731" cy="1884655"/>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قدر المرحلة الزمنية لتحقيق عائد مالي</a:t>
            </a:r>
          </a:p>
        </p:txBody>
      </p:sp>
      <p:sp>
        <p:nvSpPr>
          <p:cNvPr id="17" name="TextBox 17"/>
          <p:cNvSpPr txBox="1"/>
          <p:nvPr/>
        </p:nvSpPr>
        <p:spPr>
          <a:xfrm>
            <a:off x="2958828" y="4187825"/>
            <a:ext cx="2872491" cy="1884655"/>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قدر المبلغ الاحتياطي للأزمات</a:t>
            </a:r>
          </a:p>
        </p:txBody>
      </p:sp>
      <p:sp>
        <p:nvSpPr>
          <p:cNvPr id="18" name="TextBox 18"/>
          <p:cNvSpPr txBox="1"/>
          <p:nvPr/>
        </p:nvSpPr>
        <p:spPr>
          <a:xfrm>
            <a:off x="6488543" y="3868738"/>
            <a:ext cx="2655457" cy="2522830"/>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قدر المبالغ اللازمة للحاجات الشخصية والأسرية</a:t>
            </a:r>
          </a:p>
        </p:txBody>
      </p:sp>
      <p:sp>
        <p:nvSpPr>
          <p:cNvPr id="19" name="TextBox 19"/>
          <p:cNvSpPr txBox="1"/>
          <p:nvPr/>
        </p:nvSpPr>
        <p:spPr>
          <a:xfrm>
            <a:off x="1992650" y="7560173"/>
            <a:ext cx="10083152" cy="919555"/>
          </a:xfrm>
          <a:prstGeom prst="rect">
            <a:avLst/>
          </a:prstGeom>
        </p:spPr>
        <p:txBody>
          <a:bodyPr lIns="0" tIns="0" rIns="0" bIns="0" rtlCol="0" anchor="t">
            <a:spAutoFit/>
          </a:bodyPr>
          <a:lstStyle/>
          <a:p>
            <a:pPr algn="ctr" rtl="1">
              <a:lnSpc>
                <a:spcPts val="7054"/>
              </a:lnSpc>
            </a:pPr>
            <a:r>
              <a:rPr lang="ar-EG" sz="4354" spc="45">
                <a:solidFill>
                  <a:srgbClr val="FF3500"/>
                </a:solidFill>
                <a:latin typeface="Dimnah"/>
                <a:ea typeface="Dimnah"/>
                <a:cs typeface="Dimnah"/>
                <a:sym typeface="Dimnah"/>
                <a:rtl/>
              </a:rPr>
              <a:t> الخطوة الأولى – الخطوة الثالثة – الخطوة الرابعة</a:t>
            </a:r>
          </a:p>
        </p:txBody>
      </p:sp>
      <p:sp>
        <p:nvSpPr>
          <p:cNvPr id="20" name="TextBox 20"/>
          <p:cNvSpPr txBox="1"/>
          <p:nvPr/>
        </p:nvSpPr>
        <p:spPr>
          <a:xfrm>
            <a:off x="12657011" y="7401317"/>
            <a:ext cx="3638734" cy="1585417"/>
          </a:xfrm>
          <a:prstGeom prst="rect">
            <a:avLst/>
          </a:prstGeom>
        </p:spPr>
        <p:txBody>
          <a:bodyPr lIns="0" tIns="0" rIns="0" bIns="0" rtlCol="0" anchor="t">
            <a:spAutoFit/>
          </a:bodyPr>
          <a:lstStyle/>
          <a:p>
            <a:pPr algn="ctr" rtl="1">
              <a:lnSpc>
                <a:spcPts val="5933"/>
              </a:lnSpc>
            </a:pPr>
            <a:r>
              <a:rPr lang="ar-EG" sz="4785" spc="49">
                <a:solidFill>
                  <a:srgbClr val="000000"/>
                </a:solidFill>
                <a:latin typeface="Dimnah"/>
                <a:ea typeface="Dimnah"/>
                <a:cs typeface="Dimnah"/>
                <a:sym typeface="Dimnah"/>
                <a:rtl/>
              </a:rPr>
              <a:t>المبلغ الجاهز للاستثمار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0" name="Freeform 10"/>
          <p:cNvSpPr/>
          <p:nvPr/>
        </p:nvSpPr>
        <p:spPr>
          <a:xfrm>
            <a:off x="4318360" y="3028244"/>
            <a:ext cx="9392512" cy="1056658"/>
          </a:xfrm>
          <a:custGeom>
            <a:avLst/>
            <a:gdLst/>
            <a:ahLst/>
            <a:cxnLst/>
            <a:rect l="l" t="t" r="r" b="b"/>
            <a:pathLst>
              <a:path w="9392512" h="1056658">
                <a:moveTo>
                  <a:pt x="0" y="0"/>
                </a:moveTo>
                <a:lnTo>
                  <a:pt x="9392512" y="0"/>
                </a:lnTo>
                <a:lnTo>
                  <a:pt x="9392512" y="1056657"/>
                </a:lnTo>
                <a:lnTo>
                  <a:pt x="0" y="1056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4318360" y="4237301"/>
            <a:ext cx="9392512" cy="1056658"/>
          </a:xfrm>
          <a:custGeom>
            <a:avLst/>
            <a:gdLst/>
            <a:ahLst/>
            <a:cxnLst/>
            <a:rect l="l" t="t" r="r" b="b"/>
            <a:pathLst>
              <a:path w="9392512" h="1056658">
                <a:moveTo>
                  <a:pt x="0" y="0"/>
                </a:moveTo>
                <a:lnTo>
                  <a:pt x="9392512" y="0"/>
                </a:lnTo>
                <a:lnTo>
                  <a:pt x="9392512" y="1056658"/>
                </a:lnTo>
                <a:lnTo>
                  <a:pt x="0" y="1056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4318360" y="5388101"/>
            <a:ext cx="9392512" cy="1056658"/>
          </a:xfrm>
          <a:custGeom>
            <a:avLst/>
            <a:gdLst/>
            <a:ahLst/>
            <a:cxnLst/>
            <a:rect l="l" t="t" r="r" b="b"/>
            <a:pathLst>
              <a:path w="9392512" h="1056658">
                <a:moveTo>
                  <a:pt x="0" y="0"/>
                </a:moveTo>
                <a:lnTo>
                  <a:pt x="9392512" y="0"/>
                </a:lnTo>
                <a:lnTo>
                  <a:pt x="9392512" y="1056657"/>
                </a:lnTo>
                <a:lnTo>
                  <a:pt x="0" y="1056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4318360" y="6578108"/>
            <a:ext cx="9392512" cy="1056658"/>
          </a:xfrm>
          <a:custGeom>
            <a:avLst/>
            <a:gdLst/>
            <a:ahLst/>
            <a:cxnLst/>
            <a:rect l="l" t="t" r="r" b="b"/>
            <a:pathLst>
              <a:path w="9392512" h="1056658">
                <a:moveTo>
                  <a:pt x="0" y="0"/>
                </a:moveTo>
                <a:lnTo>
                  <a:pt x="9392512" y="0"/>
                </a:lnTo>
                <a:lnTo>
                  <a:pt x="9392512" y="1056658"/>
                </a:lnTo>
                <a:lnTo>
                  <a:pt x="0" y="10566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4318360" y="7720491"/>
            <a:ext cx="9392512" cy="1056658"/>
          </a:xfrm>
          <a:custGeom>
            <a:avLst/>
            <a:gdLst/>
            <a:ahLst/>
            <a:cxnLst/>
            <a:rect l="l" t="t" r="r" b="b"/>
            <a:pathLst>
              <a:path w="9392512" h="1056658">
                <a:moveTo>
                  <a:pt x="0" y="0"/>
                </a:moveTo>
                <a:lnTo>
                  <a:pt x="9392512" y="0"/>
                </a:lnTo>
                <a:lnTo>
                  <a:pt x="9392512" y="1056657"/>
                </a:lnTo>
                <a:lnTo>
                  <a:pt x="0" y="10566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3850565" y="3023820"/>
            <a:ext cx="2875259" cy="1056658"/>
          </a:xfrm>
          <a:custGeom>
            <a:avLst/>
            <a:gdLst/>
            <a:ahLst/>
            <a:cxnLst/>
            <a:rect l="l" t="t" r="r" b="b"/>
            <a:pathLst>
              <a:path w="2875259" h="1056658">
                <a:moveTo>
                  <a:pt x="0" y="0"/>
                </a:moveTo>
                <a:lnTo>
                  <a:pt x="2875258" y="0"/>
                </a:lnTo>
                <a:lnTo>
                  <a:pt x="2875258" y="1056658"/>
                </a:lnTo>
                <a:lnTo>
                  <a:pt x="0" y="10566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6711755" y="549382"/>
            <a:ext cx="5032056" cy="126682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تقييم الوضع المالي لرائد الأعمال</a:t>
            </a:r>
          </a:p>
        </p:txBody>
      </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9" name="TextBox 19"/>
          <p:cNvSpPr txBox="1"/>
          <p:nvPr/>
        </p:nvSpPr>
        <p:spPr>
          <a:xfrm>
            <a:off x="10077688" y="2124911"/>
            <a:ext cx="6189481" cy="608305"/>
          </a:xfrm>
          <a:prstGeom prst="rect">
            <a:avLst/>
          </a:prstGeom>
        </p:spPr>
        <p:txBody>
          <a:bodyPr lIns="0" tIns="0" rIns="0" bIns="0" rtlCol="0" anchor="t">
            <a:spAutoFit/>
          </a:bodyPr>
          <a:lstStyle/>
          <a:p>
            <a:pPr algn="r" rtl="1">
              <a:lnSpc>
                <a:spcPts val="4957"/>
              </a:lnSpc>
            </a:pPr>
            <a:r>
              <a:rPr lang="ar-EG" sz="3060" b="1" spc="31">
                <a:solidFill>
                  <a:srgbClr val="000000"/>
                </a:solidFill>
                <a:latin typeface="Almarai Bold"/>
                <a:ea typeface="Almarai Bold"/>
                <a:cs typeface="Almarai Bold"/>
                <a:sym typeface="Almarai Bold"/>
                <a:rtl/>
              </a:rPr>
              <a:t>آلية تقييم وضعك المالي الحالي</a:t>
            </a:r>
          </a:p>
        </p:txBody>
      </p:sp>
      <p:sp>
        <p:nvSpPr>
          <p:cNvPr id="20" name="TextBox 20"/>
          <p:cNvSpPr txBox="1"/>
          <p:nvPr/>
        </p:nvSpPr>
        <p:spPr>
          <a:xfrm>
            <a:off x="4485040" y="3064713"/>
            <a:ext cx="8887230" cy="614710"/>
          </a:xfrm>
          <a:prstGeom prst="rect">
            <a:avLst/>
          </a:prstGeom>
        </p:spPr>
        <p:txBody>
          <a:bodyPr lIns="0" tIns="0" rIns="0" bIns="0" rtlCol="0" anchor="t">
            <a:spAutoFit/>
          </a:bodyPr>
          <a:lstStyle/>
          <a:p>
            <a:pPr algn="ctr" rtl="1">
              <a:lnSpc>
                <a:spcPts val="5051"/>
              </a:lnSpc>
            </a:pPr>
            <a:r>
              <a:rPr lang="ar-EG" sz="3118" b="1" spc="32">
                <a:solidFill>
                  <a:srgbClr val="000000"/>
                </a:solidFill>
                <a:latin typeface="Almarai Bold"/>
                <a:ea typeface="Almarai Bold"/>
                <a:cs typeface="Almarai Bold"/>
                <a:sym typeface="Almarai Bold"/>
                <a:rtl/>
              </a:rPr>
              <a:t>قدر المبلغ المتوفر لديك حاليا من المصادر المختلفة</a:t>
            </a:r>
          </a:p>
        </p:txBody>
      </p:sp>
      <p:sp>
        <p:nvSpPr>
          <p:cNvPr id="21" name="TextBox 21"/>
          <p:cNvSpPr txBox="1"/>
          <p:nvPr/>
        </p:nvSpPr>
        <p:spPr>
          <a:xfrm>
            <a:off x="13853333" y="3103885"/>
            <a:ext cx="2872491"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الخطوة الأولى</a:t>
            </a:r>
          </a:p>
        </p:txBody>
      </p:sp>
      <p:sp>
        <p:nvSpPr>
          <p:cNvPr id="22" name="Freeform 22"/>
          <p:cNvSpPr/>
          <p:nvPr/>
        </p:nvSpPr>
        <p:spPr>
          <a:xfrm>
            <a:off x="13853333" y="4207617"/>
            <a:ext cx="2875259" cy="1056658"/>
          </a:xfrm>
          <a:custGeom>
            <a:avLst/>
            <a:gdLst/>
            <a:ahLst/>
            <a:cxnLst/>
            <a:rect l="l" t="t" r="r" b="b"/>
            <a:pathLst>
              <a:path w="2875259" h="1056658">
                <a:moveTo>
                  <a:pt x="0" y="0"/>
                </a:moveTo>
                <a:lnTo>
                  <a:pt x="2875259" y="0"/>
                </a:lnTo>
                <a:lnTo>
                  <a:pt x="2875259" y="1056657"/>
                </a:lnTo>
                <a:lnTo>
                  <a:pt x="0" y="1056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p:cNvSpPr txBox="1"/>
          <p:nvPr/>
        </p:nvSpPr>
        <p:spPr>
          <a:xfrm>
            <a:off x="13927368" y="4366228"/>
            <a:ext cx="2872491" cy="608305"/>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الخطوة الثانية</a:t>
            </a:r>
          </a:p>
        </p:txBody>
      </p:sp>
      <p:sp>
        <p:nvSpPr>
          <p:cNvPr id="24" name="Freeform 24"/>
          <p:cNvSpPr/>
          <p:nvPr/>
        </p:nvSpPr>
        <p:spPr>
          <a:xfrm>
            <a:off x="13927368" y="5338039"/>
            <a:ext cx="2875259" cy="1056658"/>
          </a:xfrm>
          <a:custGeom>
            <a:avLst/>
            <a:gdLst/>
            <a:ahLst/>
            <a:cxnLst/>
            <a:rect l="l" t="t" r="r" b="b"/>
            <a:pathLst>
              <a:path w="2875259" h="1056658">
                <a:moveTo>
                  <a:pt x="0" y="0"/>
                </a:moveTo>
                <a:lnTo>
                  <a:pt x="2875259" y="0"/>
                </a:lnTo>
                <a:lnTo>
                  <a:pt x="2875259" y="1056658"/>
                </a:lnTo>
                <a:lnTo>
                  <a:pt x="0" y="10566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TextBox 25"/>
          <p:cNvSpPr txBox="1"/>
          <p:nvPr/>
        </p:nvSpPr>
        <p:spPr>
          <a:xfrm>
            <a:off x="14001403" y="5492874"/>
            <a:ext cx="2872491"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الخطوة الثالثة</a:t>
            </a:r>
          </a:p>
        </p:txBody>
      </p:sp>
      <p:sp>
        <p:nvSpPr>
          <p:cNvPr id="26" name="Freeform 26"/>
          <p:cNvSpPr/>
          <p:nvPr/>
        </p:nvSpPr>
        <p:spPr>
          <a:xfrm>
            <a:off x="13936893" y="7598884"/>
            <a:ext cx="2875259" cy="1056658"/>
          </a:xfrm>
          <a:custGeom>
            <a:avLst/>
            <a:gdLst/>
            <a:ahLst/>
            <a:cxnLst/>
            <a:rect l="l" t="t" r="r" b="b"/>
            <a:pathLst>
              <a:path w="2875259" h="1056658">
                <a:moveTo>
                  <a:pt x="0" y="0"/>
                </a:moveTo>
                <a:lnTo>
                  <a:pt x="2875259" y="0"/>
                </a:lnTo>
                <a:lnTo>
                  <a:pt x="2875259" y="1056657"/>
                </a:lnTo>
                <a:lnTo>
                  <a:pt x="0" y="10566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7" name="Freeform 27"/>
          <p:cNvSpPr/>
          <p:nvPr/>
        </p:nvSpPr>
        <p:spPr>
          <a:xfrm>
            <a:off x="13927368" y="6468461"/>
            <a:ext cx="2875259" cy="1056658"/>
          </a:xfrm>
          <a:custGeom>
            <a:avLst/>
            <a:gdLst/>
            <a:ahLst/>
            <a:cxnLst/>
            <a:rect l="l" t="t" r="r" b="b"/>
            <a:pathLst>
              <a:path w="2875259" h="1056658">
                <a:moveTo>
                  <a:pt x="0" y="0"/>
                </a:moveTo>
                <a:lnTo>
                  <a:pt x="2875259" y="0"/>
                </a:lnTo>
                <a:lnTo>
                  <a:pt x="2875259" y="1056658"/>
                </a:lnTo>
                <a:lnTo>
                  <a:pt x="0" y="10566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TextBox 28"/>
          <p:cNvSpPr txBox="1"/>
          <p:nvPr/>
        </p:nvSpPr>
        <p:spPr>
          <a:xfrm>
            <a:off x="13911086" y="6604247"/>
            <a:ext cx="2872491"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الخطوة الرابعة</a:t>
            </a:r>
          </a:p>
        </p:txBody>
      </p:sp>
      <p:sp>
        <p:nvSpPr>
          <p:cNvPr id="29" name="TextBox 29"/>
          <p:cNvSpPr txBox="1"/>
          <p:nvPr/>
        </p:nvSpPr>
        <p:spPr>
          <a:xfrm>
            <a:off x="13930136" y="7696569"/>
            <a:ext cx="2872491" cy="561822"/>
          </a:xfrm>
          <a:prstGeom prst="rect">
            <a:avLst/>
          </a:prstGeom>
        </p:spPr>
        <p:txBody>
          <a:bodyPr lIns="0" tIns="0" rIns="0" bIns="0" rtlCol="0" anchor="t">
            <a:spAutoFit/>
          </a:bodyPr>
          <a:lstStyle/>
          <a:p>
            <a:pPr algn="ctr" rtl="1">
              <a:lnSpc>
                <a:spcPts val="4633"/>
              </a:lnSpc>
            </a:pPr>
            <a:r>
              <a:rPr lang="ar-EG" sz="2860" b="1" spc="29">
                <a:solidFill>
                  <a:srgbClr val="000000"/>
                </a:solidFill>
                <a:latin typeface="Almarai Bold"/>
                <a:ea typeface="Almarai Bold"/>
                <a:cs typeface="Almarai Bold"/>
                <a:sym typeface="Almarai Bold"/>
                <a:rtl/>
              </a:rPr>
              <a:t>الخطوة الخامسة</a:t>
            </a:r>
          </a:p>
        </p:txBody>
      </p:sp>
      <p:sp>
        <p:nvSpPr>
          <p:cNvPr id="30" name="TextBox 30"/>
          <p:cNvSpPr txBox="1"/>
          <p:nvPr/>
        </p:nvSpPr>
        <p:spPr>
          <a:xfrm>
            <a:off x="4867300" y="4237142"/>
            <a:ext cx="8161283" cy="942677"/>
          </a:xfrm>
          <a:prstGeom prst="rect">
            <a:avLst/>
          </a:prstGeom>
        </p:spPr>
        <p:txBody>
          <a:bodyPr lIns="0" tIns="0" rIns="0" bIns="0" rtlCol="0" anchor="t">
            <a:spAutoFit/>
          </a:bodyPr>
          <a:lstStyle/>
          <a:p>
            <a:pPr algn="ctr" rtl="1">
              <a:lnSpc>
                <a:spcPts val="3691"/>
              </a:lnSpc>
            </a:pPr>
            <a:r>
              <a:rPr lang="ar-EG" sz="2636" b="1" spc="27">
                <a:solidFill>
                  <a:srgbClr val="000000"/>
                </a:solidFill>
                <a:latin typeface="Almarai Bold"/>
                <a:ea typeface="Almarai Bold"/>
                <a:cs typeface="Almarai Bold"/>
                <a:sym typeface="Almarai Bold"/>
                <a:rtl/>
              </a:rPr>
              <a:t>قدر الفقرة الزمنية التي تتوقع أن مشروعك المستقبلي أن يؤمن لك عائداً مالياً</a:t>
            </a:r>
          </a:p>
        </p:txBody>
      </p:sp>
      <p:sp>
        <p:nvSpPr>
          <p:cNvPr id="31" name="TextBox 31"/>
          <p:cNvSpPr txBox="1"/>
          <p:nvPr/>
        </p:nvSpPr>
        <p:spPr>
          <a:xfrm>
            <a:off x="4145723" y="7730016"/>
            <a:ext cx="9604436" cy="953851"/>
          </a:xfrm>
          <a:prstGeom prst="rect">
            <a:avLst/>
          </a:prstGeom>
        </p:spPr>
        <p:txBody>
          <a:bodyPr lIns="0" tIns="0" rIns="0" bIns="0" rtlCol="0" anchor="t">
            <a:spAutoFit/>
          </a:bodyPr>
          <a:lstStyle/>
          <a:p>
            <a:pPr algn="ctr" rtl="1">
              <a:lnSpc>
                <a:spcPts val="3734"/>
              </a:lnSpc>
            </a:pPr>
            <a:r>
              <a:rPr lang="ar-EG" sz="2745" b="1" spc="28">
                <a:solidFill>
                  <a:srgbClr val="000000"/>
                </a:solidFill>
                <a:latin typeface="Almarai Bold"/>
                <a:ea typeface="Almarai Bold"/>
                <a:cs typeface="Almarai Bold"/>
                <a:sym typeface="Almarai Bold"/>
                <a:rtl/>
              </a:rPr>
              <a:t>المبلغ المتوفر للاستثمار = مبالغ الخطوة الأولى ت- (مبالغ الخطوة الثالثة + مبالغ الخطوة الرابعة)</a:t>
            </a:r>
          </a:p>
        </p:txBody>
      </p:sp>
      <p:sp>
        <p:nvSpPr>
          <p:cNvPr id="32" name="TextBox 32"/>
          <p:cNvSpPr txBox="1"/>
          <p:nvPr/>
        </p:nvSpPr>
        <p:spPr>
          <a:xfrm>
            <a:off x="4955831" y="5398734"/>
            <a:ext cx="8072752" cy="887643"/>
          </a:xfrm>
          <a:prstGeom prst="rect">
            <a:avLst/>
          </a:prstGeom>
        </p:spPr>
        <p:txBody>
          <a:bodyPr lIns="0" tIns="0" rIns="0" bIns="0" rtlCol="0" anchor="t">
            <a:spAutoFit/>
          </a:bodyPr>
          <a:lstStyle/>
          <a:p>
            <a:pPr algn="ctr" rtl="1">
              <a:lnSpc>
                <a:spcPts val="3511"/>
              </a:lnSpc>
            </a:pPr>
            <a:r>
              <a:rPr lang="ar-EG" sz="2562" b="1" spc="26">
                <a:solidFill>
                  <a:srgbClr val="000000"/>
                </a:solidFill>
                <a:latin typeface="Almarai Bold"/>
                <a:ea typeface="Almarai Bold"/>
                <a:cs typeface="Almarai Bold"/>
                <a:sym typeface="Almarai Bold"/>
                <a:rtl/>
              </a:rPr>
              <a:t>قدر ما تحتاجه أنت وعائلتك للمصروف الشخصي من بداية الإنفاق على المشروع وحتى بداية تحقيق عوائد المشروع</a:t>
            </a:r>
          </a:p>
        </p:txBody>
      </p:sp>
      <p:sp>
        <p:nvSpPr>
          <p:cNvPr id="33" name="TextBox 33"/>
          <p:cNvSpPr txBox="1"/>
          <p:nvPr/>
        </p:nvSpPr>
        <p:spPr>
          <a:xfrm>
            <a:off x="4867300" y="6506377"/>
            <a:ext cx="8161283" cy="968966"/>
          </a:xfrm>
          <a:prstGeom prst="rect">
            <a:avLst/>
          </a:prstGeom>
        </p:spPr>
        <p:txBody>
          <a:bodyPr lIns="0" tIns="0" rIns="0" bIns="0" rtlCol="0" anchor="t">
            <a:spAutoFit/>
          </a:bodyPr>
          <a:lstStyle/>
          <a:p>
            <a:pPr algn="ctr" rtl="1">
              <a:lnSpc>
                <a:spcPts val="3784"/>
              </a:lnSpc>
            </a:pPr>
            <a:r>
              <a:rPr lang="ar-EG" sz="2823" b="1" spc="29">
                <a:solidFill>
                  <a:srgbClr val="000000"/>
                </a:solidFill>
                <a:latin typeface="Almarai Bold"/>
                <a:ea typeface="Almarai Bold"/>
                <a:cs typeface="Almarai Bold"/>
                <a:sym typeface="Almarai Bold"/>
                <a:rtl/>
              </a:rPr>
              <a:t>قدر المبلغ الاحتياطي اللازم لتوفير الأمان وتجنب المخاطر والأزمات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7103836" y="3387392"/>
            <a:ext cx="9357452" cy="1077859"/>
            <a:chOff x="0" y="0"/>
            <a:chExt cx="2464514" cy="283881"/>
          </a:xfrm>
        </p:grpSpPr>
        <p:sp>
          <p:nvSpPr>
            <p:cNvPr id="10" name="Freeform 10"/>
            <p:cNvSpPr/>
            <p:nvPr/>
          </p:nvSpPr>
          <p:spPr>
            <a:xfrm>
              <a:off x="0" y="0"/>
              <a:ext cx="2464514" cy="283881"/>
            </a:xfrm>
            <a:custGeom>
              <a:avLst/>
              <a:gdLst/>
              <a:ahLst/>
              <a:cxnLst/>
              <a:rect l="l" t="t" r="r" b="b"/>
              <a:pathLst>
                <a:path w="2464514" h="283881">
                  <a:moveTo>
                    <a:pt x="25648" y="0"/>
                  </a:moveTo>
                  <a:lnTo>
                    <a:pt x="2438866" y="0"/>
                  </a:lnTo>
                  <a:cubicBezTo>
                    <a:pt x="2445668" y="0"/>
                    <a:pt x="2452192" y="2702"/>
                    <a:pt x="2457002" y="7512"/>
                  </a:cubicBezTo>
                  <a:cubicBezTo>
                    <a:pt x="2461812" y="12322"/>
                    <a:pt x="2464514" y="18846"/>
                    <a:pt x="2464514" y="25648"/>
                  </a:cubicBezTo>
                  <a:lnTo>
                    <a:pt x="2464514" y="258233"/>
                  </a:lnTo>
                  <a:cubicBezTo>
                    <a:pt x="2464514" y="272398"/>
                    <a:pt x="2453031" y="283881"/>
                    <a:pt x="2438866" y="283881"/>
                  </a:cubicBezTo>
                  <a:lnTo>
                    <a:pt x="25648" y="283881"/>
                  </a:lnTo>
                  <a:cubicBezTo>
                    <a:pt x="18846" y="283881"/>
                    <a:pt x="12322" y="281178"/>
                    <a:pt x="7512" y="276368"/>
                  </a:cubicBezTo>
                  <a:cubicBezTo>
                    <a:pt x="2702" y="271558"/>
                    <a:pt x="0" y="265035"/>
                    <a:pt x="0" y="258233"/>
                  </a:cubicBezTo>
                  <a:lnTo>
                    <a:pt x="0" y="25648"/>
                  </a:lnTo>
                  <a:cubicBezTo>
                    <a:pt x="0" y="11483"/>
                    <a:pt x="11483" y="0"/>
                    <a:pt x="25648" y="0"/>
                  </a:cubicBezTo>
                  <a:close/>
                </a:path>
              </a:pathLst>
            </a:custGeom>
            <a:solidFill>
              <a:srgbClr val="FFD966"/>
            </a:solidFill>
            <a:ln w="19050" cap="rnd">
              <a:solidFill>
                <a:srgbClr val="00B050"/>
              </a:solidFill>
              <a:prstDash val="lgDash"/>
              <a:round/>
            </a:ln>
          </p:spPr>
          <p:txBody>
            <a:bodyPr/>
            <a:lstStyle/>
            <a:p>
              <a:endParaRPr lang="en-US"/>
            </a:p>
          </p:txBody>
        </p:sp>
        <p:sp>
          <p:nvSpPr>
            <p:cNvPr id="11" name="TextBox 11"/>
            <p:cNvSpPr txBox="1"/>
            <p:nvPr/>
          </p:nvSpPr>
          <p:spPr>
            <a:xfrm>
              <a:off x="0" y="-9525"/>
              <a:ext cx="2464514" cy="293406"/>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Freeform 13"/>
          <p:cNvSpPr/>
          <p:nvPr/>
        </p:nvSpPr>
        <p:spPr>
          <a:xfrm>
            <a:off x="6424540" y="6519090"/>
            <a:ext cx="1258328" cy="512769"/>
          </a:xfrm>
          <a:custGeom>
            <a:avLst/>
            <a:gdLst/>
            <a:ahLst/>
            <a:cxnLst/>
            <a:rect l="l" t="t" r="r" b="b"/>
            <a:pathLst>
              <a:path w="1258328" h="512769">
                <a:moveTo>
                  <a:pt x="0" y="0"/>
                </a:moveTo>
                <a:lnTo>
                  <a:pt x="1258328" y="0"/>
                </a:lnTo>
                <a:lnTo>
                  <a:pt x="1258328" y="512769"/>
                </a:lnTo>
                <a:lnTo>
                  <a:pt x="0" y="5127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2291553" y="6286534"/>
            <a:ext cx="975245" cy="939782"/>
          </a:xfrm>
          <a:custGeom>
            <a:avLst/>
            <a:gdLst/>
            <a:ahLst/>
            <a:cxnLst/>
            <a:rect l="l" t="t" r="r" b="b"/>
            <a:pathLst>
              <a:path w="975245" h="939782">
                <a:moveTo>
                  <a:pt x="0" y="0"/>
                </a:moveTo>
                <a:lnTo>
                  <a:pt x="975246" y="0"/>
                </a:lnTo>
                <a:lnTo>
                  <a:pt x="975246" y="939781"/>
                </a:lnTo>
                <a:lnTo>
                  <a:pt x="0" y="9397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a:off x="13473447" y="5461746"/>
            <a:ext cx="3671553" cy="2436576"/>
          </a:xfrm>
          <a:custGeom>
            <a:avLst/>
            <a:gdLst/>
            <a:ahLst/>
            <a:cxnLst/>
            <a:rect l="l" t="t" r="r" b="b"/>
            <a:pathLst>
              <a:path w="3671553" h="2436576">
                <a:moveTo>
                  <a:pt x="0" y="0"/>
                </a:moveTo>
                <a:lnTo>
                  <a:pt x="3671553" y="0"/>
                </a:lnTo>
                <a:lnTo>
                  <a:pt x="3671553" y="2436575"/>
                </a:lnTo>
                <a:lnTo>
                  <a:pt x="0" y="24365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TextBox 16"/>
          <p:cNvSpPr txBox="1"/>
          <p:nvPr/>
        </p:nvSpPr>
        <p:spPr>
          <a:xfrm>
            <a:off x="1876848" y="2143961"/>
            <a:ext cx="14477155" cy="11196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عند تقدير رأس المال يتضح لرائد الأعمال: أنه سيحتاج عند تأسيس المشروع إلى نوعين من رأس المال، لتغطية احتياجات المشروع:</a:t>
            </a:r>
          </a:p>
        </p:txBody>
      </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9" name="TextBox 19"/>
          <p:cNvSpPr txBox="1"/>
          <p:nvPr/>
        </p:nvSpPr>
        <p:spPr>
          <a:xfrm>
            <a:off x="4906778" y="3386963"/>
            <a:ext cx="11554510" cy="974631"/>
          </a:xfrm>
          <a:prstGeom prst="rect">
            <a:avLst/>
          </a:prstGeom>
        </p:spPr>
        <p:txBody>
          <a:bodyPr lIns="0" tIns="0" rIns="0" bIns="0" rtlCol="0" anchor="t">
            <a:spAutoFit/>
          </a:bodyPr>
          <a:lstStyle/>
          <a:p>
            <a:pPr marL="527281" lvl="1" indent="-263641" algn="r" rtl="1">
              <a:lnSpc>
                <a:spcPts val="3956"/>
              </a:lnSpc>
              <a:buAutoNum type="arabicPeriod"/>
            </a:pPr>
            <a:r>
              <a:rPr lang="ar-EG" sz="2442" b="1" spc="24">
                <a:solidFill>
                  <a:srgbClr val="000000"/>
                </a:solidFill>
                <a:latin typeface="Almarai Bold"/>
                <a:ea typeface="Almarai Bold"/>
                <a:cs typeface="Almarai Bold"/>
                <a:sym typeface="Almarai Bold"/>
                <a:rtl/>
              </a:rPr>
              <a:t>رأس المال اللازم لتغطية تكاليف ما قبل التشغيل (التأسيس)</a:t>
            </a:r>
          </a:p>
          <a:p>
            <a:pPr marL="527281" lvl="1" indent="-263641" algn="r" rtl="1">
              <a:lnSpc>
                <a:spcPts val="3956"/>
              </a:lnSpc>
              <a:buAutoNum type="arabicPeriod"/>
            </a:pPr>
            <a:r>
              <a:rPr lang="ar-EG" sz="2442" b="1" spc="25">
                <a:solidFill>
                  <a:srgbClr val="000000"/>
                </a:solidFill>
                <a:latin typeface="Almarai Bold"/>
                <a:ea typeface="Almarai Bold"/>
                <a:cs typeface="Almarai Bold"/>
                <a:sym typeface="Almarai Bold"/>
                <a:rtl/>
              </a:rPr>
              <a:t>رأس المال اللازم لتغطية تكاليف مرحلة التشغيل</a:t>
            </a:r>
          </a:p>
        </p:txBody>
      </p:sp>
      <p:sp>
        <p:nvSpPr>
          <p:cNvPr id="20" name="TextBox 20"/>
          <p:cNvSpPr txBox="1"/>
          <p:nvPr/>
        </p:nvSpPr>
        <p:spPr>
          <a:xfrm>
            <a:off x="2513204" y="4665276"/>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تبين هذه الاحتياجات وفق المعادلة الآتية:</a:t>
            </a:r>
          </a:p>
        </p:txBody>
      </p:sp>
      <p:sp>
        <p:nvSpPr>
          <p:cNvPr id="21" name="TextBox 21"/>
          <p:cNvSpPr txBox="1"/>
          <p:nvPr/>
        </p:nvSpPr>
        <p:spPr>
          <a:xfrm>
            <a:off x="13800009" y="5848640"/>
            <a:ext cx="2797318" cy="1472286"/>
          </a:xfrm>
          <a:prstGeom prst="rect">
            <a:avLst/>
          </a:prstGeom>
        </p:spPr>
        <p:txBody>
          <a:bodyPr lIns="0" tIns="0" rIns="0" bIns="0" rtlCol="0" anchor="t">
            <a:spAutoFit/>
          </a:bodyPr>
          <a:lstStyle/>
          <a:p>
            <a:pPr algn="ctr" rtl="1">
              <a:lnSpc>
                <a:spcPts val="5699"/>
              </a:lnSpc>
            </a:pPr>
            <a:r>
              <a:rPr lang="ar-EG" sz="4159" spc="43">
                <a:solidFill>
                  <a:srgbClr val="000000"/>
                </a:solidFill>
                <a:latin typeface="Dimnah"/>
                <a:ea typeface="Dimnah"/>
                <a:cs typeface="Dimnah"/>
                <a:sym typeface="Dimnah"/>
                <a:rtl/>
              </a:rPr>
              <a:t>إجمالي تكاليف مرحلة التشغيل</a:t>
            </a:r>
          </a:p>
        </p:txBody>
      </p:sp>
      <p:sp>
        <p:nvSpPr>
          <p:cNvPr id="22" name="Freeform 22"/>
          <p:cNvSpPr/>
          <p:nvPr/>
        </p:nvSpPr>
        <p:spPr>
          <a:xfrm>
            <a:off x="8187313" y="5707550"/>
            <a:ext cx="3842813" cy="2550230"/>
          </a:xfrm>
          <a:custGeom>
            <a:avLst/>
            <a:gdLst/>
            <a:ahLst/>
            <a:cxnLst/>
            <a:rect l="l" t="t" r="r" b="b"/>
            <a:pathLst>
              <a:path w="3842813" h="2550230">
                <a:moveTo>
                  <a:pt x="0" y="0"/>
                </a:moveTo>
                <a:lnTo>
                  <a:pt x="3842813" y="0"/>
                </a:lnTo>
                <a:lnTo>
                  <a:pt x="3842813" y="2550230"/>
                </a:lnTo>
                <a:lnTo>
                  <a:pt x="0" y="25502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TextBox 23"/>
          <p:cNvSpPr txBox="1"/>
          <p:nvPr/>
        </p:nvSpPr>
        <p:spPr>
          <a:xfrm>
            <a:off x="8196838" y="5746782"/>
            <a:ext cx="3713905" cy="2179295"/>
          </a:xfrm>
          <a:prstGeom prst="rect">
            <a:avLst/>
          </a:prstGeom>
        </p:spPr>
        <p:txBody>
          <a:bodyPr lIns="0" tIns="0" rIns="0" bIns="0" rtlCol="0" anchor="t">
            <a:spAutoFit/>
          </a:bodyPr>
          <a:lstStyle/>
          <a:p>
            <a:pPr marL="0" lvl="1" indent="0" algn="ctr" rtl="1">
              <a:lnSpc>
                <a:spcPts val="5562"/>
              </a:lnSpc>
              <a:spcBef>
                <a:spcPct val="0"/>
              </a:spcBef>
            </a:pPr>
            <a:r>
              <a:rPr lang="ar-EG" sz="4059" u="none" strike="noStrike" spc="42">
                <a:solidFill>
                  <a:srgbClr val="000000"/>
                </a:solidFill>
                <a:latin typeface="Dimnah"/>
                <a:ea typeface="Dimnah"/>
                <a:cs typeface="Dimnah"/>
                <a:sym typeface="Dimnah"/>
                <a:rtl/>
              </a:rPr>
              <a:t>إجمالي تكاليف التأسيس (ما قبل التشغيل) </a:t>
            </a:r>
          </a:p>
        </p:txBody>
      </p:sp>
      <p:sp>
        <p:nvSpPr>
          <p:cNvPr id="24" name="Freeform 24"/>
          <p:cNvSpPr/>
          <p:nvPr/>
        </p:nvSpPr>
        <p:spPr>
          <a:xfrm>
            <a:off x="1876848" y="5443459"/>
            <a:ext cx="4014292" cy="2664030"/>
          </a:xfrm>
          <a:custGeom>
            <a:avLst/>
            <a:gdLst/>
            <a:ahLst/>
            <a:cxnLst/>
            <a:rect l="l" t="t" r="r" b="b"/>
            <a:pathLst>
              <a:path w="4014292" h="2664030">
                <a:moveTo>
                  <a:pt x="0" y="0"/>
                </a:moveTo>
                <a:lnTo>
                  <a:pt x="4014292" y="0"/>
                </a:lnTo>
                <a:lnTo>
                  <a:pt x="4014292" y="2664031"/>
                </a:lnTo>
                <a:lnTo>
                  <a:pt x="0" y="26640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TextBox 25"/>
          <p:cNvSpPr txBox="1"/>
          <p:nvPr/>
        </p:nvSpPr>
        <p:spPr>
          <a:xfrm>
            <a:off x="2040275" y="5877215"/>
            <a:ext cx="3512368" cy="1472286"/>
          </a:xfrm>
          <a:prstGeom prst="rect">
            <a:avLst/>
          </a:prstGeom>
        </p:spPr>
        <p:txBody>
          <a:bodyPr lIns="0" tIns="0" rIns="0" bIns="0" rtlCol="0" anchor="t">
            <a:spAutoFit/>
          </a:bodyPr>
          <a:lstStyle/>
          <a:p>
            <a:pPr marL="0" lvl="1" indent="0" algn="ctr" rtl="1">
              <a:lnSpc>
                <a:spcPts val="5699"/>
              </a:lnSpc>
              <a:spcBef>
                <a:spcPct val="0"/>
              </a:spcBef>
            </a:pPr>
            <a:r>
              <a:rPr lang="ar-EG" sz="4159" u="none" strike="noStrike" spc="43">
                <a:solidFill>
                  <a:srgbClr val="000000"/>
                </a:solidFill>
                <a:latin typeface="Dimnah"/>
                <a:ea typeface="Dimnah"/>
                <a:cs typeface="Dimnah"/>
                <a:sym typeface="Dimnah"/>
                <a:rtl/>
              </a:rPr>
              <a:t>إجمالي الاحتياجات من رأس المال </a:t>
            </a:r>
          </a:p>
        </p:txBody>
      </p:sp>
      <p:sp>
        <p:nvSpPr>
          <p:cNvPr id="26" name="TextBox 26"/>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تقدير رأس المال اللازم للمشروع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2483835" y="2816233"/>
            <a:ext cx="13487894" cy="5884094"/>
          </a:xfrm>
          <a:custGeom>
            <a:avLst/>
            <a:gdLst/>
            <a:ahLst/>
            <a:cxnLst/>
            <a:rect l="l" t="t" r="r" b="b"/>
            <a:pathLst>
              <a:path w="13487894" h="5884094">
                <a:moveTo>
                  <a:pt x="0" y="0"/>
                </a:moveTo>
                <a:lnTo>
                  <a:pt x="13487895" y="0"/>
                </a:lnTo>
                <a:lnTo>
                  <a:pt x="13487895" y="5884094"/>
                </a:lnTo>
                <a:lnTo>
                  <a:pt x="0" y="58840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11841984" y="3093034"/>
            <a:ext cx="3295308" cy="1119606"/>
          </a:xfrm>
          <a:prstGeom prst="rect">
            <a:avLst/>
          </a:prstGeom>
        </p:spPr>
        <p:txBody>
          <a:bodyPr lIns="0" tIns="0" rIns="0" bIns="0" rtlCol="0" anchor="t">
            <a:spAutoFit/>
          </a:bodyPr>
          <a:lstStyle/>
          <a:p>
            <a:pPr algn="ctr" rtl="1">
              <a:lnSpc>
                <a:spcPts val="4471"/>
              </a:lnSpc>
            </a:pPr>
            <a:r>
              <a:rPr lang="ar-EG" sz="2760" b="1" spc="28">
                <a:solidFill>
                  <a:srgbClr val="000000"/>
                </a:solidFill>
                <a:latin typeface="Almarai Bold"/>
                <a:ea typeface="Almarai Bold"/>
                <a:cs typeface="Almarai Bold"/>
                <a:sym typeface="Almarai Bold"/>
                <a:rtl/>
              </a:rPr>
              <a:t>تكاليف الترخيص والتسجيل </a:t>
            </a:r>
          </a:p>
        </p:txBody>
      </p:sp>
      <p:sp>
        <p:nvSpPr>
          <p:cNvPr id="11" name="TextBox 11"/>
          <p:cNvSpPr txBox="1"/>
          <p:nvPr/>
        </p:nvSpPr>
        <p:spPr>
          <a:xfrm>
            <a:off x="6711755" y="591386"/>
            <a:ext cx="5032056" cy="1162050"/>
          </a:xfrm>
          <a:prstGeom prst="rect">
            <a:avLst/>
          </a:prstGeom>
        </p:spPr>
        <p:txBody>
          <a:bodyPr lIns="0" tIns="0" rIns="0" bIns="0" rtlCol="0" anchor="t">
            <a:spAutoFit/>
          </a:bodyPr>
          <a:lstStyle/>
          <a:p>
            <a:pPr algn="ctr" rtl="1">
              <a:lnSpc>
                <a:spcPts val="4560"/>
              </a:lnSpc>
            </a:pPr>
            <a:r>
              <a:rPr lang="ar-EG" sz="3800" b="1">
                <a:solidFill>
                  <a:srgbClr val="000000"/>
                </a:solidFill>
                <a:latin typeface="Almarai Bold"/>
                <a:ea typeface="Almarai Bold"/>
                <a:cs typeface="Almarai Bold"/>
                <a:sym typeface="Almarai Bold"/>
                <a:rtl/>
              </a:rPr>
              <a:t>تقدير رأس المال اللازم للمشروع</a:t>
            </a:r>
          </a:p>
        </p:txBody>
      </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4" name="TextBox 14"/>
          <p:cNvSpPr txBox="1"/>
          <p:nvPr/>
        </p:nvSpPr>
        <p:spPr>
          <a:xfrm>
            <a:off x="3156600" y="2973094"/>
            <a:ext cx="3459905" cy="1119606"/>
          </a:xfrm>
          <a:prstGeom prst="rect">
            <a:avLst/>
          </a:prstGeom>
        </p:spPr>
        <p:txBody>
          <a:bodyPr lIns="0" tIns="0" rIns="0" bIns="0" rtlCol="0" anchor="t">
            <a:spAutoFit/>
          </a:bodyPr>
          <a:lstStyle/>
          <a:p>
            <a:pPr algn="ctr" rtl="1">
              <a:lnSpc>
                <a:spcPts val="4471"/>
              </a:lnSpc>
            </a:pPr>
            <a:r>
              <a:rPr lang="ar-EG" sz="2760" b="1" spc="28">
                <a:solidFill>
                  <a:srgbClr val="000000"/>
                </a:solidFill>
                <a:latin typeface="Almarai Bold"/>
                <a:ea typeface="Almarai Bold"/>
                <a:cs typeface="Almarai Bold"/>
                <a:sym typeface="Almarai Bold"/>
                <a:rtl/>
              </a:rPr>
              <a:t>تكاليف الآلات والمعدات والأدوات</a:t>
            </a:r>
          </a:p>
        </p:txBody>
      </p:sp>
      <p:sp>
        <p:nvSpPr>
          <p:cNvPr id="15" name="TextBox 15"/>
          <p:cNvSpPr txBox="1"/>
          <p:nvPr/>
        </p:nvSpPr>
        <p:spPr>
          <a:xfrm>
            <a:off x="3156600" y="7228789"/>
            <a:ext cx="3459905" cy="1417928"/>
          </a:xfrm>
          <a:prstGeom prst="rect">
            <a:avLst/>
          </a:prstGeom>
        </p:spPr>
        <p:txBody>
          <a:bodyPr lIns="0" tIns="0" rIns="0" bIns="0" rtlCol="0" anchor="t">
            <a:spAutoFit/>
          </a:bodyPr>
          <a:lstStyle/>
          <a:p>
            <a:pPr algn="ctr" rtl="1">
              <a:lnSpc>
                <a:spcPts val="3719"/>
              </a:lnSpc>
            </a:pPr>
            <a:r>
              <a:rPr lang="ar-EG" sz="2295" b="1" spc="23">
                <a:solidFill>
                  <a:srgbClr val="000000"/>
                </a:solidFill>
                <a:latin typeface="Almarai Bold"/>
                <a:ea typeface="Almarai Bold"/>
                <a:cs typeface="Almarai Bold"/>
                <a:sym typeface="Almarai Bold"/>
                <a:rtl/>
              </a:rPr>
              <a:t>تكاليف العقار (الأراضي والمباني والأثاث والتجهيزات)</a:t>
            </a:r>
          </a:p>
        </p:txBody>
      </p:sp>
      <p:sp>
        <p:nvSpPr>
          <p:cNvPr id="16" name="TextBox 16"/>
          <p:cNvSpPr txBox="1"/>
          <p:nvPr/>
        </p:nvSpPr>
        <p:spPr>
          <a:xfrm>
            <a:off x="12493433" y="5231816"/>
            <a:ext cx="3059693" cy="1119606"/>
          </a:xfrm>
          <a:prstGeom prst="rect">
            <a:avLst/>
          </a:prstGeom>
        </p:spPr>
        <p:txBody>
          <a:bodyPr lIns="0" tIns="0" rIns="0" bIns="0" rtlCol="0" anchor="t">
            <a:spAutoFit/>
          </a:bodyPr>
          <a:lstStyle/>
          <a:p>
            <a:pPr algn="ctr" rtl="1">
              <a:lnSpc>
                <a:spcPts val="4471"/>
              </a:lnSpc>
            </a:pPr>
            <a:r>
              <a:rPr lang="ar-EG" sz="2760" b="1" spc="28">
                <a:solidFill>
                  <a:srgbClr val="000000"/>
                </a:solidFill>
                <a:latin typeface="Almarai Bold"/>
                <a:ea typeface="Almarai Bold"/>
                <a:cs typeface="Almarai Bold"/>
                <a:sym typeface="Almarai Bold"/>
                <a:rtl/>
              </a:rPr>
              <a:t>تكاليف مرحلة التشغيل</a:t>
            </a:r>
          </a:p>
        </p:txBody>
      </p:sp>
      <p:sp>
        <p:nvSpPr>
          <p:cNvPr id="17" name="TextBox 17"/>
          <p:cNvSpPr txBox="1"/>
          <p:nvPr/>
        </p:nvSpPr>
        <p:spPr>
          <a:xfrm>
            <a:off x="11743811" y="7382712"/>
            <a:ext cx="3491655" cy="1077315"/>
          </a:xfrm>
          <a:prstGeom prst="rect">
            <a:avLst/>
          </a:prstGeom>
        </p:spPr>
        <p:txBody>
          <a:bodyPr lIns="0" tIns="0" rIns="0" bIns="0" rtlCol="0" anchor="t">
            <a:spAutoFit/>
          </a:bodyPr>
          <a:lstStyle/>
          <a:p>
            <a:pPr algn="ctr" rtl="1">
              <a:lnSpc>
                <a:spcPts val="4309"/>
              </a:lnSpc>
            </a:pPr>
            <a:r>
              <a:rPr lang="ar-EG" sz="2660" b="1" spc="27">
                <a:solidFill>
                  <a:srgbClr val="000000"/>
                </a:solidFill>
                <a:latin typeface="Almarai Bold"/>
                <a:ea typeface="Almarai Bold"/>
                <a:cs typeface="Almarai Bold"/>
                <a:sym typeface="Almarai Bold"/>
                <a:rtl/>
              </a:rPr>
              <a:t>تكاليف العمالة لمرحلة ما قبل التشغيل </a:t>
            </a:r>
          </a:p>
        </p:txBody>
      </p:sp>
      <p:sp>
        <p:nvSpPr>
          <p:cNvPr id="18" name="TextBox 18"/>
          <p:cNvSpPr txBox="1"/>
          <p:nvPr/>
        </p:nvSpPr>
        <p:spPr>
          <a:xfrm>
            <a:off x="5897525" y="4918605"/>
            <a:ext cx="6660515" cy="1526950"/>
          </a:xfrm>
          <a:prstGeom prst="rect">
            <a:avLst/>
          </a:prstGeom>
        </p:spPr>
        <p:txBody>
          <a:bodyPr lIns="0" tIns="0" rIns="0" bIns="0" rtlCol="0" anchor="t">
            <a:spAutoFit/>
          </a:bodyPr>
          <a:lstStyle/>
          <a:p>
            <a:pPr algn="ctr" rtl="1">
              <a:lnSpc>
                <a:spcPts val="6171"/>
              </a:lnSpc>
            </a:pPr>
            <a:r>
              <a:rPr lang="ar-EG" sz="3809" b="1" spc="38">
                <a:solidFill>
                  <a:srgbClr val="000000"/>
                </a:solidFill>
                <a:latin typeface="Almarai Bold"/>
                <a:ea typeface="Almarai Bold"/>
                <a:cs typeface="Almarai Bold"/>
                <a:sym typeface="Almarai Bold"/>
                <a:rtl/>
              </a:rPr>
              <a:t>احتياجات</a:t>
            </a:r>
          </a:p>
          <a:p>
            <a:pPr algn="ctr" rtl="1">
              <a:lnSpc>
                <a:spcPts val="6171"/>
              </a:lnSpc>
            </a:pPr>
            <a:r>
              <a:rPr lang="ar-EG" sz="3809" b="1" spc="39">
                <a:solidFill>
                  <a:srgbClr val="000000"/>
                </a:solidFill>
                <a:latin typeface="Almarai Bold"/>
                <a:ea typeface="Almarai Bold"/>
                <a:cs typeface="Almarai Bold"/>
                <a:sym typeface="Almarai Bold"/>
                <a:rtl/>
              </a:rPr>
              <a:t> رأس المال</a:t>
            </a:r>
          </a:p>
        </p:txBody>
      </p:sp>
      <p:sp>
        <p:nvSpPr>
          <p:cNvPr id="19" name="TextBox 19"/>
          <p:cNvSpPr txBox="1"/>
          <p:nvPr/>
        </p:nvSpPr>
        <p:spPr>
          <a:xfrm>
            <a:off x="1886600" y="5136565"/>
            <a:ext cx="4825155" cy="1119606"/>
          </a:xfrm>
          <a:prstGeom prst="rect">
            <a:avLst/>
          </a:prstGeom>
        </p:spPr>
        <p:txBody>
          <a:bodyPr lIns="0" tIns="0" rIns="0" bIns="0" rtlCol="0" anchor="t">
            <a:spAutoFit/>
          </a:bodyPr>
          <a:lstStyle/>
          <a:p>
            <a:pPr algn="ctr" rtl="1">
              <a:lnSpc>
                <a:spcPts val="4471"/>
              </a:lnSpc>
            </a:pPr>
            <a:r>
              <a:rPr lang="ar-EG" sz="2760" b="1" spc="27">
                <a:solidFill>
                  <a:srgbClr val="000000"/>
                </a:solidFill>
                <a:latin typeface="Almarai Bold"/>
                <a:ea typeface="Almarai Bold"/>
                <a:cs typeface="Almarai Bold"/>
                <a:sym typeface="Almarai Bold"/>
                <a:rtl/>
              </a:rPr>
              <a:t>تكاليف التسويق</a:t>
            </a:r>
          </a:p>
          <a:p>
            <a:pPr algn="ctr" rtl="1">
              <a:lnSpc>
                <a:spcPts val="4471"/>
              </a:lnSpc>
            </a:pPr>
            <a:r>
              <a:rPr lang="ar-EG" sz="2760" b="1" spc="28">
                <a:solidFill>
                  <a:srgbClr val="000000"/>
                </a:solidFill>
                <a:latin typeface="Almarai Bold"/>
                <a:ea typeface="Almarai Bold"/>
                <a:cs typeface="Almarai Bold"/>
                <a:sym typeface="Almarai Bold"/>
                <a:rtl/>
              </a:rPr>
              <a:t> وتكاليف أخرى</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8564900" y="2885149"/>
            <a:ext cx="7896388" cy="5681401"/>
            <a:chOff x="0" y="0"/>
            <a:chExt cx="2079707" cy="1496336"/>
          </a:xfrm>
        </p:grpSpPr>
        <p:sp>
          <p:nvSpPr>
            <p:cNvPr id="10" name="Freeform 10"/>
            <p:cNvSpPr/>
            <p:nvPr/>
          </p:nvSpPr>
          <p:spPr>
            <a:xfrm>
              <a:off x="0" y="0"/>
              <a:ext cx="2079707" cy="1496336"/>
            </a:xfrm>
            <a:custGeom>
              <a:avLst/>
              <a:gdLst/>
              <a:ahLst/>
              <a:cxnLst/>
              <a:rect l="l" t="t" r="r" b="b"/>
              <a:pathLst>
                <a:path w="2079707" h="1496336">
                  <a:moveTo>
                    <a:pt x="30394" y="0"/>
                  </a:moveTo>
                  <a:lnTo>
                    <a:pt x="2049314" y="0"/>
                  </a:lnTo>
                  <a:cubicBezTo>
                    <a:pt x="2057374" y="0"/>
                    <a:pt x="2065105" y="3202"/>
                    <a:pt x="2070805" y="8902"/>
                  </a:cubicBezTo>
                  <a:cubicBezTo>
                    <a:pt x="2076505" y="14602"/>
                    <a:pt x="2079707" y="22333"/>
                    <a:pt x="2079707" y="30394"/>
                  </a:cubicBezTo>
                  <a:lnTo>
                    <a:pt x="2079707" y="1465942"/>
                  </a:lnTo>
                  <a:cubicBezTo>
                    <a:pt x="2079707" y="1482728"/>
                    <a:pt x="2066099" y="1496336"/>
                    <a:pt x="2049314" y="1496336"/>
                  </a:cubicBezTo>
                  <a:lnTo>
                    <a:pt x="30394" y="1496336"/>
                  </a:lnTo>
                  <a:cubicBezTo>
                    <a:pt x="13608" y="1496336"/>
                    <a:pt x="0" y="1482728"/>
                    <a:pt x="0" y="1465942"/>
                  </a:cubicBezTo>
                  <a:lnTo>
                    <a:pt x="0" y="30394"/>
                  </a:lnTo>
                  <a:cubicBezTo>
                    <a:pt x="0" y="13608"/>
                    <a:pt x="13608" y="0"/>
                    <a:pt x="30394"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2079707" cy="1505861"/>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876848" y="2143961"/>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المرحلة الأولى: رأس المال التأسيسي</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8867412" y="3006392"/>
            <a:ext cx="7291363" cy="5206974"/>
          </a:xfrm>
          <a:prstGeom prst="rect">
            <a:avLst/>
          </a:prstGeom>
        </p:spPr>
        <p:txBody>
          <a:bodyPr lIns="0" tIns="0" rIns="0" bIns="0" rtlCol="0" anchor="t">
            <a:spAutoFit/>
          </a:bodyPr>
          <a:lstStyle/>
          <a:p>
            <a:pPr algn="r" rtl="1">
              <a:lnSpc>
                <a:spcPts val="4147"/>
              </a:lnSpc>
            </a:pPr>
            <a:r>
              <a:rPr lang="ar-EG" sz="2560" b="1" spc="26">
                <a:solidFill>
                  <a:srgbClr val="000000"/>
                </a:solidFill>
                <a:latin typeface="Almarai Bold"/>
                <a:ea typeface="Almarai Bold"/>
                <a:cs typeface="Almarai Bold"/>
                <a:sym typeface="Almarai Bold"/>
                <a:rtl/>
              </a:rPr>
              <a:t>رأس المال الأولي أو التمويل البذري (</a:t>
            </a:r>
            <a:r>
              <a:rPr lang="en-US" sz="2560" b="1" spc="26">
                <a:solidFill>
                  <a:srgbClr val="000000"/>
                </a:solidFill>
                <a:latin typeface="Almarai Bold"/>
                <a:ea typeface="Almarai Bold"/>
                <a:cs typeface="Almarai Bold"/>
                <a:sym typeface="Almarai Bold"/>
              </a:rPr>
              <a:t>Seed Funding</a:t>
            </a:r>
            <a:r>
              <a:rPr lang="ar-EG" sz="2560" b="1" spc="26">
                <a:solidFill>
                  <a:srgbClr val="000000"/>
                </a:solidFill>
                <a:latin typeface="Almarai Bold"/>
                <a:ea typeface="Almarai Bold"/>
                <a:cs typeface="Almarai Bold"/>
                <a:sym typeface="Almarai Bold"/>
                <a:rtl/>
              </a:rPr>
              <a:t>) هو المصدر الأول للاستثمار في الشركة الناشئة. وفي هذه المرحلة تتمحور الأنشطة حول الأبحاث الأولية، وتطوير الأفكار، وتطوير نموذج أولي للمنتج أو الخدمة، وتشكيل الفريق الأساسي للشركة. وفيها يظهر وادي الموت بوضوح، لذا تقتصر مصادر قنوات التمويل بالاعتماد عل المصادر الشخصية مثل الأصدقاء والعائلة، أو المدخرات الشخصية، أو التمويل الجماعي، أو المستثمرين الملائكة الذين يبحثون عن فرص استثمارية مبكرة جدًّا.</a:t>
            </a:r>
          </a:p>
        </p:txBody>
      </p:sp>
      <p:sp>
        <p:nvSpPr>
          <p:cNvPr id="17" name="TextBox 17"/>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التمويل ودورة حياة المشروع</a:t>
            </a:r>
          </a:p>
        </p:txBody>
      </p:sp>
      <p:sp>
        <p:nvSpPr>
          <p:cNvPr id="18" name="Freeform 18"/>
          <p:cNvSpPr/>
          <p:nvPr/>
        </p:nvSpPr>
        <p:spPr>
          <a:xfrm>
            <a:off x="0" y="3111167"/>
            <a:ext cx="8564900" cy="5431995"/>
          </a:xfrm>
          <a:custGeom>
            <a:avLst/>
            <a:gdLst/>
            <a:ahLst/>
            <a:cxnLst/>
            <a:rect l="l" t="t" r="r" b="b"/>
            <a:pathLst>
              <a:path w="8564900" h="5431995">
                <a:moveTo>
                  <a:pt x="0" y="0"/>
                </a:moveTo>
                <a:lnTo>
                  <a:pt x="8564900" y="0"/>
                </a:lnTo>
                <a:lnTo>
                  <a:pt x="8564900" y="5431995"/>
                </a:lnTo>
                <a:lnTo>
                  <a:pt x="0" y="5431995"/>
                </a:lnTo>
                <a:lnTo>
                  <a:pt x="0" y="0"/>
                </a:lnTo>
                <a:close/>
              </a:path>
            </a:pathLst>
          </a:custGeom>
          <a:blipFill>
            <a:blip r:embed="rId7"/>
            <a:stretch>
              <a:fillRect r="-1"/>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642359" y="2885149"/>
            <a:ext cx="14818929" cy="5909038"/>
            <a:chOff x="0" y="0"/>
            <a:chExt cx="3902928" cy="1556290"/>
          </a:xfrm>
        </p:grpSpPr>
        <p:sp>
          <p:nvSpPr>
            <p:cNvPr id="10" name="Freeform 10"/>
            <p:cNvSpPr/>
            <p:nvPr/>
          </p:nvSpPr>
          <p:spPr>
            <a:xfrm>
              <a:off x="0" y="0"/>
              <a:ext cx="3902928" cy="1556290"/>
            </a:xfrm>
            <a:custGeom>
              <a:avLst/>
              <a:gdLst/>
              <a:ahLst/>
              <a:cxnLst/>
              <a:rect l="l" t="t" r="r" b="b"/>
              <a:pathLst>
                <a:path w="3902928" h="1556290">
                  <a:moveTo>
                    <a:pt x="16195" y="0"/>
                  </a:moveTo>
                  <a:lnTo>
                    <a:pt x="3886732" y="0"/>
                  </a:lnTo>
                  <a:cubicBezTo>
                    <a:pt x="3891028" y="0"/>
                    <a:pt x="3895147" y="1706"/>
                    <a:pt x="3898184" y="4744"/>
                  </a:cubicBezTo>
                  <a:cubicBezTo>
                    <a:pt x="3901221" y="7781"/>
                    <a:pt x="3902928" y="11900"/>
                    <a:pt x="3902928" y="16195"/>
                  </a:cubicBezTo>
                  <a:lnTo>
                    <a:pt x="3902928" y="1540094"/>
                  </a:lnTo>
                  <a:cubicBezTo>
                    <a:pt x="3902928" y="1544390"/>
                    <a:pt x="3901221" y="1548509"/>
                    <a:pt x="3898184" y="1551546"/>
                  </a:cubicBezTo>
                  <a:cubicBezTo>
                    <a:pt x="3895147" y="1554583"/>
                    <a:pt x="3891028" y="1556290"/>
                    <a:pt x="3886732" y="1556290"/>
                  </a:cubicBezTo>
                  <a:lnTo>
                    <a:pt x="16195" y="1556290"/>
                  </a:lnTo>
                  <a:cubicBezTo>
                    <a:pt x="7251" y="1556290"/>
                    <a:pt x="0" y="1549039"/>
                    <a:pt x="0" y="1540094"/>
                  </a:cubicBezTo>
                  <a:lnTo>
                    <a:pt x="0" y="16195"/>
                  </a:lnTo>
                  <a:cubicBezTo>
                    <a:pt x="0" y="11900"/>
                    <a:pt x="1706" y="7781"/>
                    <a:pt x="4744" y="4744"/>
                  </a:cubicBezTo>
                  <a:cubicBezTo>
                    <a:pt x="7781" y="1706"/>
                    <a:pt x="11900" y="0"/>
                    <a:pt x="161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02928" cy="1565815"/>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1876848" y="2143961"/>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المرحلة الثانية: المرحلة المبكرة</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1660221" y="3015917"/>
            <a:ext cx="14498555" cy="6126708"/>
          </a:xfrm>
          <a:prstGeom prst="rect">
            <a:avLst/>
          </a:prstGeom>
        </p:spPr>
        <p:txBody>
          <a:bodyPr lIns="0" tIns="0" rIns="0" bIns="0" rtlCol="0" anchor="t">
            <a:spAutoFit/>
          </a:bodyPr>
          <a:lstStyle/>
          <a:p>
            <a:pPr algn="r" rtl="1">
              <a:lnSpc>
                <a:spcPts val="3985"/>
              </a:lnSpc>
            </a:pPr>
            <a:r>
              <a:rPr lang="ar-EG" sz="2460" b="1" spc="24">
                <a:solidFill>
                  <a:srgbClr val="FF6600"/>
                </a:solidFill>
                <a:latin typeface="Almarai Bold"/>
                <a:ea typeface="Almarai Bold"/>
                <a:cs typeface="Almarai Bold"/>
                <a:sym typeface="Almarai Bold"/>
                <a:rtl/>
              </a:rPr>
              <a:t>• السلسلة أ</a:t>
            </a:r>
          </a:p>
          <a:p>
            <a:pPr algn="r" rtl="1">
              <a:lnSpc>
                <a:spcPts val="3985"/>
              </a:lnSpc>
            </a:pPr>
            <a:r>
              <a:rPr lang="ar-EG" sz="2460" b="1" spc="24">
                <a:solidFill>
                  <a:srgbClr val="000000"/>
                </a:solidFill>
                <a:latin typeface="Almarai Bold"/>
                <a:ea typeface="Almarai Bold"/>
                <a:cs typeface="Almarai Bold"/>
                <a:sym typeface="Almarai Bold"/>
                <a:rtl/>
              </a:rPr>
              <a:t>تسعى الشركات إلى الحصول على التمويل أو التمويل من الفئة "أ" بمجرد أن يكون لديها بالفعل قاعدة مستخدمين راسخة وإيرادات ثابتة. ويهدف تمويل السلسلة "أ" إلى المساعدة على تحسين قاعدة المستخدمين وعروض المنتجات بالإضافة إلى تحسين المنتج وتوسيع العمليات التسويقية والمبيعات. وتتمثل مصادر التمويل في شركات رأس المال الجريء التي تبحث عن استثمارات تبدو واعدة ولديها دلائل على النمو.</a:t>
            </a:r>
          </a:p>
          <a:p>
            <a:pPr algn="r" rtl="1">
              <a:lnSpc>
                <a:spcPts val="3985"/>
              </a:lnSpc>
            </a:pPr>
            <a:r>
              <a:rPr lang="ar-EG" sz="2460" b="1" spc="24">
                <a:solidFill>
                  <a:srgbClr val="FF6600"/>
                </a:solidFill>
                <a:latin typeface="Almarai Bold"/>
                <a:ea typeface="Almarai Bold"/>
                <a:cs typeface="Almarai Bold"/>
                <a:sym typeface="Almarai Bold"/>
                <a:rtl/>
              </a:rPr>
              <a:t>• السلسلة ب</a:t>
            </a:r>
          </a:p>
          <a:p>
            <a:pPr algn="r" rtl="1">
              <a:lnSpc>
                <a:spcPts val="3985"/>
              </a:lnSpc>
            </a:pPr>
            <a:r>
              <a:rPr lang="ar-EG" sz="2460" b="1" spc="24">
                <a:solidFill>
                  <a:srgbClr val="000000"/>
                </a:solidFill>
                <a:latin typeface="Almarai Bold"/>
                <a:ea typeface="Almarai Bold"/>
                <a:cs typeface="Almarai Bold"/>
                <a:sym typeface="Almarai Bold"/>
                <a:rtl/>
              </a:rPr>
              <a:t>يهدف تمويل السلسلة </a:t>
            </a:r>
            <a:r>
              <a:rPr lang="en-US" sz="2460" b="1" spc="24">
                <a:solidFill>
                  <a:srgbClr val="000000"/>
                </a:solidFill>
                <a:latin typeface="Almarai Bold"/>
                <a:ea typeface="Almarai Bold"/>
                <a:cs typeface="Almarai Bold"/>
                <a:sym typeface="Almarai Bold"/>
              </a:rPr>
              <a:t>B</a:t>
            </a:r>
            <a:r>
              <a:rPr lang="ar-EG" sz="2460" b="1" spc="24">
                <a:solidFill>
                  <a:srgbClr val="000000"/>
                </a:solidFill>
                <a:latin typeface="Almarai Bold"/>
                <a:ea typeface="Almarai Bold"/>
                <a:cs typeface="Almarai Bold"/>
                <a:sym typeface="Almarai Bold"/>
                <a:rtl/>
              </a:rPr>
              <a:t> إلى مساعدة الشركة على توسيع نطاق وصولها إلى السوق بشكل كبير. تأتي بعد نجاح الشركة في تحقيق النمو وتحتاج إلى التوسع أكثر. وفي هذه المرحلة تتمحور الأنشطة حول توسيع نطاق السوق، تنمية الفريق، والتوسع الجغرافي، بالإضافة إلى تطوير تقنيات أو منتجات جديدة. وتشمل مصادر التمويل: شركات رأس المال الجريء التي تستثمر في الشركات ذات النمو السريع، وكذلك الشركات الاستثمارية المختصة بالمراحل الأكثر تقدمًا.</a:t>
            </a:r>
          </a:p>
          <a:p>
            <a:pPr algn="r" rtl="1">
              <a:lnSpc>
                <a:spcPts val="3985"/>
              </a:lnSpc>
            </a:pPr>
            <a:endParaRPr lang="ar-EG" sz="2460" b="1" spc="24">
              <a:solidFill>
                <a:srgbClr val="000000"/>
              </a:solidFill>
              <a:latin typeface="Almarai Bold"/>
              <a:ea typeface="Almarai Bold"/>
              <a:cs typeface="Almarai Bold"/>
              <a:sym typeface="Almarai Bold"/>
              <a:rtl/>
            </a:endParaRPr>
          </a:p>
        </p:txBody>
      </p:sp>
      <p:sp>
        <p:nvSpPr>
          <p:cNvPr id="17" name="TextBox 17"/>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التمويل ودورة حياة المشروع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495412" y="2885149"/>
            <a:ext cx="15099226" cy="5909038"/>
            <a:chOff x="0" y="0"/>
            <a:chExt cx="3976751" cy="1556290"/>
          </a:xfrm>
        </p:grpSpPr>
        <p:sp>
          <p:nvSpPr>
            <p:cNvPr id="10" name="Freeform 10"/>
            <p:cNvSpPr/>
            <p:nvPr/>
          </p:nvSpPr>
          <p:spPr>
            <a:xfrm>
              <a:off x="0" y="0"/>
              <a:ext cx="3976751" cy="1556290"/>
            </a:xfrm>
            <a:custGeom>
              <a:avLst/>
              <a:gdLst/>
              <a:ahLst/>
              <a:cxnLst/>
              <a:rect l="l" t="t" r="r" b="b"/>
              <a:pathLst>
                <a:path w="3976751" h="1556290">
                  <a:moveTo>
                    <a:pt x="15895" y="0"/>
                  </a:moveTo>
                  <a:lnTo>
                    <a:pt x="3960856" y="0"/>
                  </a:lnTo>
                  <a:cubicBezTo>
                    <a:pt x="3965072" y="0"/>
                    <a:pt x="3969115" y="1675"/>
                    <a:pt x="3972096" y="4655"/>
                  </a:cubicBezTo>
                  <a:cubicBezTo>
                    <a:pt x="3975076" y="7636"/>
                    <a:pt x="3976751" y="11679"/>
                    <a:pt x="3976751" y="15895"/>
                  </a:cubicBezTo>
                  <a:lnTo>
                    <a:pt x="3976751" y="1540395"/>
                  </a:lnTo>
                  <a:cubicBezTo>
                    <a:pt x="3976751" y="1544610"/>
                    <a:pt x="3975076" y="1548653"/>
                    <a:pt x="3972096" y="1551634"/>
                  </a:cubicBezTo>
                  <a:cubicBezTo>
                    <a:pt x="3969115" y="1554615"/>
                    <a:pt x="3965072" y="1556290"/>
                    <a:pt x="3960856" y="1556290"/>
                  </a:cubicBezTo>
                  <a:lnTo>
                    <a:pt x="15895" y="1556290"/>
                  </a:lnTo>
                  <a:cubicBezTo>
                    <a:pt x="11679" y="1556290"/>
                    <a:pt x="7636" y="1554615"/>
                    <a:pt x="4655" y="1551634"/>
                  </a:cubicBezTo>
                  <a:cubicBezTo>
                    <a:pt x="1675" y="1548653"/>
                    <a:pt x="0" y="1544610"/>
                    <a:pt x="0" y="1540395"/>
                  </a:cubicBezTo>
                  <a:lnTo>
                    <a:pt x="0" y="15895"/>
                  </a:lnTo>
                  <a:cubicBezTo>
                    <a:pt x="0" y="11679"/>
                    <a:pt x="1675" y="7636"/>
                    <a:pt x="4655" y="4655"/>
                  </a:cubicBezTo>
                  <a:cubicBezTo>
                    <a:pt x="7636" y="1675"/>
                    <a:pt x="11679" y="0"/>
                    <a:pt x="15895" y="0"/>
                  </a:cubicBezTo>
                  <a:close/>
                </a:path>
              </a:pathLst>
            </a:custGeom>
            <a:solidFill>
              <a:srgbClr val="E9F6DC"/>
            </a:solidFill>
            <a:ln w="19050" cap="rnd">
              <a:solidFill>
                <a:srgbClr val="00B050"/>
              </a:solidFill>
              <a:prstDash val="lgDash"/>
              <a:round/>
            </a:ln>
          </p:spPr>
          <p:txBody>
            <a:bodyPr/>
            <a:lstStyle/>
            <a:p>
              <a:endParaRPr lang="en-US"/>
            </a:p>
          </p:txBody>
        </p:sp>
        <p:sp>
          <p:nvSpPr>
            <p:cNvPr id="11" name="TextBox 11"/>
            <p:cNvSpPr txBox="1"/>
            <p:nvPr/>
          </p:nvSpPr>
          <p:spPr>
            <a:xfrm>
              <a:off x="0" y="-9525"/>
              <a:ext cx="3976751" cy="1565815"/>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138243"/>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767173" y="2949242"/>
            <a:ext cx="14498555" cy="5703417"/>
          </a:xfrm>
          <a:prstGeom prst="rect">
            <a:avLst/>
          </a:prstGeom>
        </p:spPr>
        <p:txBody>
          <a:bodyPr lIns="0" tIns="0" rIns="0" bIns="0" rtlCol="0" anchor="t">
            <a:spAutoFit/>
          </a:bodyPr>
          <a:lstStyle/>
          <a:p>
            <a:pPr algn="r" rtl="1">
              <a:lnSpc>
                <a:spcPts val="3823"/>
              </a:lnSpc>
            </a:pPr>
            <a:r>
              <a:rPr lang="ar-EG" sz="2360" b="1" spc="23" dirty="0">
                <a:solidFill>
                  <a:srgbClr val="FF3500"/>
                </a:solidFill>
                <a:latin typeface="Almarai Bold"/>
                <a:ea typeface="Almarai Bold"/>
                <a:cs typeface="Almarai Bold"/>
                <a:sym typeface="Almarai Bold"/>
                <a:rtl/>
              </a:rPr>
              <a:t>أ. السلسلة ج</a:t>
            </a:r>
          </a:p>
          <a:p>
            <a:pPr algn="r" rtl="1">
              <a:lnSpc>
                <a:spcPts val="3823"/>
              </a:lnSpc>
            </a:pPr>
            <a:r>
              <a:rPr lang="ar-EG" sz="2360" b="1" spc="23" dirty="0">
                <a:solidFill>
                  <a:srgbClr val="000000"/>
                </a:solidFill>
                <a:latin typeface="Almarai Bold"/>
                <a:ea typeface="Almarai Bold"/>
                <a:cs typeface="Almarai Bold"/>
                <a:sym typeface="Almarai Bold"/>
                <a:rtl/>
              </a:rPr>
              <a:t>تمويل السلسلة</a:t>
            </a:r>
            <a:r>
              <a:rPr lang="en-US" sz="2360" b="1" spc="23" dirty="0">
                <a:solidFill>
                  <a:srgbClr val="000000"/>
                </a:solidFill>
                <a:latin typeface="Almarai Bold"/>
                <a:ea typeface="Almarai Bold"/>
                <a:cs typeface="Almarai Bold"/>
                <a:sym typeface="Almarai Bold"/>
              </a:rPr>
              <a:t>C</a:t>
            </a:r>
            <a:r>
              <a:rPr lang="ar-EG" sz="2360" b="1" spc="23" dirty="0">
                <a:solidFill>
                  <a:srgbClr val="000000"/>
                </a:solidFill>
                <a:latin typeface="Almarai Bold"/>
                <a:ea typeface="Almarai Bold"/>
                <a:cs typeface="Almarai Bold"/>
                <a:sym typeface="Almarai Bold"/>
                <a:rtl/>
              </a:rPr>
              <a:t> مخصص للشركات الناجحة التي تتطلع إلى تطوير منتجات أو خدمات جديدة أو التوسع في أسواق جديدة. وتستهدف الشركات التي تكون في مرحلة متقدمة من نموها وترغب في توسيع نطاقها بشكل كبير أو تنوي الاستعداد للإدراج العام. وفي هذه المرحلة تتمحور الأنشطة حول الاستثمار في توسعات جديدة، استراتيجيات النمو، والتحضير لطرح عام أولي. يمكن أيضًا استخدام تمويل السلسلة</a:t>
            </a:r>
            <a:r>
              <a:rPr lang="en-US" sz="2360" b="1" spc="23" dirty="0">
                <a:solidFill>
                  <a:srgbClr val="000000"/>
                </a:solidFill>
                <a:latin typeface="Almarai Bold"/>
                <a:ea typeface="Almarai Bold"/>
                <a:cs typeface="Almarai Bold"/>
                <a:sym typeface="Almarai Bold"/>
              </a:rPr>
              <a:t>C</a:t>
            </a:r>
            <a:r>
              <a:rPr lang="ar-EG" sz="2360" b="1" spc="23" dirty="0">
                <a:solidFill>
                  <a:srgbClr val="000000"/>
                </a:solidFill>
                <a:latin typeface="Almarai Bold"/>
                <a:ea typeface="Almarai Bold"/>
                <a:cs typeface="Almarai Bold"/>
                <a:sym typeface="Almarai Bold"/>
                <a:rtl/>
              </a:rPr>
              <a:t> للاستحواذ على شركات أخرى، مما سيمنح بدوره إمكانية الوصول إلى أدوات وموظفين جدد يمكنهم المساعدة في توسيع النشاط ومدى الوصول. وتشمل مصادر التمويل: شركات الأسهم الخاصة، البنوك الاستثمارية، صناديق التحوط، وشركات رأس المال الجريء للمراحل المتقدمة.</a:t>
            </a:r>
          </a:p>
          <a:p>
            <a:pPr algn="r" rtl="1">
              <a:lnSpc>
                <a:spcPts val="3823"/>
              </a:lnSpc>
            </a:pPr>
            <a:r>
              <a:rPr lang="ar-EG" sz="2360" b="1" spc="23" dirty="0">
                <a:solidFill>
                  <a:srgbClr val="FF3500"/>
                </a:solidFill>
                <a:latin typeface="Almarai Bold"/>
                <a:ea typeface="Almarai Bold"/>
                <a:cs typeface="Almarai Bold"/>
                <a:sym typeface="Almarai Bold"/>
                <a:rtl/>
              </a:rPr>
              <a:t>ب. الميزانين </a:t>
            </a:r>
          </a:p>
          <a:p>
            <a:pPr algn="r" rtl="1">
              <a:lnSpc>
                <a:spcPts val="3823"/>
              </a:lnSpc>
            </a:pPr>
            <a:r>
              <a:rPr lang="ar-EG" sz="2360" b="1" spc="24" dirty="0">
                <a:solidFill>
                  <a:srgbClr val="000000"/>
                </a:solidFill>
                <a:latin typeface="Almarai Bold"/>
                <a:ea typeface="Almarai Bold"/>
                <a:cs typeface="Almarai Bold"/>
                <a:sym typeface="Almarai Bold"/>
                <a:rtl/>
              </a:rPr>
              <a:t>يتم توجيه الأموال التي تم جمعها في هذه المرحلة نحو التحضير للاكتتاب العام. يرغب المستثمرون في هذه المرحلة في رؤية خارطة طريق واضحة لتحقيق الربح قريبًا. على سبيل المثال، يمكن أن يغطي تمويل الميزانين النفقات التي ينطوي عليها الاكتتاب العام. ومع الأرباح المحققة من الاكتتاب العام، يتم سداد مستثمر الميزانين مع الفائدة.</a:t>
            </a:r>
          </a:p>
        </p:txBody>
      </p:sp>
      <p:sp>
        <p:nvSpPr>
          <p:cNvPr id="16" name="TextBox 16"/>
          <p:cNvSpPr txBox="1"/>
          <p:nvPr/>
        </p:nvSpPr>
        <p:spPr>
          <a:xfrm>
            <a:off x="6711755" y="591386"/>
            <a:ext cx="5032056" cy="1200150"/>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التمويل ودورة حياة المشروع</a:t>
            </a:r>
          </a:p>
        </p:txBody>
      </p:sp>
      <p:sp>
        <p:nvSpPr>
          <p:cNvPr id="17" name="TextBox 17"/>
          <p:cNvSpPr txBox="1"/>
          <p:nvPr/>
        </p:nvSpPr>
        <p:spPr>
          <a:xfrm>
            <a:off x="1876848" y="2143961"/>
            <a:ext cx="14477155" cy="548106"/>
          </a:xfrm>
          <a:prstGeom prst="rect">
            <a:avLst/>
          </a:prstGeom>
        </p:spPr>
        <p:txBody>
          <a:bodyPr lIns="0" tIns="0" rIns="0" bIns="0" rtlCol="0" anchor="t">
            <a:spAutoFit/>
          </a:bodyPr>
          <a:lstStyle/>
          <a:p>
            <a:pPr algn="r" rtl="1">
              <a:lnSpc>
                <a:spcPts val="4471"/>
              </a:lnSpc>
            </a:pPr>
            <a:r>
              <a:rPr lang="ar-EG" sz="2760" b="1" spc="28">
                <a:solidFill>
                  <a:srgbClr val="000000"/>
                </a:solidFill>
                <a:latin typeface="Almarai Bold"/>
                <a:ea typeface="Almarai Bold"/>
                <a:cs typeface="Almarai Bold"/>
                <a:sym typeface="Almarai Bold"/>
                <a:rtl/>
              </a:rPr>
              <a:t> المرحلة الثالثة: المرحلة المتقدمة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1554</Words>
  <Application>Microsoft Office PowerPoint</Application>
  <PresentationFormat>Custom</PresentationFormat>
  <Paragraphs>241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Dimnah</vt:lpstr>
      <vt:lpstr>Arial</vt:lpstr>
      <vt:lpstr>Calibri</vt:lpstr>
      <vt:lpstr>TT Rounds Condensed Bold</vt:lpstr>
      <vt:lpstr>Almarai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9 تمويل المشروع.pptx</dc:title>
  <cp:lastModifiedBy>Valentina Wilson</cp:lastModifiedBy>
  <cp:revision>3</cp:revision>
  <dcterms:created xsi:type="dcterms:W3CDTF">2006-08-16T00:00:00Z</dcterms:created>
  <dcterms:modified xsi:type="dcterms:W3CDTF">2024-09-21T12:48:59Z</dcterms:modified>
  <dc:identifier>DAGRN4wtRyA</dc:identifier>
</cp:coreProperties>
</file>