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8288000" cy="10287000"/>
  <p:notesSz cx="6858000" cy="9144000"/>
  <p:embeddedFontLst>
    <p:embeddedFont>
      <p:font typeface="Almarai" panose="020B0604020202020204" charset="-78"/>
      <p:regular r:id="rId35"/>
    </p:embeddedFont>
    <p:embeddedFont>
      <p:font typeface="Almarai Bold" panose="020B0604020202020204" charset="-78"/>
      <p:regular r:id="rId36"/>
    </p:embeddedFont>
    <p:embeddedFont>
      <p:font typeface="Arimo Italics" panose="020B0604020202020204" charset="0"/>
      <p:regular r:id="rId37"/>
    </p:embeddedFont>
    <p:embeddedFont>
      <p:font typeface="Noto Naskh Arabic" panose="020B0604020202020204" charset="-78"/>
      <p:regular r:id="rId38"/>
    </p:embeddedFont>
    <p:embeddedFont>
      <p:font typeface="Noto Naskh Arabic Bold" panose="020B0604020202020204" charset="-78"/>
      <p:regular r:id="rId39"/>
    </p:embeddedFont>
    <p:embeddedFont>
      <p:font typeface="TT Rounds Condensed Bold" panose="020B0604020202020204"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8.svg"/><Relationship Id="rId7" Type="http://schemas.openxmlformats.org/officeDocument/2006/relationships/image" Target="../media/image49.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5.svg"/><Relationship Id="rId10" Type="http://schemas.openxmlformats.org/officeDocument/2006/relationships/image" Target="../media/image52.svg"/><Relationship Id="rId4" Type="http://schemas.openxmlformats.org/officeDocument/2006/relationships/image" Target="../media/image4.png"/><Relationship Id="rId9"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2.svg"/><Relationship Id="rId3" Type="http://schemas.openxmlformats.org/officeDocument/2006/relationships/image" Target="../media/image9.svg"/><Relationship Id="rId21" Type="http://schemas.openxmlformats.org/officeDocument/2006/relationships/image" Target="../media/image25.pn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image" Target="../media/image8.png"/><Relationship Id="rId16" Type="http://schemas.openxmlformats.org/officeDocument/2006/relationships/image" Target="../media/image5.svg"/><Relationship Id="rId20"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4.png"/><Relationship Id="rId10" Type="http://schemas.openxmlformats.org/officeDocument/2006/relationships/image" Target="../media/image16.png"/><Relationship Id="rId19" Type="http://schemas.openxmlformats.org/officeDocument/2006/relationships/image" Target="../media/image23.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 Id="rId22" Type="http://schemas.openxmlformats.org/officeDocument/2006/relationships/image" Target="../media/image26.svg"/></Relationships>
</file>

<file path=ppt/slides/_rels/slide2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56.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sv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5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sv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60.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sv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62.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5.sv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66.svg"/><Relationship Id="rId3" Type="http://schemas.openxmlformats.org/officeDocument/2006/relationships/image" Target="../media/image28.svg"/><Relationship Id="rId7" Type="http://schemas.openxmlformats.org/officeDocument/2006/relationships/image" Target="../media/image64.png"/><Relationship Id="rId12" Type="http://schemas.openxmlformats.org/officeDocument/2006/relationships/image" Target="../media/image65.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37.svg"/><Relationship Id="rId5" Type="http://schemas.openxmlformats.org/officeDocument/2006/relationships/image" Target="../media/image5.svg"/><Relationship Id="rId10" Type="http://schemas.openxmlformats.org/officeDocument/2006/relationships/image" Target="../media/image36.png"/><Relationship Id="rId4" Type="http://schemas.openxmlformats.org/officeDocument/2006/relationships/image" Target="../media/image4.png"/><Relationship Id="rId9" Type="http://schemas.openxmlformats.org/officeDocument/2006/relationships/image" Target="../media/image35.svg"/></Relationships>
</file>

<file path=ppt/slides/_rels/slide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5.sv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6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5.sv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1.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3.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8.svg"/><Relationship Id="rId7" Type="http://schemas.openxmlformats.org/officeDocument/2006/relationships/image" Target="../media/image35.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5.svg"/><Relationship Id="rId10" Type="http://schemas.openxmlformats.org/officeDocument/2006/relationships/image" Target="../media/image38.png"/><Relationship Id="rId4" Type="http://schemas.openxmlformats.org/officeDocument/2006/relationships/image" Target="../media/image4.png"/><Relationship Id="rId9" Type="http://schemas.openxmlformats.org/officeDocument/2006/relationships/image" Target="../media/image37.sv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28.svg"/><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5.svg"/><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image" Target="../media/image4.png"/><Relationship Id="rId9" Type="http://schemas.openxmlformats.org/officeDocument/2006/relationships/image" Target="../media/image42.svg"/><Relationship Id="rId1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9520"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01</a:t>
              </a:r>
            </a:p>
          </p:txBody>
        </p:sp>
      </p:grpSp>
      <p:sp>
        <p:nvSpPr>
          <p:cNvPr id="5" name="Freeform 5"/>
          <p:cNvSpPr/>
          <p:nvPr/>
        </p:nvSpPr>
        <p:spPr>
          <a:xfrm>
            <a:off x="1436347" y="523839"/>
            <a:ext cx="6914930" cy="9239321"/>
          </a:xfrm>
          <a:custGeom>
            <a:avLst/>
            <a:gdLst/>
            <a:ahLst/>
            <a:cxnLst/>
            <a:rect l="l" t="t" r="r" b="b"/>
            <a:pathLst>
              <a:path w="6914930" h="9239321">
                <a:moveTo>
                  <a:pt x="0" y="0"/>
                </a:moveTo>
                <a:lnTo>
                  <a:pt x="6914930" y="0"/>
                </a:lnTo>
                <a:lnTo>
                  <a:pt x="6914930" y="9239322"/>
                </a:lnTo>
                <a:lnTo>
                  <a:pt x="0" y="9239322"/>
                </a:lnTo>
                <a:lnTo>
                  <a:pt x="0" y="0"/>
                </a:lnTo>
                <a:close/>
              </a:path>
            </a:pathLst>
          </a:custGeom>
          <a:blipFill>
            <a:blip r:embed="rId2"/>
            <a:stretch>
              <a:fillRect t="-2557" b="-2557"/>
            </a:stretch>
          </a:blipFill>
        </p:spPr>
        <p:txBody>
          <a:bodyPr/>
          <a:lstStyle/>
          <a:p>
            <a:endParaRPr lang="en-US"/>
          </a:p>
        </p:txBody>
      </p:sp>
      <p:sp>
        <p:nvSpPr>
          <p:cNvPr id="6" name="Freeform 6"/>
          <p:cNvSpPr/>
          <p:nvPr/>
        </p:nvSpPr>
        <p:spPr>
          <a:xfrm rot="-5400000">
            <a:off x="16740788" y="1700179"/>
            <a:ext cx="1344111" cy="677656"/>
          </a:xfrm>
          <a:custGeom>
            <a:avLst/>
            <a:gdLst/>
            <a:ahLst/>
            <a:cxnLst/>
            <a:rect l="l" t="t" r="r" b="b"/>
            <a:pathLst>
              <a:path w="1344111" h="677656">
                <a:moveTo>
                  <a:pt x="0" y="0"/>
                </a:moveTo>
                <a:lnTo>
                  <a:pt x="1344112" y="0"/>
                </a:lnTo>
                <a:lnTo>
                  <a:pt x="1344112" y="677656"/>
                </a:lnTo>
                <a:lnTo>
                  <a:pt x="0" y="6776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830240" flipH="1">
            <a:off x="-405193" y="-1023958"/>
            <a:ext cx="1939742" cy="2886046"/>
          </a:xfrm>
          <a:custGeom>
            <a:avLst/>
            <a:gdLst/>
            <a:ahLst/>
            <a:cxnLst/>
            <a:rect l="l" t="t" r="r" b="b"/>
            <a:pathLst>
              <a:path w="1939742" h="2886046">
                <a:moveTo>
                  <a:pt x="1939741" y="0"/>
                </a:moveTo>
                <a:lnTo>
                  <a:pt x="0" y="0"/>
                </a:lnTo>
                <a:lnTo>
                  <a:pt x="0" y="2886045"/>
                </a:lnTo>
                <a:lnTo>
                  <a:pt x="1939741" y="2886045"/>
                </a:lnTo>
                <a:lnTo>
                  <a:pt x="193974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7027213" y="8712693"/>
            <a:ext cx="1925450" cy="1821957"/>
          </a:xfrm>
          <a:custGeom>
            <a:avLst/>
            <a:gdLst/>
            <a:ahLst/>
            <a:cxnLst/>
            <a:rect l="l" t="t" r="r" b="b"/>
            <a:pathLst>
              <a:path w="1925450" h="1821957">
                <a:moveTo>
                  <a:pt x="0" y="0"/>
                </a:moveTo>
                <a:lnTo>
                  <a:pt x="1925450" y="0"/>
                </a:lnTo>
                <a:lnTo>
                  <a:pt x="1925450" y="1821957"/>
                </a:lnTo>
                <a:lnTo>
                  <a:pt x="0" y="18219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9144000" y="3936649"/>
            <a:ext cx="8268844" cy="1738567"/>
          </a:xfrm>
          <a:prstGeom prst="rect">
            <a:avLst/>
          </a:prstGeom>
        </p:spPr>
        <p:txBody>
          <a:bodyPr lIns="0" tIns="0" rIns="0" bIns="0" rtlCol="0" anchor="t">
            <a:spAutoFit/>
          </a:bodyPr>
          <a:lstStyle/>
          <a:p>
            <a:pPr marL="0" lvl="0" indent="0" algn="ctr" rtl="1">
              <a:lnSpc>
                <a:spcPts val="6688"/>
              </a:lnSpc>
              <a:spcBef>
                <a:spcPct val="0"/>
              </a:spcBef>
            </a:pPr>
            <a:r>
              <a:rPr lang="ar-EG" sz="6192" b="1" u="none" strike="noStrike" spc="-96">
                <a:solidFill>
                  <a:srgbClr val="F28739"/>
                </a:solidFill>
                <a:latin typeface="Almarai Bold"/>
                <a:ea typeface="Almarai Bold"/>
                <a:cs typeface="Almarai Bold"/>
                <a:sym typeface="Almarai Bold"/>
                <a:rtl/>
              </a:rPr>
              <a:t>ريادة الأعمال</a:t>
            </a:r>
          </a:p>
          <a:p>
            <a:pPr marL="0" lvl="0" indent="0" algn="ctr" rtl="1">
              <a:lnSpc>
                <a:spcPts val="6688"/>
              </a:lnSpc>
              <a:spcBef>
                <a:spcPct val="0"/>
              </a:spcBef>
            </a:pPr>
            <a:r>
              <a:rPr lang="en-US" sz="6192" b="1" u="none" strike="noStrike" spc="-96">
                <a:solidFill>
                  <a:srgbClr val="F28739"/>
                </a:solidFill>
                <a:latin typeface="Almarai Bold"/>
                <a:ea typeface="Almarai Bold"/>
                <a:cs typeface="Almarai Bold"/>
                <a:sym typeface="Almarai Bold"/>
              </a:rPr>
              <a:t>Entrepreneurship</a:t>
            </a:r>
          </a:p>
        </p:txBody>
      </p:sp>
      <p:sp>
        <p:nvSpPr>
          <p:cNvPr id="10" name="TextBox 10"/>
          <p:cNvSpPr txBox="1"/>
          <p:nvPr/>
        </p:nvSpPr>
        <p:spPr>
          <a:xfrm>
            <a:off x="9227284" y="7691332"/>
            <a:ext cx="7666579" cy="498995"/>
          </a:xfrm>
          <a:prstGeom prst="rect">
            <a:avLst/>
          </a:prstGeom>
        </p:spPr>
        <p:txBody>
          <a:bodyPr lIns="0" tIns="0" rIns="0" bIns="0" rtlCol="0" anchor="t">
            <a:spAutoFit/>
          </a:bodyPr>
          <a:lstStyle/>
          <a:p>
            <a:pPr marL="0" lvl="0" indent="0" algn="ctr" rtl="1">
              <a:lnSpc>
                <a:spcPts val="3696"/>
              </a:lnSpc>
              <a:spcBef>
                <a:spcPct val="0"/>
              </a:spcBef>
            </a:pPr>
            <a:r>
              <a:rPr lang="ar-EG" sz="3422" b="1" u="none" strike="noStrike" spc="-53">
                <a:solidFill>
                  <a:srgbClr val="00B050"/>
                </a:solidFill>
                <a:latin typeface="Almarai Bold"/>
                <a:ea typeface="Almarai Bold"/>
                <a:cs typeface="Almarai Bold"/>
                <a:sym typeface="Almarai Bold"/>
                <a:rtl/>
              </a:rPr>
              <a:t>أ. د. أحمد الشميمري  - أ. د. وفاء المبيريك </a:t>
            </a:r>
          </a:p>
        </p:txBody>
      </p:sp>
      <p:sp>
        <p:nvSpPr>
          <p:cNvPr id="11" name="TextBox 11"/>
          <p:cNvSpPr txBox="1"/>
          <p:nvPr/>
        </p:nvSpPr>
        <p:spPr>
          <a:xfrm>
            <a:off x="9144000" y="1585207"/>
            <a:ext cx="7163583" cy="946749"/>
          </a:xfrm>
          <a:prstGeom prst="rect">
            <a:avLst/>
          </a:prstGeom>
        </p:spPr>
        <p:txBody>
          <a:bodyPr lIns="0" tIns="0" rIns="0" bIns="0" rtlCol="0" anchor="t">
            <a:spAutoFit/>
          </a:bodyPr>
          <a:lstStyle/>
          <a:p>
            <a:pPr algn="r" rtl="1">
              <a:lnSpc>
                <a:spcPts val="7167"/>
              </a:lnSpc>
            </a:pPr>
            <a:r>
              <a:rPr lang="ar-EG" sz="6636" b="1" spc="-103">
                <a:solidFill>
                  <a:srgbClr val="00B050"/>
                </a:solidFill>
                <a:latin typeface="Almarai Bold"/>
                <a:ea typeface="Almarai Bold"/>
                <a:cs typeface="Almarai Bold"/>
                <a:sym typeface="Almarai Bold"/>
                <a:rtl/>
              </a:rPr>
              <a:t>الفصل الثامن</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10</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642359" y="3216546"/>
            <a:ext cx="14818929" cy="5577640"/>
            <a:chOff x="0" y="0"/>
            <a:chExt cx="3902928" cy="1469008"/>
          </a:xfrm>
        </p:grpSpPr>
        <p:sp>
          <p:nvSpPr>
            <p:cNvPr id="10" name="Freeform 10"/>
            <p:cNvSpPr/>
            <p:nvPr/>
          </p:nvSpPr>
          <p:spPr>
            <a:xfrm>
              <a:off x="0" y="0"/>
              <a:ext cx="3902928" cy="1469008"/>
            </a:xfrm>
            <a:custGeom>
              <a:avLst/>
              <a:gdLst/>
              <a:ahLst/>
              <a:cxnLst/>
              <a:rect l="l" t="t" r="r" b="b"/>
              <a:pathLst>
                <a:path w="3902928" h="1469008">
                  <a:moveTo>
                    <a:pt x="16195" y="0"/>
                  </a:moveTo>
                  <a:lnTo>
                    <a:pt x="3886732" y="0"/>
                  </a:lnTo>
                  <a:cubicBezTo>
                    <a:pt x="3891028" y="0"/>
                    <a:pt x="3895147" y="1706"/>
                    <a:pt x="3898184" y="4744"/>
                  </a:cubicBezTo>
                  <a:cubicBezTo>
                    <a:pt x="3901221" y="7781"/>
                    <a:pt x="3902928" y="11900"/>
                    <a:pt x="3902928" y="16195"/>
                  </a:cubicBezTo>
                  <a:lnTo>
                    <a:pt x="3902928" y="1452813"/>
                  </a:lnTo>
                  <a:cubicBezTo>
                    <a:pt x="3902928" y="1461757"/>
                    <a:pt x="3895677" y="1469008"/>
                    <a:pt x="3886732" y="1469008"/>
                  </a:cubicBezTo>
                  <a:lnTo>
                    <a:pt x="16195" y="1469008"/>
                  </a:lnTo>
                  <a:cubicBezTo>
                    <a:pt x="11900" y="1469008"/>
                    <a:pt x="7781" y="1467302"/>
                    <a:pt x="4744" y="1464265"/>
                  </a:cubicBezTo>
                  <a:cubicBezTo>
                    <a:pt x="1706" y="1461227"/>
                    <a:pt x="0" y="1457108"/>
                    <a:pt x="0" y="1452813"/>
                  </a:cubicBezTo>
                  <a:lnTo>
                    <a:pt x="0" y="16195"/>
                  </a:lnTo>
                  <a:cubicBezTo>
                    <a:pt x="0" y="11900"/>
                    <a:pt x="1706" y="7781"/>
                    <a:pt x="4744" y="4744"/>
                  </a:cubicBezTo>
                  <a:cubicBezTo>
                    <a:pt x="7781" y="1706"/>
                    <a:pt x="11900" y="0"/>
                    <a:pt x="16195" y="0"/>
                  </a:cubicBezTo>
                  <a:close/>
                </a:path>
              </a:pathLst>
            </a:custGeom>
            <a:solidFill>
              <a:srgbClr val="E9F6DC"/>
            </a:solidFill>
            <a:ln w="19050" cap="rnd">
              <a:solidFill>
                <a:srgbClr val="00B050"/>
              </a:solidFill>
              <a:prstDash val="lgDash"/>
              <a:round/>
            </a:ln>
          </p:spPr>
          <p:txBody>
            <a:bodyPr/>
            <a:lstStyle/>
            <a:p>
              <a:endParaRPr lang="en-US"/>
            </a:p>
          </p:txBody>
        </p:sp>
        <p:sp>
          <p:nvSpPr>
            <p:cNvPr id="11" name="TextBox 11"/>
            <p:cNvSpPr txBox="1"/>
            <p:nvPr/>
          </p:nvSpPr>
          <p:spPr>
            <a:xfrm>
              <a:off x="0" y="-9525"/>
              <a:ext cx="3902928" cy="1478533"/>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a:off x="16196753" y="2089636"/>
            <a:ext cx="529071" cy="737381"/>
          </a:xfrm>
          <a:custGeom>
            <a:avLst/>
            <a:gdLst/>
            <a:ahLst/>
            <a:cxnLst/>
            <a:rect l="l" t="t" r="r" b="b"/>
            <a:pathLst>
              <a:path w="529071" h="737381">
                <a:moveTo>
                  <a:pt x="0" y="0"/>
                </a:moveTo>
                <a:lnTo>
                  <a:pt x="529070" y="0"/>
                </a:lnTo>
                <a:lnTo>
                  <a:pt x="529070" y="737380"/>
                </a:lnTo>
                <a:lnTo>
                  <a:pt x="0" y="737380"/>
                </a:lnTo>
                <a:lnTo>
                  <a:pt x="0" y="0"/>
                </a:lnTo>
                <a:close/>
              </a:path>
            </a:pathLst>
          </a:custGeom>
          <a:blipFill>
            <a:blip r:embed="rId6"/>
            <a:stretch>
              <a:fillRect/>
            </a:stretch>
          </a:blipFill>
        </p:spPr>
        <p:txBody>
          <a:bodyPr/>
          <a:lstStyle/>
          <a:p>
            <a:endParaRPr lang="en-US"/>
          </a:p>
        </p:txBody>
      </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5" name="TextBox 15"/>
          <p:cNvSpPr txBox="1"/>
          <p:nvPr/>
        </p:nvSpPr>
        <p:spPr>
          <a:xfrm>
            <a:off x="1698198" y="3362982"/>
            <a:ext cx="14498555" cy="5286222"/>
          </a:xfrm>
          <a:prstGeom prst="rect">
            <a:avLst/>
          </a:prstGeom>
        </p:spPr>
        <p:txBody>
          <a:bodyPr lIns="0" tIns="0" rIns="0" bIns="0" rtlCol="0" anchor="t">
            <a:spAutoFit/>
          </a:bodyPr>
          <a:lstStyle/>
          <a:p>
            <a:pPr algn="r" rtl="1">
              <a:lnSpc>
                <a:spcPts val="4633"/>
              </a:lnSpc>
            </a:pPr>
            <a:r>
              <a:rPr lang="ar-EG" sz="2860" b="1" spc="28">
                <a:solidFill>
                  <a:srgbClr val="000000"/>
                </a:solidFill>
                <a:latin typeface="Almarai Bold"/>
                <a:ea typeface="Almarai Bold"/>
                <a:cs typeface="Almarai Bold"/>
                <a:sym typeface="Almarai Bold"/>
                <a:rtl/>
              </a:rPr>
              <a:t>هنالك الكثير من الأنشطة الصناعية التي يمكن للفرد المبتدئ الذي يرغب في إنشاء مشروع صغير أن يبدأ بها مثل: (صناعة الطباعة، مصنع لإنتاج الآيس كريم، مصنع للمخبوزات والعجائن ، مصنع لإنتاج لعب الأطفال وهناك أمثلة كثيرة . </a:t>
            </a:r>
          </a:p>
          <a:p>
            <a:pPr algn="r" rtl="1">
              <a:lnSpc>
                <a:spcPts val="4633"/>
              </a:lnSpc>
            </a:pPr>
            <a:r>
              <a:rPr lang="ar-EG" sz="2860" b="1" spc="28">
                <a:solidFill>
                  <a:srgbClr val="000000"/>
                </a:solidFill>
                <a:latin typeface="Almarai Bold"/>
                <a:ea typeface="Almarai Bold"/>
                <a:cs typeface="Almarai Bold"/>
                <a:sym typeface="Almarai Bold"/>
                <a:rtl/>
              </a:rPr>
              <a:t>تقوم كل المصانع الصغيرة بالمهام نفسها تقريباً، حيث تقوم بتحويل مجموعة من المدخلات (المواد الخام-الآلات – العمال) الى مجموعة من المخرجات وهي المنتجات تامة الصنع . والتي يقبلها السوق بالسعر المناسب والجودة المناسبة. </a:t>
            </a:r>
          </a:p>
          <a:p>
            <a:pPr algn="r" rtl="1">
              <a:lnSpc>
                <a:spcPts val="4633"/>
              </a:lnSpc>
            </a:pPr>
            <a:r>
              <a:rPr lang="ar-EG" sz="2860" b="1" spc="28">
                <a:solidFill>
                  <a:srgbClr val="000000"/>
                </a:solidFill>
                <a:latin typeface="Almarai Bold"/>
                <a:ea typeface="Almarai Bold"/>
                <a:cs typeface="Almarai Bold"/>
                <a:sym typeface="Almarai Bold"/>
                <a:rtl/>
              </a:rPr>
              <a:t>وحتى تضمن الاستمرارية لابد من تقديم منتجات تفوق المنافسين من حيث الجودة والسعر . </a:t>
            </a:r>
          </a:p>
          <a:p>
            <a:pPr algn="r" rtl="1">
              <a:lnSpc>
                <a:spcPts val="4633"/>
              </a:lnSpc>
            </a:pPr>
            <a:r>
              <a:rPr lang="ar-EG" sz="2860" b="1" spc="29">
                <a:solidFill>
                  <a:srgbClr val="000000"/>
                </a:solidFill>
                <a:latin typeface="Almarai Bold"/>
                <a:ea typeface="Almarai Bold"/>
                <a:cs typeface="Almarai Bold"/>
                <a:sym typeface="Almarai Bold"/>
                <a:rtl/>
              </a:rPr>
              <a:t>ومن الممكن أن تعمل المنشآت الصغيرة في تقديم السلع النصف مصنعة وهذا المجال يسمى الصناعات المغذية.</a:t>
            </a:r>
          </a:p>
        </p:txBody>
      </p:sp>
      <p:sp>
        <p:nvSpPr>
          <p:cNvPr id="16" name="TextBox 16"/>
          <p:cNvSpPr txBox="1"/>
          <p:nvPr/>
        </p:nvSpPr>
        <p:spPr>
          <a:xfrm>
            <a:off x="6267255" y="890101"/>
            <a:ext cx="5921056" cy="581025"/>
          </a:xfrm>
          <a:prstGeom prst="rect">
            <a:avLst/>
          </a:prstGeom>
        </p:spPr>
        <p:txBody>
          <a:bodyPr lIns="0" tIns="0" rIns="0" bIns="0" rtlCol="0" anchor="t">
            <a:spAutoFit/>
          </a:bodyPr>
          <a:lstStyle/>
          <a:p>
            <a:pPr algn="ctr" rtl="1">
              <a:lnSpc>
                <a:spcPts val="4560"/>
              </a:lnSpc>
            </a:pPr>
            <a:r>
              <a:rPr lang="ar-EG" sz="3800" b="1">
                <a:solidFill>
                  <a:srgbClr val="000000"/>
                </a:solidFill>
                <a:latin typeface="Almarai Bold"/>
                <a:ea typeface="Almarai Bold"/>
                <a:cs typeface="Almarai Bold"/>
                <a:sym typeface="Almarai Bold"/>
                <a:rtl/>
              </a:rPr>
              <a:t> مفهوم المنشآت الصغيرة </a:t>
            </a:r>
          </a:p>
        </p:txBody>
      </p:sp>
      <p:sp>
        <p:nvSpPr>
          <p:cNvPr id="17" name="TextBox 17"/>
          <p:cNvSpPr txBox="1"/>
          <p:nvPr/>
        </p:nvSpPr>
        <p:spPr>
          <a:xfrm>
            <a:off x="1362062" y="2179783"/>
            <a:ext cx="14498555" cy="524865"/>
          </a:xfrm>
          <a:prstGeom prst="rect">
            <a:avLst/>
          </a:prstGeom>
        </p:spPr>
        <p:txBody>
          <a:bodyPr lIns="0" tIns="0" rIns="0" bIns="0" rtlCol="0" anchor="t">
            <a:spAutoFit/>
          </a:bodyPr>
          <a:lstStyle/>
          <a:p>
            <a:pPr algn="r" rtl="1">
              <a:lnSpc>
                <a:spcPts val="4309"/>
              </a:lnSpc>
            </a:pPr>
            <a:r>
              <a:rPr lang="en-US" sz="2660" b="1" spc="27">
                <a:solidFill>
                  <a:srgbClr val="000000"/>
                </a:solidFill>
                <a:latin typeface="Almarai Bold"/>
                <a:ea typeface="Almarai Bold"/>
                <a:cs typeface="Almarai Bold"/>
                <a:sym typeface="Almarai Bold"/>
              </a:rPr>
              <a:t>1</a:t>
            </a:r>
            <a:r>
              <a:rPr lang="ar-EG" sz="2660" b="1" spc="27">
                <a:solidFill>
                  <a:srgbClr val="000000"/>
                </a:solidFill>
                <a:latin typeface="Almarai Bold"/>
                <a:ea typeface="Almarai Bold"/>
                <a:cs typeface="Almarai Bold"/>
                <a:sym typeface="Almarai Bold"/>
                <a:rtl/>
              </a:rPr>
              <a:t>- المشروعات الصناعية: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11</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642359" y="3216546"/>
            <a:ext cx="14818929" cy="1069140"/>
            <a:chOff x="0" y="0"/>
            <a:chExt cx="3902928" cy="281584"/>
          </a:xfrm>
        </p:grpSpPr>
        <p:sp>
          <p:nvSpPr>
            <p:cNvPr id="10" name="Freeform 10"/>
            <p:cNvSpPr/>
            <p:nvPr/>
          </p:nvSpPr>
          <p:spPr>
            <a:xfrm>
              <a:off x="0" y="0"/>
              <a:ext cx="3902928" cy="281584"/>
            </a:xfrm>
            <a:custGeom>
              <a:avLst/>
              <a:gdLst/>
              <a:ahLst/>
              <a:cxnLst/>
              <a:rect l="l" t="t" r="r" b="b"/>
              <a:pathLst>
                <a:path w="3902928" h="281584">
                  <a:moveTo>
                    <a:pt x="16195" y="0"/>
                  </a:moveTo>
                  <a:lnTo>
                    <a:pt x="3886732" y="0"/>
                  </a:lnTo>
                  <a:cubicBezTo>
                    <a:pt x="3891028" y="0"/>
                    <a:pt x="3895147" y="1706"/>
                    <a:pt x="3898184" y="4744"/>
                  </a:cubicBezTo>
                  <a:cubicBezTo>
                    <a:pt x="3901221" y="7781"/>
                    <a:pt x="3902928" y="11900"/>
                    <a:pt x="3902928" y="16195"/>
                  </a:cubicBezTo>
                  <a:lnTo>
                    <a:pt x="3902928" y="265389"/>
                  </a:lnTo>
                  <a:cubicBezTo>
                    <a:pt x="3902928" y="269684"/>
                    <a:pt x="3901221" y="273803"/>
                    <a:pt x="3898184" y="276841"/>
                  </a:cubicBezTo>
                  <a:cubicBezTo>
                    <a:pt x="3895147" y="279878"/>
                    <a:pt x="3891028" y="281584"/>
                    <a:pt x="3886732" y="281584"/>
                  </a:cubicBezTo>
                  <a:lnTo>
                    <a:pt x="16195" y="281584"/>
                  </a:lnTo>
                  <a:cubicBezTo>
                    <a:pt x="11900" y="281584"/>
                    <a:pt x="7781" y="279878"/>
                    <a:pt x="4744" y="276841"/>
                  </a:cubicBezTo>
                  <a:cubicBezTo>
                    <a:pt x="1706" y="273803"/>
                    <a:pt x="0" y="269684"/>
                    <a:pt x="0" y="265389"/>
                  </a:cubicBezTo>
                  <a:lnTo>
                    <a:pt x="0" y="16195"/>
                  </a:lnTo>
                  <a:cubicBezTo>
                    <a:pt x="0" y="11900"/>
                    <a:pt x="1706" y="7781"/>
                    <a:pt x="4744" y="4744"/>
                  </a:cubicBezTo>
                  <a:cubicBezTo>
                    <a:pt x="7781" y="1706"/>
                    <a:pt x="11900" y="0"/>
                    <a:pt x="16195" y="0"/>
                  </a:cubicBezTo>
                  <a:close/>
                </a:path>
              </a:pathLst>
            </a:custGeom>
            <a:solidFill>
              <a:srgbClr val="E9F6DC"/>
            </a:solidFill>
            <a:ln w="19050" cap="rnd">
              <a:solidFill>
                <a:srgbClr val="00B050"/>
              </a:solidFill>
              <a:prstDash val="lgDash"/>
              <a:round/>
            </a:ln>
          </p:spPr>
          <p:txBody>
            <a:bodyPr/>
            <a:lstStyle/>
            <a:p>
              <a:endParaRPr lang="en-US"/>
            </a:p>
          </p:txBody>
        </p:sp>
        <p:sp>
          <p:nvSpPr>
            <p:cNvPr id="11" name="TextBox 11"/>
            <p:cNvSpPr txBox="1"/>
            <p:nvPr/>
          </p:nvSpPr>
          <p:spPr>
            <a:xfrm>
              <a:off x="0" y="-9525"/>
              <a:ext cx="3902928" cy="291109"/>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a:off x="16196753" y="2089636"/>
            <a:ext cx="529071" cy="737381"/>
          </a:xfrm>
          <a:custGeom>
            <a:avLst/>
            <a:gdLst/>
            <a:ahLst/>
            <a:cxnLst/>
            <a:rect l="l" t="t" r="r" b="b"/>
            <a:pathLst>
              <a:path w="529071" h="737381">
                <a:moveTo>
                  <a:pt x="0" y="0"/>
                </a:moveTo>
                <a:lnTo>
                  <a:pt x="529070" y="0"/>
                </a:lnTo>
                <a:lnTo>
                  <a:pt x="529070" y="737380"/>
                </a:lnTo>
                <a:lnTo>
                  <a:pt x="0" y="737380"/>
                </a:lnTo>
                <a:lnTo>
                  <a:pt x="0" y="0"/>
                </a:lnTo>
                <a:close/>
              </a:path>
            </a:pathLst>
          </a:custGeom>
          <a:blipFill>
            <a:blip r:embed="rId6"/>
            <a:stretch>
              <a:fillRect/>
            </a:stretch>
          </a:blipFill>
        </p:spPr>
        <p:txBody>
          <a:bodyPr/>
          <a:lstStyle/>
          <a:p>
            <a:endParaRPr lang="en-US"/>
          </a:p>
        </p:txBody>
      </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5" name="TextBox 15"/>
          <p:cNvSpPr txBox="1"/>
          <p:nvPr/>
        </p:nvSpPr>
        <p:spPr>
          <a:xfrm>
            <a:off x="1698198" y="3362982"/>
            <a:ext cx="14498555" cy="561822"/>
          </a:xfrm>
          <a:prstGeom prst="rect">
            <a:avLst/>
          </a:prstGeom>
        </p:spPr>
        <p:txBody>
          <a:bodyPr lIns="0" tIns="0" rIns="0" bIns="0" rtlCol="0" anchor="t">
            <a:spAutoFit/>
          </a:bodyPr>
          <a:lstStyle/>
          <a:p>
            <a:pPr algn="r" rtl="1">
              <a:lnSpc>
                <a:spcPts val="4633"/>
              </a:lnSpc>
            </a:pPr>
            <a:r>
              <a:rPr lang="ar-EG" sz="2860" b="1" spc="29">
                <a:solidFill>
                  <a:srgbClr val="000000"/>
                </a:solidFill>
                <a:latin typeface="Almarai Bold"/>
                <a:ea typeface="Almarai Bold"/>
                <a:cs typeface="Almarai Bold"/>
                <a:sym typeface="Almarai Bold"/>
                <a:rtl/>
              </a:rPr>
              <a:t>المشروعات التجارية والوساطة سواء تجار الجملة أو التجزئة أو التصدير والاستيراد. </a:t>
            </a:r>
          </a:p>
        </p:txBody>
      </p:sp>
      <p:sp>
        <p:nvSpPr>
          <p:cNvPr id="16" name="TextBox 16"/>
          <p:cNvSpPr txBox="1"/>
          <p:nvPr/>
        </p:nvSpPr>
        <p:spPr>
          <a:xfrm>
            <a:off x="6267255" y="890101"/>
            <a:ext cx="5921056" cy="581025"/>
          </a:xfrm>
          <a:prstGeom prst="rect">
            <a:avLst/>
          </a:prstGeom>
        </p:spPr>
        <p:txBody>
          <a:bodyPr lIns="0" tIns="0" rIns="0" bIns="0" rtlCol="0" anchor="t">
            <a:spAutoFit/>
          </a:bodyPr>
          <a:lstStyle/>
          <a:p>
            <a:pPr algn="ctr" rtl="1">
              <a:lnSpc>
                <a:spcPts val="4560"/>
              </a:lnSpc>
            </a:pPr>
            <a:r>
              <a:rPr lang="ar-EG" sz="3800" b="1">
                <a:solidFill>
                  <a:srgbClr val="000000"/>
                </a:solidFill>
                <a:latin typeface="Almarai Bold"/>
                <a:ea typeface="Almarai Bold"/>
                <a:cs typeface="Almarai Bold"/>
                <a:sym typeface="Almarai Bold"/>
                <a:rtl/>
              </a:rPr>
              <a:t> مفهوم المنشآت الصغيرة </a:t>
            </a:r>
          </a:p>
        </p:txBody>
      </p:sp>
      <p:sp>
        <p:nvSpPr>
          <p:cNvPr id="17" name="TextBox 17"/>
          <p:cNvSpPr txBox="1"/>
          <p:nvPr/>
        </p:nvSpPr>
        <p:spPr>
          <a:xfrm>
            <a:off x="1362062" y="2179783"/>
            <a:ext cx="14498555" cy="524865"/>
          </a:xfrm>
          <a:prstGeom prst="rect">
            <a:avLst/>
          </a:prstGeom>
        </p:spPr>
        <p:txBody>
          <a:bodyPr lIns="0" tIns="0" rIns="0" bIns="0" rtlCol="0" anchor="t">
            <a:spAutoFit/>
          </a:bodyPr>
          <a:lstStyle/>
          <a:p>
            <a:pPr algn="r" rtl="1">
              <a:lnSpc>
                <a:spcPts val="4309"/>
              </a:lnSpc>
            </a:pPr>
            <a:r>
              <a:rPr lang="en-US" sz="2660" b="1" spc="27">
                <a:solidFill>
                  <a:srgbClr val="000000"/>
                </a:solidFill>
                <a:latin typeface="Almarai Bold"/>
                <a:ea typeface="Almarai Bold"/>
                <a:cs typeface="Almarai Bold"/>
                <a:sym typeface="Almarai Bold"/>
              </a:rPr>
              <a:t>2</a:t>
            </a:r>
            <a:r>
              <a:rPr lang="ar-EG" sz="2660" b="1" spc="27">
                <a:solidFill>
                  <a:srgbClr val="000000"/>
                </a:solidFill>
                <a:latin typeface="Almarai Bold"/>
                <a:ea typeface="Almarai Bold"/>
                <a:cs typeface="Almarai Bold"/>
                <a:sym typeface="Almarai Bold"/>
                <a:rtl/>
              </a:rPr>
              <a:t>- المشروعات التجارية:</a:t>
            </a:r>
          </a:p>
        </p:txBody>
      </p:sp>
      <p:sp>
        <p:nvSpPr>
          <p:cNvPr id="18" name="Freeform 18"/>
          <p:cNvSpPr/>
          <p:nvPr/>
        </p:nvSpPr>
        <p:spPr>
          <a:xfrm>
            <a:off x="5393123" y="6948089"/>
            <a:ext cx="8483554" cy="1993330"/>
          </a:xfrm>
          <a:custGeom>
            <a:avLst/>
            <a:gdLst/>
            <a:ahLst/>
            <a:cxnLst/>
            <a:rect l="l" t="t" r="r" b="b"/>
            <a:pathLst>
              <a:path w="8483554" h="1993330">
                <a:moveTo>
                  <a:pt x="0" y="0"/>
                </a:moveTo>
                <a:lnTo>
                  <a:pt x="8483554" y="0"/>
                </a:lnTo>
                <a:lnTo>
                  <a:pt x="8483554" y="1993330"/>
                </a:lnTo>
                <a:lnTo>
                  <a:pt x="0" y="19933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TextBox 19"/>
          <p:cNvSpPr txBox="1"/>
          <p:nvPr/>
        </p:nvSpPr>
        <p:spPr>
          <a:xfrm>
            <a:off x="12058190" y="7527212"/>
            <a:ext cx="1078223" cy="849214"/>
          </a:xfrm>
          <a:prstGeom prst="rect">
            <a:avLst/>
          </a:prstGeom>
        </p:spPr>
        <p:txBody>
          <a:bodyPr lIns="0" tIns="0" rIns="0" bIns="0" rtlCol="0" anchor="t">
            <a:spAutoFit/>
          </a:bodyPr>
          <a:lstStyle/>
          <a:p>
            <a:pPr algn="ctr">
              <a:lnSpc>
                <a:spcPts val="5989"/>
              </a:lnSpc>
            </a:pPr>
            <a:r>
              <a:rPr lang="en-US" sz="4991" b="1" spc="-23">
                <a:solidFill>
                  <a:srgbClr val="FFFFFF"/>
                </a:solidFill>
                <a:latin typeface="Noto Naskh Arabic Bold"/>
                <a:ea typeface="Noto Naskh Arabic Bold"/>
                <a:cs typeface="Noto Naskh Arabic Bold"/>
                <a:sym typeface="Noto Naskh Arabic Bold"/>
              </a:rPr>
              <a:t>02</a:t>
            </a:r>
          </a:p>
        </p:txBody>
      </p:sp>
      <p:sp>
        <p:nvSpPr>
          <p:cNvPr id="20" name="Freeform 20"/>
          <p:cNvSpPr/>
          <p:nvPr/>
        </p:nvSpPr>
        <p:spPr>
          <a:xfrm>
            <a:off x="5393123" y="4507083"/>
            <a:ext cx="8483554" cy="1993330"/>
          </a:xfrm>
          <a:custGeom>
            <a:avLst/>
            <a:gdLst/>
            <a:ahLst/>
            <a:cxnLst/>
            <a:rect l="l" t="t" r="r" b="b"/>
            <a:pathLst>
              <a:path w="8483554" h="1993330">
                <a:moveTo>
                  <a:pt x="0" y="0"/>
                </a:moveTo>
                <a:lnTo>
                  <a:pt x="8483554" y="0"/>
                </a:lnTo>
                <a:lnTo>
                  <a:pt x="8483554" y="1993331"/>
                </a:lnTo>
                <a:lnTo>
                  <a:pt x="0" y="199333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1" name="TextBox 21"/>
          <p:cNvSpPr txBox="1"/>
          <p:nvPr/>
        </p:nvSpPr>
        <p:spPr>
          <a:xfrm>
            <a:off x="12095542" y="5045131"/>
            <a:ext cx="984437" cy="849214"/>
          </a:xfrm>
          <a:prstGeom prst="rect">
            <a:avLst/>
          </a:prstGeom>
        </p:spPr>
        <p:txBody>
          <a:bodyPr lIns="0" tIns="0" rIns="0" bIns="0" rtlCol="0" anchor="t">
            <a:spAutoFit/>
          </a:bodyPr>
          <a:lstStyle/>
          <a:p>
            <a:pPr algn="ctr">
              <a:lnSpc>
                <a:spcPts val="5989"/>
              </a:lnSpc>
            </a:pPr>
            <a:r>
              <a:rPr lang="en-US" sz="4991" b="1" spc="-23">
                <a:solidFill>
                  <a:srgbClr val="FFFFFF"/>
                </a:solidFill>
                <a:latin typeface="Noto Naskh Arabic Bold"/>
                <a:ea typeface="Noto Naskh Arabic Bold"/>
                <a:cs typeface="Noto Naskh Arabic Bold"/>
                <a:sym typeface="Noto Naskh Arabic Bold"/>
              </a:rPr>
              <a:t>01</a:t>
            </a:r>
          </a:p>
        </p:txBody>
      </p:sp>
      <p:sp>
        <p:nvSpPr>
          <p:cNvPr id="22" name="TextBox 22"/>
          <p:cNvSpPr txBox="1"/>
          <p:nvPr/>
        </p:nvSpPr>
        <p:spPr>
          <a:xfrm>
            <a:off x="6095033" y="4752412"/>
            <a:ext cx="5032612" cy="1354022"/>
          </a:xfrm>
          <a:prstGeom prst="rect">
            <a:avLst/>
          </a:prstGeom>
        </p:spPr>
        <p:txBody>
          <a:bodyPr lIns="0" tIns="0" rIns="0" bIns="0" rtlCol="0" anchor="t">
            <a:spAutoFit/>
          </a:bodyPr>
          <a:lstStyle/>
          <a:p>
            <a:pPr algn="just" rtl="1">
              <a:lnSpc>
                <a:spcPts val="3593"/>
              </a:lnSpc>
            </a:pPr>
            <a:r>
              <a:rPr lang="ar-EG" sz="2567" b="1" u="sng">
                <a:solidFill>
                  <a:srgbClr val="222A35"/>
                </a:solidFill>
                <a:latin typeface="Almarai Bold"/>
                <a:ea typeface="Almarai Bold"/>
                <a:cs typeface="Almarai Bold"/>
                <a:sym typeface="Almarai Bold"/>
                <a:rtl/>
              </a:rPr>
              <a:t>تاجر الجملة:</a:t>
            </a:r>
            <a:r>
              <a:rPr lang="ar-EG" sz="2567" b="1">
                <a:solidFill>
                  <a:srgbClr val="222A35"/>
                </a:solidFill>
                <a:latin typeface="Almarai Bold"/>
                <a:ea typeface="Almarai Bold"/>
                <a:cs typeface="Almarai Bold"/>
                <a:sym typeface="Almarai Bold"/>
                <a:rtl/>
              </a:rPr>
              <a:t> هو الذي يشتري البضاعة من القطاع الصناعي ثم يبيعها لتاجر التجزئة.</a:t>
            </a:r>
          </a:p>
        </p:txBody>
      </p:sp>
      <p:sp>
        <p:nvSpPr>
          <p:cNvPr id="23" name="TextBox 23"/>
          <p:cNvSpPr txBox="1"/>
          <p:nvPr/>
        </p:nvSpPr>
        <p:spPr>
          <a:xfrm>
            <a:off x="6180317" y="7015330"/>
            <a:ext cx="4938105" cy="1811222"/>
          </a:xfrm>
          <a:prstGeom prst="rect">
            <a:avLst/>
          </a:prstGeom>
        </p:spPr>
        <p:txBody>
          <a:bodyPr lIns="0" tIns="0" rIns="0" bIns="0" rtlCol="0" anchor="t">
            <a:spAutoFit/>
          </a:bodyPr>
          <a:lstStyle/>
          <a:p>
            <a:pPr algn="r" rtl="1">
              <a:lnSpc>
                <a:spcPts val="3593"/>
              </a:lnSpc>
            </a:pPr>
            <a:r>
              <a:rPr lang="ar-EG" sz="2567" b="1" u="sng">
                <a:solidFill>
                  <a:srgbClr val="222A35"/>
                </a:solidFill>
                <a:latin typeface="Almarai Bold"/>
                <a:ea typeface="Almarai Bold"/>
                <a:cs typeface="Almarai Bold"/>
                <a:sym typeface="Almarai Bold"/>
                <a:rtl/>
              </a:rPr>
              <a:t>تاجر التجزئة:</a:t>
            </a:r>
            <a:r>
              <a:rPr lang="ar-EG" sz="2567" b="1">
                <a:solidFill>
                  <a:srgbClr val="222A35"/>
                </a:solidFill>
                <a:latin typeface="Almarai Bold"/>
                <a:ea typeface="Almarai Bold"/>
                <a:cs typeface="Almarai Bold"/>
                <a:sym typeface="Almarai Bold"/>
                <a:rtl/>
              </a:rPr>
              <a:t> هو الذي نشتري منه نحن كمستهلكين احتياجاتنا مباشرة مثل السوبر ماركت، موزعو السيارات، الصيدليات.</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12</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642359" y="3216546"/>
            <a:ext cx="14818929" cy="4625140"/>
            <a:chOff x="0" y="0"/>
            <a:chExt cx="3902928" cy="1218144"/>
          </a:xfrm>
        </p:grpSpPr>
        <p:sp>
          <p:nvSpPr>
            <p:cNvPr id="10" name="Freeform 10"/>
            <p:cNvSpPr/>
            <p:nvPr/>
          </p:nvSpPr>
          <p:spPr>
            <a:xfrm>
              <a:off x="0" y="0"/>
              <a:ext cx="3902928" cy="1218144"/>
            </a:xfrm>
            <a:custGeom>
              <a:avLst/>
              <a:gdLst/>
              <a:ahLst/>
              <a:cxnLst/>
              <a:rect l="l" t="t" r="r" b="b"/>
              <a:pathLst>
                <a:path w="3902928" h="1218144">
                  <a:moveTo>
                    <a:pt x="16195" y="0"/>
                  </a:moveTo>
                  <a:lnTo>
                    <a:pt x="3886732" y="0"/>
                  </a:lnTo>
                  <a:cubicBezTo>
                    <a:pt x="3891028" y="0"/>
                    <a:pt x="3895147" y="1706"/>
                    <a:pt x="3898184" y="4744"/>
                  </a:cubicBezTo>
                  <a:cubicBezTo>
                    <a:pt x="3901221" y="7781"/>
                    <a:pt x="3902928" y="11900"/>
                    <a:pt x="3902928" y="16195"/>
                  </a:cubicBezTo>
                  <a:lnTo>
                    <a:pt x="3902928" y="1201948"/>
                  </a:lnTo>
                  <a:cubicBezTo>
                    <a:pt x="3902928" y="1206244"/>
                    <a:pt x="3901221" y="1210363"/>
                    <a:pt x="3898184" y="1213400"/>
                  </a:cubicBezTo>
                  <a:cubicBezTo>
                    <a:pt x="3895147" y="1216438"/>
                    <a:pt x="3891028" y="1218144"/>
                    <a:pt x="3886732" y="1218144"/>
                  </a:cubicBezTo>
                  <a:lnTo>
                    <a:pt x="16195" y="1218144"/>
                  </a:lnTo>
                  <a:cubicBezTo>
                    <a:pt x="11900" y="1218144"/>
                    <a:pt x="7781" y="1216438"/>
                    <a:pt x="4744" y="1213400"/>
                  </a:cubicBezTo>
                  <a:cubicBezTo>
                    <a:pt x="1706" y="1210363"/>
                    <a:pt x="0" y="1206244"/>
                    <a:pt x="0" y="1201948"/>
                  </a:cubicBezTo>
                  <a:lnTo>
                    <a:pt x="0" y="16195"/>
                  </a:lnTo>
                  <a:cubicBezTo>
                    <a:pt x="0" y="11900"/>
                    <a:pt x="1706" y="7781"/>
                    <a:pt x="4744" y="4744"/>
                  </a:cubicBezTo>
                  <a:cubicBezTo>
                    <a:pt x="7781" y="1706"/>
                    <a:pt x="11900" y="0"/>
                    <a:pt x="16195" y="0"/>
                  </a:cubicBezTo>
                  <a:close/>
                </a:path>
              </a:pathLst>
            </a:custGeom>
            <a:solidFill>
              <a:srgbClr val="E9F6DC"/>
            </a:solidFill>
            <a:ln w="19050" cap="rnd">
              <a:solidFill>
                <a:srgbClr val="00B050"/>
              </a:solidFill>
              <a:prstDash val="lgDash"/>
              <a:round/>
            </a:ln>
          </p:spPr>
          <p:txBody>
            <a:bodyPr/>
            <a:lstStyle/>
            <a:p>
              <a:endParaRPr lang="en-US"/>
            </a:p>
          </p:txBody>
        </p:sp>
        <p:sp>
          <p:nvSpPr>
            <p:cNvPr id="11" name="TextBox 11"/>
            <p:cNvSpPr txBox="1"/>
            <p:nvPr/>
          </p:nvSpPr>
          <p:spPr>
            <a:xfrm>
              <a:off x="0" y="-9525"/>
              <a:ext cx="3902928" cy="1227669"/>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a:off x="16196753" y="2089636"/>
            <a:ext cx="529071" cy="737381"/>
          </a:xfrm>
          <a:custGeom>
            <a:avLst/>
            <a:gdLst/>
            <a:ahLst/>
            <a:cxnLst/>
            <a:rect l="l" t="t" r="r" b="b"/>
            <a:pathLst>
              <a:path w="529071" h="737381">
                <a:moveTo>
                  <a:pt x="0" y="0"/>
                </a:moveTo>
                <a:lnTo>
                  <a:pt x="529070" y="0"/>
                </a:lnTo>
                <a:lnTo>
                  <a:pt x="529070" y="737380"/>
                </a:lnTo>
                <a:lnTo>
                  <a:pt x="0" y="737380"/>
                </a:lnTo>
                <a:lnTo>
                  <a:pt x="0" y="0"/>
                </a:lnTo>
                <a:close/>
              </a:path>
            </a:pathLst>
          </a:custGeom>
          <a:blipFill>
            <a:blip r:embed="rId6"/>
            <a:stretch>
              <a:fillRect/>
            </a:stretch>
          </a:blipFill>
        </p:spPr>
        <p:txBody>
          <a:bodyPr/>
          <a:lstStyle/>
          <a:p>
            <a:endParaRPr lang="en-US"/>
          </a:p>
        </p:txBody>
      </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5" name="TextBox 15"/>
          <p:cNvSpPr txBox="1"/>
          <p:nvPr/>
        </p:nvSpPr>
        <p:spPr>
          <a:xfrm>
            <a:off x="1698198" y="3362982"/>
            <a:ext cx="14498555" cy="4105122"/>
          </a:xfrm>
          <a:prstGeom prst="rect">
            <a:avLst/>
          </a:prstGeom>
        </p:spPr>
        <p:txBody>
          <a:bodyPr lIns="0" tIns="0" rIns="0" bIns="0" rtlCol="0" anchor="t">
            <a:spAutoFit/>
          </a:bodyPr>
          <a:lstStyle/>
          <a:p>
            <a:pPr algn="r" rtl="1">
              <a:lnSpc>
                <a:spcPts val="4633"/>
              </a:lnSpc>
            </a:pPr>
            <a:r>
              <a:rPr lang="ar-EG" sz="2860" b="1" spc="28">
                <a:solidFill>
                  <a:srgbClr val="000000"/>
                </a:solidFill>
                <a:latin typeface="Almarai Bold"/>
                <a:ea typeface="Almarai Bold"/>
                <a:cs typeface="Almarai Bold"/>
                <a:sym typeface="Almarai Bold"/>
                <a:rtl/>
              </a:rPr>
              <a:t>لا تتطلب المشروعات الخدمية استثمارات في المخزون السلعي أو في المعدات كما هو الحال في المشروعات الصناعية أو التجارية. </a:t>
            </a:r>
          </a:p>
          <a:p>
            <a:pPr algn="r" rtl="1">
              <a:lnSpc>
                <a:spcPts val="4633"/>
              </a:lnSpc>
            </a:pPr>
            <a:r>
              <a:rPr lang="ar-EG" sz="2860" b="1" spc="28">
                <a:solidFill>
                  <a:srgbClr val="000000"/>
                </a:solidFill>
                <a:latin typeface="Almarai Bold"/>
                <a:ea typeface="Almarai Bold"/>
                <a:cs typeface="Almarai Bold"/>
                <a:sym typeface="Almarai Bold"/>
                <a:rtl/>
              </a:rPr>
              <a:t>لذلك نجد انه قطاع جذاب لأصحاب المشروعات الصغيرة في المستقبل ، تزيد فيه فرصة إنشاء المشروعات الصغيرة بسرعة مذهلة.</a:t>
            </a:r>
          </a:p>
          <a:p>
            <a:pPr algn="r" rtl="1">
              <a:lnSpc>
                <a:spcPts val="4633"/>
              </a:lnSpc>
            </a:pPr>
            <a:r>
              <a:rPr lang="ar-EG" sz="2860" b="1" spc="29">
                <a:solidFill>
                  <a:srgbClr val="000000"/>
                </a:solidFill>
                <a:latin typeface="Almarai Bold"/>
                <a:ea typeface="Almarai Bold"/>
                <a:cs typeface="Almarai Bold"/>
                <a:sym typeface="Almarai Bold"/>
                <a:rtl/>
              </a:rPr>
              <a:t>مثال الفنادق، محلات التنظيف الجاف، المشروعات السياحية، التجميل والعناية بالبشرة، خدمات التوصيل، الخ وهذه المشروعات لا تحتاج الى استثمارات ضخمة اذا ما قورنت بمشروعات القطاع الصناعي. </a:t>
            </a:r>
          </a:p>
        </p:txBody>
      </p:sp>
      <p:sp>
        <p:nvSpPr>
          <p:cNvPr id="16" name="TextBox 16"/>
          <p:cNvSpPr txBox="1"/>
          <p:nvPr/>
        </p:nvSpPr>
        <p:spPr>
          <a:xfrm>
            <a:off x="6569407" y="668413"/>
            <a:ext cx="5316751" cy="1052976"/>
          </a:xfrm>
          <a:prstGeom prst="rect">
            <a:avLst/>
          </a:prstGeom>
        </p:spPr>
        <p:txBody>
          <a:bodyPr lIns="0" tIns="0" rIns="0" bIns="0" rtlCol="0" anchor="t">
            <a:spAutoFit/>
          </a:bodyPr>
          <a:lstStyle/>
          <a:p>
            <a:pPr algn="ctr" rtl="1">
              <a:lnSpc>
                <a:spcPts val="4094"/>
              </a:lnSpc>
            </a:pPr>
            <a:r>
              <a:rPr lang="ar-EG" sz="3412" b="1">
                <a:solidFill>
                  <a:srgbClr val="000000"/>
                </a:solidFill>
                <a:latin typeface="Almarai Bold"/>
                <a:ea typeface="Almarai Bold"/>
                <a:cs typeface="Almarai Bold"/>
                <a:sym typeface="Almarai Bold"/>
                <a:rtl/>
              </a:rPr>
              <a:t>مجالات أنشطة المشروعات الصغيرة </a:t>
            </a:r>
          </a:p>
        </p:txBody>
      </p:sp>
      <p:sp>
        <p:nvSpPr>
          <p:cNvPr id="17" name="TextBox 17"/>
          <p:cNvSpPr txBox="1"/>
          <p:nvPr/>
        </p:nvSpPr>
        <p:spPr>
          <a:xfrm>
            <a:off x="1362062" y="2179783"/>
            <a:ext cx="14498555" cy="524865"/>
          </a:xfrm>
          <a:prstGeom prst="rect">
            <a:avLst/>
          </a:prstGeom>
        </p:spPr>
        <p:txBody>
          <a:bodyPr lIns="0" tIns="0" rIns="0" bIns="0" rtlCol="0" anchor="t">
            <a:spAutoFit/>
          </a:bodyPr>
          <a:lstStyle/>
          <a:p>
            <a:pPr algn="r" rtl="1">
              <a:lnSpc>
                <a:spcPts val="4309"/>
              </a:lnSpc>
            </a:pPr>
            <a:r>
              <a:rPr lang="en-US" sz="2660" b="1" spc="27">
                <a:solidFill>
                  <a:srgbClr val="000000"/>
                </a:solidFill>
                <a:latin typeface="Almarai Bold"/>
                <a:ea typeface="Almarai Bold"/>
                <a:cs typeface="Almarai Bold"/>
                <a:sym typeface="Almarai Bold"/>
              </a:rPr>
              <a:t>3</a:t>
            </a:r>
            <a:r>
              <a:rPr lang="ar-EG" sz="2660" b="1" spc="27">
                <a:solidFill>
                  <a:srgbClr val="000000"/>
                </a:solidFill>
                <a:latin typeface="Almarai Bold"/>
                <a:ea typeface="Almarai Bold"/>
                <a:cs typeface="Almarai Bold"/>
                <a:sym typeface="Almarai Bold"/>
                <a:rtl/>
              </a:rPr>
              <a:t>- المشروعات الخدمية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13</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642359" y="3216546"/>
            <a:ext cx="14818929" cy="4625140"/>
            <a:chOff x="0" y="0"/>
            <a:chExt cx="3902928" cy="1218144"/>
          </a:xfrm>
        </p:grpSpPr>
        <p:sp>
          <p:nvSpPr>
            <p:cNvPr id="10" name="Freeform 10"/>
            <p:cNvSpPr/>
            <p:nvPr/>
          </p:nvSpPr>
          <p:spPr>
            <a:xfrm>
              <a:off x="0" y="0"/>
              <a:ext cx="3902928" cy="1218144"/>
            </a:xfrm>
            <a:custGeom>
              <a:avLst/>
              <a:gdLst/>
              <a:ahLst/>
              <a:cxnLst/>
              <a:rect l="l" t="t" r="r" b="b"/>
              <a:pathLst>
                <a:path w="3902928" h="1218144">
                  <a:moveTo>
                    <a:pt x="16195" y="0"/>
                  </a:moveTo>
                  <a:lnTo>
                    <a:pt x="3886732" y="0"/>
                  </a:lnTo>
                  <a:cubicBezTo>
                    <a:pt x="3891028" y="0"/>
                    <a:pt x="3895147" y="1706"/>
                    <a:pt x="3898184" y="4744"/>
                  </a:cubicBezTo>
                  <a:cubicBezTo>
                    <a:pt x="3901221" y="7781"/>
                    <a:pt x="3902928" y="11900"/>
                    <a:pt x="3902928" y="16195"/>
                  </a:cubicBezTo>
                  <a:lnTo>
                    <a:pt x="3902928" y="1201948"/>
                  </a:lnTo>
                  <a:cubicBezTo>
                    <a:pt x="3902928" y="1206244"/>
                    <a:pt x="3901221" y="1210363"/>
                    <a:pt x="3898184" y="1213400"/>
                  </a:cubicBezTo>
                  <a:cubicBezTo>
                    <a:pt x="3895147" y="1216438"/>
                    <a:pt x="3891028" y="1218144"/>
                    <a:pt x="3886732" y="1218144"/>
                  </a:cubicBezTo>
                  <a:lnTo>
                    <a:pt x="16195" y="1218144"/>
                  </a:lnTo>
                  <a:cubicBezTo>
                    <a:pt x="11900" y="1218144"/>
                    <a:pt x="7781" y="1216438"/>
                    <a:pt x="4744" y="1213400"/>
                  </a:cubicBezTo>
                  <a:cubicBezTo>
                    <a:pt x="1706" y="1210363"/>
                    <a:pt x="0" y="1206244"/>
                    <a:pt x="0" y="1201948"/>
                  </a:cubicBezTo>
                  <a:lnTo>
                    <a:pt x="0" y="16195"/>
                  </a:lnTo>
                  <a:cubicBezTo>
                    <a:pt x="0" y="11900"/>
                    <a:pt x="1706" y="7781"/>
                    <a:pt x="4744" y="4744"/>
                  </a:cubicBezTo>
                  <a:cubicBezTo>
                    <a:pt x="7781" y="1706"/>
                    <a:pt x="11900" y="0"/>
                    <a:pt x="16195" y="0"/>
                  </a:cubicBezTo>
                  <a:close/>
                </a:path>
              </a:pathLst>
            </a:custGeom>
            <a:solidFill>
              <a:srgbClr val="E9F6DC"/>
            </a:solidFill>
            <a:ln w="19050" cap="rnd">
              <a:solidFill>
                <a:srgbClr val="00B050"/>
              </a:solidFill>
              <a:prstDash val="lgDash"/>
              <a:round/>
            </a:ln>
          </p:spPr>
          <p:txBody>
            <a:bodyPr/>
            <a:lstStyle/>
            <a:p>
              <a:endParaRPr lang="en-US"/>
            </a:p>
          </p:txBody>
        </p:sp>
        <p:sp>
          <p:nvSpPr>
            <p:cNvPr id="11" name="TextBox 11"/>
            <p:cNvSpPr txBox="1"/>
            <p:nvPr/>
          </p:nvSpPr>
          <p:spPr>
            <a:xfrm>
              <a:off x="0" y="-9525"/>
              <a:ext cx="3902928" cy="1227669"/>
            </a:xfrm>
            <a:prstGeom prst="rect">
              <a:avLst/>
            </a:prstGeom>
          </p:spPr>
          <p:txBody>
            <a:bodyPr lIns="50800" tIns="50800" rIns="50800" bIns="50800" rtlCol="0" anchor="ctr"/>
            <a:lstStyle/>
            <a:p>
              <a:pPr algn="ctr">
                <a:lnSpc>
                  <a:spcPts val="2160"/>
                </a:lnSpc>
              </a:pPr>
              <a:endParaRPr/>
            </a:p>
          </p:txBody>
        </p:sp>
      </p:gr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4" name="TextBox 14"/>
          <p:cNvSpPr txBox="1"/>
          <p:nvPr/>
        </p:nvSpPr>
        <p:spPr>
          <a:xfrm>
            <a:off x="1698198" y="3362982"/>
            <a:ext cx="14498555" cy="4095597"/>
          </a:xfrm>
          <a:prstGeom prst="rect">
            <a:avLst/>
          </a:prstGeom>
        </p:spPr>
        <p:txBody>
          <a:bodyPr lIns="0" tIns="0" rIns="0" bIns="0" rtlCol="0" anchor="t">
            <a:spAutoFit/>
          </a:bodyPr>
          <a:lstStyle/>
          <a:p>
            <a:pPr algn="r" rtl="1">
              <a:lnSpc>
                <a:spcPts val="4633"/>
              </a:lnSpc>
            </a:pPr>
            <a:r>
              <a:rPr lang="ar-EG" sz="2860" b="1" spc="28">
                <a:solidFill>
                  <a:srgbClr val="000000"/>
                </a:solidFill>
                <a:latin typeface="Almarai Bold"/>
                <a:ea typeface="Almarai Bold"/>
                <a:cs typeface="Almarai Bold"/>
                <a:sym typeface="Almarai Bold"/>
                <a:rtl/>
              </a:rPr>
              <a:t>يمثل أحد المعايير التي تستخدم لتعريف المنشآت الصغيرة والتي قد تأخذ شكل المنشأة الفردية أو الشركة. إلا أنها تتميز بالطابع الشخصي وذات رأسمال محدود. </a:t>
            </a:r>
          </a:p>
          <a:p>
            <a:pPr algn="r" rtl="1">
              <a:lnSpc>
                <a:spcPts val="4633"/>
              </a:lnSpc>
            </a:pPr>
            <a:r>
              <a:rPr lang="ar-EG" sz="2860" b="1" spc="28">
                <a:solidFill>
                  <a:srgbClr val="000000"/>
                </a:solidFill>
                <a:latin typeface="Almarai Bold"/>
                <a:ea typeface="Almarai Bold"/>
                <a:cs typeface="Almarai Bold"/>
                <a:sym typeface="Almarai Bold"/>
                <a:rtl/>
              </a:rPr>
              <a:t>تأخذ المنشآت الخاصة أحد شكلين: المنشأة الفردية، أو الشركة.</a:t>
            </a:r>
          </a:p>
          <a:p>
            <a:pPr algn="r" rtl="1">
              <a:lnSpc>
                <a:spcPts val="4633"/>
              </a:lnSpc>
            </a:pPr>
            <a:r>
              <a:rPr lang="ar-EG" sz="2860" b="1" u="sng" spc="28">
                <a:solidFill>
                  <a:srgbClr val="FF6600"/>
                </a:solidFill>
                <a:latin typeface="Almarai Bold"/>
                <a:ea typeface="Almarai Bold"/>
                <a:cs typeface="Almarai Bold"/>
                <a:sym typeface="Almarai Bold"/>
                <a:rtl/>
              </a:rPr>
              <a:t>الأول: المنشأة الفردية: </a:t>
            </a:r>
          </a:p>
          <a:p>
            <a:pPr algn="r" rtl="1">
              <a:lnSpc>
                <a:spcPts val="4633"/>
              </a:lnSpc>
            </a:pPr>
            <a:r>
              <a:rPr lang="ar-EG" sz="2860" b="1" spc="28">
                <a:solidFill>
                  <a:srgbClr val="000000"/>
                </a:solidFill>
                <a:latin typeface="Almarai Bold"/>
                <a:ea typeface="Almarai Bold"/>
                <a:cs typeface="Almarai Bold"/>
                <a:sym typeface="Almarai Bold"/>
                <a:rtl/>
              </a:rPr>
              <a:t>هي المنشأة التي يديرها صاحبها بنفسه ، أو يستخدم غيره لذلك ، ويكون لصاحب المنشأة الهيمنة الكاملة على كل نشاطه. </a:t>
            </a:r>
          </a:p>
          <a:p>
            <a:pPr algn="r" rtl="1">
              <a:lnSpc>
                <a:spcPts val="4633"/>
              </a:lnSpc>
            </a:pPr>
            <a:endParaRPr lang="ar-EG" sz="2860" b="1" spc="28">
              <a:solidFill>
                <a:srgbClr val="000000"/>
              </a:solidFill>
              <a:latin typeface="Almarai Bold"/>
              <a:ea typeface="Almarai Bold"/>
              <a:cs typeface="Almarai Bold"/>
              <a:sym typeface="Almarai Bold"/>
              <a:rtl/>
            </a:endParaRPr>
          </a:p>
        </p:txBody>
      </p:sp>
      <p:sp>
        <p:nvSpPr>
          <p:cNvPr id="15" name="TextBox 15"/>
          <p:cNvSpPr txBox="1"/>
          <p:nvPr/>
        </p:nvSpPr>
        <p:spPr>
          <a:xfrm>
            <a:off x="6569407" y="668413"/>
            <a:ext cx="5316751" cy="1052976"/>
          </a:xfrm>
          <a:prstGeom prst="rect">
            <a:avLst/>
          </a:prstGeom>
        </p:spPr>
        <p:txBody>
          <a:bodyPr lIns="0" tIns="0" rIns="0" bIns="0" rtlCol="0" anchor="t">
            <a:spAutoFit/>
          </a:bodyPr>
          <a:lstStyle/>
          <a:p>
            <a:pPr algn="ctr" rtl="1">
              <a:lnSpc>
                <a:spcPts val="4094"/>
              </a:lnSpc>
            </a:pPr>
            <a:r>
              <a:rPr lang="ar-EG" sz="3412" b="1">
                <a:solidFill>
                  <a:srgbClr val="000000"/>
                </a:solidFill>
                <a:latin typeface="Almarai Bold"/>
                <a:ea typeface="Almarai Bold"/>
                <a:cs typeface="Almarai Bold"/>
                <a:sym typeface="Almarai Bold"/>
                <a:rtl/>
              </a:rPr>
              <a:t>مجالات أنشطة المشروعات الصغيرة </a:t>
            </a:r>
          </a:p>
        </p:txBody>
      </p:sp>
      <p:sp>
        <p:nvSpPr>
          <p:cNvPr id="16" name="TextBox 16"/>
          <p:cNvSpPr txBox="1"/>
          <p:nvPr/>
        </p:nvSpPr>
        <p:spPr>
          <a:xfrm>
            <a:off x="1802546" y="2151208"/>
            <a:ext cx="14498555" cy="524865"/>
          </a:xfrm>
          <a:prstGeom prst="rect">
            <a:avLst/>
          </a:prstGeom>
        </p:spPr>
        <p:txBody>
          <a:bodyPr lIns="0" tIns="0" rIns="0" bIns="0" rtlCol="0" anchor="t">
            <a:spAutoFit/>
          </a:bodyPr>
          <a:lstStyle/>
          <a:p>
            <a:pPr algn="r" rtl="1">
              <a:lnSpc>
                <a:spcPts val="4309"/>
              </a:lnSpc>
            </a:pPr>
            <a:r>
              <a:rPr lang="ar-EG" sz="2660" b="1" spc="27">
                <a:solidFill>
                  <a:srgbClr val="FF6600"/>
                </a:solidFill>
                <a:latin typeface="Almarai Bold"/>
                <a:ea typeface="Almarai Bold"/>
                <a:cs typeface="Almarai Bold"/>
                <a:sym typeface="Almarai Bold"/>
                <a:rtl/>
              </a:rPr>
              <a:t>الشكل القانوني للمنشآت الصغيرة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14</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2869845" y="3523798"/>
            <a:ext cx="12683281" cy="958850"/>
            <a:chOff x="0" y="0"/>
            <a:chExt cx="3340453" cy="252537"/>
          </a:xfrm>
        </p:grpSpPr>
        <p:sp>
          <p:nvSpPr>
            <p:cNvPr id="10" name="Freeform 10"/>
            <p:cNvSpPr/>
            <p:nvPr/>
          </p:nvSpPr>
          <p:spPr>
            <a:xfrm>
              <a:off x="0" y="0"/>
              <a:ext cx="3340453" cy="252537"/>
            </a:xfrm>
            <a:custGeom>
              <a:avLst/>
              <a:gdLst/>
              <a:ahLst/>
              <a:cxnLst/>
              <a:rect l="l" t="t" r="r" b="b"/>
              <a:pathLst>
                <a:path w="3340453" h="252537">
                  <a:moveTo>
                    <a:pt x="12208" y="0"/>
                  </a:moveTo>
                  <a:lnTo>
                    <a:pt x="3328245" y="0"/>
                  </a:lnTo>
                  <a:cubicBezTo>
                    <a:pt x="3331482" y="0"/>
                    <a:pt x="3334588" y="1286"/>
                    <a:pt x="3336877" y="3576"/>
                  </a:cubicBezTo>
                  <a:cubicBezTo>
                    <a:pt x="3339166" y="5865"/>
                    <a:pt x="3340453" y="8970"/>
                    <a:pt x="3340453" y="12208"/>
                  </a:cubicBezTo>
                  <a:lnTo>
                    <a:pt x="3340453" y="240329"/>
                  </a:lnTo>
                  <a:cubicBezTo>
                    <a:pt x="3340453" y="247071"/>
                    <a:pt x="3334987" y="252537"/>
                    <a:pt x="3328245" y="252537"/>
                  </a:cubicBezTo>
                  <a:lnTo>
                    <a:pt x="12208" y="252537"/>
                  </a:lnTo>
                  <a:cubicBezTo>
                    <a:pt x="5466" y="252537"/>
                    <a:pt x="0" y="247071"/>
                    <a:pt x="0" y="240329"/>
                  </a:cubicBezTo>
                  <a:lnTo>
                    <a:pt x="0" y="12208"/>
                  </a:lnTo>
                  <a:cubicBezTo>
                    <a:pt x="0" y="5466"/>
                    <a:pt x="5466" y="0"/>
                    <a:pt x="12208" y="0"/>
                  </a:cubicBezTo>
                  <a:close/>
                </a:path>
              </a:pathLst>
            </a:custGeom>
            <a:solidFill>
              <a:srgbClr val="D9D9D9"/>
            </a:solidFill>
          </p:spPr>
          <p:txBody>
            <a:bodyPr/>
            <a:lstStyle/>
            <a:p>
              <a:endParaRPr lang="en-US"/>
            </a:p>
          </p:txBody>
        </p:sp>
        <p:sp>
          <p:nvSpPr>
            <p:cNvPr id="11" name="TextBox 11"/>
            <p:cNvSpPr txBox="1"/>
            <p:nvPr/>
          </p:nvSpPr>
          <p:spPr>
            <a:xfrm>
              <a:off x="0" y="-114300"/>
              <a:ext cx="3340453" cy="366837"/>
            </a:xfrm>
            <a:prstGeom prst="rect">
              <a:avLst/>
            </a:prstGeom>
          </p:spPr>
          <p:txBody>
            <a:bodyPr lIns="50800" tIns="50800" rIns="50800" bIns="50800" rtlCol="0" anchor="ctr"/>
            <a:lstStyle/>
            <a:p>
              <a:pPr algn="ctr">
                <a:lnSpc>
                  <a:spcPts val="4309"/>
                </a:lnSpc>
              </a:pPr>
              <a:endParaRPr/>
            </a:p>
          </p:txBody>
        </p:sp>
      </p:gr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4" name="TextBox 14"/>
          <p:cNvSpPr txBox="1"/>
          <p:nvPr/>
        </p:nvSpPr>
        <p:spPr>
          <a:xfrm>
            <a:off x="6569407" y="668413"/>
            <a:ext cx="5316751" cy="1052976"/>
          </a:xfrm>
          <a:prstGeom prst="rect">
            <a:avLst/>
          </a:prstGeom>
        </p:spPr>
        <p:txBody>
          <a:bodyPr lIns="0" tIns="0" rIns="0" bIns="0" rtlCol="0" anchor="t">
            <a:spAutoFit/>
          </a:bodyPr>
          <a:lstStyle/>
          <a:p>
            <a:pPr algn="ctr" rtl="1">
              <a:lnSpc>
                <a:spcPts val="4094"/>
              </a:lnSpc>
            </a:pPr>
            <a:r>
              <a:rPr lang="ar-EG" sz="3412" b="1">
                <a:solidFill>
                  <a:srgbClr val="000000"/>
                </a:solidFill>
                <a:latin typeface="Almarai Bold"/>
                <a:ea typeface="Almarai Bold"/>
                <a:cs typeface="Almarai Bold"/>
                <a:sym typeface="Almarai Bold"/>
                <a:rtl/>
              </a:rPr>
              <a:t>مجالات أنشطة المشروعات الصغيرة </a:t>
            </a:r>
          </a:p>
        </p:txBody>
      </p:sp>
      <p:sp>
        <p:nvSpPr>
          <p:cNvPr id="15" name="TextBox 15"/>
          <p:cNvSpPr txBox="1"/>
          <p:nvPr/>
        </p:nvSpPr>
        <p:spPr>
          <a:xfrm>
            <a:off x="1802546" y="2151208"/>
            <a:ext cx="14498555" cy="524865"/>
          </a:xfrm>
          <a:prstGeom prst="rect">
            <a:avLst/>
          </a:prstGeom>
        </p:spPr>
        <p:txBody>
          <a:bodyPr lIns="0" tIns="0" rIns="0" bIns="0" rtlCol="0" anchor="t">
            <a:spAutoFit/>
          </a:bodyPr>
          <a:lstStyle/>
          <a:p>
            <a:pPr algn="r" rtl="1">
              <a:lnSpc>
                <a:spcPts val="4309"/>
              </a:lnSpc>
            </a:pPr>
            <a:r>
              <a:rPr lang="ar-EG" sz="2660" b="1" spc="27">
                <a:solidFill>
                  <a:srgbClr val="000000"/>
                </a:solidFill>
                <a:latin typeface="Almarai Bold"/>
                <a:ea typeface="Almarai Bold"/>
                <a:cs typeface="Almarai Bold"/>
                <a:sym typeface="Almarai Bold"/>
                <a:rtl/>
              </a:rPr>
              <a:t>الأول: المنشأة الفردية: </a:t>
            </a:r>
          </a:p>
        </p:txBody>
      </p:sp>
      <p:sp>
        <p:nvSpPr>
          <p:cNvPr id="16" name="TextBox 16"/>
          <p:cNvSpPr txBox="1"/>
          <p:nvPr/>
        </p:nvSpPr>
        <p:spPr>
          <a:xfrm>
            <a:off x="1802546" y="2779858"/>
            <a:ext cx="14498555" cy="524865"/>
          </a:xfrm>
          <a:prstGeom prst="rect">
            <a:avLst/>
          </a:prstGeom>
        </p:spPr>
        <p:txBody>
          <a:bodyPr lIns="0" tIns="0" rIns="0" bIns="0" rtlCol="0" anchor="t">
            <a:spAutoFit/>
          </a:bodyPr>
          <a:lstStyle/>
          <a:p>
            <a:pPr algn="r" rtl="1">
              <a:lnSpc>
                <a:spcPts val="4309"/>
              </a:lnSpc>
            </a:pPr>
            <a:r>
              <a:rPr lang="ar-EG" sz="2660" b="1" spc="27">
                <a:solidFill>
                  <a:srgbClr val="000000"/>
                </a:solidFill>
                <a:latin typeface="Almarai Bold"/>
                <a:ea typeface="Almarai Bold"/>
                <a:cs typeface="Almarai Bold"/>
                <a:sym typeface="Almarai Bold"/>
                <a:rtl/>
              </a:rPr>
              <a:t>المنشأة الفردية مميزات وعيوب</a:t>
            </a:r>
          </a:p>
        </p:txBody>
      </p:sp>
      <p:grpSp>
        <p:nvGrpSpPr>
          <p:cNvPr id="17" name="Group 17"/>
          <p:cNvGrpSpPr/>
          <p:nvPr/>
        </p:nvGrpSpPr>
        <p:grpSpPr>
          <a:xfrm>
            <a:off x="2907201" y="4701723"/>
            <a:ext cx="12683281" cy="4089400"/>
            <a:chOff x="0" y="0"/>
            <a:chExt cx="3340453" cy="1077044"/>
          </a:xfrm>
        </p:grpSpPr>
        <p:sp>
          <p:nvSpPr>
            <p:cNvPr id="18" name="Freeform 18"/>
            <p:cNvSpPr/>
            <p:nvPr/>
          </p:nvSpPr>
          <p:spPr>
            <a:xfrm>
              <a:off x="0" y="0"/>
              <a:ext cx="3340453" cy="1077044"/>
            </a:xfrm>
            <a:custGeom>
              <a:avLst/>
              <a:gdLst/>
              <a:ahLst/>
              <a:cxnLst/>
              <a:rect l="l" t="t" r="r" b="b"/>
              <a:pathLst>
                <a:path w="3340453" h="1077044">
                  <a:moveTo>
                    <a:pt x="12208" y="0"/>
                  </a:moveTo>
                  <a:lnTo>
                    <a:pt x="3328245" y="0"/>
                  </a:lnTo>
                  <a:cubicBezTo>
                    <a:pt x="3331482" y="0"/>
                    <a:pt x="3334588" y="1286"/>
                    <a:pt x="3336877" y="3576"/>
                  </a:cubicBezTo>
                  <a:cubicBezTo>
                    <a:pt x="3339166" y="5865"/>
                    <a:pt x="3340453" y="8970"/>
                    <a:pt x="3340453" y="12208"/>
                  </a:cubicBezTo>
                  <a:lnTo>
                    <a:pt x="3340453" y="1064836"/>
                  </a:lnTo>
                  <a:cubicBezTo>
                    <a:pt x="3340453" y="1071578"/>
                    <a:pt x="3334987" y="1077044"/>
                    <a:pt x="3328245" y="1077044"/>
                  </a:cubicBezTo>
                  <a:lnTo>
                    <a:pt x="12208" y="1077044"/>
                  </a:lnTo>
                  <a:cubicBezTo>
                    <a:pt x="5466" y="1077044"/>
                    <a:pt x="0" y="1071578"/>
                    <a:pt x="0" y="1064836"/>
                  </a:cubicBezTo>
                  <a:lnTo>
                    <a:pt x="0" y="12208"/>
                  </a:lnTo>
                  <a:cubicBezTo>
                    <a:pt x="0" y="5466"/>
                    <a:pt x="5466" y="0"/>
                    <a:pt x="12208" y="0"/>
                  </a:cubicBezTo>
                  <a:close/>
                </a:path>
              </a:pathLst>
            </a:custGeom>
            <a:solidFill>
              <a:srgbClr val="FFD966"/>
            </a:solidFill>
          </p:spPr>
          <p:txBody>
            <a:bodyPr/>
            <a:lstStyle/>
            <a:p>
              <a:endParaRPr lang="en-US"/>
            </a:p>
          </p:txBody>
        </p:sp>
        <p:sp>
          <p:nvSpPr>
            <p:cNvPr id="19" name="TextBox 19"/>
            <p:cNvSpPr txBox="1"/>
            <p:nvPr/>
          </p:nvSpPr>
          <p:spPr>
            <a:xfrm>
              <a:off x="0" y="-104775"/>
              <a:ext cx="3340453" cy="1181819"/>
            </a:xfrm>
            <a:prstGeom prst="rect">
              <a:avLst/>
            </a:prstGeom>
          </p:spPr>
          <p:txBody>
            <a:bodyPr lIns="50800" tIns="50800" rIns="50800" bIns="50800" rtlCol="0" anchor="ctr"/>
            <a:lstStyle/>
            <a:p>
              <a:pPr algn="ctr">
                <a:lnSpc>
                  <a:spcPts val="4147"/>
                </a:lnSpc>
              </a:pPr>
              <a:endParaRPr/>
            </a:p>
          </p:txBody>
        </p:sp>
      </p:grpSp>
      <p:graphicFrame>
        <p:nvGraphicFramePr>
          <p:cNvPr id="20" name="Table 20"/>
          <p:cNvGraphicFramePr>
            <a:graphicFrameLocks noGrp="1"/>
          </p:cNvGraphicFramePr>
          <p:nvPr/>
        </p:nvGraphicFramePr>
        <p:xfrm>
          <a:off x="2869845" y="3523798"/>
          <a:ext cx="12720638" cy="5172075"/>
        </p:xfrm>
        <a:graphic>
          <a:graphicData uri="http://schemas.openxmlformats.org/drawingml/2006/table">
            <a:tbl>
              <a:tblPr rtl="1"/>
              <a:tblGrid>
                <a:gridCol w="6360319">
                  <a:extLst>
                    <a:ext uri="{9D8B030D-6E8A-4147-A177-3AD203B41FA5}">
                      <a16:colId xmlns:a16="http://schemas.microsoft.com/office/drawing/2014/main" val="20000"/>
                    </a:ext>
                  </a:extLst>
                </a:gridCol>
                <a:gridCol w="6360319">
                  <a:extLst>
                    <a:ext uri="{9D8B030D-6E8A-4147-A177-3AD203B41FA5}">
                      <a16:colId xmlns:a16="http://schemas.microsoft.com/office/drawing/2014/main" val="20001"/>
                    </a:ext>
                  </a:extLst>
                </a:gridCol>
              </a:tblGrid>
              <a:tr h="1000125">
                <a:tc>
                  <a:txBody>
                    <a:bodyPr/>
                    <a:lstStyle/>
                    <a:p>
                      <a:pPr algn="ctr" rtl="1">
                        <a:lnSpc>
                          <a:spcPts val="6480"/>
                        </a:lnSpc>
                        <a:defRPr/>
                      </a:pPr>
                      <a:r>
                        <a:rPr lang="ar-EG" sz="3600" b="1" u="sng" spc="-16">
                          <a:solidFill>
                            <a:srgbClr val="000000"/>
                          </a:solidFill>
                          <a:latin typeface="Almarai Bold"/>
                          <a:ea typeface="Almarai Bold"/>
                          <a:cs typeface="Almarai Bold"/>
                          <a:sym typeface="Almarai Bold"/>
                          <a:rtl/>
                        </a:rPr>
                        <a:t>مميزات </a:t>
                      </a:r>
                      <a:endParaRPr lang="en-US" sz="1100"/>
                    </a:p>
                  </a:txBody>
                  <a:tcPr marT="91440" marB="91440" anchor="ctr">
                    <a:lnL w="0" cap="flat" cmpd="sng" algn="ctr">
                      <a:solidFill>
                        <a:srgbClr val="000000"/>
                      </a:solidFill>
                      <a:prstDash val="solid"/>
                      <a:round/>
                      <a:headEnd type="none" w="med" len="med"/>
                      <a:tailEnd type="none" w="med" len="med"/>
                    </a:lnL>
                    <a:lnR w="9525" cap="flat" cmpd="sng" algn="ctr">
                      <a:solidFill>
                        <a:srgbClr val="A6A6A6"/>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algn="ctr" rtl="1">
                        <a:lnSpc>
                          <a:spcPts val="6480"/>
                        </a:lnSpc>
                        <a:defRPr/>
                      </a:pPr>
                      <a:r>
                        <a:rPr lang="ar-EG" sz="3600" b="1" u="sng" spc="-16">
                          <a:solidFill>
                            <a:srgbClr val="000000"/>
                          </a:solidFill>
                          <a:latin typeface="Almarai Bold"/>
                          <a:ea typeface="Almarai Bold"/>
                          <a:cs typeface="Almarai Bold"/>
                          <a:sym typeface="Almarai Bold"/>
                          <a:rtl/>
                        </a:rPr>
                        <a:t>عيوب </a:t>
                      </a:r>
                      <a:endParaRPr lang="en-US" sz="1100"/>
                    </a:p>
                  </a:txBody>
                  <a:tcPr marT="91440" marB="91440" anchor="ctr">
                    <a:lnL w="9525" cap="flat" cmpd="sng" algn="ctr">
                      <a:solidFill>
                        <a:srgbClr val="A6A6A6"/>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0"/>
                  </a:ext>
                </a:extLst>
              </a:tr>
              <a:tr h="4171950">
                <a:tc>
                  <a:txBody>
                    <a:bodyPr/>
                    <a:lstStyle/>
                    <a:p>
                      <a:pPr algn="r" rtl="1">
                        <a:lnSpc>
                          <a:spcPts val="6300"/>
                        </a:lnSpc>
                        <a:defRPr/>
                      </a:pPr>
                      <a:r>
                        <a:rPr lang="en-US" sz="3500" spc="-16">
                          <a:solidFill>
                            <a:srgbClr val="000000"/>
                          </a:solidFill>
                          <a:latin typeface="Almarai"/>
                          <a:ea typeface="Almarai"/>
                          <a:cs typeface="Almarai"/>
                          <a:sym typeface="Almarai"/>
                        </a:rPr>
                        <a:t>1</a:t>
                      </a:r>
                      <a:r>
                        <a:rPr lang="ar-EG" sz="3500" spc="-16">
                          <a:solidFill>
                            <a:srgbClr val="000000"/>
                          </a:solidFill>
                          <a:latin typeface="Almarai"/>
                          <a:ea typeface="Almarai"/>
                          <a:cs typeface="Almarai"/>
                          <a:sym typeface="Almarai"/>
                          <a:rtl/>
                        </a:rPr>
                        <a:t>- سهولة التأسيس</a:t>
                      </a:r>
                      <a:endParaRPr lang="en-US" sz="1100"/>
                    </a:p>
                    <a:p>
                      <a:pPr algn="r" rtl="1">
                        <a:lnSpc>
                          <a:spcPts val="6300"/>
                        </a:lnSpc>
                      </a:pPr>
                      <a:r>
                        <a:rPr lang="en-US" sz="3500" spc="-16">
                          <a:solidFill>
                            <a:srgbClr val="000000"/>
                          </a:solidFill>
                          <a:latin typeface="Almarai"/>
                          <a:ea typeface="Almarai"/>
                          <a:cs typeface="Almarai"/>
                          <a:sym typeface="Almarai"/>
                        </a:rPr>
                        <a:t>2</a:t>
                      </a:r>
                      <a:r>
                        <a:rPr lang="ar-EG" sz="3500" spc="-16">
                          <a:solidFill>
                            <a:srgbClr val="000000"/>
                          </a:solidFill>
                          <a:latin typeface="Almarai"/>
                          <a:ea typeface="Almarai"/>
                          <a:cs typeface="Almarai"/>
                          <a:sym typeface="Almarai"/>
                          <a:rtl/>
                        </a:rPr>
                        <a:t>- حصول المالك على جميع الأرباح.</a:t>
                      </a:r>
                    </a:p>
                    <a:p>
                      <a:pPr algn="r" rtl="1">
                        <a:lnSpc>
                          <a:spcPts val="6300"/>
                        </a:lnSpc>
                      </a:pPr>
                      <a:r>
                        <a:rPr lang="en-US" sz="3500" spc="-16">
                          <a:solidFill>
                            <a:srgbClr val="000000"/>
                          </a:solidFill>
                          <a:latin typeface="Almarai"/>
                          <a:ea typeface="Almarai"/>
                          <a:cs typeface="Almarai"/>
                          <a:sym typeface="Almarai"/>
                        </a:rPr>
                        <a:t>3</a:t>
                      </a:r>
                      <a:r>
                        <a:rPr lang="ar-EG" sz="3500" spc="-16">
                          <a:solidFill>
                            <a:srgbClr val="000000"/>
                          </a:solidFill>
                          <a:latin typeface="Almarai"/>
                          <a:ea typeface="Almarai"/>
                          <a:cs typeface="Almarai"/>
                          <a:sym typeface="Almarai"/>
                          <a:rtl/>
                        </a:rPr>
                        <a:t>- حرية الإدارة.</a:t>
                      </a:r>
                    </a:p>
                    <a:p>
                      <a:pPr algn="r" rtl="1">
                        <a:lnSpc>
                          <a:spcPts val="6300"/>
                        </a:lnSpc>
                      </a:pPr>
                      <a:r>
                        <a:rPr lang="en-US" sz="3500" spc="-16">
                          <a:solidFill>
                            <a:srgbClr val="000000"/>
                          </a:solidFill>
                          <a:latin typeface="Almarai"/>
                          <a:ea typeface="Almarai"/>
                          <a:cs typeface="Almarai"/>
                          <a:sym typeface="Almarai"/>
                        </a:rPr>
                        <a:t>4</a:t>
                      </a:r>
                      <a:r>
                        <a:rPr lang="ar-EG" sz="3500" spc="-16">
                          <a:solidFill>
                            <a:srgbClr val="000000"/>
                          </a:solidFill>
                          <a:latin typeface="Almarai"/>
                          <a:ea typeface="Almarai"/>
                          <a:cs typeface="Almarai"/>
                          <a:sym typeface="Almarai"/>
                          <a:rtl/>
                        </a:rPr>
                        <a:t>- سرعة اتخاذ القرار.</a:t>
                      </a:r>
                    </a:p>
                    <a:p>
                      <a:pPr algn="r" rtl="1">
                        <a:lnSpc>
                          <a:spcPts val="6300"/>
                        </a:lnSpc>
                      </a:pPr>
                      <a:r>
                        <a:rPr lang="en-US" sz="3500" spc="-16">
                          <a:solidFill>
                            <a:srgbClr val="000000"/>
                          </a:solidFill>
                          <a:latin typeface="Almarai"/>
                          <a:ea typeface="Almarai"/>
                          <a:cs typeface="Almarai"/>
                          <a:sym typeface="Almarai"/>
                        </a:rPr>
                        <a:t>5</a:t>
                      </a:r>
                      <a:r>
                        <a:rPr lang="ar-EG" sz="3500" spc="-16">
                          <a:solidFill>
                            <a:srgbClr val="000000"/>
                          </a:solidFill>
                          <a:latin typeface="Almarai"/>
                          <a:ea typeface="Almarai"/>
                          <a:cs typeface="Almarai"/>
                          <a:sym typeface="Almarai"/>
                          <a:rtl/>
                        </a:rPr>
                        <a:t>- الاستقلالية وسرية العمل. </a:t>
                      </a:r>
                    </a:p>
                  </a:txBody>
                  <a:tcPr marT="91440" marB="91440" anchor="ctr">
                    <a:lnL w="0" cap="flat" cmpd="sng" algn="ctr">
                      <a:solidFill>
                        <a:srgbClr val="000000"/>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r" rtl="1">
                        <a:lnSpc>
                          <a:spcPts val="6300"/>
                        </a:lnSpc>
                        <a:defRPr/>
                      </a:pPr>
                      <a:r>
                        <a:rPr lang="en-US" sz="3500" spc="-16">
                          <a:solidFill>
                            <a:srgbClr val="000000"/>
                          </a:solidFill>
                          <a:latin typeface="Almarai"/>
                          <a:ea typeface="Almarai"/>
                          <a:cs typeface="Almarai"/>
                          <a:sym typeface="Almarai"/>
                        </a:rPr>
                        <a:t>1</a:t>
                      </a:r>
                      <a:r>
                        <a:rPr lang="ar-EG" sz="3500" spc="-16">
                          <a:solidFill>
                            <a:srgbClr val="000000"/>
                          </a:solidFill>
                          <a:latin typeface="Almarai"/>
                          <a:ea typeface="Almarai"/>
                          <a:cs typeface="Almarai"/>
                          <a:sym typeface="Almarai"/>
                          <a:rtl/>
                        </a:rPr>
                        <a:t>- المسؤولية غير محدودة.</a:t>
                      </a:r>
                      <a:endParaRPr lang="en-US" sz="1100"/>
                    </a:p>
                    <a:p>
                      <a:pPr algn="r" rtl="1">
                        <a:lnSpc>
                          <a:spcPts val="6300"/>
                        </a:lnSpc>
                      </a:pPr>
                      <a:r>
                        <a:rPr lang="en-US" sz="3500" spc="-16">
                          <a:solidFill>
                            <a:srgbClr val="000000"/>
                          </a:solidFill>
                          <a:latin typeface="Almarai"/>
                          <a:ea typeface="Almarai"/>
                          <a:cs typeface="Almarai"/>
                          <a:sym typeface="Almarai"/>
                        </a:rPr>
                        <a:t>2</a:t>
                      </a:r>
                      <a:r>
                        <a:rPr lang="ar-EG" sz="3500" spc="-16">
                          <a:solidFill>
                            <a:srgbClr val="000000"/>
                          </a:solidFill>
                          <a:latin typeface="Almarai"/>
                          <a:ea typeface="Almarai"/>
                          <a:cs typeface="Almarai"/>
                          <a:sym typeface="Almarai"/>
                          <a:rtl/>
                        </a:rPr>
                        <a:t>- صعوية الحصول على قروض.</a:t>
                      </a:r>
                    </a:p>
                    <a:p>
                      <a:pPr algn="r" rtl="1">
                        <a:lnSpc>
                          <a:spcPts val="6300"/>
                        </a:lnSpc>
                      </a:pPr>
                      <a:r>
                        <a:rPr lang="en-US" sz="3500" spc="-16">
                          <a:solidFill>
                            <a:srgbClr val="000000"/>
                          </a:solidFill>
                          <a:latin typeface="Almarai"/>
                          <a:ea typeface="Almarai"/>
                          <a:cs typeface="Almarai"/>
                          <a:sym typeface="Almarai"/>
                        </a:rPr>
                        <a:t>3</a:t>
                      </a:r>
                      <a:r>
                        <a:rPr lang="ar-EG" sz="3500" spc="-16">
                          <a:solidFill>
                            <a:srgbClr val="000000"/>
                          </a:solidFill>
                          <a:latin typeface="Almarai"/>
                          <a:ea typeface="Almarai"/>
                          <a:cs typeface="Almarai"/>
                          <a:sym typeface="Almarai"/>
                          <a:rtl/>
                        </a:rPr>
                        <a:t>- صعوبة التوسع في العمليات. </a:t>
                      </a:r>
                    </a:p>
                  </a:txBody>
                  <a:tcPr marT="91440" marB="91440" anchor="ctr">
                    <a:lnL w="9525" cap="flat" cmpd="sng" algn="ctr">
                      <a:solidFill>
                        <a:srgbClr val="A6A6A6"/>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A6A6A6"/>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15</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642359" y="3216546"/>
            <a:ext cx="14818929" cy="1577140"/>
            <a:chOff x="0" y="0"/>
            <a:chExt cx="3902928" cy="415378"/>
          </a:xfrm>
        </p:grpSpPr>
        <p:sp>
          <p:nvSpPr>
            <p:cNvPr id="10" name="Freeform 10"/>
            <p:cNvSpPr/>
            <p:nvPr/>
          </p:nvSpPr>
          <p:spPr>
            <a:xfrm>
              <a:off x="0" y="0"/>
              <a:ext cx="3902928" cy="415378"/>
            </a:xfrm>
            <a:custGeom>
              <a:avLst/>
              <a:gdLst/>
              <a:ahLst/>
              <a:cxnLst/>
              <a:rect l="l" t="t" r="r" b="b"/>
              <a:pathLst>
                <a:path w="3902928" h="415378">
                  <a:moveTo>
                    <a:pt x="16195" y="0"/>
                  </a:moveTo>
                  <a:lnTo>
                    <a:pt x="3886732" y="0"/>
                  </a:lnTo>
                  <a:cubicBezTo>
                    <a:pt x="3891028" y="0"/>
                    <a:pt x="3895147" y="1706"/>
                    <a:pt x="3898184" y="4744"/>
                  </a:cubicBezTo>
                  <a:cubicBezTo>
                    <a:pt x="3901221" y="7781"/>
                    <a:pt x="3902928" y="11900"/>
                    <a:pt x="3902928" y="16195"/>
                  </a:cubicBezTo>
                  <a:lnTo>
                    <a:pt x="3902928" y="399183"/>
                  </a:lnTo>
                  <a:cubicBezTo>
                    <a:pt x="3902928" y="403478"/>
                    <a:pt x="3901221" y="407598"/>
                    <a:pt x="3898184" y="410635"/>
                  </a:cubicBezTo>
                  <a:cubicBezTo>
                    <a:pt x="3895147" y="413672"/>
                    <a:pt x="3891028" y="415378"/>
                    <a:pt x="3886732" y="415378"/>
                  </a:cubicBezTo>
                  <a:lnTo>
                    <a:pt x="16195" y="415378"/>
                  </a:lnTo>
                  <a:cubicBezTo>
                    <a:pt x="11900" y="415378"/>
                    <a:pt x="7781" y="413672"/>
                    <a:pt x="4744" y="410635"/>
                  </a:cubicBezTo>
                  <a:cubicBezTo>
                    <a:pt x="1706" y="407598"/>
                    <a:pt x="0" y="403478"/>
                    <a:pt x="0" y="399183"/>
                  </a:cubicBezTo>
                  <a:lnTo>
                    <a:pt x="0" y="16195"/>
                  </a:lnTo>
                  <a:cubicBezTo>
                    <a:pt x="0" y="11900"/>
                    <a:pt x="1706" y="7781"/>
                    <a:pt x="4744" y="4744"/>
                  </a:cubicBezTo>
                  <a:cubicBezTo>
                    <a:pt x="7781" y="1706"/>
                    <a:pt x="11900" y="0"/>
                    <a:pt x="16195" y="0"/>
                  </a:cubicBezTo>
                  <a:close/>
                </a:path>
              </a:pathLst>
            </a:custGeom>
            <a:solidFill>
              <a:srgbClr val="E9F6DC"/>
            </a:solidFill>
            <a:ln w="19050" cap="rnd">
              <a:solidFill>
                <a:srgbClr val="00B050"/>
              </a:solidFill>
              <a:prstDash val="lgDash"/>
              <a:round/>
            </a:ln>
          </p:spPr>
          <p:txBody>
            <a:bodyPr/>
            <a:lstStyle/>
            <a:p>
              <a:endParaRPr lang="en-US"/>
            </a:p>
          </p:txBody>
        </p:sp>
        <p:sp>
          <p:nvSpPr>
            <p:cNvPr id="11" name="TextBox 11"/>
            <p:cNvSpPr txBox="1"/>
            <p:nvPr/>
          </p:nvSpPr>
          <p:spPr>
            <a:xfrm>
              <a:off x="0" y="-9525"/>
              <a:ext cx="3902928" cy="424903"/>
            </a:xfrm>
            <a:prstGeom prst="rect">
              <a:avLst/>
            </a:prstGeom>
          </p:spPr>
          <p:txBody>
            <a:bodyPr lIns="50800" tIns="50800" rIns="50800" bIns="50800" rtlCol="0" anchor="ctr"/>
            <a:lstStyle/>
            <a:p>
              <a:pPr algn="ctr">
                <a:lnSpc>
                  <a:spcPts val="2160"/>
                </a:lnSpc>
              </a:pPr>
              <a:endParaRPr/>
            </a:p>
          </p:txBody>
        </p:sp>
      </p:gr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4" name="TextBox 14"/>
          <p:cNvSpPr txBox="1"/>
          <p:nvPr/>
        </p:nvSpPr>
        <p:spPr>
          <a:xfrm>
            <a:off x="1698198" y="3362982"/>
            <a:ext cx="14498555" cy="1733397"/>
          </a:xfrm>
          <a:prstGeom prst="rect">
            <a:avLst/>
          </a:prstGeom>
        </p:spPr>
        <p:txBody>
          <a:bodyPr lIns="0" tIns="0" rIns="0" bIns="0" rtlCol="0" anchor="t">
            <a:spAutoFit/>
          </a:bodyPr>
          <a:lstStyle/>
          <a:p>
            <a:pPr algn="r" rtl="1">
              <a:lnSpc>
                <a:spcPts val="4633"/>
              </a:lnSpc>
            </a:pPr>
            <a:r>
              <a:rPr lang="ar-EG" sz="2860" b="1" spc="28">
                <a:solidFill>
                  <a:srgbClr val="000000"/>
                </a:solidFill>
                <a:latin typeface="Almarai Bold"/>
                <a:ea typeface="Almarai Bold"/>
                <a:cs typeface="Almarai Bold"/>
                <a:sym typeface="Almarai Bold"/>
                <a:rtl/>
              </a:rPr>
              <a:t>اذا ما قام بالمنشأة أكثر من فرد واحد ، فإنه يأخذ شكل شركة . </a:t>
            </a:r>
          </a:p>
          <a:p>
            <a:pPr algn="r" rtl="1">
              <a:lnSpc>
                <a:spcPts val="4633"/>
              </a:lnSpc>
            </a:pPr>
            <a:r>
              <a:rPr lang="ar-EG" sz="2860" b="1" spc="28">
                <a:solidFill>
                  <a:srgbClr val="000000"/>
                </a:solidFill>
                <a:latin typeface="Almarai Bold"/>
                <a:ea typeface="Almarai Bold"/>
                <a:cs typeface="Almarai Bold"/>
                <a:sym typeface="Almarai Bold"/>
                <a:rtl/>
              </a:rPr>
              <a:t>والشركة شخص معنوي له وجود قانوني مستقل عن شخصية الشركاء.</a:t>
            </a:r>
          </a:p>
          <a:p>
            <a:pPr algn="r" rtl="1">
              <a:lnSpc>
                <a:spcPts val="4633"/>
              </a:lnSpc>
            </a:pPr>
            <a:endParaRPr lang="ar-EG" sz="2860" b="1" spc="28">
              <a:solidFill>
                <a:srgbClr val="000000"/>
              </a:solidFill>
              <a:latin typeface="Almarai Bold"/>
              <a:ea typeface="Almarai Bold"/>
              <a:cs typeface="Almarai Bold"/>
              <a:sym typeface="Almarai Bold"/>
              <a:rtl/>
            </a:endParaRPr>
          </a:p>
        </p:txBody>
      </p:sp>
      <p:sp>
        <p:nvSpPr>
          <p:cNvPr id="15" name="TextBox 15"/>
          <p:cNvSpPr txBox="1"/>
          <p:nvPr/>
        </p:nvSpPr>
        <p:spPr>
          <a:xfrm>
            <a:off x="6569407" y="668413"/>
            <a:ext cx="5316751" cy="1052976"/>
          </a:xfrm>
          <a:prstGeom prst="rect">
            <a:avLst/>
          </a:prstGeom>
        </p:spPr>
        <p:txBody>
          <a:bodyPr lIns="0" tIns="0" rIns="0" bIns="0" rtlCol="0" anchor="t">
            <a:spAutoFit/>
          </a:bodyPr>
          <a:lstStyle/>
          <a:p>
            <a:pPr algn="ctr" rtl="1">
              <a:lnSpc>
                <a:spcPts val="4094"/>
              </a:lnSpc>
            </a:pPr>
            <a:r>
              <a:rPr lang="ar-EG" sz="3412" b="1">
                <a:solidFill>
                  <a:srgbClr val="000000"/>
                </a:solidFill>
                <a:latin typeface="Almarai Bold"/>
                <a:ea typeface="Almarai Bold"/>
                <a:cs typeface="Almarai Bold"/>
                <a:sym typeface="Almarai Bold"/>
                <a:rtl/>
              </a:rPr>
              <a:t>مجالات أنشطة المشروعات الصغيرة </a:t>
            </a:r>
          </a:p>
        </p:txBody>
      </p:sp>
      <p:sp>
        <p:nvSpPr>
          <p:cNvPr id="16" name="TextBox 16"/>
          <p:cNvSpPr txBox="1"/>
          <p:nvPr/>
        </p:nvSpPr>
        <p:spPr>
          <a:xfrm>
            <a:off x="1802546" y="2151208"/>
            <a:ext cx="14498555" cy="524865"/>
          </a:xfrm>
          <a:prstGeom prst="rect">
            <a:avLst/>
          </a:prstGeom>
        </p:spPr>
        <p:txBody>
          <a:bodyPr lIns="0" tIns="0" rIns="0" bIns="0" rtlCol="0" anchor="t">
            <a:spAutoFit/>
          </a:bodyPr>
          <a:lstStyle/>
          <a:p>
            <a:pPr algn="r" rtl="1">
              <a:lnSpc>
                <a:spcPts val="4309"/>
              </a:lnSpc>
            </a:pPr>
            <a:r>
              <a:rPr lang="ar-EG" sz="2660" b="1" spc="27">
                <a:solidFill>
                  <a:srgbClr val="FF6600"/>
                </a:solidFill>
                <a:latin typeface="Almarai Bold"/>
                <a:ea typeface="Almarai Bold"/>
                <a:cs typeface="Almarai Bold"/>
                <a:sym typeface="Almarai Bold"/>
                <a:rtl/>
              </a:rPr>
              <a:t>الشكل القانوني للمنشآت الصغيرة </a:t>
            </a:r>
          </a:p>
        </p:txBody>
      </p:sp>
      <p:sp>
        <p:nvSpPr>
          <p:cNvPr id="17" name="TextBox 17"/>
          <p:cNvSpPr txBox="1"/>
          <p:nvPr/>
        </p:nvSpPr>
        <p:spPr>
          <a:xfrm>
            <a:off x="1802546" y="2626727"/>
            <a:ext cx="14498555" cy="524865"/>
          </a:xfrm>
          <a:prstGeom prst="rect">
            <a:avLst/>
          </a:prstGeom>
        </p:spPr>
        <p:txBody>
          <a:bodyPr lIns="0" tIns="0" rIns="0" bIns="0" rtlCol="0" anchor="t">
            <a:spAutoFit/>
          </a:bodyPr>
          <a:lstStyle/>
          <a:p>
            <a:pPr algn="r" rtl="1">
              <a:lnSpc>
                <a:spcPts val="4309"/>
              </a:lnSpc>
            </a:pPr>
            <a:r>
              <a:rPr lang="ar-EG" sz="2660" b="1" spc="27">
                <a:solidFill>
                  <a:srgbClr val="000000"/>
                </a:solidFill>
                <a:latin typeface="Almarai Bold"/>
                <a:ea typeface="Almarai Bold"/>
                <a:cs typeface="Almarai Bold"/>
                <a:sym typeface="Almarai Bold"/>
                <a:rtl/>
              </a:rPr>
              <a:t>الثانية: الشركة: </a:t>
            </a:r>
          </a:p>
        </p:txBody>
      </p:sp>
      <p:sp>
        <p:nvSpPr>
          <p:cNvPr id="18" name="TextBox 18"/>
          <p:cNvSpPr txBox="1"/>
          <p:nvPr/>
        </p:nvSpPr>
        <p:spPr>
          <a:xfrm>
            <a:off x="1894723" y="4736537"/>
            <a:ext cx="14498555" cy="561822"/>
          </a:xfrm>
          <a:prstGeom prst="rect">
            <a:avLst/>
          </a:prstGeom>
        </p:spPr>
        <p:txBody>
          <a:bodyPr lIns="0" tIns="0" rIns="0" bIns="0" rtlCol="0" anchor="t">
            <a:spAutoFit/>
          </a:bodyPr>
          <a:lstStyle/>
          <a:p>
            <a:pPr algn="r" rtl="1">
              <a:lnSpc>
                <a:spcPts val="4633"/>
              </a:lnSpc>
            </a:pPr>
            <a:r>
              <a:rPr lang="ar-EG" sz="2860" b="1" spc="29">
                <a:solidFill>
                  <a:srgbClr val="000000"/>
                </a:solidFill>
                <a:latin typeface="Almarai Bold"/>
                <a:ea typeface="Almarai Bold"/>
                <a:cs typeface="Almarai Bold"/>
                <a:sym typeface="Almarai Bold"/>
                <a:rtl/>
              </a:rPr>
              <a:t>ويمكن تقسيم الشركة الى نوعين: </a:t>
            </a:r>
          </a:p>
        </p:txBody>
      </p:sp>
      <p:grpSp>
        <p:nvGrpSpPr>
          <p:cNvPr id="19" name="Group 19"/>
          <p:cNvGrpSpPr/>
          <p:nvPr/>
        </p:nvGrpSpPr>
        <p:grpSpPr>
          <a:xfrm>
            <a:off x="11570127" y="7462953"/>
            <a:ext cx="2005158" cy="283318"/>
            <a:chOff x="0" y="0"/>
            <a:chExt cx="2673544" cy="377757"/>
          </a:xfrm>
        </p:grpSpPr>
        <p:sp>
          <p:nvSpPr>
            <p:cNvPr id="20" name="Freeform 20"/>
            <p:cNvSpPr/>
            <p:nvPr/>
          </p:nvSpPr>
          <p:spPr>
            <a:xfrm>
              <a:off x="12700" y="12700"/>
              <a:ext cx="2659253" cy="361061"/>
            </a:xfrm>
            <a:custGeom>
              <a:avLst/>
              <a:gdLst/>
              <a:ahLst/>
              <a:cxnLst/>
              <a:rect l="l" t="t" r="r" b="b"/>
              <a:pathLst>
                <a:path w="2659253" h="361061">
                  <a:moveTo>
                    <a:pt x="0" y="98171"/>
                  </a:moveTo>
                  <a:lnTo>
                    <a:pt x="1331595" y="361061"/>
                  </a:lnTo>
                  <a:lnTo>
                    <a:pt x="2659253" y="117983"/>
                  </a:lnTo>
                  <a:lnTo>
                    <a:pt x="1318133" y="0"/>
                  </a:lnTo>
                  <a:lnTo>
                    <a:pt x="0" y="98171"/>
                  </a:lnTo>
                  <a:close/>
                </a:path>
              </a:pathLst>
            </a:custGeom>
            <a:solidFill>
              <a:srgbClr val="F19D19"/>
            </a:solidFill>
          </p:spPr>
          <p:txBody>
            <a:bodyPr/>
            <a:lstStyle/>
            <a:p>
              <a:endParaRPr lang="en-US"/>
            </a:p>
          </p:txBody>
        </p:sp>
      </p:grpSp>
      <p:grpSp>
        <p:nvGrpSpPr>
          <p:cNvPr id="21" name="Group 21"/>
          <p:cNvGrpSpPr/>
          <p:nvPr/>
        </p:nvGrpSpPr>
        <p:grpSpPr>
          <a:xfrm>
            <a:off x="6569407" y="6006096"/>
            <a:ext cx="5846762" cy="1291494"/>
            <a:chOff x="0" y="0"/>
            <a:chExt cx="7795683" cy="1721993"/>
          </a:xfrm>
        </p:grpSpPr>
        <p:sp>
          <p:nvSpPr>
            <p:cNvPr id="22" name="Freeform 22"/>
            <p:cNvSpPr/>
            <p:nvPr/>
          </p:nvSpPr>
          <p:spPr>
            <a:xfrm>
              <a:off x="12700" y="12700"/>
              <a:ext cx="7781417" cy="1705356"/>
            </a:xfrm>
            <a:custGeom>
              <a:avLst/>
              <a:gdLst/>
              <a:ahLst/>
              <a:cxnLst/>
              <a:rect l="l" t="t" r="r" b="b"/>
              <a:pathLst>
                <a:path w="7781417" h="1705356">
                  <a:moveTo>
                    <a:pt x="7781417" y="0"/>
                  </a:moveTo>
                  <a:lnTo>
                    <a:pt x="0" y="0"/>
                  </a:lnTo>
                  <a:lnTo>
                    <a:pt x="0" y="1705356"/>
                  </a:lnTo>
                  <a:lnTo>
                    <a:pt x="6890893" y="1705356"/>
                  </a:lnTo>
                  <a:lnTo>
                    <a:pt x="7781417" y="0"/>
                  </a:lnTo>
                  <a:close/>
                </a:path>
              </a:pathLst>
            </a:custGeom>
            <a:solidFill>
              <a:srgbClr val="7FB942"/>
            </a:solidFill>
          </p:spPr>
          <p:txBody>
            <a:bodyPr/>
            <a:lstStyle/>
            <a:p>
              <a:endParaRPr lang="en-US"/>
            </a:p>
          </p:txBody>
        </p:sp>
      </p:grpSp>
      <p:grpSp>
        <p:nvGrpSpPr>
          <p:cNvPr id="23" name="Group 23"/>
          <p:cNvGrpSpPr/>
          <p:nvPr/>
        </p:nvGrpSpPr>
        <p:grpSpPr>
          <a:xfrm>
            <a:off x="6575980" y="7543286"/>
            <a:ext cx="5027601" cy="1314915"/>
            <a:chOff x="0" y="0"/>
            <a:chExt cx="6703467" cy="1753220"/>
          </a:xfrm>
        </p:grpSpPr>
        <p:sp>
          <p:nvSpPr>
            <p:cNvPr id="24" name="Freeform 24"/>
            <p:cNvSpPr/>
            <p:nvPr/>
          </p:nvSpPr>
          <p:spPr>
            <a:xfrm>
              <a:off x="12700" y="12700"/>
              <a:ext cx="6689217" cy="1736598"/>
            </a:xfrm>
            <a:custGeom>
              <a:avLst/>
              <a:gdLst/>
              <a:ahLst/>
              <a:cxnLst/>
              <a:rect l="l" t="t" r="r" b="b"/>
              <a:pathLst>
                <a:path w="6689217" h="1736598">
                  <a:moveTo>
                    <a:pt x="0" y="4699"/>
                  </a:moveTo>
                  <a:lnTo>
                    <a:pt x="0" y="1736598"/>
                  </a:lnTo>
                  <a:lnTo>
                    <a:pt x="5838571" y="1736598"/>
                  </a:lnTo>
                  <a:lnTo>
                    <a:pt x="6689217" y="0"/>
                  </a:lnTo>
                  <a:lnTo>
                    <a:pt x="0" y="4699"/>
                  </a:lnTo>
                  <a:close/>
                </a:path>
              </a:pathLst>
            </a:custGeom>
            <a:solidFill>
              <a:srgbClr val="FAB721"/>
            </a:solidFill>
          </p:spPr>
          <p:txBody>
            <a:bodyPr/>
            <a:lstStyle/>
            <a:p>
              <a:endParaRPr lang="en-US"/>
            </a:p>
          </p:txBody>
        </p:sp>
      </p:grpSp>
      <p:grpSp>
        <p:nvGrpSpPr>
          <p:cNvPr id="25" name="Group 25"/>
          <p:cNvGrpSpPr/>
          <p:nvPr/>
        </p:nvGrpSpPr>
        <p:grpSpPr>
          <a:xfrm>
            <a:off x="10907690" y="7535643"/>
            <a:ext cx="1718536" cy="1836561"/>
            <a:chOff x="0" y="0"/>
            <a:chExt cx="2291382" cy="2448748"/>
          </a:xfrm>
        </p:grpSpPr>
        <p:sp>
          <p:nvSpPr>
            <p:cNvPr id="26" name="Freeform 26"/>
            <p:cNvSpPr/>
            <p:nvPr/>
          </p:nvSpPr>
          <p:spPr>
            <a:xfrm>
              <a:off x="12700" y="12700"/>
              <a:ext cx="2278634" cy="2432177"/>
            </a:xfrm>
            <a:custGeom>
              <a:avLst/>
              <a:gdLst/>
              <a:ahLst/>
              <a:cxnLst/>
              <a:rect l="l" t="t" r="r" b="b"/>
              <a:pathLst>
                <a:path w="2278634" h="2432177">
                  <a:moveTo>
                    <a:pt x="0" y="1742059"/>
                  </a:moveTo>
                  <a:lnTo>
                    <a:pt x="2199005" y="2432177"/>
                  </a:lnTo>
                  <a:cubicBezTo>
                    <a:pt x="2252472" y="2052574"/>
                    <a:pt x="2278634" y="1668399"/>
                    <a:pt x="2277237" y="1283716"/>
                  </a:cubicBezTo>
                  <a:cubicBezTo>
                    <a:pt x="2275713" y="914146"/>
                    <a:pt x="2248789" y="545338"/>
                    <a:pt x="2196592" y="180721"/>
                  </a:cubicBezTo>
                  <a:lnTo>
                    <a:pt x="875411" y="0"/>
                  </a:lnTo>
                  <a:lnTo>
                    <a:pt x="0" y="1742059"/>
                  </a:lnTo>
                  <a:close/>
                </a:path>
              </a:pathLst>
            </a:custGeom>
            <a:solidFill>
              <a:srgbClr val="FFC60B"/>
            </a:solidFill>
          </p:spPr>
          <p:txBody>
            <a:bodyPr/>
            <a:lstStyle/>
            <a:p>
              <a:endParaRPr lang="en-US"/>
            </a:p>
          </p:txBody>
        </p:sp>
      </p:grpSp>
      <p:grpSp>
        <p:nvGrpSpPr>
          <p:cNvPr id="27" name="Group 27"/>
          <p:cNvGrpSpPr/>
          <p:nvPr/>
        </p:nvGrpSpPr>
        <p:grpSpPr>
          <a:xfrm>
            <a:off x="12554090" y="7542193"/>
            <a:ext cx="1652682" cy="1830407"/>
            <a:chOff x="0" y="0"/>
            <a:chExt cx="2203576" cy="2440543"/>
          </a:xfrm>
        </p:grpSpPr>
        <p:sp>
          <p:nvSpPr>
            <p:cNvPr id="28" name="Freeform 28"/>
            <p:cNvSpPr/>
            <p:nvPr/>
          </p:nvSpPr>
          <p:spPr>
            <a:xfrm>
              <a:off x="12700" y="12700"/>
              <a:ext cx="2189353" cy="2423922"/>
            </a:xfrm>
            <a:custGeom>
              <a:avLst/>
              <a:gdLst/>
              <a:ahLst/>
              <a:cxnLst/>
              <a:rect l="l" t="t" r="r" b="b"/>
              <a:pathLst>
                <a:path w="2189353" h="2423922">
                  <a:moveTo>
                    <a:pt x="0" y="179832"/>
                  </a:moveTo>
                  <a:lnTo>
                    <a:pt x="3048" y="2423922"/>
                  </a:lnTo>
                  <a:lnTo>
                    <a:pt x="2189353" y="1701292"/>
                  </a:lnTo>
                  <a:lnTo>
                    <a:pt x="1338961" y="0"/>
                  </a:lnTo>
                  <a:lnTo>
                    <a:pt x="0" y="179832"/>
                  </a:lnTo>
                  <a:close/>
                </a:path>
              </a:pathLst>
            </a:custGeom>
            <a:solidFill>
              <a:srgbClr val="FAB721"/>
            </a:solidFill>
          </p:spPr>
          <p:txBody>
            <a:bodyPr/>
            <a:lstStyle/>
            <a:p>
              <a:endParaRPr lang="en-US"/>
            </a:p>
          </p:txBody>
        </p:sp>
      </p:grpSp>
      <p:grpSp>
        <p:nvGrpSpPr>
          <p:cNvPr id="29" name="Group 29"/>
          <p:cNvGrpSpPr/>
          <p:nvPr/>
        </p:nvGrpSpPr>
        <p:grpSpPr>
          <a:xfrm>
            <a:off x="11692982" y="5601166"/>
            <a:ext cx="924742" cy="1882230"/>
            <a:chOff x="0" y="0"/>
            <a:chExt cx="1232990" cy="2509640"/>
          </a:xfrm>
        </p:grpSpPr>
        <p:sp>
          <p:nvSpPr>
            <p:cNvPr id="30" name="Freeform 30"/>
            <p:cNvSpPr/>
            <p:nvPr/>
          </p:nvSpPr>
          <p:spPr>
            <a:xfrm>
              <a:off x="12700" y="12700"/>
              <a:ext cx="1223391" cy="2493010"/>
            </a:xfrm>
            <a:custGeom>
              <a:avLst/>
              <a:gdLst/>
              <a:ahLst/>
              <a:cxnLst/>
              <a:rect l="l" t="t" r="r" b="b"/>
              <a:pathLst>
                <a:path w="1223391" h="2493010">
                  <a:moveTo>
                    <a:pt x="1137158" y="2493010"/>
                  </a:moveTo>
                  <a:lnTo>
                    <a:pt x="0" y="2251075"/>
                  </a:lnTo>
                  <a:lnTo>
                    <a:pt x="1169797" y="0"/>
                  </a:lnTo>
                  <a:cubicBezTo>
                    <a:pt x="1207516" y="417703"/>
                    <a:pt x="1223391" y="837692"/>
                    <a:pt x="1217549" y="1257681"/>
                  </a:cubicBezTo>
                  <a:cubicBezTo>
                    <a:pt x="1211834" y="1670939"/>
                    <a:pt x="1184910" y="2083562"/>
                    <a:pt x="1137158" y="2493010"/>
                  </a:cubicBezTo>
                  <a:close/>
                </a:path>
              </a:pathLst>
            </a:custGeom>
            <a:solidFill>
              <a:srgbClr val="6FA63B"/>
            </a:solidFill>
          </p:spPr>
          <p:txBody>
            <a:bodyPr/>
            <a:lstStyle/>
            <a:p>
              <a:endParaRPr lang="en-US"/>
            </a:p>
          </p:txBody>
        </p:sp>
      </p:grpSp>
      <p:grpSp>
        <p:nvGrpSpPr>
          <p:cNvPr id="31" name="Group 31"/>
          <p:cNvGrpSpPr/>
          <p:nvPr/>
        </p:nvGrpSpPr>
        <p:grpSpPr>
          <a:xfrm>
            <a:off x="12543634" y="5602925"/>
            <a:ext cx="893954" cy="1884093"/>
            <a:chOff x="0" y="0"/>
            <a:chExt cx="1191939" cy="2512124"/>
          </a:xfrm>
        </p:grpSpPr>
        <p:sp>
          <p:nvSpPr>
            <p:cNvPr id="32" name="Freeform 32"/>
            <p:cNvSpPr/>
            <p:nvPr/>
          </p:nvSpPr>
          <p:spPr>
            <a:xfrm>
              <a:off x="12700" y="12700"/>
              <a:ext cx="1177671" cy="2495550"/>
            </a:xfrm>
            <a:custGeom>
              <a:avLst/>
              <a:gdLst/>
              <a:ahLst/>
              <a:cxnLst/>
              <a:rect l="l" t="t" r="r" b="b"/>
              <a:pathLst>
                <a:path w="1177671" h="2495550">
                  <a:moveTo>
                    <a:pt x="37084" y="0"/>
                  </a:moveTo>
                  <a:lnTo>
                    <a:pt x="0" y="2495550"/>
                  </a:lnTo>
                  <a:lnTo>
                    <a:pt x="1177671" y="2236470"/>
                  </a:lnTo>
                  <a:lnTo>
                    <a:pt x="37084" y="0"/>
                  </a:lnTo>
                  <a:close/>
                </a:path>
              </a:pathLst>
            </a:custGeom>
            <a:solidFill>
              <a:srgbClr val="7FB942"/>
            </a:solidFill>
          </p:spPr>
          <p:txBody>
            <a:bodyPr/>
            <a:lstStyle/>
            <a:p>
              <a:endParaRPr lang="en-US"/>
            </a:p>
          </p:txBody>
        </p:sp>
      </p:grpSp>
      <p:sp>
        <p:nvSpPr>
          <p:cNvPr id="33" name="TextBox 33"/>
          <p:cNvSpPr txBox="1"/>
          <p:nvPr/>
        </p:nvSpPr>
        <p:spPr>
          <a:xfrm>
            <a:off x="11865954" y="6642677"/>
            <a:ext cx="784153" cy="552450"/>
          </a:xfrm>
          <a:prstGeom prst="rect">
            <a:avLst/>
          </a:prstGeom>
        </p:spPr>
        <p:txBody>
          <a:bodyPr lIns="0" tIns="0" rIns="0" bIns="0" rtlCol="0" anchor="t">
            <a:spAutoFit/>
          </a:bodyPr>
          <a:lstStyle/>
          <a:p>
            <a:pPr algn="r">
              <a:lnSpc>
                <a:spcPts val="4320"/>
              </a:lnSpc>
            </a:pPr>
            <a:r>
              <a:rPr lang="en-US" sz="3600">
                <a:solidFill>
                  <a:srgbClr val="000000"/>
                </a:solidFill>
                <a:latin typeface="Almarai"/>
                <a:ea typeface="Almarai"/>
                <a:cs typeface="Almarai"/>
                <a:sym typeface="Almarai"/>
              </a:rPr>
              <a:t>01</a:t>
            </a:r>
          </a:p>
        </p:txBody>
      </p:sp>
      <p:sp>
        <p:nvSpPr>
          <p:cNvPr id="34" name="TextBox 34"/>
          <p:cNvSpPr txBox="1"/>
          <p:nvPr/>
        </p:nvSpPr>
        <p:spPr>
          <a:xfrm>
            <a:off x="11336352" y="7982610"/>
            <a:ext cx="952402" cy="647700"/>
          </a:xfrm>
          <a:prstGeom prst="rect">
            <a:avLst/>
          </a:prstGeom>
        </p:spPr>
        <p:txBody>
          <a:bodyPr lIns="0" tIns="0" rIns="0" bIns="0" rtlCol="0" anchor="t">
            <a:spAutoFit/>
          </a:bodyPr>
          <a:lstStyle/>
          <a:p>
            <a:pPr algn="r">
              <a:lnSpc>
                <a:spcPts val="5040"/>
              </a:lnSpc>
            </a:pPr>
            <a:r>
              <a:rPr lang="en-US" sz="4200">
                <a:solidFill>
                  <a:srgbClr val="000000"/>
                </a:solidFill>
                <a:latin typeface="Almarai"/>
                <a:ea typeface="Almarai"/>
                <a:cs typeface="Almarai"/>
                <a:sym typeface="Almarai"/>
              </a:rPr>
              <a:t>02</a:t>
            </a:r>
          </a:p>
        </p:txBody>
      </p:sp>
      <p:sp>
        <p:nvSpPr>
          <p:cNvPr id="35" name="TextBox 35"/>
          <p:cNvSpPr txBox="1"/>
          <p:nvPr/>
        </p:nvSpPr>
        <p:spPr>
          <a:xfrm>
            <a:off x="6778334" y="6308009"/>
            <a:ext cx="4338283" cy="561975"/>
          </a:xfrm>
          <a:prstGeom prst="rect">
            <a:avLst/>
          </a:prstGeom>
        </p:spPr>
        <p:txBody>
          <a:bodyPr lIns="0" tIns="0" rIns="0" bIns="0" rtlCol="0" anchor="t">
            <a:spAutoFit/>
          </a:bodyPr>
          <a:lstStyle/>
          <a:p>
            <a:pPr algn="just" rtl="1">
              <a:lnSpc>
                <a:spcPts val="4320"/>
              </a:lnSpc>
            </a:pPr>
            <a:r>
              <a:rPr lang="ar-EG" sz="3600" b="1">
                <a:solidFill>
                  <a:srgbClr val="000000"/>
                </a:solidFill>
                <a:latin typeface="Almarai Bold"/>
                <a:ea typeface="Almarai Bold"/>
                <a:cs typeface="Almarai Bold"/>
                <a:sym typeface="Almarai Bold"/>
                <a:rtl/>
              </a:rPr>
              <a:t>شركات الأشخاص</a:t>
            </a:r>
          </a:p>
        </p:txBody>
      </p:sp>
      <p:sp>
        <p:nvSpPr>
          <p:cNvPr id="36" name="TextBox 36"/>
          <p:cNvSpPr txBox="1"/>
          <p:nvPr/>
        </p:nvSpPr>
        <p:spPr>
          <a:xfrm>
            <a:off x="7337822" y="7914994"/>
            <a:ext cx="3219306" cy="561975"/>
          </a:xfrm>
          <a:prstGeom prst="rect">
            <a:avLst/>
          </a:prstGeom>
        </p:spPr>
        <p:txBody>
          <a:bodyPr lIns="0" tIns="0" rIns="0" bIns="0" rtlCol="0" anchor="t">
            <a:spAutoFit/>
          </a:bodyPr>
          <a:lstStyle/>
          <a:p>
            <a:pPr algn="just" rtl="1">
              <a:lnSpc>
                <a:spcPts val="4320"/>
              </a:lnSpc>
            </a:pPr>
            <a:r>
              <a:rPr lang="ar-EG" sz="3600" b="1">
                <a:solidFill>
                  <a:srgbClr val="000000"/>
                </a:solidFill>
                <a:latin typeface="Almarai Bold"/>
                <a:ea typeface="Almarai Bold"/>
                <a:cs typeface="Almarai Bold"/>
                <a:sym typeface="Almarai Bold"/>
                <a:rtl/>
              </a:rPr>
              <a:t>شركات الأموال</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16</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TextBox 9"/>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0" name="TextBox 10"/>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1" name="TextBox 11"/>
          <p:cNvSpPr txBox="1"/>
          <p:nvPr/>
        </p:nvSpPr>
        <p:spPr>
          <a:xfrm>
            <a:off x="6569407" y="668413"/>
            <a:ext cx="5316751" cy="1052976"/>
          </a:xfrm>
          <a:prstGeom prst="rect">
            <a:avLst/>
          </a:prstGeom>
        </p:spPr>
        <p:txBody>
          <a:bodyPr lIns="0" tIns="0" rIns="0" bIns="0" rtlCol="0" anchor="t">
            <a:spAutoFit/>
          </a:bodyPr>
          <a:lstStyle/>
          <a:p>
            <a:pPr algn="ctr" rtl="1">
              <a:lnSpc>
                <a:spcPts val="4094"/>
              </a:lnSpc>
            </a:pPr>
            <a:r>
              <a:rPr lang="ar-EG" sz="3412" b="1">
                <a:solidFill>
                  <a:srgbClr val="000000"/>
                </a:solidFill>
                <a:latin typeface="Almarai Bold"/>
                <a:ea typeface="Almarai Bold"/>
                <a:cs typeface="Almarai Bold"/>
                <a:sym typeface="Almarai Bold"/>
                <a:rtl/>
              </a:rPr>
              <a:t>مجالات أنشطة المشروعات الصغيرة </a:t>
            </a:r>
          </a:p>
        </p:txBody>
      </p:sp>
      <p:sp>
        <p:nvSpPr>
          <p:cNvPr id="12" name="TextBox 12"/>
          <p:cNvSpPr txBox="1"/>
          <p:nvPr/>
        </p:nvSpPr>
        <p:spPr>
          <a:xfrm>
            <a:off x="1802546" y="2151208"/>
            <a:ext cx="14498555" cy="524865"/>
          </a:xfrm>
          <a:prstGeom prst="rect">
            <a:avLst/>
          </a:prstGeom>
        </p:spPr>
        <p:txBody>
          <a:bodyPr lIns="0" tIns="0" rIns="0" bIns="0" rtlCol="0" anchor="t">
            <a:spAutoFit/>
          </a:bodyPr>
          <a:lstStyle/>
          <a:p>
            <a:pPr algn="r" rtl="1">
              <a:lnSpc>
                <a:spcPts val="4309"/>
              </a:lnSpc>
            </a:pPr>
            <a:r>
              <a:rPr lang="ar-EG" sz="2660" b="1" spc="27">
                <a:solidFill>
                  <a:srgbClr val="FF6600"/>
                </a:solidFill>
                <a:latin typeface="Almarai Bold"/>
                <a:ea typeface="Almarai Bold"/>
                <a:cs typeface="Almarai Bold"/>
                <a:sym typeface="Almarai Bold"/>
                <a:rtl/>
              </a:rPr>
              <a:t>الشكل القانوني للمنشآت الصغيرة </a:t>
            </a:r>
          </a:p>
        </p:txBody>
      </p:sp>
      <p:sp>
        <p:nvSpPr>
          <p:cNvPr id="13" name="TextBox 13"/>
          <p:cNvSpPr txBox="1"/>
          <p:nvPr/>
        </p:nvSpPr>
        <p:spPr>
          <a:xfrm>
            <a:off x="1802546" y="2898360"/>
            <a:ext cx="14498555" cy="524865"/>
          </a:xfrm>
          <a:prstGeom prst="rect">
            <a:avLst/>
          </a:prstGeom>
        </p:spPr>
        <p:txBody>
          <a:bodyPr lIns="0" tIns="0" rIns="0" bIns="0" rtlCol="0" anchor="t">
            <a:spAutoFit/>
          </a:bodyPr>
          <a:lstStyle/>
          <a:p>
            <a:pPr algn="r" rtl="1">
              <a:lnSpc>
                <a:spcPts val="4309"/>
              </a:lnSpc>
            </a:pPr>
            <a:r>
              <a:rPr lang="ar-EG" sz="2660" b="1" spc="27">
                <a:solidFill>
                  <a:srgbClr val="000000"/>
                </a:solidFill>
                <a:latin typeface="Almarai Bold"/>
                <a:ea typeface="Almarai Bold"/>
                <a:cs typeface="Almarai Bold"/>
                <a:sym typeface="Almarai Bold"/>
                <a:rtl/>
              </a:rPr>
              <a:t>جدول الشكل القانوني للمنشآت </a:t>
            </a:r>
          </a:p>
        </p:txBody>
      </p:sp>
      <p:grpSp>
        <p:nvGrpSpPr>
          <p:cNvPr id="14" name="Group 14"/>
          <p:cNvGrpSpPr/>
          <p:nvPr/>
        </p:nvGrpSpPr>
        <p:grpSpPr>
          <a:xfrm>
            <a:off x="7219232" y="2830565"/>
            <a:ext cx="2950997" cy="1577140"/>
            <a:chOff x="0" y="0"/>
            <a:chExt cx="777217" cy="415378"/>
          </a:xfrm>
        </p:grpSpPr>
        <p:sp>
          <p:nvSpPr>
            <p:cNvPr id="15" name="Freeform 15"/>
            <p:cNvSpPr/>
            <p:nvPr/>
          </p:nvSpPr>
          <p:spPr>
            <a:xfrm>
              <a:off x="0" y="0"/>
              <a:ext cx="777217" cy="415378"/>
            </a:xfrm>
            <a:custGeom>
              <a:avLst/>
              <a:gdLst/>
              <a:ahLst/>
              <a:cxnLst/>
              <a:rect l="l" t="t" r="r" b="b"/>
              <a:pathLst>
                <a:path w="777217" h="415378">
                  <a:moveTo>
                    <a:pt x="81328" y="0"/>
                  </a:moveTo>
                  <a:lnTo>
                    <a:pt x="695889" y="0"/>
                  </a:lnTo>
                  <a:cubicBezTo>
                    <a:pt x="717459" y="0"/>
                    <a:pt x="738145" y="8568"/>
                    <a:pt x="753397" y="23821"/>
                  </a:cubicBezTo>
                  <a:cubicBezTo>
                    <a:pt x="768649" y="39073"/>
                    <a:pt x="777217" y="59759"/>
                    <a:pt x="777217" y="81328"/>
                  </a:cubicBezTo>
                  <a:lnTo>
                    <a:pt x="777217" y="334050"/>
                  </a:lnTo>
                  <a:cubicBezTo>
                    <a:pt x="777217" y="355620"/>
                    <a:pt x="768649" y="376306"/>
                    <a:pt x="753397" y="391558"/>
                  </a:cubicBezTo>
                  <a:cubicBezTo>
                    <a:pt x="738145" y="406810"/>
                    <a:pt x="717459" y="415378"/>
                    <a:pt x="695889" y="415378"/>
                  </a:cubicBezTo>
                  <a:lnTo>
                    <a:pt x="81328" y="415378"/>
                  </a:lnTo>
                  <a:cubicBezTo>
                    <a:pt x="59759" y="415378"/>
                    <a:pt x="39073" y="406810"/>
                    <a:pt x="23821" y="391558"/>
                  </a:cubicBezTo>
                  <a:cubicBezTo>
                    <a:pt x="8568" y="376306"/>
                    <a:pt x="0" y="355620"/>
                    <a:pt x="0" y="334050"/>
                  </a:cubicBezTo>
                  <a:lnTo>
                    <a:pt x="0" y="81328"/>
                  </a:lnTo>
                  <a:cubicBezTo>
                    <a:pt x="0" y="59759"/>
                    <a:pt x="8568" y="39073"/>
                    <a:pt x="23821" y="23821"/>
                  </a:cubicBezTo>
                  <a:cubicBezTo>
                    <a:pt x="39073" y="8568"/>
                    <a:pt x="59759" y="0"/>
                    <a:pt x="81328" y="0"/>
                  </a:cubicBezTo>
                  <a:close/>
                </a:path>
              </a:pathLst>
            </a:custGeom>
            <a:solidFill>
              <a:srgbClr val="FFD966"/>
            </a:solidFill>
            <a:ln w="19050" cap="rnd">
              <a:solidFill>
                <a:srgbClr val="00B050"/>
              </a:solidFill>
              <a:prstDash val="lgDash"/>
              <a:round/>
            </a:ln>
          </p:spPr>
          <p:txBody>
            <a:bodyPr/>
            <a:lstStyle/>
            <a:p>
              <a:endParaRPr lang="en-US"/>
            </a:p>
          </p:txBody>
        </p:sp>
        <p:sp>
          <p:nvSpPr>
            <p:cNvPr id="16" name="TextBox 16"/>
            <p:cNvSpPr txBox="1"/>
            <p:nvPr/>
          </p:nvSpPr>
          <p:spPr>
            <a:xfrm>
              <a:off x="0" y="-9525"/>
              <a:ext cx="777217" cy="424903"/>
            </a:xfrm>
            <a:prstGeom prst="rect">
              <a:avLst/>
            </a:prstGeom>
          </p:spPr>
          <p:txBody>
            <a:bodyPr lIns="50800" tIns="50800" rIns="50800" bIns="50800" rtlCol="0" anchor="ctr"/>
            <a:lstStyle/>
            <a:p>
              <a:pPr algn="ctr">
                <a:lnSpc>
                  <a:spcPts val="2160"/>
                </a:lnSpc>
              </a:pPr>
              <a:endParaRPr/>
            </a:p>
          </p:txBody>
        </p:sp>
      </p:grpSp>
      <p:sp>
        <p:nvSpPr>
          <p:cNvPr id="17" name="TextBox 17"/>
          <p:cNvSpPr txBox="1"/>
          <p:nvPr/>
        </p:nvSpPr>
        <p:spPr>
          <a:xfrm>
            <a:off x="7219232" y="3170317"/>
            <a:ext cx="3164600" cy="850011"/>
          </a:xfrm>
          <a:prstGeom prst="rect">
            <a:avLst/>
          </a:prstGeom>
        </p:spPr>
        <p:txBody>
          <a:bodyPr lIns="0" tIns="0" rIns="0" bIns="0" rtlCol="0" anchor="t">
            <a:spAutoFit/>
          </a:bodyPr>
          <a:lstStyle/>
          <a:p>
            <a:pPr algn="ctr">
              <a:lnSpc>
                <a:spcPts val="3311"/>
              </a:lnSpc>
            </a:pPr>
            <a:r>
              <a:rPr lang="ar-EG" sz="2400" b="1">
                <a:solidFill>
                  <a:srgbClr val="000000"/>
                </a:solidFill>
                <a:latin typeface="Almarai Bold"/>
                <a:ea typeface="Almarai Bold"/>
                <a:cs typeface="Almarai Bold"/>
                <a:sym typeface="Almarai Bold"/>
                <a:rtl/>
              </a:rPr>
              <a:t>الشكل القانوني للمنشآت</a:t>
            </a:r>
            <a:r>
              <a:rPr lang="en-US" sz="2400" b="1">
                <a:solidFill>
                  <a:srgbClr val="000000"/>
                </a:solidFill>
                <a:latin typeface="Almarai Bold"/>
                <a:ea typeface="Almarai Bold"/>
                <a:cs typeface="Almarai Bold"/>
                <a:sym typeface="Almarai Bold"/>
              </a:rPr>
              <a:t> </a:t>
            </a:r>
          </a:p>
        </p:txBody>
      </p:sp>
      <p:grpSp>
        <p:nvGrpSpPr>
          <p:cNvPr id="18" name="Group 18"/>
          <p:cNvGrpSpPr/>
          <p:nvPr/>
        </p:nvGrpSpPr>
        <p:grpSpPr>
          <a:xfrm>
            <a:off x="3338903" y="7358678"/>
            <a:ext cx="3164600" cy="1577140"/>
            <a:chOff x="0" y="0"/>
            <a:chExt cx="833475" cy="415378"/>
          </a:xfrm>
        </p:grpSpPr>
        <p:sp>
          <p:nvSpPr>
            <p:cNvPr id="19" name="Freeform 19"/>
            <p:cNvSpPr/>
            <p:nvPr/>
          </p:nvSpPr>
          <p:spPr>
            <a:xfrm>
              <a:off x="0" y="0"/>
              <a:ext cx="833475" cy="415378"/>
            </a:xfrm>
            <a:custGeom>
              <a:avLst/>
              <a:gdLst/>
              <a:ahLst/>
              <a:cxnLst/>
              <a:rect l="l" t="t" r="r" b="b"/>
              <a:pathLst>
                <a:path w="833475" h="415378">
                  <a:moveTo>
                    <a:pt x="75839" y="0"/>
                  </a:moveTo>
                  <a:lnTo>
                    <a:pt x="757636" y="0"/>
                  </a:lnTo>
                  <a:cubicBezTo>
                    <a:pt x="777750" y="0"/>
                    <a:pt x="797040" y="7990"/>
                    <a:pt x="811262" y="22213"/>
                  </a:cubicBezTo>
                  <a:cubicBezTo>
                    <a:pt x="825485" y="36435"/>
                    <a:pt x="833475" y="55725"/>
                    <a:pt x="833475" y="75839"/>
                  </a:cubicBezTo>
                  <a:lnTo>
                    <a:pt x="833475" y="339540"/>
                  </a:lnTo>
                  <a:cubicBezTo>
                    <a:pt x="833475" y="381424"/>
                    <a:pt x="799521" y="415378"/>
                    <a:pt x="757636" y="415378"/>
                  </a:cubicBezTo>
                  <a:lnTo>
                    <a:pt x="75839" y="415378"/>
                  </a:lnTo>
                  <a:cubicBezTo>
                    <a:pt x="33954" y="415378"/>
                    <a:pt x="0" y="381424"/>
                    <a:pt x="0" y="339540"/>
                  </a:cubicBezTo>
                  <a:lnTo>
                    <a:pt x="0" y="75839"/>
                  </a:lnTo>
                  <a:cubicBezTo>
                    <a:pt x="0" y="33954"/>
                    <a:pt x="33954" y="0"/>
                    <a:pt x="75839" y="0"/>
                  </a:cubicBezTo>
                  <a:close/>
                </a:path>
              </a:pathLst>
            </a:custGeom>
            <a:solidFill>
              <a:srgbClr val="FFD966"/>
            </a:solidFill>
            <a:ln w="19050" cap="rnd">
              <a:solidFill>
                <a:srgbClr val="00B050"/>
              </a:solidFill>
              <a:prstDash val="lgDash"/>
              <a:round/>
            </a:ln>
          </p:spPr>
          <p:txBody>
            <a:bodyPr/>
            <a:lstStyle/>
            <a:p>
              <a:endParaRPr lang="en-US"/>
            </a:p>
          </p:txBody>
        </p:sp>
        <p:sp>
          <p:nvSpPr>
            <p:cNvPr id="20" name="TextBox 20"/>
            <p:cNvSpPr txBox="1"/>
            <p:nvPr/>
          </p:nvSpPr>
          <p:spPr>
            <a:xfrm>
              <a:off x="0" y="-9525"/>
              <a:ext cx="833475" cy="424903"/>
            </a:xfrm>
            <a:prstGeom prst="rect">
              <a:avLst/>
            </a:prstGeom>
          </p:spPr>
          <p:txBody>
            <a:bodyPr lIns="50800" tIns="50800" rIns="50800" bIns="50800" rtlCol="0" anchor="ctr"/>
            <a:lstStyle/>
            <a:p>
              <a:pPr algn="ctr">
                <a:lnSpc>
                  <a:spcPts val="2160"/>
                </a:lnSpc>
              </a:pPr>
              <a:endParaRPr/>
            </a:p>
          </p:txBody>
        </p:sp>
      </p:grpSp>
      <p:sp>
        <p:nvSpPr>
          <p:cNvPr id="21" name="TextBox 21"/>
          <p:cNvSpPr txBox="1"/>
          <p:nvPr/>
        </p:nvSpPr>
        <p:spPr>
          <a:xfrm>
            <a:off x="3377003" y="7679380"/>
            <a:ext cx="3164600" cy="850011"/>
          </a:xfrm>
          <a:prstGeom prst="rect">
            <a:avLst/>
          </a:prstGeom>
        </p:spPr>
        <p:txBody>
          <a:bodyPr lIns="0" tIns="0" rIns="0" bIns="0" rtlCol="0" anchor="t">
            <a:spAutoFit/>
          </a:bodyPr>
          <a:lstStyle/>
          <a:p>
            <a:pPr algn="ctr">
              <a:lnSpc>
                <a:spcPts val="3311"/>
              </a:lnSpc>
            </a:pPr>
            <a:r>
              <a:rPr lang="ar-EG" sz="2400" b="1">
                <a:solidFill>
                  <a:srgbClr val="000000"/>
                </a:solidFill>
                <a:latin typeface="Almarai Bold"/>
                <a:ea typeface="Almarai Bold"/>
                <a:cs typeface="Almarai Bold"/>
                <a:sym typeface="Almarai Bold"/>
                <a:rtl/>
              </a:rPr>
              <a:t>شركة ذات المسؤولية</a:t>
            </a:r>
          </a:p>
          <a:p>
            <a:pPr algn="ctr">
              <a:lnSpc>
                <a:spcPts val="3311"/>
              </a:lnSpc>
            </a:pPr>
            <a:r>
              <a:rPr lang="en-US" sz="2400" b="1">
                <a:solidFill>
                  <a:srgbClr val="000000"/>
                </a:solidFill>
                <a:latin typeface="Almarai Bold"/>
                <a:ea typeface="Almarai Bold"/>
                <a:cs typeface="Almarai Bold"/>
                <a:sym typeface="Almarai Bold"/>
              </a:rPr>
              <a:t> </a:t>
            </a:r>
            <a:r>
              <a:rPr lang="ar-EG" sz="2400" b="1">
                <a:solidFill>
                  <a:srgbClr val="000000"/>
                </a:solidFill>
                <a:latin typeface="Almarai Bold"/>
                <a:ea typeface="Almarai Bold"/>
                <a:cs typeface="Almarai Bold"/>
                <a:sym typeface="Almarai Bold"/>
                <a:rtl/>
              </a:rPr>
              <a:t>المحدودة</a:t>
            </a:r>
          </a:p>
        </p:txBody>
      </p:sp>
      <p:grpSp>
        <p:nvGrpSpPr>
          <p:cNvPr id="22" name="Group 22"/>
          <p:cNvGrpSpPr/>
          <p:nvPr/>
        </p:nvGrpSpPr>
        <p:grpSpPr>
          <a:xfrm>
            <a:off x="7219232" y="7338512"/>
            <a:ext cx="3958350" cy="1577140"/>
            <a:chOff x="0" y="0"/>
            <a:chExt cx="1042528" cy="415378"/>
          </a:xfrm>
        </p:grpSpPr>
        <p:sp>
          <p:nvSpPr>
            <p:cNvPr id="23" name="Freeform 23"/>
            <p:cNvSpPr/>
            <p:nvPr/>
          </p:nvSpPr>
          <p:spPr>
            <a:xfrm>
              <a:off x="0" y="0"/>
              <a:ext cx="1042528" cy="415378"/>
            </a:xfrm>
            <a:custGeom>
              <a:avLst/>
              <a:gdLst/>
              <a:ahLst/>
              <a:cxnLst/>
              <a:rect l="l" t="t" r="r" b="b"/>
              <a:pathLst>
                <a:path w="1042528" h="415378">
                  <a:moveTo>
                    <a:pt x="60631" y="0"/>
                  </a:moveTo>
                  <a:lnTo>
                    <a:pt x="981897" y="0"/>
                  </a:lnTo>
                  <a:cubicBezTo>
                    <a:pt x="997978" y="0"/>
                    <a:pt x="1013399" y="6388"/>
                    <a:pt x="1024770" y="17758"/>
                  </a:cubicBezTo>
                  <a:cubicBezTo>
                    <a:pt x="1036141" y="29129"/>
                    <a:pt x="1042528" y="44551"/>
                    <a:pt x="1042528" y="60631"/>
                  </a:cubicBezTo>
                  <a:lnTo>
                    <a:pt x="1042528" y="354747"/>
                  </a:lnTo>
                  <a:cubicBezTo>
                    <a:pt x="1042528" y="370828"/>
                    <a:pt x="1036141" y="386249"/>
                    <a:pt x="1024770" y="397620"/>
                  </a:cubicBezTo>
                  <a:cubicBezTo>
                    <a:pt x="1013399" y="408991"/>
                    <a:pt x="997978" y="415378"/>
                    <a:pt x="981897" y="415378"/>
                  </a:cubicBezTo>
                  <a:lnTo>
                    <a:pt x="60631" y="415378"/>
                  </a:lnTo>
                  <a:cubicBezTo>
                    <a:pt x="44551" y="415378"/>
                    <a:pt x="29129" y="408991"/>
                    <a:pt x="17758" y="397620"/>
                  </a:cubicBezTo>
                  <a:cubicBezTo>
                    <a:pt x="6388" y="386249"/>
                    <a:pt x="0" y="370828"/>
                    <a:pt x="0" y="354747"/>
                  </a:cubicBezTo>
                  <a:lnTo>
                    <a:pt x="0" y="60631"/>
                  </a:lnTo>
                  <a:cubicBezTo>
                    <a:pt x="0" y="44551"/>
                    <a:pt x="6388" y="29129"/>
                    <a:pt x="17758" y="17758"/>
                  </a:cubicBezTo>
                  <a:cubicBezTo>
                    <a:pt x="29129" y="6388"/>
                    <a:pt x="44551" y="0"/>
                    <a:pt x="60631" y="0"/>
                  </a:cubicBezTo>
                  <a:close/>
                </a:path>
              </a:pathLst>
            </a:custGeom>
            <a:solidFill>
              <a:srgbClr val="FFD966"/>
            </a:solidFill>
            <a:ln w="19050" cap="rnd">
              <a:solidFill>
                <a:srgbClr val="00B050"/>
              </a:solidFill>
              <a:prstDash val="lgDash"/>
              <a:round/>
            </a:ln>
          </p:spPr>
          <p:txBody>
            <a:bodyPr/>
            <a:lstStyle/>
            <a:p>
              <a:endParaRPr lang="en-US"/>
            </a:p>
          </p:txBody>
        </p:sp>
        <p:sp>
          <p:nvSpPr>
            <p:cNvPr id="24" name="TextBox 24"/>
            <p:cNvSpPr txBox="1"/>
            <p:nvPr/>
          </p:nvSpPr>
          <p:spPr>
            <a:xfrm>
              <a:off x="0" y="-9525"/>
              <a:ext cx="1042528" cy="424903"/>
            </a:xfrm>
            <a:prstGeom prst="rect">
              <a:avLst/>
            </a:prstGeom>
          </p:spPr>
          <p:txBody>
            <a:bodyPr lIns="50800" tIns="50800" rIns="50800" bIns="50800" rtlCol="0" anchor="ctr"/>
            <a:lstStyle/>
            <a:p>
              <a:pPr algn="ctr">
                <a:lnSpc>
                  <a:spcPts val="2160"/>
                </a:lnSpc>
              </a:pPr>
              <a:endParaRPr/>
            </a:p>
          </p:txBody>
        </p:sp>
      </p:grpSp>
      <p:sp>
        <p:nvSpPr>
          <p:cNvPr id="25" name="TextBox 25"/>
          <p:cNvSpPr txBox="1"/>
          <p:nvPr/>
        </p:nvSpPr>
        <p:spPr>
          <a:xfrm>
            <a:off x="7470858" y="7465068"/>
            <a:ext cx="3513850" cy="1278636"/>
          </a:xfrm>
          <a:prstGeom prst="rect">
            <a:avLst/>
          </a:prstGeom>
        </p:spPr>
        <p:txBody>
          <a:bodyPr lIns="0" tIns="0" rIns="0" bIns="0" rtlCol="0" anchor="t">
            <a:spAutoFit/>
          </a:bodyPr>
          <a:lstStyle/>
          <a:p>
            <a:pPr algn="ctr">
              <a:lnSpc>
                <a:spcPts val="3311"/>
              </a:lnSpc>
            </a:pPr>
            <a:r>
              <a:rPr lang="ar-EG" sz="2400" b="1">
                <a:solidFill>
                  <a:srgbClr val="000000"/>
                </a:solidFill>
                <a:latin typeface="Almarai Bold"/>
                <a:ea typeface="Almarai Bold"/>
                <a:cs typeface="Almarai Bold"/>
                <a:sym typeface="Almarai Bold"/>
                <a:rtl/>
              </a:rPr>
              <a:t>شركات الاموال تقوم على الاعتبار المالي أي على ما يقدمه كل مالك من أموال</a:t>
            </a:r>
            <a:r>
              <a:rPr lang="en-US" sz="2400" b="1">
                <a:solidFill>
                  <a:srgbClr val="000000"/>
                </a:solidFill>
                <a:latin typeface="Almarai Bold"/>
                <a:ea typeface="Almarai Bold"/>
                <a:cs typeface="Almarai Bold"/>
                <a:sym typeface="Almarai Bold"/>
              </a:rPr>
              <a:t> </a:t>
            </a:r>
          </a:p>
        </p:txBody>
      </p:sp>
      <p:grpSp>
        <p:nvGrpSpPr>
          <p:cNvPr id="26" name="Group 26"/>
          <p:cNvGrpSpPr/>
          <p:nvPr/>
        </p:nvGrpSpPr>
        <p:grpSpPr>
          <a:xfrm>
            <a:off x="12098332" y="7338512"/>
            <a:ext cx="3958350" cy="1577140"/>
            <a:chOff x="0" y="0"/>
            <a:chExt cx="1042528" cy="415378"/>
          </a:xfrm>
        </p:grpSpPr>
        <p:sp>
          <p:nvSpPr>
            <p:cNvPr id="27" name="Freeform 27"/>
            <p:cNvSpPr/>
            <p:nvPr/>
          </p:nvSpPr>
          <p:spPr>
            <a:xfrm>
              <a:off x="0" y="0"/>
              <a:ext cx="1042528" cy="415378"/>
            </a:xfrm>
            <a:custGeom>
              <a:avLst/>
              <a:gdLst/>
              <a:ahLst/>
              <a:cxnLst/>
              <a:rect l="l" t="t" r="r" b="b"/>
              <a:pathLst>
                <a:path w="1042528" h="415378">
                  <a:moveTo>
                    <a:pt x="60631" y="0"/>
                  </a:moveTo>
                  <a:lnTo>
                    <a:pt x="981897" y="0"/>
                  </a:lnTo>
                  <a:cubicBezTo>
                    <a:pt x="997978" y="0"/>
                    <a:pt x="1013399" y="6388"/>
                    <a:pt x="1024770" y="17758"/>
                  </a:cubicBezTo>
                  <a:cubicBezTo>
                    <a:pt x="1036141" y="29129"/>
                    <a:pt x="1042528" y="44551"/>
                    <a:pt x="1042528" y="60631"/>
                  </a:cubicBezTo>
                  <a:lnTo>
                    <a:pt x="1042528" y="354747"/>
                  </a:lnTo>
                  <a:cubicBezTo>
                    <a:pt x="1042528" y="370828"/>
                    <a:pt x="1036141" y="386249"/>
                    <a:pt x="1024770" y="397620"/>
                  </a:cubicBezTo>
                  <a:cubicBezTo>
                    <a:pt x="1013399" y="408991"/>
                    <a:pt x="997978" y="415378"/>
                    <a:pt x="981897" y="415378"/>
                  </a:cubicBezTo>
                  <a:lnTo>
                    <a:pt x="60631" y="415378"/>
                  </a:lnTo>
                  <a:cubicBezTo>
                    <a:pt x="44551" y="415378"/>
                    <a:pt x="29129" y="408991"/>
                    <a:pt x="17758" y="397620"/>
                  </a:cubicBezTo>
                  <a:cubicBezTo>
                    <a:pt x="6388" y="386249"/>
                    <a:pt x="0" y="370828"/>
                    <a:pt x="0" y="354747"/>
                  </a:cubicBezTo>
                  <a:lnTo>
                    <a:pt x="0" y="60631"/>
                  </a:lnTo>
                  <a:cubicBezTo>
                    <a:pt x="0" y="44551"/>
                    <a:pt x="6388" y="29129"/>
                    <a:pt x="17758" y="17758"/>
                  </a:cubicBezTo>
                  <a:cubicBezTo>
                    <a:pt x="29129" y="6388"/>
                    <a:pt x="44551" y="0"/>
                    <a:pt x="60631" y="0"/>
                  </a:cubicBezTo>
                  <a:close/>
                </a:path>
              </a:pathLst>
            </a:custGeom>
            <a:solidFill>
              <a:srgbClr val="FFD966"/>
            </a:solidFill>
            <a:ln w="19050" cap="rnd">
              <a:solidFill>
                <a:srgbClr val="00B050"/>
              </a:solidFill>
              <a:prstDash val="lgDash"/>
              <a:round/>
            </a:ln>
          </p:spPr>
          <p:txBody>
            <a:bodyPr/>
            <a:lstStyle/>
            <a:p>
              <a:endParaRPr lang="en-US"/>
            </a:p>
          </p:txBody>
        </p:sp>
        <p:sp>
          <p:nvSpPr>
            <p:cNvPr id="28" name="TextBox 28"/>
            <p:cNvSpPr txBox="1"/>
            <p:nvPr/>
          </p:nvSpPr>
          <p:spPr>
            <a:xfrm>
              <a:off x="0" y="-9525"/>
              <a:ext cx="1042528" cy="424903"/>
            </a:xfrm>
            <a:prstGeom prst="rect">
              <a:avLst/>
            </a:prstGeom>
          </p:spPr>
          <p:txBody>
            <a:bodyPr lIns="50800" tIns="50800" rIns="50800" bIns="50800" rtlCol="0" anchor="ctr"/>
            <a:lstStyle/>
            <a:p>
              <a:pPr algn="ctr">
                <a:lnSpc>
                  <a:spcPts val="2160"/>
                </a:lnSpc>
              </a:pPr>
              <a:endParaRPr/>
            </a:p>
          </p:txBody>
        </p:sp>
      </p:grpSp>
      <p:sp>
        <p:nvSpPr>
          <p:cNvPr id="29" name="TextBox 29"/>
          <p:cNvSpPr txBox="1"/>
          <p:nvPr/>
        </p:nvSpPr>
        <p:spPr>
          <a:xfrm>
            <a:off x="12331060" y="7465068"/>
            <a:ext cx="3454794" cy="1278636"/>
          </a:xfrm>
          <a:prstGeom prst="rect">
            <a:avLst/>
          </a:prstGeom>
        </p:spPr>
        <p:txBody>
          <a:bodyPr lIns="0" tIns="0" rIns="0" bIns="0" rtlCol="0" anchor="t">
            <a:spAutoFit/>
          </a:bodyPr>
          <a:lstStyle/>
          <a:p>
            <a:pPr algn="ctr">
              <a:lnSpc>
                <a:spcPts val="3311"/>
              </a:lnSpc>
            </a:pPr>
            <a:r>
              <a:rPr lang="ar-EG" sz="2400" b="1">
                <a:solidFill>
                  <a:srgbClr val="000000"/>
                </a:solidFill>
                <a:latin typeface="Almarai Bold"/>
                <a:ea typeface="Almarai Bold"/>
                <a:cs typeface="Almarai Bold"/>
                <a:sym typeface="Almarai Bold"/>
                <a:rtl/>
              </a:rPr>
              <a:t>شركات الاشخاص تقوم على الاعتبار الشخصي وعلى الثقة المتبادلة بين الشركاء</a:t>
            </a:r>
          </a:p>
        </p:txBody>
      </p:sp>
      <p:grpSp>
        <p:nvGrpSpPr>
          <p:cNvPr id="30" name="Group 30"/>
          <p:cNvGrpSpPr/>
          <p:nvPr/>
        </p:nvGrpSpPr>
        <p:grpSpPr>
          <a:xfrm>
            <a:off x="5511721" y="5085097"/>
            <a:ext cx="2950997" cy="1577140"/>
            <a:chOff x="0" y="0"/>
            <a:chExt cx="777217" cy="415378"/>
          </a:xfrm>
        </p:grpSpPr>
        <p:sp>
          <p:nvSpPr>
            <p:cNvPr id="31" name="Freeform 31"/>
            <p:cNvSpPr/>
            <p:nvPr/>
          </p:nvSpPr>
          <p:spPr>
            <a:xfrm>
              <a:off x="0" y="0"/>
              <a:ext cx="777217" cy="415378"/>
            </a:xfrm>
            <a:custGeom>
              <a:avLst/>
              <a:gdLst/>
              <a:ahLst/>
              <a:cxnLst/>
              <a:rect l="l" t="t" r="r" b="b"/>
              <a:pathLst>
                <a:path w="777217" h="415378">
                  <a:moveTo>
                    <a:pt x="81328" y="0"/>
                  </a:moveTo>
                  <a:lnTo>
                    <a:pt x="695889" y="0"/>
                  </a:lnTo>
                  <a:cubicBezTo>
                    <a:pt x="717459" y="0"/>
                    <a:pt x="738145" y="8568"/>
                    <a:pt x="753397" y="23821"/>
                  </a:cubicBezTo>
                  <a:cubicBezTo>
                    <a:pt x="768649" y="39073"/>
                    <a:pt x="777217" y="59759"/>
                    <a:pt x="777217" y="81328"/>
                  </a:cubicBezTo>
                  <a:lnTo>
                    <a:pt x="777217" y="334050"/>
                  </a:lnTo>
                  <a:cubicBezTo>
                    <a:pt x="777217" y="355620"/>
                    <a:pt x="768649" y="376306"/>
                    <a:pt x="753397" y="391558"/>
                  </a:cubicBezTo>
                  <a:cubicBezTo>
                    <a:pt x="738145" y="406810"/>
                    <a:pt x="717459" y="415378"/>
                    <a:pt x="695889" y="415378"/>
                  </a:cubicBezTo>
                  <a:lnTo>
                    <a:pt x="81328" y="415378"/>
                  </a:lnTo>
                  <a:cubicBezTo>
                    <a:pt x="59759" y="415378"/>
                    <a:pt x="39073" y="406810"/>
                    <a:pt x="23821" y="391558"/>
                  </a:cubicBezTo>
                  <a:cubicBezTo>
                    <a:pt x="8568" y="376306"/>
                    <a:pt x="0" y="355620"/>
                    <a:pt x="0" y="334050"/>
                  </a:cubicBezTo>
                  <a:lnTo>
                    <a:pt x="0" y="81328"/>
                  </a:lnTo>
                  <a:cubicBezTo>
                    <a:pt x="0" y="59759"/>
                    <a:pt x="8568" y="39073"/>
                    <a:pt x="23821" y="23821"/>
                  </a:cubicBezTo>
                  <a:cubicBezTo>
                    <a:pt x="39073" y="8568"/>
                    <a:pt x="59759" y="0"/>
                    <a:pt x="81328" y="0"/>
                  </a:cubicBezTo>
                  <a:close/>
                </a:path>
              </a:pathLst>
            </a:custGeom>
            <a:solidFill>
              <a:srgbClr val="FFD966"/>
            </a:solidFill>
            <a:ln w="19050" cap="rnd">
              <a:solidFill>
                <a:srgbClr val="00B050"/>
              </a:solidFill>
              <a:prstDash val="lgDash"/>
              <a:round/>
            </a:ln>
          </p:spPr>
          <p:txBody>
            <a:bodyPr/>
            <a:lstStyle/>
            <a:p>
              <a:endParaRPr lang="en-US"/>
            </a:p>
          </p:txBody>
        </p:sp>
        <p:sp>
          <p:nvSpPr>
            <p:cNvPr id="32" name="TextBox 32"/>
            <p:cNvSpPr txBox="1"/>
            <p:nvPr/>
          </p:nvSpPr>
          <p:spPr>
            <a:xfrm>
              <a:off x="0" y="-9525"/>
              <a:ext cx="777217" cy="424903"/>
            </a:xfrm>
            <a:prstGeom prst="rect">
              <a:avLst/>
            </a:prstGeom>
          </p:spPr>
          <p:txBody>
            <a:bodyPr lIns="50800" tIns="50800" rIns="50800" bIns="50800" rtlCol="0" anchor="ctr"/>
            <a:lstStyle/>
            <a:p>
              <a:pPr algn="ctr">
                <a:lnSpc>
                  <a:spcPts val="2160"/>
                </a:lnSpc>
              </a:pPr>
              <a:endParaRPr/>
            </a:p>
          </p:txBody>
        </p:sp>
      </p:grpSp>
      <p:sp>
        <p:nvSpPr>
          <p:cNvPr id="33" name="TextBox 33"/>
          <p:cNvSpPr txBox="1"/>
          <p:nvPr/>
        </p:nvSpPr>
        <p:spPr>
          <a:xfrm>
            <a:off x="5298118" y="5424849"/>
            <a:ext cx="3164600" cy="850011"/>
          </a:xfrm>
          <a:prstGeom prst="rect">
            <a:avLst/>
          </a:prstGeom>
        </p:spPr>
        <p:txBody>
          <a:bodyPr lIns="0" tIns="0" rIns="0" bIns="0" rtlCol="0" anchor="t">
            <a:spAutoFit/>
          </a:bodyPr>
          <a:lstStyle/>
          <a:p>
            <a:pPr algn="ctr">
              <a:lnSpc>
                <a:spcPts val="3311"/>
              </a:lnSpc>
            </a:pPr>
            <a:r>
              <a:rPr lang="ar-EG" sz="2400" b="1">
                <a:solidFill>
                  <a:srgbClr val="000000"/>
                </a:solidFill>
                <a:latin typeface="Almarai Bold"/>
                <a:ea typeface="Almarai Bold"/>
                <a:cs typeface="Almarai Bold"/>
                <a:sym typeface="Almarai Bold"/>
                <a:rtl/>
              </a:rPr>
              <a:t>الملكية الفردية</a:t>
            </a:r>
          </a:p>
          <a:p>
            <a:pPr algn="ctr">
              <a:lnSpc>
                <a:spcPts val="3311"/>
              </a:lnSpc>
            </a:pPr>
            <a:r>
              <a:rPr lang="en-US" sz="2400" b="1">
                <a:solidFill>
                  <a:srgbClr val="000000"/>
                </a:solidFill>
                <a:latin typeface="Almarai Bold"/>
                <a:ea typeface="Almarai Bold"/>
                <a:cs typeface="Almarai Bold"/>
                <a:sym typeface="Almarai Bold"/>
              </a:rPr>
              <a:t>( </a:t>
            </a:r>
            <a:r>
              <a:rPr lang="ar-EG" sz="2400" b="1">
                <a:solidFill>
                  <a:srgbClr val="000000"/>
                </a:solidFill>
                <a:latin typeface="Almarai Bold"/>
                <a:ea typeface="Almarai Bold"/>
                <a:cs typeface="Almarai Bold"/>
                <a:sym typeface="Almarai Bold"/>
                <a:rtl/>
              </a:rPr>
              <a:t>منشأة فردية</a:t>
            </a:r>
            <a:r>
              <a:rPr lang="en-US" sz="2400" b="1">
                <a:solidFill>
                  <a:srgbClr val="000000"/>
                </a:solidFill>
                <a:latin typeface="Almarai Bold"/>
                <a:ea typeface="Almarai Bold"/>
                <a:cs typeface="Almarai Bold"/>
                <a:sym typeface="Almarai Bold"/>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17</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734536" y="2869605"/>
            <a:ext cx="14818929" cy="878640"/>
            <a:chOff x="0" y="0"/>
            <a:chExt cx="3902928" cy="231411"/>
          </a:xfrm>
        </p:grpSpPr>
        <p:sp>
          <p:nvSpPr>
            <p:cNvPr id="10" name="Freeform 10"/>
            <p:cNvSpPr/>
            <p:nvPr/>
          </p:nvSpPr>
          <p:spPr>
            <a:xfrm>
              <a:off x="0" y="0"/>
              <a:ext cx="3902928" cy="231411"/>
            </a:xfrm>
            <a:custGeom>
              <a:avLst/>
              <a:gdLst/>
              <a:ahLst/>
              <a:cxnLst/>
              <a:rect l="l" t="t" r="r" b="b"/>
              <a:pathLst>
                <a:path w="3902928" h="231411">
                  <a:moveTo>
                    <a:pt x="16195" y="0"/>
                  </a:moveTo>
                  <a:lnTo>
                    <a:pt x="3886732" y="0"/>
                  </a:lnTo>
                  <a:cubicBezTo>
                    <a:pt x="3891028" y="0"/>
                    <a:pt x="3895147" y="1706"/>
                    <a:pt x="3898184" y="4744"/>
                  </a:cubicBezTo>
                  <a:cubicBezTo>
                    <a:pt x="3901221" y="7781"/>
                    <a:pt x="3902928" y="11900"/>
                    <a:pt x="3902928" y="16195"/>
                  </a:cubicBezTo>
                  <a:lnTo>
                    <a:pt x="3902928" y="215216"/>
                  </a:lnTo>
                  <a:cubicBezTo>
                    <a:pt x="3902928" y="219511"/>
                    <a:pt x="3901221" y="223631"/>
                    <a:pt x="3898184" y="226668"/>
                  </a:cubicBezTo>
                  <a:cubicBezTo>
                    <a:pt x="3895147" y="229705"/>
                    <a:pt x="3891028" y="231411"/>
                    <a:pt x="3886732" y="231411"/>
                  </a:cubicBezTo>
                  <a:lnTo>
                    <a:pt x="16195" y="231411"/>
                  </a:lnTo>
                  <a:cubicBezTo>
                    <a:pt x="11900" y="231411"/>
                    <a:pt x="7781" y="229705"/>
                    <a:pt x="4744" y="226668"/>
                  </a:cubicBezTo>
                  <a:cubicBezTo>
                    <a:pt x="1706" y="223631"/>
                    <a:pt x="0" y="219511"/>
                    <a:pt x="0" y="215216"/>
                  </a:cubicBezTo>
                  <a:lnTo>
                    <a:pt x="0" y="16195"/>
                  </a:lnTo>
                  <a:cubicBezTo>
                    <a:pt x="0" y="11900"/>
                    <a:pt x="1706" y="7781"/>
                    <a:pt x="4744" y="4744"/>
                  </a:cubicBezTo>
                  <a:cubicBezTo>
                    <a:pt x="7781" y="1706"/>
                    <a:pt x="11900" y="0"/>
                    <a:pt x="16195" y="0"/>
                  </a:cubicBezTo>
                  <a:close/>
                </a:path>
              </a:pathLst>
            </a:custGeom>
            <a:solidFill>
              <a:srgbClr val="E9F6DC"/>
            </a:solidFill>
            <a:ln w="19050" cap="rnd">
              <a:solidFill>
                <a:srgbClr val="00B050"/>
              </a:solidFill>
              <a:prstDash val="lgDash"/>
              <a:round/>
            </a:ln>
          </p:spPr>
          <p:txBody>
            <a:bodyPr/>
            <a:lstStyle/>
            <a:p>
              <a:endParaRPr lang="en-US"/>
            </a:p>
          </p:txBody>
        </p:sp>
        <p:sp>
          <p:nvSpPr>
            <p:cNvPr id="11" name="TextBox 11"/>
            <p:cNvSpPr txBox="1"/>
            <p:nvPr/>
          </p:nvSpPr>
          <p:spPr>
            <a:xfrm>
              <a:off x="0" y="-9525"/>
              <a:ext cx="3902928" cy="240936"/>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flipH="1">
            <a:off x="5561443" y="4069059"/>
            <a:ext cx="7714242" cy="5303541"/>
          </a:xfrm>
          <a:custGeom>
            <a:avLst/>
            <a:gdLst/>
            <a:ahLst/>
            <a:cxnLst/>
            <a:rect l="l" t="t" r="r" b="b"/>
            <a:pathLst>
              <a:path w="7714242" h="5303541">
                <a:moveTo>
                  <a:pt x="7714241" y="0"/>
                </a:moveTo>
                <a:lnTo>
                  <a:pt x="0" y="0"/>
                </a:lnTo>
                <a:lnTo>
                  <a:pt x="0" y="5303541"/>
                </a:lnTo>
                <a:lnTo>
                  <a:pt x="7714241" y="5303541"/>
                </a:lnTo>
                <a:lnTo>
                  <a:pt x="7714241" y="0"/>
                </a:lnTo>
                <a:close/>
              </a:path>
            </a:pathLst>
          </a:custGeom>
          <a:blipFill>
            <a:blip r:embed="rId6"/>
            <a:stretch>
              <a:fillRect/>
            </a:stretch>
          </a:blipFill>
        </p:spPr>
        <p:txBody>
          <a:bodyPr/>
          <a:lstStyle/>
          <a:p>
            <a:endParaRPr lang="en-US"/>
          </a:p>
        </p:txBody>
      </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5" name="TextBox 15"/>
          <p:cNvSpPr txBox="1"/>
          <p:nvPr/>
        </p:nvSpPr>
        <p:spPr>
          <a:xfrm>
            <a:off x="6569407" y="668413"/>
            <a:ext cx="5316751" cy="1052976"/>
          </a:xfrm>
          <a:prstGeom prst="rect">
            <a:avLst/>
          </a:prstGeom>
        </p:spPr>
        <p:txBody>
          <a:bodyPr lIns="0" tIns="0" rIns="0" bIns="0" rtlCol="0" anchor="t">
            <a:spAutoFit/>
          </a:bodyPr>
          <a:lstStyle/>
          <a:p>
            <a:pPr algn="ctr" rtl="1">
              <a:lnSpc>
                <a:spcPts val="4094"/>
              </a:lnSpc>
            </a:pPr>
            <a:r>
              <a:rPr lang="ar-EG" sz="3412" b="1">
                <a:solidFill>
                  <a:srgbClr val="000000"/>
                </a:solidFill>
                <a:latin typeface="Almarai Bold"/>
                <a:ea typeface="Almarai Bold"/>
                <a:cs typeface="Almarai Bold"/>
                <a:sym typeface="Almarai Bold"/>
                <a:rtl/>
              </a:rPr>
              <a:t>مجالات أنشطة المشروعات الصغيرة </a:t>
            </a:r>
          </a:p>
        </p:txBody>
      </p:sp>
      <p:sp>
        <p:nvSpPr>
          <p:cNvPr id="16" name="TextBox 16"/>
          <p:cNvSpPr txBox="1"/>
          <p:nvPr/>
        </p:nvSpPr>
        <p:spPr>
          <a:xfrm>
            <a:off x="1802546" y="2151208"/>
            <a:ext cx="14498555" cy="524865"/>
          </a:xfrm>
          <a:prstGeom prst="rect">
            <a:avLst/>
          </a:prstGeom>
        </p:spPr>
        <p:txBody>
          <a:bodyPr lIns="0" tIns="0" rIns="0" bIns="0" rtlCol="0" anchor="t">
            <a:spAutoFit/>
          </a:bodyPr>
          <a:lstStyle/>
          <a:p>
            <a:pPr algn="r" rtl="1">
              <a:lnSpc>
                <a:spcPts val="4309"/>
              </a:lnSpc>
            </a:pPr>
            <a:r>
              <a:rPr lang="en-US" sz="2660" b="1" spc="27">
                <a:solidFill>
                  <a:srgbClr val="000000"/>
                </a:solidFill>
                <a:latin typeface="Almarai Bold"/>
                <a:ea typeface="Almarai Bold"/>
                <a:cs typeface="Almarai Bold"/>
                <a:sym typeface="Almarai Bold"/>
              </a:rPr>
              <a:t>1</a:t>
            </a:r>
            <a:r>
              <a:rPr lang="ar-EG" sz="2660" b="1" spc="27">
                <a:solidFill>
                  <a:srgbClr val="000000"/>
                </a:solidFill>
                <a:latin typeface="Almarai Bold"/>
                <a:ea typeface="Almarai Bold"/>
                <a:cs typeface="Almarai Bold"/>
                <a:sym typeface="Almarai Bold"/>
                <a:rtl/>
              </a:rPr>
              <a:t>- شركات الأشخاص </a:t>
            </a:r>
          </a:p>
        </p:txBody>
      </p:sp>
      <p:sp>
        <p:nvSpPr>
          <p:cNvPr id="17" name="TextBox 17"/>
          <p:cNvSpPr txBox="1"/>
          <p:nvPr/>
        </p:nvSpPr>
        <p:spPr>
          <a:xfrm>
            <a:off x="1802546" y="2898360"/>
            <a:ext cx="14498555" cy="524865"/>
          </a:xfrm>
          <a:prstGeom prst="rect">
            <a:avLst/>
          </a:prstGeom>
        </p:spPr>
        <p:txBody>
          <a:bodyPr lIns="0" tIns="0" rIns="0" bIns="0" rtlCol="0" anchor="t">
            <a:spAutoFit/>
          </a:bodyPr>
          <a:lstStyle/>
          <a:p>
            <a:pPr algn="r" rtl="1">
              <a:lnSpc>
                <a:spcPts val="4309"/>
              </a:lnSpc>
            </a:pPr>
            <a:r>
              <a:rPr lang="ar-EG" sz="2660" b="1" spc="27">
                <a:solidFill>
                  <a:srgbClr val="000000"/>
                </a:solidFill>
                <a:latin typeface="Almarai Bold"/>
                <a:ea typeface="Almarai Bold"/>
                <a:cs typeface="Almarai Bold"/>
                <a:sym typeface="Almarai Bold"/>
                <a:rtl/>
              </a:rPr>
              <a:t>تقوم على الاعتبار الشخصي وعلى الثقة المتبادلة بين الأشخاص كما ذكرنا وأنواعها ثلاثة :</a:t>
            </a:r>
          </a:p>
        </p:txBody>
      </p:sp>
      <p:sp>
        <p:nvSpPr>
          <p:cNvPr id="18" name="TextBox 18"/>
          <p:cNvSpPr txBox="1"/>
          <p:nvPr/>
        </p:nvSpPr>
        <p:spPr>
          <a:xfrm>
            <a:off x="7755187" y="4413615"/>
            <a:ext cx="2593274" cy="942975"/>
          </a:xfrm>
          <a:prstGeom prst="rect">
            <a:avLst/>
          </a:prstGeom>
        </p:spPr>
        <p:txBody>
          <a:bodyPr lIns="0" tIns="0" rIns="0" bIns="0" rtlCol="0" anchor="t">
            <a:spAutoFit/>
          </a:bodyPr>
          <a:lstStyle/>
          <a:p>
            <a:pPr algn="ctr" rtl="1">
              <a:lnSpc>
                <a:spcPts val="3600"/>
              </a:lnSpc>
            </a:pPr>
            <a:r>
              <a:rPr lang="ar-EG" sz="3000" b="1">
                <a:solidFill>
                  <a:srgbClr val="000000"/>
                </a:solidFill>
                <a:latin typeface="Almarai Bold"/>
                <a:ea typeface="Almarai Bold"/>
                <a:cs typeface="Almarai Bold"/>
                <a:sym typeface="Almarai Bold"/>
                <a:rtl/>
              </a:rPr>
              <a:t>شركات التضامن </a:t>
            </a:r>
          </a:p>
        </p:txBody>
      </p:sp>
      <p:sp>
        <p:nvSpPr>
          <p:cNvPr id="19" name="TextBox 19"/>
          <p:cNvSpPr txBox="1"/>
          <p:nvPr/>
        </p:nvSpPr>
        <p:spPr>
          <a:xfrm>
            <a:off x="6569407" y="6244579"/>
            <a:ext cx="3394011" cy="942975"/>
          </a:xfrm>
          <a:prstGeom prst="rect">
            <a:avLst/>
          </a:prstGeom>
        </p:spPr>
        <p:txBody>
          <a:bodyPr lIns="0" tIns="0" rIns="0" bIns="0" rtlCol="0" anchor="t">
            <a:spAutoFit/>
          </a:bodyPr>
          <a:lstStyle/>
          <a:p>
            <a:pPr algn="ctr" rtl="1">
              <a:lnSpc>
                <a:spcPts val="3600"/>
              </a:lnSpc>
            </a:pPr>
            <a:r>
              <a:rPr lang="ar-EG" sz="3000" b="1">
                <a:solidFill>
                  <a:srgbClr val="000000"/>
                </a:solidFill>
                <a:latin typeface="Almarai Bold"/>
                <a:ea typeface="Almarai Bold"/>
                <a:cs typeface="Almarai Bold"/>
                <a:sym typeface="Almarai Bold"/>
                <a:rtl/>
              </a:rPr>
              <a:t>شركة توصية بسيطة </a:t>
            </a:r>
          </a:p>
        </p:txBody>
      </p:sp>
      <p:sp>
        <p:nvSpPr>
          <p:cNvPr id="20" name="TextBox 20"/>
          <p:cNvSpPr txBox="1"/>
          <p:nvPr/>
        </p:nvSpPr>
        <p:spPr>
          <a:xfrm>
            <a:off x="6737147" y="7851211"/>
            <a:ext cx="2406853" cy="942975"/>
          </a:xfrm>
          <a:prstGeom prst="rect">
            <a:avLst/>
          </a:prstGeom>
        </p:spPr>
        <p:txBody>
          <a:bodyPr lIns="0" tIns="0" rIns="0" bIns="0" rtlCol="0" anchor="t">
            <a:spAutoFit/>
          </a:bodyPr>
          <a:lstStyle/>
          <a:p>
            <a:pPr algn="ctr" rtl="1">
              <a:lnSpc>
                <a:spcPts val="3600"/>
              </a:lnSpc>
            </a:pPr>
            <a:r>
              <a:rPr lang="ar-EG" sz="3000" b="1">
                <a:solidFill>
                  <a:srgbClr val="000000"/>
                </a:solidFill>
                <a:latin typeface="Almarai Bold"/>
                <a:ea typeface="Almarai Bold"/>
                <a:cs typeface="Almarai Bold"/>
                <a:sym typeface="Almarai Bold"/>
                <a:rtl/>
              </a:rPr>
              <a:t>شركة المحاصة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18</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642359" y="3216546"/>
            <a:ext cx="14818929" cy="5577640"/>
            <a:chOff x="0" y="0"/>
            <a:chExt cx="3902928" cy="1469008"/>
          </a:xfrm>
        </p:grpSpPr>
        <p:sp>
          <p:nvSpPr>
            <p:cNvPr id="10" name="Freeform 10"/>
            <p:cNvSpPr/>
            <p:nvPr/>
          </p:nvSpPr>
          <p:spPr>
            <a:xfrm>
              <a:off x="0" y="0"/>
              <a:ext cx="3902928" cy="1469008"/>
            </a:xfrm>
            <a:custGeom>
              <a:avLst/>
              <a:gdLst/>
              <a:ahLst/>
              <a:cxnLst/>
              <a:rect l="l" t="t" r="r" b="b"/>
              <a:pathLst>
                <a:path w="3902928" h="1469008">
                  <a:moveTo>
                    <a:pt x="16195" y="0"/>
                  </a:moveTo>
                  <a:lnTo>
                    <a:pt x="3886732" y="0"/>
                  </a:lnTo>
                  <a:cubicBezTo>
                    <a:pt x="3891028" y="0"/>
                    <a:pt x="3895147" y="1706"/>
                    <a:pt x="3898184" y="4744"/>
                  </a:cubicBezTo>
                  <a:cubicBezTo>
                    <a:pt x="3901221" y="7781"/>
                    <a:pt x="3902928" y="11900"/>
                    <a:pt x="3902928" y="16195"/>
                  </a:cubicBezTo>
                  <a:lnTo>
                    <a:pt x="3902928" y="1452813"/>
                  </a:lnTo>
                  <a:cubicBezTo>
                    <a:pt x="3902928" y="1461757"/>
                    <a:pt x="3895677" y="1469008"/>
                    <a:pt x="3886732" y="1469008"/>
                  </a:cubicBezTo>
                  <a:lnTo>
                    <a:pt x="16195" y="1469008"/>
                  </a:lnTo>
                  <a:cubicBezTo>
                    <a:pt x="11900" y="1469008"/>
                    <a:pt x="7781" y="1467302"/>
                    <a:pt x="4744" y="1464265"/>
                  </a:cubicBezTo>
                  <a:cubicBezTo>
                    <a:pt x="1706" y="1461227"/>
                    <a:pt x="0" y="1457108"/>
                    <a:pt x="0" y="1452813"/>
                  </a:cubicBezTo>
                  <a:lnTo>
                    <a:pt x="0" y="16195"/>
                  </a:lnTo>
                  <a:cubicBezTo>
                    <a:pt x="0" y="11900"/>
                    <a:pt x="1706" y="7781"/>
                    <a:pt x="4744" y="4744"/>
                  </a:cubicBezTo>
                  <a:cubicBezTo>
                    <a:pt x="7781" y="1706"/>
                    <a:pt x="11900" y="0"/>
                    <a:pt x="16195" y="0"/>
                  </a:cubicBezTo>
                  <a:close/>
                </a:path>
              </a:pathLst>
            </a:custGeom>
            <a:solidFill>
              <a:srgbClr val="E9F6DC"/>
            </a:solidFill>
            <a:ln w="19050" cap="rnd">
              <a:solidFill>
                <a:srgbClr val="00B050"/>
              </a:solidFill>
              <a:prstDash val="lgDash"/>
              <a:round/>
            </a:ln>
          </p:spPr>
          <p:txBody>
            <a:bodyPr/>
            <a:lstStyle/>
            <a:p>
              <a:endParaRPr lang="en-US"/>
            </a:p>
          </p:txBody>
        </p:sp>
        <p:sp>
          <p:nvSpPr>
            <p:cNvPr id="11" name="TextBox 11"/>
            <p:cNvSpPr txBox="1"/>
            <p:nvPr/>
          </p:nvSpPr>
          <p:spPr>
            <a:xfrm>
              <a:off x="0" y="-9525"/>
              <a:ext cx="3902928" cy="1478533"/>
            </a:xfrm>
            <a:prstGeom prst="rect">
              <a:avLst/>
            </a:prstGeom>
          </p:spPr>
          <p:txBody>
            <a:bodyPr lIns="50800" tIns="50800" rIns="50800" bIns="50800" rtlCol="0" anchor="ctr"/>
            <a:lstStyle/>
            <a:p>
              <a:pPr algn="ctr">
                <a:lnSpc>
                  <a:spcPts val="2160"/>
                </a:lnSpc>
              </a:pPr>
              <a:endParaRPr/>
            </a:p>
          </p:txBody>
        </p:sp>
      </p:gr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4" name="TextBox 14"/>
          <p:cNvSpPr txBox="1"/>
          <p:nvPr/>
        </p:nvSpPr>
        <p:spPr>
          <a:xfrm>
            <a:off x="1698198" y="3362982"/>
            <a:ext cx="14498555" cy="5286222"/>
          </a:xfrm>
          <a:prstGeom prst="rect">
            <a:avLst/>
          </a:prstGeom>
        </p:spPr>
        <p:txBody>
          <a:bodyPr lIns="0" tIns="0" rIns="0" bIns="0" rtlCol="0" anchor="t">
            <a:spAutoFit/>
          </a:bodyPr>
          <a:lstStyle/>
          <a:p>
            <a:pPr algn="r" rtl="1">
              <a:lnSpc>
                <a:spcPts val="4633"/>
              </a:lnSpc>
            </a:pPr>
            <a:r>
              <a:rPr lang="ar-EG" sz="2860" b="1" spc="28">
                <a:solidFill>
                  <a:srgbClr val="000000"/>
                </a:solidFill>
                <a:latin typeface="Almarai Bold"/>
                <a:ea typeface="Almarai Bold"/>
                <a:cs typeface="Almarai Bold"/>
                <a:sym typeface="Almarai Bold"/>
                <a:rtl/>
              </a:rPr>
              <a:t> تقوم على الاعتبار المالي أي ما يقدمه كل مالك من أموال . وهي نوعين :</a:t>
            </a:r>
          </a:p>
          <a:p>
            <a:pPr algn="r" rtl="1">
              <a:lnSpc>
                <a:spcPts val="4633"/>
              </a:lnSpc>
            </a:pPr>
            <a:r>
              <a:rPr lang="en-US" sz="2860" b="1" spc="28">
                <a:solidFill>
                  <a:srgbClr val="000000"/>
                </a:solidFill>
                <a:latin typeface="Almarai Bold"/>
                <a:ea typeface="Almarai Bold"/>
                <a:cs typeface="Almarai Bold"/>
                <a:sym typeface="Almarai Bold"/>
              </a:rPr>
              <a:t>1</a:t>
            </a:r>
            <a:r>
              <a:rPr lang="ar-EG" sz="2860" b="1" spc="28">
                <a:solidFill>
                  <a:srgbClr val="000000"/>
                </a:solidFill>
                <a:latin typeface="Almarai Bold"/>
                <a:ea typeface="Almarai Bold"/>
                <a:cs typeface="Almarai Bold"/>
                <a:sym typeface="Almarai Bold"/>
                <a:rtl/>
              </a:rPr>
              <a:t>- شركة مساهمة: </a:t>
            </a:r>
          </a:p>
          <a:p>
            <a:pPr algn="r" rtl="1">
              <a:lnSpc>
                <a:spcPts val="4633"/>
              </a:lnSpc>
            </a:pPr>
            <a:r>
              <a:rPr lang="ar-EG" sz="2860" b="1" u="sng" spc="28">
                <a:solidFill>
                  <a:srgbClr val="000000"/>
                </a:solidFill>
                <a:latin typeface="Almarai Bold"/>
                <a:ea typeface="Almarai Bold"/>
                <a:cs typeface="Almarai Bold"/>
                <a:sym typeface="Almarai Bold"/>
                <a:rtl/>
              </a:rPr>
              <a:t>خصائصها</a:t>
            </a:r>
            <a:r>
              <a:rPr lang="ar-EG" sz="2860" b="1" spc="28">
                <a:solidFill>
                  <a:srgbClr val="000000"/>
                </a:solidFill>
                <a:latin typeface="Almarai Bold"/>
                <a:ea typeface="Almarai Bold"/>
                <a:cs typeface="Almarai Bold"/>
                <a:sym typeface="Almarai Bold"/>
                <a:rtl/>
              </a:rPr>
              <a:t>: كل شريك فيها مسؤول بقدر حصته في رأس المال حيث يقسم راس مالها الى اسهم متساوية القيمة وقابلة للتداول . </a:t>
            </a:r>
          </a:p>
          <a:p>
            <a:pPr algn="r" rtl="1">
              <a:lnSpc>
                <a:spcPts val="4633"/>
              </a:lnSpc>
            </a:pPr>
            <a:r>
              <a:rPr lang="en-US" sz="2860" b="1" spc="28">
                <a:solidFill>
                  <a:srgbClr val="000000"/>
                </a:solidFill>
                <a:latin typeface="Almarai Bold"/>
                <a:ea typeface="Almarai Bold"/>
                <a:cs typeface="Almarai Bold"/>
                <a:sym typeface="Almarai Bold"/>
              </a:rPr>
              <a:t>2</a:t>
            </a:r>
            <a:r>
              <a:rPr lang="ar-EG" sz="2860" b="1" spc="28">
                <a:solidFill>
                  <a:srgbClr val="000000"/>
                </a:solidFill>
                <a:latin typeface="Almarai Bold"/>
                <a:ea typeface="Almarai Bold"/>
                <a:cs typeface="Almarai Bold"/>
                <a:sym typeface="Almarai Bold"/>
                <a:rtl/>
              </a:rPr>
              <a:t>- شركة التوصية بالأسهم </a:t>
            </a:r>
          </a:p>
          <a:p>
            <a:pPr algn="r" rtl="1">
              <a:lnSpc>
                <a:spcPts val="4633"/>
              </a:lnSpc>
            </a:pPr>
            <a:r>
              <a:rPr lang="ar-EG" sz="2860" b="1" spc="28">
                <a:solidFill>
                  <a:srgbClr val="000000"/>
                </a:solidFill>
                <a:latin typeface="Almarai Bold"/>
                <a:ea typeface="Almarai Bold"/>
                <a:cs typeface="Almarai Bold"/>
                <a:sym typeface="Almarai Bold"/>
                <a:rtl/>
              </a:rPr>
              <a:t>خصائصها: شركة تتكون من فريقين من الشركاء </a:t>
            </a:r>
          </a:p>
          <a:p>
            <a:pPr algn="r" rtl="1">
              <a:lnSpc>
                <a:spcPts val="4633"/>
              </a:lnSpc>
            </a:pPr>
            <a:r>
              <a:rPr lang="ar-EG" sz="2860" b="1" spc="28">
                <a:solidFill>
                  <a:srgbClr val="000000"/>
                </a:solidFill>
                <a:latin typeface="Almarai Bold"/>
                <a:ea typeface="Almarai Bold"/>
                <a:cs typeface="Almarai Bold"/>
                <a:sym typeface="Almarai Bold"/>
                <a:rtl/>
              </a:rPr>
              <a:t>أ- فريقاً يضم على الأقل شريكا متضامناً مسؤولاً في جميع أمواله عن ديون الشركة .</a:t>
            </a:r>
          </a:p>
          <a:p>
            <a:pPr algn="r" rtl="1">
              <a:lnSpc>
                <a:spcPts val="4633"/>
              </a:lnSpc>
            </a:pPr>
            <a:r>
              <a:rPr lang="ar-EG" sz="2860" b="1" spc="29">
                <a:solidFill>
                  <a:srgbClr val="000000"/>
                </a:solidFill>
                <a:latin typeface="Almarai Bold"/>
                <a:ea typeface="Almarai Bold"/>
                <a:cs typeface="Almarai Bold"/>
                <a:sym typeface="Almarai Bold"/>
                <a:rtl/>
              </a:rPr>
              <a:t>ب- وفريق يضم شركاء مساهمين عددهم على الأقل أربعة مسؤولين بحدود حصصهم في رأس المال </a:t>
            </a:r>
          </a:p>
        </p:txBody>
      </p:sp>
      <p:sp>
        <p:nvSpPr>
          <p:cNvPr id="15" name="TextBox 15"/>
          <p:cNvSpPr txBox="1"/>
          <p:nvPr/>
        </p:nvSpPr>
        <p:spPr>
          <a:xfrm>
            <a:off x="6569407" y="668413"/>
            <a:ext cx="5316751" cy="1052976"/>
          </a:xfrm>
          <a:prstGeom prst="rect">
            <a:avLst/>
          </a:prstGeom>
        </p:spPr>
        <p:txBody>
          <a:bodyPr lIns="0" tIns="0" rIns="0" bIns="0" rtlCol="0" anchor="t">
            <a:spAutoFit/>
          </a:bodyPr>
          <a:lstStyle/>
          <a:p>
            <a:pPr algn="ctr" rtl="1">
              <a:lnSpc>
                <a:spcPts val="4094"/>
              </a:lnSpc>
            </a:pPr>
            <a:r>
              <a:rPr lang="ar-EG" sz="3412" b="1">
                <a:solidFill>
                  <a:srgbClr val="000000"/>
                </a:solidFill>
                <a:latin typeface="Almarai Bold"/>
                <a:ea typeface="Almarai Bold"/>
                <a:cs typeface="Almarai Bold"/>
                <a:sym typeface="Almarai Bold"/>
                <a:rtl/>
              </a:rPr>
              <a:t>مجالات أنشطة المشروعات الصغيرة </a:t>
            </a:r>
          </a:p>
        </p:txBody>
      </p:sp>
      <p:sp>
        <p:nvSpPr>
          <p:cNvPr id="16" name="TextBox 16"/>
          <p:cNvSpPr txBox="1"/>
          <p:nvPr/>
        </p:nvSpPr>
        <p:spPr>
          <a:xfrm>
            <a:off x="1802546" y="2151208"/>
            <a:ext cx="14498555" cy="524865"/>
          </a:xfrm>
          <a:prstGeom prst="rect">
            <a:avLst/>
          </a:prstGeom>
        </p:spPr>
        <p:txBody>
          <a:bodyPr lIns="0" tIns="0" rIns="0" bIns="0" rtlCol="0" anchor="t">
            <a:spAutoFit/>
          </a:bodyPr>
          <a:lstStyle/>
          <a:p>
            <a:pPr algn="r" rtl="1">
              <a:lnSpc>
                <a:spcPts val="4309"/>
              </a:lnSpc>
            </a:pPr>
            <a:r>
              <a:rPr lang="en-US" sz="2660" b="1" spc="27">
                <a:solidFill>
                  <a:srgbClr val="000000"/>
                </a:solidFill>
                <a:latin typeface="Almarai Bold"/>
                <a:ea typeface="Almarai Bold"/>
                <a:cs typeface="Almarai Bold"/>
                <a:sym typeface="Almarai Bold"/>
              </a:rPr>
              <a:t>2</a:t>
            </a:r>
            <a:r>
              <a:rPr lang="ar-EG" sz="2660" b="1" spc="27">
                <a:solidFill>
                  <a:srgbClr val="000000"/>
                </a:solidFill>
                <a:latin typeface="Almarai Bold"/>
                <a:ea typeface="Almarai Bold"/>
                <a:cs typeface="Almarai Bold"/>
                <a:sym typeface="Almarai Bold"/>
                <a:rtl/>
              </a:rPr>
              <a:t>- شركات الأموال</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19</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642359" y="3216546"/>
            <a:ext cx="14818929" cy="3323390"/>
            <a:chOff x="0" y="0"/>
            <a:chExt cx="3902928" cy="875296"/>
          </a:xfrm>
        </p:grpSpPr>
        <p:sp>
          <p:nvSpPr>
            <p:cNvPr id="10" name="Freeform 10"/>
            <p:cNvSpPr/>
            <p:nvPr/>
          </p:nvSpPr>
          <p:spPr>
            <a:xfrm>
              <a:off x="0" y="0"/>
              <a:ext cx="3902928" cy="875296"/>
            </a:xfrm>
            <a:custGeom>
              <a:avLst/>
              <a:gdLst/>
              <a:ahLst/>
              <a:cxnLst/>
              <a:rect l="l" t="t" r="r" b="b"/>
              <a:pathLst>
                <a:path w="3902928" h="875296">
                  <a:moveTo>
                    <a:pt x="16195" y="0"/>
                  </a:moveTo>
                  <a:lnTo>
                    <a:pt x="3886732" y="0"/>
                  </a:lnTo>
                  <a:cubicBezTo>
                    <a:pt x="3891028" y="0"/>
                    <a:pt x="3895147" y="1706"/>
                    <a:pt x="3898184" y="4744"/>
                  </a:cubicBezTo>
                  <a:cubicBezTo>
                    <a:pt x="3901221" y="7781"/>
                    <a:pt x="3902928" y="11900"/>
                    <a:pt x="3902928" y="16195"/>
                  </a:cubicBezTo>
                  <a:lnTo>
                    <a:pt x="3902928" y="859101"/>
                  </a:lnTo>
                  <a:cubicBezTo>
                    <a:pt x="3902928" y="863396"/>
                    <a:pt x="3901221" y="867515"/>
                    <a:pt x="3898184" y="870553"/>
                  </a:cubicBezTo>
                  <a:cubicBezTo>
                    <a:pt x="3895147" y="873590"/>
                    <a:pt x="3891028" y="875296"/>
                    <a:pt x="3886732" y="875296"/>
                  </a:cubicBezTo>
                  <a:lnTo>
                    <a:pt x="16195" y="875296"/>
                  </a:lnTo>
                  <a:cubicBezTo>
                    <a:pt x="11900" y="875296"/>
                    <a:pt x="7781" y="873590"/>
                    <a:pt x="4744" y="870553"/>
                  </a:cubicBezTo>
                  <a:cubicBezTo>
                    <a:pt x="1706" y="867515"/>
                    <a:pt x="0" y="863396"/>
                    <a:pt x="0" y="859101"/>
                  </a:cubicBezTo>
                  <a:lnTo>
                    <a:pt x="0" y="16195"/>
                  </a:lnTo>
                  <a:cubicBezTo>
                    <a:pt x="0" y="11900"/>
                    <a:pt x="1706" y="7781"/>
                    <a:pt x="4744" y="4744"/>
                  </a:cubicBezTo>
                  <a:cubicBezTo>
                    <a:pt x="7781" y="1706"/>
                    <a:pt x="11900" y="0"/>
                    <a:pt x="16195" y="0"/>
                  </a:cubicBezTo>
                  <a:close/>
                </a:path>
              </a:pathLst>
            </a:custGeom>
            <a:solidFill>
              <a:srgbClr val="E9F6DC"/>
            </a:solidFill>
            <a:ln w="19050" cap="rnd">
              <a:solidFill>
                <a:srgbClr val="00B050"/>
              </a:solidFill>
              <a:prstDash val="lgDash"/>
              <a:round/>
            </a:ln>
          </p:spPr>
          <p:txBody>
            <a:bodyPr/>
            <a:lstStyle/>
            <a:p>
              <a:endParaRPr lang="en-US"/>
            </a:p>
          </p:txBody>
        </p:sp>
        <p:sp>
          <p:nvSpPr>
            <p:cNvPr id="11" name="TextBox 11"/>
            <p:cNvSpPr txBox="1"/>
            <p:nvPr/>
          </p:nvSpPr>
          <p:spPr>
            <a:xfrm>
              <a:off x="0" y="-9525"/>
              <a:ext cx="3902928" cy="884821"/>
            </a:xfrm>
            <a:prstGeom prst="rect">
              <a:avLst/>
            </a:prstGeom>
          </p:spPr>
          <p:txBody>
            <a:bodyPr lIns="50800" tIns="50800" rIns="50800" bIns="50800" rtlCol="0" anchor="ctr"/>
            <a:lstStyle/>
            <a:p>
              <a:pPr algn="ctr">
                <a:lnSpc>
                  <a:spcPts val="2160"/>
                </a:lnSpc>
              </a:pPr>
              <a:endParaRPr/>
            </a:p>
          </p:txBody>
        </p:sp>
      </p:gr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4" name="TextBox 14"/>
          <p:cNvSpPr txBox="1"/>
          <p:nvPr/>
        </p:nvSpPr>
        <p:spPr>
          <a:xfrm>
            <a:off x="1698198" y="3362982"/>
            <a:ext cx="14498555" cy="2333472"/>
          </a:xfrm>
          <a:prstGeom prst="rect">
            <a:avLst/>
          </a:prstGeom>
        </p:spPr>
        <p:txBody>
          <a:bodyPr lIns="0" tIns="0" rIns="0" bIns="0" rtlCol="0" anchor="t">
            <a:spAutoFit/>
          </a:bodyPr>
          <a:lstStyle/>
          <a:p>
            <a:pPr algn="r" rtl="1">
              <a:lnSpc>
                <a:spcPts val="4633"/>
              </a:lnSpc>
            </a:pPr>
            <a:r>
              <a:rPr lang="ar-EG" sz="2860" b="1" spc="28">
                <a:solidFill>
                  <a:srgbClr val="000000"/>
                </a:solidFill>
                <a:latin typeface="Almarai Bold"/>
                <a:ea typeface="Almarai Bold"/>
                <a:cs typeface="Almarai Bold"/>
                <a:sym typeface="Almarai Bold"/>
                <a:rtl/>
              </a:rPr>
              <a:t>نوعها: شركة وسط بين شركات الأشخاص والأموال وهي تتكون من شريكين أو أكثر مسؤولين عن ديون الشركة بقدر حصصهم في رأس المال ولا يزيد عدد الشركاء على </a:t>
            </a:r>
            <a:r>
              <a:rPr lang="en-US" sz="2860" b="1" spc="28">
                <a:solidFill>
                  <a:srgbClr val="000000"/>
                </a:solidFill>
                <a:latin typeface="Almarai Bold"/>
                <a:ea typeface="Almarai Bold"/>
                <a:cs typeface="Almarai Bold"/>
                <a:sym typeface="Almarai Bold"/>
              </a:rPr>
              <a:t>50</a:t>
            </a:r>
            <a:r>
              <a:rPr lang="ar-EG" sz="2860" b="1" spc="28">
                <a:solidFill>
                  <a:srgbClr val="000000"/>
                </a:solidFill>
                <a:latin typeface="Almarai Bold"/>
                <a:ea typeface="Almarai Bold"/>
                <a:cs typeface="Almarai Bold"/>
                <a:sym typeface="Almarai Bold"/>
                <a:rtl/>
              </a:rPr>
              <a:t> شريكاً.</a:t>
            </a:r>
          </a:p>
          <a:p>
            <a:pPr algn="r" rtl="1">
              <a:lnSpc>
                <a:spcPts val="4633"/>
              </a:lnSpc>
            </a:pPr>
            <a:r>
              <a:rPr lang="ar-EG" sz="2860" b="1" spc="28">
                <a:solidFill>
                  <a:srgbClr val="FF6600"/>
                </a:solidFill>
                <a:latin typeface="Almarai Bold"/>
                <a:ea typeface="Almarai Bold"/>
                <a:cs typeface="Almarai Bold"/>
                <a:sym typeface="Almarai Bold"/>
                <a:rtl/>
              </a:rPr>
              <a:t> خصائصها: </a:t>
            </a:r>
          </a:p>
          <a:p>
            <a:pPr marL="617475" lvl="1" indent="-308738" algn="r" rtl="1">
              <a:lnSpc>
                <a:spcPts val="4633"/>
              </a:lnSpc>
              <a:buFont typeface="Arial"/>
              <a:buChar char="•"/>
            </a:pPr>
            <a:r>
              <a:rPr lang="ar-EG" sz="2860" b="1" spc="29">
                <a:solidFill>
                  <a:srgbClr val="000000"/>
                </a:solidFill>
                <a:latin typeface="Almarai Bold"/>
                <a:ea typeface="Almarai Bold"/>
                <a:cs typeface="Almarai Bold"/>
                <a:sym typeface="Almarai Bold"/>
                <a:rtl/>
              </a:rPr>
              <a:t>تشبه شركات الأموال في بعض الخصائص وتشبه شركات الأشخاص في البعض الأخر.</a:t>
            </a:r>
          </a:p>
        </p:txBody>
      </p:sp>
      <p:sp>
        <p:nvSpPr>
          <p:cNvPr id="15" name="TextBox 15"/>
          <p:cNvSpPr txBox="1"/>
          <p:nvPr/>
        </p:nvSpPr>
        <p:spPr>
          <a:xfrm>
            <a:off x="6569407" y="924632"/>
            <a:ext cx="5316751" cy="531250"/>
          </a:xfrm>
          <a:prstGeom prst="rect">
            <a:avLst/>
          </a:prstGeom>
        </p:spPr>
        <p:txBody>
          <a:bodyPr lIns="0" tIns="0" rIns="0" bIns="0" rtlCol="0" anchor="t">
            <a:spAutoFit/>
          </a:bodyPr>
          <a:lstStyle/>
          <a:p>
            <a:pPr algn="ctr" rtl="1">
              <a:lnSpc>
                <a:spcPts val="4094"/>
              </a:lnSpc>
            </a:pPr>
            <a:r>
              <a:rPr lang="ar-EG" sz="3412" b="1">
                <a:solidFill>
                  <a:srgbClr val="000000"/>
                </a:solidFill>
                <a:latin typeface="Almarai Bold"/>
                <a:ea typeface="Almarai Bold"/>
                <a:cs typeface="Almarai Bold"/>
                <a:sym typeface="Almarai Bold"/>
                <a:rtl/>
              </a:rPr>
              <a:t>خصائص المنشآت الصغيرة</a:t>
            </a:r>
          </a:p>
        </p:txBody>
      </p:sp>
      <p:sp>
        <p:nvSpPr>
          <p:cNvPr id="16" name="TextBox 16"/>
          <p:cNvSpPr txBox="1"/>
          <p:nvPr/>
        </p:nvSpPr>
        <p:spPr>
          <a:xfrm>
            <a:off x="1802546" y="2151208"/>
            <a:ext cx="14498555" cy="524865"/>
          </a:xfrm>
          <a:prstGeom prst="rect">
            <a:avLst/>
          </a:prstGeom>
        </p:spPr>
        <p:txBody>
          <a:bodyPr lIns="0" tIns="0" rIns="0" bIns="0" rtlCol="0" anchor="t">
            <a:spAutoFit/>
          </a:bodyPr>
          <a:lstStyle/>
          <a:p>
            <a:pPr algn="r" rtl="1">
              <a:lnSpc>
                <a:spcPts val="4309"/>
              </a:lnSpc>
            </a:pPr>
            <a:r>
              <a:rPr lang="en-US" sz="2660" b="1" spc="27">
                <a:solidFill>
                  <a:srgbClr val="000000"/>
                </a:solidFill>
                <a:latin typeface="Almarai Bold"/>
                <a:ea typeface="Almarai Bold"/>
                <a:cs typeface="Almarai Bold"/>
                <a:sym typeface="Almarai Bold"/>
              </a:rPr>
              <a:t>3</a:t>
            </a:r>
            <a:r>
              <a:rPr lang="ar-EG" sz="2660" b="1" spc="27">
                <a:solidFill>
                  <a:srgbClr val="000000"/>
                </a:solidFill>
                <a:latin typeface="Almarai Bold"/>
                <a:ea typeface="Almarai Bold"/>
                <a:cs typeface="Almarai Bold"/>
                <a:sym typeface="Almarai Bold"/>
                <a:rtl/>
              </a:rPr>
              <a:t>- شركة ذات المسؤولية المحدودة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flipH="1">
            <a:off x="10051950" y="4964472"/>
            <a:ext cx="6474622" cy="911843"/>
          </a:xfrm>
          <a:custGeom>
            <a:avLst/>
            <a:gdLst/>
            <a:ahLst/>
            <a:cxnLst/>
            <a:rect l="l" t="t" r="r" b="b"/>
            <a:pathLst>
              <a:path w="6474622" h="911843">
                <a:moveTo>
                  <a:pt x="6474622" y="0"/>
                </a:moveTo>
                <a:lnTo>
                  <a:pt x="0" y="0"/>
                </a:lnTo>
                <a:lnTo>
                  <a:pt x="0" y="911842"/>
                </a:lnTo>
                <a:lnTo>
                  <a:pt x="6474622" y="911842"/>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9834637" y="6133489"/>
            <a:ext cx="6691934" cy="942447"/>
          </a:xfrm>
          <a:custGeom>
            <a:avLst/>
            <a:gdLst/>
            <a:ahLst/>
            <a:cxnLst/>
            <a:rect l="l" t="t" r="r" b="b"/>
            <a:pathLst>
              <a:path w="6691934" h="942447">
                <a:moveTo>
                  <a:pt x="6691935" y="0"/>
                </a:moveTo>
                <a:lnTo>
                  <a:pt x="0" y="0"/>
                </a:lnTo>
                <a:lnTo>
                  <a:pt x="0" y="942448"/>
                </a:lnTo>
                <a:lnTo>
                  <a:pt x="6691935" y="942448"/>
                </a:lnTo>
                <a:lnTo>
                  <a:pt x="6691935"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4" name="Freeform 4"/>
          <p:cNvSpPr/>
          <p:nvPr/>
        </p:nvSpPr>
        <p:spPr>
          <a:xfrm flipH="1">
            <a:off x="10051950" y="7299455"/>
            <a:ext cx="6474622" cy="911843"/>
          </a:xfrm>
          <a:custGeom>
            <a:avLst/>
            <a:gdLst/>
            <a:ahLst/>
            <a:cxnLst/>
            <a:rect l="l" t="t" r="r" b="b"/>
            <a:pathLst>
              <a:path w="6474622" h="911843">
                <a:moveTo>
                  <a:pt x="6474622" y="0"/>
                </a:moveTo>
                <a:lnTo>
                  <a:pt x="0" y="0"/>
                </a:lnTo>
                <a:lnTo>
                  <a:pt x="0" y="911842"/>
                </a:lnTo>
                <a:lnTo>
                  <a:pt x="6474622" y="911842"/>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5" name="Freeform 5"/>
          <p:cNvSpPr/>
          <p:nvPr/>
        </p:nvSpPr>
        <p:spPr>
          <a:xfrm flipH="1">
            <a:off x="2360464" y="5081927"/>
            <a:ext cx="6719429" cy="946320"/>
          </a:xfrm>
          <a:custGeom>
            <a:avLst/>
            <a:gdLst/>
            <a:ahLst/>
            <a:cxnLst/>
            <a:rect l="l" t="t" r="r" b="b"/>
            <a:pathLst>
              <a:path w="6719429" h="946320">
                <a:moveTo>
                  <a:pt x="6719429" y="0"/>
                </a:moveTo>
                <a:lnTo>
                  <a:pt x="0" y="0"/>
                </a:lnTo>
                <a:lnTo>
                  <a:pt x="0" y="946320"/>
                </a:lnTo>
                <a:lnTo>
                  <a:pt x="6719429" y="946320"/>
                </a:lnTo>
                <a:lnTo>
                  <a:pt x="6719429"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6" name="Freeform 6"/>
          <p:cNvSpPr/>
          <p:nvPr/>
        </p:nvSpPr>
        <p:spPr>
          <a:xfrm flipH="1">
            <a:off x="2360464" y="6255897"/>
            <a:ext cx="6635949" cy="934563"/>
          </a:xfrm>
          <a:custGeom>
            <a:avLst/>
            <a:gdLst/>
            <a:ahLst/>
            <a:cxnLst/>
            <a:rect l="l" t="t" r="r" b="b"/>
            <a:pathLst>
              <a:path w="6635949" h="934563">
                <a:moveTo>
                  <a:pt x="6635949" y="0"/>
                </a:moveTo>
                <a:lnTo>
                  <a:pt x="0" y="0"/>
                </a:lnTo>
                <a:lnTo>
                  <a:pt x="0" y="934562"/>
                </a:lnTo>
                <a:lnTo>
                  <a:pt x="6635949" y="934562"/>
                </a:lnTo>
                <a:lnTo>
                  <a:pt x="6635949"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7" name="Freeform 7"/>
          <p:cNvSpPr/>
          <p:nvPr/>
        </p:nvSpPr>
        <p:spPr>
          <a:xfrm>
            <a:off x="16125825" y="4810784"/>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6125825" y="5924570"/>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9" name="Freeform 9"/>
          <p:cNvSpPr/>
          <p:nvPr/>
        </p:nvSpPr>
        <p:spPr>
          <a:xfrm>
            <a:off x="16125825" y="7075937"/>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10" name="Freeform 10"/>
          <p:cNvSpPr/>
          <p:nvPr/>
        </p:nvSpPr>
        <p:spPr>
          <a:xfrm>
            <a:off x="8694450" y="4872357"/>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grpSp>
        <p:nvGrpSpPr>
          <p:cNvPr id="11" name="Group 11"/>
          <p:cNvGrpSpPr/>
          <p:nvPr/>
        </p:nvGrpSpPr>
        <p:grpSpPr>
          <a:xfrm>
            <a:off x="503394" y="8794186"/>
            <a:ext cx="1156827" cy="1156827"/>
            <a:chOff x="0" y="0"/>
            <a:chExt cx="1542436" cy="1542436"/>
          </a:xfrm>
        </p:grpSpPr>
        <p:sp>
          <p:nvSpPr>
            <p:cNvPr id="12" name="Freeform 12"/>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3" name="TextBox 13"/>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02</a:t>
              </a:r>
            </a:p>
          </p:txBody>
        </p:sp>
      </p:grpSp>
      <p:sp>
        <p:nvSpPr>
          <p:cNvPr id="14" name="Freeform 14"/>
          <p:cNvSpPr/>
          <p:nvPr/>
        </p:nvSpPr>
        <p:spPr>
          <a:xfrm>
            <a:off x="6369958" y="3273104"/>
            <a:ext cx="5548084" cy="1185903"/>
          </a:xfrm>
          <a:custGeom>
            <a:avLst/>
            <a:gdLst/>
            <a:ahLst/>
            <a:cxnLst/>
            <a:rect l="l" t="t" r="r" b="b"/>
            <a:pathLst>
              <a:path w="5548084" h="1185903">
                <a:moveTo>
                  <a:pt x="0" y="0"/>
                </a:moveTo>
                <a:lnTo>
                  <a:pt x="5548084" y="0"/>
                </a:lnTo>
                <a:lnTo>
                  <a:pt x="5548084" y="1185903"/>
                </a:lnTo>
                <a:lnTo>
                  <a:pt x="0" y="118590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5" name="Freeform 15"/>
          <p:cNvSpPr/>
          <p:nvPr/>
        </p:nvSpPr>
        <p:spPr>
          <a:xfrm>
            <a:off x="13428969" y="-605502"/>
            <a:ext cx="4466086" cy="2908539"/>
          </a:xfrm>
          <a:custGeom>
            <a:avLst/>
            <a:gdLst/>
            <a:ahLst/>
            <a:cxnLst/>
            <a:rect l="l" t="t" r="r" b="b"/>
            <a:pathLst>
              <a:path w="4466086" h="2908539">
                <a:moveTo>
                  <a:pt x="0" y="0"/>
                </a:moveTo>
                <a:lnTo>
                  <a:pt x="4466086" y="0"/>
                </a:lnTo>
                <a:lnTo>
                  <a:pt x="4466086" y="2908539"/>
                </a:lnTo>
                <a:lnTo>
                  <a:pt x="0" y="2908539"/>
                </a:lnTo>
                <a:lnTo>
                  <a:pt x="0" y="0"/>
                </a:lnTo>
                <a:close/>
              </a:path>
            </a:pathLst>
          </a:custGeom>
          <a:blipFill>
            <a:blip r:embed="rId14"/>
            <a:stretch>
              <a:fillRect/>
            </a:stretch>
          </a:blipFill>
        </p:spPr>
        <p:txBody>
          <a:bodyPr/>
          <a:lstStyle/>
          <a:p>
            <a:endParaRPr lang="en-US"/>
          </a:p>
        </p:txBody>
      </p:sp>
      <p:sp>
        <p:nvSpPr>
          <p:cNvPr id="16" name="Freeform 16"/>
          <p:cNvSpPr/>
          <p:nvPr/>
        </p:nvSpPr>
        <p:spPr>
          <a:xfrm rot="1830240" flipH="1">
            <a:off x="-357568" y="-919183"/>
            <a:ext cx="1939742" cy="2886046"/>
          </a:xfrm>
          <a:custGeom>
            <a:avLst/>
            <a:gdLst/>
            <a:ahLst/>
            <a:cxnLst/>
            <a:rect l="l" t="t" r="r" b="b"/>
            <a:pathLst>
              <a:path w="1939742" h="2886046">
                <a:moveTo>
                  <a:pt x="1939741" y="0"/>
                </a:moveTo>
                <a:lnTo>
                  <a:pt x="0" y="0"/>
                </a:lnTo>
                <a:lnTo>
                  <a:pt x="0" y="2886045"/>
                </a:lnTo>
                <a:lnTo>
                  <a:pt x="1939741" y="2886045"/>
                </a:lnTo>
                <a:lnTo>
                  <a:pt x="1939741"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7" name="Freeform 17"/>
          <p:cNvSpPr/>
          <p:nvPr/>
        </p:nvSpPr>
        <p:spPr>
          <a:xfrm flipH="1">
            <a:off x="10051950" y="8338265"/>
            <a:ext cx="6474622" cy="911843"/>
          </a:xfrm>
          <a:custGeom>
            <a:avLst/>
            <a:gdLst/>
            <a:ahLst/>
            <a:cxnLst/>
            <a:rect l="l" t="t" r="r" b="b"/>
            <a:pathLst>
              <a:path w="6474622" h="911843">
                <a:moveTo>
                  <a:pt x="6474622" y="0"/>
                </a:moveTo>
                <a:lnTo>
                  <a:pt x="0" y="0"/>
                </a:lnTo>
                <a:lnTo>
                  <a:pt x="0" y="911843"/>
                </a:lnTo>
                <a:lnTo>
                  <a:pt x="6474622" y="911843"/>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18" name="TextBox 18"/>
          <p:cNvSpPr txBox="1"/>
          <p:nvPr/>
        </p:nvSpPr>
        <p:spPr>
          <a:xfrm>
            <a:off x="9707297" y="8430372"/>
            <a:ext cx="6946616" cy="600221"/>
          </a:xfrm>
          <a:prstGeom prst="rect">
            <a:avLst/>
          </a:prstGeom>
        </p:spPr>
        <p:txBody>
          <a:bodyPr lIns="0" tIns="0" rIns="0" bIns="0" rtlCol="0" anchor="t">
            <a:spAutoFit/>
          </a:bodyPr>
          <a:lstStyle/>
          <a:p>
            <a:pPr marL="0" lvl="1" indent="0" algn="ctr" rtl="1">
              <a:lnSpc>
                <a:spcPts val="4869"/>
              </a:lnSpc>
              <a:spcBef>
                <a:spcPct val="0"/>
              </a:spcBef>
            </a:pPr>
            <a:r>
              <a:rPr lang="ar-EG" sz="3246" b="1">
                <a:solidFill>
                  <a:srgbClr val="000000"/>
                </a:solidFill>
                <a:latin typeface="Almarai Bold"/>
                <a:ea typeface="Almarai Bold"/>
                <a:cs typeface="Almarai Bold"/>
                <a:sym typeface="Almarai Bold"/>
                <a:rtl/>
              </a:rPr>
              <a:t>فشل المشروعات الصغيرة </a:t>
            </a:r>
          </a:p>
        </p:txBody>
      </p:sp>
      <p:sp>
        <p:nvSpPr>
          <p:cNvPr id="19" name="Freeform 19"/>
          <p:cNvSpPr/>
          <p:nvPr/>
        </p:nvSpPr>
        <p:spPr>
          <a:xfrm>
            <a:off x="16125825" y="8240584"/>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0" name="Freeform 20"/>
          <p:cNvSpPr/>
          <p:nvPr/>
        </p:nvSpPr>
        <p:spPr>
          <a:xfrm flipH="1">
            <a:off x="2329644" y="7426332"/>
            <a:ext cx="6635949" cy="934563"/>
          </a:xfrm>
          <a:custGeom>
            <a:avLst/>
            <a:gdLst/>
            <a:ahLst/>
            <a:cxnLst/>
            <a:rect l="l" t="t" r="r" b="b"/>
            <a:pathLst>
              <a:path w="6635949" h="934563">
                <a:moveTo>
                  <a:pt x="6635949" y="0"/>
                </a:moveTo>
                <a:lnTo>
                  <a:pt x="0" y="0"/>
                </a:lnTo>
                <a:lnTo>
                  <a:pt x="0" y="934563"/>
                </a:lnTo>
                <a:lnTo>
                  <a:pt x="6635949" y="934563"/>
                </a:lnTo>
                <a:lnTo>
                  <a:pt x="6635949"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21" name="Freeform 21"/>
          <p:cNvSpPr/>
          <p:nvPr/>
        </p:nvSpPr>
        <p:spPr>
          <a:xfrm>
            <a:off x="8694450" y="6088680"/>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2" name="Freeform 22"/>
          <p:cNvSpPr/>
          <p:nvPr/>
        </p:nvSpPr>
        <p:spPr>
          <a:xfrm>
            <a:off x="8627432" y="7299455"/>
            <a:ext cx="516568" cy="516568"/>
          </a:xfrm>
          <a:custGeom>
            <a:avLst/>
            <a:gdLst/>
            <a:ahLst/>
            <a:cxnLst/>
            <a:rect l="l" t="t" r="r" b="b"/>
            <a:pathLst>
              <a:path w="516568" h="516568">
                <a:moveTo>
                  <a:pt x="0" y="0"/>
                </a:moveTo>
                <a:lnTo>
                  <a:pt x="516568" y="0"/>
                </a:lnTo>
                <a:lnTo>
                  <a:pt x="516568" y="516568"/>
                </a:lnTo>
                <a:lnTo>
                  <a:pt x="0" y="516568"/>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23" name="TextBox 23"/>
          <p:cNvSpPr txBox="1"/>
          <p:nvPr/>
        </p:nvSpPr>
        <p:spPr>
          <a:xfrm>
            <a:off x="4730817" y="3492179"/>
            <a:ext cx="8698152" cy="735262"/>
          </a:xfrm>
          <a:prstGeom prst="rect">
            <a:avLst/>
          </a:prstGeom>
        </p:spPr>
        <p:txBody>
          <a:bodyPr lIns="0" tIns="0" rIns="0" bIns="0" rtlCol="0" anchor="t">
            <a:spAutoFit/>
          </a:bodyPr>
          <a:lstStyle/>
          <a:p>
            <a:pPr marL="0" lvl="0" indent="0" algn="ctr" rtl="1">
              <a:lnSpc>
                <a:spcPts val="5530"/>
              </a:lnSpc>
              <a:spcBef>
                <a:spcPct val="0"/>
              </a:spcBef>
            </a:pPr>
            <a:r>
              <a:rPr lang="ar-EG" sz="5120" b="1" u="none" strike="noStrike">
                <a:solidFill>
                  <a:srgbClr val="000000"/>
                </a:solidFill>
                <a:latin typeface="Almarai Bold"/>
                <a:ea typeface="Almarai Bold"/>
                <a:cs typeface="Almarai Bold"/>
                <a:sym typeface="Almarai Bold"/>
                <a:rtl/>
              </a:rPr>
              <a:t>محتويات الفصل</a:t>
            </a:r>
          </a:p>
        </p:txBody>
      </p:sp>
      <p:sp>
        <p:nvSpPr>
          <p:cNvPr id="24" name="TextBox 24"/>
          <p:cNvSpPr txBox="1"/>
          <p:nvPr/>
        </p:nvSpPr>
        <p:spPr>
          <a:xfrm>
            <a:off x="10299798" y="4991239"/>
            <a:ext cx="5978925" cy="618887"/>
          </a:xfrm>
          <a:prstGeom prst="rect">
            <a:avLst/>
          </a:prstGeom>
        </p:spPr>
        <p:txBody>
          <a:bodyPr lIns="0" tIns="0" rIns="0" bIns="0" rtlCol="0" anchor="t">
            <a:spAutoFit/>
          </a:bodyPr>
          <a:lstStyle/>
          <a:p>
            <a:pPr marL="0" lvl="1" indent="0" algn="ctr" rtl="1">
              <a:lnSpc>
                <a:spcPts val="5019"/>
              </a:lnSpc>
              <a:spcBef>
                <a:spcPct val="0"/>
              </a:spcBef>
            </a:pPr>
            <a:r>
              <a:rPr lang="ar-EG" sz="3346" b="1">
                <a:solidFill>
                  <a:srgbClr val="000000"/>
                </a:solidFill>
                <a:latin typeface="Almarai Bold"/>
                <a:ea typeface="Almarai Bold"/>
                <a:cs typeface="Almarai Bold"/>
                <a:sym typeface="Almarai Bold"/>
                <a:rtl/>
              </a:rPr>
              <a:t>مفهوم المنشآت الصغيرة</a:t>
            </a:r>
          </a:p>
        </p:txBody>
      </p:sp>
      <p:sp>
        <p:nvSpPr>
          <p:cNvPr id="25" name="TextBox 25"/>
          <p:cNvSpPr txBox="1"/>
          <p:nvPr/>
        </p:nvSpPr>
        <p:spPr>
          <a:xfrm>
            <a:off x="10703704" y="6182649"/>
            <a:ext cx="5171114" cy="810471"/>
          </a:xfrm>
          <a:prstGeom prst="rect">
            <a:avLst/>
          </a:prstGeom>
        </p:spPr>
        <p:txBody>
          <a:bodyPr lIns="0" tIns="0" rIns="0" bIns="0" rtlCol="0" anchor="t">
            <a:spAutoFit/>
          </a:bodyPr>
          <a:lstStyle/>
          <a:p>
            <a:pPr algn="ctr" rtl="1">
              <a:lnSpc>
                <a:spcPts val="3184"/>
              </a:lnSpc>
            </a:pPr>
            <a:r>
              <a:rPr lang="ar-EG" sz="2722" b="1">
                <a:solidFill>
                  <a:srgbClr val="000000"/>
                </a:solidFill>
                <a:latin typeface="Almarai Bold"/>
                <a:ea typeface="Almarai Bold"/>
                <a:cs typeface="Almarai Bold"/>
                <a:sym typeface="Almarai Bold"/>
                <a:rtl/>
              </a:rPr>
              <a:t>مجالات المشروعات الصغيرة وشكلها القانوني </a:t>
            </a:r>
          </a:p>
        </p:txBody>
      </p:sp>
      <p:sp>
        <p:nvSpPr>
          <p:cNvPr id="26" name="TextBox 26"/>
          <p:cNvSpPr txBox="1"/>
          <p:nvPr/>
        </p:nvSpPr>
        <p:spPr>
          <a:xfrm>
            <a:off x="9579956" y="7321557"/>
            <a:ext cx="6946616" cy="600221"/>
          </a:xfrm>
          <a:prstGeom prst="rect">
            <a:avLst/>
          </a:prstGeom>
        </p:spPr>
        <p:txBody>
          <a:bodyPr lIns="0" tIns="0" rIns="0" bIns="0" rtlCol="0" anchor="t">
            <a:spAutoFit/>
          </a:bodyPr>
          <a:lstStyle/>
          <a:p>
            <a:pPr marL="0" lvl="1" indent="0" algn="ctr" rtl="1">
              <a:lnSpc>
                <a:spcPts val="4869"/>
              </a:lnSpc>
              <a:spcBef>
                <a:spcPct val="0"/>
              </a:spcBef>
            </a:pPr>
            <a:r>
              <a:rPr lang="ar-EG" sz="3246" b="1">
                <a:solidFill>
                  <a:srgbClr val="000000"/>
                </a:solidFill>
                <a:latin typeface="Almarai Bold"/>
                <a:ea typeface="Almarai Bold"/>
                <a:cs typeface="Almarai Bold"/>
                <a:sym typeface="Almarai Bold"/>
                <a:rtl/>
              </a:rPr>
              <a:t>خصائص المنشآت الصغيرة</a:t>
            </a:r>
          </a:p>
        </p:txBody>
      </p:sp>
      <p:sp>
        <p:nvSpPr>
          <p:cNvPr id="27" name="TextBox 27"/>
          <p:cNvSpPr txBox="1"/>
          <p:nvPr/>
        </p:nvSpPr>
        <p:spPr>
          <a:xfrm>
            <a:off x="2625519" y="5136561"/>
            <a:ext cx="5797787" cy="646551"/>
          </a:xfrm>
          <a:prstGeom prst="rect">
            <a:avLst/>
          </a:prstGeom>
        </p:spPr>
        <p:txBody>
          <a:bodyPr lIns="0" tIns="0" rIns="0" bIns="0" rtlCol="0" anchor="t">
            <a:spAutoFit/>
          </a:bodyPr>
          <a:lstStyle/>
          <a:p>
            <a:pPr marL="0" lvl="1" indent="0" algn="ctr" rtl="1">
              <a:lnSpc>
                <a:spcPts val="5200"/>
              </a:lnSpc>
              <a:spcBef>
                <a:spcPct val="0"/>
              </a:spcBef>
            </a:pPr>
            <a:r>
              <a:rPr lang="ar-EG" sz="3467" b="1">
                <a:solidFill>
                  <a:srgbClr val="000000"/>
                </a:solidFill>
                <a:latin typeface="Almarai Bold"/>
                <a:ea typeface="Almarai Bold"/>
                <a:cs typeface="Almarai Bold"/>
                <a:sym typeface="Almarai Bold"/>
                <a:rtl/>
              </a:rPr>
              <a:t>كيف يمكن أن تتجنب الفشل؟ </a:t>
            </a:r>
          </a:p>
        </p:txBody>
      </p:sp>
      <p:sp>
        <p:nvSpPr>
          <p:cNvPr id="28" name="TextBox 28"/>
          <p:cNvSpPr txBox="1"/>
          <p:nvPr/>
        </p:nvSpPr>
        <p:spPr>
          <a:xfrm>
            <a:off x="2247855" y="6342572"/>
            <a:ext cx="6446595" cy="578745"/>
          </a:xfrm>
          <a:prstGeom prst="rect">
            <a:avLst/>
          </a:prstGeom>
        </p:spPr>
        <p:txBody>
          <a:bodyPr lIns="0" tIns="0" rIns="0" bIns="0" rtlCol="0" anchor="t">
            <a:spAutoFit/>
          </a:bodyPr>
          <a:lstStyle/>
          <a:p>
            <a:pPr marL="0" lvl="1" indent="0" algn="ctr" rtl="1">
              <a:lnSpc>
                <a:spcPts val="4627"/>
              </a:lnSpc>
              <a:spcBef>
                <a:spcPct val="0"/>
              </a:spcBef>
            </a:pPr>
            <a:r>
              <a:rPr lang="ar-EG" sz="3084" b="1">
                <a:solidFill>
                  <a:srgbClr val="000000"/>
                </a:solidFill>
                <a:latin typeface="Almarai Bold"/>
                <a:ea typeface="Almarai Bold"/>
                <a:cs typeface="Almarai Bold"/>
                <a:sym typeface="Almarai Bold"/>
                <a:rtl/>
              </a:rPr>
              <a:t>حاضنات ومسرعات الأعمال</a:t>
            </a:r>
          </a:p>
        </p:txBody>
      </p:sp>
      <p:sp>
        <p:nvSpPr>
          <p:cNvPr id="29" name="TextBox 29"/>
          <p:cNvSpPr txBox="1"/>
          <p:nvPr/>
        </p:nvSpPr>
        <p:spPr>
          <a:xfrm>
            <a:off x="13289261" y="988519"/>
            <a:ext cx="4692165" cy="732010"/>
          </a:xfrm>
          <a:prstGeom prst="rect">
            <a:avLst/>
          </a:prstGeom>
        </p:spPr>
        <p:txBody>
          <a:bodyPr lIns="0" tIns="0" rIns="0" bIns="0" rtlCol="0" anchor="t">
            <a:spAutoFit/>
          </a:bodyPr>
          <a:lstStyle/>
          <a:p>
            <a:pPr algn="ctr">
              <a:lnSpc>
                <a:spcPts val="5512"/>
              </a:lnSpc>
            </a:pPr>
            <a:r>
              <a:rPr lang="ar-EG" sz="4593" b="1">
                <a:solidFill>
                  <a:srgbClr val="000000"/>
                </a:solidFill>
                <a:latin typeface="Almarai Bold"/>
                <a:ea typeface="Almarai Bold"/>
                <a:cs typeface="Almarai Bold"/>
                <a:sym typeface="Almarai Bold"/>
                <a:rtl/>
              </a:rPr>
              <a:t>الفصل الثامن</a:t>
            </a:r>
          </a:p>
        </p:txBody>
      </p:sp>
      <p:sp>
        <p:nvSpPr>
          <p:cNvPr id="30" name="TextBox 30"/>
          <p:cNvSpPr txBox="1"/>
          <p:nvPr/>
        </p:nvSpPr>
        <p:spPr>
          <a:xfrm>
            <a:off x="5121564" y="958529"/>
            <a:ext cx="8059040" cy="1857375"/>
          </a:xfrm>
          <a:prstGeom prst="rect">
            <a:avLst/>
          </a:prstGeom>
        </p:spPr>
        <p:txBody>
          <a:bodyPr lIns="0" tIns="0" rIns="0" bIns="0" rtlCol="0" anchor="t">
            <a:spAutoFit/>
          </a:bodyPr>
          <a:lstStyle/>
          <a:p>
            <a:pPr algn="ctr" rtl="1">
              <a:lnSpc>
                <a:spcPts val="7148"/>
              </a:lnSpc>
            </a:pPr>
            <a:r>
              <a:rPr lang="ar-EG" sz="5957" b="1">
                <a:solidFill>
                  <a:srgbClr val="FF6600"/>
                </a:solidFill>
                <a:latin typeface="Almarai Bold"/>
                <a:ea typeface="Almarai Bold"/>
                <a:cs typeface="Almarai Bold"/>
                <a:sym typeface="Almarai Bold"/>
                <a:rtl/>
              </a:rPr>
              <a:t>المنشآت الصغيرة وحاضنات الأعمال</a:t>
            </a:r>
          </a:p>
        </p:txBody>
      </p:sp>
      <p:sp>
        <p:nvSpPr>
          <p:cNvPr id="31" name="TextBox 31"/>
          <p:cNvSpPr txBox="1"/>
          <p:nvPr/>
        </p:nvSpPr>
        <p:spPr>
          <a:xfrm>
            <a:off x="2162720" y="9248775"/>
            <a:ext cx="2510583"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32" name="TextBox 32"/>
          <p:cNvSpPr txBox="1"/>
          <p:nvPr/>
        </p:nvSpPr>
        <p:spPr>
          <a:xfrm>
            <a:off x="2329644" y="7495259"/>
            <a:ext cx="6446595" cy="578745"/>
          </a:xfrm>
          <a:prstGeom prst="rect">
            <a:avLst/>
          </a:prstGeom>
        </p:spPr>
        <p:txBody>
          <a:bodyPr lIns="0" tIns="0" rIns="0" bIns="0" rtlCol="0" anchor="t">
            <a:spAutoFit/>
          </a:bodyPr>
          <a:lstStyle/>
          <a:p>
            <a:pPr marL="0" lvl="1" indent="0" algn="ctr" rtl="1">
              <a:lnSpc>
                <a:spcPts val="4627"/>
              </a:lnSpc>
              <a:spcBef>
                <a:spcPct val="0"/>
              </a:spcBef>
            </a:pPr>
            <a:r>
              <a:rPr lang="ar-EG" sz="3084" b="1">
                <a:solidFill>
                  <a:srgbClr val="000000"/>
                </a:solidFill>
                <a:latin typeface="Almarai Bold"/>
                <a:ea typeface="Almarai Bold"/>
                <a:cs typeface="Almarai Bold"/>
                <a:sym typeface="Almarai Bold"/>
                <a:rtl/>
              </a:rPr>
              <a:t>فوائد حاضنات الأعمال</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20</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2618954" y="3637425"/>
            <a:ext cx="13682147" cy="6276685"/>
          </a:xfrm>
          <a:custGeom>
            <a:avLst/>
            <a:gdLst/>
            <a:ahLst/>
            <a:cxnLst/>
            <a:rect l="l" t="t" r="r" b="b"/>
            <a:pathLst>
              <a:path w="13682147" h="6276685">
                <a:moveTo>
                  <a:pt x="0" y="0"/>
                </a:moveTo>
                <a:lnTo>
                  <a:pt x="13682147" y="0"/>
                </a:lnTo>
                <a:lnTo>
                  <a:pt x="13682147" y="6276685"/>
                </a:lnTo>
                <a:lnTo>
                  <a:pt x="0" y="6276685"/>
                </a:lnTo>
                <a:lnTo>
                  <a:pt x="0" y="0"/>
                </a:lnTo>
                <a:close/>
              </a:path>
            </a:pathLst>
          </a:custGeom>
          <a:blipFill>
            <a:blip r:embed="rId6"/>
            <a:stretch>
              <a:fillRect/>
            </a:stretch>
          </a:blipFill>
        </p:spPr>
        <p:txBody>
          <a:bodyPr/>
          <a:lstStyle/>
          <a:p>
            <a:endParaRPr lang="en-US"/>
          </a:p>
        </p:txBody>
      </p:sp>
      <p:sp>
        <p:nvSpPr>
          <p:cNvPr id="10" name="TextBox 10"/>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1" name="TextBox 11"/>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2" name="TextBox 12"/>
          <p:cNvSpPr txBox="1"/>
          <p:nvPr/>
        </p:nvSpPr>
        <p:spPr>
          <a:xfrm>
            <a:off x="1802546" y="2151208"/>
            <a:ext cx="14498555" cy="524865"/>
          </a:xfrm>
          <a:prstGeom prst="rect">
            <a:avLst/>
          </a:prstGeom>
        </p:spPr>
        <p:txBody>
          <a:bodyPr lIns="0" tIns="0" rIns="0" bIns="0" rtlCol="0" anchor="t">
            <a:spAutoFit/>
          </a:bodyPr>
          <a:lstStyle/>
          <a:p>
            <a:pPr algn="r" rtl="1">
              <a:lnSpc>
                <a:spcPts val="4309"/>
              </a:lnSpc>
            </a:pPr>
            <a:r>
              <a:rPr lang="en-US" sz="2660" b="1" spc="27">
                <a:solidFill>
                  <a:srgbClr val="000000"/>
                </a:solidFill>
                <a:latin typeface="Almarai Bold"/>
                <a:ea typeface="Almarai Bold"/>
                <a:cs typeface="Almarai Bold"/>
                <a:sym typeface="Almarai Bold"/>
              </a:rPr>
              <a:t>3</a:t>
            </a:r>
            <a:r>
              <a:rPr lang="ar-EG" sz="2660" b="1" spc="27">
                <a:solidFill>
                  <a:srgbClr val="000000"/>
                </a:solidFill>
                <a:latin typeface="Almarai Bold"/>
                <a:ea typeface="Almarai Bold"/>
                <a:cs typeface="Almarai Bold"/>
                <a:sym typeface="Almarai Bold"/>
                <a:rtl/>
              </a:rPr>
              <a:t>- شركة ذات المسؤولية المحدودة </a:t>
            </a:r>
          </a:p>
        </p:txBody>
      </p:sp>
      <p:sp>
        <p:nvSpPr>
          <p:cNvPr id="13" name="TextBox 13"/>
          <p:cNvSpPr txBox="1"/>
          <p:nvPr/>
        </p:nvSpPr>
        <p:spPr>
          <a:xfrm>
            <a:off x="10362143" y="2859514"/>
            <a:ext cx="3048031" cy="1154430"/>
          </a:xfrm>
          <a:prstGeom prst="rect">
            <a:avLst/>
          </a:prstGeom>
        </p:spPr>
        <p:txBody>
          <a:bodyPr lIns="0" tIns="0" rIns="0" bIns="0" rtlCol="0" anchor="t">
            <a:spAutoFit/>
          </a:bodyPr>
          <a:lstStyle/>
          <a:p>
            <a:pPr algn="ctr" rtl="1">
              <a:lnSpc>
                <a:spcPts val="4680"/>
              </a:lnSpc>
            </a:pPr>
            <a:r>
              <a:rPr lang="ar-EG" sz="2600" b="1">
                <a:solidFill>
                  <a:srgbClr val="000000"/>
                </a:solidFill>
                <a:latin typeface="Almarai Bold"/>
                <a:ea typeface="Almarai Bold"/>
                <a:cs typeface="Almarai Bold"/>
                <a:sym typeface="Almarai Bold"/>
                <a:rtl/>
              </a:rPr>
              <a:t>المحافظة على</a:t>
            </a:r>
          </a:p>
          <a:p>
            <a:pPr algn="ctr" rtl="1">
              <a:lnSpc>
                <a:spcPts val="4680"/>
              </a:lnSpc>
            </a:pPr>
            <a:r>
              <a:rPr lang="ar-EG" sz="2600" b="1">
                <a:solidFill>
                  <a:srgbClr val="000000"/>
                </a:solidFill>
                <a:latin typeface="Almarai Bold"/>
                <a:ea typeface="Almarai Bold"/>
                <a:cs typeface="Almarai Bold"/>
                <a:sym typeface="Almarai Bold"/>
                <a:rtl/>
              </a:rPr>
              <a:t> استمرارية المنافسة </a:t>
            </a:r>
          </a:p>
        </p:txBody>
      </p:sp>
      <p:sp>
        <p:nvSpPr>
          <p:cNvPr id="14" name="TextBox 14"/>
          <p:cNvSpPr txBox="1"/>
          <p:nvPr/>
        </p:nvSpPr>
        <p:spPr>
          <a:xfrm>
            <a:off x="5579011" y="2811889"/>
            <a:ext cx="2645577" cy="1154430"/>
          </a:xfrm>
          <a:prstGeom prst="rect">
            <a:avLst/>
          </a:prstGeom>
        </p:spPr>
        <p:txBody>
          <a:bodyPr lIns="0" tIns="0" rIns="0" bIns="0" rtlCol="0" anchor="t">
            <a:spAutoFit/>
          </a:bodyPr>
          <a:lstStyle/>
          <a:p>
            <a:pPr algn="ctr" rtl="1">
              <a:lnSpc>
                <a:spcPts val="4680"/>
              </a:lnSpc>
            </a:pPr>
            <a:r>
              <a:rPr lang="ar-EG" sz="2600" b="1">
                <a:solidFill>
                  <a:srgbClr val="000000"/>
                </a:solidFill>
                <a:latin typeface="Almarai Bold"/>
                <a:ea typeface="Almarai Bold"/>
                <a:cs typeface="Almarai Bold"/>
                <a:sym typeface="Almarai Bold"/>
                <a:rtl/>
              </a:rPr>
              <a:t>قوة </a:t>
            </a:r>
          </a:p>
          <a:p>
            <a:pPr algn="ctr" rtl="1">
              <a:lnSpc>
                <a:spcPts val="4680"/>
              </a:lnSpc>
            </a:pPr>
            <a:r>
              <a:rPr lang="ar-EG" sz="2600" b="1">
                <a:solidFill>
                  <a:srgbClr val="000000"/>
                </a:solidFill>
                <a:latin typeface="Almarai Bold"/>
                <a:ea typeface="Almarai Bold"/>
                <a:cs typeface="Almarai Bold"/>
                <a:sym typeface="Almarai Bold"/>
                <a:rtl/>
              </a:rPr>
              <a:t>العلاقات بالمجتمع</a:t>
            </a:r>
          </a:p>
        </p:txBody>
      </p:sp>
      <p:sp>
        <p:nvSpPr>
          <p:cNvPr id="15" name="TextBox 15"/>
          <p:cNvSpPr txBox="1"/>
          <p:nvPr/>
        </p:nvSpPr>
        <p:spPr>
          <a:xfrm>
            <a:off x="13191295" y="4292636"/>
            <a:ext cx="2543679" cy="1754505"/>
          </a:xfrm>
          <a:prstGeom prst="rect">
            <a:avLst/>
          </a:prstGeom>
        </p:spPr>
        <p:txBody>
          <a:bodyPr lIns="0" tIns="0" rIns="0" bIns="0" rtlCol="0" anchor="t">
            <a:spAutoFit/>
          </a:bodyPr>
          <a:lstStyle/>
          <a:p>
            <a:pPr algn="ctr" rtl="1">
              <a:lnSpc>
                <a:spcPts val="4680"/>
              </a:lnSpc>
            </a:pPr>
            <a:r>
              <a:rPr lang="ar-EG" sz="2600" b="1">
                <a:solidFill>
                  <a:srgbClr val="000000"/>
                </a:solidFill>
                <a:latin typeface="Almarai Bold"/>
                <a:ea typeface="Almarai Bold"/>
                <a:cs typeface="Almarai Bold"/>
                <a:sym typeface="Almarai Bold"/>
                <a:rtl/>
              </a:rPr>
              <a:t>تتميز</a:t>
            </a:r>
          </a:p>
          <a:p>
            <a:pPr algn="ctr" rtl="1">
              <a:lnSpc>
                <a:spcPts val="4680"/>
              </a:lnSpc>
            </a:pPr>
            <a:r>
              <a:rPr lang="ar-EG" sz="2600" b="1">
                <a:solidFill>
                  <a:srgbClr val="000000"/>
                </a:solidFill>
                <a:latin typeface="Almarai Bold"/>
                <a:ea typeface="Almarai Bold"/>
                <a:cs typeface="Almarai Bold"/>
                <a:sym typeface="Almarai Bold"/>
                <a:rtl/>
              </a:rPr>
              <a:t> بسهولة التأسيس</a:t>
            </a:r>
          </a:p>
        </p:txBody>
      </p:sp>
      <p:sp>
        <p:nvSpPr>
          <p:cNvPr id="16" name="TextBox 16"/>
          <p:cNvSpPr txBox="1"/>
          <p:nvPr/>
        </p:nvSpPr>
        <p:spPr>
          <a:xfrm>
            <a:off x="10806795" y="6014863"/>
            <a:ext cx="2405811" cy="1154430"/>
          </a:xfrm>
          <a:prstGeom prst="rect">
            <a:avLst/>
          </a:prstGeom>
        </p:spPr>
        <p:txBody>
          <a:bodyPr lIns="0" tIns="0" rIns="0" bIns="0" rtlCol="0" anchor="t">
            <a:spAutoFit/>
          </a:bodyPr>
          <a:lstStyle/>
          <a:p>
            <a:pPr algn="ctr" rtl="1">
              <a:lnSpc>
                <a:spcPts val="4680"/>
              </a:lnSpc>
            </a:pPr>
            <a:r>
              <a:rPr lang="ar-EG" sz="2600" b="1">
                <a:solidFill>
                  <a:srgbClr val="000000"/>
                </a:solidFill>
                <a:latin typeface="Almarai Bold"/>
                <a:ea typeface="Almarai Bold"/>
                <a:cs typeface="Almarai Bold"/>
                <a:sym typeface="Almarai Bold"/>
                <a:rtl/>
              </a:rPr>
              <a:t>نمط</a:t>
            </a:r>
          </a:p>
          <a:p>
            <a:pPr algn="ctr" rtl="1">
              <a:lnSpc>
                <a:spcPts val="4680"/>
              </a:lnSpc>
            </a:pPr>
            <a:r>
              <a:rPr lang="ar-EG" sz="2600" b="1">
                <a:solidFill>
                  <a:srgbClr val="000000"/>
                </a:solidFill>
                <a:latin typeface="Almarai Bold"/>
                <a:ea typeface="Almarai Bold"/>
                <a:cs typeface="Almarai Bold"/>
                <a:sym typeface="Almarai Bold"/>
                <a:rtl/>
              </a:rPr>
              <a:t> الملكية المحلية </a:t>
            </a:r>
          </a:p>
        </p:txBody>
      </p:sp>
      <p:sp>
        <p:nvSpPr>
          <p:cNvPr id="17" name="TextBox 17"/>
          <p:cNvSpPr txBox="1"/>
          <p:nvPr/>
        </p:nvSpPr>
        <p:spPr>
          <a:xfrm>
            <a:off x="8927138" y="4769925"/>
            <a:ext cx="1203114" cy="1154430"/>
          </a:xfrm>
          <a:prstGeom prst="rect">
            <a:avLst/>
          </a:prstGeom>
        </p:spPr>
        <p:txBody>
          <a:bodyPr lIns="0" tIns="0" rIns="0" bIns="0" rtlCol="0" anchor="t">
            <a:spAutoFit/>
          </a:bodyPr>
          <a:lstStyle/>
          <a:p>
            <a:pPr algn="ctr" rtl="1">
              <a:lnSpc>
                <a:spcPts val="4680"/>
              </a:lnSpc>
            </a:pPr>
            <a:r>
              <a:rPr lang="ar-EG" sz="2600" b="1">
                <a:solidFill>
                  <a:srgbClr val="000000"/>
                </a:solidFill>
                <a:latin typeface="Almarai Bold"/>
                <a:ea typeface="Almarai Bold"/>
                <a:cs typeface="Almarai Bold"/>
                <a:sym typeface="Almarai Bold"/>
                <a:rtl/>
              </a:rPr>
              <a:t>التجديد </a:t>
            </a:r>
          </a:p>
          <a:p>
            <a:pPr algn="ctr" rtl="1">
              <a:lnSpc>
                <a:spcPts val="4680"/>
              </a:lnSpc>
            </a:pPr>
            <a:r>
              <a:rPr lang="ar-EG" sz="2600" b="1">
                <a:solidFill>
                  <a:srgbClr val="000000"/>
                </a:solidFill>
                <a:latin typeface="Almarai Bold"/>
                <a:ea typeface="Almarai Bold"/>
                <a:cs typeface="Almarai Bold"/>
                <a:sym typeface="Almarai Bold"/>
                <a:rtl/>
              </a:rPr>
              <a:t>والابتكار</a:t>
            </a:r>
          </a:p>
        </p:txBody>
      </p:sp>
      <p:sp>
        <p:nvSpPr>
          <p:cNvPr id="18" name="TextBox 18"/>
          <p:cNvSpPr txBox="1"/>
          <p:nvPr/>
        </p:nvSpPr>
        <p:spPr>
          <a:xfrm>
            <a:off x="8224588" y="7496845"/>
            <a:ext cx="2608214" cy="1154430"/>
          </a:xfrm>
          <a:prstGeom prst="rect">
            <a:avLst/>
          </a:prstGeom>
        </p:spPr>
        <p:txBody>
          <a:bodyPr lIns="0" tIns="0" rIns="0" bIns="0" rtlCol="0" anchor="t">
            <a:spAutoFit/>
          </a:bodyPr>
          <a:lstStyle/>
          <a:p>
            <a:pPr algn="ctr" rtl="1">
              <a:lnSpc>
                <a:spcPts val="4680"/>
              </a:lnSpc>
            </a:pPr>
            <a:r>
              <a:rPr lang="ar-EG" sz="2600" b="1">
                <a:solidFill>
                  <a:srgbClr val="000000"/>
                </a:solidFill>
                <a:latin typeface="Almarai Bold"/>
                <a:ea typeface="Almarai Bold"/>
                <a:cs typeface="Almarai Bold"/>
                <a:sym typeface="Almarai Bold"/>
                <a:rtl/>
              </a:rPr>
              <a:t>المعرفة التفصيلية </a:t>
            </a:r>
          </a:p>
          <a:p>
            <a:pPr algn="ctr" rtl="1">
              <a:lnSpc>
                <a:spcPts val="4680"/>
              </a:lnSpc>
            </a:pPr>
            <a:r>
              <a:rPr lang="ar-EG" sz="2600" b="1">
                <a:solidFill>
                  <a:srgbClr val="000000"/>
                </a:solidFill>
                <a:latin typeface="Almarai Bold"/>
                <a:ea typeface="Almarai Bold"/>
                <a:cs typeface="Almarai Bold"/>
                <a:sym typeface="Almarai Bold"/>
                <a:rtl/>
              </a:rPr>
              <a:t>بالعملاء والسوق</a:t>
            </a:r>
          </a:p>
        </p:txBody>
      </p:sp>
      <p:sp>
        <p:nvSpPr>
          <p:cNvPr id="19" name="TextBox 19"/>
          <p:cNvSpPr txBox="1"/>
          <p:nvPr/>
        </p:nvSpPr>
        <p:spPr>
          <a:xfrm>
            <a:off x="5771051" y="5800530"/>
            <a:ext cx="2520212" cy="1754505"/>
          </a:xfrm>
          <a:prstGeom prst="rect">
            <a:avLst/>
          </a:prstGeom>
        </p:spPr>
        <p:txBody>
          <a:bodyPr lIns="0" tIns="0" rIns="0" bIns="0" rtlCol="0" anchor="t">
            <a:spAutoFit/>
          </a:bodyPr>
          <a:lstStyle/>
          <a:p>
            <a:pPr algn="ctr" rtl="1">
              <a:lnSpc>
                <a:spcPts val="4680"/>
              </a:lnSpc>
            </a:pPr>
            <a:r>
              <a:rPr lang="ar-EG" sz="2600" b="1">
                <a:solidFill>
                  <a:srgbClr val="000000"/>
                </a:solidFill>
                <a:latin typeface="Almarai Bold"/>
                <a:ea typeface="Almarai Bold"/>
                <a:cs typeface="Almarai Bold"/>
                <a:sym typeface="Almarai Bold"/>
                <a:rtl/>
              </a:rPr>
              <a:t>مرونة الإدارة</a:t>
            </a:r>
          </a:p>
          <a:p>
            <a:pPr algn="ctr" rtl="1">
              <a:lnSpc>
                <a:spcPts val="4680"/>
              </a:lnSpc>
            </a:pPr>
            <a:r>
              <a:rPr lang="ar-EG" sz="2600" b="1">
                <a:solidFill>
                  <a:srgbClr val="000000"/>
                </a:solidFill>
                <a:latin typeface="Almarai Bold"/>
                <a:ea typeface="Almarai Bold"/>
                <a:cs typeface="Almarai Bold"/>
                <a:sym typeface="Almarai Bold"/>
                <a:rtl/>
              </a:rPr>
              <a:t> وسهولة الأنشطة</a:t>
            </a:r>
          </a:p>
        </p:txBody>
      </p:sp>
      <p:sp>
        <p:nvSpPr>
          <p:cNvPr id="20" name="TextBox 20"/>
          <p:cNvSpPr txBox="1"/>
          <p:nvPr/>
        </p:nvSpPr>
        <p:spPr>
          <a:xfrm>
            <a:off x="3494535" y="4592673"/>
            <a:ext cx="2197642" cy="1154430"/>
          </a:xfrm>
          <a:prstGeom prst="rect">
            <a:avLst/>
          </a:prstGeom>
        </p:spPr>
        <p:txBody>
          <a:bodyPr lIns="0" tIns="0" rIns="0" bIns="0" rtlCol="0" anchor="t">
            <a:spAutoFit/>
          </a:bodyPr>
          <a:lstStyle/>
          <a:p>
            <a:pPr algn="ctr" rtl="1">
              <a:lnSpc>
                <a:spcPts val="4680"/>
              </a:lnSpc>
            </a:pPr>
            <a:r>
              <a:rPr lang="ar-EG" sz="2600" b="1">
                <a:solidFill>
                  <a:srgbClr val="000000"/>
                </a:solidFill>
                <a:latin typeface="Almarai Bold"/>
                <a:ea typeface="Almarai Bold"/>
                <a:cs typeface="Almarai Bold"/>
                <a:sym typeface="Almarai Bold"/>
                <a:rtl/>
              </a:rPr>
              <a:t>النمط الشخصي</a:t>
            </a:r>
          </a:p>
          <a:p>
            <a:pPr algn="ctr" rtl="1">
              <a:lnSpc>
                <a:spcPts val="4680"/>
              </a:lnSpc>
            </a:pPr>
            <a:r>
              <a:rPr lang="ar-EG" sz="2600" b="1">
                <a:solidFill>
                  <a:srgbClr val="000000"/>
                </a:solidFill>
                <a:latin typeface="Almarai Bold"/>
                <a:ea typeface="Almarai Bold"/>
                <a:cs typeface="Almarai Bold"/>
                <a:sym typeface="Almarai Bold"/>
                <a:rtl/>
              </a:rPr>
              <a:t> في الإدارة </a:t>
            </a:r>
          </a:p>
        </p:txBody>
      </p:sp>
      <p:sp>
        <p:nvSpPr>
          <p:cNvPr id="21" name="TextBox 21"/>
          <p:cNvSpPr txBox="1"/>
          <p:nvPr/>
        </p:nvSpPr>
        <p:spPr>
          <a:xfrm>
            <a:off x="6485624" y="1015460"/>
            <a:ext cx="5316751" cy="531250"/>
          </a:xfrm>
          <a:prstGeom prst="rect">
            <a:avLst/>
          </a:prstGeom>
        </p:spPr>
        <p:txBody>
          <a:bodyPr lIns="0" tIns="0" rIns="0" bIns="0" rtlCol="0" anchor="t">
            <a:spAutoFit/>
          </a:bodyPr>
          <a:lstStyle/>
          <a:p>
            <a:pPr algn="ctr" rtl="1">
              <a:lnSpc>
                <a:spcPts val="4094"/>
              </a:lnSpc>
            </a:pPr>
            <a:r>
              <a:rPr lang="ar-EG" sz="3412" b="1">
                <a:solidFill>
                  <a:srgbClr val="000000"/>
                </a:solidFill>
                <a:latin typeface="Almarai Bold"/>
                <a:ea typeface="Almarai Bold"/>
                <a:cs typeface="Almarai Bold"/>
                <a:sym typeface="Almarai Bold"/>
                <a:rtl/>
              </a:rPr>
              <a:t>خصائص المنشآت الصغيرة</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20</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TextBox 9"/>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0" name="TextBox 10"/>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1" name="TextBox 11"/>
          <p:cNvSpPr txBox="1"/>
          <p:nvPr/>
        </p:nvSpPr>
        <p:spPr>
          <a:xfrm>
            <a:off x="6485624" y="1015460"/>
            <a:ext cx="5316751" cy="531250"/>
          </a:xfrm>
          <a:prstGeom prst="rect">
            <a:avLst/>
          </a:prstGeom>
        </p:spPr>
        <p:txBody>
          <a:bodyPr lIns="0" tIns="0" rIns="0" bIns="0" rtlCol="0" anchor="t">
            <a:spAutoFit/>
          </a:bodyPr>
          <a:lstStyle/>
          <a:p>
            <a:pPr algn="ctr" rtl="1">
              <a:lnSpc>
                <a:spcPts val="4094"/>
              </a:lnSpc>
            </a:pPr>
            <a:r>
              <a:rPr lang="ar-EG" sz="3412" b="1">
                <a:solidFill>
                  <a:srgbClr val="000000"/>
                </a:solidFill>
                <a:latin typeface="Almarai Bold"/>
                <a:ea typeface="Almarai Bold"/>
                <a:cs typeface="Almarai Bold"/>
                <a:sym typeface="Almarai Bold"/>
                <a:rtl/>
              </a:rPr>
              <a:t>خصائص المنشآت الصغيرة</a:t>
            </a:r>
          </a:p>
        </p:txBody>
      </p:sp>
      <p:sp>
        <p:nvSpPr>
          <p:cNvPr id="12" name="TextBox 12"/>
          <p:cNvSpPr txBox="1"/>
          <p:nvPr/>
        </p:nvSpPr>
        <p:spPr>
          <a:xfrm>
            <a:off x="1802546" y="2141683"/>
            <a:ext cx="14498555" cy="561822"/>
          </a:xfrm>
          <a:prstGeom prst="rect">
            <a:avLst/>
          </a:prstGeom>
        </p:spPr>
        <p:txBody>
          <a:bodyPr lIns="0" tIns="0" rIns="0" bIns="0" rtlCol="0" anchor="t">
            <a:spAutoFit/>
          </a:bodyPr>
          <a:lstStyle/>
          <a:p>
            <a:pPr algn="r" rtl="1">
              <a:lnSpc>
                <a:spcPts val="4633"/>
              </a:lnSpc>
            </a:pPr>
            <a:r>
              <a:rPr lang="en-US" sz="2860" b="1" spc="29">
                <a:solidFill>
                  <a:srgbClr val="000000"/>
                </a:solidFill>
                <a:latin typeface="Almarai Bold"/>
                <a:ea typeface="Almarai Bold"/>
                <a:cs typeface="Almarai Bold"/>
                <a:sym typeface="Almarai Bold"/>
              </a:rPr>
              <a:t>1</a:t>
            </a:r>
            <a:r>
              <a:rPr lang="ar-EG" sz="2860" b="1" spc="29">
                <a:solidFill>
                  <a:srgbClr val="000000"/>
                </a:solidFill>
                <a:latin typeface="Almarai Bold"/>
                <a:ea typeface="Almarai Bold"/>
                <a:cs typeface="Almarai Bold"/>
                <a:sym typeface="Almarai Bold"/>
                <a:rtl/>
              </a:rPr>
              <a:t>- تتميز المنشآت الصغيرة بسهولة التأسيس: </a:t>
            </a:r>
          </a:p>
        </p:txBody>
      </p:sp>
      <p:sp>
        <p:nvSpPr>
          <p:cNvPr id="13" name="Freeform 13"/>
          <p:cNvSpPr/>
          <p:nvPr/>
        </p:nvSpPr>
        <p:spPr>
          <a:xfrm>
            <a:off x="2160651" y="3819112"/>
            <a:ext cx="14053678" cy="4778251"/>
          </a:xfrm>
          <a:custGeom>
            <a:avLst/>
            <a:gdLst/>
            <a:ahLst/>
            <a:cxnLst/>
            <a:rect l="l" t="t" r="r" b="b"/>
            <a:pathLst>
              <a:path w="14053678" h="4778251">
                <a:moveTo>
                  <a:pt x="0" y="0"/>
                </a:moveTo>
                <a:lnTo>
                  <a:pt x="14053678" y="0"/>
                </a:lnTo>
                <a:lnTo>
                  <a:pt x="14053678" y="4778250"/>
                </a:lnTo>
                <a:lnTo>
                  <a:pt x="0" y="47782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TextBox 14"/>
          <p:cNvSpPr txBox="1"/>
          <p:nvPr/>
        </p:nvSpPr>
        <p:spPr>
          <a:xfrm>
            <a:off x="12995276" y="5000625"/>
            <a:ext cx="2970600" cy="2169180"/>
          </a:xfrm>
          <a:prstGeom prst="rect">
            <a:avLst/>
          </a:prstGeom>
        </p:spPr>
        <p:txBody>
          <a:bodyPr lIns="0" tIns="0" rIns="0" bIns="0" rtlCol="0" anchor="t">
            <a:spAutoFit/>
          </a:bodyPr>
          <a:lstStyle/>
          <a:p>
            <a:pPr algn="r" rtl="1">
              <a:lnSpc>
                <a:spcPts val="4410"/>
              </a:lnSpc>
            </a:pPr>
            <a:r>
              <a:rPr lang="ar-EG" sz="2450" b="1">
                <a:solidFill>
                  <a:srgbClr val="000000"/>
                </a:solidFill>
                <a:latin typeface="Almarai Bold"/>
                <a:ea typeface="Almarai Bold"/>
                <a:cs typeface="Almarai Bold"/>
                <a:sym typeface="Almarai Bold"/>
                <a:rtl/>
              </a:rPr>
              <a:t>محدودية التكاليف اللازمة لتأسيسها وتشغيلها مقارنة بالمنشآت الأكبر حجماً.</a:t>
            </a:r>
          </a:p>
        </p:txBody>
      </p:sp>
      <p:sp>
        <p:nvSpPr>
          <p:cNvPr id="15" name="TextBox 15"/>
          <p:cNvSpPr txBox="1"/>
          <p:nvPr/>
        </p:nvSpPr>
        <p:spPr>
          <a:xfrm>
            <a:off x="5859383" y="4536749"/>
            <a:ext cx="2874941" cy="3219150"/>
          </a:xfrm>
          <a:prstGeom prst="rect">
            <a:avLst/>
          </a:prstGeom>
        </p:spPr>
        <p:txBody>
          <a:bodyPr lIns="0" tIns="0" rIns="0" bIns="0" rtlCol="0" anchor="t">
            <a:spAutoFit/>
          </a:bodyPr>
          <a:lstStyle/>
          <a:p>
            <a:pPr algn="r" rtl="1">
              <a:lnSpc>
                <a:spcPts val="3668"/>
              </a:lnSpc>
            </a:pPr>
            <a:r>
              <a:rPr lang="ar-EG" sz="2038" b="1">
                <a:solidFill>
                  <a:srgbClr val="000000"/>
                </a:solidFill>
                <a:latin typeface="Almarai Bold"/>
                <a:ea typeface="Almarai Bold"/>
                <a:cs typeface="Almarai Bold"/>
                <a:sym typeface="Almarai Bold"/>
                <a:rtl/>
              </a:rPr>
              <a:t>عدم وجود قيود على إمكانية الدخول الى قطاع المنشآت الصغيرة خاصة في الدول النامية شجع على ارتفاع نسبة النمو لهذه المشروعات في شتى المجالات الاقتصادية. </a:t>
            </a:r>
          </a:p>
        </p:txBody>
      </p:sp>
      <p:sp>
        <p:nvSpPr>
          <p:cNvPr id="16" name="TextBox 16"/>
          <p:cNvSpPr txBox="1"/>
          <p:nvPr/>
        </p:nvSpPr>
        <p:spPr>
          <a:xfrm>
            <a:off x="9227783" y="4514076"/>
            <a:ext cx="2970600" cy="2722438"/>
          </a:xfrm>
          <a:prstGeom prst="rect">
            <a:avLst/>
          </a:prstGeom>
        </p:spPr>
        <p:txBody>
          <a:bodyPr lIns="0" tIns="0" rIns="0" bIns="0" rtlCol="0" anchor="t">
            <a:spAutoFit/>
          </a:bodyPr>
          <a:lstStyle/>
          <a:p>
            <a:pPr algn="r" rtl="1">
              <a:lnSpc>
                <a:spcPts val="4410"/>
              </a:lnSpc>
            </a:pPr>
            <a:r>
              <a:rPr lang="ar-EG" sz="2450" b="1">
                <a:solidFill>
                  <a:srgbClr val="000000"/>
                </a:solidFill>
                <a:latin typeface="Almarai Bold"/>
                <a:ea typeface="Almarai Bold"/>
                <a:cs typeface="Almarai Bold"/>
                <a:sym typeface="Almarai Bold"/>
                <a:rtl/>
              </a:rPr>
              <a:t>انخفاض المصروفات الإدارية  لسهولة وبساطة الهيكل الإداري والتنظيمي فيها.</a:t>
            </a:r>
          </a:p>
        </p:txBody>
      </p:sp>
      <p:sp>
        <p:nvSpPr>
          <p:cNvPr id="17" name="TextBox 17"/>
          <p:cNvSpPr txBox="1"/>
          <p:nvPr/>
        </p:nvSpPr>
        <p:spPr>
          <a:xfrm>
            <a:off x="2350738" y="4370011"/>
            <a:ext cx="2732557" cy="3533576"/>
          </a:xfrm>
          <a:prstGeom prst="rect">
            <a:avLst/>
          </a:prstGeom>
        </p:spPr>
        <p:txBody>
          <a:bodyPr lIns="0" tIns="0" rIns="0" bIns="0" rtlCol="0" anchor="t">
            <a:spAutoFit/>
          </a:bodyPr>
          <a:lstStyle/>
          <a:p>
            <a:pPr algn="r" rtl="1">
              <a:lnSpc>
                <a:spcPts val="4057"/>
              </a:lnSpc>
            </a:pPr>
            <a:r>
              <a:rPr lang="ar-EG" sz="2254" b="1">
                <a:solidFill>
                  <a:srgbClr val="000000"/>
                </a:solidFill>
                <a:latin typeface="Almarai Bold"/>
                <a:ea typeface="Almarai Bold"/>
                <a:cs typeface="Almarai Bold"/>
                <a:sym typeface="Almarai Bold"/>
                <a:rtl/>
              </a:rPr>
              <a:t>تخصص كثير منها في تقديم السلع والخدمات ذات التكلفة المنخفضة وبالتالي عزز من قدرتها على تلبية احتياجات فئة محدودة من المستهلكين.</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22</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642359" y="2828473"/>
            <a:ext cx="14818929" cy="1640640"/>
            <a:chOff x="0" y="0"/>
            <a:chExt cx="3902928" cy="432103"/>
          </a:xfrm>
        </p:grpSpPr>
        <p:sp>
          <p:nvSpPr>
            <p:cNvPr id="10" name="Freeform 10"/>
            <p:cNvSpPr/>
            <p:nvPr/>
          </p:nvSpPr>
          <p:spPr>
            <a:xfrm>
              <a:off x="0" y="0"/>
              <a:ext cx="3902928" cy="432103"/>
            </a:xfrm>
            <a:custGeom>
              <a:avLst/>
              <a:gdLst/>
              <a:ahLst/>
              <a:cxnLst/>
              <a:rect l="l" t="t" r="r" b="b"/>
              <a:pathLst>
                <a:path w="3902928" h="432103">
                  <a:moveTo>
                    <a:pt x="16195" y="0"/>
                  </a:moveTo>
                  <a:lnTo>
                    <a:pt x="3886732" y="0"/>
                  </a:lnTo>
                  <a:cubicBezTo>
                    <a:pt x="3891028" y="0"/>
                    <a:pt x="3895147" y="1706"/>
                    <a:pt x="3898184" y="4744"/>
                  </a:cubicBezTo>
                  <a:cubicBezTo>
                    <a:pt x="3901221" y="7781"/>
                    <a:pt x="3902928" y="11900"/>
                    <a:pt x="3902928" y="16195"/>
                  </a:cubicBezTo>
                  <a:lnTo>
                    <a:pt x="3902928" y="415907"/>
                  </a:lnTo>
                  <a:cubicBezTo>
                    <a:pt x="3902928" y="420203"/>
                    <a:pt x="3901221" y="424322"/>
                    <a:pt x="3898184" y="427359"/>
                  </a:cubicBezTo>
                  <a:cubicBezTo>
                    <a:pt x="3895147" y="430396"/>
                    <a:pt x="3891028" y="432103"/>
                    <a:pt x="3886732" y="432103"/>
                  </a:cubicBezTo>
                  <a:lnTo>
                    <a:pt x="16195" y="432103"/>
                  </a:lnTo>
                  <a:cubicBezTo>
                    <a:pt x="11900" y="432103"/>
                    <a:pt x="7781" y="430396"/>
                    <a:pt x="4744" y="427359"/>
                  </a:cubicBezTo>
                  <a:cubicBezTo>
                    <a:pt x="1706" y="424322"/>
                    <a:pt x="0" y="420203"/>
                    <a:pt x="0" y="415907"/>
                  </a:cubicBezTo>
                  <a:lnTo>
                    <a:pt x="0" y="16195"/>
                  </a:lnTo>
                  <a:cubicBezTo>
                    <a:pt x="0" y="11900"/>
                    <a:pt x="1706" y="7781"/>
                    <a:pt x="4744" y="4744"/>
                  </a:cubicBezTo>
                  <a:cubicBezTo>
                    <a:pt x="7781" y="1706"/>
                    <a:pt x="11900" y="0"/>
                    <a:pt x="16195" y="0"/>
                  </a:cubicBezTo>
                  <a:close/>
                </a:path>
              </a:pathLst>
            </a:custGeom>
            <a:solidFill>
              <a:srgbClr val="E9F6DC"/>
            </a:solidFill>
            <a:ln w="19050" cap="rnd">
              <a:solidFill>
                <a:srgbClr val="00B050"/>
              </a:solidFill>
              <a:prstDash val="lgDash"/>
              <a:round/>
            </a:ln>
          </p:spPr>
          <p:txBody>
            <a:bodyPr/>
            <a:lstStyle/>
            <a:p>
              <a:endParaRPr lang="en-US"/>
            </a:p>
          </p:txBody>
        </p:sp>
        <p:sp>
          <p:nvSpPr>
            <p:cNvPr id="11" name="TextBox 11"/>
            <p:cNvSpPr txBox="1"/>
            <p:nvPr/>
          </p:nvSpPr>
          <p:spPr>
            <a:xfrm>
              <a:off x="0" y="-9525"/>
              <a:ext cx="3902928" cy="441628"/>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a:off x="12440025" y="4888213"/>
            <a:ext cx="3718751" cy="4114800"/>
          </a:xfrm>
          <a:custGeom>
            <a:avLst/>
            <a:gdLst/>
            <a:ahLst/>
            <a:cxnLst/>
            <a:rect l="l" t="t" r="r" b="b"/>
            <a:pathLst>
              <a:path w="3718751" h="4114800">
                <a:moveTo>
                  <a:pt x="0" y="0"/>
                </a:moveTo>
                <a:lnTo>
                  <a:pt x="3718751" y="0"/>
                </a:lnTo>
                <a:lnTo>
                  <a:pt x="371875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5" name="TextBox 15"/>
          <p:cNvSpPr txBox="1"/>
          <p:nvPr/>
        </p:nvSpPr>
        <p:spPr>
          <a:xfrm>
            <a:off x="1660221" y="2971348"/>
            <a:ext cx="14498555" cy="1152372"/>
          </a:xfrm>
          <a:prstGeom prst="rect">
            <a:avLst/>
          </a:prstGeom>
        </p:spPr>
        <p:txBody>
          <a:bodyPr lIns="0" tIns="0" rIns="0" bIns="0" rtlCol="0" anchor="t">
            <a:spAutoFit/>
          </a:bodyPr>
          <a:lstStyle/>
          <a:p>
            <a:pPr algn="r" rtl="1">
              <a:lnSpc>
                <a:spcPts val="4633"/>
              </a:lnSpc>
            </a:pPr>
            <a:r>
              <a:rPr lang="ar-EG" sz="2860" b="1" spc="29">
                <a:solidFill>
                  <a:srgbClr val="000000"/>
                </a:solidFill>
                <a:latin typeface="Almarai Bold"/>
                <a:ea typeface="Almarai Bold"/>
                <a:cs typeface="Almarai Bold"/>
                <a:sym typeface="Almarai Bold"/>
                <a:rtl/>
              </a:rPr>
              <a:t>في الغالب الأشخاص الذين يملكون المنشأة الصغيرة يقيمون ضمن المجتمع المحلي وبالتالي فان ذلك يؤدي الى نتائج على المدى الطويل منها:</a:t>
            </a:r>
          </a:p>
        </p:txBody>
      </p:sp>
      <p:sp>
        <p:nvSpPr>
          <p:cNvPr id="16" name="TextBox 16"/>
          <p:cNvSpPr txBox="1"/>
          <p:nvPr/>
        </p:nvSpPr>
        <p:spPr>
          <a:xfrm>
            <a:off x="6569407" y="924632"/>
            <a:ext cx="5316751" cy="531250"/>
          </a:xfrm>
          <a:prstGeom prst="rect">
            <a:avLst/>
          </a:prstGeom>
        </p:spPr>
        <p:txBody>
          <a:bodyPr lIns="0" tIns="0" rIns="0" bIns="0" rtlCol="0" anchor="t">
            <a:spAutoFit/>
          </a:bodyPr>
          <a:lstStyle/>
          <a:p>
            <a:pPr algn="ctr" rtl="1">
              <a:lnSpc>
                <a:spcPts val="4094"/>
              </a:lnSpc>
            </a:pPr>
            <a:r>
              <a:rPr lang="ar-EG" sz="3412" b="1">
                <a:solidFill>
                  <a:srgbClr val="000000"/>
                </a:solidFill>
                <a:latin typeface="Almarai Bold"/>
                <a:ea typeface="Almarai Bold"/>
                <a:cs typeface="Almarai Bold"/>
                <a:sym typeface="Almarai Bold"/>
                <a:rtl/>
              </a:rPr>
              <a:t>خصائص المنشآت الصغيرة</a:t>
            </a:r>
          </a:p>
        </p:txBody>
      </p:sp>
      <p:sp>
        <p:nvSpPr>
          <p:cNvPr id="17" name="TextBox 17"/>
          <p:cNvSpPr txBox="1"/>
          <p:nvPr/>
        </p:nvSpPr>
        <p:spPr>
          <a:xfrm>
            <a:off x="1802546" y="2141683"/>
            <a:ext cx="14498555" cy="561822"/>
          </a:xfrm>
          <a:prstGeom prst="rect">
            <a:avLst/>
          </a:prstGeom>
        </p:spPr>
        <p:txBody>
          <a:bodyPr lIns="0" tIns="0" rIns="0" bIns="0" rtlCol="0" anchor="t">
            <a:spAutoFit/>
          </a:bodyPr>
          <a:lstStyle/>
          <a:p>
            <a:pPr algn="r" rtl="1">
              <a:lnSpc>
                <a:spcPts val="4633"/>
              </a:lnSpc>
            </a:pPr>
            <a:r>
              <a:rPr lang="en-US" sz="2860" b="1" spc="29">
                <a:solidFill>
                  <a:srgbClr val="000000"/>
                </a:solidFill>
                <a:latin typeface="Almarai Bold"/>
                <a:ea typeface="Almarai Bold"/>
                <a:cs typeface="Almarai Bold"/>
                <a:sym typeface="Almarai Bold"/>
              </a:rPr>
              <a:t>2</a:t>
            </a:r>
            <a:r>
              <a:rPr lang="ar-EG" sz="2860" b="1" spc="29">
                <a:solidFill>
                  <a:srgbClr val="000000"/>
                </a:solidFill>
                <a:latin typeface="Almarai Bold"/>
                <a:ea typeface="Almarai Bold"/>
                <a:cs typeface="Almarai Bold"/>
                <a:sym typeface="Almarai Bold"/>
                <a:rtl/>
              </a:rPr>
              <a:t>- نمط الملكية المحلية : </a:t>
            </a:r>
          </a:p>
        </p:txBody>
      </p:sp>
      <p:sp>
        <p:nvSpPr>
          <p:cNvPr id="18" name="Freeform 18"/>
          <p:cNvSpPr/>
          <p:nvPr/>
        </p:nvSpPr>
        <p:spPr>
          <a:xfrm>
            <a:off x="7284625" y="4888213"/>
            <a:ext cx="3718751" cy="4114800"/>
          </a:xfrm>
          <a:custGeom>
            <a:avLst/>
            <a:gdLst/>
            <a:ahLst/>
            <a:cxnLst/>
            <a:rect l="l" t="t" r="r" b="b"/>
            <a:pathLst>
              <a:path w="3718751" h="4114800">
                <a:moveTo>
                  <a:pt x="0" y="0"/>
                </a:moveTo>
                <a:lnTo>
                  <a:pt x="3718750" y="0"/>
                </a:lnTo>
                <a:lnTo>
                  <a:pt x="371875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Freeform 19"/>
          <p:cNvSpPr/>
          <p:nvPr/>
        </p:nvSpPr>
        <p:spPr>
          <a:xfrm>
            <a:off x="2129224" y="4888213"/>
            <a:ext cx="3718751" cy="4114800"/>
          </a:xfrm>
          <a:custGeom>
            <a:avLst/>
            <a:gdLst/>
            <a:ahLst/>
            <a:cxnLst/>
            <a:rect l="l" t="t" r="r" b="b"/>
            <a:pathLst>
              <a:path w="3718751" h="4114800">
                <a:moveTo>
                  <a:pt x="0" y="0"/>
                </a:moveTo>
                <a:lnTo>
                  <a:pt x="3718751" y="0"/>
                </a:lnTo>
                <a:lnTo>
                  <a:pt x="371875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TextBox 20"/>
          <p:cNvSpPr txBox="1"/>
          <p:nvPr/>
        </p:nvSpPr>
        <p:spPr>
          <a:xfrm>
            <a:off x="12845340" y="5307313"/>
            <a:ext cx="2908120" cy="3173730"/>
          </a:xfrm>
          <a:prstGeom prst="rect">
            <a:avLst/>
          </a:prstGeom>
        </p:spPr>
        <p:txBody>
          <a:bodyPr lIns="0" tIns="0" rIns="0" bIns="0" rtlCol="0" anchor="t">
            <a:spAutoFit/>
          </a:bodyPr>
          <a:lstStyle/>
          <a:p>
            <a:pPr algn="r" rtl="1">
              <a:lnSpc>
                <a:spcPts val="4229"/>
              </a:lnSpc>
            </a:pPr>
            <a:r>
              <a:rPr lang="ar-EG" sz="2349" b="1">
                <a:solidFill>
                  <a:srgbClr val="000000"/>
                </a:solidFill>
                <a:latin typeface="Almarai Bold"/>
                <a:ea typeface="Almarai Bold"/>
                <a:cs typeface="Almarai Bold"/>
                <a:sym typeface="Almarai Bold"/>
                <a:rtl/>
              </a:rPr>
              <a:t>انتعاش الحياة الاقتصادية في المجتمع المحلي مع تحقيق الاكتفاء مما يشجع الى استثمار الأرباح داخل المجتمع المحلي.</a:t>
            </a:r>
          </a:p>
        </p:txBody>
      </p:sp>
      <p:sp>
        <p:nvSpPr>
          <p:cNvPr id="21" name="TextBox 21"/>
          <p:cNvSpPr txBox="1"/>
          <p:nvPr/>
        </p:nvSpPr>
        <p:spPr>
          <a:xfrm>
            <a:off x="7658190" y="5447330"/>
            <a:ext cx="2971620" cy="2272666"/>
          </a:xfrm>
          <a:prstGeom prst="rect">
            <a:avLst/>
          </a:prstGeom>
        </p:spPr>
        <p:txBody>
          <a:bodyPr lIns="0" tIns="0" rIns="0" bIns="0" rtlCol="0" anchor="t">
            <a:spAutoFit/>
          </a:bodyPr>
          <a:lstStyle/>
          <a:p>
            <a:pPr marL="0" lvl="0" indent="0" algn="r" rtl="1">
              <a:lnSpc>
                <a:spcPts val="4589"/>
              </a:lnSpc>
              <a:spcBef>
                <a:spcPct val="0"/>
              </a:spcBef>
            </a:pPr>
            <a:r>
              <a:rPr lang="ar-EG" sz="2549" b="1" u="none" strike="noStrike">
                <a:solidFill>
                  <a:srgbClr val="000000"/>
                </a:solidFill>
                <a:latin typeface="Almarai Bold"/>
                <a:ea typeface="Almarai Bold"/>
                <a:cs typeface="Almarai Bold"/>
                <a:sym typeface="Almarai Bold"/>
                <a:rtl/>
              </a:rPr>
              <a:t>زيادة استقرار العمالة وتوفير فرص وظيفية للمقيمين في المنطقة.</a:t>
            </a:r>
          </a:p>
        </p:txBody>
      </p:sp>
      <p:sp>
        <p:nvSpPr>
          <p:cNvPr id="22" name="TextBox 22"/>
          <p:cNvSpPr txBox="1"/>
          <p:nvPr/>
        </p:nvSpPr>
        <p:spPr>
          <a:xfrm>
            <a:off x="2632400" y="5117536"/>
            <a:ext cx="2902900" cy="3686175"/>
          </a:xfrm>
          <a:prstGeom prst="rect">
            <a:avLst/>
          </a:prstGeom>
        </p:spPr>
        <p:txBody>
          <a:bodyPr lIns="0" tIns="0" rIns="0" bIns="0" rtlCol="0" anchor="t">
            <a:spAutoFit/>
          </a:bodyPr>
          <a:lstStyle/>
          <a:p>
            <a:pPr marL="0" lvl="0" indent="0" algn="r" rtl="1">
              <a:lnSpc>
                <a:spcPts val="4199"/>
              </a:lnSpc>
              <a:spcBef>
                <a:spcPct val="0"/>
              </a:spcBef>
            </a:pPr>
            <a:r>
              <a:rPr lang="ar-EG" sz="2332" b="1" u="none" strike="noStrike">
                <a:solidFill>
                  <a:srgbClr val="000000"/>
                </a:solidFill>
                <a:latin typeface="Almarai Bold"/>
                <a:ea typeface="Almarai Bold"/>
                <a:cs typeface="Almarai Bold"/>
                <a:sym typeface="Almarai Bold"/>
                <a:rtl/>
              </a:rPr>
              <a:t>الإحساس السريع بحركة السوق، والإلمام بالمتغيرات وتوجهات المنافسين وأنشطتهم مما يسمح بسرعة التكيف وتعديل أوضاع المنشأة.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23</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642359" y="2828473"/>
            <a:ext cx="14818929" cy="3037640"/>
            <a:chOff x="0" y="0"/>
            <a:chExt cx="3902928" cy="800037"/>
          </a:xfrm>
        </p:grpSpPr>
        <p:sp>
          <p:nvSpPr>
            <p:cNvPr id="10" name="Freeform 10"/>
            <p:cNvSpPr/>
            <p:nvPr/>
          </p:nvSpPr>
          <p:spPr>
            <a:xfrm>
              <a:off x="0" y="0"/>
              <a:ext cx="3902928" cy="800037"/>
            </a:xfrm>
            <a:custGeom>
              <a:avLst/>
              <a:gdLst/>
              <a:ahLst/>
              <a:cxnLst/>
              <a:rect l="l" t="t" r="r" b="b"/>
              <a:pathLst>
                <a:path w="3902928" h="800037">
                  <a:moveTo>
                    <a:pt x="16195" y="0"/>
                  </a:moveTo>
                  <a:lnTo>
                    <a:pt x="3886732" y="0"/>
                  </a:lnTo>
                  <a:cubicBezTo>
                    <a:pt x="3891028" y="0"/>
                    <a:pt x="3895147" y="1706"/>
                    <a:pt x="3898184" y="4744"/>
                  </a:cubicBezTo>
                  <a:cubicBezTo>
                    <a:pt x="3901221" y="7781"/>
                    <a:pt x="3902928" y="11900"/>
                    <a:pt x="3902928" y="16195"/>
                  </a:cubicBezTo>
                  <a:lnTo>
                    <a:pt x="3902928" y="783841"/>
                  </a:lnTo>
                  <a:cubicBezTo>
                    <a:pt x="3902928" y="792786"/>
                    <a:pt x="3895677" y="800037"/>
                    <a:pt x="3886732" y="800037"/>
                  </a:cubicBezTo>
                  <a:lnTo>
                    <a:pt x="16195" y="800037"/>
                  </a:lnTo>
                  <a:cubicBezTo>
                    <a:pt x="11900" y="800037"/>
                    <a:pt x="7781" y="798331"/>
                    <a:pt x="4744" y="795293"/>
                  </a:cubicBezTo>
                  <a:cubicBezTo>
                    <a:pt x="1706" y="792256"/>
                    <a:pt x="0" y="788137"/>
                    <a:pt x="0" y="783841"/>
                  </a:cubicBezTo>
                  <a:lnTo>
                    <a:pt x="0" y="16195"/>
                  </a:lnTo>
                  <a:cubicBezTo>
                    <a:pt x="0" y="11900"/>
                    <a:pt x="1706" y="7781"/>
                    <a:pt x="4744" y="4744"/>
                  </a:cubicBezTo>
                  <a:cubicBezTo>
                    <a:pt x="7781" y="1706"/>
                    <a:pt x="11900" y="0"/>
                    <a:pt x="16195" y="0"/>
                  </a:cubicBezTo>
                  <a:close/>
                </a:path>
              </a:pathLst>
            </a:custGeom>
            <a:solidFill>
              <a:srgbClr val="E9F6DC"/>
            </a:solidFill>
            <a:ln w="19050" cap="rnd">
              <a:solidFill>
                <a:srgbClr val="00B050"/>
              </a:solidFill>
              <a:prstDash val="lgDash"/>
              <a:round/>
            </a:ln>
          </p:spPr>
          <p:txBody>
            <a:bodyPr/>
            <a:lstStyle/>
            <a:p>
              <a:endParaRPr lang="en-US"/>
            </a:p>
          </p:txBody>
        </p:sp>
        <p:sp>
          <p:nvSpPr>
            <p:cNvPr id="11" name="TextBox 11"/>
            <p:cNvSpPr txBox="1"/>
            <p:nvPr/>
          </p:nvSpPr>
          <p:spPr>
            <a:xfrm>
              <a:off x="0" y="-9525"/>
              <a:ext cx="3902928" cy="809562"/>
            </a:xfrm>
            <a:prstGeom prst="rect">
              <a:avLst/>
            </a:prstGeom>
          </p:spPr>
          <p:txBody>
            <a:bodyPr lIns="50800" tIns="50800" rIns="50800" bIns="50800" rtlCol="0" anchor="ctr"/>
            <a:lstStyle/>
            <a:p>
              <a:pPr algn="ctr">
                <a:lnSpc>
                  <a:spcPts val="2160"/>
                </a:lnSpc>
              </a:pPr>
              <a:endParaRPr/>
            </a:p>
          </p:txBody>
        </p:sp>
      </p:gr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4" name="TextBox 14"/>
          <p:cNvSpPr txBox="1"/>
          <p:nvPr/>
        </p:nvSpPr>
        <p:spPr>
          <a:xfrm>
            <a:off x="1894723" y="2971348"/>
            <a:ext cx="14498555" cy="2333472"/>
          </a:xfrm>
          <a:prstGeom prst="rect">
            <a:avLst/>
          </a:prstGeom>
        </p:spPr>
        <p:txBody>
          <a:bodyPr lIns="0" tIns="0" rIns="0" bIns="0" rtlCol="0" anchor="t">
            <a:spAutoFit/>
          </a:bodyPr>
          <a:lstStyle/>
          <a:p>
            <a:pPr marL="617475" lvl="1" indent="-308738" algn="r" rtl="1">
              <a:lnSpc>
                <a:spcPts val="4633"/>
              </a:lnSpc>
              <a:buFont typeface="Arial"/>
              <a:buChar char="•"/>
            </a:pPr>
            <a:r>
              <a:rPr lang="ar-EG" sz="2860" b="1" spc="28">
                <a:solidFill>
                  <a:srgbClr val="000000"/>
                </a:solidFill>
                <a:latin typeface="Almarai Bold"/>
                <a:ea typeface="Almarai Bold"/>
                <a:cs typeface="Almarai Bold"/>
                <a:sym typeface="Almarai Bold"/>
                <a:rtl/>
              </a:rPr>
              <a:t>سوق المنشآت الصغيرة محدود نسبيا مما يتيح المعرفة الشخصية بالعملاء، والتعرف على احتياجاتهم ورغباتهم بشكل مباشر والقدرة على الاستجابة السريعة لأي متغيرات. </a:t>
            </a:r>
          </a:p>
          <a:p>
            <a:pPr marL="617475" lvl="1" indent="-308738" algn="r" rtl="1">
              <a:lnSpc>
                <a:spcPts val="4633"/>
              </a:lnSpc>
              <a:buFont typeface="Arial"/>
              <a:buChar char="•"/>
            </a:pPr>
            <a:r>
              <a:rPr lang="ar-EG" sz="2860" b="1" spc="29">
                <a:solidFill>
                  <a:srgbClr val="000000"/>
                </a:solidFill>
                <a:latin typeface="Almarai Bold"/>
                <a:ea typeface="Almarai Bold"/>
                <a:cs typeface="Almarai Bold"/>
                <a:sym typeface="Almarai Bold"/>
                <a:rtl/>
              </a:rPr>
              <a:t>القدرة على التحديث المستمر لبيانات العملاء مقارنة بالشركات الكبيرة التي تحتاج الى بحوث السوق للتعرف على احتياجات عملائها مما يزيد من التكاليف على المنشآت الكبيرة . </a:t>
            </a:r>
          </a:p>
        </p:txBody>
      </p:sp>
      <p:sp>
        <p:nvSpPr>
          <p:cNvPr id="15" name="TextBox 15"/>
          <p:cNvSpPr txBox="1"/>
          <p:nvPr/>
        </p:nvSpPr>
        <p:spPr>
          <a:xfrm>
            <a:off x="6569407" y="924632"/>
            <a:ext cx="5316751" cy="531250"/>
          </a:xfrm>
          <a:prstGeom prst="rect">
            <a:avLst/>
          </a:prstGeom>
        </p:spPr>
        <p:txBody>
          <a:bodyPr lIns="0" tIns="0" rIns="0" bIns="0" rtlCol="0" anchor="t">
            <a:spAutoFit/>
          </a:bodyPr>
          <a:lstStyle/>
          <a:p>
            <a:pPr algn="ctr" rtl="1">
              <a:lnSpc>
                <a:spcPts val="4094"/>
              </a:lnSpc>
            </a:pPr>
            <a:r>
              <a:rPr lang="ar-EG" sz="3412" b="1">
                <a:solidFill>
                  <a:srgbClr val="000000"/>
                </a:solidFill>
                <a:latin typeface="Almarai Bold"/>
                <a:ea typeface="Almarai Bold"/>
                <a:cs typeface="Almarai Bold"/>
                <a:sym typeface="Almarai Bold"/>
                <a:rtl/>
              </a:rPr>
              <a:t>خصائص المنشآت الصغيرة</a:t>
            </a:r>
          </a:p>
        </p:txBody>
      </p:sp>
      <p:sp>
        <p:nvSpPr>
          <p:cNvPr id="16" name="TextBox 16"/>
          <p:cNvSpPr txBox="1"/>
          <p:nvPr/>
        </p:nvSpPr>
        <p:spPr>
          <a:xfrm>
            <a:off x="1802546" y="2141683"/>
            <a:ext cx="14498555" cy="561822"/>
          </a:xfrm>
          <a:prstGeom prst="rect">
            <a:avLst/>
          </a:prstGeom>
        </p:spPr>
        <p:txBody>
          <a:bodyPr lIns="0" tIns="0" rIns="0" bIns="0" rtlCol="0" anchor="t">
            <a:spAutoFit/>
          </a:bodyPr>
          <a:lstStyle/>
          <a:p>
            <a:pPr algn="r" rtl="1">
              <a:lnSpc>
                <a:spcPts val="4633"/>
              </a:lnSpc>
            </a:pPr>
            <a:r>
              <a:rPr lang="en-US" sz="2860" b="1" spc="29">
                <a:solidFill>
                  <a:srgbClr val="000000"/>
                </a:solidFill>
                <a:latin typeface="Almarai Bold"/>
                <a:ea typeface="Almarai Bold"/>
                <a:cs typeface="Almarai Bold"/>
                <a:sym typeface="Almarai Bold"/>
              </a:rPr>
              <a:t>3</a:t>
            </a:r>
            <a:r>
              <a:rPr lang="ar-EG" sz="2860" b="1" spc="29">
                <a:solidFill>
                  <a:srgbClr val="000000"/>
                </a:solidFill>
                <a:latin typeface="Almarai Bold"/>
                <a:ea typeface="Almarai Bold"/>
                <a:cs typeface="Almarai Bold"/>
                <a:sym typeface="Almarai Bold"/>
                <a:rtl/>
              </a:rPr>
              <a:t>- المعرفة التفصيلية بالعملاء والسوق :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24</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642359" y="2828473"/>
            <a:ext cx="14818929" cy="3037640"/>
            <a:chOff x="0" y="0"/>
            <a:chExt cx="3902928" cy="800037"/>
          </a:xfrm>
        </p:grpSpPr>
        <p:sp>
          <p:nvSpPr>
            <p:cNvPr id="10" name="Freeform 10"/>
            <p:cNvSpPr/>
            <p:nvPr/>
          </p:nvSpPr>
          <p:spPr>
            <a:xfrm>
              <a:off x="0" y="0"/>
              <a:ext cx="3902928" cy="800037"/>
            </a:xfrm>
            <a:custGeom>
              <a:avLst/>
              <a:gdLst/>
              <a:ahLst/>
              <a:cxnLst/>
              <a:rect l="l" t="t" r="r" b="b"/>
              <a:pathLst>
                <a:path w="3902928" h="800037">
                  <a:moveTo>
                    <a:pt x="16195" y="0"/>
                  </a:moveTo>
                  <a:lnTo>
                    <a:pt x="3886732" y="0"/>
                  </a:lnTo>
                  <a:cubicBezTo>
                    <a:pt x="3891028" y="0"/>
                    <a:pt x="3895147" y="1706"/>
                    <a:pt x="3898184" y="4744"/>
                  </a:cubicBezTo>
                  <a:cubicBezTo>
                    <a:pt x="3901221" y="7781"/>
                    <a:pt x="3902928" y="11900"/>
                    <a:pt x="3902928" y="16195"/>
                  </a:cubicBezTo>
                  <a:lnTo>
                    <a:pt x="3902928" y="783841"/>
                  </a:lnTo>
                  <a:cubicBezTo>
                    <a:pt x="3902928" y="792786"/>
                    <a:pt x="3895677" y="800037"/>
                    <a:pt x="3886732" y="800037"/>
                  </a:cubicBezTo>
                  <a:lnTo>
                    <a:pt x="16195" y="800037"/>
                  </a:lnTo>
                  <a:cubicBezTo>
                    <a:pt x="11900" y="800037"/>
                    <a:pt x="7781" y="798331"/>
                    <a:pt x="4744" y="795293"/>
                  </a:cubicBezTo>
                  <a:cubicBezTo>
                    <a:pt x="1706" y="792256"/>
                    <a:pt x="0" y="788137"/>
                    <a:pt x="0" y="783841"/>
                  </a:cubicBezTo>
                  <a:lnTo>
                    <a:pt x="0" y="16195"/>
                  </a:lnTo>
                  <a:cubicBezTo>
                    <a:pt x="0" y="11900"/>
                    <a:pt x="1706" y="7781"/>
                    <a:pt x="4744" y="4744"/>
                  </a:cubicBezTo>
                  <a:cubicBezTo>
                    <a:pt x="7781" y="1706"/>
                    <a:pt x="11900" y="0"/>
                    <a:pt x="16195" y="0"/>
                  </a:cubicBezTo>
                  <a:close/>
                </a:path>
              </a:pathLst>
            </a:custGeom>
            <a:solidFill>
              <a:srgbClr val="E9F6DC"/>
            </a:solidFill>
            <a:ln w="19050" cap="rnd">
              <a:solidFill>
                <a:srgbClr val="00B050"/>
              </a:solidFill>
              <a:prstDash val="lgDash"/>
              <a:round/>
            </a:ln>
          </p:spPr>
          <p:txBody>
            <a:bodyPr/>
            <a:lstStyle/>
            <a:p>
              <a:endParaRPr lang="en-US"/>
            </a:p>
          </p:txBody>
        </p:sp>
        <p:sp>
          <p:nvSpPr>
            <p:cNvPr id="11" name="TextBox 11"/>
            <p:cNvSpPr txBox="1"/>
            <p:nvPr/>
          </p:nvSpPr>
          <p:spPr>
            <a:xfrm>
              <a:off x="0" y="-9525"/>
              <a:ext cx="3902928" cy="809562"/>
            </a:xfrm>
            <a:prstGeom prst="rect">
              <a:avLst/>
            </a:prstGeom>
          </p:spPr>
          <p:txBody>
            <a:bodyPr lIns="50800" tIns="50800" rIns="50800" bIns="50800" rtlCol="0" anchor="ctr"/>
            <a:lstStyle/>
            <a:p>
              <a:pPr algn="ctr">
                <a:lnSpc>
                  <a:spcPts val="2160"/>
                </a:lnSpc>
              </a:pPr>
              <a:endParaRPr/>
            </a:p>
          </p:txBody>
        </p:sp>
      </p:gr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4" name="TextBox 14"/>
          <p:cNvSpPr txBox="1"/>
          <p:nvPr/>
        </p:nvSpPr>
        <p:spPr>
          <a:xfrm>
            <a:off x="1642359" y="2971348"/>
            <a:ext cx="14498555" cy="2914497"/>
          </a:xfrm>
          <a:prstGeom prst="rect">
            <a:avLst/>
          </a:prstGeom>
        </p:spPr>
        <p:txBody>
          <a:bodyPr lIns="0" tIns="0" rIns="0" bIns="0" rtlCol="0" anchor="t">
            <a:spAutoFit/>
          </a:bodyPr>
          <a:lstStyle/>
          <a:p>
            <a:pPr algn="r" rtl="1">
              <a:lnSpc>
                <a:spcPts val="4633"/>
              </a:lnSpc>
            </a:pPr>
            <a:r>
              <a:rPr lang="ar-EG" sz="2860" b="1" spc="28">
                <a:solidFill>
                  <a:srgbClr val="000000"/>
                </a:solidFill>
                <a:latin typeface="Almarai Bold"/>
                <a:ea typeface="Almarai Bold"/>
                <a:cs typeface="Almarai Bold"/>
                <a:sym typeface="Almarai Bold"/>
                <a:rtl/>
              </a:rPr>
              <a:t>من أهم ما تتميز به المنشآت الصغيرة العلاقات القوية بالمجتمع المحلي المحيط بها. حيث يساهم صاحب المشروع الصغير بالمشاركة في شؤون المنطقة التي يقع بها المشروع اجتماعيا وثقافيا وسياسيا نظرا لمعرفته وعلاقته الشخصية </a:t>
            </a:r>
          </a:p>
          <a:p>
            <a:pPr algn="r" rtl="1">
              <a:lnSpc>
                <a:spcPts val="4633"/>
              </a:lnSpc>
            </a:pPr>
            <a:r>
              <a:rPr lang="ar-EG" sz="2860" b="1" spc="28">
                <a:solidFill>
                  <a:srgbClr val="000000"/>
                </a:solidFill>
                <a:latin typeface="Almarai Bold"/>
                <a:ea typeface="Almarai Bold"/>
                <a:cs typeface="Almarai Bold"/>
                <a:sym typeface="Almarai Bold"/>
                <a:rtl/>
              </a:rPr>
              <a:t>بعملائه ويعتبر المجتمع المحلي هو فريق الترويج لمنتجات المنشأة الصغيرة. </a:t>
            </a:r>
          </a:p>
          <a:p>
            <a:pPr algn="r" rtl="1">
              <a:lnSpc>
                <a:spcPts val="4633"/>
              </a:lnSpc>
            </a:pPr>
            <a:endParaRPr lang="ar-EG" sz="2860" b="1" spc="28">
              <a:solidFill>
                <a:srgbClr val="000000"/>
              </a:solidFill>
              <a:latin typeface="Almarai Bold"/>
              <a:ea typeface="Almarai Bold"/>
              <a:cs typeface="Almarai Bold"/>
              <a:sym typeface="Almarai Bold"/>
              <a:rtl/>
            </a:endParaRPr>
          </a:p>
        </p:txBody>
      </p:sp>
      <p:sp>
        <p:nvSpPr>
          <p:cNvPr id="15" name="TextBox 15"/>
          <p:cNvSpPr txBox="1"/>
          <p:nvPr/>
        </p:nvSpPr>
        <p:spPr>
          <a:xfrm>
            <a:off x="6569407" y="924632"/>
            <a:ext cx="5316751" cy="531250"/>
          </a:xfrm>
          <a:prstGeom prst="rect">
            <a:avLst/>
          </a:prstGeom>
        </p:spPr>
        <p:txBody>
          <a:bodyPr lIns="0" tIns="0" rIns="0" bIns="0" rtlCol="0" anchor="t">
            <a:spAutoFit/>
          </a:bodyPr>
          <a:lstStyle/>
          <a:p>
            <a:pPr algn="ctr" rtl="1">
              <a:lnSpc>
                <a:spcPts val="4094"/>
              </a:lnSpc>
            </a:pPr>
            <a:r>
              <a:rPr lang="ar-EG" sz="3412" b="1">
                <a:solidFill>
                  <a:srgbClr val="000000"/>
                </a:solidFill>
                <a:latin typeface="Almarai Bold"/>
                <a:ea typeface="Almarai Bold"/>
                <a:cs typeface="Almarai Bold"/>
                <a:sym typeface="Almarai Bold"/>
                <a:rtl/>
              </a:rPr>
              <a:t>خصائص المنشآت الصغيرة</a:t>
            </a:r>
          </a:p>
        </p:txBody>
      </p:sp>
      <p:sp>
        <p:nvSpPr>
          <p:cNvPr id="16" name="TextBox 16"/>
          <p:cNvSpPr txBox="1"/>
          <p:nvPr/>
        </p:nvSpPr>
        <p:spPr>
          <a:xfrm>
            <a:off x="1802546" y="2141683"/>
            <a:ext cx="14498555" cy="561822"/>
          </a:xfrm>
          <a:prstGeom prst="rect">
            <a:avLst/>
          </a:prstGeom>
        </p:spPr>
        <p:txBody>
          <a:bodyPr lIns="0" tIns="0" rIns="0" bIns="0" rtlCol="0" anchor="t">
            <a:spAutoFit/>
          </a:bodyPr>
          <a:lstStyle/>
          <a:p>
            <a:pPr algn="r" rtl="1">
              <a:lnSpc>
                <a:spcPts val="4633"/>
              </a:lnSpc>
            </a:pPr>
            <a:r>
              <a:rPr lang="en-US" sz="2860" b="1" spc="29">
                <a:solidFill>
                  <a:srgbClr val="000000"/>
                </a:solidFill>
                <a:latin typeface="Almarai Bold"/>
                <a:ea typeface="Almarai Bold"/>
                <a:cs typeface="Almarai Bold"/>
                <a:sym typeface="Almarai Bold"/>
              </a:rPr>
              <a:t>4</a:t>
            </a:r>
            <a:r>
              <a:rPr lang="ar-EG" sz="2860" b="1" spc="29">
                <a:solidFill>
                  <a:srgbClr val="000000"/>
                </a:solidFill>
                <a:latin typeface="Almarai Bold"/>
                <a:ea typeface="Almarai Bold"/>
                <a:cs typeface="Almarai Bold"/>
                <a:sym typeface="Almarai Bold"/>
                <a:rtl/>
              </a:rPr>
              <a:t>- قوة العلاقات بالمجتمع </a:t>
            </a:r>
          </a:p>
        </p:txBody>
      </p:sp>
      <p:sp>
        <p:nvSpPr>
          <p:cNvPr id="17" name="TextBox 17"/>
          <p:cNvSpPr txBox="1"/>
          <p:nvPr/>
        </p:nvSpPr>
        <p:spPr>
          <a:xfrm>
            <a:off x="1962734" y="5962045"/>
            <a:ext cx="14498555" cy="561822"/>
          </a:xfrm>
          <a:prstGeom prst="rect">
            <a:avLst/>
          </a:prstGeom>
        </p:spPr>
        <p:txBody>
          <a:bodyPr lIns="0" tIns="0" rIns="0" bIns="0" rtlCol="0" anchor="t">
            <a:spAutoFit/>
          </a:bodyPr>
          <a:lstStyle/>
          <a:p>
            <a:pPr algn="r" rtl="1">
              <a:lnSpc>
                <a:spcPts val="4633"/>
              </a:lnSpc>
            </a:pPr>
            <a:r>
              <a:rPr lang="en-US" sz="2860" b="1" spc="29">
                <a:solidFill>
                  <a:srgbClr val="000000"/>
                </a:solidFill>
                <a:latin typeface="Almarai Bold"/>
                <a:ea typeface="Almarai Bold"/>
                <a:cs typeface="Almarai Bold"/>
                <a:sym typeface="Almarai Bold"/>
              </a:rPr>
              <a:t>5</a:t>
            </a:r>
            <a:r>
              <a:rPr lang="ar-EG" sz="2860" b="1" spc="29">
                <a:solidFill>
                  <a:srgbClr val="000000"/>
                </a:solidFill>
                <a:latin typeface="Almarai Bold"/>
                <a:ea typeface="Almarai Bold"/>
                <a:cs typeface="Almarai Bold"/>
                <a:sym typeface="Almarai Bold"/>
                <a:rtl/>
              </a:rPr>
              <a:t>- المحافظة على استمرارية المنافسة:</a:t>
            </a:r>
          </a:p>
        </p:txBody>
      </p:sp>
      <p:grpSp>
        <p:nvGrpSpPr>
          <p:cNvPr id="18" name="Group 18"/>
          <p:cNvGrpSpPr/>
          <p:nvPr/>
        </p:nvGrpSpPr>
        <p:grpSpPr>
          <a:xfrm>
            <a:off x="1734536" y="6648835"/>
            <a:ext cx="14818929" cy="2145351"/>
            <a:chOff x="0" y="0"/>
            <a:chExt cx="3902928" cy="565031"/>
          </a:xfrm>
        </p:grpSpPr>
        <p:sp>
          <p:nvSpPr>
            <p:cNvPr id="19" name="Freeform 19"/>
            <p:cNvSpPr/>
            <p:nvPr/>
          </p:nvSpPr>
          <p:spPr>
            <a:xfrm>
              <a:off x="0" y="0"/>
              <a:ext cx="3902928" cy="565031"/>
            </a:xfrm>
            <a:custGeom>
              <a:avLst/>
              <a:gdLst/>
              <a:ahLst/>
              <a:cxnLst/>
              <a:rect l="l" t="t" r="r" b="b"/>
              <a:pathLst>
                <a:path w="3902928" h="565031">
                  <a:moveTo>
                    <a:pt x="16195" y="0"/>
                  </a:moveTo>
                  <a:lnTo>
                    <a:pt x="3886732" y="0"/>
                  </a:lnTo>
                  <a:cubicBezTo>
                    <a:pt x="3891028" y="0"/>
                    <a:pt x="3895147" y="1706"/>
                    <a:pt x="3898184" y="4744"/>
                  </a:cubicBezTo>
                  <a:cubicBezTo>
                    <a:pt x="3901221" y="7781"/>
                    <a:pt x="3902928" y="11900"/>
                    <a:pt x="3902928" y="16195"/>
                  </a:cubicBezTo>
                  <a:lnTo>
                    <a:pt x="3902928" y="548835"/>
                  </a:lnTo>
                  <a:cubicBezTo>
                    <a:pt x="3902928" y="553131"/>
                    <a:pt x="3901221" y="557250"/>
                    <a:pt x="3898184" y="560287"/>
                  </a:cubicBezTo>
                  <a:cubicBezTo>
                    <a:pt x="3895147" y="563324"/>
                    <a:pt x="3891028" y="565031"/>
                    <a:pt x="3886732" y="565031"/>
                  </a:cubicBezTo>
                  <a:lnTo>
                    <a:pt x="16195" y="565031"/>
                  </a:lnTo>
                  <a:cubicBezTo>
                    <a:pt x="11900" y="565031"/>
                    <a:pt x="7781" y="563324"/>
                    <a:pt x="4744" y="560287"/>
                  </a:cubicBezTo>
                  <a:cubicBezTo>
                    <a:pt x="1706" y="557250"/>
                    <a:pt x="0" y="553131"/>
                    <a:pt x="0" y="548835"/>
                  </a:cubicBezTo>
                  <a:lnTo>
                    <a:pt x="0" y="16195"/>
                  </a:lnTo>
                  <a:cubicBezTo>
                    <a:pt x="0" y="11900"/>
                    <a:pt x="1706" y="7781"/>
                    <a:pt x="4744" y="4744"/>
                  </a:cubicBezTo>
                  <a:cubicBezTo>
                    <a:pt x="7781" y="1706"/>
                    <a:pt x="11900" y="0"/>
                    <a:pt x="16195" y="0"/>
                  </a:cubicBezTo>
                  <a:close/>
                </a:path>
              </a:pathLst>
            </a:custGeom>
            <a:solidFill>
              <a:srgbClr val="E9F6DC"/>
            </a:solidFill>
            <a:ln w="19050" cap="rnd">
              <a:solidFill>
                <a:srgbClr val="00B050"/>
              </a:solidFill>
              <a:prstDash val="lgDash"/>
              <a:round/>
            </a:ln>
          </p:spPr>
          <p:txBody>
            <a:bodyPr/>
            <a:lstStyle/>
            <a:p>
              <a:endParaRPr lang="en-US"/>
            </a:p>
          </p:txBody>
        </p:sp>
        <p:sp>
          <p:nvSpPr>
            <p:cNvPr id="20" name="TextBox 20"/>
            <p:cNvSpPr txBox="1"/>
            <p:nvPr/>
          </p:nvSpPr>
          <p:spPr>
            <a:xfrm>
              <a:off x="0" y="-9525"/>
              <a:ext cx="3902928" cy="574556"/>
            </a:xfrm>
            <a:prstGeom prst="rect">
              <a:avLst/>
            </a:prstGeom>
          </p:spPr>
          <p:txBody>
            <a:bodyPr lIns="50800" tIns="50800" rIns="50800" bIns="50800" rtlCol="0" anchor="ctr"/>
            <a:lstStyle/>
            <a:p>
              <a:pPr algn="ctr">
                <a:lnSpc>
                  <a:spcPts val="2160"/>
                </a:lnSpc>
              </a:pPr>
              <a:endParaRPr/>
            </a:p>
          </p:txBody>
        </p:sp>
      </p:grpSp>
      <p:sp>
        <p:nvSpPr>
          <p:cNvPr id="21" name="TextBox 21"/>
          <p:cNvSpPr txBox="1"/>
          <p:nvPr/>
        </p:nvSpPr>
        <p:spPr>
          <a:xfrm>
            <a:off x="1802546" y="6734560"/>
            <a:ext cx="14498555" cy="1742922"/>
          </a:xfrm>
          <a:prstGeom prst="rect">
            <a:avLst/>
          </a:prstGeom>
        </p:spPr>
        <p:txBody>
          <a:bodyPr lIns="0" tIns="0" rIns="0" bIns="0" rtlCol="0" anchor="t">
            <a:spAutoFit/>
          </a:bodyPr>
          <a:lstStyle/>
          <a:p>
            <a:pPr algn="r" rtl="1">
              <a:lnSpc>
                <a:spcPts val="4633"/>
              </a:lnSpc>
            </a:pPr>
            <a:r>
              <a:rPr lang="ar-EG" sz="2860" b="1" spc="29">
                <a:solidFill>
                  <a:srgbClr val="000000"/>
                </a:solidFill>
                <a:latin typeface="Almarai Bold"/>
                <a:ea typeface="Almarai Bold"/>
                <a:cs typeface="Almarai Bold"/>
                <a:sym typeface="Almarai Bold"/>
                <a:rtl/>
              </a:rPr>
              <a:t>يؤدي انتشار المنشآت الصغيرة الى محاربة الاحتكار واتاحة الفرصة لكلل من يرغب دخول هذا القطاع ولكن في ظل توافر الدعم اللازم لضمان النجاح والاستمرارية وبالتالي تحقيق الأمن والرفاهية.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25</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642359" y="2828473"/>
            <a:ext cx="14818929" cy="3037640"/>
            <a:chOff x="0" y="0"/>
            <a:chExt cx="3902928" cy="800037"/>
          </a:xfrm>
        </p:grpSpPr>
        <p:sp>
          <p:nvSpPr>
            <p:cNvPr id="10" name="Freeform 10"/>
            <p:cNvSpPr/>
            <p:nvPr/>
          </p:nvSpPr>
          <p:spPr>
            <a:xfrm>
              <a:off x="0" y="0"/>
              <a:ext cx="3902928" cy="800037"/>
            </a:xfrm>
            <a:custGeom>
              <a:avLst/>
              <a:gdLst/>
              <a:ahLst/>
              <a:cxnLst/>
              <a:rect l="l" t="t" r="r" b="b"/>
              <a:pathLst>
                <a:path w="3902928" h="800037">
                  <a:moveTo>
                    <a:pt x="16195" y="0"/>
                  </a:moveTo>
                  <a:lnTo>
                    <a:pt x="3886732" y="0"/>
                  </a:lnTo>
                  <a:cubicBezTo>
                    <a:pt x="3891028" y="0"/>
                    <a:pt x="3895147" y="1706"/>
                    <a:pt x="3898184" y="4744"/>
                  </a:cubicBezTo>
                  <a:cubicBezTo>
                    <a:pt x="3901221" y="7781"/>
                    <a:pt x="3902928" y="11900"/>
                    <a:pt x="3902928" y="16195"/>
                  </a:cubicBezTo>
                  <a:lnTo>
                    <a:pt x="3902928" y="783841"/>
                  </a:lnTo>
                  <a:cubicBezTo>
                    <a:pt x="3902928" y="792786"/>
                    <a:pt x="3895677" y="800037"/>
                    <a:pt x="3886732" y="800037"/>
                  </a:cubicBezTo>
                  <a:lnTo>
                    <a:pt x="16195" y="800037"/>
                  </a:lnTo>
                  <a:cubicBezTo>
                    <a:pt x="11900" y="800037"/>
                    <a:pt x="7781" y="798331"/>
                    <a:pt x="4744" y="795293"/>
                  </a:cubicBezTo>
                  <a:cubicBezTo>
                    <a:pt x="1706" y="792256"/>
                    <a:pt x="0" y="788137"/>
                    <a:pt x="0" y="783841"/>
                  </a:cubicBezTo>
                  <a:lnTo>
                    <a:pt x="0" y="16195"/>
                  </a:lnTo>
                  <a:cubicBezTo>
                    <a:pt x="0" y="11900"/>
                    <a:pt x="1706" y="7781"/>
                    <a:pt x="4744" y="4744"/>
                  </a:cubicBezTo>
                  <a:cubicBezTo>
                    <a:pt x="7781" y="1706"/>
                    <a:pt x="11900" y="0"/>
                    <a:pt x="16195" y="0"/>
                  </a:cubicBezTo>
                  <a:close/>
                </a:path>
              </a:pathLst>
            </a:custGeom>
            <a:solidFill>
              <a:srgbClr val="E9F6DC"/>
            </a:solidFill>
            <a:ln w="19050" cap="rnd">
              <a:solidFill>
                <a:srgbClr val="00B050"/>
              </a:solidFill>
              <a:prstDash val="lgDash"/>
              <a:round/>
            </a:ln>
          </p:spPr>
          <p:txBody>
            <a:bodyPr/>
            <a:lstStyle/>
            <a:p>
              <a:endParaRPr lang="en-US"/>
            </a:p>
          </p:txBody>
        </p:sp>
        <p:sp>
          <p:nvSpPr>
            <p:cNvPr id="11" name="TextBox 11"/>
            <p:cNvSpPr txBox="1"/>
            <p:nvPr/>
          </p:nvSpPr>
          <p:spPr>
            <a:xfrm>
              <a:off x="0" y="-9525"/>
              <a:ext cx="3902928" cy="809562"/>
            </a:xfrm>
            <a:prstGeom prst="rect">
              <a:avLst/>
            </a:prstGeom>
          </p:spPr>
          <p:txBody>
            <a:bodyPr lIns="50800" tIns="50800" rIns="50800" bIns="50800" rtlCol="0" anchor="ctr"/>
            <a:lstStyle/>
            <a:p>
              <a:pPr algn="ctr">
                <a:lnSpc>
                  <a:spcPts val="2160"/>
                </a:lnSpc>
              </a:pPr>
              <a:endParaRPr/>
            </a:p>
          </p:txBody>
        </p:sp>
      </p:gr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4" name="TextBox 14"/>
          <p:cNvSpPr txBox="1"/>
          <p:nvPr/>
        </p:nvSpPr>
        <p:spPr>
          <a:xfrm>
            <a:off x="1745946" y="3161848"/>
            <a:ext cx="14498555" cy="1742922"/>
          </a:xfrm>
          <a:prstGeom prst="rect">
            <a:avLst/>
          </a:prstGeom>
        </p:spPr>
        <p:txBody>
          <a:bodyPr lIns="0" tIns="0" rIns="0" bIns="0" rtlCol="0" anchor="t">
            <a:spAutoFit/>
          </a:bodyPr>
          <a:lstStyle/>
          <a:p>
            <a:pPr algn="r" rtl="1">
              <a:lnSpc>
                <a:spcPts val="4633"/>
              </a:lnSpc>
            </a:pPr>
            <a:r>
              <a:rPr lang="ar-EG" sz="2860" b="1" spc="29">
                <a:solidFill>
                  <a:srgbClr val="000000"/>
                </a:solidFill>
                <a:latin typeface="Almarai Bold"/>
                <a:ea typeface="Almarai Bold"/>
                <a:cs typeface="Almarai Bold"/>
                <a:sym typeface="Almarai Bold"/>
                <a:rtl/>
              </a:rPr>
              <a:t>تتمتع المنشآت الصغيرة عن غيرها ببساطة تنظيمها وذلك لمحدودية العاملين في المنشأة وسهولة توزيع الاختصاصات وتوضيحها. أيضا تحديد المسؤوليات مع سرعة إسناد الصلاحيات والسلطات، وضوح الإجراءات ، والنماذج، والقواعد والأسس. </a:t>
            </a:r>
          </a:p>
        </p:txBody>
      </p:sp>
      <p:sp>
        <p:nvSpPr>
          <p:cNvPr id="15" name="TextBox 15"/>
          <p:cNvSpPr txBox="1"/>
          <p:nvPr/>
        </p:nvSpPr>
        <p:spPr>
          <a:xfrm>
            <a:off x="6569407" y="924632"/>
            <a:ext cx="5316751" cy="531250"/>
          </a:xfrm>
          <a:prstGeom prst="rect">
            <a:avLst/>
          </a:prstGeom>
        </p:spPr>
        <p:txBody>
          <a:bodyPr lIns="0" tIns="0" rIns="0" bIns="0" rtlCol="0" anchor="t">
            <a:spAutoFit/>
          </a:bodyPr>
          <a:lstStyle/>
          <a:p>
            <a:pPr algn="ctr" rtl="1">
              <a:lnSpc>
                <a:spcPts val="4094"/>
              </a:lnSpc>
            </a:pPr>
            <a:r>
              <a:rPr lang="ar-EG" sz="3412" b="1">
                <a:solidFill>
                  <a:srgbClr val="000000"/>
                </a:solidFill>
                <a:latin typeface="Almarai Bold"/>
                <a:ea typeface="Almarai Bold"/>
                <a:cs typeface="Almarai Bold"/>
                <a:sym typeface="Almarai Bold"/>
                <a:rtl/>
              </a:rPr>
              <a:t>خصائص المنشآت الصغيرة</a:t>
            </a:r>
          </a:p>
        </p:txBody>
      </p:sp>
      <p:sp>
        <p:nvSpPr>
          <p:cNvPr id="16" name="TextBox 16"/>
          <p:cNvSpPr txBox="1"/>
          <p:nvPr/>
        </p:nvSpPr>
        <p:spPr>
          <a:xfrm>
            <a:off x="1802546" y="2141683"/>
            <a:ext cx="14498555" cy="561822"/>
          </a:xfrm>
          <a:prstGeom prst="rect">
            <a:avLst/>
          </a:prstGeom>
        </p:spPr>
        <p:txBody>
          <a:bodyPr lIns="0" tIns="0" rIns="0" bIns="0" rtlCol="0" anchor="t">
            <a:spAutoFit/>
          </a:bodyPr>
          <a:lstStyle/>
          <a:p>
            <a:pPr algn="r" rtl="1">
              <a:lnSpc>
                <a:spcPts val="4633"/>
              </a:lnSpc>
            </a:pPr>
            <a:r>
              <a:rPr lang="en-US" sz="2860" b="1" spc="29">
                <a:solidFill>
                  <a:srgbClr val="000000"/>
                </a:solidFill>
                <a:latin typeface="Almarai Bold"/>
                <a:ea typeface="Almarai Bold"/>
                <a:cs typeface="Almarai Bold"/>
                <a:sym typeface="Almarai Bold"/>
              </a:rPr>
              <a:t>6</a:t>
            </a:r>
            <a:r>
              <a:rPr lang="ar-EG" sz="2860" b="1" spc="29">
                <a:solidFill>
                  <a:srgbClr val="000000"/>
                </a:solidFill>
                <a:latin typeface="Almarai Bold"/>
                <a:ea typeface="Almarai Bold"/>
                <a:cs typeface="Almarai Bold"/>
                <a:sym typeface="Almarai Bold"/>
                <a:rtl/>
              </a:rPr>
              <a:t>- مرونة الادارة وسهولة الانشطة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26</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642359" y="2828473"/>
            <a:ext cx="14818929" cy="3015415"/>
            <a:chOff x="0" y="0"/>
            <a:chExt cx="3902928" cy="794183"/>
          </a:xfrm>
        </p:grpSpPr>
        <p:sp>
          <p:nvSpPr>
            <p:cNvPr id="10" name="Freeform 10"/>
            <p:cNvSpPr/>
            <p:nvPr/>
          </p:nvSpPr>
          <p:spPr>
            <a:xfrm>
              <a:off x="0" y="0"/>
              <a:ext cx="3902928" cy="794183"/>
            </a:xfrm>
            <a:custGeom>
              <a:avLst/>
              <a:gdLst/>
              <a:ahLst/>
              <a:cxnLst/>
              <a:rect l="l" t="t" r="r" b="b"/>
              <a:pathLst>
                <a:path w="3902928" h="794183">
                  <a:moveTo>
                    <a:pt x="16195" y="0"/>
                  </a:moveTo>
                  <a:lnTo>
                    <a:pt x="3886732" y="0"/>
                  </a:lnTo>
                  <a:cubicBezTo>
                    <a:pt x="3891028" y="0"/>
                    <a:pt x="3895147" y="1706"/>
                    <a:pt x="3898184" y="4744"/>
                  </a:cubicBezTo>
                  <a:cubicBezTo>
                    <a:pt x="3901221" y="7781"/>
                    <a:pt x="3902928" y="11900"/>
                    <a:pt x="3902928" y="16195"/>
                  </a:cubicBezTo>
                  <a:lnTo>
                    <a:pt x="3902928" y="777988"/>
                  </a:lnTo>
                  <a:cubicBezTo>
                    <a:pt x="3902928" y="782283"/>
                    <a:pt x="3901221" y="786403"/>
                    <a:pt x="3898184" y="789440"/>
                  </a:cubicBezTo>
                  <a:cubicBezTo>
                    <a:pt x="3895147" y="792477"/>
                    <a:pt x="3891028" y="794183"/>
                    <a:pt x="3886732" y="794183"/>
                  </a:cubicBezTo>
                  <a:lnTo>
                    <a:pt x="16195" y="794183"/>
                  </a:lnTo>
                  <a:cubicBezTo>
                    <a:pt x="11900" y="794183"/>
                    <a:pt x="7781" y="792477"/>
                    <a:pt x="4744" y="789440"/>
                  </a:cubicBezTo>
                  <a:cubicBezTo>
                    <a:pt x="1706" y="786403"/>
                    <a:pt x="0" y="782283"/>
                    <a:pt x="0" y="777988"/>
                  </a:cubicBezTo>
                  <a:lnTo>
                    <a:pt x="0" y="16195"/>
                  </a:lnTo>
                  <a:cubicBezTo>
                    <a:pt x="0" y="11900"/>
                    <a:pt x="1706" y="7781"/>
                    <a:pt x="4744" y="4744"/>
                  </a:cubicBezTo>
                  <a:cubicBezTo>
                    <a:pt x="7781" y="1706"/>
                    <a:pt x="11900" y="0"/>
                    <a:pt x="16195" y="0"/>
                  </a:cubicBezTo>
                  <a:close/>
                </a:path>
              </a:pathLst>
            </a:custGeom>
            <a:solidFill>
              <a:srgbClr val="E9F6DC"/>
            </a:solidFill>
            <a:ln w="19050" cap="rnd">
              <a:solidFill>
                <a:srgbClr val="00B050"/>
              </a:solidFill>
              <a:prstDash val="lgDash"/>
              <a:round/>
            </a:ln>
          </p:spPr>
          <p:txBody>
            <a:bodyPr/>
            <a:lstStyle/>
            <a:p>
              <a:endParaRPr lang="en-US"/>
            </a:p>
          </p:txBody>
        </p:sp>
        <p:sp>
          <p:nvSpPr>
            <p:cNvPr id="11" name="TextBox 11"/>
            <p:cNvSpPr txBox="1"/>
            <p:nvPr/>
          </p:nvSpPr>
          <p:spPr>
            <a:xfrm>
              <a:off x="0" y="-9525"/>
              <a:ext cx="3902928" cy="803708"/>
            </a:xfrm>
            <a:prstGeom prst="rect">
              <a:avLst/>
            </a:prstGeom>
          </p:spPr>
          <p:txBody>
            <a:bodyPr lIns="50800" tIns="50800" rIns="50800" bIns="50800" rtlCol="0" anchor="ctr"/>
            <a:lstStyle/>
            <a:p>
              <a:pPr algn="ctr">
                <a:lnSpc>
                  <a:spcPts val="2160"/>
                </a:lnSpc>
              </a:pPr>
              <a:endParaRPr/>
            </a:p>
          </p:txBody>
        </p:sp>
      </p:gr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4" name="TextBox 14"/>
          <p:cNvSpPr txBox="1"/>
          <p:nvPr/>
        </p:nvSpPr>
        <p:spPr>
          <a:xfrm>
            <a:off x="1745946" y="2865891"/>
            <a:ext cx="14498555" cy="2834106"/>
          </a:xfrm>
          <a:prstGeom prst="rect">
            <a:avLst/>
          </a:prstGeom>
        </p:spPr>
        <p:txBody>
          <a:bodyPr lIns="0" tIns="0" rIns="0" bIns="0" rtlCol="0" anchor="t">
            <a:spAutoFit/>
          </a:bodyPr>
          <a:lstStyle/>
          <a:p>
            <a:pPr algn="r" rtl="1">
              <a:lnSpc>
                <a:spcPts val="4471"/>
              </a:lnSpc>
            </a:pPr>
            <a:r>
              <a:rPr lang="ar-EG" sz="2760" b="1" spc="28">
                <a:solidFill>
                  <a:srgbClr val="000000"/>
                </a:solidFill>
                <a:latin typeface="Almarai Bold"/>
                <a:ea typeface="Almarai Bold"/>
                <a:cs typeface="Almarai Bold"/>
                <a:sym typeface="Almarai Bold"/>
                <a:rtl/>
              </a:rPr>
              <a:t>يتم إدارتها بواسطة المالك أو (الملاك) أو احد الموظفين وتظهر فكرة (إدارة الرجل الواحد) بمعنى أن أسلوب الإدارة السائد في المنشآت الصغيرة هو الإدارة من قبل المالك شخصيا أو من يساعده؛ لذلك فإن المدير/ المالك في المنشاة الصغيرة ليس بالضرورة يمتلك المهارة الإدارية اللازمة للعمل فهو عادة شخص غير متخصص في الإدارة ويميل الى المخاطرة ويدير العمل بفلسفة التوجه الإنتاجي أو البيعي.</a:t>
            </a:r>
          </a:p>
        </p:txBody>
      </p:sp>
      <p:sp>
        <p:nvSpPr>
          <p:cNvPr id="15" name="TextBox 15"/>
          <p:cNvSpPr txBox="1"/>
          <p:nvPr/>
        </p:nvSpPr>
        <p:spPr>
          <a:xfrm>
            <a:off x="6569407" y="924632"/>
            <a:ext cx="5316751" cy="531250"/>
          </a:xfrm>
          <a:prstGeom prst="rect">
            <a:avLst/>
          </a:prstGeom>
        </p:spPr>
        <p:txBody>
          <a:bodyPr lIns="0" tIns="0" rIns="0" bIns="0" rtlCol="0" anchor="t">
            <a:spAutoFit/>
          </a:bodyPr>
          <a:lstStyle/>
          <a:p>
            <a:pPr algn="ctr" rtl="1">
              <a:lnSpc>
                <a:spcPts val="4094"/>
              </a:lnSpc>
            </a:pPr>
            <a:r>
              <a:rPr lang="ar-EG" sz="3412" b="1">
                <a:solidFill>
                  <a:srgbClr val="000000"/>
                </a:solidFill>
                <a:latin typeface="Almarai Bold"/>
                <a:ea typeface="Almarai Bold"/>
                <a:cs typeface="Almarai Bold"/>
                <a:sym typeface="Almarai Bold"/>
                <a:rtl/>
              </a:rPr>
              <a:t>خصائص المنشآت الصغيرة</a:t>
            </a:r>
          </a:p>
        </p:txBody>
      </p:sp>
      <p:sp>
        <p:nvSpPr>
          <p:cNvPr id="16" name="TextBox 16"/>
          <p:cNvSpPr txBox="1"/>
          <p:nvPr/>
        </p:nvSpPr>
        <p:spPr>
          <a:xfrm>
            <a:off x="1802546" y="2141683"/>
            <a:ext cx="14498555" cy="561822"/>
          </a:xfrm>
          <a:prstGeom prst="rect">
            <a:avLst/>
          </a:prstGeom>
        </p:spPr>
        <p:txBody>
          <a:bodyPr lIns="0" tIns="0" rIns="0" bIns="0" rtlCol="0" anchor="t">
            <a:spAutoFit/>
          </a:bodyPr>
          <a:lstStyle/>
          <a:p>
            <a:pPr algn="r" rtl="1">
              <a:lnSpc>
                <a:spcPts val="4633"/>
              </a:lnSpc>
            </a:pPr>
            <a:r>
              <a:rPr lang="en-US" sz="2860" b="1" spc="29">
                <a:solidFill>
                  <a:srgbClr val="000000"/>
                </a:solidFill>
                <a:latin typeface="Almarai Bold"/>
                <a:ea typeface="Almarai Bold"/>
                <a:cs typeface="Almarai Bold"/>
                <a:sym typeface="Almarai Bold"/>
              </a:rPr>
              <a:t>7</a:t>
            </a:r>
            <a:r>
              <a:rPr lang="ar-EG" sz="2860" b="1" spc="29">
                <a:solidFill>
                  <a:srgbClr val="000000"/>
                </a:solidFill>
                <a:latin typeface="Almarai Bold"/>
                <a:ea typeface="Almarai Bold"/>
                <a:cs typeface="Almarai Bold"/>
                <a:sym typeface="Almarai Bold"/>
                <a:rtl/>
              </a:rPr>
              <a:t>- النمط الشخصي في الادارة ( إدارة الشخص الواحد).</a:t>
            </a:r>
          </a:p>
        </p:txBody>
      </p:sp>
      <p:sp>
        <p:nvSpPr>
          <p:cNvPr id="17" name="TextBox 17"/>
          <p:cNvSpPr txBox="1"/>
          <p:nvPr/>
        </p:nvSpPr>
        <p:spPr>
          <a:xfrm>
            <a:off x="1992650" y="6034388"/>
            <a:ext cx="14498555" cy="561822"/>
          </a:xfrm>
          <a:prstGeom prst="rect">
            <a:avLst/>
          </a:prstGeom>
        </p:spPr>
        <p:txBody>
          <a:bodyPr lIns="0" tIns="0" rIns="0" bIns="0" rtlCol="0" anchor="t">
            <a:spAutoFit/>
          </a:bodyPr>
          <a:lstStyle/>
          <a:p>
            <a:pPr algn="r" rtl="1">
              <a:lnSpc>
                <a:spcPts val="4633"/>
              </a:lnSpc>
            </a:pPr>
            <a:r>
              <a:rPr lang="ar-SA" sz="2860" b="1" spc="29" dirty="0">
                <a:solidFill>
                  <a:srgbClr val="000000"/>
                </a:solidFill>
                <a:latin typeface="Almarai Bold"/>
                <a:ea typeface="Almarai Bold"/>
                <a:cs typeface="Almarai Bold"/>
                <a:sym typeface="Almarai Bold"/>
              </a:rPr>
              <a:t>7-	التجديد والابتكار </a:t>
            </a:r>
            <a:endParaRPr lang="ar-EG" sz="2860" b="1" spc="29" dirty="0">
              <a:solidFill>
                <a:srgbClr val="000000"/>
              </a:solidFill>
              <a:latin typeface="Almarai Bold"/>
              <a:ea typeface="Almarai Bold"/>
              <a:cs typeface="Almarai Bold"/>
              <a:sym typeface="Almarai Bold"/>
              <a:rtl/>
            </a:endParaRPr>
          </a:p>
        </p:txBody>
      </p:sp>
      <p:grpSp>
        <p:nvGrpSpPr>
          <p:cNvPr id="18" name="Group 18"/>
          <p:cNvGrpSpPr/>
          <p:nvPr/>
        </p:nvGrpSpPr>
        <p:grpSpPr>
          <a:xfrm>
            <a:off x="1802546" y="6767660"/>
            <a:ext cx="14818929" cy="1604251"/>
            <a:chOff x="0" y="0"/>
            <a:chExt cx="3902928" cy="422519"/>
          </a:xfrm>
        </p:grpSpPr>
        <p:sp>
          <p:nvSpPr>
            <p:cNvPr id="19" name="Freeform 19"/>
            <p:cNvSpPr/>
            <p:nvPr/>
          </p:nvSpPr>
          <p:spPr>
            <a:xfrm>
              <a:off x="0" y="0"/>
              <a:ext cx="3902928" cy="422519"/>
            </a:xfrm>
            <a:custGeom>
              <a:avLst/>
              <a:gdLst/>
              <a:ahLst/>
              <a:cxnLst/>
              <a:rect l="l" t="t" r="r" b="b"/>
              <a:pathLst>
                <a:path w="3902928" h="422519">
                  <a:moveTo>
                    <a:pt x="16195" y="0"/>
                  </a:moveTo>
                  <a:lnTo>
                    <a:pt x="3886732" y="0"/>
                  </a:lnTo>
                  <a:cubicBezTo>
                    <a:pt x="3891028" y="0"/>
                    <a:pt x="3895147" y="1706"/>
                    <a:pt x="3898184" y="4744"/>
                  </a:cubicBezTo>
                  <a:cubicBezTo>
                    <a:pt x="3901221" y="7781"/>
                    <a:pt x="3902928" y="11900"/>
                    <a:pt x="3902928" y="16195"/>
                  </a:cubicBezTo>
                  <a:lnTo>
                    <a:pt x="3902928" y="406323"/>
                  </a:lnTo>
                  <a:cubicBezTo>
                    <a:pt x="3902928" y="410619"/>
                    <a:pt x="3901221" y="414738"/>
                    <a:pt x="3898184" y="417775"/>
                  </a:cubicBezTo>
                  <a:cubicBezTo>
                    <a:pt x="3895147" y="420813"/>
                    <a:pt x="3891028" y="422519"/>
                    <a:pt x="3886732" y="422519"/>
                  </a:cubicBezTo>
                  <a:lnTo>
                    <a:pt x="16195" y="422519"/>
                  </a:lnTo>
                  <a:cubicBezTo>
                    <a:pt x="11900" y="422519"/>
                    <a:pt x="7781" y="420813"/>
                    <a:pt x="4744" y="417775"/>
                  </a:cubicBezTo>
                  <a:cubicBezTo>
                    <a:pt x="1706" y="414738"/>
                    <a:pt x="0" y="410619"/>
                    <a:pt x="0" y="406323"/>
                  </a:cubicBezTo>
                  <a:lnTo>
                    <a:pt x="0" y="16195"/>
                  </a:lnTo>
                  <a:cubicBezTo>
                    <a:pt x="0" y="11900"/>
                    <a:pt x="1706" y="7781"/>
                    <a:pt x="4744" y="4744"/>
                  </a:cubicBezTo>
                  <a:cubicBezTo>
                    <a:pt x="7781" y="1706"/>
                    <a:pt x="11900" y="0"/>
                    <a:pt x="16195" y="0"/>
                  </a:cubicBezTo>
                  <a:close/>
                </a:path>
              </a:pathLst>
            </a:custGeom>
            <a:solidFill>
              <a:srgbClr val="E9F6DC"/>
            </a:solidFill>
            <a:ln w="19050" cap="rnd">
              <a:solidFill>
                <a:srgbClr val="00B050"/>
              </a:solidFill>
              <a:prstDash val="lgDash"/>
              <a:round/>
            </a:ln>
          </p:spPr>
          <p:txBody>
            <a:bodyPr/>
            <a:lstStyle/>
            <a:p>
              <a:endParaRPr lang="en-US"/>
            </a:p>
          </p:txBody>
        </p:sp>
        <p:sp>
          <p:nvSpPr>
            <p:cNvPr id="20" name="TextBox 20"/>
            <p:cNvSpPr txBox="1"/>
            <p:nvPr/>
          </p:nvSpPr>
          <p:spPr>
            <a:xfrm>
              <a:off x="0" y="-9525"/>
              <a:ext cx="3902928" cy="432044"/>
            </a:xfrm>
            <a:prstGeom prst="rect">
              <a:avLst/>
            </a:prstGeom>
          </p:spPr>
          <p:txBody>
            <a:bodyPr lIns="50800" tIns="50800" rIns="50800" bIns="50800" rtlCol="0" anchor="ctr"/>
            <a:lstStyle/>
            <a:p>
              <a:pPr algn="ctr">
                <a:lnSpc>
                  <a:spcPts val="2160"/>
                </a:lnSpc>
              </a:pPr>
              <a:endParaRPr/>
            </a:p>
          </p:txBody>
        </p:sp>
      </p:grpSp>
      <p:sp>
        <p:nvSpPr>
          <p:cNvPr id="21" name="TextBox 21"/>
          <p:cNvSpPr txBox="1"/>
          <p:nvPr/>
        </p:nvSpPr>
        <p:spPr>
          <a:xfrm>
            <a:off x="1802546" y="6929585"/>
            <a:ext cx="14498555" cy="1119606"/>
          </a:xfrm>
          <a:prstGeom prst="rect">
            <a:avLst/>
          </a:prstGeom>
        </p:spPr>
        <p:txBody>
          <a:bodyPr lIns="0" tIns="0" rIns="0" bIns="0" rtlCol="0" anchor="t">
            <a:spAutoFit/>
          </a:bodyPr>
          <a:lstStyle/>
          <a:p>
            <a:pPr algn="r" rtl="1">
              <a:lnSpc>
                <a:spcPts val="4471"/>
              </a:lnSpc>
            </a:pPr>
            <a:r>
              <a:rPr lang="ar-EG" sz="2760" b="1" spc="28">
                <a:solidFill>
                  <a:srgbClr val="000000"/>
                </a:solidFill>
                <a:latin typeface="Almarai Bold"/>
                <a:ea typeface="Almarai Bold"/>
                <a:cs typeface="Almarai Bold"/>
                <a:sym typeface="Almarai Bold"/>
                <a:rtl/>
              </a:rPr>
              <a:t>في الدول المتقدمة تعتبر المشروعات الصغيرة مصدراً رئيسياً للكثير من الأفكار والاختراعات . وذلك لأن أصحابها يؤمنون أن التجديد والابتكار يؤثر على أرباحهم كما يحفزهم على الاهتمام بها.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27</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3983491" y="2089636"/>
            <a:ext cx="10873848" cy="7000039"/>
          </a:xfrm>
          <a:custGeom>
            <a:avLst/>
            <a:gdLst/>
            <a:ahLst/>
            <a:cxnLst/>
            <a:rect l="l" t="t" r="r" b="b"/>
            <a:pathLst>
              <a:path w="10873848" h="7000039">
                <a:moveTo>
                  <a:pt x="0" y="0"/>
                </a:moveTo>
                <a:lnTo>
                  <a:pt x="10873848" y="0"/>
                </a:lnTo>
                <a:lnTo>
                  <a:pt x="10873848" y="7000039"/>
                </a:lnTo>
                <a:lnTo>
                  <a:pt x="0" y="70000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1" name="TextBox 11"/>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2" name="TextBox 12"/>
          <p:cNvSpPr txBox="1"/>
          <p:nvPr/>
        </p:nvSpPr>
        <p:spPr>
          <a:xfrm>
            <a:off x="6663323" y="601738"/>
            <a:ext cx="4777001" cy="1198347"/>
          </a:xfrm>
          <a:prstGeom prst="rect">
            <a:avLst/>
          </a:prstGeom>
        </p:spPr>
        <p:txBody>
          <a:bodyPr lIns="0" tIns="0" rIns="0" bIns="0" rtlCol="0" anchor="t">
            <a:spAutoFit/>
          </a:bodyPr>
          <a:lstStyle/>
          <a:p>
            <a:pPr algn="ctr" rtl="1">
              <a:lnSpc>
                <a:spcPts val="4708"/>
              </a:lnSpc>
            </a:pPr>
            <a:r>
              <a:rPr lang="ar-EG" sz="3412" b="1">
                <a:solidFill>
                  <a:srgbClr val="000000"/>
                </a:solidFill>
                <a:latin typeface="Almarai Bold"/>
                <a:ea typeface="Almarai Bold"/>
                <a:cs typeface="Almarai Bold"/>
                <a:sym typeface="Almarai Bold"/>
                <a:rtl/>
              </a:rPr>
              <a:t>خصائص الإدارة في المنشآت الصغيرة</a:t>
            </a:r>
          </a:p>
        </p:txBody>
      </p:sp>
      <p:sp>
        <p:nvSpPr>
          <p:cNvPr id="13" name="TextBox 13"/>
          <p:cNvSpPr txBox="1"/>
          <p:nvPr/>
        </p:nvSpPr>
        <p:spPr>
          <a:xfrm>
            <a:off x="3900457" y="4064730"/>
            <a:ext cx="4042064" cy="965011"/>
          </a:xfrm>
          <a:prstGeom prst="rect">
            <a:avLst/>
          </a:prstGeom>
        </p:spPr>
        <p:txBody>
          <a:bodyPr lIns="0" tIns="0" rIns="0" bIns="0" rtlCol="0" anchor="t">
            <a:spAutoFit/>
          </a:bodyPr>
          <a:lstStyle/>
          <a:p>
            <a:pPr algn="ctr" rtl="1">
              <a:lnSpc>
                <a:spcPts val="3884"/>
              </a:lnSpc>
            </a:pPr>
            <a:r>
              <a:rPr lang="ar-EG" sz="2157" b="1">
                <a:solidFill>
                  <a:srgbClr val="000000"/>
                </a:solidFill>
                <a:latin typeface="Almarai Bold"/>
                <a:ea typeface="Almarai Bold"/>
                <a:cs typeface="Almarai Bold"/>
                <a:sym typeface="Almarai Bold"/>
                <a:rtl/>
              </a:rPr>
              <a:t>سيادة النمط الأوتوقراطي للقيادة. ( السلطة بيد شخص واحد)</a:t>
            </a:r>
          </a:p>
        </p:txBody>
      </p:sp>
      <p:sp>
        <p:nvSpPr>
          <p:cNvPr id="14" name="TextBox 14"/>
          <p:cNvSpPr txBox="1"/>
          <p:nvPr/>
        </p:nvSpPr>
        <p:spPr>
          <a:xfrm>
            <a:off x="11440324" y="2493472"/>
            <a:ext cx="2797564" cy="554354"/>
          </a:xfrm>
          <a:prstGeom prst="rect">
            <a:avLst/>
          </a:prstGeom>
        </p:spPr>
        <p:txBody>
          <a:bodyPr lIns="0" tIns="0" rIns="0" bIns="0" rtlCol="0" anchor="t">
            <a:spAutoFit/>
          </a:bodyPr>
          <a:lstStyle/>
          <a:p>
            <a:pPr algn="r" rtl="1">
              <a:lnSpc>
                <a:spcPts val="4680"/>
              </a:lnSpc>
            </a:pPr>
            <a:r>
              <a:rPr lang="ar-EG" sz="2600" b="1">
                <a:solidFill>
                  <a:srgbClr val="000000"/>
                </a:solidFill>
                <a:latin typeface="Almarai Bold"/>
                <a:ea typeface="Almarai Bold"/>
                <a:cs typeface="Almarai Bold"/>
                <a:sym typeface="Almarai Bold"/>
                <a:rtl/>
              </a:rPr>
              <a:t>فريق إدارة صغير </a:t>
            </a:r>
          </a:p>
        </p:txBody>
      </p:sp>
      <p:sp>
        <p:nvSpPr>
          <p:cNvPr id="15" name="TextBox 15"/>
          <p:cNvSpPr txBox="1"/>
          <p:nvPr/>
        </p:nvSpPr>
        <p:spPr>
          <a:xfrm>
            <a:off x="4040641" y="2242190"/>
            <a:ext cx="3742647" cy="1056918"/>
          </a:xfrm>
          <a:prstGeom prst="rect">
            <a:avLst/>
          </a:prstGeom>
        </p:spPr>
        <p:txBody>
          <a:bodyPr lIns="0" tIns="0" rIns="0" bIns="0" rtlCol="0" anchor="t">
            <a:spAutoFit/>
          </a:bodyPr>
          <a:lstStyle/>
          <a:p>
            <a:pPr algn="ctr" rtl="1">
              <a:lnSpc>
                <a:spcPts val="4224"/>
              </a:lnSpc>
            </a:pPr>
            <a:r>
              <a:rPr lang="ar-EG" sz="2346" b="1">
                <a:solidFill>
                  <a:srgbClr val="000000"/>
                </a:solidFill>
                <a:latin typeface="Almarai Bold"/>
                <a:ea typeface="Almarai Bold"/>
                <a:cs typeface="Almarai Bold"/>
                <a:sym typeface="Almarai Bold"/>
                <a:rtl/>
              </a:rPr>
              <a:t>لا يوجد موظفون متخصصون أو وظائف متخصصة.</a:t>
            </a:r>
          </a:p>
        </p:txBody>
      </p:sp>
      <p:sp>
        <p:nvSpPr>
          <p:cNvPr id="16" name="TextBox 16"/>
          <p:cNvSpPr txBox="1"/>
          <p:nvPr/>
        </p:nvSpPr>
        <p:spPr>
          <a:xfrm>
            <a:off x="11894503" y="3989071"/>
            <a:ext cx="2343386" cy="1154429"/>
          </a:xfrm>
          <a:prstGeom prst="rect">
            <a:avLst/>
          </a:prstGeom>
        </p:spPr>
        <p:txBody>
          <a:bodyPr lIns="0" tIns="0" rIns="0" bIns="0" rtlCol="0" anchor="t">
            <a:spAutoFit/>
          </a:bodyPr>
          <a:lstStyle/>
          <a:p>
            <a:pPr algn="ctr" rtl="1">
              <a:lnSpc>
                <a:spcPts val="4680"/>
              </a:lnSpc>
            </a:pPr>
            <a:r>
              <a:rPr lang="ar-EG" sz="2600" b="1">
                <a:solidFill>
                  <a:srgbClr val="000000"/>
                </a:solidFill>
                <a:latin typeface="Almarai Bold"/>
                <a:ea typeface="Almarai Bold"/>
                <a:cs typeface="Almarai Bold"/>
                <a:sym typeface="Almarai Bold"/>
                <a:rtl/>
              </a:rPr>
              <a:t>أدوار متعددة للمدير / المالك.</a:t>
            </a:r>
          </a:p>
        </p:txBody>
      </p:sp>
      <p:sp>
        <p:nvSpPr>
          <p:cNvPr id="17" name="TextBox 17"/>
          <p:cNvSpPr txBox="1"/>
          <p:nvPr/>
        </p:nvSpPr>
        <p:spPr>
          <a:xfrm>
            <a:off x="11156259" y="6305561"/>
            <a:ext cx="3365696" cy="502919"/>
          </a:xfrm>
          <a:prstGeom prst="rect">
            <a:avLst/>
          </a:prstGeom>
        </p:spPr>
        <p:txBody>
          <a:bodyPr lIns="0" tIns="0" rIns="0" bIns="0" rtlCol="0" anchor="t">
            <a:spAutoFit/>
          </a:bodyPr>
          <a:lstStyle/>
          <a:p>
            <a:pPr algn="ctr" rtl="1">
              <a:lnSpc>
                <a:spcPts val="4320"/>
              </a:lnSpc>
            </a:pPr>
            <a:r>
              <a:rPr lang="ar-EG" sz="2400" b="1">
                <a:solidFill>
                  <a:srgbClr val="000000"/>
                </a:solidFill>
                <a:latin typeface="Almarai Bold"/>
                <a:ea typeface="Almarai Bold"/>
                <a:cs typeface="Almarai Bold"/>
                <a:sym typeface="Almarai Bold"/>
                <a:rtl/>
              </a:rPr>
              <a:t>نظام رقابة غير رسمي .</a:t>
            </a:r>
          </a:p>
        </p:txBody>
      </p:sp>
      <p:sp>
        <p:nvSpPr>
          <p:cNvPr id="18" name="TextBox 18"/>
          <p:cNvSpPr txBox="1"/>
          <p:nvPr/>
        </p:nvSpPr>
        <p:spPr>
          <a:xfrm>
            <a:off x="11156259" y="7970530"/>
            <a:ext cx="3365696" cy="502919"/>
          </a:xfrm>
          <a:prstGeom prst="rect">
            <a:avLst/>
          </a:prstGeom>
        </p:spPr>
        <p:txBody>
          <a:bodyPr lIns="0" tIns="0" rIns="0" bIns="0" rtlCol="0" anchor="t">
            <a:spAutoFit/>
          </a:bodyPr>
          <a:lstStyle/>
          <a:p>
            <a:pPr algn="ctr" rtl="1">
              <a:lnSpc>
                <a:spcPts val="4320"/>
              </a:lnSpc>
            </a:pPr>
            <a:r>
              <a:rPr lang="ar-EG" sz="2400" b="1">
                <a:solidFill>
                  <a:srgbClr val="000000"/>
                </a:solidFill>
                <a:latin typeface="Almarai Bold"/>
                <a:ea typeface="Almarai Bold"/>
                <a:cs typeface="Almarai Bold"/>
                <a:sym typeface="Almarai Bold"/>
                <a:rtl/>
              </a:rPr>
              <a:t>تقارب فريق العمل.</a:t>
            </a:r>
          </a:p>
        </p:txBody>
      </p:sp>
      <p:sp>
        <p:nvSpPr>
          <p:cNvPr id="19" name="TextBox 19"/>
          <p:cNvSpPr txBox="1"/>
          <p:nvPr/>
        </p:nvSpPr>
        <p:spPr>
          <a:xfrm>
            <a:off x="4229117" y="5854077"/>
            <a:ext cx="3365695" cy="1045844"/>
          </a:xfrm>
          <a:prstGeom prst="rect">
            <a:avLst/>
          </a:prstGeom>
        </p:spPr>
        <p:txBody>
          <a:bodyPr lIns="0" tIns="0" rIns="0" bIns="0" rtlCol="0" anchor="t">
            <a:spAutoFit/>
          </a:bodyPr>
          <a:lstStyle/>
          <a:p>
            <a:pPr algn="ctr" rtl="1">
              <a:lnSpc>
                <a:spcPts val="4320"/>
              </a:lnSpc>
            </a:pPr>
            <a:r>
              <a:rPr lang="ar-EG" sz="2400" b="1">
                <a:solidFill>
                  <a:srgbClr val="000000"/>
                </a:solidFill>
                <a:latin typeface="Almarai Bold"/>
                <a:ea typeface="Almarai Bold"/>
                <a:cs typeface="Almarai Bold"/>
                <a:sym typeface="Almarai Bold"/>
                <a:rtl/>
              </a:rPr>
              <a:t>ضعف التأثير على البيئة المحيطة.</a:t>
            </a:r>
          </a:p>
        </p:txBody>
      </p:sp>
      <p:sp>
        <p:nvSpPr>
          <p:cNvPr id="20" name="TextBox 20"/>
          <p:cNvSpPr txBox="1"/>
          <p:nvPr/>
        </p:nvSpPr>
        <p:spPr>
          <a:xfrm>
            <a:off x="4238642" y="8150552"/>
            <a:ext cx="3365696" cy="502919"/>
          </a:xfrm>
          <a:prstGeom prst="rect">
            <a:avLst/>
          </a:prstGeom>
        </p:spPr>
        <p:txBody>
          <a:bodyPr lIns="0" tIns="0" rIns="0" bIns="0" rtlCol="0" anchor="t">
            <a:spAutoFit/>
          </a:bodyPr>
          <a:lstStyle/>
          <a:p>
            <a:pPr algn="ctr" rtl="1">
              <a:lnSpc>
                <a:spcPts val="4320"/>
              </a:lnSpc>
            </a:pPr>
            <a:r>
              <a:rPr lang="ar-EG" sz="2400" b="1">
                <a:solidFill>
                  <a:srgbClr val="000000"/>
                </a:solidFill>
                <a:latin typeface="Almarai Bold"/>
                <a:ea typeface="Almarai Bold"/>
                <a:cs typeface="Almarai Bold"/>
                <a:sym typeface="Almarai Bold"/>
                <a:rtl/>
              </a:rPr>
              <a:t>حصة سوقية محدودة</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28</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5477434" y="2089636"/>
            <a:ext cx="7500697" cy="7416314"/>
          </a:xfrm>
          <a:custGeom>
            <a:avLst/>
            <a:gdLst/>
            <a:ahLst/>
            <a:cxnLst/>
            <a:rect l="l" t="t" r="r" b="b"/>
            <a:pathLst>
              <a:path w="7500697" h="7416314">
                <a:moveTo>
                  <a:pt x="0" y="0"/>
                </a:moveTo>
                <a:lnTo>
                  <a:pt x="7500697" y="0"/>
                </a:lnTo>
                <a:lnTo>
                  <a:pt x="7500697" y="7416314"/>
                </a:lnTo>
                <a:lnTo>
                  <a:pt x="0" y="74163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1" name="TextBox 11"/>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06</a:t>
            </a:r>
          </a:p>
        </p:txBody>
      </p:sp>
      <p:sp>
        <p:nvSpPr>
          <p:cNvPr id="12" name="TextBox 12"/>
          <p:cNvSpPr txBox="1"/>
          <p:nvPr/>
        </p:nvSpPr>
        <p:spPr>
          <a:xfrm>
            <a:off x="6663323" y="573163"/>
            <a:ext cx="4777001" cy="1198347"/>
          </a:xfrm>
          <a:prstGeom prst="rect">
            <a:avLst/>
          </a:prstGeom>
        </p:spPr>
        <p:txBody>
          <a:bodyPr lIns="0" tIns="0" rIns="0" bIns="0" rtlCol="0" anchor="t">
            <a:spAutoFit/>
          </a:bodyPr>
          <a:lstStyle/>
          <a:p>
            <a:pPr algn="ctr" rtl="1">
              <a:lnSpc>
                <a:spcPts val="4708"/>
              </a:lnSpc>
            </a:pPr>
            <a:r>
              <a:rPr lang="ar-EG" sz="3412" b="1">
                <a:solidFill>
                  <a:srgbClr val="000000"/>
                </a:solidFill>
                <a:latin typeface="Almarai Bold"/>
                <a:ea typeface="Almarai Bold"/>
                <a:cs typeface="Almarai Bold"/>
                <a:sym typeface="Almarai Bold"/>
                <a:rtl/>
              </a:rPr>
              <a:t>فشل المشروعات الصغيرة</a:t>
            </a:r>
          </a:p>
        </p:txBody>
      </p:sp>
      <p:sp>
        <p:nvSpPr>
          <p:cNvPr id="13" name="TextBox 13"/>
          <p:cNvSpPr txBox="1"/>
          <p:nvPr/>
        </p:nvSpPr>
        <p:spPr>
          <a:xfrm>
            <a:off x="6198822" y="3410159"/>
            <a:ext cx="2400400" cy="630556"/>
          </a:xfrm>
          <a:prstGeom prst="rect">
            <a:avLst/>
          </a:prstGeom>
        </p:spPr>
        <p:txBody>
          <a:bodyPr lIns="0" tIns="0" rIns="0" bIns="0" rtlCol="0" anchor="t">
            <a:spAutoFit/>
          </a:bodyPr>
          <a:lstStyle/>
          <a:p>
            <a:pPr algn="ctr">
              <a:lnSpc>
                <a:spcPts val="2421"/>
              </a:lnSpc>
            </a:pPr>
            <a:r>
              <a:rPr lang="ar-EG" sz="2018" b="1">
                <a:solidFill>
                  <a:srgbClr val="000000"/>
                </a:solidFill>
                <a:latin typeface="Almarai Bold"/>
                <a:ea typeface="Almarai Bold"/>
                <a:cs typeface="Almarai Bold"/>
                <a:sym typeface="Almarai Bold"/>
                <a:rtl/>
              </a:rPr>
              <a:t>مشكلة نقص المعلومات</a:t>
            </a:r>
            <a:r>
              <a:rPr lang="en-US" sz="2018" b="1">
                <a:solidFill>
                  <a:srgbClr val="000000"/>
                </a:solidFill>
                <a:latin typeface="Almarai Bold"/>
                <a:ea typeface="Almarai Bold"/>
                <a:cs typeface="Almarai Bold"/>
                <a:sym typeface="Almarai Bold"/>
              </a:rPr>
              <a:t> </a:t>
            </a:r>
          </a:p>
        </p:txBody>
      </p:sp>
      <p:sp>
        <p:nvSpPr>
          <p:cNvPr id="14" name="TextBox 14"/>
          <p:cNvSpPr txBox="1"/>
          <p:nvPr/>
        </p:nvSpPr>
        <p:spPr>
          <a:xfrm>
            <a:off x="9954907" y="3172019"/>
            <a:ext cx="2141615" cy="742980"/>
          </a:xfrm>
          <a:prstGeom prst="rect">
            <a:avLst/>
          </a:prstGeom>
        </p:spPr>
        <p:txBody>
          <a:bodyPr lIns="0" tIns="0" rIns="0" bIns="0" rtlCol="0" anchor="t">
            <a:spAutoFit/>
          </a:bodyPr>
          <a:lstStyle/>
          <a:p>
            <a:pPr algn="ctr" rtl="1">
              <a:lnSpc>
                <a:spcPts val="2897"/>
              </a:lnSpc>
            </a:pPr>
            <a:r>
              <a:rPr lang="ar-EG" sz="2414" b="1">
                <a:solidFill>
                  <a:srgbClr val="000000"/>
                </a:solidFill>
                <a:latin typeface="Almarai Bold"/>
                <a:ea typeface="Almarai Bold"/>
                <a:cs typeface="Almarai Bold"/>
                <a:sym typeface="Almarai Bold"/>
                <a:rtl/>
              </a:rPr>
              <a:t>الركود الاقتصادي </a:t>
            </a:r>
          </a:p>
        </p:txBody>
      </p:sp>
      <p:sp>
        <p:nvSpPr>
          <p:cNvPr id="15" name="TextBox 15"/>
          <p:cNvSpPr txBox="1"/>
          <p:nvPr/>
        </p:nvSpPr>
        <p:spPr>
          <a:xfrm>
            <a:off x="10876716" y="5029339"/>
            <a:ext cx="2299726" cy="744981"/>
          </a:xfrm>
          <a:prstGeom prst="rect">
            <a:avLst/>
          </a:prstGeom>
        </p:spPr>
        <p:txBody>
          <a:bodyPr lIns="0" tIns="0" rIns="0" bIns="0" rtlCol="0" anchor="t">
            <a:spAutoFit/>
          </a:bodyPr>
          <a:lstStyle/>
          <a:p>
            <a:pPr algn="ctr" rtl="1">
              <a:lnSpc>
                <a:spcPts val="2830"/>
              </a:lnSpc>
            </a:pPr>
            <a:r>
              <a:rPr lang="ar-EG" sz="2358" b="1">
                <a:solidFill>
                  <a:srgbClr val="000000"/>
                </a:solidFill>
                <a:latin typeface="Almarai Bold"/>
                <a:ea typeface="Almarai Bold"/>
                <a:cs typeface="Almarai Bold"/>
                <a:sym typeface="Almarai Bold"/>
                <a:rtl/>
              </a:rPr>
              <a:t>المشكلات التمويلية </a:t>
            </a:r>
          </a:p>
        </p:txBody>
      </p:sp>
      <p:sp>
        <p:nvSpPr>
          <p:cNvPr id="16" name="TextBox 16"/>
          <p:cNvSpPr txBox="1"/>
          <p:nvPr/>
        </p:nvSpPr>
        <p:spPr>
          <a:xfrm>
            <a:off x="10511474" y="6888661"/>
            <a:ext cx="2326537" cy="757386"/>
          </a:xfrm>
          <a:prstGeom prst="rect">
            <a:avLst/>
          </a:prstGeom>
        </p:spPr>
        <p:txBody>
          <a:bodyPr lIns="0" tIns="0" rIns="0" bIns="0" rtlCol="0" anchor="t">
            <a:spAutoFit/>
          </a:bodyPr>
          <a:lstStyle/>
          <a:p>
            <a:pPr algn="ctr" rtl="1">
              <a:lnSpc>
                <a:spcPts val="2953"/>
              </a:lnSpc>
            </a:pPr>
            <a:r>
              <a:rPr lang="ar-EG" sz="2461" b="1">
                <a:solidFill>
                  <a:srgbClr val="000000"/>
                </a:solidFill>
                <a:latin typeface="Almarai Bold"/>
                <a:ea typeface="Almarai Bold"/>
                <a:cs typeface="Almarai Bold"/>
                <a:sym typeface="Almarai Bold"/>
                <a:rtl/>
              </a:rPr>
              <a:t>مشكلات الاستثمار </a:t>
            </a:r>
          </a:p>
        </p:txBody>
      </p:sp>
      <p:sp>
        <p:nvSpPr>
          <p:cNvPr id="17" name="TextBox 17"/>
          <p:cNvSpPr txBox="1"/>
          <p:nvPr/>
        </p:nvSpPr>
        <p:spPr>
          <a:xfrm>
            <a:off x="9466409" y="8260913"/>
            <a:ext cx="1476981" cy="409575"/>
          </a:xfrm>
          <a:prstGeom prst="rect">
            <a:avLst/>
          </a:prstGeom>
        </p:spPr>
        <p:txBody>
          <a:bodyPr lIns="0" tIns="0" rIns="0" bIns="0" rtlCol="0" anchor="t">
            <a:spAutoFit/>
          </a:bodyPr>
          <a:lstStyle/>
          <a:p>
            <a:pPr algn="ctr" rtl="1">
              <a:lnSpc>
                <a:spcPts val="3120"/>
              </a:lnSpc>
            </a:pPr>
            <a:r>
              <a:rPr lang="ar-EG" sz="2600" b="1">
                <a:solidFill>
                  <a:srgbClr val="000000"/>
                </a:solidFill>
                <a:latin typeface="Almarai Bold"/>
                <a:ea typeface="Almarai Bold"/>
                <a:cs typeface="Almarai Bold"/>
                <a:sym typeface="Almarai Bold"/>
                <a:rtl/>
              </a:rPr>
              <a:t>المنافسة</a:t>
            </a:r>
          </a:p>
        </p:txBody>
      </p:sp>
      <p:sp>
        <p:nvSpPr>
          <p:cNvPr id="18" name="TextBox 18"/>
          <p:cNvSpPr txBox="1"/>
          <p:nvPr/>
        </p:nvSpPr>
        <p:spPr>
          <a:xfrm>
            <a:off x="7108684" y="7970464"/>
            <a:ext cx="2319626" cy="981075"/>
          </a:xfrm>
          <a:prstGeom prst="rect">
            <a:avLst/>
          </a:prstGeom>
        </p:spPr>
        <p:txBody>
          <a:bodyPr lIns="0" tIns="0" rIns="0" bIns="0" rtlCol="0" anchor="t">
            <a:spAutoFit/>
          </a:bodyPr>
          <a:lstStyle/>
          <a:p>
            <a:pPr algn="ctr" rtl="1">
              <a:lnSpc>
                <a:spcPts val="2529"/>
              </a:lnSpc>
            </a:pPr>
            <a:r>
              <a:rPr lang="ar-EG" sz="2107" b="1">
                <a:solidFill>
                  <a:srgbClr val="000000"/>
                </a:solidFill>
                <a:latin typeface="Almarai Bold"/>
                <a:ea typeface="Almarai Bold"/>
                <a:cs typeface="Almarai Bold"/>
                <a:sym typeface="Almarai Bold"/>
                <a:rtl/>
              </a:rPr>
              <a:t>عبء</a:t>
            </a:r>
          </a:p>
          <a:p>
            <a:pPr algn="ctr" rtl="1">
              <a:lnSpc>
                <a:spcPts val="2529"/>
              </a:lnSpc>
            </a:pPr>
            <a:r>
              <a:rPr lang="ar-EG" sz="2107" b="1">
                <a:solidFill>
                  <a:srgbClr val="000000"/>
                </a:solidFill>
                <a:latin typeface="Almarai Bold"/>
                <a:ea typeface="Almarai Bold"/>
                <a:cs typeface="Almarai Bold"/>
                <a:sym typeface="Almarai Bold"/>
                <a:rtl/>
              </a:rPr>
              <a:t> المشاركة المجتمعية </a:t>
            </a:r>
          </a:p>
        </p:txBody>
      </p:sp>
      <p:sp>
        <p:nvSpPr>
          <p:cNvPr id="19" name="TextBox 19"/>
          <p:cNvSpPr txBox="1"/>
          <p:nvPr/>
        </p:nvSpPr>
        <p:spPr>
          <a:xfrm>
            <a:off x="8106294" y="2696715"/>
            <a:ext cx="2242977" cy="666750"/>
          </a:xfrm>
          <a:prstGeom prst="rect">
            <a:avLst/>
          </a:prstGeom>
        </p:spPr>
        <p:txBody>
          <a:bodyPr lIns="0" tIns="0" rIns="0" bIns="0" rtlCol="0" anchor="t">
            <a:spAutoFit/>
          </a:bodyPr>
          <a:lstStyle/>
          <a:p>
            <a:pPr algn="ctr">
              <a:lnSpc>
                <a:spcPts val="2513"/>
              </a:lnSpc>
            </a:pPr>
            <a:r>
              <a:rPr lang="ar-EG" sz="2094" b="1">
                <a:solidFill>
                  <a:srgbClr val="000000"/>
                </a:solidFill>
                <a:latin typeface="Almarai Bold"/>
                <a:ea typeface="Almarai Bold"/>
                <a:cs typeface="Almarai Bold"/>
                <a:sym typeface="Almarai Bold"/>
                <a:rtl/>
              </a:rPr>
              <a:t>نقص الموارد البشرية</a:t>
            </a:r>
          </a:p>
        </p:txBody>
      </p:sp>
      <p:sp>
        <p:nvSpPr>
          <p:cNvPr id="20" name="TextBox 20"/>
          <p:cNvSpPr txBox="1"/>
          <p:nvPr/>
        </p:nvSpPr>
        <p:spPr>
          <a:xfrm>
            <a:off x="5153143" y="4981714"/>
            <a:ext cx="2544066" cy="744981"/>
          </a:xfrm>
          <a:prstGeom prst="rect">
            <a:avLst/>
          </a:prstGeom>
        </p:spPr>
        <p:txBody>
          <a:bodyPr lIns="0" tIns="0" rIns="0" bIns="0" rtlCol="0" anchor="t">
            <a:spAutoFit/>
          </a:bodyPr>
          <a:lstStyle/>
          <a:p>
            <a:pPr algn="ctr">
              <a:lnSpc>
                <a:spcPts val="2830"/>
              </a:lnSpc>
            </a:pPr>
            <a:r>
              <a:rPr lang="ar-EG" sz="2358" b="1">
                <a:solidFill>
                  <a:srgbClr val="000000"/>
                </a:solidFill>
                <a:latin typeface="Almarai Bold"/>
                <a:ea typeface="Almarai Bold"/>
                <a:cs typeface="Almarai Bold"/>
                <a:sym typeface="Almarai Bold"/>
                <a:rtl/>
              </a:rPr>
              <a:t>المشكلات الاجتماعية</a:t>
            </a:r>
            <a:r>
              <a:rPr lang="en-US" sz="2358" b="1">
                <a:solidFill>
                  <a:srgbClr val="000000"/>
                </a:solidFill>
                <a:latin typeface="Almarai Bold"/>
                <a:ea typeface="Almarai Bold"/>
                <a:cs typeface="Almarai Bold"/>
                <a:sym typeface="Almarai Bold"/>
              </a:rPr>
              <a:t> </a:t>
            </a:r>
          </a:p>
        </p:txBody>
      </p:sp>
      <p:sp>
        <p:nvSpPr>
          <p:cNvPr id="21" name="TextBox 21"/>
          <p:cNvSpPr txBox="1"/>
          <p:nvPr/>
        </p:nvSpPr>
        <p:spPr>
          <a:xfrm>
            <a:off x="5762787" y="6952804"/>
            <a:ext cx="1953471" cy="693243"/>
          </a:xfrm>
          <a:prstGeom prst="rect">
            <a:avLst/>
          </a:prstGeom>
        </p:spPr>
        <p:txBody>
          <a:bodyPr lIns="0" tIns="0" rIns="0" bIns="0" rtlCol="0" anchor="t">
            <a:spAutoFit/>
          </a:bodyPr>
          <a:lstStyle/>
          <a:p>
            <a:pPr algn="ctr">
              <a:lnSpc>
                <a:spcPts val="2629"/>
              </a:lnSpc>
            </a:pPr>
            <a:r>
              <a:rPr lang="ar-EG" sz="2190" b="1">
                <a:solidFill>
                  <a:srgbClr val="000000"/>
                </a:solidFill>
                <a:latin typeface="Almarai Bold"/>
                <a:ea typeface="Almarai Bold"/>
                <a:cs typeface="Almarai Bold"/>
                <a:sym typeface="Almarai Bold"/>
                <a:rtl/>
              </a:rPr>
              <a:t>المشكلات السوقية</a:t>
            </a:r>
          </a:p>
        </p:txBody>
      </p:sp>
      <p:sp>
        <p:nvSpPr>
          <p:cNvPr id="22" name="TextBox 22"/>
          <p:cNvSpPr txBox="1"/>
          <p:nvPr/>
        </p:nvSpPr>
        <p:spPr>
          <a:xfrm>
            <a:off x="8216790" y="5133975"/>
            <a:ext cx="2060084" cy="1425471"/>
          </a:xfrm>
          <a:prstGeom prst="rect">
            <a:avLst/>
          </a:prstGeom>
        </p:spPr>
        <p:txBody>
          <a:bodyPr lIns="0" tIns="0" rIns="0" bIns="0" rtlCol="0" anchor="t">
            <a:spAutoFit/>
          </a:bodyPr>
          <a:lstStyle/>
          <a:p>
            <a:pPr algn="ctr" rtl="1">
              <a:lnSpc>
                <a:spcPts val="3681"/>
              </a:lnSpc>
            </a:pPr>
            <a:r>
              <a:rPr lang="ar-EG" sz="3067" b="1">
                <a:solidFill>
                  <a:srgbClr val="000000"/>
                </a:solidFill>
                <a:latin typeface="Almarai Bold"/>
                <a:ea typeface="Almarai Bold"/>
                <a:cs typeface="Almarai Bold"/>
                <a:sym typeface="Almarai Bold"/>
                <a:rtl/>
              </a:rPr>
              <a:t>معوقات البيئة الخارجية</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29</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9227783" y="3440087"/>
            <a:ext cx="5944867" cy="4822773"/>
          </a:xfrm>
          <a:custGeom>
            <a:avLst/>
            <a:gdLst/>
            <a:ahLst/>
            <a:cxnLst/>
            <a:rect l="l" t="t" r="r" b="b"/>
            <a:pathLst>
              <a:path w="5944867" h="4822773">
                <a:moveTo>
                  <a:pt x="0" y="0"/>
                </a:moveTo>
                <a:lnTo>
                  <a:pt x="5944867" y="0"/>
                </a:lnTo>
                <a:lnTo>
                  <a:pt x="5944867" y="4822773"/>
                </a:lnTo>
                <a:lnTo>
                  <a:pt x="0" y="4822773"/>
                </a:lnTo>
                <a:lnTo>
                  <a:pt x="0" y="0"/>
                </a:lnTo>
                <a:close/>
              </a:path>
            </a:pathLst>
          </a:custGeom>
          <a:blipFill>
            <a:blip r:embed="rId6"/>
            <a:stretch>
              <a:fillRect/>
            </a:stretch>
          </a:blipFill>
        </p:spPr>
        <p:txBody>
          <a:bodyPr/>
          <a:lstStyle/>
          <a:p>
            <a:endParaRPr lang="en-US"/>
          </a:p>
        </p:txBody>
      </p:sp>
      <p:sp>
        <p:nvSpPr>
          <p:cNvPr id="10" name="Freeform 10"/>
          <p:cNvSpPr/>
          <p:nvPr/>
        </p:nvSpPr>
        <p:spPr>
          <a:xfrm>
            <a:off x="4118603" y="6682391"/>
            <a:ext cx="1418503" cy="1663881"/>
          </a:xfrm>
          <a:custGeom>
            <a:avLst/>
            <a:gdLst/>
            <a:ahLst/>
            <a:cxnLst/>
            <a:rect l="l" t="t" r="r" b="b"/>
            <a:pathLst>
              <a:path w="1418503" h="1663881">
                <a:moveTo>
                  <a:pt x="0" y="0"/>
                </a:moveTo>
                <a:lnTo>
                  <a:pt x="1418503" y="0"/>
                </a:lnTo>
                <a:lnTo>
                  <a:pt x="1418503" y="1663881"/>
                </a:lnTo>
                <a:lnTo>
                  <a:pt x="0" y="1663881"/>
                </a:lnTo>
                <a:lnTo>
                  <a:pt x="0" y="0"/>
                </a:lnTo>
                <a:close/>
              </a:path>
            </a:pathLst>
          </a:custGeom>
          <a:blipFill>
            <a:blip r:embed="rId7"/>
            <a:stretch>
              <a:fillRect r="-17298"/>
            </a:stretch>
          </a:blipFill>
        </p:spPr>
        <p:txBody>
          <a:bodyPr/>
          <a:lstStyle/>
          <a:p>
            <a:endParaRPr lang="en-US"/>
          </a:p>
        </p:txBody>
      </p:sp>
      <p:sp>
        <p:nvSpPr>
          <p:cNvPr id="11" name="Freeform 11"/>
          <p:cNvSpPr/>
          <p:nvPr/>
        </p:nvSpPr>
        <p:spPr>
          <a:xfrm>
            <a:off x="1642359" y="6559446"/>
            <a:ext cx="4151674" cy="1909770"/>
          </a:xfrm>
          <a:custGeom>
            <a:avLst/>
            <a:gdLst/>
            <a:ahLst/>
            <a:cxnLst/>
            <a:rect l="l" t="t" r="r" b="b"/>
            <a:pathLst>
              <a:path w="4151674" h="1909770">
                <a:moveTo>
                  <a:pt x="0" y="0"/>
                </a:moveTo>
                <a:lnTo>
                  <a:pt x="4151674" y="0"/>
                </a:lnTo>
                <a:lnTo>
                  <a:pt x="4151674" y="1909770"/>
                </a:lnTo>
                <a:lnTo>
                  <a:pt x="0" y="19097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a:off x="6005173" y="6394040"/>
            <a:ext cx="3011470" cy="2075177"/>
          </a:xfrm>
          <a:custGeom>
            <a:avLst/>
            <a:gdLst/>
            <a:ahLst/>
            <a:cxnLst/>
            <a:rect l="l" t="t" r="r" b="b"/>
            <a:pathLst>
              <a:path w="3011470" h="2075177">
                <a:moveTo>
                  <a:pt x="0" y="0"/>
                </a:moveTo>
                <a:lnTo>
                  <a:pt x="3011470" y="0"/>
                </a:lnTo>
                <a:lnTo>
                  <a:pt x="3011470" y="2075176"/>
                </a:lnTo>
                <a:lnTo>
                  <a:pt x="0" y="207517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Freeform 13"/>
          <p:cNvSpPr/>
          <p:nvPr/>
        </p:nvSpPr>
        <p:spPr>
          <a:xfrm>
            <a:off x="1660221" y="2470790"/>
            <a:ext cx="5554629" cy="3603566"/>
          </a:xfrm>
          <a:custGeom>
            <a:avLst/>
            <a:gdLst/>
            <a:ahLst/>
            <a:cxnLst/>
            <a:rect l="l" t="t" r="r" b="b"/>
            <a:pathLst>
              <a:path w="5554629" h="3603566">
                <a:moveTo>
                  <a:pt x="0" y="0"/>
                </a:moveTo>
                <a:lnTo>
                  <a:pt x="5554629" y="0"/>
                </a:lnTo>
                <a:lnTo>
                  <a:pt x="5554629" y="3603566"/>
                </a:lnTo>
                <a:lnTo>
                  <a:pt x="0" y="360356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4" name="TextBox 14"/>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5" name="TextBox 15"/>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06</a:t>
            </a:r>
          </a:p>
        </p:txBody>
      </p:sp>
      <p:sp>
        <p:nvSpPr>
          <p:cNvPr id="16" name="TextBox 16"/>
          <p:cNvSpPr txBox="1"/>
          <p:nvPr/>
        </p:nvSpPr>
        <p:spPr>
          <a:xfrm>
            <a:off x="6663323" y="573163"/>
            <a:ext cx="4777001" cy="1198347"/>
          </a:xfrm>
          <a:prstGeom prst="rect">
            <a:avLst/>
          </a:prstGeom>
        </p:spPr>
        <p:txBody>
          <a:bodyPr lIns="0" tIns="0" rIns="0" bIns="0" rtlCol="0" anchor="t">
            <a:spAutoFit/>
          </a:bodyPr>
          <a:lstStyle/>
          <a:p>
            <a:pPr algn="ctr" rtl="1">
              <a:lnSpc>
                <a:spcPts val="4708"/>
              </a:lnSpc>
            </a:pPr>
            <a:r>
              <a:rPr lang="ar-EG" sz="3412" b="1">
                <a:solidFill>
                  <a:srgbClr val="000000"/>
                </a:solidFill>
                <a:latin typeface="Almarai Bold"/>
                <a:ea typeface="Almarai Bold"/>
                <a:cs typeface="Almarai Bold"/>
                <a:sym typeface="Almarai Bold"/>
                <a:rtl/>
              </a:rPr>
              <a:t>فشل المشروعات الصغيرة</a:t>
            </a:r>
          </a:p>
        </p:txBody>
      </p:sp>
      <p:sp>
        <p:nvSpPr>
          <p:cNvPr id="17" name="TextBox 17"/>
          <p:cNvSpPr txBox="1"/>
          <p:nvPr/>
        </p:nvSpPr>
        <p:spPr>
          <a:xfrm>
            <a:off x="15199216" y="5133975"/>
            <a:ext cx="2060084" cy="1425471"/>
          </a:xfrm>
          <a:prstGeom prst="rect">
            <a:avLst/>
          </a:prstGeom>
        </p:spPr>
        <p:txBody>
          <a:bodyPr lIns="0" tIns="0" rIns="0" bIns="0" rtlCol="0" anchor="t">
            <a:spAutoFit/>
          </a:bodyPr>
          <a:lstStyle/>
          <a:p>
            <a:pPr algn="ctr" rtl="1">
              <a:lnSpc>
                <a:spcPts val="3681"/>
              </a:lnSpc>
            </a:pPr>
            <a:r>
              <a:rPr lang="ar-EG" sz="3067" b="1">
                <a:solidFill>
                  <a:srgbClr val="000000"/>
                </a:solidFill>
                <a:latin typeface="Almarai Bold"/>
                <a:ea typeface="Almarai Bold"/>
                <a:cs typeface="Almarai Bold"/>
                <a:sym typeface="Almarai Bold"/>
                <a:rtl/>
              </a:rPr>
              <a:t>معوقات البيئة الداخلية</a:t>
            </a:r>
          </a:p>
        </p:txBody>
      </p:sp>
      <p:sp>
        <p:nvSpPr>
          <p:cNvPr id="18" name="TextBox 18"/>
          <p:cNvSpPr txBox="1"/>
          <p:nvPr/>
        </p:nvSpPr>
        <p:spPr>
          <a:xfrm>
            <a:off x="9665142" y="3975265"/>
            <a:ext cx="4055719" cy="438150"/>
          </a:xfrm>
          <a:prstGeom prst="rect">
            <a:avLst/>
          </a:prstGeom>
        </p:spPr>
        <p:txBody>
          <a:bodyPr lIns="0" tIns="0" rIns="0" bIns="0" rtlCol="0" anchor="t">
            <a:spAutoFit/>
          </a:bodyPr>
          <a:lstStyle/>
          <a:p>
            <a:pPr algn="ctr" rtl="1">
              <a:lnSpc>
                <a:spcPts val="3359"/>
              </a:lnSpc>
            </a:pPr>
            <a:r>
              <a:rPr lang="ar-EG" sz="2799" b="1">
                <a:solidFill>
                  <a:srgbClr val="000000"/>
                </a:solidFill>
                <a:latin typeface="Almarai Bold"/>
                <a:ea typeface="Almarai Bold"/>
                <a:cs typeface="Almarai Bold"/>
                <a:sym typeface="Almarai Bold"/>
                <a:rtl/>
              </a:rPr>
              <a:t>المشكلات  التسويقية</a:t>
            </a:r>
          </a:p>
        </p:txBody>
      </p:sp>
      <p:sp>
        <p:nvSpPr>
          <p:cNvPr id="19" name="TextBox 19"/>
          <p:cNvSpPr txBox="1"/>
          <p:nvPr/>
        </p:nvSpPr>
        <p:spPr>
          <a:xfrm>
            <a:off x="9665851" y="5627636"/>
            <a:ext cx="3799711" cy="438150"/>
          </a:xfrm>
          <a:prstGeom prst="rect">
            <a:avLst/>
          </a:prstGeom>
        </p:spPr>
        <p:txBody>
          <a:bodyPr lIns="0" tIns="0" rIns="0" bIns="0" rtlCol="0" anchor="t">
            <a:spAutoFit/>
          </a:bodyPr>
          <a:lstStyle/>
          <a:p>
            <a:pPr algn="ctr" rtl="1">
              <a:lnSpc>
                <a:spcPts val="3359"/>
              </a:lnSpc>
            </a:pPr>
            <a:r>
              <a:rPr lang="ar-EG" sz="2799" b="1">
                <a:solidFill>
                  <a:srgbClr val="000000"/>
                </a:solidFill>
                <a:latin typeface="Almarai Bold"/>
                <a:ea typeface="Almarai Bold"/>
                <a:cs typeface="Almarai Bold"/>
                <a:sym typeface="Almarai Bold"/>
                <a:rtl/>
              </a:rPr>
              <a:t>المشكلات  الإدارية</a:t>
            </a:r>
          </a:p>
        </p:txBody>
      </p:sp>
      <p:sp>
        <p:nvSpPr>
          <p:cNvPr id="20" name="TextBox 20"/>
          <p:cNvSpPr txBox="1"/>
          <p:nvPr/>
        </p:nvSpPr>
        <p:spPr>
          <a:xfrm>
            <a:off x="10311154" y="7275461"/>
            <a:ext cx="2763696" cy="438150"/>
          </a:xfrm>
          <a:prstGeom prst="rect">
            <a:avLst/>
          </a:prstGeom>
        </p:spPr>
        <p:txBody>
          <a:bodyPr lIns="0" tIns="0" rIns="0" bIns="0" rtlCol="0" anchor="t">
            <a:spAutoFit/>
          </a:bodyPr>
          <a:lstStyle/>
          <a:p>
            <a:pPr algn="ctr" rtl="1">
              <a:lnSpc>
                <a:spcPts val="3359"/>
              </a:lnSpc>
            </a:pPr>
            <a:r>
              <a:rPr lang="ar-EG" sz="2799" b="1">
                <a:solidFill>
                  <a:srgbClr val="000000"/>
                </a:solidFill>
                <a:latin typeface="Almarai Bold"/>
                <a:ea typeface="Almarai Bold"/>
                <a:cs typeface="Almarai Bold"/>
                <a:sym typeface="Almarai Bold"/>
                <a:rtl/>
              </a:rPr>
              <a:t>المشكلات المالية</a:t>
            </a:r>
          </a:p>
        </p:txBody>
      </p:sp>
      <p:sp>
        <p:nvSpPr>
          <p:cNvPr id="21" name="TextBox 21"/>
          <p:cNvSpPr txBox="1"/>
          <p:nvPr/>
        </p:nvSpPr>
        <p:spPr>
          <a:xfrm>
            <a:off x="5776425" y="7019856"/>
            <a:ext cx="3367575" cy="737818"/>
          </a:xfrm>
          <a:prstGeom prst="rect">
            <a:avLst/>
          </a:prstGeom>
        </p:spPr>
        <p:txBody>
          <a:bodyPr lIns="0" tIns="0" rIns="0" bIns="0" rtlCol="0" anchor="t">
            <a:spAutoFit/>
          </a:bodyPr>
          <a:lstStyle/>
          <a:p>
            <a:pPr algn="ctr" rtl="1">
              <a:lnSpc>
                <a:spcPts val="2913"/>
              </a:lnSpc>
            </a:pPr>
            <a:r>
              <a:rPr lang="ar-EG" sz="1798" b="1" spc="17">
                <a:solidFill>
                  <a:srgbClr val="000000"/>
                </a:solidFill>
                <a:latin typeface="Almarai Bold"/>
                <a:ea typeface="Almarai Bold"/>
                <a:cs typeface="Almarai Bold"/>
                <a:sym typeface="Almarai Bold"/>
                <a:rtl/>
              </a:rPr>
              <a:t>مقطع فيديو</a:t>
            </a:r>
          </a:p>
          <a:p>
            <a:pPr algn="ctr" rtl="1">
              <a:lnSpc>
                <a:spcPts val="2913"/>
              </a:lnSpc>
              <a:spcBef>
                <a:spcPct val="0"/>
              </a:spcBef>
            </a:pPr>
            <a:r>
              <a:rPr lang="ar-EG" sz="1798" b="1" spc="18">
                <a:solidFill>
                  <a:srgbClr val="000000"/>
                </a:solidFill>
                <a:latin typeface="Almarai Bold"/>
                <a:ea typeface="Almarai Bold"/>
                <a:cs typeface="Almarai Bold"/>
                <a:sym typeface="Almarai Bold"/>
                <a:rtl/>
              </a:rPr>
              <a:t>كيف تتجنب الفشل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03</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642359" y="2885149"/>
            <a:ext cx="14818929" cy="5438326"/>
            <a:chOff x="0" y="0"/>
            <a:chExt cx="3902928" cy="1432316"/>
          </a:xfrm>
        </p:grpSpPr>
        <p:sp>
          <p:nvSpPr>
            <p:cNvPr id="10" name="Freeform 10"/>
            <p:cNvSpPr/>
            <p:nvPr/>
          </p:nvSpPr>
          <p:spPr>
            <a:xfrm>
              <a:off x="0" y="0"/>
              <a:ext cx="3902928" cy="1432316"/>
            </a:xfrm>
            <a:custGeom>
              <a:avLst/>
              <a:gdLst/>
              <a:ahLst/>
              <a:cxnLst/>
              <a:rect l="l" t="t" r="r" b="b"/>
              <a:pathLst>
                <a:path w="3902928" h="1432316">
                  <a:moveTo>
                    <a:pt x="16195" y="0"/>
                  </a:moveTo>
                  <a:lnTo>
                    <a:pt x="3886732" y="0"/>
                  </a:lnTo>
                  <a:cubicBezTo>
                    <a:pt x="3891028" y="0"/>
                    <a:pt x="3895147" y="1706"/>
                    <a:pt x="3898184" y="4744"/>
                  </a:cubicBezTo>
                  <a:cubicBezTo>
                    <a:pt x="3901221" y="7781"/>
                    <a:pt x="3902928" y="11900"/>
                    <a:pt x="3902928" y="16195"/>
                  </a:cubicBezTo>
                  <a:lnTo>
                    <a:pt x="3902928" y="1416121"/>
                  </a:lnTo>
                  <a:cubicBezTo>
                    <a:pt x="3902928" y="1420416"/>
                    <a:pt x="3901221" y="1424535"/>
                    <a:pt x="3898184" y="1427573"/>
                  </a:cubicBezTo>
                  <a:cubicBezTo>
                    <a:pt x="3895147" y="1430610"/>
                    <a:pt x="3891028" y="1432316"/>
                    <a:pt x="3886732" y="1432316"/>
                  </a:cubicBezTo>
                  <a:lnTo>
                    <a:pt x="16195" y="1432316"/>
                  </a:lnTo>
                  <a:cubicBezTo>
                    <a:pt x="11900" y="1432316"/>
                    <a:pt x="7781" y="1430610"/>
                    <a:pt x="4744" y="1427573"/>
                  </a:cubicBezTo>
                  <a:cubicBezTo>
                    <a:pt x="1706" y="1424535"/>
                    <a:pt x="0" y="1420416"/>
                    <a:pt x="0" y="1416121"/>
                  </a:cubicBezTo>
                  <a:lnTo>
                    <a:pt x="0" y="16195"/>
                  </a:lnTo>
                  <a:cubicBezTo>
                    <a:pt x="0" y="11900"/>
                    <a:pt x="1706" y="7781"/>
                    <a:pt x="4744" y="4744"/>
                  </a:cubicBezTo>
                  <a:cubicBezTo>
                    <a:pt x="7781" y="1706"/>
                    <a:pt x="11900" y="0"/>
                    <a:pt x="16195" y="0"/>
                  </a:cubicBezTo>
                  <a:close/>
                </a:path>
              </a:pathLst>
            </a:custGeom>
            <a:solidFill>
              <a:srgbClr val="E9F6DC"/>
            </a:solidFill>
            <a:ln w="19050" cap="rnd">
              <a:solidFill>
                <a:srgbClr val="00B050"/>
              </a:solidFill>
              <a:prstDash val="lgDash"/>
              <a:round/>
            </a:ln>
          </p:spPr>
          <p:txBody>
            <a:bodyPr/>
            <a:lstStyle/>
            <a:p>
              <a:endParaRPr lang="en-US"/>
            </a:p>
          </p:txBody>
        </p:sp>
        <p:sp>
          <p:nvSpPr>
            <p:cNvPr id="11" name="TextBox 11"/>
            <p:cNvSpPr txBox="1"/>
            <p:nvPr/>
          </p:nvSpPr>
          <p:spPr>
            <a:xfrm>
              <a:off x="0" y="-9525"/>
              <a:ext cx="3902928" cy="1441841"/>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a:off x="16158776" y="2556894"/>
            <a:ext cx="529071" cy="737381"/>
          </a:xfrm>
          <a:custGeom>
            <a:avLst/>
            <a:gdLst/>
            <a:ahLst/>
            <a:cxnLst/>
            <a:rect l="l" t="t" r="r" b="b"/>
            <a:pathLst>
              <a:path w="529071" h="737381">
                <a:moveTo>
                  <a:pt x="0" y="0"/>
                </a:moveTo>
                <a:lnTo>
                  <a:pt x="529070" y="0"/>
                </a:lnTo>
                <a:lnTo>
                  <a:pt x="529070" y="737381"/>
                </a:lnTo>
                <a:lnTo>
                  <a:pt x="0" y="737381"/>
                </a:lnTo>
                <a:lnTo>
                  <a:pt x="0" y="0"/>
                </a:lnTo>
                <a:close/>
              </a:path>
            </a:pathLst>
          </a:custGeom>
          <a:blipFill>
            <a:blip r:embed="rId6"/>
            <a:stretch>
              <a:fillRect/>
            </a:stretch>
          </a:blipFill>
        </p:spPr>
        <p:txBody>
          <a:bodyPr/>
          <a:lstStyle/>
          <a:p>
            <a:endParaRPr lang="en-US"/>
          </a:p>
        </p:txBody>
      </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01</a:t>
            </a:r>
          </a:p>
        </p:txBody>
      </p:sp>
      <p:sp>
        <p:nvSpPr>
          <p:cNvPr id="15" name="TextBox 15"/>
          <p:cNvSpPr txBox="1"/>
          <p:nvPr/>
        </p:nvSpPr>
        <p:spPr>
          <a:xfrm>
            <a:off x="1660221" y="2996867"/>
            <a:ext cx="14498555" cy="4944465"/>
          </a:xfrm>
          <a:prstGeom prst="rect">
            <a:avLst/>
          </a:prstGeom>
        </p:spPr>
        <p:txBody>
          <a:bodyPr lIns="0" tIns="0" rIns="0" bIns="0" rtlCol="0" anchor="t">
            <a:spAutoFit/>
          </a:bodyPr>
          <a:lstStyle/>
          <a:p>
            <a:pPr algn="r" rtl="1">
              <a:lnSpc>
                <a:spcPts val="4309"/>
              </a:lnSpc>
            </a:pPr>
            <a:r>
              <a:rPr lang="ar-EG" sz="2660" b="1" spc="26">
                <a:solidFill>
                  <a:srgbClr val="000000"/>
                </a:solidFill>
                <a:latin typeface="Almarai Bold"/>
                <a:ea typeface="Almarai Bold"/>
                <a:cs typeface="Almarai Bold"/>
                <a:sym typeface="Almarai Bold"/>
                <a:rtl/>
              </a:rPr>
              <a:t>إن التوجهات العالمية السائدة نحو تشجيع الانفتاح العالمي وما تتبعه من توجهات ومتغيرات مساندة في الوقت الحاضر كالعولمة والتجارة الإلكترونية وثورة الاتصالات والشركات المتعددة الجنسيات والخصصة وغيرها كلها عوامل مجتمعة حفزت كثير من الاقتصاديات نحو إعادة الهيكلة وإيجاد البيئة الملائمة لمواجهة هذه التحديات. وقد شجع ذلك كثيرا على إيجاد الهياكل الاقتصادية الكبيرة ونموها خاصة في الدول المتقدمة. </a:t>
            </a:r>
          </a:p>
          <a:p>
            <a:pPr algn="r" rtl="1">
              <a:lnSpc>
                <a:spcPts val="4309"/>
              </a:lnSpc>
            </a:pPr>
            <a:r>
              <a:rPr lang="ar-EG" sz="2660" b="1" spc="27">
                <a:solidFill>
                  <a:srgbClr val="000000"/>
                </a:solidFill>
                <a:latin typeface="Almarai Bold"/>
                <a:ea typeface="Almarai Bold"/>
                <a:cs typeface="Almarai Bold"/>
                <a:sym typeface="Almarai Bold"/>
                <a:rtl/>
              </a:rPr>
              <a:t>إن اهتمام هذه الدول بالمنشآت الكبيرة لم يشغلها عن إعطاء أهمية للمنشآت والمشاريع الصغيرة بدرجات متباينة ومختلفة ودعمها بالقدرات والإمكانات المتاحة مع وضع استراتيجيات واضحة المعالم لتشجيعها ، فنجد أن نسبة المنشآت الصغيرة في أمريكا </a:t>
            </a:r>
            <a:r>
              <a:rPr lang="en-US" sz="2660" b="1" spc="27">
                <a:solidFill>
                  <a:srgbClr val="000000"/>
                </a:solidFill>
                <a:latin typeface="Almarai Bold"/>
                <a:ea typeface="Almarai Bold"/>
                <a:cs typeface="Almarai Bold"/>
                <a:sym typeface="Almarai Bold"/>
              </a:rPr>
              <a:t>90</a:t>
            </a:r>
            <a:r>
              <a:rPr lang="ar-EG" sz="2660" b="1" spc="27">
                <a:solidFill>
                  <a:srgbClr val="000000"/>
                </a:solidFill>
                <a:latin typeface="Almarai Bold"/>
                <a:ea typeface="Almarai Bold"/>
                <a:cs typeface="Almarai Bold"/>
                <a:sym typeface="Almarai Bold"/>
                <a:rtl/>
              </a:rPr>
              <a:t>% والمملكة المتحدة </a:t>
            </a:r>
            <a:r>
              <a:rPr lang="en-US" sz="2660" b="1" spc="27">
                <a:solidFill>
                  <a:srgbClr val="000000"/>
                </a:solidFill>
                <a:latin typeface="Almarai Bold"/>
                <a:ea typeface="Almarai Bold"/>
                <a:cs typeface="Almarai Bold"/>
                <a:sym typeface="Almarai Bold"/>
              </a:rPr>
              <a:t>95</a:t>
            </a:r>
            <a:r>
              <a:rPr lang="ar-EG" sz="2660" b="1" spc="27">
                <a:solidFill>
                  <a:srgbClr val="000000"/>
                </a:solidFill>
                <a:latin typeface="Almarai Bold"/>
                <a:ea typeface="Almarai Bold"/>
                <a:cs typeface="Almarai Bold"/>
                <a:sym typeface="Almarai Bold"/>
                <a:rtl/>
              </a:rPr>
              <a:t>% واليابان </a:t>
            </a:r>
            <a:r>
              <a:rPr lang="en-US" sz="2660" b="1" spc="27">
                <a:solidFill>
                  <a:srgbClr val="000000"/>
                </a:solidFill>
                <a:latin typeface="Almarai Bold"/>
                <a:ea typeface="Almarai Bold"/>
                <a:cs typeface="Almarai Bold"/>
                <a:sym typeface="Almarai Bold"/>
              </a:rPr>
              <a:t>97</a:t>
            </a:r>
            <a:r>
              <a:rPr lang="ar-EG" sz="2660" b="1" spc="27">
                <a:solidFill>
                  <a:srgbClr val="000000"/>
                </a:solidFill>
                <a:latin typeface="Almarai Bold"/>
                <a:ea typeface="Almarai Bold"/>
                <a:cs typeface="Almarai Bold"/>
                <a:sym typeface="Almarai Bold"/>
                <a:rtl/>
              </a:rPr>
              <a:t>% وهذا يوضح تعاظم الاهتمام بالمنشآت الصغيرة.</a:t>
            </a:r>
          </a:p>
        </p:txBody>
      </p:sp>
      <p:sp>
        <p:nvSpPr>
          <p:cNvPr id="16" name="TextBox 16"/>
          <p:cNvSpPr txBox="1"/>
          <p:nvPr/>
        </p:nvSpPr>
        <p:spPr>
          <a:xfrm>
            <a:off x="6711755" y="890101"/>
            <a:ext cx="5032056" cy="628650"/>
          </a:xfrm>
          <a:prstGeom prst="rect">
            <a:avLst/>
          </a:prstGeom>
        </p:spPr>
        <p:txBody>
          <a:bodyPr lIns="0" tIns="0" rIns="0" bIns="0" rtlCol="0" anchor="t">
            <a:spAutoFit/>
          </a:bodyPr>
          <a:lstStyle/>
          <a:p>
            <a:pPr algn="ctr" rtl="1">
              <a:lnSpc>
                <a:spcPts val="4800"/>
              </a:lnSpc>
            </a:pPr>
            <a:r>
              <a:rPr lang="ar-EG" sz="4000" b="1">
                <a:solidFill>
                  <a:srgbClr val="000000"/>
                </a:solidFill>
                <a:latin typeface="Almarai Bold"/>
                <a:ea typeface="Almarai Bold"/>
                <a:cs typeface="Almarai Bold"/>
                <a:sym typeface="Almarai Bold"/>
                <a:rtl/>
              </a:rPr>
              <a:t>مقدمة</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30</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5315123" y="2089636"/>
            <a:ext cx="7473402" cy="7734440"/>
          </a:xfrm>
          <a:custGeom>
            <a:avLst/>
            <a:gdLst/>
            <a:ahLst/>
            <a:cxnLst/>
            <a:rect l="l" t="t" r="r" b="b"/>
            <a:pathLst>
              <a:path w="7473402" h="7734440">
                <a:moveTo>
                  <a:pt x="0" y="0"/>
                </a:moveTo>
                <a:lnTo>
                  <a:pt x="7473402" y="0"/>
                </a:lnTo>
                <a:lnTo>
                  <a:pt x="7473402" y="7734440"/>
                </a:lnTo>
                <a:lnTo>
                  <a:pt x="0" y="7734440"/>
                </a:lnTo>
                <a:lnTo>
                  <a:pt x="0" y="0"/>
                </a:lnTo>
                <a:close/>
              </a:path>
            </a:pathLst>
          </a:custGeom>
          <a:blipFill>
            <a:blip r:embed="rId6"/>
            <a:stretch>
              <a:fillRect/>
            </a:stretch>
          </a:blipFill>
        </p:spPr>
        <p:txBody>
          <a:bodyPr/>
          <a:lstStyle/>
          <a:p>
            <a:endParaRPr lang="en-US"/>
          </a:p>
        </p:txBody>
      </p:sp>
      <p:sp>
        <p:nvSpPr>
          <p:cNvPr id="10" name="Freeform 10"/>
          <p:cNvSpPr/>
          <p:nvPr/>
        </p:nvSpPr>
        <p:spPr>
          <a:xfrm>
            <a:off x="14950700" y="6539356"/>
            <a:ext cx="2525419" cy="3089198"/>
          </a:xfrm>
          <a:custGeom>
            <a:avLst/>
            <a:gdLst/>
            <a:ahLst/>
            <a:cxnLst/>
            <a:rect l="l" t="t" r="r" b="b"/>
            <a:pathLst>
              <a:path w="2525419" h="3089198">
                <a:moveTo>
                  <a:pt x="0" y="0"/>
                </a:moveTo>
                <a:lnTo>
                  <a:pt x="2525419" y="0"/>
                </a:lnTo>
                <a:lnTo>
                  <a:pt x="2525419" y="3089197"/>
                </a:lnTo>
                <a:lnTo>
                  <a:pt x="0" y="3089197"/>
                </a:lnTo>
                <a:lnTo>
                  <a:pt x="0" y="0"/>
                </a:lnTo>
                <a:close/>
              </a:path>
            </a:pathLst>
          </a:custGeom>
          <a:blipFill>
            <a:blip r:embed="rId7"/>
            <a:stretch>
              <a:fillRect/>
            </a:stretch>
          </a:blipFill>
        </p:spPr>
        <p:txBody>
          <a:bodyPr/>
          <a:lstStyle/>
          <a:p>
            <a:endParaRPr lang="en-US"/>
          </a:p>
        </p:txBody>
      </p:sp>
      <p:sp>
        <p:nvSpPr>
          <p:cNvPr id="11" name="TextBox 11"/>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2" name="TextBox 12"/>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06</a:t>
            </a:r>
          </a:p>
        </p:txBody>
      </p:sp>
      <p:sp>
        <p:nvSpPr>
          <p:cNvPr id="13" name="TextBox 13"/>
          <p:cNvSpPr txBox="1"/>
          <p:nvPr/>
        </p:nvSpPr>
        <p:spPr>
          <a:xfrm>
            <a:off x="6663323" y="573163"/>
            <a:ext cx="4777001" cy="1198347"/>
          </a:xfrm>
          <a:prstGeom prst="rect">
            <a:avLst/>
          </a:prstGeom>
        </p:spPr>
        <p:txBody>
          <a:bodyPr lIns="0" tIns="0" rIns="0" bIns="0" rtlCol="0" anchor="t">
            <a:spAutoFit/>
          </a:bodyPr>
          <a:lstStyle/>
          <a:p>
            <a:pPr algn="ctr" rtl="1">
              <a:lnSpc>
                <a:spcPts val="4708"/>
              </a:lnSpc>
            </a:pPr>
            <a:r>
              <a:rPr lang="ar-EG" sz="3412" b="1">
                <a:solidFill>
                  <a:srgbClr val="000000"/>
                </a:solidFill>
                <a:latin typeface="Almarai Bold"/>
                <a:ea typeface="Almarai Bold"/>
                <a:cs typeface="Almarai Bold"/>
                <a:sym typeface="Almarai Bold"/>
                <a:rtl/>
              </a:rPr>
              <a:t>كيف يمكن أن تتجنب الفشل ؟</a:t>
            </a:r>
          </a:p>
        </p:txBody>
      </p:sp>
      <p:sp>
        <p:nvSpPr>
          <p:cNvPr id="14" name="TextBox 14"/>
          <p:cNvSpPr txBox="1"/>
          <p:nvPr/>
        </p:nvSpPr>
        <p:spPr>
          <a:xfrm>
            <a:off x="8066658" y="5018821"/>
            <a:ext cx="2082403" cy="1520535"/>
          </a:xfrm>
          <a:prstGeom prst="rect">
            <a:avLst/>
          </a:prstGeom>
        </p:spPr>
        <p:txBody>
          <a:bodyPr lIns="0" tIns="0" rIns="0" bIns="0" rtlCol="0" anchor="t">
            <a:spAutoFit/>
          </a:bodyPr>
          <a:lstStyle/>
          <a:p>
            <a:pPr algn="ctr" rtl="1">
              <a:lnSpc>
                <a:spcPts val="5972"/>
              </a:lnSpc>
            </a:pPr>
            <a:r>
              <a:rPr lang="ar-EG" sz="4976" b="1">
                <a:solidFill>
                  <a:srgbClr val="000000"/>
                </a:solidFill>
                <a:latin typeface="Almarai Bold"/>
                <a:ea typeface="Almarai Bold"/>
                <a:cs typeface="Almarai Bold"/>
                <a:sym typeface="Almarai Bold"/>
                <a:rtl/>
              </a:rPr>
              <a:t>علاج </a:t>
            </a:r>
          </a:p>
          <a:p>
            <a:pPr algn="ctr" rtl="1">
              <a:lnSpc>
                <a:spcPts val="5972"/>
              </a:lnSpc>
            </a:pPr>
            <a:r>
              <a:rPr lang="ar-EG" sz="4976" b="1">
                <a:solidFill>
                  <a:srgbClr val="000000"/>
                </a:solidFill>
                <a:latin typeface="Almarai Bold"/>
                <a:ea typeface="Almarai Bold"/>
                <a:cs typeface="Almarai Bold"/>
                <a:sym typeface="Almarai Bold"/>
                <a:rtl/>
              </a:rPr>
              <a:t>الفشل</a:t>
            </a:r>
          </a:p>
        </p:txBody>
      </p:sp>
      <p:sp>
        <p:nvSpPr>
          <p:cNvPr id="15" name="TextBox 15"/>
          <p:cNvSpPr txBox="1"/>
          <p:nvPr/>
        </p:nvSpPr>
        <p:spPr>
          <a:xfrm>
            <a:off x="10256282" y="3917625"/>
            <a:ext cx="2188021" cy="1225875"/>
          </a:xfrm>
          <a:prstGeom prst="rect">
            <a:avLst/>
          </a:prstGeom>
        </p:spPr>
        <p:txBody>
          <a:bodyPr lIns="0" tIns="0" rIns="0" bIns="0" rtlCol="0" anchor="t">
            <a:spAutoFit/>
          </a:bodyPr>
          <a:lstStyle/>
          <a:p>
            <a:pPr algn="ctr" rtl="1">
              <a:lnSpc>
                <a:spcPts val="3151"/>
              </a:lnSpc>
            </a:pPr>
            <a:r>
              <a:rPr lang="ar-EG" sz="2626" b="1">
                <a:solidFill>
                  <a:srgbClr val="000000"/>
                </a:solidFill>
                <a:latin typeface="Almarai Bold"/>
                <a:ea typeface="Almarai Bold"/>
                <a:cs typeface="Almarai Bold"/>
                <a:sym typeface="Almarai Bold"/>
                <a:rtl/>
              </a:rPr>
              <a:t>افهم</a:t>
            </a:r>
          </a:p>
          <a:p>
            <a:pPr algn="ctr" rtl="1">
              <a:lnSpc>
                <a:spcPts val="3151"/>
              </a:lnSpc>
            </a:pPr>
            <a:r>
              <a:rPr lang="ar-EG" sz="2626" b="1">
                <a:solidFill>
                  <a:srgbClr val="000000"/>
                </a:solidFill>
                <a:latin typeface="Almarai Bold"/>
                <a:ea typeface="Almarai Bold"/>
                <a:cs typeface="Almarai Bold"/>
                <a:sym typeface="Almarai Bold"/>
                <a:rtl/>
              </a:rPr>
              <a:t> مشروعك بعمق</a:t>
            </a:r>
          </a:p>
        </p:txBody>
      </p:sp>
      <p:sp>
        <p:nvSpPr>
          <p:cNvPr id="16" name="TextBox 16"/>
          <p:cNvSpPr txBox="1"/>
          <p:nvPr/>
        </p:nvSpPr>
        <p:spPr>
          <a:xfrm>
            <a:off x="10120542" y="6539356"/>
            <a:ext cx="2238922" cy="895350"/>
          </a:xfrm>
          <a:prstGeom prst="rect">
            <a:avLst/>
          </a:prstGeom>
        </p:spPr>
        <p:txBody>
          <a:bodyPr lIns="0" tIns="0" rIns="0" bIns="0" rtlCol="0" anchor="t">
            <a:spAutoFit/>
          </a:bodyPr>
          <a:lstStyle/>
          <a:p>
            <a:pPr algn="ctr" rtl="1">
              <a:lnSpc>
                <a:spcPts val="3480"/>
              </a:lnSpc>
            </a:pPr>
            <a:r>
              <a:rPr lang="ar-EG" sz="2900" b="1">
                <a:solidFill>
                  <a:srgbClr val="000000"/>
                </a:solidFill>
                <a:latin typeface="Almarai Bold"/>
                <a:ea typeface="Almarai Bold"/>
                <a:cs typeface="Almarai Bold"/>
                <a:sym typeface="Almarai Bold"/>
                <a:rtl/>
              </a:rPr>
              <a:t>صمم </a:t>
            </a:r>
          </a:p>
          <a:p>
            <a:pPr algn="ctr" rtl="1">
              <a:lnSpc>
                <a:spcPts val="3480"/>
              </a:lnSpc>
            </a:pPr>
            <a:r>
              <a:rPr lang="ar-EG" sz="2900" b="1">
                <a:solidFill>
                  <a:srgbClr val="000000"/>
                </a:solidFill>
                <a:latin typeface="Almarai Bold"/>
                <a:ea typeface="Almarai Bold"/>
                <a:cs typeface="Almarai Bold"/>
                <a:sym typeface="Almarai Bold"/>
                <a:rtl/>
              </a:rPr>
              <a:t>خطة أعمال</a:t>
            </a:r>
          </a:p>
        </p:txBody>
      </p:sp>
      <p:sp>
        <p:nvSpPr>
          <p:cNvPr id="17" name="TextBox 17"/>
          <p:cNvSpPr txBox="1"/>
          <p:nvPr/>
        </p:nvSpPr>
        <p:spPr>
          <a:xfrm>
            <a:off x="8155239" y="7761064"/>
            <a:ext cx="1870190" cy="1343025"/>
          </a:xfrm>
          <a:prstGeom prst="rect">
            <a:avLst/>
          </a:prstGeom>
        </p:spPr>
        <p:txBody>
          <a:bodyPr lIns="0" tIns="0" rIns="0" bIns="0" rtlCol="0" anchor="t">
            <a:spAutoFit/>
          </a:bodyPr>
          <a:lstStyle/>
          <a:p>
            <a:pPr algn="ctr" rtl="1">
              <a:lnSpc>
                <a:spcPts val="3480"/>
              </a:lnSpc>
            </a:pPr>
            <a:r>
              <a:rPr lang="ar-EG" sz="2900" b="1">
                <a:solidFill>
                  <a:srgbClr val="000000"/>
                </a:solidFill>
                <a:latin typeface="Almarai Bold"/>
                <a:ea typeface="Almarai Bold"/>
                <a:cs typeface="Almarai Bold"/>
                <a:sym typeface="Almarai Bold"/>
                <a:rtl/>
              </a:rPr>
              <a:t>أدر </a:t>
            </a:r>
          </a:p>
          <a:p>
            <a:pPr algn="ctr" rtl="1">
              <a:lnSpc>
                <a:spcPts val="3480"/>
              </a:lnSpc>
            </a:pPr>
            <a:r>
              <a:rPr lang="ar-EG" sz="2900" b="1">
                <a:solidFill>
                  <a:srgbClr val="000000"/>
                </a:solidFill>
                <a:latin typeface="Almarai Bold"/>
                <a:ea typeface="Almarai Bold"/>
                <a:cs typeface="Almarai Bold"/>
                <a:sym typeface="Almarai Bold"/>
                <a:rtl/>
              </a:rPr>
              <a:t>مصادر التمويل</a:t>
            </a:r>
          </a:p>
        </p:txBody>
      </p:sp>
      <p:sp>
        <p:nvSpPr>
          <p:cNvPr id="18" name="TextBox 18"/>
          <p:cNvSpPr txBox="1"/>
          <p:nvPr/>
        </p:nvSpPr>
        <p:spPr>
          <a:xfrm>
            <a:off x="5775798" y="6418039"/>
            <a:ext cx="2183639" cy="1343025"/>
          </a:xfrm>
          <a:prstGeom prst="rect">
            <a:avLst/>
          </a:prstGeom>
        </p:spPr>
        <p:txBody>
          <a:bodyPr lIns="0" tIns="0" rIns="0" bIns="0" rtlCol="0" anchor="t">
            <a:spAutoFit/>
          </a:bodyPr>
          <a:lstStyle/>
          <a:p>
            <a:pPr algn="ctr" rtl="1">
              <a:lnSpc>
                <a:spcPts val="3480"/>
              </a:lnSpc>
            </a:pPr>
            <a:r>
              <a:rPr lang="ar-EG" sz="2900" b="1">
                <a:solidFill>
                  <a:srgbClr val="000000"/>
                </a:solidFill>
                <a:latin typeface="Almarai Bold"/>
                <a:ea typeface="Almarai Bold"/>
                <a:cs typeface="Almarai Bold"/>
                <a:sym typeface="Almarai Bold"/>
                <a:rtl/>
              </a:rPr>
              <a:t>افهم</a:t>
            </a:r>
          </a:p>
          <a:p>
            <a:pPr algn="ctr" rtl="1">
              <a:lnSpc>
                <a:spcPts val="3480"/>
              </a:lnSpc>
            </a:pPr>
            <a:r>
              <a:rPr lang="ar-EG" sz="2900" b="1">
                <a:solidFill>
                  <a:srgbClr val="000000"/>
                </a:solidFill>
                <a:latin typeface="Almarai Bold"/>
                <a:ea typeface="Almarai Bold"/>
                <a:cs typeface="Almarai Bold"/>
                <a:sym typeface="Almarai Bold"/>
                <a:rtl/>
              </a:rPr>
              <a:t> القوائم المالية</a:t>
            </a:r>
          </a:p>
        </p:txBody>
      </p:sp>
      <p:sp>
        <p:nvSpPr>
          <p:cNvPr id="19" name="TextBox 19"/>
          <p:cNvSpPr txBox="1"/>
          <p:nvPr/>
        </p:nvSpPr>
        <p:spPr>
          <a:xfrm>
            <a:off x="5892109" y="3927150"/>
            <a:ext cx="1951018" cy="1343025"/>
          </a:xfrm>
          <a:prstGeom prst="rect">
            <a:avLst/>
          </a:prstGeom>
        </p:spPr>
        <p:txBody>
          <a:bodyPr lIns="0" tIns="0" rIns="0" bIns="0" rtlCol="0" anchor="t">
            <a:spAutoFit/>
          </a:bodyPr>
          <a:lstStyle/>
          <a:p>
            <a:pPr algn="ctr" rtl="1">
              <a:lnSpc>
                <a:spcPts val="3480"/>
              </a:lnSpc>
            </a:pPr>
            <a:r>
              <a:rPr lang="ar-EG" sz="2900" b="1">
                <a:solidFill>
                  <a:srgbClr val="000000"/>
                </a:solidFill>
                <a:latin typeface="Almarai Bold"/>
                <a:ea typeface="Almarai Bold"/>
                <a:cs typeface="Almarai Bold"/>
                <a:sym typeface="Almarai Bold"/>
                <a:rtl/>
              </a:rPr>
              <a:t>وجه </a:t>
            </a:r>
          </a:p>
          <a:p>
            <a:pPr algn="ctr" rtl="1">
              <a:lnSpc>
                <a:spcPts val="3480"/>
              </a:lnSpc>
            </a:pPr>
            <a:r>
              <a:rPr lang="ar-EG" sz="2900" b="1">
                <a:solidFill>
                  <a:srgbClr val="000000"/>
                </a:solidFill>
                <a:latin typeface="Almarai Bold"/>
                <a:ea typeface="Almarai Bold"/>
                <a:cs typeface="Almarai Bold"/>
                <a:sym typeface="Almarai Bold"/>
                <a:rtl/>
              </a:rPr>
              <a:t>الأشخاص</a:t>
            </a:r>
          </a:p>
          <a:p>
            <a:pPr algn="ctr" rtl="1">
              <a:lnSpc>
                <a:spcPts val="3480"/>
              </a:lnSpc>
            </a:pPr>
            <a:r>
              <a:rPr lang="ar-EG" sz="2900" b="1">
                <a:solidFill>
                  <a:srgbClr val="000000"/>
                </a:solidFill>
                <a:latin typeface="Almarai Bold"/>
                <a:ea typeface="Almarai Bold"/>
                <a:cs typeface="Almarai Bold"/>
                <a:sym typeface="Almarai Bold"/>
                <a:rtl/>
              </a:rPr>
              <a:t> بنجاح</a:t>
            </a:r>
          </a:p>
        </p:txBody>
      </p:sp>
      <p:sp>
        <p:nvSpPr>
          <p:cNvPr id="20" name="TextBox 20"/>
          <p:cNvSpPr txBox="1"/>
          <p:nvPr/>
        </p:nvSpPr>
        <p:spPr>
          <a:xfrm>
            <a:off x="8305570" y="2783955"/>
            <a:ext cx="1492507" cy="895350"/>
          </a:xfrm>
          <a:prstGeom prst="rect">
            <a:avLst/>
          </a:prstGeom>
        </p:spPr>
        <p:txBody>
          <a:bodyPr lIns="0" tIns="0" rIns="0" bIns="0" rtlCol="0" anchor="t">
            <a:spAutoFit/>
          </a:bodyPr>
          <a:lstStyle/>
          <a:p>
            <a:pPr algn="ctr" rtl="1">
              <a:lnSpc>
                <a:spcPts val="3480"/>
              </a:lnSpc>
            </a:pPr>
            <a:r>
              <a:rPr lang="ar-EG" sz="2900" b="1">
                <a:solidFill>
                  <a:srgbClr val="000000"/>
                </a:solidFill>
                <a:latin typeface="Almarai Bold"/>
                <a:ea typeface="Almarai Bold"/>
                <a:cs typeface="Almarai Bold"/>
                <a:sym typeface="Almarai Bold"/>
                <a:rtl/>
              </a:rPr>
              <a:t>اهتم</a:t>
            </a:r>
          </a:p>
          <a:p>
            <a:pPr algn="ctr" rtl="1">
              <a:lnSpc>
                <a:spcPts val="3480"/>
              </a:lnSpc>
            </a:pPr>
            <a:r>
              <a:rPr lang="ar-EG" sz="2900" b="1">
                <a:solidFill>
                  <a:srgbClr val="000000"/>
                </a:solidFill>
                <a:latin typeface="Almarai Bold"/>
                <a:ea typeface="Almarai Bold"/>
                <a:cs typeface="Almarai Bold"/>
                <a:sym typeface="Almarai Bold"/>
                <a:rtl/>
              </a:rPr>
              <a:t> بنفسك</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31</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642359" y="2828473"/>
            <a:ext cx="14818929" cy="3204785"/>
            <a:chOff x="0" y="0"/>
            <a:chExt cx="3902928" cy="844059"/>
          </a:xfrm>
        </p:grpSpPr>
        <p:sp>
          <p:nvSpPr>
            <p:cNvPr id="10" name="Freeform 10"/>
            <p:cNvSpPr/>
            <p:nvPr/>
          </p:nvSpPr>
          <p:spPr>
            <a:xfrm>
              <a:off x="0" y="0"/>
              <a:ext cx="3902928" cy="844059"/>
            </a:xfrm>
            <a:custGeom>
              <a:avLst/>
              <a:gdLst/>
              <a:ahLst/>
              <a:cxnLst/>
              <a:rect l="l" t="t" r="r" b="b"/>
              <a:pathLst>
                <a:path w="3902928" h="844059">
                  <a:moveTo>
                    <a:pt x="16195" y="0"/>
                  </a:moveTo>
                  <a:lnTo>
                    <a:pt x="3886732" y="0"/>
                  </a:lnTo>
                  <a:cubicBezTo>
                    <a:pt x="3891028" y="0"/>
                    <a:pt x="3895147" y="1706"/>
                    <a:pt x="3898184" y="4744"/>
                  </a:cubicBezTo>
                  <a:cubicBezTo>
                    <a:pt x="3901221" y="7781"/>
                    <a:pt x="3902928" y="11900"/>
                    <a:pt x="3902928" y="16195"/>
                  </a:cubicBezTo>
                  <a:lnTo>
                    <a:pt x="3902928" y="827863"/>
                  </a:lnTo>
                  <a:cubicBezTo>
                    <a:pt x="3902928" y="832158"/>
                    <a:pt x="3901221" y="836278"/>
                    <a:pt x="3898184" y="839315"/>
                  </a:cubicBezTo>
                  <a:cubicBezTo>
                    <a:pt x="3895147" y="842352"/>
                    <a:pt x="3891028" y="844059"/>
                    <a:pt x="3886732" y="844059"/>
                  </a:cubicBezTo>
                  <a:lnTo>
                    <a:pt x="16195" y="844059"/>
                  </a:lnTo>
                  <a:cubicBezTo>
                    <a:pt x="11900" y="844059"/>
                    <a:pt x="7781" y="842352"/>
                    <a:pt x="4744" y="839315"/>
                  </a:cubicBezTo>
                  <a:cubicBezTo>
                    <a:pt x="1706" y="836278"/>
                    <a:pt x="0" y="832158"/>
                    <a:pt x="0" y="827863"/>
                  </a:cubicBezTo>
                  <a:lnTo>
                    <a:pt x="0" y="16195"/>
                  </a:lnTo>
                  <a:cubicBezTo>
                    <a:pt x="0" y="11900"/>
                    <a:pt x="1706" y="7781"/>
                    <a:pt x="4744" y="4744"/>
                  </a:cubicBezTo>
                  <a:cubicBezTo>
                    <a:pt x="7781" y="1706"/>
                    <a:pt x="11900" y="0"/>
                    <a:pt x="16195" y="0"/>
                  </a:cubicBezTo>
                  <a:close/>
                </a:path>
              </a:pathLst>
            </a:custGeom>
            <a:solidFill>
              <a:srgbClr val="E9F6DC"/>
            </a:solidFill>
            <a:ln w="19050" cap="rnd">
              <a:solidFill>
                <a:srgbClr val="00B050"/>
              </a:solidFill>
              <a:prstDash val="lgDash"/>
              <a:round/>
            </a:ln>
          </p:spPr>
          <p:txBody>
            <a:bodyPr/>
            <a:lstStyle/>
            <a:p>
              <a:endParaRPr lang="en-US"/>
            </a:p>
          </p:txBody>
        </p:sp>
        <p:sp>
          <p:nvSpPr>
            <p:cNvPr id="11" name="TextBox 11"/>
            <p:cNvSpPr txBox="1"/>
            <p:nvPr/>
          </p:nvSpPr>
          <p:spPr>
            <a:xfrm>
              <a:off x="0" y="-9525"/>
              <a:ext cx="3902928" cy="853584"/>
            </a:xfrm>
            <a:prstGeom prst="rect">
              <a:avLst/>
            </a:prstGeom>
          </p:spPr>
          <p:txBody>
            <a:bodyPr lIns="50800" tIns="50800" rIns="50800" bIns="50800" rtlCol="0" anchor="ctr"/>
            <a:lstStyle/>
            <a:p>
              <a:pPr algn="ctr">
                <a:lnSpc>
                  <a:spcPts val="2160"/>
                </a:lnSpc>
              </a:pPr>
              <a:endParaRPr/>
            </a:p>
          </p:txBody>
        </p:sp>
      </p:gr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4" name="TextBox 14"/>
          <p:cNvSpPr txBox="1"/>
          <p:nvPr/>
        </p:nvSpPr>
        <p:spPr>
          <a:xfrm>
            <a:off x="1745946" y="2865891"/>
            <a:ext cx="14498555" cy="2834106"/>
          </a:xfrm>
          <a:prstGeom prst="rect">
            <a:avLst/>
          </a:prstGeom>
        </p:spPr>
        <p:txBody>
          <a:bodyPr lIns="0" tIns="0" rIns="0" bIns="0" rtlCol="0" anchor="t">
            <a:spAutoFit/>
          </a:bodyPr>
          <a:lstStyle/>
          <a:p>
            <a:pPr algn="r" rtl="1">
              <a:lnSpc>
                <a:spcPts val="4471"/>
              </a:lnSpc>
            </a:pPr>
            <a:r>
              <a:rPr lang="ar-EG" sz="2760" b="1" spc="27" dirty="0">
                <a:solidFill>
                  <a:srgbClr val="000000"/>
                </a:solidFill>
                <a:latin typeface="Almarai Bold"/>
                <a:ea typeface="Almarai Bold"/>
                <a:cs typeface="Almarai Bold"/>
                <a:sym typeface="Almarai Bold"/>
                <a:rtl/>
              </a:rPr>
              <a:t>عرف (الشميمري وسرور </a:t>
            </a:r>
            <a:r>
              <a:rPr lang="en-US" sz="2760" b="1" spc="27" dirty="0">
                <a:solidFill>
                  <a:srgbClr val="000000"/>
                </a:solidFill>
                <a:latin typeface="Almarai Bold"/>
                <a:ea typeface="Almarai Bold"/>
                <a:cs typeface="Almarai Bold"/>
                <a:sym typeface="Almarai Bold"/>
              </a:rPr>
              <a:t>٢٠١٣</a:t>
            </a:r>
            <a:r>
              <a:rPr lang="ar-EG" sz="2760" b="1" spc="27" dirty="0">
                <a:solidFill>
                  <a:srgbClr val="000000"/>
                </a:solidFill>
                <a:latin typeface="Almarai Bold"/>
                <a:ea typeface="Almarai Bold"/>
                <a:cs typeface="Almarai Bold"/>
                <a:sym typeface="Almarai Bold"/>
                <a:rtl/>
              </a:rPr>
              <a:t>م) الحاضنة بأنها: «وحدة خدمية تهدف إلى تحويل الأفكار والابتكارات إلى مشروعات اقتصادية منتجة، وذلك من خلال تقديم عدد من خدمات التأهيل والدعم المادي والمعنوي والاستضافة والإرشاد لرواد الأعمال». </a:t>
            </a:r>
          </a:p>
          <a:p>
            <a:pPr algn="r" rtl="1">
              <a:lnSpc>
                <a:spcPts val="4471"/>
              </a:lnSpc>
            </a:pPr>
            <a:r>
              <a:rPr lang="ar-EG" sz="2760" b="1" spc="28" dirty="0">
                <a:solidFill>
                  <a:srgbClr val="000000"/>
                </a:solidFill>
                <a:latin typeface="Almarai Bold"/>
                <a:ea typeface="Almarai Bold"/>
                <a:cs typeface="Almarai Bold"/>
                <a:sym typeface="Almarai Bold"/>
                <a:rtl/>
              </a:rPr>
              <a:t>مسرعات الأعمال هي برنامج تتيح للشركات النامية إمكانية الوصول إلى الإرشاد، والمستثمرين، وغير ذلك من الدعم، الذي يساعدهم على أن يصبحوا شركات مستقرة ومكتفية ذاتيًّا.</a:t>
            </a:r>
          </a:p>
        </p:txBody>
      </p:sp>
      <p:sp>
        <p:nvSpPr>
          <p:cNvPr id="15" name="TextBox 15"/>
          <p:cNvSpPr txBox="1"/>
          <p:nvPr/>
        </p:nvSpPr>
        <p:spPr>
          <a:xfrm>
            <a:off x="6569407" y="924632"/>
            <a:ext cx="5316751" cy="531250"/>
          </a:xfrm>
          <a:prstGeom prst="rect">
            <a:avLst/>
          </a:prstGeom>
        </p:spPr>
        <p:txBody>
          <a:bodyPr lIns="0" tIns="0" rIns="0" bIns="0" rtlCol="0" anchor="t">
            <a:spAutoFit/>
          </a:bodyPr>
          <a:lstStyle/>
          <a:p>
            <a:pPr algn="ctr" rtl="1">
              <a:lnSpc>
                <a:spcPts val="4094"/>
              </a:lnSpc>
            </a:pPr>
            <a:r>
              <a:rPr lang="ar-EG" sz="3412" b="1">
                <a:solidFill>
                  <a:srgbClr val="000000"/>
                </a:solidFill>
                <a:latin typeface="Almarai Bold"/>
                <a:ea typeface="Almarai Bold"/>
                <a:cs typeface="Almarai Bold"/>
                <a:sym typeface="Almarai Bold"/>
                <a:rtl/>
              </a:rPr>
              <a:t>حاضنات ومسرعات الأعمال</a:t>
            </a:r>
          </a:p>
        </p:txBody>
      </p:sp>
      <p:sp>
        <p:nvSpPr>
          <p:cNvPr id="16" name="TextBox 16"/>
          <p:cNvSpPr txBox="1"/>
          <p:nvPr/>
        </p:nvSpPr>
        <p:spPr>
          <a:xfrm>
            <a:off x="1802546" y="2141683"/>
            <a:ext cx="14498555" cy="561822"/>
          </a:xfrm>
          <a:prstGeom prst="rect">
            <a:avLst/>
          </a:prstGeom>
        </p:spPr>
        <p:txBody>
          <a:bodyPr lIns="0" tIns="0" rIns="0" bIns="0" rtlCol="0" anchor="t">
            <a:spAutoFit/>
          </a:bodyPr>
          <a:lstStyle/>
          <a:p>
            <a:pPr algn="r" rtl="1">
              <a:lnSpc>
                <a:spcPts val="4633"/>
              </a:lnSpc>
            </a:pPr>
            <a:r>
              <a:rPr lang="ar-EG" sz="2860" b="1" spc="29">
                <a:solidFill>
                  <a:srgbClr val="000000"/>
                </a:solidFill>
                <a:latin typeface="Almarai Bold"/>
                <a:ea typeface="Almarai Bold"/>
                <a:cs typeface="Almarai Bold"/>
                <a:sym typeface="Almarai Bold"/>
                <a:rtl/>
              </a:rPr>
              <a:t>مفهوم حاضنات الأعمال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32</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081764" y="2874955"/>
            <a:ext cx="16289315" cy="637497"/>
            <a:chOff x="0" y="0"/>
            <a:chExt cx="4290190" cy="167901"/>
          </a:xfrm>
        </p:grpSpPr>
        <p:sp>
          <p:nvSpPr>
            <p:cNvPr id="10" name="Freeform 10"/>
            <p:cNvSpPr/>
            <p:nvPr/>
          </p:nvSpPr>
          <p:spPr>
            <a:xfrm>
              <a:off x="0" y="0"/>
              <a:ext cx="4290190" cy="167901"/>
            </a:xfrm>
            <a:custGeom>
              <a:avLst/>
              <a:gdLst/>
              <a:ahLst/>
              <a:cxnLst/>
              <a:rect l="l" t="t" r="r" b="b"/>
              <a:pathLst>
                <a:path w="4290190" h="167901">
                  <a:moveTo>
                    <a:pt x="6654" y="0"/>
                  </a:moveTo>
                  <a:lnTo>
                    <a:pt x="4283536" y="0"/>
                  </a:lnTo>
                  <a:cubicBezTo>
                    <a:pt x="4285301" y="0"/>
                    <a:pt x="4286993" y="701"/>
                    <a:pt x="4288241" y="1949"/>
                  </a:cubicBezTo>
                  <a:cubicBezTo>
                    <a:pt x="4289489" y="3197"/>
                    <a:pt x="4290190" y="4889"/>
                    <a:pt x="4290190" y="6654"/>
                  </a:cubicBezTo>
                  <a:lnTo>
                    <a:pt x="4290190" y="161247"/>
                  </a:lnTo>
                  <a:cubicBezTo>
                    <a:pt x="4290190" y="163011"/>
                    <a:pt x="4289489" y="164704"/>
                    <a:pt x="4288241" y="165952"/>
                  </a:cubicBezTo>
                  <a:cubicBezTo>
                    <a:pt x="4286993" y="167200"/>
                    <a:pt x="4285301" y="167901"/>
                    <a:pt x="4283536" y="167901"/>
                  </a:cubicBezTo>
                  <a:lnTo>
                    <a:pt x="6654" y="167901"/>
                  </a:lnTo>
                  <a:cubicBezTo>
                    <a:pt x="2979" y="167901"/>
                    <a:pt x="0" y="164922"/>
                    <a:pt x="0" y="161247"/>
                  </a:cubicBezTo>
                  <a:lnTo>
                    <a:pt x="0" y="6654"/>
                  </a:lnTo>
                  <a:cubicBezTo>
                    <a:pt x="0" y="4889"/>
                    <a:pt x="701" y="3197"/>
                    <a:pt x="1949" y="1949"/>
                  </a:cubicBezTo>
                  <a:cubicBezTo>
                    <a:pt x="3197" y="701"/>
                    <a:pt x="4889" y="0"/>
                    <a:pt x="6654" y="0"/>
                  </a:cubicBezTo>
                  <a:close/>
                </a:path>
              </a:pathLst>
            </a:custGeom>
            <a:solidFill>
              <a:srgbClr val="D9D9D9"/>
            </a:solidFill>
          </p:spPr>
          <p:txBody>
            <a:bodyPr/>
            <a:lstStyle/>
            <a:p>
              <a:endParaRPr lang="en-US"/>
            </a:p>
          </p:txBody>
        </p:sp>
        <p:sp>
          <p:nvSpPr>
            <p:cNvPr id="11" name="TextBox 11"/>
            <p:cNvSpPr txBox="1"/>
            <p:nvPr/>
          </p:nvSpPr>
          <p:spPr>
            <a:xfrm>
              <a:off x="0" y="-114300"/>
              <a:ext cx="4290190" cy="282201"/>
            </a:xfrm>
            <a:prstGeom prst="rect">
              <a:avLst/>
            </a:prstGeom>
          </p:spPr>
          <p:txBody>
            <a:bodyPr lIns="50800" tIns="50800" rIns="50800" bIns="50800" rtlCol="0" anchor="ctr"/>
            <a:lstStyle/>
            <a:p>
              <a:pPr algn="ctr">
                <a:lnSpc>
                  <a:spcPts val="4309"/>
                </a:lnSpc>
              </a:pPr>
              <a:endParaRPr/>
            </a:p>
          </p:txBody>
        </p:sp>
      </p:gr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4" name="TextBox 14"/>
          <p:cNvSpPr txBox="1"/>
          <p:nvPr/>
        </p:nvSpPr>
        <p:spPr>
          <a:xfrm>
            <a:off x="6569407" y="924632"/>
            <a:ext cx="5316751" cy="531250"/>
          </a:xfrm>
          <a:prstGeom prst="rect">
            <a:avLst/>
          </a:prstGeom>
        </p:spPr>
        <p:txBody>
          <a:bodyPr lIns="0" tIns="0" rIns="0" bIns="0" rtlCol="0" anchor="t">
            <a:spAutoFit/>
          </a:bodyPr>
          <a:lstStyle/>
          <a:p>
            <a:pPr algn="ctr" rtl="1">
              <a:lnSpc>
                <a:spcPts val="4094"/>
              </a:lnSpc>
            </a:pPr>
            <a:r>
              <a:rPr lang="ar-EG" sz="3412" b="1">
                <a:solidFill>
                  <a:srgbClr val="000000"/>
                </a:solidFill>
                <a:latin typeface="Almarai Bold"/>
                <a:ea typeface="Almarai Bold"/>
                <a:cs typeface="Almarai Bold"/>
                <a:sym typeface="Almarai Bold"/>
                <a:rtl/>
              </a:rPr>
              <a:t>حاضنات ومسرعات الأعمال</a:t>
            </a:r>
          </a:p>
        </p:txBody>
      </p:sp>
      <p:sp>
        <p:nvSpPr>
          <p:cNvPr id="15" name="TextBox 15"/>
          <p:cNvSpPr txBox="1"/>
          <p:nvPr/>
        </p:nvSpPr>
        <p:spPr>
          <a:xfrm>
            <a:off x="1802546" y="2141683"/>
            <a:ext cx="14498555" cy="561822"/>
          </a:xfrm>
          <a:prstGeom prst="rect">
            <a:avLst/>
          </a:prstGeom>
        </p:spPr>
        <p:txBody>
          <a:bodyPr lIns="0" tIns="0" rIns="0" bIns="0" rtlCol="0" anchor="t">
            <a:spAutoFit/>
          </a:bodyPr>
          <a:lstStyle/>
          <a:p>
            <a:pPr algn="r" rtl="1">
              <a:lnSpc>
                <a:spcPts val="4633"/>
              </a:lnSpc>
            </a:pPr>
            <a:r>
              <a:rPr lang="ar-EG" sz="2860" b="1" spc="29">
                <a:solidFill>
                  <a:srgbClr val="000000"/>
                </a:solidFill>
                <a:latin typeface="Almarai Bold"/>
                <a:ea typeface="Almarai Bold"/>
                <a:cs typeface="Almarai Bold"/>
                <a:sym typeface="Almarai Bold"/>
                <a:rtl/>
              </a:rPr>
              <a:t> الفرق بين حاضنات ومسرعات الأعمال :</a:t>
            </a:r>
          </a:p>
        </p:txBody>
      </p:sp>
      <p:grpSp>
        <p:nvGrpSpPr>
          <p:cNvPr id="16" name="Group 16"/>
          <p:cNvGrpSpPr/>
          <p:nvPr/>
        </p:nvGrpSpPr>
        <p:grpSpPr>
          <a:xfrm>
            <a:off x="1081764" y="3607703"/>
            <a:ext cx="16289315" cy="637497"/>
            <a:chOff x="0" y="0"/>
            <a:chExt cx="4290190" cy="167901"/>
          </a:xfrm>
        </p:grpSpPr>
        <p:sp>
          <p:nvSpPr>
            <p:cNvPr id="17" name="Freeform 17"/>
            <p:cNvSpPr/>
            <p:nvPr/>
          </p:nvSpPr>
          <p:spPr>
            <a:xfrm>
              <a:off x="0" y="0"/>
              <a:ext cx="4290190" cy="167901"/>
            </a:xfrm>
            <a:custGeom>
              <a:avLst/>
              <a:gdLst/>
              <a:ahLst/>
              <a:cxnLst/>
              <a:rect l="l" t="t" r="r" b="b"/>
              <a:pathLst>
                <a:path w="4290190" h="167901">
                  <a:moveTo>
                    <a:pt x="6654" y="0"/>
                  </a:moveTo>
                  <a:lnTo>
                    <a:pt x="4283536" y="0"/>
                  </a:lnTo>
                  <a:cubicBezTo>
                    <a:pt x="4285301" y="0"/>
                    <a:pt x="4286993" y="701"/>
                    <a:pt x="4288241" y="1949"/>
                  </a:cubicBezTo>
                  <a:cubicBezTo>
                    <a:pt x="4289489" y="3197"/>
                    <a:pt x="4290190" y="4889"/>
                    <a:pt x="4290190" y="6654"/>
                  </a:cubicBezTo>
                  <a:lnTo>
                    <a:pt x="4290190" y="161247"/>
                  </a:lnTo>
                  <a:cubicBezTo>
                    <a:pt x="4290190" y="163011"/>
                    <a:pt x="4289489" y="164704"/>
                    <a:pt x="4288241" y="165952"/>
                  </a:cubicBezTo>
                  <a:cubicBezTo>
                    <a:pt x="4286993" y="167200"/>
                    <a:pt x="4285301" y="167901"/>
                    <a:pt x="4283536" y="167901"/>
                  </a:cubicBezTo>
                  <a:lnTo>
                    <a:pt x="6654" y="167901"/>
                  </a:lnTo>
                  <a:cubicBezTo>
                    <a:pt x="2979" y="167901"/>
                    <a:pt x="0" y="164922"/>
                    <a:pt x="0" y="161247"/>
                  </a:cubicBezTo>
                  <a:lnTo>
                    <a:pt x="0" y="6654"/>
                  </a:lnTo>
                  <a:cubicBezTo>
                    <a:pt x="0" y="4889"/>
                    <a:pt x="701" y="3197"/>
                    <a:pt x="1949" y="1949"/>
                  </a:cubicBezTo>
                  <a:cubicBezTo>
                    <a:pt x="3197" y="701"/>
                    <a:pt x="4889" y="0"/>
                    <a:pt x="6654" y="0"/>
                  </a:cubicBezTo>
                  <a:close/>
                </a:path>
              </a:pathLst>
            </a:custGeom>
            <a:solidFill>
              <a:srgbClr val="FFD966"/>
            </a:solidFill>
          </p:spPr>
          <p:txBody>
            <a:bodyPr/>
            <a:lstStyle/>
            <a:p>
              <a:endParaRPr lang="en-US"/>
            </a:p>
          </p:txBody>
        </p:sp>
        <p:sp>
          <p:nvSpPr>
            <p:cNvPr id="18" name="TextBox 18"/>
            <p:cNvSpPr txBox="1"/>
            <p:nvPr/>
          </p:nvSpPr>
          <p:spPr>
            <a:xfrm>
              <a:off x="0" y="-114300"/>
              <a:ext cx="4290190" cy="282201"/>
            </a:xfrm>
            <a:prstGeom prst="rect">
              <a:avLst/>
            </a:prstGeom>
          </p:spPr>
          <p:txBody>
            <a:bodyPr lIns="50800" tIns="50800" rIns="50800" bIns="50800" rtlCol="0" anchor="ctr"/>
            <a:lstStyle/>
            <a:p>
              <a:pPr algn="ctr">
                <a:lnSpc>
                  <a:spcPts val="4309"/>
                </a:lnSpc>
              </a:pPr>
              <a:endParaRPr/>
            </a:p>
          </p:txBody>
        </p:sp>
      </p:grpSp>
      <p:grpSp>
        <p:nvGrpSpPr>
          <p:cNvPr id="19" name="Group 19"/>
          <p:cNvGrpSpPr/>
          <p:nvPr/>
        </p:nvGrpSpPr>
        <p:grpSpPr>
          <a:xfrm>
            <a:off x="1081764" y="4340450"/>
            <a:ext cx="16289315" cy="637497"/>
            <a:chOff x="0" y="0"/>
            <a:chExt cx="4290190" cy="167901"/>
          </a:xfrm>
        </p:grpSpPr>
        <p:sp>
          <p:nvSpPr>
            <p:cNvPr id="20" name="Freeform 20"/>
            <p:cNvSpPr/>
            <p:nvPr/>
          </p:nvSpPr>
          <p:spPr>
            <a:xfrm>
              <a:off x="0" y="0"/>
              <a:ext cx="4290190" cy="167901"/>
            </a:xfrm>
            <a:custGeom>
              <a:avLst/>
              <a:gdLst/>
              <a:ahLst/>
              <a:cxnLst/>
              <a:rect l="l" t="t" r="r" b="b"/>
              <a:pathLst>
                <a:path w="4290190" h="167901">
                  <a:moveTo>
                    <a:pt x="6654" y="0"/>
                  </a:moveTo>
                  <a:lnTo>
                    <a:pt x="4283536" y="0"/>
                  </a:lnTo>
                  <a:cubicBezTo>
                    <a:pt x="4285301" y="0"/>
                    <a:pt x="4286993" y="701"/>
                    <a:pt x="4288241" y="1949"/>
                  </a:cubicBezTo>
                  <a:cubicBezTo>
                    <a:pt x="4289489" y="3197"/>
                    <a:pt x="4290190" y="4889"/>
                    <a:pt x="4290190" y="6654"/>
                  </a:cubicBezTo>
                  <a:lnTo>
                    <a:pt x="4290190" y="161247"/>
                  </a:lnTo>
                  <a:cubicBezTo>
                    <a:pt x="4290190" y="163011"/>
                    <a:pt x="4289489" y="164704"/>
                    <a:pt x="4288241" y="165952"/>
                  </a:cubicBezTo>
                  <a:cubicBezTo>
                    <a:pt x="4286993" y="167200"/>
                    <a:pt x="4285301" y="167901"/>
                    <a:pt x="4283536" y="167901"/>
                  </a:cubicBezTo>
                  <a:lnTo>
                    <a:pt x="6654" y="167901"/>
                  </a:lnTo>
                  <a:cubicBezTo>
                    <a:pt x="2979" y="167901"/>
                    <a:pt x="0" y="164922"/>
                    <a:pt x="0" y="161247"/>
                  </a:cubicBezTo>
                  <a:lnTo>
                    <a:pt x="0" y="6654"/>
                  </a:lnTo>
                  <a:cubicBezTo>
                    <a:pt x="0" y="4889"/>
                    <a:pt x="701" y="3197"/>
                    <a:pt x="1949" y="1949"/>
                  </a:cubicBezTo>
                  <a:cubicBezTo>
                    <a:pt x="3197" y="701"/>
                    <a:pt x="4889" y="0"/>
                    <a:pt x="6654" y="0"/>
                  </a:cubicBezTo>
                  <a:close/>
                </a:path>
              </a:pathLst>
            </a:custGeom>
            <a:solidFill>
              <a:srgbClr val="FFD966"/>
            </a:solidFill>
          </p:spPr>
          <p:txBody>
            <a:bodyPr/>
            <a:lstStyle/>
            <a:p>
              <a:endParaRPr lang="en-US"/>
            </a:p>
          </p:txBody>
        </p:sp>
        <p:sp>
          <p:nvSpPr>
            <p:cNvPr id="21" name="TextBox 21"/>
            <p:cNvSpPr txBox="1"/>
            <p:nvPr/>
          </p:nvSpPr>
          <p:spPr>
            <a:xfrm>
              <a:off x="0" y="-114300"/>
              <a:ext cx="4290190" cy="282201"/>
            </a:xfrm>
            <a:prstGeom prst="rect">
              <a:avLst/>
            </a:prstGeom>
          </p:spPr>
          <p:txBody>
            <a:bodyPr lIns="50800" tIns="50800" rIns="50800" bIns="50800" rtlCol="0" anchor="ctr"/>
            <a:lstStyle/>
            <a:p>
              <a:pPr algn="ctr">
                <a:lnSpc>
                  <a:spcPts val="4309"/>
                </a:lnSpc>
              </a:pPr>
              <a:endParaRPr/>
            </a:p>
          </p:txBody>
        </p:sp>
      </p:grpSp>
      <p:grpSp>
        <p:nvGrpSpPr>
          <p:cNvPr id="22" name="Group 22"/>
          <p:cNvGrpSpPr/>
          <p:nvPr/>
        </p:nvGrpSpPr>
        <p:grpSpPr>
          <a:xfrm>
            <a:off x="1081764" y="5073198"/>
            <a:ext cx="16289315" cy="637497"/>
            <a:chOff x="0" y="0"/>
            <a:chExt cx="4290190" cy="167901"/>
          </a:xfrm>
        </p:grpSpPr>
        <p:sp>
          <p:nvSpPr>
            <p:cNvPr id="23" name="Freeform 23"/>
            <p:cNvSpPr/>
            <p:nvPr/>
          </p:nvSpPr>
          <p:spPr>
            <a:xfrm>
              <a:off x="0" y="0"/>
              <a:ext cx="4290190" cy="167901"/>
            </a:xfrm>
            <a:custGeom>
              <a:avLst/>
              <a:gdLst/>
              <a:ahLst/>
              <a:cxnLst/>
              <a:rect l="l" t="t" r="r" b="b"/>
              <a:pathLst>
                <a:path w="4290190" h="167901">
                  <a:moveTo>
                    <a:pt x="6654" y="0"/>
                  </a:moveTo>
                  <a:lnTo>
                    <a:pt x="4283536" y="0"/>
                  </a:lnTo>
                  <a:cubicBezTo>
                    <a:pt x="4285301" y="0"/>
                    <a:pt x="4286993" y="701"/>
                    <a:pt x="4288241" y="1949"/>
                  </a:cubicBezTo>
                  <a:cubicBezTo>
                    <a:pt x="4289489" y="3197"/>
                    <a:pt x="4290190" y="4889"/>
                    <a:pt x="4290190" y="6654"/>
                  </a:cubicBezTo>
                  <a:lnTo>
                    <a:pt x="4290190" y="161247"/>
                  </a:lnTo>
                  <a:cubicBezTo>
                    <a:pt x="4290190" y="163011"/>
                    <a:pt x="4289489" y="164704"/>
                    <a:pt x="4288241" y="165952"/>
                  </a:cubicBezTo>
                  <a:cubicBezTo>
                    <a:pt x="4286993" y="167200"/>
                    <a:pt x="4285301" y="167901"/>
                    <a:pt x="4283536" y="167901"/>
                  </a:cubicBezTo>
                  <a:lnTo>
                    <a:pt x="6654" y="167901"/>
                  </a:lnTo>
                  <a:cubicBezTo>
                    <a:pt x="2979" y="167901"/>
                    <a:pt x="0" y="164922"/>
                    <a:pt x="0" y="161247"/>
                  </a:cubicBezTo>
                  <a:lnTo>
                    <a:pt x="0" y="6654"/>
                  </a:lnTo>
                  <a:cubicBezTo>
                    <a:pt x="0" y="4889"/>
                    <a:pt x="701" y="3197"/>
                    <a:pt x="1949" y="1949"/>
                  </a:cubicBezTo>
                  <a:cubicBezTo>
                    <a:pt x="3197" y="701"/>
                    <a:pt x="4889" y="0"/>
                    <a:pt x="6654" y="0"/>
                  </a:cubicBezTo>
                  <a:close/>
                </a:path>
              </a:pathLst>
            </a:custGeom>
            <a:solidFill>
              <a:srgbClr val="FFD966"/>
            </a:solidFill>
          </p:spPr>
          <p:txBody>
            <a:bodyPr/>
            <a:lstStyle/>
            <a:p>
              <a:endParaRPr lang="en-US"/>
            </a:p>
          </p:txBody>
        </p:sp>
        <p:sp>
          <p:nvSpPr>
            <p:cNvPr id="24" name="TextBox 24"/>
            <p:cNvSpPr txBox="1"/>
            <p:nvPr/>
          </p:nvSpPr>
          <p:spPr>
            <a:xfrm>
              <a:off x="0" y="-114300"/>
              <a:ext cx="4290190" cy="282201"/>
            </a:xfrm>
            <a:prstGeom prst="rect">
              <a:avLst/>
            </a:prstGeom>
          </p:spPr>
          <p:txBody>
            <a:bodyPr lIns="50800" tIns="50800" rIns="50800" bIns="50800" rtlCol="0" anchor="ctr"/>
            <a:lstStyle/>
            <a:p>
              <a:pPr algn="ctr">
                <a:lnSpc>
                  <a:spcPts val="4309"/>
                </a:lnSpc>
              </a:pPr>
              <a:endParaRPr/>
            </a:p>
          </p:txBody>
        </p:sp>
      </p:grpSp>
      <p:grpSp>
        <p:nvGrpSpPr>
          <p:cNvPr id="25" name="Group 25"/>
          <p:cNvGrpSpPr/>
          <p:nvPr/>
        </p:nvGrpSpPr>
        <p:grpSpPr>
          <a:xfrm>
            <a:off x="1081764" y="5805945"/>
            <a:ext cx="16289315" cy="637497"/>
            <a:chOff x="0" y="0"/>
            <a:chExt cx="4290190" cy="167901"/>
          </a:xfrm>
        </p:grpSpPr>
        <p:sp>
          <p:nvSpPr>
            <p:cNvPr id="26" name="Freeform 26"/>
            <p:cNvSpPr/>
            <p:nvPr/>
          </p:nvSpPr>
          <p:spPr>
            <a:xfrm>
              <a:off x="0" y="0"/>
              <a:ext cx="4290190" cy="167901"/>
            </a:xfrm>
            <a:custGeom>
              <a:avLst/>
              <a:gdLst/>
              <a:ahLst/>
              <a:cxnLst/>
              <a:rect l="l" t="t" r="r" b="b"/>
              <a:pathLst>
                <a:path w="4290190" h="167901">
                  <a:moveTo>
                    <a:pt x="6654" y="0"/>
                  </a:moveTo>
                  <a:lnTo>
                    <a:pt x="4283536" y="0"/>
                  </a:lnTo>
                  <a:cubicBezTo>
                    <a:pt x="4285301" y="0"/>
                    <a:pt x="4286993" y="701"/>
                    <a:pt x="4288241" y="1949"/>
                  </a:cubicBezTo>
                  <a:cubicBezTo>
                    <a:pt x="4289489" y="3197"/>
                    <a:pt x="4290190" y="4889"/>
                    <a:pt x="4290190" y="6654"/>
                  </a:cubicBezTo>
                  <a:lnTo>
                    <a:pt x="4290190" y="161247"/>
                  </a:lnTo>
                  <a:cubicBezTo>
                    <a:pt x="4290190" y="163011"/>
                    <a:pt x="4289489" y="164704"/>
                    <a:pt x="4288241" y="165952"/>
                  </a:cubicBezTo>
                  <a:cubicBezTo>
                    <a:pt x="4286993" y="167200"/>
                    <a:pt x="4285301" y="167901"/>
                    <a:pt x="4283536" y="167901"/>
                  </a:cubicBezTo>
                  <a:lnTo>
                    <a:pt x="6654" y="167901"/>
                  </a:lnTo>
                  <a:cubicBezTo>
                    <a:pt x="2979" y="167901"/>
                    <a:pt x="0" y="164922"/>
                    <a:pt x="0" y="161247"/>
                  </a:cubicBezTo>
                  <a:lnTo>
                    <a:pt x="0" y="6654"/>
                  </a:lnTo>
                  <a:cubicBezTo>
                    <a:pt x="0" y="4889"/>
                    <a:pt x="701" y="3197"/>
                    <a:pt x="1949" y="1949"/>
                  </a:cubicBezTo>
                  <a:cubicBezTo>
                    <a:pt x="3197" y="701"/>
                    <a:pt x="4889" y="0"/>
                    <a:pt x="6654" y="0"/>
                  </a:cubicBezTo>
                  <a:close/>
                </a:path>
              </a:pathLst>
            </a:custGeom>
            <a:solidFill>
              <a:srgbClr val="FFD966"/>
            </a:solidFill>
          </p:spPr>
          <p:txBody>
            <a:bodyPr/>
            <a:lstStyle/>
            <a:p>
              <a:endParaRPr lang="en-US"/>
            </a:p>
          </p:txBody>
        </p:sp>
        <p:sp>
          <p:nvSpPr>
            <p:cNvPr id="27" name="TextBox 27"/>
            <p:cNvSpPr txBox="1"/>
            <p:nvPr/>
          </p:nvSpPr>
          <p:spPr>
            <a:xfrm>
              <a:off x="0" y="-114300"/>
              <a:ext cx="4290190" cy="282201"/>
            </a:xfrm>
            <a:prstGeom prst="rect">
              <a:avLst/>
            </a:prstGeom>
          </p:spPr>
          <p:txBody>
            <a:bodyPr lIns="50800" tIns="50800" rIns="50800" bIns="50800" rtlCol="0" anchor="ctr"/>
            <a:lstStyle/>
            <a:p>
              <a:pPr algn="ctr">
                <a:lnSpc>
                  <a:spcPts val="4309"/>
                </a:lnSpc>
              </a:pPr>
              <a:endParaRPr/>
            </a:p>
          </p:txBody>
        </p:sp>
      </p:grpSp>
      <p:grpSp>
        <p:nvGrpSpPr>
          <p:cNvPr id="28" name="Group 28"/>
          <p:cNvGrpSpPr/>
          <p:nvPr/>
        </p:nvGrpSpPr>
        <p:grpSpPr>
          <a:xfrm>
            <a:off x="1081764" y="6538693"/>
            <a:ext cx="16289315" cy="637497"/>
            <a:chOff x="0" y="0"/>
            <a:chExt cx="4290190" cy="167901"/>
          </a:xfrm>
        </p:grpSpPr>
        <p:sp>
          <p:nvSpPr>
            <p:cNvPr id="29" name="Freeform 29"/>
            <p:cNvSpPr/>
            <p:nvPr/>
          </p:nvSpPr>
          <p:spPr>
            <a:xfrm>
              <a:off x="0" y="0"/>
              <a:ext cx="4290190" cy="167901"/>
            </a:xfrm>
            <a:custGeom>
              <a:avLst/>
              <a:gdLst/>
              <a:ahLst/>
              <a:cxnLst/>
              <a:rect l="l" t="t" r="r" b="b"/>
              <a:pathLst>
                <a:path w="4290190" h="167901">
                  <a:moveTo>
                    <a:pt x="6654" y="0"/>
                  </a:moveTo>
                  <a:lnTo>
                    <a:pt x="4283536" y="0"/>
                  </a:lnTo>
                  <a:cubicBezTo>
                    <a:pt x="4285301" y="0"/>
                    <a:pt x="4286993" y="701"/>
                    <a:pt x="4288241" y="1949"/>
                  </a:cubicBezTo>
                  <a:cubicBezTo>
                    <a:pt x="4289489" y="3197"/>
                    <a:pt x="4290190" y="4889"/>
                    <a:pt x="4290190" y="6654"/>
                  </a:cubicBezTo>
                  <a:lnTo>
                    <a:pt x="4290190" y="161247"/>
                  </a:lnTo>
                  <a:cubicBezTo>
                    <a:pt x="4290190" y="163011"/>
                    <a:pt x="4289489" y="164704"/>
                    <a:pt x="4288241" y="165952"/>
                  </a:cubicBezTo>
                  <a:cubicBezTo>
                    <a:pt x="4286993" y="167200"/>
                    <a:pt x="4285301" y="167901"/>
                    <a:pt x="4283536" y="167901"/>
                  </a:cubicBezTo>
                  <a:lnTo>
                    <a:pt x="6654" y="167901"/>
                  </a:lnTo>
                  <a:cubicBezTo>
                    <a:pt x="2979" y="167901"/>
                    <a:pt x="0" y="164922"/>
                    <a:pt x="0" y="161247"/>
                  </a:cubicBezTo>
                  <a:lnTo>
                    <a:pt x="0" y="6654"/>
                  </a:lnTo>
                  <a:cubicBezTo>
                    <a:pt x="0" y="4889"/>
                    <a:pt x="701" y="3197"/>
                    <a:pt x="1949" y="1949"/>
                  </a:cubicBezTo>
                  <a:cubicBezTo>
                    <a:pt x="3197" y="701"/>
                    <a:pt x="4889" y="0"/>
                    <a:pt x="6654" y="0"/>
                  </a:cubicBezTo>
                  <a:close/>
                </a:path>
              </a:pathLst>
            </a:custGeom>
            <a:solidFill>
              <a:srgbClr val="FFD966"/>
            </a:solidFill>
          </p:spPr>
          <p:txBody>
            <a:bodyPr/>
            <a:lstStyle/>
            <a:p>
              <a:endParaRPr lang="en-US"/>
            </a:p>
          </p:txBody>
        </p:sp>
        <p:sp>
          <p:nvSpPr>
            <p:cNvPr id="30" name="TextBox 30"/>
            <p:cNvSpPr txBox="1"/>
            <p:nvPr/>
          </p:nvSpPr>
          <p:spPr>
            <a:xfrm>
              <a:off x="0" y="-114300"/>
              <a:ext cx="4290190" cy="282201"/>
            </a:xfrm>
            <a:prstGeom prst="rect">
              <a:avLst/>
            </a:prstGeom>
          </p:spPr>
          <p:txBody>
            <a:bodyPr lIns="50800" tIns="50800" rIns="50800" bIns="50800" rtlCol="0" anchor="ctr"/>
            <a:lstStyle/>
            <a:p>
              <a:pPr algn="ctr">
                <a:lnSpc>
                  <a:spcPts val="4309"/>
                </a:lnSpc>
              </a:pPr>
              <a:endParaRPr/>
            </a:p>
          </p:txBody>
        </p:sp>
      </p:grpSp>
      <p:grpSp>
        <p:nvGrpSpPr>
          <p:cNvPr id="31" name="Group 31"/>
          <p:cNvGrpSpPr/>
          <p:nvPr/>
        </p:nvGrpSpPr>
        <p:grpSpPr>
          <a:xfrm>
            <a:off x="1081764" y="7271440"/>
            <a:ext cx="16289315" cy="637497"/>
            <a:chOff x="0" y="0"/>
            <a:chExt cx="4290190" cy="167901"/>
          </a:xfrm>
        </p:grpSpPr>
        <p:sp>
          <p:nvSpPr>
            <p:cNvPr id="32" name="Freeform 32"/>
            <p:cNvSpPr/>
            <p:nvPr/>
          </p:nvSpPr>
          <p:spPr>
            <a:xfrm>
              <a:off x="0" y="0"/>
              <a:ext cx="4290190" cy="167901"/>
            </a:xfrm>
            <a:custGeom>
              <a:avLst/>
              <a:gdLst/>
              <a:ahLst/>
              <a:cxnLst/>
              <a:rect l="l" t="t" r="r" b="b"/>
              <a:pathLst>
                <a:path w="4290190" h="167901">
                  <a:moveTo>
                    <a:pt x="6654" y="0"/>
                  </a:moveTo>
                  <a:lnTo>
                    <a:pt x="4283536" y="0"/>
                  </a:lnTo>
                  <a:cubicBezTo>
                    <a:pt x="4285301" y="0"/>
                    <a:pt x="4286993" y="701"/>
                    <a:pt x="4288241" y="1949"/>
                  </a:cubicBezTo>
                  <a:cubicBezTo>
                    <a:pt x="4289489" y="3197"/>
                    <a:pt x="4290190" y="4889"/>
                    <a:pt x="4290190" y="6654"/>
                  </a:cubicBezTo>
                  <a:lnTo>
                    <a:pt x="4290190" y="161247"/>
                  </a:lnTo>
                  <a:cubicBezTo>
                    <a:pt x="4290190" y="163011"/>
                    <a:pt x="4289489" y="164704"/>
                    <a:pt x="4288241" y="165952"/>
                  </a:cubicBezTo>
                  <a:cubicBezTo>
                    <a:pt x="4286993" y="167200"/>
                    <a:pt x="4285301" y="167901"/>
                    <a:pt x="4283536" y="167901"/>
                  </a:cubicBezTo>
                  <a:lnTo>
                    <a:pt x="6654" y="167901"/>
                  </a:lnTo>
                  <a:cubicBezTo>
                    <a:pt x="2979" y="167901"/>
                    <a:pt x="0" y="164922"/>
                    <a:pt x="0" y="161247"/>
                  </a:cubicBezTo>
                  <a:lnTo>
                    <a:pt x="0" y="6654"/>
                  </a:lnTo>
                  <a:cubicBezTo>
                    <a:pt x="0" y="4889"/>
                    <a:pt x="701" y="3197"/>
                    <a:pt x="1949" y="1949"/>
                  </a:cubicBezTo>
                  <a:cubicBezTo>
                    <a:pt x="3197" y="701"/>
                    <a:pt x="4889" y="0"/>
                    <a:pt x="6654" y="0"/>
                  </a:cubicBezTo>
                  <a:close/>
                </a:path>
              </a:pathLst>
            </a:custGeom>
            <a:solidFill>
              <a:srgbClr val="FFD966"/>
            </a:solidFill>
          </p:spPr>
          <p:txBody>
            <a:bodyPr/>
            <a:lstStyle/>
            <a:p>
              <a:endParaRPr lang="en-US"/>
            </a:p>
          </p:txBody>
        </p:sp>
        <p:sp>
          <p:nvSpPr>
            <p:cNvPr id="33" name="TextBox 33"/>
            <p:cNvSpPr txBox="1"/>
            <p:nvPr/>
          </p:nvSpPr>
          <p:spPr>
            <a:xfrm>
              <a:off x="0" y="-114300"/>
              <a:ext cx="4290190" cy="282201"/>
            </a:xfrm>
            <a:prstGeom prst="rect">
              <a:avLst/>
            </a:prstGeom>
          </p:spPr>
          <p:txBody>
            <a:bodyPr lIns="50800" tIns="50800" rIns="50800" bIns="50800" rtlCol="0" anchor="ctr"/>
            <a:lstStyle/>
            <a:p>
              <a:pPr algn="ctr">
                <a:lnSpc>
                  <a:spcPts val="4309"/>
                </a:lnSpc>
              </a:pPr>
              <a:endParaRPr/>
            </a:p>
          </p:txBody>
        </p:sp>
      </p:grpSp>
      <p:grpSp>
        <p:nvGrpSpPr>
          <p:cNvPr id="34" name="Group 34"/>
          <p:cNvGrpSpPr/>
          <p:nvPr/>
        </p:nvGrpSpPr>
        <p:grpSpPr>
          <a:xfrm>
            <a:off x="1081764" y="8004188"/>
            <a:ext cx="16289315" cy="637497"/>
            <a:chOff x="0" y="0"/>
            <a:chExt cx="4290190" cy="167901"/>
          </a:xfrm>
        </p:grpSpPr>
        <p:sp>
          <p:nvSpPr>
            <p:cNvPr id="35" name="Freeform 35"/>
            <p:cNvSpPr/>
            <p:nvPr/>
          </p:nvSpPr>
          <p:spPr>
            <a:xfrm>
              <a:off x="0" y="0"/>
              <a:ext cx="4290190" cy="167901"/>
            </a:xfrm>
            <a:custGeom>
              <a:avLst/>
              <a:gdLst/>
              <a:ahLst/>
              <a:cxnLst/>
              <a:rect l="l" t="t" r="r" b="b"/>
              <a:pathLst>
                <a:path w="4290190" h="167901">
                  <a:moveTo>
                    <a:pt x="6654" y="0"/>
                  </a:moveTo>
                  <a:lnTo>
                    <a:pt x="4283536" y="0"/>
                  </a:lnTo>
                  <a:cubicBezTo>
                    <a:pt x="4285301" y="0"/>
                    <a:pt x="4286993" y="701"/>
                    <a:pt x="4288241" y="1949"/>
                  </a:cubicBezTo>
                  <a:cubicBezTo>
                    <a:pt x="4289489" y="3197"/>
                    <a:pt x="4290190" y="4889"/>
                    <a:pt x="4290190" y="6654"/>
                  </a:cubicBezTo>
                  <a:lnTo>
                    <a:pt x="4290190" y="161247"/>
                  </a:lnTo>
                  <a:cubicBezTo>
                    <a:pt x="4290190" y="163011"/>
                    <a:pt x="4289489" y="164704"/>
                    <a:pt x="4288241" y="165952"/>
                  </a:cubicBezTo>
                  <a:cubicBezTo>
                    <a:pt x="4286993" y="167200"/>
                    <a:pt x="4285301" y="167901"/>
                    <a:pt x="4283536" y="167901"/>
                  </a:cubicBezTo>
                  <a:lnTo>
                    <a:pt x="6654" y="167901"/>
                  </a:lnTo>
                  <a:cubicBezTo>
                    <a:pt x="2979" y="167901"/>
                    <a:pt x="0" y="164922"/>
                    <a:pt x="0" y="161247"/>
                  </a:cubicBezTo>
                  <a:lnTo>
                    <a:pt x="0" y="6654"/>
                  </a:lnTo>
                  <a:cubicBezTo>
                    <a:pt x="0" y="4889"/>
                    <a:pt x="701" y="3197"/>
                    <a:pt x="1949" y="1949"/>
                  </a:cubicBezTo>
                  <a:cubicBezTo>
                    <a:pt x="3197" y="701"/>
                    <a:pt x="4889" y="0"/>
                    <a:pt x="6654" y="0"/>
                  </a:cubicBezTo>
                  <a:close/>
                </a:path>
              </a:pathLst>
            </a:custGeom>
            <a:solidFill>
              <a:srgbClr val="FFD966"/>
            </a:solidFill>
          </p:spPr>
          <p:txBody>
            <a:bodyPr/>
            <a:lstStyle/>
            <a:p>
              <a:endParaRPr lang="en-US"/>
            </a:p>
          </p:txBody>
        </p:sp>
        <p:sp>
          <p:nvSpPr>
            <p:cNvPr id="36" name="TextBox 36"/>
            <p:cNvSpPr txBox="1"/>
            <p:nvPr/>
          </p:nvSpPr>
          <p:spPr>
            <a:xfrm>
              <a:off x="0" y="-114300"/>
              <a:ext cx="4290190" cy="282201"/>
            </a:xfrm>
            <a:prstGeom prst="rect">
              <a:avLst/>
            </a:prstGeom>
          </p:spPr>
          <p:txBody>
            <a:bodyPr lIns="50800" tIns="50800" rIns="50800" bIns="50800" rtlCol="0" anchor="ctr"/>
            <a:lstStyle/>
            <a:p>
              <a:pPr algn="ctr">
                <a:lnSpc>
                  <a:spcPts val="4309"/>
                </a:lnSpc>
              </a:pPr>
              <a:endParaRPr/>
            </a:p>
          </p:txBody>
        </p:sp>
      </p:grpSp>
      <p:graphicFrame>
        <p:nvGraphicFramePr>
          <p:cNvPr id="37" name="Table 37"/>
          <p:cNvGraphicFramePr>
            <a:graphicFrameLocks noGrp="1"/>
          </p:cNvGraphicFramePr>
          <p:nvPr/>
        </p:nvGraphicFramePr>
        <p:xfrm>
          <a:off x="1089248" y="2874955"/>
          <a:ext cx="16281831" cy="5768064"/>
        </p:xfrm>
        <a:graphic>
          <a:graphicData uri="http://schemas.openxmlformats.org/drawingml/2006/table">
            <a:tbl>
              <a:tblPr rtl="1"/>
              <a:tblGrid>
                <a:gridCol w="3998809">
                  <a:extLst>
                    <a:ext uri="{9D8B030D-6E8A-4147-A177-3AD203B41FA5}">
                      <a16:colId xmlns:a16="http://schemas.microsoft.com/office/drawing/2014/main" val="20000"/>
                    </a:ext>
                  </a:extLst>
                </a:gridCol>
                <a:gridCol w="6261657">
                  <a:extLst>
                    <a:ext uri="{9D8B030D-6E8A-4147-A177-3AD203B41FA5}">
                      <a16:colId xmlns:a16="http://schemas.microsoft.com/office/drawing/2014/main" val="20001"/>
                    </a:ext>
                  </a:extLst>
                </a:gridCol>
                <a:gridCol w="6021365">
                  <a:extLst>
                    <a:ext uri="{9D8B030D-6E8A-4147-A177-3AD203B41FA5}">
                      <a16:colId xmlns:a16="http://schemas.microsoft.com/office/drawing/2014/main" val="20002"/>
                    </a:ext>
                  </a:extLst>
                </a:gridCol>
              </a:tblGrid>
              <a:tr h="721008">
                <a:tc>
                  <a:txBody>
                    <a:bodyPr/>
                    <a:lstStyle/>
                    <a:p>
                      <a:pPr algn="ctr" rtl="1">
                        <a:lnSpc>
                          <a:spcPts val="3081"/>
                        </a:lnSpc>
                        <a:defRPr/>
                      </a:pPr>
                      <a:r>
                        <a:rPr lang="ar-EG" sz="2400" b="1" spc="-11">
                          <a:solidFill>
                            <a:srgbClr val="000000"/>
                          </a:solidFill>
                          <a:latin typeface="Almarai Bold"/>
                          <a:ea typeface="Almarai Bold"/>
                          <a:cs typeface="Almarai Bold"/>
                          <a:sym typeface="Almarai Bold"/>
                          <a:rtl/>
                        </a:rPr>
                        <a:t>المعيار</a:t>
                      </a:r>
                      <a:endParaRPr lang="en-US" sz="1100"/>
                    </a:p>
                  </a:txBody>
                  <a:tcPr marL="68580" marR="68580" marT="68580" marB="68580"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rtl="1">
                        <a:lnSpc>
                          <a:spcPts val="3081"/>
                        </a:lnSpc>
                        <a:defRPr/>
                      </a:pPr>
                      <a:r>
                        <a:rPr lang="ar-EG" sz="2400" b="1" spc="-11">
                          <a:solidFill>
                            <a:srgbClr val="000000"/>
                          </a:solidFill>
                          <a:latin typeface="Almarai Bold"/>
                          <a:ea typeface="Almarai Bold"/>
                          <a:cs typeface="Almarai Bold"/>
                          <a:sym typeface="Almarai Bold"/>
                          <a:rtl/>
                        </a:rPr>
                        <a:t>حاضنات الأعمال</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rtl="1">
                        <a:lnSpc>
                          <a:spcPts val="3081"/>
                        </a:lnSpc>
                        <a:defRPr/>
                      </a:pPr>
                      <a:r>
                        <a:rPr lang="ar-EG" sz="2400" b="1" spc="-11">
                          <a:solidFill>
                            <a:srgbClr val="000000"/>
                          </a:solidFill>
                          <a:latin typeface="Almarai Bold"/>
                          <a:ea typeface="Almarai Bold"/>
                          <a:cs typeface="Almarai Bold"/>
                          <a:sym typeface="Almarai Bold"/>
                          <a:rtl/>
                        </a:rPr>
                        <a:t>مسرعات الأعمال</a:t>
                      </a:r>
                      <a:endParaRPr lang="en-US" sz="1100"/>
                    </a:p>
                  </a:txBody>
                  <a:tcPr marL="68580" marR="68580" marT="68580" marB="68580"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21008">
                <a:tc>
                  <a:txBody>
                    <a:bodyPr/>
                    <a:lstStyle/>
                    <a:p>
                      <a:pPr algn="ctr" rtl="1">
                        <a:lnSpc>
                          <a:spcPts val="3081"/>
                        </a:lnSpc>
                        <a:defRPr/>
                      </a:pPr>
                      <a:r>
                        <a:rPr lang="ar-EG" sz="2400" b="1" spc="-11">
                          <a:solidFill>
                            <a:srgbClr val="000000"/>
                          </a:solidFill>
                          <a:latin typeface="Almarai Bold"/>
                          <a:ea typeface="Almarai Bold"/>
                          <a:cs typeface="Almarai Bold"/>
                          <a:sym typeface="Almarai Bold"/>
                          <a:rtl/>
                        </a:rPr>
                        <a:t>الزمن</a:t>
                      </a:r>
                      <a:endParaRPr lang="en-US" sz="1100"/>
                    </a:p>
                  </a:txBody>
                  <a:tcPr marL="68580" marR="68580" marT="68580" marB="68580"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rtl="1">
                        <a:lnSpc>
                          <a:spcPts val="3081"/>
                        </a:lnSpc>
                        <a:defRPr/>
                      </a:pPr>
                      <a:r>
                        <a:rPr lang="en-US" sz="2400" b="1" spc="-11">
                          <a:solidFill>
                            <a:srgbClr val="000000"/>
                          </a:solidFill>
                          <a:latin typeface="Almarai Bold"/>
                          <a:ea typeface="Almarai Bold"/>
                          <a:cs typeface="Almarai Bold"/>
                          <a:sym typeface="Almarai Bold"/>
                        </a:rPr>
                        <a:t>1-5</a:t>
                      </a:r>
                      <a:r>
                        <a:rPr lang="ar-EG" sz="2400" b="1" spc="-11">
                          <a:solidFill>
                            <a:srgbClr val="000000"/>
                          </a:solidFill>
                          <a:latin typeface="Almarai Bold"/>
                          <a:ea typeface="Almarai Bold"/>
                          <a:cs typeface="Almarai Bold"/>
                          <a:sym typeface="Almarai Bold"/>
                          <a:rtl/>
                        </a:rPr>
                        <a:t> سنوات</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rtl="1">
                        <a:lnSpc>
                          <a:spcPts val="3081"/>
                        </a:lnSpc>
                        <a:defRPr/>
                      </a:pPr>
                      <a:r>
                        <a:rPr lang="en-US" sz="2400" b="1" spc="-11">
                          <a:solidFill>
                            <a:srgbClr val="000000"/>
                          </a:solidFill>
                          <a:latin typeface="Almarai Bold"/>
                          <a:ea typeface="Almarai Bold"/>
                          <a:cs typeface="Almarai Bold"/>
                          <a:sym typeface="Almarai Bold"/>
                        </a:rPr>
                        <a:t>3-6</a:t>
                      </a:r>
                      <a:r>
                        <a:rPr lang="ar-EG" sz="2400" b="1" spc="-11">
                          <a:solidFill>
                            <a:srgbClr val="000000"/>
                          </a:solidFill>
                          <a:latin typeface="Almarai Bold"/>
                          <a:ea typeface="Almarai Bold"/>
                          <a:cs typeface="Almarai Bold"/>
                          <a:sym typeface="Almarai Bold"/>
                          <a:rtl/>
                        </a:rPr>
                        <a:t> أشهر</a:t>
                      </a:r>
                      <a:endParaRPr lang="en-US" sz="1100"/>
                    </a:p>
                  </a:txBody>
                  <a:tcPr marL="68580" marR="68580" marT="68580" marB="68580"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21008">
                <a:tc>
                  <a:txBody>
                    <a:bodyPr/>
                    <a:lstStyle/>
                    <a:p>
                      <a:pPr algn="ctr" rtl="1">
                        <a:lnSpc>
                          <a:spcPts val="3081"/>
                        </a:lnSpc>
                        <a:defRPr/>
                      </a:pPr>
                      <a:r>
                        <a:rPr lang="ar-EG" sz="2400" b="1" spc="-11">
                          <a:solidFill>
                            <a:srgbClr val="000000"/>
                          </a:solidFill>
                          <a:latin typeface="Almarai Bold"/>
                          <a:ea typeface="Almarai Bold"/>
                          <a:cs typeface="Almarai Bold"/>
                          <a:sym typeface="Almarai Bold"/>
                          <a:rtl/>
                        </a:rPr>
                        <a:t>نموذج الأعمال</a:t>
                      </a:r>
                      <a:endParaRPr lang="en-US" sz="1100"/>
                    </a:p>
                  </a:txBody>
                  <a:tcPr marL="68580" marR="68580" marT="68580" marB="68580"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rtl="1">
                        <a:lnSpc>
                          <a:spcPts val="3081"/>
                        </a:lnSpc>
                        <a:defRPr/>
                      </a:pPr>
                      <a:r>
                        <a:rPr lang="ar-EG" sz="2400" b="1" spc="-11">
                          <a:solidFill>
                            <a:srgbClr val="000000"/>
                          </a:solidFill>
                          <a:latin typeface="Almarai Bold"/>
                          <a:ea typeface="Almarai Bold"/>
                          <a:cs typeface="Almarai Bold"/>
                          <a:sym typeface="Almarai Bold"/>
                          <a:rtl/>
                        </a:rPr>
                        <a:t>إيجار – أو غير ربحية</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rtl="1">
                        <a:lnSpc>
                          <a:spcPts val="3081"/>
                        </a:lnSpc>
                        <a:defRPr/>
                      </a:pPr>
                      <a:r>
                        <a:rPr lang="ar-EG" sz="2400" b="1" spc="-11">
                          <a:solidFill>
                            <a:srgbClr val="000000"/>
                          </a:solidFill>
                          <a:latin typeface="Almarai Bold"/>
                          <a:ea typeface="Almarai Bold"/>
                          <a:cs typeface="Almarai Bold"/>
                          <a:sym typeface="Almarai Bold"/>
                          <a:rtl/>
                        </a:rPr>
                        <a:t>استثمار – غير ربحية في بعض الأحيان</a:t>
                      </a:r>
                      <a:endParaRPr lang="en-US" sz="1100"/>
                    </a:p>
                  </a:txBody>
                  <a:tcPr marL="68580" marR="68580" marT="68580" marB="68580"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1008">
                <a:tc>
                  <a:txBody>
                    <a:bodyPr/>
                    <a:lstStyle/>
                    <a:p>
                      <a:pPr algn="ctr" rtl="1">
                        <a:lnSpc>
                          <a:spcPts val="3081"/>
                        </a:lnSpc>
                        <a:defRPr/>
                      </a:pPr>
                      <a:r>
                        <a:rPr lang="ar-EG" sz="2400" b="1" spc="-11">
                          <a:solidFill>
                            <a:srgbClr val="000000"/>
                          </a:solidFill>
                          <a:latin typeface="Almarai Bold"/>
                          <a:ea typeface="Almarai Bold"/>
                          <a:cs typeface="Almarai Bold"/>
                          <a:sym typeface="Almarai Bold"/>
                          <a:rtl/>
                        </a:rPr>
                        <a:t>الاختيار للمستضافين</a:t>
                      </a:r>
                      <a:endParaRPr lang="en-US" sz="1100"/>
                    </a:p>
                  </a:txBody>
                  <a:tcPr marL="68580" marR="68580" marT="68580" marB="68580"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rtl="1">
                        <a:lnSpc>
                          <a:spcPts val="3081"/>
                        </a:lnSpc>
                        <a:defRPr/>
                      </a:pPr>
                      <a:r>
                        <a:rPr lang="ar-EG" sz="2400" b="1" spc="-11">
                          <a:solidFill>
                            <a:srgbClr val="000000"/>
                          </a:solidFill>
                          <a:latin typeface="Almarai Bold"/>
                          <a:ea typeface="Almarai Bold"/>
                          <a:cs typeface="Almarai Bold"/>
                          <a:sym typeface="Almarai Bold"/>
                          <a:rtl/>
                        </a:rPr>
                        <a:t>غير تنافسي</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rtl="1">
                        <a:lnSpc>
                          <a:spcPts val="3081"/>
                        </a:lnSpc>
                        <a:defRPr/>
                      </a:pPr>
                      <a:r>
                        <a:rPr lang="ar-EG" sz="2400" b="1" spc="-11">
                          <a:solidFill>
                            <a:srgbClr val="000000"/>
                          </a:solidFill>
                          <a:latin typeface="Almarai Bold"/>
                          <a:ea typeface="Almarai Bold"/>
                          <a:cs typeface="Almarai Bold"/>
                          <a:sym typeface="Almarai Bold"/>
                          <a:rtl/>
                        </a:rPr>
                        <a:t>تنافسي وانتقائي دقيق</a:t>
                      </a:r>
                      <a:endParaRPr lang="en-US" sz="1100"/>
                    </a:p>
                  </a:txBody>
                  <a:tcPr marL="68580" marR="68580" marT="68580" marB="68580"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21008">
                <a:tc>
                  <a:txBody>
                    <a:bodyPr/>
                    <a:lstStyle/>
                    <a:p>
                      <a:pPr algn="ctr" rtl="1">
                        <a:lnSpc>
                          <a:spcPts val="3081"/>
                        </a:lnSpc>
                        <a:defRPr/>
                      </a:pPr>
                      <a:r>
                        <a:rPr lang="ar-EG" sz="2400" b="1" spc="-11">
                          <a:solidFill>
                            <a:srgbClr val="000000"/>
                          </a:solidFill>
                          <a:latin typeface="Almarai Bold"/>
                          <a:ea typeface="Almarai Bold"/>
                          <a:cs typeface="Almarai Bold"/>
                          <a:sym typeface="Almarai Bold"/>
                          <a:rtl/>
                        </a:rPr>
                        <a:t>مرحلة الدعم المالي</a:t>
                      </a:r>
                      <a:endParaRPr lang="en-US" sz="1100"/>
                    </a:p>
                  </a:txBody>
                  <a:tcPr marL="68580" marR="68580" marT="68580" marB="68580"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rtl="1">
                        <a:lnSpc>
                          <a:spcPts val="3081"/>
                        </a:lnSpc>
                        <a:defRPr/>
                      </a:pPr>
                      <a:r>
                        <a:rPr lang="ar-EG" sz="2400" b="1" spc="-11">
                          <a:solidFill>
                            <a:srgbClr val="000000"/>
                          </a:solidFill>
                          <a:latin typeface="Almarai Bold"/>
                          <a:ea typeface="Almarai Bold"/>
                          <a:cs typeface="Almarai Bold"/>
                          <a:sym typeface="Almarai Bold"/>
                          <a:rtl/>
                        </a:rPr>
                        <a:t>في المراحل الأولى أو الأخيرة</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rtl="1">
                        <a:lnSpc>
                          <a:spcPts val="3081"/>
                        </a:lnSpc>
                        <a:defRPr/>
                      </a:pPr>
                      <a:r>
                        <a:rPr lang="ar-EG" sz="2400" b="1" spc="-11">
                          <a:solidFill>
                            <a:srgbClr val="000000"/>
                          </a:solidFill>
                          <a:latin typeface="Almarai Bold"/>
                          <a:ea typeface="Almarai Bold"/>
                          <a:cs typeface="Almarai Bold"/>
                          <a:sym typeface="Almarai Bold"/>
                          <a:rtl/>
                        </a:rPr>
                        <a:t>في المراحل الأولى</a:t>
                      </a:r>
                      <a:endParaRPr lang="en-US" sz="1100"/>
                    </a:p>
                  </a:txBody>
                  <a:tcPr marL="68580" marR="68580" marT="68580" marB="68580"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21008">
                <a:tc>
                  <a:txBody>
                    <a:bodyPr/>
                    <a:lstStyle/>
                    <a:p>
                      <a:pPr algn="ctr" rtl="1">
                        <a:lnSpc>
                          <a:spcPts val="3081"/>
                        </a:lnSpc>
                        <a:defRPr/>
                      </a:pPr>
                      <a:r>
                        <a:rPr lang="ar-EG" sz="2400" b="1" spc="-11">
                          <a:solidFill>
                            <a:srgbClr val="000000"/>
                          </a:solidFill>
                          <a:latin typeface="Almarai Bold"/>
                          <a:ea typeface="Almarai Bold"/>
                          <a:cs typeface="Almarai Bold"/>
                          <a:sym typeface="Almarai Bold"/>
                          <a:rtl/>
                        </a:rPr>
                        <a:t>التعليم المقدم</a:t>
                      </a:r>
                      <a:endParaRPr lang="en-US" sz="1100"/>
                    </a:p>
                  </a:txBody>
                  <a:tcPr marL="68580" marR="68580" marT="68580" marB="68580"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rtl="1">
                        <a:lnSpc>
                          <a:spcPts val="3081"/>
                        </a:lnSpc>
                        <a:defRPr/>
                      </a:pPr>
                      <a:r>
                        <a:rPr lang="ar-EG" sz="2400" b="1" spc="-11">
                          <a:solidFill>
                            <a:srgbClr val="000000"/>
                          </a:solidFill>
                          <a:latin typeface="Almarai Bold"/>
                          <a:ea typeface="Almarai Bold"/>
                          <a:cs typeface="Almarai Bold"/>
                          <a:sym typeface="Almarai Bold"/>
                          <a:rtl/>
                        </a:rPr>
                        <a:t>تعليم شامل – قانوني – موارد بشرية – تسويق</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rtl="1">
                        <a:lnSpc>
                          <a:spcPts val="3081"/>
                        </a:lnSpc>
                        <a:defRPr/>
                      </a:pPr>
                      <a:r>
                        <a:rPr lang="ar-EG" sz="2400" b="1" spc="-11">
                          <a:solidFill>
                            <a:srgbClr val="000000"/>
                          </a:solidFill>
                          <a:latin typeface="Almarai Bold"/>
                          <a:ea typeface="Almarai Bold"/>
                          <a:cs typeface="Almarai Bold"/>
                          <a:sym typeface="Almarai Bold"/>
                          <a:rtl/>
                        </a:rPr>
                        <a:t>ورش عمل – وسيمينار</a:t>
                      </a:r>
                      <a:endParaRPr lang="en-US" sz="1100"/>
                    </a:p>
                  </a:txBody>
                  <a:tcPr marL="68580" marR="68580" marT="68580" marB="68580"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21008">
                <a:tc>
                  <a:txBody>
                    <a:bodyPr/>
                    <a:lstStyle/>
                    <a:p>
                      <a:pPr algn="ctr" rtl="1">
                        <a:lnSpc>
                          <a:spcPts val="3081"/>
                        </a:lnSpc>
                        <a:defRPr/>
                      </a:pPr>
                      <a:r>
                        <a:rPr lang="ar-EG" sz="2400" b="1" spc="-11">
                          <a:solidFill>
                            <a:srgbClr val="000000"/>
                          </a:solidFill>
                          <a:latin typeface="Almarai Bold"/>
                          <a:ea typeface="Almarai Bold"/>
                          <a:cs typeface="Almarai Bold"/>
                          <a:sym typeface="Almarai Bold"/>
                          <a:rtl/>
                        </a:rPr>
                        <a:t>الإرشاد </a:t>
                      </a:r>
                      <a:endParaRPr lang="en-US" sz="1100"/>
                    </a:p>
                  </a:txBody>
                  <a:tcPr marL="68580" marR="68580" marT="68580" marB="68580"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rtl="1">
                        <a:lnSpc>
                          <a:spcPts val="3081"/>
                        </a:lnSpc>
                        <a:defRPr/>
                      </a:pPr>
                      <a:r>
                        <a:rPr lang="ar-EG" sz="2400" b="1" spc="-11">
                          <a:solidFill>
                            <a:srgbClr val="000000"/>
                          </a:solidFill>
                          <a:latin typeface="Almarai Bold"/>
                          <a:ea typeface="Almarai Bold"/>
                          <a:cs typeface="Almarai Bold"/>
                          <a:sym typeface="Almarai Bold"/>
                          <a:rtl/>
                        </a:rPr>
                        <a:t>الحد الأدنى ويكون تكتيكيًّا</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rtl="1">
                        <a:lnSpc>
                          <a:spcPts val="3081"/>
                        </a:lnSpc>
                        <a:defRPr/>
                      </a:pPr>
                      <a:r>
                        <a:rPr lang="ar-EG" sz="2400" b="1" spc="-11">
                          <a:solidFill>
                            <a:srgbClr val="000000"/>
                          </a:solidFill>
                          <a:latin typeface="Almarai Bold"/>
                          <a:ea typeface="Almarai Bold"/>
                          <a:cs typeface="Almarai Bold"/>
                          <a:sym typeface="Almarai Bold"/>
                          <a:rtl/>
                        </a:rPr>
                        <a:t>مكثف من خبراء المسرعة أو من خارجها</a:t>
                      </a:r>
                      <a:endParaRPr lang="en-US" sz="1100"/>
                    </a:p>
                  </a:txBody>
                  <a:tcPr marL="68580" marR="68580" marT="68580" marB="68580"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21008">
                <a:tc>
                  <a:txBody>
                    <a:bodyPr/>
                    <a:lstStyle/>
                    <a:p>
                      <a:pPr algn="ctr" rtl="1">
                        <a:lnSpc>
                          <a:spcPts val="3081"/>
                        </a:lnSpc>
                        <a:defRPr/>
                      </a:pPr>
                      <a:r>
                        <a:rPr lang="ar-EG" sz="2400" b="1" spc="-11">
                          <a:solidFill>
                            <a:srgbClr val="000000"/>
                          </a:solidFill>
                          <a:latin typeface="Almarai Bold"/>
                          <a:ea typeface="Almarai Bold"/>
                          <a:cs typeface="Almarai Bold"/>
                          <a:sym typeface="Almarai Bold"/>
                          <a:rtl/>
                        </a:rPr>
                        <a:t> الخدمات المكانية</a:t>
                      </a:r>
                      <a:endParaRPr lang="en-US" sz="1100"/>
                    </a:p>
                  </a:txBody>
                  <a:tcPr marL="68580" marR="68580" marT="68580" marB="68580"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rtl="1">
                        <a:lnSpc>
                          <a:spcPts val="3081"/>
                        </a:lnSpc>
                        <a:defRPr/>
                      </a:pPr>
                      <a:r>
                        <a:rPr lang="ar-EG" sz="2400" b="1" spc="-11">
                          <a:solidFill>
                            <a:srgbClr val="000000"/>
                          </a:solidFill>
                          <a:latin typeface="Almarai Bold"/>
                          <a:ea typeface="Almarai Bold"/>
                          <a:cs typeface="Almarai Bold"/>
                          <a:sym typeface="Almarai Bold"/>
                          <a:rtl/>
                        </a:rPr>
                        <a:t>داخل الموقع</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rtl="1">
                        <a:lnSpc>
                          <a:spcPts val="3081"/>
                        </a:lnSpc>
                        <a:defRPr/>
                      </a:pPr>
                      <a:r>
                        <a:rPr lang="ar-EG" sz="2400" b="1" spc="-11">
                          <a:solidFill>
                            <a:srgbClr val="000000"/>
                          </a:solidFill>
                          <a:latin typeface="Almarai Bold"/>
                          <a:ea typeface="Almarai Bold"/>
                          <a:cs typeface="Almarai Bold"/>
                          <a:sym typeface="Almarai Bold"/>
                          <a:rtl/>
                        </a:rPr>
                        <a:t>داخل الموقع أو خارجه</a:t>
                      </a:r>
                      <a:endParaRPr lang="en-US" sz="1100"/>
                    </a:p>
                  </a:txBody>
                  <a:tcPr marL="68580" marR="68580" marT="68580" marB="68580"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8" name="TextBox 38"/>
          <p:cNvSpPr txBox="1"/>
          <p:nvPr/>
        </p:nvSpPr>
        <p:spPr>
          <a:xfrm>
            <a:off x="1992650" y="8700169"/>
            <a:ext cx="15098280" cy="352044"/>
          </a:xfrm>
          <a:prstGeom prst="rect">
            <a:avLst/>
          </a:prstGeom>
        </p:spPr>
        <p:txBody>
          <a:bodyPr lIns="0" tIns="0" rIns="0" bIns="0" rtlCol="0" anchor="t">
            <a:spAutoFit/>
          </a:bodyPr>
          <a:lstStyle/>
          <a:p>
            <a:pPr algn="just">
              <a:lnSpc>
                <a:spcPts val="2897"/>
              </a:lnSpc>
            </a:pPr>
            <a:r>
              <a:rPr lang="en-US" sz="2100" i="1" u="sng">
                <a:solidFill>
                  <a:srgbClr val="0563C1"/>
                </a:solidFill>
                <a:latin typeface="Arimo Italics"/>
                <a:ea typeface="Arimo Italics"/>
                <a:cs typeface="Arimo Italics"/>
                <a:sym typeface="Arimo Italics"/>
              </a:rPr>
              <a:t>Source: Susan Cohen in Hathaway,</a:t>
            </a:r>
            <a:r>
              <a:rPr lang="en-US" sz="2100" i="1">
                <a:solidFill>
                  <a:srgbClr val="000000"/>
                </a:solidFill>
                <a:latin typeface="Arimo Italics"/>
                <a:ea typeface="Arimo Italics"/>
                <a:cs typeface="Arimo Italics"/>
                <a:sym typeface="Arimo Italics"/>
              </a:rPr>
              <a:t> </a:t>
            </a:r>
            <a:r>
              <a:rPr lang="en-US" sz="2100" i="1" u="sng">
                <a:solidFill>
                  <a:srgbClr val="0563C1"/>
                </a:solidFill>
                <a:latin typeface="Arimo Italics"/>
                <a:ea typeface="Arimo Italics"/>
                <a:cs typeface="Arimo Italics"/>
                <a:sym typeface="Arimo Italics"/>
              </a:rPr>
              <a:t>Ian (2016). “</a:t>
            </a:r>
            <a:r>
              <a:rPr lang="en-US" sz="2100" i="1">
                <a:solidFill>
                  <a:srgbClr val="000000"/>
                </a:solidFill>
                <a:latin typeface="Arimo Italics"/>
                <a:ea typeface="Arimo Italics"/>
                <a:cs typeface="Arimo Italics"/>
                <a:sym typeface="Arimo Italics"/>
              </a:rPr>
              <a:t>What Startup Accelerators Really Do”. Harvard Business Review, March 01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33</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642359" y="2828473"/>
            <a:ext cx="14818929" cy="5965714"/>
            <a:chOff x="0" y="0"/>
            <a:chExt cx="3902928" cy="1571217"/>
          </a:xfrm>
        </p:grpSpPr>
        <p:sp>
          <p:nvSpPr>
            <p:cNvPr id="10" name="Freeform 10"/>
            <p:cNvSpPr/>
            <p:nvPr/>
          </p:nvSpPr>
          <p:spPr>
            <a:xfrm>
              <a:off x="0" y="0"/>
              <a:ext cx="3902928" cy="1571217"/>
            </a:xfrm>
            <a:custGeom>
              <a:avLst/>
              <a:gdLst/>
              <a:ahLst/>
              <a:cxnLst/>
              <a:rect l="l" t="t" r="r" b="b"/>
              <a:pathLst>
                <a:path w="3902928" h="1571217">
                  <a:moveTo>
                    <a:pt x="16195" y="0"/>
                  </a:moveTo>
                  <a:lnTo>
                    <a:pt x="3886732" y="0"/>
                  </a:lnTo>
                  <a:cubicBezTo>
                    <a:pt x="3891028" y="0"/>
                    <a:pt x="3895147" y="1706"/>
                    <a:pt x="3898184" y="4744"/>
                  </a:cubicBezTo>
                  <a:cubicBezTo>
                    <a:pt x="3901221" y="7781"/>
                    <a:pt x="3902928" y="11900"/>
                    <a:pt x="3902928" y="16195"/>
                  </a:cubicBezTo>
                  <a:lnTo>
                    <a:pt x="3902928" y="1555021"/>
                  </a:lnTo>
                  <a:cubicBezTo>
                    <a:pt x="3902928" y="1559317"/>
                    <a:pt x="3901221" y="1563436"/>
                    <a:pt x="3898184" y="1566473"/>
                  </a:cubicBezTo>
                  <a:cubicBezTo>
                    <a:pt x="3895147" y="1569510"/>
                    <a:pt x="3891028" y="1571217"/>
                    <a:pt x="3886732" y="1571217"/>
                  </a:cubicBezTo>
                  <a:lnTo>
                    <a:pt x="16195" y="1571217"/>
                  </a:lnTo>
                  <a:cubicBezTo>
                    <a:pt x="11900" y="1571217"/>
                    <a:pt x="7781" y="1569510"/>
                    <a:pt x="4744" y="1566473"/>
                  </a:cubicBezTo>
                  <a:cubicBezTo>
                    <a:pt x="1706" y="1563436"/>
                    <a:pt x="0" y="1559317"/>
                    <a:pt x="0" y="1555021"/>
                  </a:cubicBezTo>
                  <a:lnTo>
                    <a:pt x="0" y="16195"/>
                  </a:lnTo>
                  <a:cubicBezTo>
                    <a:pt x="0" y="11900"/>
                    <a:pt x="1706" y="7781"/>
                    <a:pt x="4744" y="4744"/>
                  </a:cubicBezTo>
                  <a:cubicBezTo>
                    <a:pt x="7781" y="1706"/>
                    <a:pt x="11900" y="0"/>
                    <a:pt x="16195" y="0"/>
                  </a:cubicBezTo>
                  <a:close/>
                </a:path>
              </a:pathLst>
            </a:custGeom>
            <a:solidFill>
              <a:srgbClr val="E9F6DC"/>
            </a:solidFill>
            <a:ln w="19050" cap="rnd">
              <a:solidFill>
                <a:srgbClr val="00B050"/>
              </a:solidFill>
              <a:prstDash val="lgDash"/>
              <a:round/>
            </a:ln>
          </p:spPr>
          <p:txBody>
            <a:bodyPr/>
            <a:lstStyle/>
            <a:p>
              <a:endParaRPr lang="en-US"/>
            </a:p>
          </p:txBody>
        </p:sp>
        <p:sp>
          <p:nvSpPr>
            <p:cNvPr id="11" name="TextBox 11"/>
            <p:cNvSpPr txBox="1"/>
            <p:nvPr/>
          </p:nvSpPr>
          <p:spPr>
            <a:xfrm>
              <a:off x="0" y="-9525"/>
              <a:ext cx="3902928" cy="1580742"/>
            </a:xfrm>
            <a:prstGeom prst="rect">
              <a:avLst/>
            </a:prstGeom>
          </p:spPr>
          <p:txBody>
            <a:bodyPr lIns="50800" tIns="50800" rIns="50800" bIns="50800" rtlCol="0" anchor="ctr"/>
            <a:lstStyle/>
            <a:p>
              <a:pPr algn="ctr">
                <a:lnSpc>
                  <a:spcPts val="2160"/>
                </a:lnSpc>
              </a:pPr>
              <a:endParaRPr/>
            </a:p>
          </p:txBody>
        </p:sp>
      </p:gr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4" name="TextBox 14"/>
          <p:cNvSpPr txBox="1"/>
          <p:nvPr/>
        </p:nvSpPr>
        <p:spPr>
          <a:xfrm>
            <a:off x="1840646" y="2903614"/>
            <a:ext cx="14498555" cy="5691606"/>
          </a:xfrm>
          <a:prstGeom prst="rect">
            <a:avLst/>
          </a:prstGeom>
        </p:spPr>
        <p:txBody>
          <a:bodyPr lIns="0" tIns="0" rIns="0" bIns="0" rtlCol="0" anchor="t">
            <a:spAutoFit/>
          </a:bodyPr>
          <a:lstStyle/>
          <a:p>
            <a:pPr marL="595886" lvl="1" indent="-297943" algn="r" rtl="1">
              <a:lnSpc>
                <a:spcPts val="4471"/>
              </a:lnSpc>
              <a:buAutoNum type="arabicPeriod"/>
            </a:pPr>
            <a:r>
              <a:rPr lang="ar-EG" sz="2760" b="1" spc="27">
                <a:solidFill>
                  <a:srgbClr val="000000"/>
                </a:solidFill>
                <a:latin typeface="Almarai Bold"/>
                <a:ea typeface="Almarai Bold"/>
                <a:cs typeface="Almarai Bold"/>
                <a:sym typeface="Almarai Bold"/>
                <a:rtl/>
              </a:rPr>
              <a:t>حاضنات أعمال خاصة، وهي ملك للقطاع الخاص، وتسعى لتحقيق الأرباح.</a:t>
            </a:r>
          </a:p>
          <a:p>
            <a:pPr marL="595886" lvl="1" indent="-297943" algn="r" rtl="1">
              <a:lnSpc>
                <a:spcPts val="4471"/>
              </a:lnSpc>
              <a:buAutoNum type="arabicPeriod"/>
            </a:pPr>
            <a:r>
              <a:rPr lang="ar-EG" sz="2760" b="1" spc="27">
                <a:solidFill>
                  <a:srgbClr val="000000"/>
                </a:solidFill>
                <a:latin typeface="Almarai Bold"/>
                <a:ea typeface="Almarai Bold"/>
                <a:cs typeface="Almarai Bold"/>
                <a:sym typeface="Almarai Bold"/>
                <a:rtl/>
              </a:rPr>
              <a:t>حاضنات أعمال عامة، وهذا النوع ملك للدولة، وهي لا تسعى بالدرجة الأولى إلى تحقيق الأرباح</a:t>
            </a:r>
          </a:p>
          <a:p>
            <a:pPr marL="595886" lvl="1" indent="-297943" algn="r" rtl="1">
              <a:lnSpc>
                <a:spcPts val="4471"/>
              </a:lnSpc>
              <a:buAutoNum type="arabicPeriod"/>
            </a:pPr>
            <a:r>
              <a:rPr lang="ar-EG" sz="2760" b="1" spc="27">
                <a:solidFill>
                  <a:srgbClr val="000000"/>
                </a:solidFill>
                <a:latin typeface="Almarai Bold"/>
                <a:ea typeface="Almarai Bold"/>
                <a:cs typeface="Almarai Bold"/>
                <a:sym typeface="Almarai Bold"/>
                <a:rtl/>
              </a:rPr>
              <a:t>حاضنات الأعمال المختلطة، وهي التي تكون ملكيتها مشتركة بين القطاع العام والخاص</a:t>
            </a:r>
          </a:p>
          <a:p>
            <a:pPr marL="595886" lvl="1" indent="-297943" algn="r" rtl="1">
              <a:lnSpc>
                <a:spcPts val="4471"/>
              </a:lnSpc>
              <a:buAutoNum type="arabicPeriod"/>
            </a:pPr>
            <a:r>
              <a:rPr lang="ar-EG" sz="2760" b="1" spc="27">
                <a:solidFill>
                  <a:srgbClr val="000000"/>
                </a:solidFill>
                <a:latin typeface="Almarai Bold"/>
                <a:ea typeface="Almarai Bold"/>
                <a:cs typeface="Almarai Bold"/>
                <a:sym typeface="Almarai Bold"/>
                <a:rtl/>
              </a:rPr>
              <a:t>حاضنات أعمال ذات الصلة بالجامعات </a:t>
            </a:r>
            <a:r>
              <a:rPr lang="en-US" sz="2760" b="1" spc="27">
                <a:solidFill>
                  <a:srgbClr val="000000"/>
                </a:solidFill>
                <a:latin typeface="Almarai Bold"/>
                <a:ea typeface="Almarai Bold"/>
                <a:cs typeface="Almarai Bold"/>
                <a:sym typeface="Almarai Bold"/>
              </a:rPr>
              <a:t>Academic – Related</a:t>
            </a:r>
            <a:r>
              <a:rPr lang="ar-EG" sz="2760" b="1" spc="27">
                <a:solidFill>
                  <a:srgbClr val="000000"/>
                </a:solidFill>
                <a:latin typeface="Almarai Bold"/>
                <a:ea typeface="Almarai Bold"/>
                <a:cs typeface="Almarai Bold"/>
                <a:sym typeface="Almarai Bold"/>
                <a:rtl/>
              </a:rPr>
              <a:t> و(حاضنات الأعمال المرتبطة بالجامعات) </a:t>
            </a:r>
          </a:p>
          <a:p>
            <a:pPr marL="595886" lvl="1" indent="-297943" algn="r" rtl="1">
              <a:lnSpc>
                <a:spcPts val="4471"/>
              </a:lnSpc>
              <a:buAutoNum type="arabicPeriod"/>
            </a:pPr>
            <a:r>
              <a:rPr lang="ar-EG" sz="2760" b="1" spc="27">
                <a:solidFill>
                  <a:srgbClr val="000000"/>
                </a:solidFill>
                <a:latin typeface="Almarai Bold"/>
                <a:ea typeface="Almarai Bold"/>
                <a:cs typeface="Almarai Bold"/>
                <a:sym typeface="Almarai Bold"/>
                <a:rtl/>
              </a:rPr>
              <a:t>حاضنات أخرى، وهي عادة ما تكون تحت رعاية ودعم جهات مختلفة غير تقليدية مثل مؤسسات الفنون، وغرف التجارة، والموانئ وغيرها.</a:t>
            </a:r>
          </a:p>
          <a:p>
            <a:pPr marL="595886" lvl="1" indent="-297943" algn="r" rtl="1">
              <a:lnSpc>
                <a:spcPts val="4471"/>
              </a:lnSpc>
              <a:buAutoNum type="arabicPeriod"/>
            </a:pPr>
            <a:r>
              <a:rPr lang="ar-EG" sz="2760" b="1" spc="28">
                <a:solidFill>
                  <a:srgbClr val="000000"/>
                </a:solidFill>
                <a:latin typeface="Almarai Bold"/>
                <a:ea typeface="Almarai Bold"/>
                <a:cs typeface="Almarai Bold"/>
                <a:sym typeface="Almarai Bold"/>
                <a:rtl/>
              </a:rPr>
              <a:t>التجمعات ذات وحدات الدعم المتخصص (</a:t>
            </a:r>
            <a:r>
              <a:rPr lang="en-US" sz="2760" b="1" spc="28">
                <a:solidFill>
                  <a:srgbClr val="000000"/>
                </a:solidFill>
                <a:latin typeface="Almarai Bold"/>
                <a:ea typeface="Almarai Bold"/>
                <a:cs typeface="Almarai Bold"/>
                <a:sym typeface="Almarai Bold"/>
              </a:rPr>
              <a:t>MANAGED WORKSPACES</a:t>
            </a:r>
            <a:r>
              <a:rPr lang="ar-EG" sz="2760" b="1" spc="28">
                <a:solidFill>
                  <a:srgbClr val="000000"/>
                </a:solidFill>
                <a:latin typeface="Almarai Bold"/>
                <a:ea typeface="Almarai Bold"/>
                <a:cs typeface="Almarai Bold"/>
                <a:sym typeface="Almarai Bold"/>
                <a:rtl/>
              </a:rPr>
              <a:t>) أو المجمعات الصناعية، وهي منظومة متكاملة من الأعمال ذات الصبغة الصناعية صممت بشكل يساهم في تنمية صناعات محددة. </a:t>
            </a:r>
          </a:p>
        </p:txBody>
      </p:sp>
      <p:sp>
        <p:nvSpPr>
          <p:cNvPr id="15" name="TextBox 15"/>
          <p:cNvSpPr txBox="1"/>
          <p:nvPr/>
        </p:nvSpPr>
        <p:spPr>
          <a:xfrm>
            <a:off x="6569407" y="924632"/>
            <a:ext cx="5316751" cy="531250"/>
          </a:xfrm>
          <a:prstGeom prst="rect">
            <a:avLst/>
          </a:prstGeom>
        </p:spPr>
        <p:txBody>
          <a:bodyPr lIns="0" tIns="0" rIns="0" bIns="0" rtlCol="0" anchor="t">
            <a:spAutoFit/>
          </a:bodyPr>
          <a:lstStyle/>
          <a:p>
            <a:pPr algn="ctr" rtl="1">
              <a:lnSpc>
                <a:spcPts val="4094"/>
              </a:lnSpc>
            </a:pPr>
            <a:r>
              <a:rPr lang="ar-EG" sz="3412" b="1">
                <a:solidFill>
                  <a:srgbClr val="000000"/>
                </a:solidFill>
                <a:latin typeface="Almarai Bold"/>
                <a:ea typeface="Almarai Bold"/>
                <a:cs typeface="Almarai Bold"/>
                <a:sym typeface="Almarai Bold"/>
                <a:rtl/>
              </a:rPr>
              <a:t>حاضنات ومسرعات الأعمال</a:t>
            </a:r>
          </a:p>
        </p:txBody>
      </p:sp>
      <p:sp>
        <p:nvSpPr>
          <p:cNvPr id="16" name="TextBox 16"/>
          <p:cNvSpPr txBox="1"/>
          <p:nvPr/>
        </p:nvSpPr>
        <p:spPr>
          <a:xfrm>
            <a:off x="1802546" y="2141683"/>
            <a:ext cx="14498555" cy="561822"/>
          </a:xfrm>
          <a:prstGeom prst="rect">
            <a:avLst/>
          </a:prstGeom>
        </p:spPr>
        <p:txBody>
          <a:bodyPr lIns="0" tIns="0" rIns="0" bIns="0" rtlCol="0" anchor="t">
            <a:spAutoFit/>
          </a:bodyPr>
          <a:lstStyle/>
          <a:p>
            <a:pPr algn="r" rtl="1">
              <a:lnSpc>
                <a:spcPts val="4633"/>
              </a:lnSpc>
            </a:pPr>
            <a:r>
              <a:rPr lang="ar-EG" sz="2860" b="1" spc="29">
                <a:solidFill>
                  <a:srgbClr val="000000"/>
                </a:solidFill>
                <a:latin typeface="Almarai Bold"/>
                <a:ea typeface="Almarai Bold"/>
                <a:cs typeface="Almarai Bold"/>
                <a:sym typeface="Almarai Bold"/>
                <a:rtl/>
              </a:rPr>
              <a:t>أنواع حاضنات الأعمال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04</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642359" y="2885149"/>
            <a:ext cx="14818929" cy="5438326"/>
            <a:chOff x="0" y="0"/>
            <a:chExt cx="3902928" cy="1432316"/>
          </a:xfrm>
        </p:grpSpPr>
        <p:sp>
          <p:nvSpPr>
            <p:cNvPr id="10" name="Freeform 10"/>
            <p:cNvSpPr/>
            <p:nvPr/>
          </p:nvSpPr>
          <p:spPr>
            <a:xfrm>
              <a:off x="0" y="0"/>
              <a:ext cx="3902928" cy="1432316"/>
            </a:xfrm>
            <a:custGeom>
              <a:avLst/>
              <a:gdLst/>
              <a:ahLst/>
              <a:cxnLst/>
              <a:rect l="l" t="t" r="r" b="b"/>
              <a:pathLst>
                <a:path w="3902928" h="1432316">
                  <a:moveTo>
                    <a:pt x="16195" y="0"/>
                  </a:moveTo>
                  <a:lnTo>
                    <a:pt x="3886732" y="0"/>
                  </a:lnTo>
                  <a:cubicBezTo>
                    <a:pt x="3891028" y="0"/>
                    <a:pt x="3895147" y="1706"/>
                    <a:pt x="3898184" y="4744"/>
                  </a:cubicBezTo>
                  <a:cubicBezTo>
                    <a:pt x="3901221" y="7781"/>
                    <a:pt x="3902928" y="11900"/>
                    <a:pt x="3902928" y="16195"/>
                  </a:cubicBezTo>
                  <a:lnTo>
                    <a:pt x="3902928" y="1416121"/>
                  </a:lnTo>
                  <a:cubicBezTo>
                    <a:pt x="3902928" y="1420416"/>
                    <a:pt x="3901221" y="1424535"/>
                    <a:pt x="3898184" y="1427573"/>
                  </a:cubicBezTo>
                  <a:cubicBezTo>
                    <a:pt x="3895147" y="1430610"/>
                    <a:pt x="3891028" y="1432316"/>
                    <a:pt x="3886732" y="1432316"/>
                  </a:cubicBezTo>
                  <a:lnTo>
                    <a:pt x="16195" y="1432316"/>
                  </a:lnTo>
                  <a:cubicBezTo>
                    <a:pt x="11900" y="1432316"/>
                    <a:pt x="7781" y="1430610"/>
                    <a:pt x="4744" y="1427573"/>
                  </a:cubicBezTo>
                  <a:cubicBezTo>
                    <a:pt x="1706" y="1424535"/>
                    <a:pt x="0" y="1420416"/>
                    <a:pt x="0" y="1416121"/>
                  </a:cubicBezTo>
                  <a:lnTo>
                    <a:pt x="0" y="16195"/>
                  </a:lnTo>
                  <a:cubicBezTo>
                    <a:pt x="0" y="11900"/>
                    <a:pt x="1706" y="7781"/>
                    <a:pt x="4744" y="4744"/>
                  </a:cubicBezTo>
                  <a:cubicBezTo>
                    <a:pt x="7781" y="1706"/>
                    <a:pt x="11900" y="0"/>
                    <a:pt x="16195" y="0"/>
                  </a:cubicBezTo>
                  <a:close/>
                </a:path>
              </a:pathLst>
            </a:custGeom>
            <a:solidFill>
              <a:srgbClr val="E9F6DC"/>
            </a:solidFill>
            <a:ln w="19050" cap="rnd">
              <a:solidFill>
                <a:srgbClr val="00B050"/>
              </a:solidFill>
              <a:prstDash val="lgDash"/>
              <a:round/>
            </a:ln>
          </p:spPr>
          <p:txBody>
            <a:bodyPr/>
            <a:lstStyle/>
            <a:p>
              <a:endParaRPr lang="en-US"/>
            </a:p>
          </p:txBody>
        </p:sp>
        <p:sp>
          <p:nvSpPr>
            <p:cNvPr id="11" name="TextBox 11"/>
            <p:cNvSpPr txBox="1"/>
            <p:nvPr/>
          </p:nvSpPr>
          <p:spPr>
            <a:xfrm>
              <a:off x="0" y="-9525"/>
              <a:ext cx="3902928" cy="1441841"/>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a:off x="16158776" y="2556894"/>
            <a:ext cx="529071" cy="737381"/>
          </a:xfrm>
          <a:custGeom>
            <a:avLst/>
            <a:gdLst/>
            <a:ahLst/>
            <a:cxnLst/>
            <a:rect l="l" t="t" r="r" b="b"/>
            <a:pathLst>
              <a:path w="529071" h="737381">
                <a:moveTo>
                  <a:pt x="0" y="0"/>
                </a:moveTo>
                <a:lnTo>
                  <a:pt x="529070" y="0"/>
                </a:lnTo>
                <a:lnTo>
                  <a:pt x="529070" y="737381"/>
                </a:lnTo>
                <a:lnTo>
                  <a:pt x="0" y="737381"/>
                </a:lnTo>
                <a:lnTo>
                  <a:pt x="0" y="0"/>
                </a:lnTo>
                <a:close/>
              </a:path>
            </a:pathLst>
          </a:custGeom>
          <a:blipFill>
            <a:blip r:embed="rId6"/>
            <a:stretch>
              <a:fillRect/>
            </a:stretch>
          </a:blipFill>
        </p:spPr>
        <p:txBody>
          <a:bodyPr/>
          <a:lstStyle/>
          <a:p>
            <a:endParaRPr lang="en-US"/>
          </a:p>
        </p:txBody>
      </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02</a:t>
            </a:r>
          </a:p>
        </p:txBody>
      </p:sp>
      <p:sp>
        <p:nvSpPr>
          <p:cNvPr id="15" name="TextBox 15"/>
          <p:cNvSpPr txBox="1"/>
          <p:nvPr/>
        </p:nvSpPr>
        <p:spPr>
          <a:xfrm>
            <a:off x="1660221" y="2996867"/>
            <a:ext cx="14498555" cy="3839565"/>
          </a:xfrm>
          <a:prstGeom prst="rect">
            <a:avLst/>
          </a:prstGeom>
        </p:spPr>
        <p:txBody>
          <a:bodyPr lIns="0" tIns="0" rIns="0" bIns="0" rtlCol="0" anchor="t">
            <a:spAutoFit/>
          </a:bodyPr>
          <a:lstStyle/>
          <a:p>
            <a:pPr algn="r" rtl="1">
              <a:lnSpc>
                <a:spcPts val="4309"/>
              </a:lnSpc>
            </a:pPr>
            <a:r>
              <a:rPr lang="ar-EG" sz="2660" b="1" spc="26">
                <a:solidFill>
                  <a:srgbClr val="000000"/>
                </a:solidFill>
                <a:latin typeface="Almarai Bold"/>
                <a:ea typeface="Almarai Bold"/>
                <a:cs typeface="Almarai Bold"/>
                <a:sym typeface="Almarai Bold"/>
                <a:rtl/>
              </a:rPr>
              <a:t>يثير مفهوم المشروعات الصغيرة جدلاً كبيراً بين المهتمين بأمر هذه المشروعات ويرجع هذا الجدل الى أن المصطلح يحمل في طياته عدداً من المشروعات التي يمكن أن تندرج تحته والتي قد تختلف في خصائصها اختلافاً بيناً. </a:t>
            </a:r>
          </a:p>
          <a:p>
            <a:pPr algn="r" rtl="1">
              <a:lnSpc>
                <a:spcPts val="4309"/>
              </a:lnSpc>
            </a:pPr>
            <a:r>
              <a:rPr lang="ar-EG" sz="2660" b="1" spc="27">
                <a:solidFill>
                  <a:srgbClr val="FF6600"/>
                </a:solidFill>
                <a:latin typeface="Almarai Bold"/>
                <a:ea typeface="Almarai Bold"/>
                <a:cs typeface="Almarai Bold"/>
                <a:sym typeface="Almarai Bold"/>
                <a:rtl/>
              </a:rPr>
              <a:t>من التعريفات الشائعة في هذا المجال</a:t>
            </a:r>
            <a:r>
              <a:rPr lang="ar-EG" sz="2660" b="1" spc="27">
                <a:solidFill>
                  <a:srgbClr val="000000"/>
                </a:solidFill>
                <a:latin typeface="Almarai Bold"/>
                <a:ea typeface="Almarai Bold"/>
                <a:cs typeface="Almarai Bold"/>
                <a:sym typeface="Almarai Bold"/>
                <a:rtl/>
              </a:rPr>
              <a:t> هو «تعتبر المنشآت الصغيرة والمتوسطة تلك المنشآت التي تتميز بانخفاض رأسمالها ، وقلة العدد التي تستخدمه من العمال، وصغر حجم المبيعات ، وقلة الطاقة اللازمة لتشغيلها. كما تتميز بارتباطها الوثيق بالبيئة ، واعتمادها على الخدمات المتوافرة محلياً، وعلى تصريف وتسويق منتجاتها في نفس المنطقة التي تنشأ بها نفسها والمناطق المجاورة لها &gt;&gt;</a:t>
            </a:r>
          </a:p>
        </p:txBody>
      </p:sp>
      <p:sp>
        <p:nvSpPr>
          <p:cNvPr id="16" name="TextBox 16"/>
          <p:cNvSpPr txBox="1"/>
          <p:nvPr/>
        </p:nvSpPr>
        <p:spPr>
          <a:xfrm>
            <a:off x="6267255" y="890101"/>
            <a:ext cx="5921056" cy="581025"/>
          </a:xfrm>
          <a:prstGeom prst="rect">
            <a:avLst/>
          </a:prstGeom>
        </p:spPr>
        <p:txBody>
          <a:bodyPr lIns="0" tIns="0" rIns="0" bIns="0" rtlCol="0" anchor="t">
            <a:spAutoFit/>
          </a:bodyPr>
          <a:lstStyle/>
          <a:p>
            <a:pPr algn="ctr" rtl="1">
              <a:lnSpc>
                <a:spcPts val="4560"/>
              </a:lnSpc>
            </a:pPr>
            <a:r>
              <a:rPr lang="ar-EG" sz="3800" b="1">
                <a:solidFill>
                  <a:srgbClr val="000000"/>
                </a:solidFill>
                <a:latin typeface="Almarai Bold"/>
                <a:ea typeface="Almarai Bold"/>
                <a:cs typeface="Almarai Bold"/>
                <a:sym typeface="Almarai Bold"/>
                <a:rtl/>
              </a:rPr>
              <a:t> مفهوم المنشآت الصغيرة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05</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TextBox 9"/>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0" name="TextBox 10"/>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02</a:t>
            </a:r>
          </a:p>
        </p:txBody>
      </p:sp>
      <p:sp>
        <p:nvSpPr>
          <p:cNvPr id="11" name="TextBox 11"/>
          <p:cNvSpPr txBox="1"/>
          <p:nvPr/>
        </p:nvSpPr>
        <p:spPr>
          <a:xfrm>
            <a:off x="1894723" y="2552367"/>
            <a:ext cx="14498555" cy="524865"/>
          </a:xfrm>
          <a:prstGeom prst="rect">
            <a:avLst/>
          </a:prstGeom>
        </p:spPr>
        <p:txBody>
          <a:bodyPr lIns="0" tIns="0" rIns="0" bIns="0" rtlCol="0" anchor="t">
            <a:spAutoFit/>
          </a:bodyPr>
          <a:lstStyle/>
          <a:p>
            <a:pPr algn="r" rtl="1">
              <a:lnSpc>
                <a:spcPts val="4309"/>
              </a:lnSpc>
            </a:pPr>
            <a:r>
              <a:rPr lang="ar-EG" sz="2660" b="1" spc="27">
                <a:solidFill>
                  <a:srgbClr val="000000"/>
                </a:solidFill>
                <a:latin typeface="Almarai Bold"/>
                <a:ea typeface="Almarai Bold"/>
                <a:cs typeface="Almarai Bold"/>
                <a:sym typeface="Almarai Bold"/>
                <a:rtl/>
              </a:rPr>
              <a:t>وعلى ضوء هذه التعريفات فإن هنالك طريقتين لتعريف المنشآت الصغيرة :</a:t>
            </a:r>
          </a:p>
        </p:txBody>
      </p:sp>
      <p:sp>
        <p:nvSpPr>
          <p:cNvPr id="12" name="TextBox 12"/>
          <p:cNvSpPr txBox="1"/>
          <p:nvPr/>
        </p:nvSpPr>
        <p:spPr>
          <a:xfrm>
            <a:off x="6267255" y="890101"/>
            <a:ext cx="5921056" cy="581025"/>
          </a:xfrm>
          <a:prstGeom prst="rect">
            <a:avLst/>
          </a:prstGeom>
        </p:spPr>
        <p:txBody>
          <a:bodyPr lIns="0" tIns="0" rIns="0" bIns="0" rtlCol="0" anchor="t">
            <a:spAutoFit/>
          </a:bodyPr>
          <a:lstStyle/>
          <a:p>
            <a:pPr algn="ctr" rtl="1">
              <a:lnSpc>
                <a:spcPts val="4560"/>
              </a:lnSpc>
            </a:pPr>
            <a:r>
              <a:rPr lang="ar-EG" sz="3800" b="1">
                <a:solidFill>
                  <a:srgbClr val="000000"/>
                </a:solidFill>
                <a:latin typeface="Almarai Bold"/>
                <a:ea typeface="Almarai Bold"/>
                <a:cs typeface="Almarai Bold"/>
                <a:sym typeface="Almarai Bold"/>
                <a:rtl/>
              </a:rPr>
              <a:t> مفهوم المنشآت الصغيرة </a:t>
            </a:r>
          </a:p>
        </p:txBody>
      </p:sp>
      <p:sp>
        <p:nvSpPr>
          <p:cNvPr id="13" name="Freeform 13"/>
          <p:cNvSpPr/>
          <p:nvPr/>
        </p:nvSpPr>
        <p:spPr>
          <a:xfrm>
            <a:off x="11282694" y="3896382"/>
            <a:ext cx="4762820" cy="4312536"/>
          </a:xfrm>
          <a:custGeom>
            <a:avLst/>
            <a:gdLst/>
            <a:ahLst/>
            <a:cxnLst/>
            <a:rect l="l" t="t" r="r" b="b"/>
            <a:pathLst>
              <a:path w="4762820" h="4312536">
                <a:moveTo>
                  <a:pt x="0" y="0"/>
                </a:moveTo>
                <a:lnTo>
                  <a:pt x="4762820" y="0"/>
                </a:lnTo>
                <a:lnTo>
                  <a:pt x="4762820" y="4312536"/>
                </a:lnTo>
                <a:lnTo>
                  <a:pt x="0" y="43125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TextBox 14"/>
          <p:cNvSpPr txBox="1"/>
          <p:nvPr/>
        </p:nvSpPr>
        <p:spPr>
          <a:xfrm>
            <a:off x="12743980" y="5001715"/>
            <a:ext cx="733959" cy="855570"/>
          </a:xfrm>
          <a:prstGeom prst="rect">
            <a:avLst/>
          </a:prstGeom>
        </p:spPr>
        <p:txBody>
          <a:bodyPr lIns="0" tIns="0" rIns="0" bIns="0" rtlCol="0" anchor="t">
            <a:spAutoFit/>
          </a:bodyPr>
          <a:lstStyle/>
          <a:p>
            <a:pPr algn="ctr">
              <a:lnSpc>
                <a:spcPts val="6000"/>
              </a:lnSpc>
            </a:pPr>
            <a:r>
              <a:rPr lang="en-US" sz="5000" spc="-23">
                <a:solidFill>
                  <a:srgbClr val="FFFFFF"/>
                </a:solidFill>
                <a:latin typeface="Noto Naskh Arabic"/>
                <a:ea typeface="Noto Naskh Arabic"/>
                <a:cs typeface="Noto Naskh Arabic"/>
                <a:sym typeface="Noto Naskh Arabic"/>
              </a:rPr>
              <a:t>01</a:t>
            </a:r>
          </a:p>
        </p:txBody>
      </p:sp>
      <p:sp>
        <p:nvSpPr>
          <p:cNvPr id="15" name="TextBox 15"/>
          <p:cNvSpPr txBox="1"/>
          <p:nvPr/>
        </p:nvSpPr>
        <p:spPr>
          <a:xfrm>
            <a:off x="12377000" y="6666910"/>
            <a:ext cx="733959" cy="855570"/>
          </a:xfrm>
          <a:prstGeom prst="rect">
            <a:avLst/>
          </a:prstGeom>
        </p:spPr>
        <p:txBody>
          <a:bodyPr lIns="0" tIns="0" rIns="0" bIns="0" rtlCol="0" anchor="t">
            <a:spAutoFit/>
          </a:bodyPr>
          <a:lstStyle/>
          <a:p>
            <a:pPr algn="ctr">
              <a:lnSpc>
                <a:spcPts val="6000"/>
              </a:lnSpc>
            </a:pPr>
            <a:r>
              <a:rPr lang="en-US" sz="5000" spc="-23">
                <a:solidFill>
                  <a:srgbClr val="FFFFFF"/>
                </a:solidFill>
                <a:latin typeface="Noto Naskh Arabic"/>
                <a:ea typeface="Noto Naskh Arabic"/>
                <a:cs typeface="Noto Naskh Arabic"/>
                <a:sym typeface="Noto Naskh Arabic"/>
              </a:rPr>
              <a:t>02</a:t>
            </a:r>
          </a:p>
        </p:txBody>
      </p:sp>
      <p:grpSp>
        <p:nvGrpSpPr>
          <p:cNvPr id="16" name="Group 16"/>
          <p:cNvGrpSpPr/>
          <p:nvPr/>
        </p:nvGrpSpPr>
        <p:grpSpPr>
          <a:xfrm>
            <a:off x="2747877" y="4521320"/>
            <a:ext cx="8175266" cy="901699"/>
            <a:chOff x="0" y="0"/>
            <a:chExt cx="10464222" cy="1154162"/>
          </a:xfrm>
        </p:grpSpPr>
        <p:sp>
          <p:nvSpPr>
            <p:cNvPr id="17" name="Freeform 17"/>
            <p:cNvSpPr/>
            <p:nvPr/>
          </p:nvSpPr>
          <p:spPr>
            <a:xfrm>
              <a:off x="0" y="0"/>
              <a:ext cx="10464165" cy="1154176"/>
            </a:xfrm>
            <a:custGeom>
              <a:avLst/>
              <a:gdLst/>
              <a:ahLst/>
              <a:cxnLst/>
              <a:rect l="l" t="t" r="r" b="b"/>
              <a:pathLst>
                <a:path w="10464165" h="1154176">
                  <a:moveTo>
                    <a:pt x="0" y="0"/>
                  </a:moveTo>
                  <a:lnTo>
                    <a:pt x="10464165" y="0"/>
                  </a:lnTo>
                  <a:lnTo>
                    <a:pt x="8617458" y="1152017"/>
                  </a:lnTo>
                  <a:lnTo>
                    <a:pt x="10464165" y="1152017"/>
                  </a:lnTo>
                  <a:lnTo>
                    <a:pt x="10464165" y="1154176"/>
                  </a:lnTo>
                  <a:lnTo>
                    <a:pt x="0" y="1154176"/>
                  </a:lnTo>
                  <a:close/>
                </a:path>
              </a:pathLst>
            </a:custGeom>
            <a:solidFill>
              <a:srgbClr val="92D050"/>
            </a:solidFill>
          </p:spPr>
          <p:txBody>
            <a:bodyPr/>
            <a:lstStyle/>
            <a:p>
              <a:endParaRPr lang="en-US"/>
            </a:p>
          </p:txBody>
        </p:sp>
      </p:grpSp>
      <p:grpSp>
        <p:nvGrpSpPr>
          <p:cNvPr id="18" name="Group 18"/>
          <p:cNvGrpSpPr/>
          <p:nvPr/>
        </p:nvGrpSpPr>
        <p:grpSpPr>
          <a:xfrm>
            <a:off x="9518426" y="4523713"/>
            <a:ext cx="1429527" cy="910549"/>
            <a:chOff x="0" y="0"/>
            <a:chExt cx="1906036" cy="1214066"/>
          </a:xfrm>
        </p:grpSpPr>
        <p:sp>
          <p:nvSpPr>
            <p:cNvPr id="19" name="Freeform 19"/>
            <p:cNvSpPr/>
            <p:nvPr/>
          </p:nvSpPr>
          <p:spPr>
            <a:xfrm>
              <a:off x="0" y="0"/>
              <a:ext cx="1906078" cy="1214054"/>
            </a:xfrm>
            <a:custGeom>
              <a:avLst/>
              <a:gdLst/>
              <a:ahLst/>
              <a:cxnLst/>
              <a:rect l="l" t="t" r="r" b="b"/>
              <a:pathLst>
                <a:path w="1906078" h="1214054">
                  <a:moveTo>
                    <a:pt x="0" y="1214054"/>
                  </a:moveTo>
                  <a:lnTo>
                    <a:pt x="1906078" y="0"/>
                  </a:lnTo>
                  <a:lnTo>
                    <a:pt x="1906078" y="1214054"/>
                  </a:lnTo>
                  <a:close/>
                </a:path>
              </a:pathLst>
            </a:custGeom>
            <a:solidFill>
              <a:srgbClr val="00B0F0"/>
            </a:solidFill>
          </p:spPr>
          <p:txBody>
            <a:bodyPr/>
            <a:lstStyle/>
            <a:p>
              <a:endParaRPr lang="en-US"/>
            </a:p>
          </p:txBody>
        </p:sp>
        <p:sp>
          <p:nvSpPr>
            <p:cNvPr id="20" name="TextBox 20"/>
            <p:cNvSpPr txBox="1"/>
            <p:nvPr/>
          </p:nvSpPr>
          <p:spPr>
            <a:xfrm>
              <a:off x="0" y="-9525"/>
              <a:ext cx="1906036" cy="1223591"/>
            </a:xfrm>
            <a:prstGeom prst="rect">
              <a:avLst/>
            </a:prstGeom>
          </p:spPr>
          <p:txBody>
            <a:bodyPr lIns="50800" tIns="50800" rIns="50800" bIns="50800" rtlCol="0" anchor="ctr"/>
            <a:lstStyle/>
            <a:p>
              <a:pPr algn="l">
                <a:lnSpc>
                  <a:spcPts val="3600"/>
                </a:lnSpc>
              </a:pPr>
              <a:r>
                <a:rPr lang="en-US" sz="3000">
                  <a:solidFill>
                    <a:srgbClr val="FFFFFF"/>
                  </a:solidFill>
                  <a:latin typeface="Almarai"/>
                  <a:ea typeface="Almarai"/>
                  <a:cs typeface="Almarai"/>
                  <a:sym typeface="Almarai"/>
                </a:rPr>
                <a:t>01</a:t>
              </a:r>
            </a:p>
          </p:txBody>
        </p:sp>
      </p:grpSp>
      <p:grpSp>
        <p:nvGrpSpPr>
          <p:cNvPr id="21" name="Group 21"/>
          <p:cNvGrpSpPr/>
          <p:nvPr/>
        </p:nvGrpSpPr>
        <p:grpSpPr>
          <a:xfrm>
            <a:off x="2723067" y="6253413"/>
            <a:ext cx="8175266" cy="901699"/>
            <a:chOff x="0" y="0"/>
            <a:chExt cx="10464222" cy="1154162"/>
          </a:xfrm>
        </p:grpSpPr>
        <p:sp>
          <p:nvSpPr>
            <p:cNvPr id="22" name="Freeform 22"/>
            <p:cNvSpPr/>
            <p:nvPr/>
          </p:nvSpPr>
          <p:spPr>
            <a:xfrm>
              <a:off x="0" y="0"/>
              <a:ext cx="10464165" cy="1154176"/>
            </a:xfrm>
            <a:custGeom>
              <a:avLst/>
              <a:gdLst/>
              <a:ahLst/>
              <a:cxnLst/>
              <a:rect l="l" t="t" r="r" b="b"/>
              <a:pathLst>
                <a:path w="10464165" h="1154176">
                  <a:moveTo>
                    <a:pt x="0" y="0"/>
                  </a:moveTo>
                  <a:lnTo>
                    <a:pt x="10464165" y="0"/>
                  </a:lnTo>
                  <a:lnTo>
                    <a:pt x="8617458" y="1152017"/>
                  </a:lnTo>
                  <a:lnTo>
                    <a:pt x="10464165" y="1152017"/>
                  </a:lnTo>
                  <a:lnTo>
                    <a:pt x="10464165" y="1154176"/>
                  </a:lnTo>
                  <a:lnTo>
                    <a:pt x="0" y="1154176"/>
                  </a:lnTo>
                  <a:close/>
                </a:path>
              </a:pathLst>
            </a:custGeom>
            <a:solidFill>
              <a:srgbClr val="00B0F0"/>
            </a:solidFill>
          </p:spPr>
          <p:txBody>
            <a:bodyPr/>
            <a:lstStyle/>
            <a:p>
              <a:endParaRPr lang="en-US"/>
            </a:p>
          </p:txBody>
        </p:sp>
      </p:grpSp>
      <p:grpSp>
        <p:nvGrpSpPr>
          <p:cNvPr id="23" name="Group 23"/>
          <p:cNvGrpSpPr/>
          <p:nvPr/>
        </p:nvGrpSpPr>
        <p:grpSpPr>
          <a:xfrm>
            <a:off x="9493616" y="6255807"/>
            <a:ext cx="1429527" cy="910549"/>
            <a:chOff x="0" y="0"/>
            <a:chExt cx="1906036" cy="1214066"/>
          </a:xfrm>
        </p:grpSpPr>
        <p:sp>
          <p:nvSpPr>
            <p:cNvPr id="24" name="Freeform 24"/>
            <p:cNvSpPr/>
            <p:nvPr/>
          </p:nvSpPr>
          <p:spPr>
            <a:xfrm>
              <a:off x="0" y="0"/>
              <a:ext cx="1906078" cy="1214054"/>
            </a:xfrm>
            <a:custGeom>
              <a:avLst/>
              <a:gdLst/>
              <a:ahLst/>
              <a:cxnLst/>
              <a:rect l="l" t="t" r="r" b="b"/>
              <a:pathLst>
                <a:path w="1906078" h="1214054">
                  <a:moveTo>
                    <a:pt x="0" y="1214054"/>
                  </a:moveTo>
                  <a:lnTo>
                    <a:pt x="1906078" y="0"/>
                  </a:lnTo>
                  <a:lnTo>
                    <a:pt x="1906078" y="1214054"/>
                  </a:lnTo>
                  <a:close/>
                </a:path>
              </a:pathLst>
            </a:custGeom>
            <a:solidFill>
              <a:srgbClr val="92D050"/>
            </a:solidFill>
          </p:spPr>
          <p:txBody>
            <a:bodyPr/>
            <a:lstStyle/>
            <a:p>
              <a:endParaRPr lang="en-US"/>
            </a:p>
          </p:txBody>
        </p:sp>
        <p:sp>
          <p:nvSpPr>
            <p:cNvPr id="25" name="TextBox 25"/>
            <p:cNvSpPr txBox="1"/>
            <p:nvPr/>
          </p:nvSpPr>
          <p:spPr>
            <a:xfrm>
              <a:off x="0" y="-9525"/>
              <a:ext cx="1906036" cy="1223591"/>
            </a:xfrm>
            <a:prstGeom prst="rect">
              <a:avLst/>
            </a:prstGeom>
          </p:spPr>
          <p:txBody>
            <a:bodyPr lIns="50800" tIns="50800" rIns="50800" bIns="50800" rtlCol="0" anchor="ctr"/>
            <a:lstStyle/>
            <a:p>
              <a:pPr algn="l">
                <a:lnSpc>
                  <a:spcPts val="3600"/>
                </a:lnSpc>
              </a:pPr>
              <a:r>
                <a:rPr lang="en-US" sz="3000">
                  <a:solidFill>
                    <a:srgbClr val="FFFFFF"/>
                  </a:solidFill>
                  <a:latin typeface="Almarai"/>
                  <a:ea typeface="Almarai"/>
                  <a:cs typeface="Almarai"/>
                  <a:sym typeface="Almarai"/>
                </a:rPr>
                <a:t>02</a:t>
              </a:r>
            </a:p>
          </p:txBody>
        </p:sp>
      </p:grpSp>
      <p:sp>
        <p:nvSpPr>
          <p:cNvPr id="26" name="TextBox 26"/>
          <p:cNvSpPr txBox="1"/>
          <p:nvPr/>
        </p:nvSpPr>
        <p:spPr>
          <a:xfrm>
            <a:off x="1827276" y="4615113"/>
            <a:ext cx="7357775" cy="819150"/>
          </a:xfrm>
          <a:prstGeom prst="rect">
            <a:avLst/>
          </a:prstGeom>
        </p:spPr>
        <p:txBody>
          <a:bodyPr lIns="0" tIns="0" rIns="0" bIns="0" rtlCol="0" anchor="t">
            <a:spAutoFit/>
          </a:bodyPr>
          <a:lstStyle/>
          <a:p>
            <a:pPr algn="r" rtl="1">
              <a:lnSpc>
                <a:spcPts val="3187"/>
              </a:lnSpc>
            </a:pPr>
            <a:r>
              <a:rPr lang="ar-EG" sz="2656" b="1">
                <a:solidFill>
                  <a:srgbClr val="000000"/>
                </a:solidFill>
                <a:latin typeface="Almarai Bold"/>
                <a:ea typeface="Almarai Bold"/>
                <a:cs typeface="Almarai Bold"/>
                <a:sym typeface="Almarai Bold"/>
                <a:rtl/>
              </a:rPr>
              <a:t>الطريقة النوعية أو الوصفية (الاقتصادية) :</a:t>
            </a:r>
            <a:r>
              <a:rPr lang="en-US" sz="2656" b="1">
                <a:solidFill>
                  <a:srgbClr val="000000"/>
                </a:solidFill>
                <a:latin typeface="Almarai Bold"/>
                <a:ea typeface="Almarai Bold"/>
                <a:cs typeface="Almarai Bold"/>
                <a:sym typeface="Almarai Bold"/>
              </a:rPr>
              <a:t>Quantitative</a:t>
            </a:r>
          </a:p>
        </p:txBody>
      </p:sp>
      <p:sp>
        <p:nvSpPr>
          <p:cNvPr id="27" name="TextBox 27"/>
          <p:cNvSpPr txBox="1"/>
          <p:nvPr/>
        </p:nvSpPr>
        <p:spPr>
          <a:xfrm>
            <a:off x="2352808" y="6347206"/>
            <a:ext cx="6803668" cy="819150"/>
          </a:xfrm>
          <a:prstGeom prst="rect">
            <a:avLst/>
          </a:prstGeom>
        </p:spPr>
        <p:txBody>
          <a:bodyPr lIns="0" tIns="0" rIns="0" bIns="0" rtlCol="0" anchor="t">
            <a:spAutoFit/>
          </a:bodyPr>
          <a:lstStyle/>
          <a:p>
            <a:pPr algn="r" rtl="1">
              <a:lnSpc>
                <a:spcPts val="3187"/>
              </a:lnSpc>
            </a:pPr>
            <a:r>
              <a:rPr lang="ar-EG" sz="2656" b="1">
                <a:solidFill>
                  <a:srgbClr val="000000"/>
                </a:solidFill>
                <a:latin typeface="Almarai Bold"/>
                <a:ea typeface="Almarai Bold"/>
                <a:cs typeface="Almarai Bold"/>
                <a:sym typeface="Almarai Bold"/>
                <a:rtl/>
              </a:rPr>
              <a:t>الطريقة الإحصائية (الكمية): </a:t>
            </a:r>
            <a:r>
              <a:rPr lang="en-US" sz="2656" b="1">
                <a:solidFill>
                  <a:srgbClr val="000000"/>
                </a:solidFill>
                <a:latin typeface="Almarai Bold"/>
                <a:ea typeface="Almarai Bold"/>
                <a:cs typeface="Almarai Bold"/>
                <a:sym typeface="Almarai Bold"/>
              </a:rPr>
              <a:t>Statistical / Quantitative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04</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642359" y="3216546"/>
            <a:ext cx="14818929" cy="3882576"/>
            <a:chOff x="0" y="0"/>
            <a:chExt cx="3902928" cy="1022571"/>
          </a:xfrm>
        </p:grpSpPr>
        <p:sp>
          <p:nvSpPr>
            <p:cNvPr id="10" name="Freeform 10"/>
            <p:cNvSpPr/>
            <p:nvPr/>
          </p:nvSpPr>
          <p:spPr>
            <a:xfrm>
              <a:off x="0" y="0"/>
              <a:ext cx="3902928" cy="1022571"/>
            </a:xfrm>
            <a:custGeom>
              <a:avLst/>
              <a:gdLst/>
              <a:ahLst/>
              <a:cxnLst/>
              <a:rect l="l" t="t" r="r" b="b"/>
              <a:pathLst>
                <a:path w="3902928" h="1022571">
                  <a:moveTo>
                    <a:pt x="16195" y="0"/>
                  </a:moveTo>
                  <a:lnTo>
                    <a:pt x="3886732" y="0"/>
                  </a:lnTo>
                  <a:cubicBezTo>
                    <a:pt x="3891028" y="0"/>
                    <a:pt x="3895147" y="1706"/>
                    <a:pt x="3898184" y="4744"/>
                  </a:cubicBezTo>
                  <a:cubicBezTo>
                    <a:pt x="3901221" y="7781"/>
                    <a:pt x="3902928" y="11900"/>
                    <a:pt x="3902928" y="16195"/>
                  </a:cubicBezTo>
                  <a:lnTo>
                    <a:pt x="3902928" y="1006376"/>
                  </a:lnTo>
                  <a:cubicBezTo>
                    <a:pt x="3902928" y="1010671"/>
                    <a:pt x="3901221" y="1014791"/>
                    <a:pt x="3898184" y="1017828"/>
                  </a:cubicBezTo>
                  <a:cubicBezTo>
                    <a:pt x="3895147" y="1020865"/>
                    <a:pt x="3891028" y="1022571"/>
                    <a:pt x="3886732" y="1022571"/>
                  </a:cubicBezTo>
                  <a:lnTo>
                    <a:pt x="16195" y="1022571"/>
                  </a:lnTo>
                  <a:cubicBezTo>
                    <a:pt x="11900" y="1022571"/>
                    <a:pt x="7781" y="1020865"/>
                    <a:pt x="4744" y="1017828"/>
                  </a:cubicBezTo>
                  <a:cubicBezTo>
                    <a:pt x="1706" y="1014791"/>
                    <a:pt x="0" y="1010671"/>
                    <a:pt x="0" y="1006376"/>
                  </a:cubicBezTo>
                  <a:lnTo>
                    <a:pt x="0" y="16195"/>
                  </a:lnTo>
                  <a:cubicBezTo>
                    <a:pt x="0" y="11900"/>
                    <a:pt x="1706" y="7781"/>
                    <a:pt x="4744" y="4744"/>
                  </a:cubicBezTo>
                  <a:cubicBezTo>
                    <a:pt x="7781" y="1706"/>
                    <a:pt x="11900" y="0"/>
                    <a:pt x="16195" y="0"/>
                  </a:cubicBezTo>
                  <a:close/>
                </a:path>
              </a:pathLst>
            </a:custGeom>
            <a:solidFill>
              <a:srgbClr val="E9F6DC"/>
            </a:solidFill>
            <a:ln w="19050" cap="rnd">
              <a:solidFill>
                <a:srgbClr val="00B050"/>
              </a:solidFill>
              <a:prstDash val="lgDash"/>
              <a:round/>
            </a:ln>
          </p:spPr>
          <p:txBody>
            <a:bodyPr/>
            <a:lstStyle/>
            <a:p>
              <a:endParaRPr lang="en-US"/>
            </a:p>
          </p:txBody>
        </p:sp>
        <p:sp>
          <p:nvSpPr>
            <p:cNvPr id="11" name="TextBox 11"/>
            <p:cNvSpPr txBox="1"/>
            <p:nvPr/>
          </p:nvSpPr>
          <p:spPr>
            <a:xfrm>
              <a:off x="0" y="-9525"/>
              <a:ext cx="3902928" cy="1032096"/>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a:off x="16196753" y="2089636"/>
            <a:ext cx="529071" cy="737381"/>
          </a:xfrm>
          <a:custGeom>
            <a:avLst/>
            <a:gdLst/>
            <a:ahLst/>
            <a:cxnLst/>
            <a:rect l="l" t="t" r="r" b="b"/>
            <a:pathLst>
              <a:path w="529071" h="737381">
                <a:moveTo>
                  <a:pt x="0" y="0"/>
                </a:moveTo>
                <a:lnTo>
                  <a:pt x="529070" y="0"/>
                </a:lnTo>
                <a:lnTo>
                  <a:pt x="529070" y="737380"/>
                </a:lnTo>
                <a:lnTo>
                  <a:pt x="0" y="737380"/>
                </a:lnTo>
                <a:lnTo>
                  <a:pt x="0" y="0"/>
                </a:lnTo>
                <a:close/>
              </a:path>
            </a:pathLst>
          </a:custGeom>
          <a:blipFill>
            <a:blip r:embed="rId6"/>
            <a:stretch>
              <a:fillRect/>
            </a:stretch>
          </a:blipFill>
        </p:spPr>
        <p:txBody>
          <a:bodyPr/>
          <a:lstStyle/>
          <a:p>
            <a:endParaRPr lang="en-US"/>
          </a:p>
        </p:txBody>
      </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02</a:t>
            </a:r>
          </a:p>
        </p:txBody>
      </p:sp>
      <p:sp>
        <p:nvSpPr>
          <p:cNvPr id="15" name="TextBox 15"/>
          <p:cNvSpPr txBox="1"/>
          <p:nvPr/>
        </p:nvSpPr>
        <p:spPr>
          <a:xfrm>
            <a:off x="1698198" y="3362982"/>
            <a:ext cx="14498555" cy="2333472"/>
          </a:xfrm>
          <a:prstGeom prst="rect">
            <a:avLst/>
          </a:prstGeom>
        </p:spPr>
        <p:txBody>
          <a:bodyPr lIns="0" tIns="0" rIns="0" bIns="0" rtlCol="0" anchor="t">
            <a:spAutoFit/>
          </a:bodyPr>
          <a:lstStyle/>
          <a:p>
            <a:pPr algn="r" rtl="1">
              <a:lnSpc>
                <a:spcPts val="4633"/>
              </a:lnSpc>
            </a:pPr>
            <a:r>
              <a:rPr lang="ar-EG" sz="2860" b="1" spc="29">
                <a:solidFill>
                  <a:srgbClr val="000000"/>
                </a:solidFill>
                <a:latin typeface="Almarai Bold"/>
                <a:ea typeface="Almarai Bold"/>
                <a:cs typeface="Almarai Bold"/>
                <a:sym typeface="Almarai Bold"/>
                <a:rtl/>
              </a:rPr>
              <a:t>ترتكز هذه الطريقة على وصف خصائص المشروع الصغير الرئيسية من حيث مشاكل ملكيته ، وإدارته ، ودرجة تأثيره في السوق. وعلى ضوء هذه التعريفات عرفته لجنة التنمية الاقتصادية الأمريكية حيث عرف المشروع الصغير بأنه ذلك المشروع الذي يجب أن يستوفي شرطين أو خاصيتين على الأقل مما يلي: </a:t>
            </a:r>
          </a:p>
        </p:txBody>
      </p:sp>
      <p:sp>
        <p:nvSpPr>
          <p:cNvPr id="16" name="TextBox 16"/>
          <p:cNvSpPr txBox="1"/>
          <p:nvPr/>
        </p:nvSpPr>
        <p:spPr>
          <a:xfrm>
            <a:off x="6267255" y="890101"/>
            <a:ext cx="5921056" cy="581025"/>
          </a:xfrm>
          <a:prstGeom prst="rect">
            <a:avLst/>
          </a:prstGeom>
        </p:spPr>
        <p:txBody>
          <a:bodyPr lIns="0" tIns="0" rIns="0" bIns="0" rtlCol="0" anchor="t">
            <a:spAutoFit/>
          </a:bodyPr>
          <a:lstStyle/>
          <a:p>
            <a:pPr algn="ctr" rtl="1">
              <a:lnSpc>
                <a:spcPts val="4560"/>
              </a:lnSpc>
            </a:pPr>
            <a:r>
              <a:rPr lang="ar-EG" sz="3800" b="1">
                <a:solidFill>
                  <a:srgbClr val="000000"/>
                </a:solidFill>
                <a:latin typeface="Almarai Bold"/>
                <a:ea typeface="Almarai Bold"/>
                <a:cs typeface="Almarai Bold"/>
                <a:sym typeface="Almarai Bold"/>
                <a:rtl/>
              </a:rPr>
              <a:t> مفهوم المنشآت الصغيرة </a:t>
            </a:r>
          </a:p>
        </p:txBody>
      </p:sp>
      <p:sp>
        <p:nvSpPr>
          <p:cNvPr id="17" name="TextBox 17"/>
          <p:cNvSpPr txBox="1"/>
          <p:nvPr/>
        </p:nvSpPr>
        <p:spPr>
          <a:xfrm>
            <a:off x="1362062" y="2179783"/>
            <a:ext cx="14498555" cy="524865"/>
          </a:xfrm>
          <a:prstGeom prst="rect">
            <a:avLst/>
          </a:prstGeom>
        </p:spPr>
        <p:txBody>
          <a:bodyPr lIns="0" tIns="0" rIns="0" bIns="0" rtlCol="0" anchor="t">
            <a:spAutoFit/>
          </a:bodyPr>
          <a:lstStyle/>
          <a:p>
            <a:pPr algn="r" rtl="1">
              <a:lnSpc>
                <a:spcPts val="4309"/>
              </a:lnSpc>
            </a:pPr>
            <a:r>
              <a:rPr lang="en-US" sz="2660" b="1" spc="27">
                <a:solidFill>
                  <a:srgbClr val="000000"/>
                </a:solidFill>
                <a:latin typeface="Almarai Bold"/>
                <a:ea typeface="Almarai Bold"/>
                <a:cs typeface="Almarai Bold"/>
                <a:sym typeface="Almarai Bold"/>
              </a:rPr>
              <a:t>1</a:t>
            </a:r>
            <a:r>
              <a:rPr lang="ar-EG" sz="2660" b="1" spc="27">
                <a:solidFill>
                  <a:srgbClr val="000000"/>
                </a:solidFill>
                <a:latin typeface="Almarai Bold"/>
                <a:ea typeface="Almarai Bold"/>
                <a:cs typeface="Almarai Bold"/>
                <a:sym typeface="Almarai Bold"/>
                <a:rtl/>
              </a:rPr>
              <a:t>. الطريقة النوعية أو الوصفية (الاقتصادية): </a:t>
            </a:r>
            <a:r>
              <a:rPr lang="en-US" sz="2660" b="1" spc="27">
                <a:solidFill>
                  <a:srgbClr val="000000"/>
                </a:solidFill>
                <a:latin typeface="Almarai Bold"/>
                <a:ea typeface="Almarai Bold"/>
                <a:cs typeface="Almarai Bold"/>
                <a:sym typeface="Almarai Bold"/>
              </a:rPr>
              <a:t>Quantitative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07</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flipH="1">
            <a:off x="4867952" y="2838450"/>
            <a:ext cx="8719660" cy="6419850"/>
          </a:xfrm>
          <a:custGeom>
            <a:avLst/>
            <a:gdLst/>
            <a:ahLst/>
            <a:cxnLst/>
            <a:rect l="l" t="t" r="r" b="b"/>
            <a:pathLst>
              <a:path w="8719660" h="6419850">
                <a:moveTo>
                  <a:pt x="8719661" y="0"/>
                </a:moveTo>
                <a:lnTo>
                  <a:pt x="0" y="0"/>
                </a:lnTo>
                <a:lnTo>
                  <a:pt x="0" y="6419850"/>
                </a:lnTo>
                <a:lnTo>
                  <a:pt x="8719661" y="6419850"/>
                </a:lnTo>
                <a:lnTo>
                  <a:pt x="871966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1" name="TextBox 11"/>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02</a:t>
            </a:r>
          </a:p>
        </p:txBody>
      </p:sp>
      <p:sp>
        <p:nvSpPr>
          <p:cNvPr id="12" name="TextBox 12"/>
          <p:cNvSpPr txBox="1"/>
          <p:nvPr/>
        </p:nvSpPr>
        <p:spPr>
          <a:xfrm>
            <a:off x="6267255" y="890101"/>
            <a:ext cx="5921056" cy="581025"/>
          </a:xfrm>
          <a:prstGeom prst="rect">
            <a:avLst/>
          </a:prstGeom>
        </p:spPr>
        <p:txBody>
          <a:bodyPr lIns="0" tIns="0" rIns="0" bIns="0" rtlCol="0" anchor="t">
            <a:spAutoFit/>
          </a:bodyPr>
          <a:lstStyle/>
          <a:p>
            <a:pPr algn="ctr" rtl="1">
              <a:lnSpc>
                <a:spcPts val="4560"/>
              </a:lnSpc>
            </a:pPr>
            <a:r>
              <a:rPr lang="ar-EG" sz="3800" b="1">
                <a:solidFill>
                  <a:srgbClr val="000000"/>
                </a:solidFill>
                <a:latin typeface="Almarai Bold"/>
                <a:ea typeface="Almarai Bold"/>
                <a:cs typeface="Almarai Bold"/>
                <a:sym typeface="Almarai Bold"/>
                <a:rtl/>
              </a:rPr>
              <a:t> مفهوم المنشآت الصغيرة </a:t>
            </a:r>
          </a:p>
        </p:txBody>
      </p:sp>
      <p:sp>
        <p:nvSpPr>
          <p:cNvPr id="13" name="TextBox 13"/>
          <p:cNvSpPr txBox="1"/>
          <p:nvPr/>
        </p:nvSpPr>
        <p:spPr>
          <a:xfrm>
            <a:off x="1362062" y="2115386"/>
            <a:ext cx="14498555" cy="524865"/>
          </a:xfrm>
          <a:prstGeom prst="rect">
            <a:avLst/>
          </a:prstGeom>
        </p:spPr>
        <p:txBody>
          <a:bodyPr lIns="0" tIns="0" rIns="0" bIns="0" rtlCol="0" anchor="t">
            <a:spAutoFit/>
          </a:bodyPr>
          <a:lstStyle/>
          <a:p>
            <a:pPr algn="r" rtl="1">
              <a:lnSpc>
                <a:spcPts val="4309"/>
              </a:lnSpc>
            </a:pPr>
            <a:r>
              <a:rPr lang="ar-EG" sz="2660" b="1" spc="27">
                <a:solidFill>
                  <a:srgbClr val="000000"/>
                </a:solidFill>
                <a:latin typeface="Almarai Bold"/>
                <a:ea typeface="Almarai Bold"/>
                <a:cs typeface="Almarai Bold"/>
                <a:sym typeface="Almarai Bold"/>
                <a:rtl/>
              </a:rPr>
              <a:t>استيفاء الشروط أو خصائص المشروع: </a:t>
            </a:r>
          </a:p>
        </p:txBody>
      </p:sp>
      <p:sp>
        <p:nvSpPr>
          <p:cNvPr id="14" name="TextBox 14"/>
          <p:cNvSpPr txBox="1"/>
          <p:nvPr/>
        </p:nvSpPr>
        <p:spPr>
          <a:xfrm>
            <a:off x="13587613" y="5095056"/>
            <a:ext cx="2373577" cy="1400175"/>
          </a:xfrm>
          <a:prstGeom prst="rect">
            <a:avLst/>
          </a:prstGeom>
        </p:spPr>
        <p:txBody>
          <a:bodyPr lIns="0" tIns="0" rIns="0" bIns="0" rtlCol="0" anchor="t">
            <a:spAutoFit/>
          </a:bodyPr>
          <a:lstStyle/>
          <a:p>
            <a:pPr algn="ctr">
              <a:lnSpc>
                <a:spcPts val="5446"/>
              </a:lnSpc>
            </a:pPr>
            <a:r>
              <a:rPr lang="ar-EG" sz="4538" b="1">
                <a:solidFill>
                  <a:srgbClr val="000000"/>
                </a:solidFill>
                <a:latin typeface="Almarai Bold"/>
                <a:ea typeface="Almarai Bold"/>
                <a:cs typeface="Almarai Bold"/>
                <a:sym typeface="Almarai Bold"/>
                <a:rtl/>
              </a:rPr>
              <a:t>الشروط الأربعة</a:t>
            </a:r>
          </a:p>
        </p:txBody>
      </p:sp>
      <p:sp>
        <p:nvSpPr>
          <p:cNvPr id="15" name="TextBox 15"/>
          <p:cNvSpPr txBox="1"/>
          <p:nvPr/>
        </p:nvSpPr>
        <p:spPr>
          <a:xfrm>
            <a:off x="5377161" y="3234556"/>
            <a:ext cx="6468356" cy="847725"/>
          </a:xfrm>
          <a:prstGeom prst="rect">
            <a:avLst/>
          </a:prstGeom>
        </p:spPr>
        <p:txBody>
          <a:bodyPr lIns="0" tIns="0" rIns="0" bIns="0" rtlCol="0" anchor="t">
            <a:spAutoFit/>
          </a:bodyPr>
          <a:lstStyle/>
          <a:p>
            <a:pPr algn="just" rtl="1">
              <a:lnSpc>
                <a:spcPts val="3240"/>
              </a:lnSpc>
            </a:pPr>
            <a:r>
              <a:rPr lang="ar-EG" sz="2700" b="1">
                <a:solidFill>
                  <a:srgbClr val="000000"/>
                </a:solidFill>
                <a:latin typeface="Almarai Bold"/>
                <a:ea typeface="Almarai Bold"/>
                <a:cs typeface="Almarai Bold"/>
                <a:sym typeface="Almarai Bold"/>
                <a:rtl/>
              </a:rPr>
              <a:t>استقلال الإدارة : أن المديرين هم أنفسهم ملاك المشروع.</a:t>
            </a:r>
          </a:p>
        </p:txBody>
      </p:sp>
      <p:sp>
        <p:nvSpPr>
          <p:cNvPr id="16" name="TextBox 16"/>
          <p:cNvSpPr txBox="1"/>
          <p:nvPr/>
        </p:nvSpPr>
        <p:spPr>
          <a:xfrm>
            <a:off x="5322692" y="4716142"/>
            <a:ext cx="6577295" cy="944499"/>
          </a:xfrm>
          <a:prstGeom prst="rect">
            <a:avLst/>
          </a:prstGeom>
        </p:spPr>
        <p:txBody>
          <a:bodyPr lIns="0" tIns="0" rIns="0" bIns="0" rtlCol="0" anchor="t">
            <a:spAutoFit/>
          </a:bodyPr>
          <a:lstStyle/>
          <a:p>
            <a:pPr algn="just" rtl="1">
              <a:lnSpc>
                <a:spcPts val="3752"/>
              </a:lnSpc>
            </a:pPr>
            <a:r>
              <a:rPr lang="ar-EG" sz="2700" b="1">
                <a:solidFill>
                  <a:srgbClr val="000000"/>
                </a:solidFill>
                <a:latin typeface="Almarai Bold"/>
                <a:ea typeface="Almarai Bold"/>
                <a:cs typeface="Almarai Bold"/>
                <a:sym typeface="Almarai Bold"/>
                <a:rtl/>
              </a:rPr>
              <a:t>رأس المال: يتم توفيره بواسطة المالك الفرد ، أو مجموعة صغيرة من الملاك</a:t>
            </a:r>
          </a:p>
        </p:txBody>
      </p:sp>
      <p:sp>
        <p:nvSpPr>
          <p:cNvPr id="17" name="TextBox 17"/>
          <p:cNvSpPr txBox="1"/>
          <p:nvPr/>
        </p:nvSpPr>
        <p:spPr>
          <a:xfrm>
            <a:off x="5207421" y="6279766"/>
            <a:ext cx="6807836" cy="909066"/>
          </a:xfrm>
          <a:prstGeom prst="rect">
            <a:avLst/>
          </a:prstGeom>
        </p:spPr>
        <p:txBody>
          <a:bodyPr lIns="0" tIns="0" rIns="0" bIns="0" rtlCol="0" anchor="t">
            <a:spAutoFit/>
          </a:bodyPr>
          <a:lstStyle/>
          <a:p>
            <a:pPr algn="just" rtl="1">
              <a:lnSpc>
                <a:spcPts val="3672"/>
              </a:lnSpc>
            </a:pPr>
            <a:r>
              <a:rPr lang="ar-EG" sz="2400" b="1">
                <a:solidFill>
                  <a:srgbClr val="000000"/>
                </a:solidFill>
                <a:latin typeface="Almarai Bold"/>
                <a:ea typeface="Almarai Bold"/>
                <a:cs typeface="Almarai Bold"/>
                <a:sym typeface="Almarai Bold"/>
                <a:rtl/>
              </a:rPr>
              <a:t>العمل في منطقة محلية: يعيش العاملون والملاك في مجتمع واحد ولا يشترط أن تكون الأسواق محلية .</a:t>
            </a:r>
          </a:p>
        </p:txBody>
      </p:sp>
      <p:sp>
        <p:nvSpPr>
          <p:cNvPr id="18" name="TextBox 18"/>
          <p:cNvSpPr txBox="1"/>
          <p:nvPr/>
        </p:nvSpPr>
        <p:spPr>
          <a:xfrm>
            <a:off x="5207421" y="7931782"/>
            <a:ext cx="6298335" cy="974217"/>
          </a:xfrm>
          <a:prstGeom prst="rect">
            <a:avLst/>
          </a:prstGeom>
        </p:spPr>
        <p:txBody>
          <a:bodyPr lIns="0" tIns="0" rIns="0" bIns="0" rtlCol="0" anchor="t">
            <a:spAutoFit/>
          </a:bodyPr>
          <a:lstStyle/>
          <a:p>
            <a:pPr algn="just" rtl="1">
              <a:lnSpc>
                <a:spcPts val="3969"/>
              </a:lnSpc>
            </a:pPr>
            <a:r>
              <a:rPr lang="ar-EG" sz="2700" b="1">
                <a:solidFill>
                  <a:srgbClr val="000000"/>
                </a:solidFill>
                <a:latin typeface="Almarai Bold"/>
                <a:ea typeface="Almarai Bold"/>
                <a:cs typeface="Almarai Bold"/>
                <a:sym typeface="Almarai Bold"/>
                <a:rtl/>
              </a:rPr>
              <a:t>حجم المشروع: صغير نسبياً بالنسبة للقطاع (أو الصناعة) التي ينتمي إليها المشروع.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08</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TextBox 9"/>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0" name="TextBox 10"/>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02</a:t>
            </a:r>
          </a:p>
        </p:txBody>
      </p:sp>
      <p:sp>
        <p:nvSpPr>
          <p:cNvPr id="11" name="TextBox 11"/>
          <p:cNvSpPr txBox="1"/>
          <p:nvPr/>
        </p:nvSpPr>
        <p:spPr>
          <a:xfrm>
            <a:off x="6267255" y="890101"/>
            <a:ext cx="5921056" cy="581025"/>
          </a:xfrm>
          <a:prstGeom prst="rect">
            <a:avLst/>
          </a:prstGeom>
        </p:spPr>
        <p:txBody>
          <a:bodyPr lIns="0" tIns="0" rIns="0" bIns="0" rtlCol="0" anchor="t">
            <a:spAutoFit/>
          </a:bodyPr>
          <a:lstStyle/>
          <a:p>
            <a:pPr algn="ctr" rtl="1">
              <a:lnSpc>
                <a:spcPts val="4560"/>
              </a:lnSpc>
            </a:pPr>
            <a:r>
              <a:rPr lang="ar-EG" sz="3800" b="1">
                <a:solidFill>
                  <a:srgbClr val="000000"/>
                </a:solidFill>
                <a:latin typeface="Almarai Bold"/>
                <a:ea typeface="Almarai Bold"/>
                <a:cs typeface="Almarai Bold"/>
                <a:sym typeface="Almarai Bold"/>
                <a:rtl/>
              </a:rPr>
              <a:t> مفهوم المنشآت الصغيرة </a:t>
            </a:r>
          </a:p>
        </p:txBody>
      </p:sp>
      <p:sp>
        <p:nvSpPr>
          <p:cNvPr id="12" name="TextBox 12"/>
          <p:cNvSpPr txBox="1"/>
          <p:nvPr/>
        </p:nvSpPr>
        <p:spPr>
          <a:xfrm>
            <a:off x="1894723" y="2143961"/>
            <a:ext cx="14498555" cy="524865"/>
          </a:xfrm>
          <a:prstGeom prst="rect">
            <a:avLst/>
          </a:prstGeom>
        </p:spPr>
        <p:txBody>
          <a:bodyPr lIns="0" tIns="0" rIns="0" bIns="0" rtlCol="0" anchor="t">
            <a:spAutoFit/>
          </a:bodyPr>
          <a:lstStyle/>
          <a:p>
            <a:pPr algn="r" rtl="1">
              <a:lnSpc>
                <a:spcPts val="4309"/>
              </a:lnSpc>
            </a:pPr>
            <a:r>
              <a:rPr lang="en-US" sz="2660" b="1" spc="27">
                <a:solidFill>
                  <a:srgbClr val="000000"/>
                </a:solidFill>
                <a:latin typeface="Almarai Bold"/>
                <a:ea typeface="Almarai Bold"/>
                <a:cs typeface="Almarai Bold"/>
                <a:sym typeface="Almarai Bold"/>
              </a:rPr>
              <a:t>2</a:t>
            </a:r>
            <a:r>
              <a:rPr lang="ar-EG" sz="2660" b="1" spc="27">
                <a:solidFill>
                  <a:srgbClr val="000000"/>
                </a:solidFill>
                <a:latin typeface="Almarai Bold"/>
                <a:ea typeface="Almarai Bold"/>
                <a:cs typeface="Almarai Bold"/>
                <a:sym typeface="Almarai Bold"/>
                <a:rtl/>
              </a:rPr>
              <a:t>.الطريقة الإحصائية (الكمية): </a:t>
            </a:r>
            <a:r>
              <a:rPr lang="en-US" sz="2660" b="1" spc="27">
                <a:solidFill>
                  <a:srgbClr val="000000"/>
                </a:solidFill>
                <a:latin typeface="Almarai Bold"/>
                <a:ea typeface="Almarai Bold"/>
                <a:cs typeface="Almarai Bold"/>
                <a:sym typeface="Almarai Bold"/>
              </a:rPr>
              <a:t>Statistical / Quantitative</a:t>
            </a:r>
          </a:p>
        </p:txBody>
      </p:sp>
      <p:grpSp>
        <p:nvGrpSpPr>
          <p:cNvPr id="13" name="Group 13"/>
          <p:cNvGrpSpPr/>
          <p:nvPr/>
        </p:nvGrpSpPr>
        <p:grpSpPr>
          <a:xfrm>
            <a:off x="1734536" y="2867296"/>
            <a:ext cx="14818929" cy="1396369"/>
            <a:chOff x="0" y="0"/>
            <a:chExt cx="3902928" cy="367768"/>
          </a:xfrm>
        </p:grpSpPr>
        <p:sp>
          <p:nvSpPr>
            <p:cNvPr id="14" name="Freeform 14"/>
            <p:cNvSpPr/>
            <p:nvPr/>
          </p:nvSpPr>
          <p:spPr>
            <a:xfrm>
              <a:off x="0" y="0"/>
              <a:ext cx="3902928" cy="367768"/>
            </a:xfrm>
            <a:custGeom>
              <a:avLst/>
              <a:gdLst/>
              <a:ahLst/>
              <a:cxnLst/>
              <a:rect l="l" t="t" r="r" b="b"/>
              <a:pathLst>
                <a:path w="3902928" h="367768">
                  <a:moveTo>
                    <a:pt x="16195" y="0"/>
                  </a:moveTo>
                  <a:lnTo>
                    <a:pt x="3886732" y="0"/>
                  </a:lnTo>
                  <a:cubicBezTo>
                    <a:pt x="3891028" y="0"/>
                    <a:pt x="3895147" y="1706"/>
                    <a:pt x="3898184" y="4744"/>
                  </a:cubicBezTo>
                  <a:cubicBezTo>
                    <a:pt x="3901221" y="7781"/>
                    <a:pt x="3902928" y="11900"/>
                    <a:pt x="3902928" y="16195"/>
                  </a:cubicBezTo>
                  <a:lnTo>
                    <a:pt x="3902928" y="351573"/>
                  </a:lnTo>
                  <a:cubicBezTo>
                    <a:pt x="3902928" y="355868"/>
                    <a:pt x="3901221" y="359987"/>
                    <a:pt x="3898184" y="363025"/>
                  </a:cubicBezTo>
                  <a:cubicBezTo>
                    <a:pt x="3895147" y="366062"/>
                    <a:pt x="3891028" y="367768"/>
                    <a:pt x="3886732" y="367768"/>
                  </a:cubicBezTo>
                  <a:lnTo>
                    <a:pt x="16195" y="367768"/>
                  </a:lnTo>
                  <a:cubicBezTo>
                    <a:pt x="11900" y="367768"/>
                    <a:pt x="7781" y="366062"/>
                    <a:pt x="4744" y="363025"/>
                  </a:cubicBezTo>
                  <a:cubicBezTo>
                    <a:pt x="1706" y="359987"/>
                    <a:pt x="0" y="355868"/>
                    <a:pt x="0" y="351573"/>
                  </a:cubicBezTo>
                  <a:lnTo>
                    <a:pt x="0" y="16195"/>
                  </a:lnTo>
                  <a:cubicBezTo>
                    <a:pt x="0" y="11900"/>
                    <a:pt x="1706" y="7781"/>
                    <a:pt x="4744" y="4744"/>
                  </a:cubicBezTo>
                  <a:cubicBezTo>
                    <a:pt x="7781" y="1706"/>
                    <a:pt x="11900" y="0"/>
                    <a:pt x="16195" y="0"/>
                  </a:cubicBezTo>
                  <a:close/>
                </a:path>
              </a:pathLst>
            </a:custGeom>
            <a:solidFill>
              <a:srgbClr val="E9F6DC"/>
            </a:solidFill>
            <a:ln w="19050" cap="rnd">
              <a:solidFill>
                <a:srgbClr val="00B050"/>
              </a:solidFill>
              <a:prstDash val="lgDash"/>
              <a:round/>
            </a:ln>
          </p:spPr>
          <p:txBody>
            <a:bodyPr/>
            <a:lstStyle/>
            <a:p>
              <a:endParaRPr lang="en-US"/>
            </a:p>
          </p:txBody>
        </p:sp>
        <p:sp>
          <p:nvSpPr>
            <p:cNvPr id="15" name="TextBox 15"/>
            <p:cNvSpPr txBox="1"/>
            <p:nvPr/>
          </p:nvSpPr>
          <p:spPr>
            <a:xfrm>
              <a:off x="0" y="-9525"/>
              <a:ext cx="3902928" cy="377293"/>
            </a:xfrm>
            <a:prstGeom prst="rect">
              <a:avLst/>
            </a:prstGeom>
          </p:spPr>
          <p:txBody>
            <a:bodyPr lIns="50800" tIns="50800" rIns="50800" bIns="50800" rtlCol="0" anchor="ctr"/>
            <a:lstStyle/>
            <a:p>
              <a:pPr algn="ctr">
                <a:lnSpc>
                  <a:spcPts val="2160"/>
                </a:lnSpc>
              </a:pPr>
              <a:endParaRPr/>
            </a:p>
          </p:txBody>
        </p:sp>
      </p:grpSp>
      <p:sp>
        <p:nvSpPr>
          <p:cNvPr id="16" name="TextBox 16"/>
          <p:cNvSpPr txBox="1"/>
          <p:nvPr/>
        </p:nvSpPr>
        <p:spPr>
          <a:xfrm>
            <a:off x="1894723" y="2964101"/>
            <a:ext cx="14498555" cy="1077315"/>
          </a:xfrm>
          <a:prstGeom prst="rect">
            <a:avLst/>
          </a:prstGeom>
        </p:spPr>
        <p:txBody>
          <a:bodyPr lIns="0" tIns="0" rIns="0" bIns="0" rtlCol="0" anchor="t">
            <a:spAutoFit/>
          </a:bodyPr>
          <a:lstStyle/>
          <a:p>
            <a:pPr algn="r" rtl="1">
              <a:lnSpc>
                <a:spcPts val="4309"/>
              </a:lnSpc>
            </a:pPr>
            <a:r>
              <a:rPr lang="ar-EG" sz="2660" b="1" spc="27">
                <a:solidFill>
                  <a:srgbClr val="000000"/>
                </a:solidFill>
                <a:latin typeface="Almarai Bold"/>
                <a:ea typeface="Almarai Bold"/>
                <a:cs typeface="Almarai Bold"/>
                <a:sym typeface="Almarai Bold"/>
                <a:rtl/>
              </a:rPr>
              <a:t>تركز الطريقة الكمية في تعريف المنشآت الصغيرة على المقياس الإحصائي. وبالتالي فإن حجم المنشأة وفقاً لهذه الطريقة يتحدد باستخدام عدد من المعايير </a:t>
            </a:r>
          </a:p>
        </p:txBody>
      </p:sp>
      <p:sp>
        <p:nvSpPr>
          <p:cNvPr id="17" name="TextBox 17"/>
          <p:cNvSpPr txBox="1"/>
          <p:nvPr/>
        </p:nvSpPr>
        <p:spPr>
          <a:xfrm>
            <a:off x="1894723" y="4482741"/>
            <a:ext cx="14498555" cy="524865"/>
          </a:xfrm>
          <a:prstGeom prst="rect">
            <a:avLst/>
          </a:prstGeom>
        </p:spPr>
        <p:txBody>
          <a:bodyPr lIns="0" tIns="0" rIns="0" bIns="0" rtlCol="0" anchor="t">
            <a:spAutoFit/>
          </a:bodyPr>
          <a:lstStyle/>
          <a:p>
            <a:pPr algn="r" rtl="1">
              <a:lnSpc>
                <a:spcPts val="4309"/>
              </a:lnSpc>
            </a:pPr>
            <a:r>
              <a:rPr lang="ar-EG" sz="2660" b="1" spc="27">
                <a:solidFill>
                  <a:srgbClr val="FF6600"/>
                </a:solidFill>
                <a:latin typeface="Almarai Bold"/>
                <a:ea typeface="Almarai Bold"/>
                <a:cs typeface="Almarai Bold"/>
                <a:sym typeface="Almarai Bold"/>
                <a:rtl/>
              </a:rPr>
              <a:t>الكمية التي من أكثرها شيوعاً: </a:t>
            </a:r>
          </a:p>
        </p:txBody>
      </p:sp>
      <p:grpSp>
        <p:nvGrpSpPr>
          <p:cNvPr id="18" name="Group 18"/>
          <p:cNvGrpSpPr/>
          <p:nvPr/>
        </p:nvGrpSpPr>
        <p:grpSpPr>
          <a:xfrm>
            <a:off x="11009086" y="5150481"/>
            <a:ext cx="5166929" cy="3643706"/>
            <a:chOff x="0" y="0"/>
            <a:chExt cx="1360837" cy="959659"/>
          </a:xfrm>
        </p:grpSpPr>
        <p:sp>
          <p:nvSpPr>
            <p:cNvPr id="19" name="Freeform 19"/>
            <p:cNvSpPr/>
            <p:nvPr/>
          </p:nvSpPr>
          <p:spPr>
            <a:xfrm>
              <a:off x="0" y="0"/>
              <a:ext cx="1360837" cy="959659"/>
            </a:xfrm>
            <a:custGeom>
              <a:avLst/>
              <a:gdLst/>
              <a:ahLst/>
              <a:cxnLst/>
              <a:rect l="l" t="t" r="r" b="b"/>
              <a:pathLst>
                <a:path w="1360837" h="959659">
                  <a:moveTo>
                    <a:pt x="46449" y="0"/>
                  </a:moveTo>
                  <a:lnTo>
                    <a:pt x="1314388" y="0"/>
                  </a:lnTo>
                  <a:cubicBezTo>
                    <a:pt x="1340041" y="0"/>
                    <a:pt x="1360837" y="20796"/>
                    <a:pt x="1360837" y="46449"/>
                  </a:cubicBezTo>
                  <a:lnTo>
                    <a:pt x="1360837" y="913210"/>
                  </a:lnTo>
                  <a:cubicBezTo>
                    <a:pt x="1360837" y="925529"/>
                    <a:pt x="1355943" y="937343"/>
                    <a:pt x="1347233" y="946054"/>
                  </a:cubicBezTo>
                  <a:cubicBezTo>
                    <a:pt x="1338522" y="954765"/>
                    <a:pt x="1326707" y="959659"/>
                    <a:pt x="1314388" y="959659"/>
                  </a:cubicBezTo>
                  <a:lnTo>
                    <a:pt x="46449" y="959659"/>
                  </a:lnTo>
                  <a:cubicBezTo>
                    <a:pt x="34130" y="959659"/>
                    <a:pt x="22316" y="954765"/>
                    <a:pt x="13605" y="946054"/>
                  </a:cubicBezTo>
                  <a:cubicBezTo>
                    <a:pt x="4894" y="937343"/>
                    <a:pt x="0" y="925529"/>
                    <a:pt x="0" y="913210"/>
                  </a:cubicBezTo>
                  <a:lnTo>
                    <a:pt x="0" y="46449"/>
                  </a:lnTo>
                  <a:cubicBezTo>
                    <a:pt x="0" y="34130"/>
                    <a:pt x="4894" y="22316"/>
                    <a:pt x="13605" y="13605"/>
                  </a:cubicBezTo>
                  <a:cubicBezTo>
                    <a:pt x="22316" y="4894"/>
                    <a:pt x="34130" y="0"/>
                    <a:pt x="46449" y="0"/>
                  </a:cubicBezTo>
                  <a:close/>
                </a:path>
              </a:pathLst>
            </a:custGeom>
            <a:solidFill>
              <a:srgbClr val="FFD966"/>
            </a:solidFill>
            <a:ln w="19050" cap="rnd">
              <a:solidFill>
                <a:srgbClr val="00B050"/>
              </a:solidFill>
              <a:prstDash val="lgDash"/>
              <a:round/>
            </a:ln>
          </p:spPr>
          <p:txBody>
            <a:bodyPr/>
            <a:lstStyle/>
            <a:p>
              <a:endParaRPr lang="en-US"/>
            </a:p>
          </p:txBody>
        </p:sp>
        <p:sp>
          <p:nvSpPr>
            <p:cNvPr id="20" name="TextBox 20"/>
            <p:cNvSpPr txBox="1"/>
            <p:nvPr/>
          </p:nvSpPr>
          <p:spPr>
            <a:xfrm>
              <a:off x="0" y="-9525"/>
              <a:ext cx="1360837" cy="969184"/>
            </a:xfrm>
            <a:prstGeom prst="rect">
              <a:avLst/>
            </a:prstGeom>
          </p:spPr>
          <p:txBody>
            <a:bodyPr lIns="50800" tIns="50800" rIns="50800" bIns="50800" rtlCol="0" anchor="ctr"/>
            <a:lstStyle/>
            <a:p>
              <a:pPr algn="ctr">
                <a:lnSpc>
                  <a:spcPts val="2160"/>
                </a:lnSpc>
              </a:pPr>
              <a:endParaRPr/>
            </a:p>
          </p:txBody>
        </p:sp>
      </p:grpSp>
      <p:sp>
        <p:nvSpPr>
          <p:cNvPr id="21" name="TextBox 21"/>
          <p:cNvSpPr txBox="1"/>
          <p:nvPr/>
        </p:nvSpPr>
        <p:spPr>
          <a:xfrm>
            <a:off x="11643711" y="5179056"/>
            <a:ext cx="4560805" cy="3103802"/>
          </a:xfrm>
          <a:prstGeom prst="rect">
            <a:avLst/>
          </a:prstGeom>
        </p:spPr>
        <p:txBody>
          <a:bodyPr lIns="0" tIns="0" rIns="0" bIns="0" rtlCol="0" anchor="t">
            <a:spAutoFit/>
          </a:bodyPr>
          <a:lstStyle/>
          <a:p>
            <a:pPr marL="574296" lvl="1" indent="-287148" algn="r" rtl="1">
              <a:lnSpc>
                <a:spcPts val="6277"/>
              </a:lnSpc>
              <a:buAutoNum type="arabicPeriod"/>
            </a:pPr>
            <a:r>
              <a:rPr lang="ar-EG" sz="2660" b="1" spc="26">
                <a:solidFill>
                  <a:srgbClr val="000000"/>
                </a:solidFill>
                <a:latin typeface="Almarai Bold"/>
                <a:ea typeface="Almarai Bold"/>
                <a:cs typeface="Almarai Bold"/>
                <a:sym typeface="Almarai Bold"/>
                <a:rtl/>
              </a:rPr>
              <a:t>إيرادات المبيعات</a:t>
            </a:r>
          </a:p>
          <a:p>
            <a:pPr marL="574296" lvl="1" indent="-287148" algn="r" rtl="1">
              <a:lnSpc>
                <a:spcPts val="6277"/>
              </a:lnSpc>
              <a:buAutoNum type="arabicPeriod"/>
            </a:pPr>
            <a:r>
              <a:rPr lang="ar-EG" sz="2660" b="1" spc="26">
                <a:solidFill>
                  <a:srgbClr val="000000"/>
                </a:solidFill>
                <a:latin typeface="Almarai Bold"/>
                <a:ea typeface="Almarai Bold"/>
                <a:cs typeface="Almarai Bold"/>
                <a:sym typeface="Almarai Bold"/>
                <a:rtl/>
              </a:rPr>
              <a:t>عدد العمال</a:t>
            </a:r>
          </a:p>
          <a:p>
            <a:pPr marL="574296" lvl="1" indent="-287148" algn="r" rtl="1">
              <a:lnSpc>
                <a:spcPts val="6277"/>
              </a:lnSpc>
              <a:buAutoNum type="arabicPeriod"/>
            </a:pPr>
            <a:r>
              <a:rPr lang="ar-EG" sz="2660" b="1" spc="26">
                <a:solidFill>
                  <a:srgbClr val="000000"/>
                </a:solidFill>
                <a:latin typeface="Almarai Bold"/>
                <a:ea typeface="Almarai Bold"/>
                <a:cs typeface="Almarai Bold"/>
                <a:sym typeface="Almarai Bold"/>
                <a:rtl/>
              </a:rPr>
              <a:t>رأس المال</a:t>
            </a:r>
          </a:p>
          <a:p>
            <a:pPr marL="574296" lvl="1" indent="-287148" algn="r" rtl="1">
              <a:lnSpc>
                <a:spcPts val="6277"/>
              </a:lnSpc>
              <a:buAutoNum type="arabicPeriod"/>
            </a:pPr>
            <a:r>
              <a:rPr lang="ar-EG" sz="2660" b="1" spc="27">
                <a:solidFill>
                  <a:srgbClr val="000000"/>
                </a:solidFill>
                <a:latin typeface="Almarai Bold"/>
                <a:ea typeface="Almarai Bold"/>
                <a:cs typeface="Almarai Bold"/>
                <a:sym typeface="Almarai Bold"/>
                <a:rtl/>
              </a:rPr>
              <a:t>حجم الأصول</a:t>
            </a:r>
          </a:p>
        </p:txBody>
      </p:sp>
      <p:sp>
        <p:nvSpPr>
          <p:cNvPr id="22" name="Freeform 22"/>
          <p:cNvSpPr/>
          <p:nvPr/>
        </p:nvSpPr>
        <p:spPr>
          <a:xfrm>
            <a:off x="2077436" y="5578364"/>
            <a:ext cx="5211285" cy="2397191"/>
          </a:xfrm>
          <a:custGeom>
            <a:avLst/>
            <a:gdLst/>
            <a:ahLst/>
            <a:cxnLst/>
            <a:rect l="l" t="t" r="r" b="b"/>
            <a:pathLst>
              <a:path w="5211285" h="2397191">
                <a:moveTo>
                  <a:pt x="0" y="0"/>
                </a:moveTo>
                <a:lnTo>
                  <a:pt x="5211285" y="0"/>
                </a:lnTo>
                <a:lnTo>
                  <a:pt x="5211285" y="2397192"/>
                </a:lnTo>
                <a:lnTo>
                  <a:pt x="0" y="23971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3" name="Freeform 23"/>
          <p:cNvSpPr/>
          <p:nvPr/>
        </p:nvSpPr>
        <p:spPr>
          <a:xfrm>
            <a:off x="7452921" y="5644941"/>
            <a:ext cx="3382158" cy="2330614"/>
          </a:xfrm>
          <a:custGeom>
            <a:avLst/>
            <a:gdLst/>
            <a:ahLst/>
            <a:cxnLst/>
            <a:rect l="l" t="t" r="r" b="b"/>
            <a:pathLst>
              <a:path w="3382158" h="2330614">
                <a:moveTo>
                  <a:pt x="0" y="0"/>
                </a:moveTo>
                <a:lnTo>
                  <a:pt x="3382158" y="0"/>
                </a:lnTo>
                <a:lnTo>
                  <a:pt x="3382158" y="2330615"/>
                </a:lnTo>
                <a:lnTo>
                  <a:pt x="0" y="23306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4" name="TextBox 24"/>
          <p:cNvSpPr txBox="1"/>
          <p:nvPr/>
        </p:nvSpPr>
        <p:spPr>
          <a:xfrm>
            <a:off x="6994123" y="6160131"/>
            <a:ext cx="4214988" cy="920960"/>
          </a:xfrm>
          <a:prstGeom prst="rect">
            <a:avLst/>
          </a:prstGeom>
        </p:spPr>
        <p:txBody>
          <a:bodyPr lIns="0" tIns="0" rIns="0" bIns="0" rtlCol="0" anchor="t">
            <a:spAutoFit/>
          </a:bodyPr>
          <a:lstStyle/>
          <a:p>
            <a:pPr algn="ctr" rtl="1">
              <a:lnSpc>
                <a:spcPts val="3646"/>
              </a:lnSpc>
            </a:pPr>
            <a:r>
              <a:rPr lang="ar-EG" sz="2250" b="1" spc="22">
                <a:solidFill>
                  <a:srgbClr val="000000"/>
                </a:solidFill>
                <a:latin typeface="Almarai Bold"/>
                <a:ea typeface="Almarai Bold"/>
                <a:cs typeface="Almarai Bold"/>
                <a:sym typeface="Almarai Bold"/>
                <a:rtl/>
              </a:rPr>
              <a:t>مقطع فيديو</a:t>
            </a:r>
          </a:p>
          <a:p>
            <a:pPr algn="ctr" rtl="1">
              <a:lnSpc>
                <a:spcPts val="3646"/>
              </a:lnSpc>
              <a:spcBef>
                <a:spcPct val="0"/>
              </a:spcBef>
            </a:pPr>
            <a:r>
              <a:rPr lang="ar-EG" sz="2250" b="1" spc="23">
                <a:solidFill>
                  <a:srgbClr val="000000"/>
                </a:solidFill>
                <a:latin typeface="Almarai Bold"/>
                <a:ea typeface="Almarai Bold"/>
                <a:cs typeface="Almarai Bold"/>
                <a:sym typeface="Almarai Bold"/>
                <a:rtl/>
              </a:rPr>
              <a:t>ما هو المشروع الصغير ؟</a:t>
            </a:r>
          </a:p>
        </p:txBody>
      </p:sp>
      <p:sp>
        <p:nvSpPr>
          <p:cNvPr id="25" name="Freeform 25"/>
          <p:cNvSpPr/>
          <p:nvPr/>
        </p:nvSpPr>
        <p:spPr>
          <a:xfrm>
            <a:off x="5083295" y="5751702"/>
            <a:ext cx="2050515" cy="2050515"/>
          </a:xfrm>
          <a:custGeom>
            <a:avLst/>
            <a:gdLst/>
            <a:ahLst/>
            <a:cxnLst/>
            <a:rect l="l" t="t" r="r" b="b"/>
            <a:pathLst>
              <a:path w="2050515" h="2050515">
                <a:moveTo>
                  <a:pt x="0" y="0"/>
                </a:moveTo>
                <a:lnTo>
                  <a:pt x="2050515" y="0"/>
                </a:lnTo>
                <a:lnTo>
                  <a:pt x="2050515" y="2050515"/>
                </a:lnTo>
                <a:lnTo>
                  <a:pt x="0" y="2050515"/>
                </a:lnTo>
                <a:lnTo>
                  <a:pt x="0" y="0"/>
                </a:lnTo>
                <a:close/>
              </a:path>
            </a:pathLst>
          </a:custGeom>
          <a:blipFill>
            <a:blip r:embed="rId10"/>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09</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TextBox 9"/>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0" name="TextBox 10"/>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1" name="TextBox 11"/>
          <p:cNvSpPr txBox="1"/>
          <p:nvPr/>
        </p:nvSpPr>
        <p:spPr>
          <a:xfrm>
            <a:off x="6632831" y="725355"/>
            <a:ext cx="5189903" cy="1018556"/>
          </a:xfrm>
          <a:prstGeom prst="rect">
            <a:avLst/>
          </a:prstGeom>
        </p:spPr>
        <p:txBody>
          <a:bodyPr lIns="0" tIns="0" rIns="0" bIns="0" rtlCol="0" anchor="t">
            <a:spAutoFit/>
          </a:bodyPr>
          <a:lstStyle/>
          <a:p>
            <a:pPr algn="ctr" rtl="1">
              <a:lnSpc>
                <a:spcPts val="3996"/>
              </a:lnSpc>
            </a:pPr>
            <a:r>
              <a:rPr lang="ar-EG" sz="3330" b="1">
                <a:solidFill>
                  <a:srgbClr val="000000"/>
                </a:solidFill>
                <a:latin typeface="Almarai Bold"/>
                <a:ea typeface="Almarai Bold"/>
                <a:cs typeface="Almarai Bold"/>
                <a:sym typeface="Almarai Bold"/>
                <a:rtl/>
              </a:rPr>
              <a:t>مجالات أنشطة المشروعات الصغيرة </a:t>
            </a:r>
          </a:p>
        </p:txBody>
      </p:sp>
      <p:sp>
        <p:nvSpPr>
          <p:cNvPr id="12" name="TextBox 12"/>
          <p:cNvSpPr txBox="1"/>
          <p:nvPr/>
        </p:nvSpPr>
        <p:spPr>
          <a:xfrm>
            <a:off x="1894723" y="2143961"/>
            <a:ext cx="14498555" cy="524865"/>
          </a:xfrm>
          <a:prstGeom prst="rect">
            <a:avLst/>
          </a:prstGeom>
        </p:spPr>
        <p:txBody>
          <a:bodyPr lIns="0" tIns="0" rIns="0" bIns="0" rtlCol="0" anchor="t">
            <a:spAutoFit/>
          </a:bodyPr>
          <a:lstStyle/>
          <a:p>
            <a:pPr algn="r" rtl="1">
              <a:lnSpc>
                <a:spcPts val="4309"/>
              </a:lnSpc>
            </a:pPr>
            <a:r>
              <a:rPr lang="en-US" sz="2660" b="1" spc="27">
                <a:solidFill>
                  <a:srgbClr val="000000"/>
                </a:solidFill>
                <a:latin typeface="Almarai Bold"/>
                <a:ea typeface="Almarai Bold"/>
                <a:cs typeface="Almarai Bold"/>
                <a:sym typeface="Almarai Bold"/>
              </a:rPr>
              <a:t>2</a:t>
            </a:r>
            <a:r>
              <a:rPr lang="ar-EG" sz="2660" b="1" spc="27">
                <a:solidFill>
                  <a:srgbClr val="000000"/>
                </a:solidFill>
                <a:latin typeface="Almarai Bold"/>
                <a:ea typeface="Almarai Bold"/>
                <a:cs typeface="Almarai Bold"/>
                <a:sym typeface="Almarai Bold"/>
                <a:rtl/>
              </a:rPr>
              <a:t>.الطريقة الإحصائية (الكمية): </a:t>
            </a:r>
            <a:r>
              <a:rPr lang="en-US" sz="2660" b="1" spc="27">
                <a:solidFill>
                  <a:srgbClr val="000000"/>
                </a:solidFill>
                <a:latin typeface="Almarai Bold"/>
                <a:ea typeface="Almarai Bold"/>
                <a:cs typeface="Almarai Bold"/>
                <a:sym typeface="Almarai Bold"/>
              </a:rPr>
              <a:t>Statistical / Quantitative</a:t>
            </a:r>
          </a:p>
        </p:txBody>
      </p:sp>
      <p:sp>
        <p:nvSpPr>
          <p:cNvPr id="13" name="Freeform 13"/>
          <p:cNvSpPr/>
          <p:nvPr/>
        </p:nvSpPr>
        <p:spPr>
          <a:xfrm>
            <a:off x="4244460" y="3590846"/>
            <a:ext cx="3154896" cy="4934388"/>
          </a:xfrm>
          <a:custGeom>
            <a:avLst/>
            <a:gdLst/>
            <a:ahLst/>
            <a:cxnLst/>
            <a:rect l="l" t="t" r="r" b="b"/>
            <a:pathLst>
              <a:path w="3154896" h="4934388">
                <a:moveTo>
                  <a:pt x="0" y="0"/>
                </a:moveTo>
                <a:lnTo>
                  <a:pt x="3154896" y="0"/>
                </a:lnTo>
                <a:lnTo>
                  <a:pt x="3154896" y="4934388"/>
                </a:lnTo>
                <a:lnTo>
                  <a:pt x="0" y="49343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7631710" y="3590846"/>
            <a:ext cx="3154896" cy="4934388"/>
          </a:xfrm>
          <a:custGeom>
            <a:avLst/>
            <a:gdLst/>
            <a:ahLst/>
            <a:cxnLst/>
            <a:rect l="l" t="t" r="r" b="b"/>
            <a:pathLst>
              <a:path w="3154896" h="4934388">
                <a:moveTo>
                  <a:pt x="0" y="0"/>
                </a:moveTo>
                <a:lnTo>
                  <a:pt x="3154896" y="0"/>
                </a:lnTo>
                <a:lnTo>
                  <a:pt x="3154896" y="4934388"/>
                </a:lnTo>
                <a:lnTo>
                  <a:pt x="0" y="49343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a:off x="11018961" y="3590846"/>
            <a:ext cx="3154896" cy="4934388"/>
          </a:xfrm>
          <a:custGeom>
            <a:avLst/>
            <a:gdLst/>
            <a:ahLst/>
            <a:cxnLst/>
            <a:rect l="l" t="t" r="r" b="b"/>
            <a:pathLst>
              <a:path w="3154896" h="4934388">
                <a:moveTo>
                  <a:pt x="0" y="0"/>
                </a:moveTo>
                <a:lnTo>
                  <a:pt x="3154896" y="0"/>
                </a:lnTo>
                <a:lnTo>
                  <a:pt x="3154896" y="4934388"/>
                </a:lnTo>
                <a:lnTo>
                  <a:pt x="0" y="493438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Freeform 16"/>
          <p:cNvSpPr/>
          <p:nvPr/>
        </p:nvSpPr>
        <p:spPr>
          <a:xfrm>
            <a:off x="14406212" y="3590846"/>
            <a:ext cx="3154896" cy="4934388"/>
          </a:xfrm>
          <a:custGeom>
            <a:avLst/>
            <a:gdLst/>
            <a:ahLst/>
            <a:cxnLst/>
            <a:rect l="l" t="t" r="r" b="b"/>
            <a:pathLst>
              <a:path w="3154896" h="4934388">
                <a:moveTo>
                  <a:pt x="0" y="0"/>
                </a:moveTo>
                <a:lnTo>
                  <a:pt x="3154896" y="0"/>
                </a:lnTo>
                <a:lnTo>
                  <a:pt x="3154896" y="4934388"/>
                </a:lnTo>
                <a:lnTo>
                  <a:pt x="0" y="493438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7" name="TextBox 17"/>
          <p:cNvSpPr txBox="1"/>
          <p:nvPr/>
        </p:nvSpPr>
        <p:spPr>
          <a:xfrm>
            <a:off x="14653300" y="4076029"/>
            <a:ext cx="2008292" cy="561975"/>
          </a:xfrm>
          <a:prstGeom prst="rect">
            <a:avLst/>
          </a:prstGeom>
        </p:spPr>
        <p:txBody>
          <a:bodyPr lIns="0" tIns="0" rIns="0" bIns="0" rtlCol="0" anchor="t">
            <a:spAutoFit/>
          </a:bodyPr>
          <a:lstStyle/>
          <a:p>
            <a:pPr algn="r" rtl="1">
              <a:lnSpc>
                <a:spcPts val="4320"/>
              </a:lnSpc>
            </a:pPr>
            <a:r>
              <a:rPr lang="ar-EG" sz="3600" b="1">
                <a:solidFill>
                  <a:srgbClr val="000000"/>
                </a:solidFill>
                <a:latin typeface="Almarai Bold"/>
                <a:ea typeface="Almarai Bold"/>
                <a:cs typeface="Almarai Bold"/>
                <a:sym typeface="Almarai Bold"/>
                <a:rtl/>
              </a:rPr>
              <a:t>الصناعة</a:t>
            </a:r>
          </a:p>
        </p:txBody>
      </p:sp>
      <p:grpSp>
        <p:nvGrpSpPr>
          <p:cNvPr id="18" name="Group 18"/>
          <p:cNvGrpSpPr/>
          <p:nvPr/>
        </p:nvGrpSpPr>
        <p:grpSpPr>
          <a:xfrm>
            <a:off x="14490886" y="4830548"/>
            <a:ext cx="2743390" cy="1521219"/>
            <a:chOff x="0" y="0"/>
            <a:chExt cx="3657854" cy="2028292"/>
          </a:xfrm>
        </p:grpSpPr>
        <p:sp>
          <p:nvSpPr>
            <p:cNvPr id="19" name="Freeform 19"/>
            <p:cNvSpPr/>
            <p:nvPr/>
          </p:nvSpPr>
          <p:spPr>
            <a:xfrm>
              <a:off x="0" y="0"/>
              <a:ext cx="3657854" cy="2028355"/>
            </a:xfrm>
            <a:custGeom>
              <a:avLst/>
              <a:gdLst/>
              <a:ahLst/>
              <a:cxnLst/>
              <a:rect l="l" t="t" r="r" b="b"/>
              <a:pathLst>
                <a:path w="3657854" h="2028355">
                  <a:moveTo>
                    <a:pt x="0" y="0"/>
                  </a:moveTo>
                  <a:lnTo>
                    <a:pt x="3657854" y="0"/>
                  </a:lnTo>
                  <a:lnTo>
                    <a:pt x="3657854" y="2028355"/>
                  </a:lnTo>
                  <a:lnTo>
                    <a:pt x="0" y="2028355"/>
                  </a:lnTo>
                  <a:close/>
                </a:path>
              </a:pathLst>
            </a:custGeom>
            <a:solidFill>
              <a:srgbClr val="FFD966"/>
            </a:solidFill>
          </p:spPr>
          <p:txBody>
            <a:bodyPr/>
            <a:lstStyle/>
            <a:p>
              <a:endParaRPr lang="en-US"/>
            </a:p>
          </p:txBody>
        </p:sp>
        <p:sp>
          <p:nvSpPr>
            <p:cNvPr id="20" name="TextBox 20"/>
            <p:cNvSpPr txBox="1"/>
            <p:nvPr/>
          </p:nvSpPr>
          <p:spPr>
            <a:xfrm>
              <a:off x="0" y="-9525"/>
              <a:ext cx="3657854" cy="2037817"/>
            </a:xfrm>
            <a:prstGeom prst="rect">
              <a:avLst/>
            </a:prstGeom>
          </p:spPr>
          <p:txBody>
            <a:bodyPr lIns="50800" tIns="50800" rIns="50800" bIns="50800" rtlCol="0" anchor="t"/>
            <a:lstStyle/>
            <a:p>
              <a:pPr marL="434047" lvl="1" indent="-217024" algn="r" rtl="1">
                <a:lnSpc>
                  <a:spcPts val="2520"/>
                </a:lnSpc>
                <a:buFont typeface="Arial"/>
                <a:buChar char="•"/>
              </a:pPr>
              <a:r>
                <a:rPr lang="ar-EG" sz="2100" b="1">
                  <a:solidFill>
                    <a:srgbClr val="000000"/>
                  </a:solidFill>
                  <a:latin typeface="Almarai Bold"/>
                  <a:ea typeface="Almarai Bold"/>
                  <a:cs typeface="Almarai Bold"/>
                  <a:sym typeface="Almarai Bold"/>
                  <a:rtl/>
                </a:rPr>
                <a:t>إنتاج السلع تامة الصنع.</a:t>
              </a:r>
            </a:p>
            <a:p>
              <a:pPr marL="434047" lvl="1" indent="-217024" algn="r" rtl="1">
                <a:lnSpc>
                  <a:spcPts val="2520"/>
                </a:lnSpc>
                <a:buFont typeface="Arial"/>
                <a:buChar char="•"/>
              </a:pPr>
              <a:r>
                <a:rPr lang="ar-EG" sz="2100" b="1">
                  <a:solidFill>
                    <a:srgbClr val="000000"/>
                  </a:solidFill>
                  <a:latin typeface="Almarai Bold"/>
                  <a:ea typeface="Almarai Bold"/>
                  <a:cs typeface="Almarai Bold"/>
                  <a:sym typeface="Almarai Bold"/>
                  <a:rtl/>
                </a:rPr>
                <a:t>صناعات مغذية (الأجزاء والمكونات)</a:t>
              </a:r>
            </a:p>
          </p:txBody>
        </p:sp>
      </p:grpSp>
      <p:grpSp>
        <p:nvGrpSpPr>
          <p:cNvPr id="21" name="Group 21"/>
          <p:cNvGrpSpPr/>
          <p:nvPr/>
        </p:nvGrpSpPr>
        <p:grpSpPr>
          <a:xfrm>
            <a:off x="14431234" y="6336813"/>
            <a:ext cx="2828066" cy="2168919"/>
            <a:chOff x="0" y="0"/>
            <a:chExt cx="3770754" cy="2891892"/>
          </a:xfrm>
        </p:grpSpPr>
        <p:sp>
          <p:nvSpPr>
            <p:cNvPr id="22" name="Freeform 22"/>
            <p:cNvSpPr/>
            <p:nvPr/>
          </p:nvSpPr>
          <p:spPr>
            <a:xfrm>
              <a:off x="0" y="0"/>
              <a:ext cx="3770757" cy="2891833"/>
            </a:xfrm>
            <a:custGeom>
              <a:avLst/>
              <a:gdLst/>
              <a:ahLst/>
              <a:cxnLst/>
              <a:rect l="l" t="t" r="r" b="b"/>
              <a:pathLst>
                <a:path w="3770757" h="2891833">
                  <a:moveTo>
                    <a:pt x="0" y="0"/>
                  </a:moveTo>
                  <a:lnTo>
                    <a:pt x="3770757" y="0"/>
                  </a:lnTo>
                  <a:lnTo>
                    <a:pt x="3770757" y="2891833"/>
                  </a:lnTo>
                  <a:lnTo>
                    <a:pt x="0" y="2891833"/>
                  </a:lnTo>
                  <a:close/>
                </a:path>
              </a:pathLst>
            </a:custGeom>
            <a:solidFill>
              <a:srgbClr val="FFD966">
                <a:alpha val="47843"/>
              </a:srgbClr>
            </a:solidFill>
          </p:spPr>
          <p:txBody>
            <a:bodyPr/>
            <a:lstStyle/>
            <a:p>
              <a:endParaRPr lang="en-US"/>
            </a:p>
          </p:txBody>
        </p:sp>
        <p:sp>
          <p:nvSpPr>
            <p:cNvPr id="23" name="TextBox 23"/>
            <p:cNvSpPr txBox="1"/>
            <p:nvPr/>
          </p:nvSpPr>
          <p:spPr>
            <a:xfrm>
              <a:off x="0" y="-9525"/>
              <a:ext cx="3770754" cy="2901417"/>
            </a:xfrm>
            <a:prstGeom prst="rect">
              <a:avLst/>
            </a:prstGeom>
          </p:spPr>
          <p:txBody>
            <a:bodyPr lIns="50800" tIns="50800" rIns="50800" bIns="50800" rtlCol="0" anchor="t"/>
            <a:lstStyle/>
            <a:p>
              <a:pPr marL="434047" lvl="1" indent="-217024" algn="r" rtl="1">
                <a:lnSpc>
                  <a:spcPts val="2520"/>
                </a:lnSpc>
                <a:buFont typeface="Arial"/>
                <a:buChar char="•"/>
              </a:pPr>
              <a:r>
                <a:rPr lang="ar-EG" sz="2100" b="1">
                  <a:solidFill>
                    <a:srgbClr val="000000"/>
                  </a:solidFill>
                  <a:latin typeface="Almarai Bold"/>
                  <a:ea typeface="Almarai Bold"/>
                  <a:cs typeface="Almarai Bold"/>
                  <a:sym typeface="Almarai Bold"/>
                  <a:rtl/>
                </a:rPr>
                <a:t>ملابس، أثاث، بلاستيك، مواد غذائية...الخ.</a:t>
              </a:r>
            </a:p>
            <a:p>
              <a:pPr marL="434047" lvl="1" indent="-217024" algn="r" rtl="1">
                <a:lnSpc>
                  <a:spcPts val="2520"/>
                </a:lnSpc>
                <a:buFont typeface="Arial"/>
                <a:buChar char="•"/>
              </a:pPr>
              <a:r>
                <a:rPr lang="ar-EG" sz="2100" b="1">
                  <a:solidFill>
                    <a:srgbClr val="000000"/>
                  </a:solidFill>
                  <a:latin typeface="Almarai Bold"/>
                  <a:ea typeface="Almarai Bold"/>
                  <a:cs typeface="Almarai Bold"/>
                  <a:sym typeface="Almarai Bold"/>
                  <a:rtl/>
                </a:rPr>
                <a:t>قطع غيار مثل الصواميل والسيور، تعدين... الخ</a:t>
              </a:r>
            </a:p>
          </p:txBody>
        </p:sp>
      </p:grpSp>
      <p:sp>
        <p:nvSpPr>
          <p:cNvPr id="24" name="TextBox 24"/>
          <p:cNvSpPr txBox="1"/>
          <p:nvPr/>
        </p:nvSpPr>
        <p:spPr>
          <a:xfrm>
            <a:off x="11457157" y="4076029"/>
            <a:ext cx="1462307" cy="561975"/>
          </a:xfrm>
          <a:prstGeom prst="rect">
            <a:avLst/>
          </a:prstGeom>
        </p:spPr>
        <p:txBody>
          <a:bodyPr lIns="0" tIns="0" rIns="0" bIns="0" rtlCol="0" anchor="t">
            <a:spAutoFit/>
          </a:bodyPr>
          <a:lstStyle/>
          <a:p>
            <a:pPr algn="r" rtl="1">
              <a:lnSpc>
                <a:spcPts val="4320"/>
              </a:lnSpc>
            </a:pPr>
            <a:r>
              <a:rPr lang="ar-EG" sz="3600" b="1">
                <a:solidFill>
                  <a:srgbClr val="000000"/>
                </a:solidFill>
                <a:latin typeface="Almarai Bold"/>
                <a:ea typeface="Almarai Bold"/>
                <a:cs typeface="Almarai Bold"/>
                <a:sym typeface="Almarai Bold"/>
                <a:rtl/>
              </a:rPr>
              <a:t>التجارة</a:t>
            </a:r>
          </a:p>
        </p:txBody>
      </p:sp>
      <p:grpSp>
        <p:nvGrpSpPr>
          <p:cNvPr id="25" name="Group 25"/>
          <p:cNvGrpSpPr/>
          <p:nvPr/>
        </p:nvGrpSpPr>
        <p:grpSpPr>
          <a:xfrm>
            <a:off x="11116554" y="4830548"/>
            <a:ext cx="2743390" cy="1197369"/>
            <a:chOff x="0" y="0"/>
            <a:chExt cx="3657854" cy="1596492"/>
          </a:xfrm>
        </p:grpSpPr>
        <p:sp>
          <p:nvSpPr>
            <p:cNvPr id="26" name="Freeform 26"/>
            <p:cNvSpPr/>
            <p:nvPr/>
          </p:nvSpPr>
          <p:spPr>
            <a:xfrm>
              <a:off x="0" y="0"/>
              <a:ext cx="3657854" cy="1596555"/>
            </a:xfrm>
            <a:custGeom>
              <a:avLst/>
              <a:gdLst/>
              <a:ahLst/>
              <a:cxnLst/>
              <a:rect l="l" t="t" r="r" b="b"/>
              <a:pathLst>
                <a:path w="3657854" h="1596555">
                  <a:moveTo>
                    <a:pt x="0" y="0"/>
                  </a:moveTo>
                  <a:lnTo>
                    <a:pt x="3657854" y="0"/>
                  </a:lnTo>
                  <a:lnTo>
                    <a:pt x="3657854" y="1596555"/>
                  </a:lnTo>
                  <a:lnTo>
                    <a:pt x="0" y="1596555"/>
                  </a:lnTo>
                  <a:close/>
                </a:path>
              </a:pathLst>
            </a:custGeom>
            <a:solidFill>
              <a:srgbClr val="FFD966"/>
            </a:solidFill>
          </p:spPr>
          <p:txBody>
            <a:bodyPr/>
            <a:lstStyle/>
            <a:p>
              <a:endParaRPr lang="en-US"/>
            </a:p>
          </p:txBody>
        </p:sp>
        <p:sp>
          <p:nvSpPr>
            <p:cNvPr id="27" name="TextBox 27"/>
            <p:cNvSpPr txBox="1"/>
            <p:nvPr/>
          </p:nvSpPr>
          <p:spPr>
            <a:xfrm>
              <a:off x="0" y="-9525"/>
              <a:ext cx="3657854" cy="1606017"/>
            </a:xfrm>
            <a:prstGeom prst="rect">
              <a:avLst/>
            </a:prstGeom>
          </p:spPr>
          <p:txBody>
            <a:bodyPr lIns="50800" tIns="50800" rIns="50800" bIns="50800" rtlCol="0" anchor="t"/>
            <a:lstStyle/>
            <a:p>
              <a:pPr marL="434047" lvl="1" indent="-217024" algn="r" rtl="1">
                <a:lnSpc>
                  <a:spcPts val="2520"/>
                </a:lnSpc>
                <a:buFont typeface="Arial"/>
                <a:buChar char="•"/>
              </a:pPr>
              <a:r>
                <a:rPr lang="ar-EG" sz="2100" b="1">
                  <a:solidFill>
                    <a:srgbClr val="000000"/>
                  </a:solidFill>
                  <a:latin typeface="Almarai Bold"/>
                  <a:ea typeface="Almarai Bold"/>
                  <a:cs typeface="Almarai Bold"/>
                  <a:sym typeface="Almarai Bold"/>
                  <a:rtl/>
                </a:rPr>
                <a:t>تجارة الجملة.</a:t>
              </a:r>
            </a:p>
            <a:p>
              <a:pPr marL="434047" lvl="1" indent="-217024" algn="r" rtl="1">
                <a:lnSpc>
                  <a:spcPts val="2520"/>
                </a:lnSpc>
                <a:buFont typeface="Arial"/>
                <a:buChar char="•"/>
              </a:pPr>
              <a:r>
                <a:rPr lang="ar-EG" sz="2100" b="1">
                  <a:solidFill>
                    <a:srgbClr val="000000"/>
                  </a:solidFill>
                  <a:latin typeface="Almarai Bold"/>
                  <a:ea typeface="Almarai Bold"/>
                  <a:cs typeface="Almarai Bold"/>
                  <a:sym typeface="Almarai Bold"/>
                  <a:rtl/>
                </a:rPr>
                <a:t>تجارة التجزئة</a:t>
              </a:r>
            </a:p>
            <a:p>
              <a:pPr marL="434047" lvl="1" indent="-217024" algn="r" rtl="1">
                <a:lnSpc>
                  <a:spcPts val="2520"/>
                </a:lnSpc>
                <a:buFont typeface="Arial"/>
                <a:buChar char="•"/>
              </a:pPr>
              <a:r>
                <a:rPr lang="ar-EG" sz="2100" b="1">
                  <a:solidFill>
                    <a:srgbClr val="000000"/>
                  </a:solidFill>
                  <a:latin typeface="Almarai Bold"/>
                  <a:ea typeface="Almarai Bold"/>
                  <a:cs typeface="Almarai Bold"/>
                  <a:sym typeface="Almarai Bold"/>
                  <a:rtl/>
                </a:rPr>
                <a:t>تصدير واستيراد.</a:t>
              </a:r>
            </a:p>
          </p:txBody>
        </p:sp>
      </p:grpSp>
      <p:grpSp>
        <p:nvGrpSpPr>
          <p:cNvPr id="28" name="Group 28"/>
          <p:cNvGrpSpPr/>
          <p:nvPr/>
        </p:nvGrpSpPr>
        <p:grpSpPr>
          <a:xfrm>
            <a:off x="11031879" y="5904829"/>
            <a:ext cx="2828066" cy="2492769"/>
            <a:chOff x="0" y="0"/>
            <a:chExt cx="3770754" cy="3323692"/>
          </a:xfrm>
        </p:grpSpPr>
        <p:sp>
          <p:nvSpPr>
            <p:cNvPr id="29" name="Freeform 29"/>
            <p:cNvSpPr/>
            <p:nvPr/>
          </p:nvSpPr>
          <p:spPr>
            <a:xfrm>
              <a:off x="0" y="0"/>
              <a:ext cx="3770757" cy="3323699"/>
            </a:xfrm>
            <a:custGeom>
              <a:avLst/>
              <a:gdLst/>
              <a:ahLst/>
              <a:cxnLst/>
              <a:rect l="l" t="t" r="r" b="b"/>
              <a:pathLst>
                <a:path w="3770757" h="3323699">
                  <a:moveTo>
                    <a:pt x="0" y="0"/>
                  </a:moveTo>
                  <a:lnTo>
                    <a:pt x="3770757" y="0"/>
                  </a:lnTo>
                  <a:lnTo>
                    <a:pt x="3770757" y="3323699"/>
                  </a:lnTo>
                  <a:lnTo>
                    <a:pt x="0" y="3323699"/>
                  </a:lnTo>
                  <a:close/>
                </a:path>
              </a:pathLst>
            </a:custGeom>
            <a:solidFill>
              <a:srgbClr val="FFD966">
                <a:alpha val="47843"/>
              </a:srgbClr>
            </a:solidFill>
          </p:spPr>
          <p:txBody>
            <a:bodyPr/>
            <a:lstStyle/>
            <a:p>
              <a:endParaRPr lang="en-US"/>
            </a:p>
          </p:txBody>
        </p:sp>
        <p:sp>
          <p:nvSpPr>
            <p:cNvPr id="30" name="TextBox 30"/>
            <p:cNvSpPr txBox="1"/>
            <p:nvPr/>
          </p:nvSpPr>
          <p:spPr>
            <a:xfrm>
              <a:off x="0" y="-9525"/>
              <a:ext cx="3770754" cy="3333217"/>
            </a:xfrm>
            <a:prstGeom prst="rect">
              <a:avLst/>
            </a:prstGeom>
          </p:spPr>
          <p:txBody>
            <a:bodyPr lIns="50800" tIns="50800" rIns="50800" bIns="50800" rtlCol="0" anchor="t"/>
            <a:lstStyle/>
            <a:p>
              <a:pPr marL="434047" lvl="1" indent="-217024" algn="r" rtl="1">
                <a:lnSpc>
                  <a:spcPts val="2520"/>
                </a:lnSpc>
                <a:buFont typeface="Arial"/>
                <a:buChar char="•"/>
              </a:pPr>
              <a:r>
                <a:rPr lang="ar-EG" sz="2100" b="1">
                  <a:solidFill>
                    <a:srgbClr val="000000"/>
                  </a:solidFill>
                  <a:latin typeface="Almarai Bold"/>
                  <a:ea typeface="Almarai Bold"/>
                  <a:cs typeface="Almarai Bold"/>
                  <a:sym typeface="Almarai Bold"/>
                  <a:rtl/>
                </a:rPr>
                <a:t>وكيل/ سمسار/ متجر بيع بسعر الجملة..الخ.</a:t>
              </a:r>
            </a:p>
            <a:p>
              <a:pPr marL="434047" lvl="1" indent="-217024" algn="r" rtl="1">
                <a:lnSpc>
                  <a:spcPts val="2520"/>
                </a:lnSpc>
                <a:buFont typeface="Arial"/>
                <a:buChar char="•"/>
              </a:pPr>
              <a:r>
                <a:rPr lang="ar-EG" sz="2100" b="1">
                  <a:solidFill>
                    <a:srgbClr val="000000"/>
                  </a:solidFill>
                  <a:latin typeface="Almarai Bold"/>
                  <a:ea typeface="Almarai Bold"/>
                  <a:cs typeface="Almarai Bold"/>
                  <a:sym typeface="Almarai Bold"/>
                  <a:rtl/>
                </a:rPr>
                <a:t>سوبرماركت، صيدلية، انترنت...الخ.</a:t>
              </a:r>
            </a:p>
            <a:p>
              <a:pPr marL="434047" lvl="1" indent="-217024" algn="r" rtl="1">
                <a:lnSpc>
                  <a:spcPts val="2520"/>
                </a:lnSpc>
                <a:buFont typeface="Arial"/>
                <a:buChar char="•"/>
              </a:pPr>
              <a:r>
                <a:rPr lang="ar-EG" sz="2100" b="1">
                  <a:solidFill>
                    <a:srgbClr val="000000"/>
                  </a:solidFill>
                  <a:latin typeface="Almarai Bold"/>
                  <a:ea typeface="Almarai Bold"/>
                  <a:cs typeface="Almarai Bold"/>
                  <a:sym typeface="Almarai Bold"/>
                  <a:rtl/>
                </a:rPr>
                <a:t>أجهزة كهربائية، آلاف، كمبيوتر...الخ</a:t>
              </a:r>
            </a:p>
          </p:txBody>
        </p:sp>
      </p:grpSp>
      <p:sp>
        <p:nvSpPr>
          <p:cNvPr id="31" name="TextBox 31"/>
          <p:cNvSpPr txBox="1"/>
          <p:nvPr/>
        </p:nvSpPr>
        <p:spPr>
          <a:xfrm>
            <a:off x="8020030" y="4180340"/>
            <a:ext cx="1662996" cy="561975"/>
          </a:xfrm>
          <a:prstGeom prst="rect">
            <a:avLst/>
          </a:prstGeom>
        </p:spPr>
        <p:txBody>
          <a:bodyPr lIns="0" tIns="0" rIns="0" bIns="0" rtlCol="0" anchor="t">
            <a:spAutoFit/>
          </a:bodyPr>
          <a:lstStyle/>
          <a:p>
            <a:pPr algn="r" rtl="1">
              <a:lnSpc>
                <a:spcPts val="4320"/>
              </a:lnSpc>
            </a:pPr>
            <a:r>
              <a:rPr lang="ar-EG" sz="3600" b="1">
                <a:solidFill>
                  <a:srgbClr val="000000"/>
                </a:solidFill>
                <a:latin typeface="Almarai Bold"/>
                <a:ea typeface="Almarai Bold"/>
                <a:cs typeface="Almarai Bold"/>
                <a:sym typeface="Almarai Bold"/>
                <a:rtl/>
              </a:rPr>
              <a:t>الزراعة</a:t>
            </a:r>
          </a:p>
        </p:txBody>
      </p:sp>
      <p:grpSp>
        <p:nvGrpSpPr>
          <p:cNvPr id="32" name="Group 32"/>
          <p:cNvGrpSpPr/>
          <p:nvPr/>
        </p:nvGrpSpPr>
        <p:grpSpPr>
          <a:xfrm>
            <a:off x="7608906" y="5154398"/>
            <a:ext cx="2828066" cy="1297343"/>
            <a:chOff x="0" y="0"/>
            <a:chExt cx="3770754" cy="1729790"/>
          </a:xfrm>
        </p:grpSpPr>
        <p:sp>
          <p:nvSpPr>
            <p:cNvPr id="33" name="Freeform 33"/>
            <p:cNvSpPr/>
            <p:nvPr/>
          </p:nvSpPr>
          <p:spPr>
            <a:xfrm>
              <a:off x="0" y="0"/>
              <a:ext cx="3770757" cy="1729830"/>
            </a:xfrm>
            <a:custGeom>
              <a:avLst/>
              <a:gdLst/>
              <a:ahLst/>
              <a:cxnLst/>
              <a:rect l="l" t="t" r="r" b="b"/>
              <a:pathLst>
                <a:path w="3770757" h="1729830">
                  <a:moveTo>
                    <a:pt x="0" y="0"/>
                  </a:moveTo>
                  <a:lnTo>
                    <a:pt x="3770757" y="0"/>
                  </a:lnTo>
                  <a:lnTo>
                    <a:pt x="3770757" y="1729830"/>
                  </a:lnTo>
                  <a:lnTo>
                    <a:pt x="0" y="1729830"/>
                  </a:lnTo>
                  <a:close/>
                </a:path>
              </a:pathLst>
            </a:custGeom>
            <a:solidFill>
              <a:srgbClr val="FFD966">
                <a:alpha val="47843"/>
              </a:srgbClr>
            </a:solidFill>
          </p:spPr>
          <p:txBody>
            <a:bodyPr/>
            <a:lstStyle/>
            <a:p>
              <a:endParaRPr lang="en-US"/>
            </a:p>
          </p:txBody>
        </p:sp>
        <p:sp>
          <p:nvSpPr>
            <p:cNvPr id="34" name="TextBox 34"/>
            <p:cNvSpPr txBox="1"/>
            <p:nvPr/>
          </p:nvSpPr>
          <p:spPr>
            <a:xfrm>
              <a:off x="0" y="-19050"/>
              <a:ext cx="3770754" cy="1748840"/>
            </a:xfrm>
            <a:prstGeom prst="rect">
              <a:avLst/>
            </a:prstGeom>
          </p:spPr>
          <p:txBody>
            <a:bodyPr lIns="50800" tIns="50800" rIns="50800" bIns="50800" rtlCol="0" anchor="t"/>
            <a:lstStyle/>
            <a:p>
              <a:pPr marL="475384" lvl="1" indent="-237692" algn="r" rtl="1">
                <a:lnSpc>
                  <a:spcPts val="2759"/>
                </a:lnSpc>
                <a:buFont typeface="Arial"/>
                <a:buChar char="•"/>
              </a:pPr>
              <a:r>
                <a:rPr lang="ar-EG" sz="2299" b="1">
                  <a:solidFill>
                    <a:srgbClr val="000000"/>
                  </a:solidFill>
                  <a:latin typeface="Almarai Bold"/>
                  <a:ea typeface="Almarai Bold"/>
                  <a:cs typeface="Almarai Bold"/>
                  <a:sym typeface="Almarai Bold"/>
                  <a:rtl/>
                </a:rPr>
                <a:t>استصلاح أرض، مزارع حيوانية، مناحل،...الخ</a:t>
              </a:r>
            </a:p>
          </p:txBody>
        </p:sp>
      </p:grpSp>
      <p:sp>
        <p:nvSpPr>
          <p:cNvPr id="35" name="TextBox 35"/>
          <p:cNvSpPr txBox="1"/>
          <p:nvPr/>
        </p:nvSpPr>
        <p:spPr>
          <a:xfrm>
            <a:off x="4649319" y="4180340"/>
            <a:ext cx="1648892" cy="561975"/>
          </a:xfrm>
          <a:prstGeom prst="rect">
            <a:avLst/>
          </a:prstGeom>
        </p:spPr>
        <p:txBody>
          <a:bodyPr lIns="0" tIns="0" rIns="0" bIns="0" rtlCol="0" anchor="t">
            <a:spAutoFit/>
          </a:bodyPr>
          <a:lstStyle/>
          <a:p>
            <a:pPr algn="r" rtl="1">
              <a:lnSpc>
                <a:spcPts val="4320"/>
              </a:lnSpc>
            </a:pPr>
            <a:r>
              <a:rPr lang="ar-EG" sz="3600" b="1">
                <a:solidFill>
                  <a:srgbClr val="000000"/>
                </a:solidFill>
                <a:latin typeface="Almarai Bold"/>
                <a:ea typeface="Almarai Bold"/>
                <a:cs typeface="Almarai Bold"/>
                <a:sym typeface="Almarai Bold"/>
                <a:rtl/>
              </a:rPr>
              <a:t>الخدمات</a:t>
            </a:r>
          </a:p>
        </p:txBody>
      </p:sp>
      <p:grpSp>
        <p:nvGrpSpPr>
          <p:cNvPr id="36" name="Group 36"/>
          <p:cNvGrpSpPr/>
          <p:nvPr/>
        </p:nvGrpSpPr>
        <p:grpSpPr>
          <a:xfrm>
            <a:off x="4209340" y="5306145"/>
            <a:ext cx="2828066" cy="1649768"/>
            <a:chOff x="0" y="0"/>
            <a:chExt cx="3770754" cy="2199690"/>
          </a:xfrm>
        </p:grpSpPr>
        <p:sp>
          <p:nvSpPr>
            <p:cNvPr id="37" name="Freeform 37"/>
            <p:cNvSpPr/>
            <p:nvPr/>
          </p:nvSpPr>
          <p:spPr>
            <a:xfrm>
              <a:off x="0" y="0"/>
              <a:ext cx="3770757" cy="2199753"/>
            </a:xfrm>
            <a:custGeom>
              <a:avLst/>
              <a:gdLst/>
              <a:ahLst/>
              <a:cxnLst/>
              <a:rect l="l" t="t" r="r" b="b"/>
              <a:pathLst>
                <a:path w="3770757" h="2199753">
                  <a:moveTo>
                    <a:pt x="0" y="0"/>
                  </a:moveTo>
                  <a:lnTo>
                    <a:pt x="3770757" y="0"/>
                  </a:lnTo>
                  <a:lnTo>
                    <a:pt x="3770757" y="2199753"/>
                  </a:lnTo>
                  <a:lnTo>
                    <a:pt x="0" y="2199753"/>
                  </a:lnTo>
                  <a:close/>
                </a:path>
              </a:pathLst>
            </a:custGeom>
            <a:solidFill>
              <a:srgbClr val="FFD966">
                <a:alpha val="47843"/>
              </a:srgbClr>
            </a:solidFill>
          </p:spPr>
          <p:txBody>
            <a:bodyPr/>
            <a:lstStyle/>
            <a:p>
              <a:endParaRPr lang="en-US"/>
            </a:p>
          </p:txBody>
        </p:sp>
        <p:sp>
          <p:nvSpPr>
            <p:cNvPr id="38" name="TextBox 38"/>
            <p:cNvSpPr txBox="1"/>
            <p:nvPr/>
          </p:nvSpPr>
          <p:spPr>
            <a:xfrm>
              <a:off x="0" y="-19050"/>
              <a:ext cx="3770754" cy="2218740"/>
            </a:xfrm>
            <a:prstGeom prst="rect">
              <a:avLst/>
            </a:prstGeom>
          </p:spPr>
          <p:txBody>
            <a:bodyPr lIns="50800" tIns="50800" rIns="50800" bIns="50800" rtlCol="0" anchor="t"/>
            <a:lstStyle/>
            <a:p>
              <a:pPr marL="475384" lvl="1" indent="-237692" algn="r" rtl="1">
                <a:lnSpc>
                  <a:spcPts val="2759"/>
                </a:lnSpc>
                <a:buFont typeface="Arial"/>
                <a:buChar char="•"/>
              </a:pPr>
              <a:r>
                <a:rPr lang="ar-EG" sz="2299" b="1">
                  <a:solidFill>
                    <a:srgbClr val="000000"/>
                  </a:solidFill>
                  <a:latin typeface="Almarai Bold"/>
                  <a:ea typeface="Almarai Bold"/>
                  <a:cs typeface="Almarai Bold"/>
                  <a:sym typeface="Almarai Bold"/>
                  <a:rtl/>
                </a:rPr>
                <a:t>محطة بنزين، إصلاح، وصيانة، غسيل جاف،....الخ.</a:t>
              </a:r>
            </a:p>
          </p:txBody>
        </p:sp>
      </p:grpSp>
      <p:grpSp>
        <p:nvGrpSpPr>
          <p:cNvPr id="39" name="Group 39"/>
          <p:cNvGrpSpPr/>
          <p:nvPr/>
        </p:nvGrpSpPr>
        <p:grpSpPr>
          <a:xfrm>
            <a:off x="16661592" y="3116301"/>
            <a:ext cx="810000" cy="810000"/>
            <a:chOff x="0" y="0"/>
            <a:chExt cx="1080000" cy="1080000"/>
          </a:xfrm>
        </p:grpSpPr>
        <p:sp>
          <p:nvSpPr>
            <p:cNvPr id="40" name="Freeform 40"/>
            <p:cNvSpPr/>
            <p:nvPr/>
          </p:nvSpPr>
          <p:spPr>
            <a:xfrm>
              <a:off x="0" y="0"/>
              <a:ext cx="1080008" cy="1080008"/>
            </a:xfrm>
            <a:custGeom>
              <a:avLst/>
              <a:gdLst/>
              <a:ahLst/>
              <a:cxnLst/>
              <a:rect l="l" t="t" r="r" b="b"/>
              <a:pathLst>
                <a:path w="1080008" h="1080008">
                  <a:moveTo>
                    <a:pt x="0" y="540004"/>
                  </a:moveTo>
                  <a:cubicBezTo>
                    <a:pt x="0" y="241808"/>
                    <a:pt x="241808" y="0"/>
                    <a:pt x="540004" y="0"/>
                  </a:cubicBezTo>
                  <a:cubicBezTo>
                    <a:pt x="838200" y="0"/>
                    <a:pt x="1080008" y="241808"/>
                    <a:pt x="1080008" y="540004"/>
                  </a:cubicBezTo>
                  <a:cubicBezTo>
                    <a:pt x="1080008" y="838200"/>
                    <a:pt x="838200" y="1080008"/>
                    <a:pt x="540004" y="1080008"/>
                  </a:cubicBezTo>
                  <a:cubicBezTo>
                    <a:pt x="241808" y="1080008"/>
                    <a:pt x="0" y="838200"/>
                    <a:pt x="0" y="540004"/>
                  </a:cubicBezTo>
                  <a:close/>
                </a:path>
              </a:pathLst>
            </a:custGeom>
            <a:solidFill>
              <a:srgbClr val="D0981C"/>
            </a:solidFill>
          </p:spPr>
          <p:txBody>
            <a:bodyPr/>
            <a:lstStyle/>
            <a:p>
              <a:endParaRPr lang="en-US"/>
            </a:p>
          </p:txBody>
        </p:sp>
        <p:sp>
          <p:nvSpPr>
            <p:cNvPr id="41" name="TextBox 41"/>
            <p:cNvSpPr txBox="1"/>
            <p:nvPr/>
          </p:nvSpPr>
          <p:spPr>
            <a:xfrm>
              <a:off x="0" y="-9525"/>
              <a:ext cx="1080000" cy="1089525"/>
            </a:xfrm>
            <a:prstGeom prst="rect">
              <a:avLst/>
            </a:prstGeom>
          </p:spPr>
          <p:txBody>
            <a:bodyPr lIns="50800" tIns="50800" rIns="50800" bIns="50800" rtlCol="0" anchor="ctr"/>
            <a:lstStyle/>
            <a:p>
              <a:pPr algn="ctr">
                <a:lnSpc>
                  <a:spcPts val="2520"/>
                </a:lnSpc>
              </a:pPr>
              <a:r>
                <a:rPr lang="en-US" sz="2100" b="1" spc="-9">
                  <a:solidFill>
                    <a:srgbClr val="FFFFFF"/>
                  </a:solidFill>
                  <a:latin typeface="Almarai Bold"/>
                  <a:ea typeface="Almarai Bold"/>
                  <a:cs typeface="Almarai Bold"/>
                  <a:sym typeface="Almarai Bold"/>
                </a:rPr>
                <a:t>01</a:t>
              </a:r>
            </a:p>
          </p:txBody>
        </p:sp>
      </p:grpSp>
      <p:grpSp>
        <p:nvGrpSpPr>
          <p:cNvPr id="42" name="Group 42"/>
          <p:cNvGrpSpPr/>
          <p:nvPr/>
        </p:nvGrpSpPr>
        <p:grpSpPr>
          <a:xfrm>
            <a:off x="13420667" y="3116301"/>
            <a:ext cx="810000" cy="810000"/>
            <a:chOff x="0" y="0"/>
            <a:chExt cx="1080000" cy="1080000"/>
          </a:xfrm>
        </p:grpSpPr>
        <p:sp>
          <p:nvSpPr>
            <p:cNvPr id="43" name="Freeform 43"/>
            <p:cNvSpPr/>
            <p:nvPr/>
          </p:nvSpPr>
          <p:spPr>
            <a:xfrm>
              <a:off x="0" y="0"/>
              <a:ext cx="1080008" cy="1080008"/>
            </a:xfrm>
            <a:custGeom>
              <a:avLst/>
              <a:gdLst/>
              <a:ahLst/>
              <a:cxnLst/>
              <a:rect l="l" t="t" r="r" b="b"/>
              <a:pathLst>
                <a:path w="1080008" h="1080008">
                  <a:moveTo>
                    <a:pt x="0" y="540004"/>
                  </a:moveTo>
                  <a:cubicBezTo>
                    <a:pt x="0" y="241808"/>
                    <a:pt x="241808" y="0"/>
                    <a:pt x="540004" y="0"/>
                  </a:cubicBezTo>
                  <a:cubicBezTo>
                    <a:pt x="838200" y="0"/>
                    <a:pt x="1080008" y="241808"/>
                    <a:pt x="1080008" y="540004"/>
                  </a:cubicBezTo>
                  <a:cubicBezTo>
                    <a:pt x="1080008" y="838200"/>
                    <a:pt x="838200" y="1080008"/>
                    <a:pt x="540004" y="1080008"/>
                  </a:cubicBezTo>
                  <a:cubicBezTo>
                    <a:pt x="241808" y="1080008"/>
                    <a:pt x="0" y="838200"/>
                    <a:pt x="0" y="540004"/>
                  </a:cubicBezTo>
                  <a:close/>
                </a:path>
              </a:pathLst>
            </a:custGeom>
            <a:solidFill>
              <a:srgbClr val="C64A20"/>
            </a:solidFill>
          </p:spPr>
          <p:txBody>
            <a:bodyPr/>
            <a:lstStyle/>
            <a:p>
              <a:endParaRPr lang="en-US"/>
            </a:p>
          </p:txBody>
        </p:sp>
        <p:sp>
          <p:nvSpPr>
            <p:cNvPr id="44" name="TextBox 44"/>
            <p:cNvSpPr txBox="1"/>
            <p:nvPr/>
          </p:nvSpPr>
          <p:spPr>
            <a:xfrm>
              <a:off x="0" y="-9525"/>
              <a:ext cx="1080000" cy="1089525"/>
            </a:xfrm>
            <a:prstGeom prst="rect">
              <a:avLst/>
            </a:prstGeom>
          </p:spPr>
          <p:txBody>
            <a:bodyPr lIns="50800" tIns="50800" rIns="50800" bIns="50800" rtlCol="0" anchor="ctr"/>
            <a:lstStyle/>
            <a:p>
              <a:pPr algn="ctr">
                <a:lnSpc>
                  <a:spcPts val="2520"/>
                </a:lnSpc>
              </a:pPr>
              <a:r>
                <a:rPr lang="en-US" sz="2100" b="1" spc="-9">
                  <a:solidFill>
                    <a:srgbClr val="FFFFFF"/>
                  </a:solidFill>
                  <a:latin typeface="Almarai Bold"/>
                  <a:ea typeface="Almarai Bold"/>
                  <a:cs typeface="Almarai Bold"/>
                  <a:sym typeface="Almarai Bold"/>
                </a:rPr>
                <a:t>02</a:t>
              </a:r>
            </a:p>
          </p:txBody>
        </p:sp>
      </p:grpSp>
      <p:grpSp>
        <p:nvGrpSpPr>
          <p:cNvPr id="45" name="Group 45"/>
          <p:cNvGrpSpPr/>
          <p:nvPr/>
        </p:nvGrpSpPr>
        <p:grpSpPr>
          <a:xfrm>
            <a:off x="6588801" y="3116301"/>
            <a:ext cx="810000" cy="810000"/>
            <a:chOff x="0" y="0"/>
            <a:chExt cx="1080000" cy="1080000"/>
          </a:xfrm>
        </p:grpSpPr>
        <p:sp>
          <p:nvSpPr>
            <p:cNvPr id="46" name="Freeform 46"/>
            <p:cNvSpPr/>
            <p:nvPr/>
          </p:nvSpPr>
          <p:spPr>
            <a:xfrm>
              <a:off x="0" y="0"/>
              <a:ext cx="1080008" cy="1080008"/>
            </a:xfrm>
            <a:custGeom>
              <a:avLst/>
              <a:gdLst/>
              <a:ahLst/>
              <a:cxnLst/>
              <a:rect l="l" t="t" r="r" b="b"/>
              <a:pathLst>
                <a:path w="1080008" h="1080008">
                  <a:moveTo>
                    <a:pt x="0" y="540004"/>
                  </a:moveTo>
                  <a:cubicBezTo>
                    <a:pt x="0" y="241808"/>
                    <a:pt x="241808" y="0"/>
                    <a:pt x="540004" y="0"/>
                  </a:cubicBezTo>
                  <a:cubicBezTo>
                    <a:pt x="838200" y="0"/>
                    <a:pt x="1080008" y="241808"/>
                    <a:pt x="1080008" y="540004"/>
                  </a:cubicBezTo>
                  <a:cubicBezTo>
                    <a:pt x="1080008" y="838200"/>
                    <a:pt x="838200" y="1080008"/>
                    <a:pt x="540004" y="1080008"/>
                  </a:cubicBezTo>
                  <a:cubicBezTo>
                    <a:pt x="241808" y="1080008"/>
                    <a:pt x="0" y="838200"/>
                    <a:pt x="0" y="540004"/>
                  </a:cubicBezTo>
                  <a:close/>
                </a:path>
              </a:pathLst>
            </a:custGeom>
            <a:solidFill>
              <a:srgbClr val="6CA239"/>
            </a:solidFill>
          </p:spPr>
          <p:txBody>
            <a:bodyPr/>
            <a:lstStyle/>
            <a:p>
              <a:endParaRPr lang="en-US"/>
            </a:p>
          </p:txBody>
        </p:sp>
        <p:sp>
          <p:nvSpPr>
            <p:cNvPr id="47" name="TextBox 47"/>
            <p:cNvSpPr txBox="1"/>
            <p:nvPr/>
          </p:nvSpPr>
          <p:spPr>
            <a:xfrm>
              <a:off x="0" y="-9525"/>
              <a:ext cx="1080000" cy="1089525"/>
            </a:xfrm>
            <a:prstGeom prst="rect">
              <a:avLst/>
            </a:prstGeom>
          </p:spPr>
          <p:txBody>
            <a:bodyPr lIns="50800" tIns="50800" rIns="50800" bIns="50800" rtlCol="0" anchor="ctr"/>
            <a:lstStyle/>
            <a:p>
              <a:pPr algn="ctr">
                <a:lnSpc>
                  <a:spcPts val="2520"/>
                </a:lnSpc>
              </a:pPr>
              <a:r>
                <a:rPr lang="en-US" sz="2100" b="1" spc="-9">
                  <a:solidFill>
                    <a:srgbClr val="FFFFFF"/>
                  </a:solidFill>
                  <a:latin typeface="Almarai Bold"/>
                  <a:ea typeface="Almarai Bold"/>
                  <a:cs typeface="Almarai Bold"/>
                  <a:sym typeface="Almarai Bold"/>
                </a:rPr>
                <a:t>04</a:t>
              </a:r>
            </a:p>
          </p:txBody>
        </p:sp>
      </p:grpSp>
      <p:sp>
        <p:nvSpPr>
          <p:cNvPr id="48" name="Freeform 48"/>
          <p:cNvSpPr/>
          <p:nvPr/>
        </p:nvSpPr>
        <p:spPr>
          <a:xfrm>
            <a:off x="883946" y="3590846"/>
            <a:ext cx="3154896" cy="4934388"/>
          </a:xfrm>
          <a:custGeom>
            <a:avLst/>
            <a:gdLst/>
            <a:ahLst/>
            <a:cxnLst/>
            <a:rect l="l" t="t" r="r" b="b"/>
            <a:pathLst>
              <a:path w="3154896" h="4934388">
                <a:moveTo>
                  <a:pt x="0" y="0"/>
                </a:moveTo>
                <a:lnTo>
                  <a:pt x="3154896" y="0"/>
                </a:lnTo>
                <a:lnTo>
                  <a:pt x="3154896" y="4934388"/>
                </a:lnTo>
                <a:lnTo>
                  <a:pt x="0" y="493438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49" name="TextBox 49"/>
          <p:cNvSpPr txBox="1"/>
          <p:nvPr/>
        </p:nvSpPr>
        <p:spPr>
          <a:xfrm>
            <a:off x="1107306" y="3928392"/>
            <a:ext cx="2106689" cy="1409700"/>
          </a:xfrm>
          <a:prstGeom prst="rect">
            <a:avLst/>
          </a:prstGeom>
        </p:spPr>
        <p:txBody>
          <a:bodyPr lIns="0" tIns="0" rIns="0" bIns="0" rtlCol="0" anchor="t">
            <a:spAutoFit/>
          </a:bodyPr>
          <a:lstStyle/>
          <a:p>
            <a:pPr algn="ctr" rtl="1">
              <a:lnSpc>
                <a:spcPts val="3600"/>
              </a:lnSpc>
            </a:pPr>
            <a:r>
              <a:rPr lang="ar-EG" sz="3000" b="1">
                <a:solidFill>
                  <a:srgbClr val="000000"/>
                </a:solidFill>
                <a:latin typeface="Almarai Bold"/>
                <a:ea typeface="Almarai Bold"/>
                <a:cs typeface="Almarai Bold"/>
                <a:sym typeface="Almarai Bold"/>
                <a:rtl/>
              </a:rPr>
              <a:t>مشروعات </a:t>
            </a:r>
          </a:p>
          <a:p>
            <a:pPr algn="ctr" rtl="1">
              <a:lnSpc>
                <a:spcPts val="3600"/>
              </a:lnSpc>
            </a:pPr>
            <a:r>
              <a:rPr lang="ar-EG" sz="3000" b="1">
                <a:solidFill>
                  <a:srgbClr val="000000"/>
                </a:solidFill>
                <a:latin typeface="Almarai Bold"/>
                <a:ea typeface="Almarai Bold"/>
                <a:cs typeface="Almarai Bold"/>
                <a:sym typeface="Almarai Bold"/>
                <a:rtl/>
              </a:rPr>
              <a:t>غير هادفة للربح</a:t>
            </a:r>
          </a:p>
        </p:txBody>
      </p:sp>
      <p:grpSp>
        <p:nvGrpSpPr>
          <p:cNvPr id="50" name="Group 50"/>
          <p:cNvGrpSpPr/>
          <p:nvPr/>
        </p:nvGrpSpPr>
        <p:grpSpPr>
          <a:xfrm>
            <a:off x="838350" y="5591157"/>
            <a:ext cx="2828066" cy="1297343"/>
            <a:chOff x="0" y="0"/>
            <a:chExt cx="3770754" cy="1729790"/>
          </a:xfrm>
        </p:grpSpPr>
        <p:sp>
          <p:nvSpPr>
            <p:cNvPr id="51" name="Freeform 51"/>
            <p:cNvSpPr/>
            <p:nvPr/>
          </p:nvSpPr>
          <p:spPr>
            <a:xfrm>
              <a:off x="0" y="0"/>
              <a:ext cx="3770757" cy="1729830"/>
            </a:xfrm>
            <a:custGeom>
              <a:avLst/>
              <a:gdLst/>
              <a:ahLst/>
              <a:cxnLst/>
              <a:rect l="l" t="t" r="r" b="b"/>
              <a:pathLst>
                <a:path w="3770757" h="1729830">
                  <a:moveTo>
                    <a:pt x="0" y="0"/>
                  </a:moveTo>
                  <a:lnTo>
                    <a:pt x="3770757" y="0"/>
                  </a:lnTo>
                  <a:lnTo>
                    <a:pt x="3770757" y="1729830"/>
                  </a:lnTo>
                  <a:lnTo>
                    <a:pt x="0" y="1729830"/>
                  </a:lnTo>
                  <a:close/>
                </a:path>
              </a:pathLst>
            </a:custGeom>
            <a:solidFill>
              <a:srgbClr val="FFD966">
                <a:alpha val="47843"/>
              </a:srgbClr>
            </a:solidFill>
          </p:spPr>
          <p:txBody>
            <a:bodyPr/>
            <a:lstStyle/>
            <a:p>
              <a:endParaRPr lang="en-US"/>
            </a:p>
          </p:txBody>
        </p:sp>
        <p:sp>
          <p:nvSpPr>
            <p:cNvPr id="52" name="TextBox 52"/>
            <p:cNvSpPr txBox="1"/>
            <p:nvPr/>
          </p:nvSpPr>
          <p:spPr>
            <a:xfrm>
              <a:off x="0" y="-19050"/>
              <a:ext cx="3770754" cy="1748840"/>
            </a:xfrm>
            <a:prstGeom prst="rect">
              <a:avLst/>
            </a:prstGeom>
          </p:spPr>
          <p:txBody>
            <a:bodyPr lIns="50800" tIns="50800" rIns="50800" bIns="50800" rtlCol="0" anchor="t"/>
            <a:lstStyle/>
            <a:p>
              <a:pPr marL="475384" lvl="1" indent="-237692" algn="r" rtl="1">
                <a:lnSpc>
                  <a:spcPts val="2759"/>
                </a:lnSpc>
                <a:buFont typeface="Arial"/>
                <a:buChar char="•"/>
              </a:pPr>
              <a:r>
                <a:rPr lang="ar-EG" sz="2299" b="1">
                  <a:solidFill>
                    <a:srgbClr val="000000"/>
                  </a:solidFill>
                  <a:latin typeface="Almarai Bold"/>
                  <a:ea typeface="Almarai Bold"/>
                  <a:cs typeface="Almarai Bold"/>
                  <a:sym typeface="Almarai Bold"/>
                  <a:rtl/>
                </a:rPr>
                <a:t>جمعية خيرية، مستوصف، أسر منتجة،....الخ.</a:t>
              </a:r>
            </a:p>
          </p:txBody>
        </p:sp>
      </p:grpSp>
      <p:grpSp>
        <p:nvGrpSpPr>
          <p:cNvPr id="53" name="Group 53"/>
          <p:cNvGrpSpPr/>
          <p:nvPr/>
        </p:nvGrpSpPr>
        <p:grpSpPr>
          <a:xfrm>
            <a:off x="3148198" y="3116301"/>
            <a:ext cx="810000" cy="810000"/>
            <a:chOff x="0" y="0"/>
            <a:chExt cx="1080000" cy="1080000"/>
          </a:xfrm>
        </p:grpSpPr>
        <p:sp>
          <p:nvSpPr>
            <p:cNvPr id="54" name="Freeform 54"/>
            <p:cNvSpPr/>
            <p:nvPr/>
          </p:nvSpPr>
          <p:spPr>
            <a:xfrm>
              <a:off x="0" y="0"/>
              <a:ext cx="1080008" cy="1080008"/>
            </a:xfrm>
            <a:custGeom>
              <a:avLst/>
              <a:gdLst/>
              <a:ahLst/>
              <a:cxnLst/>
              <a:rect l="l" t="t" r="r" b="b"/>
              <a:pathLst>
                <a:path w="1080008" h="1080008">
                  <a:moveTo>
                    <a:pt x="0" y="540004"/>
                  </a:moveTo>
                  <a:cubicBezTo>
                    <a:pt x="0" y="241808"/>
                    <a:pt x="241808" y="0"/>
                    <a:pt x="540004" y="0"/>
                  </a:cubicBezTo>
                  <a:cubicBezTo>
                    <a:pt x="838200" y="0"/>
                    <a:pt x="1080008" y="241808"/>
                    <a:pt x="1080008" y="540004"/>
                  </a:cubicBezTo>
                  <a:cubicBezTo>
                    <a:pt x="1080008" y="838200"/>
                    <a:pt x="838200" y="1080008"/>
                    <a:pt x="540004" y="1080008"/>
                  </a:cubicBezTo>
                  <a:cubicBezTo>
                    <a:pt x="241808" y="1080008"/>
                    <a:pt x="0" y="838200"/>
                    <a:pt x="0" y="540004"/>
                  </a:cubicBezTo>
                  <a:close/>
                </a:path>
              </a:pathLst>
            </a:custGeom>
            <a:solidFill>
              <a:srgbClr val="7030A0"/>
            </a:solidFill>
          </p:spPr>
          <p:txBody>
            <a:bodyPr/>
            <a:lstStyle/>
            <a:p>
              <a:endParaRPr lang="en-US"/>
            </a:p>
          </p:txBody>
        </p:sp>
        <p:sp>
          <p:nvSpPr>
            <p:cNvPr id="55" name="TextBox 55"/>
            <p:cNvSpPr txBox="1"/>
            <p:nvPr/>
          </p:nvSpPr>
          <p:spPr>
            <a:xfrm>
              <a:off x="0" y="-9525"/>
              <a:ext cx="1080000" cy="1089525"/>
            </a:xfrm>
            <a:prstGeom prst="rect">
              <a:avLst/>
            </a:prstGeom>
          </p:spPr>
          <p:txBody>
            <a:bodyPr lIns="50800" tIns="50800" rIns="50800" bIns="50800" rtlCol="0" anchor="ctr"/>
            <a:lstStyle/>
            <a:p>
              <a:pPr algn="ctr">
                <a:lnSpc>
                  <a:spcPts val="2520"/>
                </a:lnSpc>
              </a:pPr>
              <a:r>
                <a:rPr lang="en-US" sz="2100" b="1" spc="-9">
                  <a:solidFill>
                    <a:srgbClr val="FFFFFF"/>
                  </a:solidFill>
                  <a:latin typeface="Almarai Bold"/>
                  <a:ea typeface="Almarai Bold"/>
                  <a:cs typeface="Almarai Bold"/>
                  <a:sym typeface="Almarai Bold"/>
                </a:rPr>
                <a:t>05</a:t>
              </a:r>
            </a:p>
          </p:txBody>
        </p:sp>
      </p:grpSp>
      <p:grpSp>
        <p:nvGrpSpPr>
          <p:cNvPr id="56" name="Group 56"/>
          <p:cNvGrpSpPr/>
          <p:nvPr/>
        </p:nvGrpSpPr>
        <p:grpSpPr>
          <a:xfrm>
            <a:off x="10081544" y="3116301"/>
            <a:ext cx="810000" cy="810000"/>
            <a:chOff x="0" y="0"/>
            <a:chExt cx="1080000" cy="1080000"/>
          </a:xfrm>
        </p:grpSpPr>
        <p:sp>
          <p:nvSpPr>
            <p:cNvPr id="57" name="Freeform 57"/>
            <p:cNvSpPr/>
            <p:nvPr/>
          </p:nvSpPr>
          <p:spPr>
            <a:xfrm>
              <a:off x="0" y="0"/>
              <a:ext cx="1080008" cy="1080008"/>
            </a:xfrm>
            <a:custGeom>
              <a:avLst/>
              <a:gdLst/>
              <a:ahLst/>
              <a:cxnLst/>
              <a:rect l="l" t="t" r="r" b="b"/>
              <a:pathLst>
                <a:path w="1080008" h="1080008">
                  <a:moveTo>
                    <a:pt x="0" y="540004"/>
                  </a:moveTo>
                  <a:cubicBezTo>
                    <a:pt x="0" y="241808"/>
                    <a:pt x="241808" y="0"/>
                    <a:pt x="540004" y="0"/>
                  </a:cubicBezTo>
                  <a:cubicBezTo>
                    <a:pt x="838200" y="0"/>
                    <a:pt x="1080008" y="241808"/>
                    <a:pt x="1080008" y="540004"/>
                  </a:cubicBezTo>
                  <a:cubicBezTo>
                    <a:pt x="1080008" y="838200"/>
                    <a:pt x="838200" y="1080008"/>
                    <a:pt x="540004" y="1080008"/>
                  </a:cubicBezTo>
                  <a:cubicBezTo>
                    <a:pt x="241808" y="1080008"/>
                    <a:pt x="0" y="838200"/>
                    <a:pt x="0" y="540004"/>
                  </a:cubicBezTo>
                  <a:close/>
                </a:path>
              </a:pathLst>
            </a:custGeom>
            <a:solidFill>
              <a:srgbClr val="1A7EAC"/>
            </a:solidFill>
          </p:spPr>
          <p:txBody>
            <a:bodyPr/>
            <a:lstStyle/>
            <a:p>
              <a:endParaRPr lang="en-US"/>
            </a:p>
          </p:txBody>
        </p:sp>
        <p:sp>
          <p:nvSpPr>
            <p:cNvPr id="58" name="TextBox 58"/>
            <p:cNvSpPr txBox="1"/>
            <p:nvPr/>
          </p:nvSpPr>
          <p:spPr>
            <a:xfrm>
              <a:off x="0" y="-9525"/>
              <a:ext cx="1080000" cy="1089525"/>
            </a:xfrm>
            <a:prstGeom prst="rect">
              <a:avLst/>
            </a:prstGeom>
          </p:spPr>
          <p:txBody>
            <a:bodyPr lIns="50800" tIns="50800" rIns="50800" bIns="50800" rtlCol="0" anchor="ctr"/>
            <a:lstStyle/>
            <a:p>
              <a:pPr algn="ctr">
                <a:lnSpc>
                  <a:spcPts val="2520"/>
                </a:lnSpc>
              </a:pPr>
              <a:r>
                <a:rPr lang="en-US" sz="2100" b="1" spc="-9">
                  <a:solidFill>
                    <a:srgbClr val="FFFFFF"/>
                  </a:solidFill>
                  <a:latin typeface="Almarai Bold"/>
                  <a:ea typeface="Almarai Bold"/>
                  <a:cs typeface="Almarai Bold"/>
                  <a:sym typeface="Almarai Bold"/>
                </a:rPr>
                <a:t>03</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2384</Words>
  <Application>Microsoft Office PowerPoint</Application>
  <PresentationFormat>Custom</PresentationFormat>
  <Paragraphs>378</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Noto Naskh Arabic Bold</vt:lpstr>
      <vt:lpstr>TT Rounds Condensed Bold</vt:lpstr>
      <vt:lpstr>Arial</vt:lpstr>
      <vt:lpstr>Noto Naskh Arabic</vt:lpstr>
      <vt:lpstr>Calibri</vt:lpstr>
      <vt:lpstr>Almarai</vt:lpstr>
      <vt:lpstr>Almarai Bold</vt:lpstr>
      <vt:lpstr>Arimo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فصل 8 المنشآت الصغيرة وحاضنات الاعمال.pptx</dc:title>
  <cp:lastModifiedBy>Valentina Wilson</cp:lastModifiedBy>
  <cp:revision>3</cp:revision>
  <dcterms:created xsi:type="dcterms:W3CDTF">2006-08-16T00:00:00Z</dcterms:created>
  <dcterms:modified xsi:type="dcterms:W3CDTF">2024-09-21T12:41:25Z</dcterms:modified>
  <dc:identifier>DAGRT9vlHmA</dc:identifier>
</cp:coreProperties>
</file>