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8" r:id="rId3"/>
  </p:sldMasterIdLst>
  <p:notesMasterIdLst>
    <p:notesMasterId r:id="rId28"/>
  </p:notesMasterIdLst>
  <p:sldIdLst>
    <p:sldId id="721" r:id="rId4"/>
    <p:sldId id="263" r:id="rId5"/>
    <p:sldId id="729" r:id="rId6"/>
    <p:sldId id="730" r:id="rId7"/>
    <p:sldId id="731" r:id="rId8"/>
    <p:sldId id="732" r:id="rId9"/>
    <p:sldId id="733" r:id="rId10"/>
    <p:sldId id="734" r:id="rId11"/>
    <p:sldId id="735" r:id="rId12"/>
    <p:sldId id="736" r:id="rId13"/>
    <p:sldId id="737" r:id="rId14"/>
    <p:sldId id="738" r:id="rId15"/>
    <p:sldId id="739" r:id="rId16"/>
    <p:sldId id="740" r:id="rId17"/>
    <p:sldId id="741" r:id="rId18"/>
    <p:sldId id="742" r:id="rId19"/>
    <p:sldId id="743" r:id="rId20"/>
    <p:sldId id="744" r:id="rId21"/>
    <p:sldId id="745" r:id="rId22"/>
    <p:sldId id="746" r:id="rId23"/>
    <p:sldId id="747" r:id="rId24"/>
    <p:sldId id="748" r:id="rId25"/>
    <p:sldId id="749" r:id="rId26"/>
    <p:sldId id="7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6B"/>
    <a:srgbClr val="EEAD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75" d="100"/>
          <a:sy n="75" d="100"/>
        </p:scale>
        <p:origin x="24" y="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20A9C-2C1E-43F3-9B53-716B1A56ED19}"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C140-0C0B-418D-9B52-DAF81121541C}" type="slidenum">
              <a:rPr lang="en-US" smtClean="0"/>
              <a:t>‹#›</a:t>
            </a:fld>
            <a:endParaRPr lang="en-US"/>
          </a:p>
        </p:txBody>
      </p:sp>
    </p:spTree>
    <p:extLst>
      <p:ext uri="{BB962C8B-B14F-4D97-AF65-F5344CB8AC3E}">
        <p14:creationId xmlns:p14="http://schemas.microsoft.com/office/powerpoint/2010/main" val="285745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4268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534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137306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399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6274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45254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13892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81312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067584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377702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6507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649901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423998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469702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815671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773580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83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السابع /الحصول على التمويل من خلال رأس المال الجريء</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3627338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502959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4039854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4271887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6782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090600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06175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172342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447713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69939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434821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692072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104720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40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mj-lt"/>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السابع /الحصول على التمويل من خلال رأس المال الجريء</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259810"/>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6614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0215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71894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71112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2898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73369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السابع /الحصول على التمويل من خلال رأس المال الجريء</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2569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1941217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35639415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السابع /الحصول على التمويل من خلال رأس المال الجريء</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9290239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kumimoji="0" lang="en-SG" sz="2400" b="0"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أ. د. أحمد الشميمري </a:t>
            </a:r>
            <a:r>
              <a:rPr kumimoji="0" lang="en-US"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                       </a:t>
            </a:r>
            <a:r>
              <a:rPr kumimoji="0" lang="ar-SA"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أ. د. سرور علي سرور</a:t>
            </a:r>
            <a:endParaRPr kumimoji="0" lang="en-US"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kumimoji="0" lang="ar-SA" sz="18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الس</a:t>
            </a:r>
            <a:r>
              <a:rPr lang="ar-SA" b="1" dirty="0">
                <a:solidFill>
                  <a:prstClr val="white"/>
                </a:solidFill>
                <a:latin typeface="Dubai" panose="020B0503030403030204" pitchFamily="34" charset="-78"/>
                <a:ea typeface="GE SS Two Bold" panose="020A0503020102020204" pitchFamily="18" charset="-78"/>
                <a:cs typeface="Dubai" panose="020B0503030403030204" pitchFamily="34" charset="-78"/>
              </a:rPr>
              <a:t>ابع</a:t>
            </a:r>
            <a:r>
              <a:rPr kumimoji="0" lang="ar-SA" sz="18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 / </a:t>
            </a:r>
            <a:br>
              <a:rPr kumimoji="0" lang="ar-SA" sz="18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br>
            <a:r>
              <a:rPr lang="ar-SA" b="1" dirty="0">
                <a:solidFill>
                  <a:prstClr val="white"/>
                </a:solidFill>
                <a:latin typeface="Dubai" panose="020B0503030403030204" pitchFamily="34" charset="-78"/>
                <a:ea typeface="GE SS Two Bold" panose="020A0503020102020204" pitchFamily="18" charset="-78"/>
                <a:cs typeface="Dubai" panose="020B0503030403030204" pitchFamily="34" charset="-78"/>
              </a:rPr>
              <a:t>مفهوم الواحات العلمية ونشأتها</a:t>
            </a:r>
            <a:endParaRPr kumimoji="0" lang="ar-SA" sz="18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63A05C6-7A44-4BE6-AD30-E6684E5E6829}"/>
              </a:ext>
            </a:extLst>
          </p:cNvPr>
          <p:cNvSpPr/>
          <p:nvPr/>
        </p:nvSpPr>
        <p:spPr>
          <a:xfrm>
            <a:off x="675249" y="1133844"/>
            <a:ext cx="10021779" cy="369332"/>
          </a:xfrm>
          <a:prstGeom prst="rect">
            <a:avLst/>
          </a:prstGeom>
        </p:spPr>
        <p:txBody>
          <a:bodyPr wrap="square">
            <a:spAutoFit/>
          </a:bodyPr>
          <a:lstStyle/>
          <a:p>
            <a:pPr algn="ctr" rtl="1"/>
            <a:r>
              <a:rPr lang="ar-SA" b="1" dirty="0">
                <a:latin typeface="Dubai" panose="020B0503030403030204" pitchFamily="34" charset="-78"/>
                <a:ea typeface="Times New Roman" panose="02020603050405020304" pitchFamily="18" charset="0"/>
                <a:cs typeface="Dubai" panose="020B0503030403030204" pitchFamily="34" charset="-78"/>
              </a:rPr>
              <a:t>الخدمات التي تقدمها مناطق التقنية</a:t>
            </a:r>
          </a:p>
        </p:txBody>
      </p:sp>
      <p:grpSp>
        <p:nvGrpSpPr>
          <p:cNvPr id="20" name="Group 19">
            <a:extLst>
              <a:ext uri="{FF2B5EF4-FFF2-40B4-BE49-F238E27FC236}">
                <a16:creationId xmlns:a16="http://schemas.microsoft.com/office/drawing/2014/main" id="{5A9211ED-0C3F-4F74-8D8A-F6DE7614681E}"/>
              </a:ext>
            </a:extLst>
          </p:cNvPr>
          <p:cNvGrpSpPr/>
          <p:nvPr/>
        </p:nvGrpSpPr>
        <p:grpSpPr>
          <a:xfrm>
            <a:off x="2242782" y="1450772"/>
            <a:ext cx="7706437" cy="5035736"/>
            <a:chOff x="2473377" y="1503176"/>
            <a:chExt cx="7706437" cy="5035736"/>
          </a:xfrm>
        </p:grpSpPr>
        <p:grpSp>
          <p:nvGrpSpPr>
            <p:cNvPr id="18" name="Group 17">
              <a:extLst>
                <a:ext uri="{FF2B5EF4-FFF2-40B4-BE49-F238E27FC236}">
                  <a16:creationId xmlns:a16="http://schemas.microsoft.com/office/drawing/2014/main" id="{11E77B9F-9879-4D23-B6D5-C2FD6F0E55E2}"/>
                </a:ext>
              </a:extLst>
            </p:cNvPr>
            <p:cNvGrpSpPr/>
            <p:nvPr/>
          </p:nvGrpSpPr>
          <p:grpSpPr>
            <a:xfrm>
              <a:off x="2473377" y="1503176"/>
              <a:ext cx="7706437" cy="2444075"/>
              <a:chOff x="3445330" y="1690099"/>
              <a:chExt cx="8180165" cy="2594317"/>
            </a:xfrm>
          </p:grpSpPr>
          <p:grpSp>
            <p:nvGrpSpPr>
              <p:cNvPr id="15" name="Group 14">
                <a:extLst>
                  <a:ext uri="{FF2B5EF4-FFF2-40B4-BE49-F238E27FC236}">
                    <a16:creationId xmlns:a16="http://schemas.microsoft.com/office/drawing/2014/main" id="{BB27C4D0-B7C4-466F-9C1E-436218CA1A59}"/>
                  </a:ext>
                </a:extLst>
              </p:cNvPr>
              <p:cNvGrpSpPr/>
              <p:nvPr/>
            </p:nvGrpSpPr>
            <p:grpSpPr>
              <a:xfrm>
                <a:off x="9768560" y="1690099"/>
                <a:ext cx="1856935" cy="2594317"/>
                <a:chOff x="5641145" y="2582594"/>
                <a:chExt cx="1856935" cy="2594317"/>
              </a:xfrm>
            </p:grpSpPr>
            <p:sp>
              <p:nvSpPr>
                <p:cNvPr id="13" name="Rectangle: Rounded Corners 12">
                  <a:extLst>
                    <a:ext uri="{FF2B5EF4-FFF2-40B4-BE49-F238E27FC236}">
                      <a16:creationId xmlns:a16="http://schemas.microsoft.com/office/drawing/2014/main" id="{9F424737-82E2-4ABB-802A-F7CE71A767E8}"/>
                    </a:ext>
                  </a:extLst>
                </p:cNvPr>
                <p:cNvSpPr/>
                <p:nvPr/>
              </p:nvSpPr>
              <p:spPr>
                <a:xfrm>
                  <a:off x="5641145" y="2940148"/>
                  <a:ext cx="1856935" cy="2236763"/>
                </a:xfrm>
                <a:prstGeom prst="roundRect">
                  <a:avLst>
                    <a:gd name="adj" fmla="val 9849"/>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cs typeface="Dubai" panose="020B0503030403030204" pitchFamily="34" charset="-78"/>
                    </a:rPr>
                    <a:t>مكاتب أو مساحات أراضي جاهزة للإيجار أو البيع</a:t>
                  </a:r>
                  <a:r>
                    <a:rPr lang="en-US" dirty="0">
                      <a:solidFill>
                        <a:srgbClr val="00506B"/>
                      </a:solidFill>
                      <a:latin typeface="Dubai" panose="020B0503030403030204" pitchFamily="34" charset="-78"/>
                      <a:cs typeface="Dubai" panose="020B0503030403030204" pitchFamily="34" charset="-78"/>
                    </a:rPr>
                    <a:t>.</a:t>
                  </a:r>
                  <a:endParaRPr lang="en-SG" dirty="0">
                    <a:solidFill>
                      <a:srgbClr val="00506B"/>
                    </a:solidFill>
                    <a:latin typeface="Dubai" panose="020B0503030403030204" pitchFamily="34" charset="-78"/>
                    <a:cs typeface="Dubai" panose="020B0503030403030204" pitchFamily="34" charset="-78"/>
                  </a:endParaRPr>
                </a:p>
              </p:txBody>
            </p:sp>
            <p:sp>
              <p:nvSpPr>
                <p:cNvPr id="14" name="Oval 13">
                  <a:extLst>
                    <a:ext uri="{FF2B5EF4-FFF2-40B4-BE49-F238E27FC236}">
                      <a16:creationId xmlns:a16="http://schemas.microsoft.com/office/drawing/2014/main" id="{99E1C963-350A-434A-85DA-B4ADFD38F48F}"/>
                    </a:ext>
                  </a:extLst>
                </p:cNvPr>
                <p:cNvSpPr/>
                <p:nvPr/>
              </p:nvSpPr>
              <p:spPr>
                <a:xfrm>
                  <a:off x="6212058" y="2582594"/>
                  <a:ext cx="715108" cy="715108"/>
                </a:xfrm>
                <a:prstGeom prst="ellipse">
                  <a:avLst/>
                </a:prstGeom>
                <a:solidFill>
                  <a:schemeClr val="bg1"/>
                </a:solidFill>
                <a:ln w="57150">
                  <a:solidFill>
                    <a:srgbClr val="00506B"/>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00506B"/>
                      </a:solidFill>
                      <a:latin typeface="Dubai" panose="020B0503030403030204" pitchFamily="34" charset="-78"/>
                      <a:cs typeface="Dubai" panose="020B0503030403030204" pitchFamily="34" charset="-78"/>
                    </a:rPr>
                    <a:t>01</a:t>
                  </a:r>
                </a:p>
              </p:txBody>
            </p:sp>
          </p:grpSp>
          <p:grpSp>
            <p:nvGrpSpPr>
              <p:cNvPr id="36" name="Group 35">
                <a:extLst>
                  <a:ext uri="{FF2B5EF4-FFF2-40B4-BE49-F238E27FC236}">
                    <a16:creationId xmlns:a16="http://schemas.microsoft.com/office/drawing/2014/main" id="{FF2E21B0-8C3F-4D66-A21B-8B2ED5E6E03A}"/>
                  </a:ext>
                </a:extLst>
              </p:cNvPr>
              <p:cNvGrpSpPr/>
              <p:nvPr/>
            </p:nvGrpSpPr>
            <p:grpSpPr>
              <a:xfrm>
                <a:off x="7660816" y="1690099"/>
                <a:ext cx="1856935" cy="2594317"/>
                <a:chOff x="5641145" y="2582594"/>
                <a:chExt cx="1856935" cy="2594317"/>
              </a:xfrm>
            </p:grpSpPr>
            <p:sp>
              <p:nvSpPr>
                <p:cNvPr id="37" name="Rectangle: Rounded Corners 36">
                  <a:extLst>
                    <a:ext uri="{FF2B5EF4-FFF2-40B4-BE49-F238E27FC236}">
                      <a16:creationId xmlns:a16="http://schemas.microsoft.com/office/drawing/2014/main" id="{795B165F-3D65-4466-B3E1-FDE203BE3FE9}"/>
                    </a:ext>
                  </a:extLst>
                </p:cNvPr>
                <p:cNvSpPr/>
                <p:nvPr/>
              </p:nvSpPr>
              <p:spPr>
                <a:xfrm>
                  <a:off x="5641145" y="2940148"/>
                  <a:ext cx="1856935" cy="2236763"/>
                </a:xfrm>
                <a:prstGeom prst="roundRect">
                  <a:avLst>
                    <a:gd name="adj" fmla="val 9849"/>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cs typeface="Dubai" panose="020B0503030403030204" pitchFamily="34" charset="-78"/>
                    </a:rPr>
                    <a:t>مختبرات ومعامل مفتوحة متخصصة.</a:t>
                  </a:r>
                </a:p>
              </p:txBody>
            </p:sp>
            <p:sp>
              <p:nvSpPr>
                <p:cNvPr id="38" name="Oval 37">
                  <a:extLst>
                    <a:ext uri="{FF2B5EF4-FFF2-40B4-BE49-F238E27FC236}">
                      <a16:creationId xmlns:a16="http://schemas.microsoft.com/office/drawing/2014/main" id="{D2ED129B-14CF-4DFA-841A-F3DDDC05037B}"/>
                    </a:ext>
                  </a:extLst>
                </p:cNvPr>
                <p:cNvSpPr/>
                <p:nvPr/>
              </p:nvSpPr>
              <p:spPr>
                <a:xfrm>
                  <a:off x="6212058" y="2582594"/>
                  <a:ext cx="715108" cy="715108"/>
                </a:xfrm>
                <a:prstGeom prst="ellipse">
                  <a:avLst/>
                </a:prstGeom>
                <a:solidFill>
                  <a:schemeClr val="bg1"/>
                </a:solidFill>
                <a:ln w="57150">
                  <a:solidFill>
                    <a:srgbClr val="00506B"/>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00506B"/>
                      </a:solidFill>
                      <a:latin typeface="Dubai" panose="020B0503030403030204" pitchFamily="34" charset="-78"/>
                      <a:cs typeface="Dubai" panose="020B0503030403030204" pitchFamily="34" charset="-78"/>
                    </a:rPr>
                    <a:t>02</a:t>
                  </a:r>
                </a:p>
              </p:txBody>
            </p:sp>
          </p:grpSp>
          <p:grpSp>
            <p:nvGrpSpPr>
              <p:cNvPr id="39" name="Group 38">
                <a:extLst>
                  <a:ext uri="{FF2B5EF4-FFF2-40B4-BE49-F238E27FC236}">
                    <a16:creationId xmlns:a16="http://schemas.microsoft.com/office/drawing/2014/main" id="{A9D70E34-D182-41AE-B315-0EE932AB7EE7}"/>
                  </a:ext>
                </a:extLst>
              </p:cNvPr>
              <p:cNvGrpSpPr/>
              <p:nvPr/>
            </p:nvGrpSpPr>
            <p:grpSpPr>
              <a:xfrm>
                <a:off x="5553073" y="1690099"/>
                <a:ext cx="1856935" cy="2594317"/>
                <a:chOff x="5641145" y="2582594"/>
                <a:chExt cx="1856935" cy="2594317"/>
              </a:xfrm>
            </p:grpSpPr>
            <p:sp>
              <p:nvSpPr>
                <p:cNvPr id="40" name="Rectangle: Rounded Corners 39">
                  <a:extLst>
                    <a:ext uri="{FF2B5EF4-FFF2-40B4-BE49-F238E27FC236}">
                      <a16:creationId xmlns:a16="http://schemas.microsoft.com/office/drawing/2014/main" id="{C4618459-62D3-4DDA-9C5D-2F33A436FD2D}"/>
                    </a:ext>
                  </a:extLst>
                </p:cNvPr>
                <p:cNvSpPr/>
                <p:nvPr/>
              </p:nvSpPr>
              <p:spPr>
                <a:xfrm>
                  <a:off x="5641145" y="2940148"/>
                  <a:ext cx="1856935" cy="2236763"/>
                </a:xfrm>
                <a:prstGeom prst="roundRect">
                  <a:avLst>
                    <a:gd name="adj" fmla="val 9849"/>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cs typeface="Dubai" panose="020B0503030403030204" pitchFamily="34" charset="-78"/>
                    </a:rPr>
                    <a:t>خدمات استشارية (قانونية وإدارية وفنية).</a:t>
                  </a:r>
                </a:p>
              </p:txBody>
            </p:sp>
            <p:sp>
              <p:nvSpPr>
                <p:cNvPr id="41" name="Oval 40">
                  <a:extLst>
                    <a:ext uri="{FF2B5EF4-FFF2-40B4-BE49-F238E27FC236}">
                      <a16:creationId xmlns:a16="http://schemas.microsoft.com/office/drawing/2014/main" id="{8349D807-E5C6-4302-A77A-791CB008F41F}"/>
                    </a:ext>
                  </a:extLst>
                </p:cNvPr>
                <p:cNvSpPr/>
                <p:nvPr/>
              </p:nvSpPr>
              <p:spPr>
                <a:xfrm>
                  <a:off x="6212058" y="2582594"/>
                  <a:ext cx="715108" cy="715108"/>
                </a:xfrm>
                <a:prstGeom prst="ellipse">
                  <a:avLst/>
                </a:prstGeom>
                <a:solidFill>
                  <a:schemeClr val="bg1"/>
                </a:solidFill>
                <a:ln w="57150">
                  <a:solidFill>
                    <a:srgbClr val="00506B"/>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00506B"/>
                      </a:solidFill>
                      <a:latin typeface="Dubai" panose="020B0503030403030204" pitchFamily="34" charset="-78"/>
                      <a:cs typeface="Dubai" panose="020B0503030403030204" pitchFamily="34" charset="-78"/>
                    </a:rPr>
                    <a:t>03</a:t>
                  </a:r>
                </a:p>
              </p:txBody>
            </p:sp>
          </p:grpSp>
          <p:grpSp>
            <p:nvGrpSpPr>
              <p:cNvPr id="42" name="Group 41">
                <a:extLst>
                  <a:ext uri="{FF2B5EF4-FFF2-40B4-BE49-F238E27FC236}">
                    <a16:creationId xmlns:a16="http://schemas.microsoft.com/office/drawing/2014/main" id="{A08C6CEB-E120-4116-A03D-BD95E5EEB05B}"/>
                  </a:ext>
                </a:extLst>
              </p:cNvPr>
              <p:cNvGrpSpPr/>
              <p:nvPr/>
            </p:nvGrpSpPr>
            <p:grpSpPr>
              <a:xfrm>
                <a:off x="3445330" y="1690099"/>
                <a:ext cx="1856935" cy="2594317"/>
                <a:chOff x="5641145" y="2582594"/>
                <a:chExt cx="1856935" cy="2594317"/>
              </a:xfrm>
            </p:grpSpPr>
            <p:sp>
              <p:nvSpPr>
                <p:cNvPr id="43" name="Rectangle: Rounded Corners 42">
                  <a:extLst>
                    <a:ext uri="{FF2B5EF4-FFF2-40B4-BE49-F238E27FC236}">
                      <a16:creationId xmlns:a16="http://schemas.microsoft.com/office/drawing/2014/main" id="{DC6D4ECA-B232-4FCA-830F-EAE09ED07455}"/>
                    </a:ext>
                  </a:extLst>
                </p:cNvPr>
                <p:cNvSpPr/>
                <p:nvPr/>
              </p:nvSpPr>
              <p:spPr>
                <a:xfrm>
                  <a:off x="5641145" y="2940148"/>
                  <a:ext cx="1856935" cy="2236763"/>
                </a:xfrm>
                <a:prstGeom prst="roundRect">
                  <a:avLst>
                    <a:gd name="adj" fmla="val 9849"/>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cs typeface="Dubai" panose="020B0503030403030204" pitchFamily="34" charset="-78"/>
                    </a:rPr>
                    <a:t>خدمات تواصل مثل قاعات المؤتمرات والتدريب.</a:t>
                  </a:r>
                </a:p>
              </p:txBody>
            </p:sp>
            <p:sp>
              <p:nvSpPr>
                <p:cNvPr id="44" name="Oval 43">
                  <a:extLst>
                    <a:ext uri="{FF2B5EF4-FFF2-40B4-BE49-F238E27FC236}">
                      <a16:creationId xmlns:a16="http://schemas.microsoft.com/office/drawing/2014/main" id="{D720FB89-E171-4D6D-8403-D3352AAEC16B}"/>
                    </a:ext>
                  </a:extLst>
                </p:cNvPr>
                <p:cNvSpPr/>
                <p:nvPr/>
              </p:nvSpPr>
              <p:spPr>
                <a:xfrm>
                  <a:off x="6212058" y="2582594"/>
                  <a:ext cx="715108" cy="715108"/>
                </a:xfrm>
                <a:prstGeom prst="ellipse">
                  <a:avLst/>
                </a:prstGeom>
                <a:solidFill>
                  <a:schemeClr val="bg1"/>
                </a:solidFill>
                <a:ln w="57150">
                  <a:solidFill>
                    <a:srgbClr val="00506B"/>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00506B"/>
                      </a:solidFill>
                      <a:latin typeface="Dubai" panose="020B0503030403030204" pitchFamily="34" charset="-78"/>
                      <a:cs typeface="Dubai" panose="020B0503030403030204" pitchFamily="34" charset="-78"/>
                    </a:rPr>
                    <a:t>04</a:t>
                  </a:r>
                </a:p>
              </p:txBody>
            </p:sp>
          </p:grpSp>
        </p:grpSp>
        <p:grpSp>
          <p:nvGrpSpPr>
            <p:cNvPr id="17" name="Group 16">
              <a:extLst>
                <a:ext uri="{FF2B5EF4-FFF2-40B4-BE49-F238E27FC236}">
                  <a16:creationId xmlns:a16="http://schemas.microsoft.com/office/drawing/2014/main" id="{838997E7-67BA-442F-B59F-778BF61C6960}"/>
                </a:ext>
              </a:extLst>
            </p:cNvPr>
            <p:cNvGrpSpPr/>
            <p:nvPr/>
          </p:nvGrpSpPr>
          <p:grpSpPr>
            <a:xfrm>
              <a:off x="3466217" y="4094837"/>
              <a:ext cx="5720757" cy="2444075"/>
              <a:chOff x="5553073" y="4397154"/>
              <a:chExt cx="6072422" cy="2594317"/>
            </a:xfrm>
          </p:grpSpPr>
          <p:grpSp>
            <p:nvGrpSpPr>
              <p:cNvPr id="45" name="Group 44">
                <a:extLst>
                  <a:ext uri="{FF2B5EF4-FFF2-40B4-BE49-F238E27FC236}">
                    <a16:creationId xmlns:a16="http://schemas.microsoft.com/office/drawing/2014/main" id="{53CCF89A-5706-4DCC-9DF8-76C60C73DE3C}"/>
                  </a:ext>
                </a:extLst>
              </p:cNvPr>
              <p:cNvGrpSpPr/>
              <p:nvPr/>
            </p:nvGrpSpPr>
            <p:grpSpPr>
              <a:xfrm>
                <a:off x="9768560" y="4397154"/>
                <a:ext cx="1856935" cy="2594317"/>
                <a:chOff x="5641145" y="2582594"/>
                <a:chExt cx="1856935" cy="2594317"/>
              </a:xfrm>
            </p:grpSpPr>
            <p:sp>
              <p:nvSpPr>
                <p:cNvPr id="46" name="Rectangle: Rounded Corners 45">
                  <a:extLst>
                    <a:ext uri="{FF2B5EF4-FFF2-40B4-BE49-F238E27FC236}">
                      <a16:creationId xmlns:a16="http://schemas.microsoft.com/office/drawing/2014/main" id="{FBFD4B6F-B181-4A70-B374-8C284E261A97}"/>
                    </a:ext>
                  </a:extLst>
                </p:cNvPr>
                <p:cNvSpPr/>
                <p:nvPr/>
              </p:nvSpPr>
              <p:spPr>
                <a:xfrm>
                  <a:off x="5641145" y="2940148"/>
                  <a:ext cx="1856935" cy="2236763"/>
                </a:xfrm>
                <a:prstGeom prst="roundRect">
                  <a:avLst>
                    <a:gd name="adj" fmla="val 9849"/>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cs typeface="Dubai" panose="020B0503030403030204" pitchFamily="34" charset="-78"/>
                    </a:rPr>
                    <a:t>مركز معلومات متخصص.</a:t>
                  </a:r>
                </a:p>
              </p:txBody>
            </p:sp>
            <p:sp>
              <p:nvSpPr>
                <p:cNvPr id="47" name="Oval 46">
                  <a:extLst>
                    <a:ext uri="{FF2B5EF4-FFF2-40B4-BE49-F238E27FC236}">
                      <a16:creationId xmlns:a16="http://schemas.microsoft.com/office/drawing/2014/main" id="{1EACD0D5-8B36-49C7-B741-C15B4EC50CD9}"/>
                    </a:ext>
                  </a:extLst>
                </p:cNvPr>
                <p:cNvSpPr/>
                <p:nvPr/>
              </p:nvSpPr>
              <p:spPr>
                <a:xfrm>
                  <a:off x="6212058" y="2582594"/>
                  <a:ext cx="715108" cy="715108"/>
                </a:xfrm>
                <a:prstGeom prst="ellipse">
                  <a:avLst/>
                </a:prstGeom>
                <a:solidFill>
                  <a:schemeClr val="bg1"/>
                </a:solidFill>
                <a:ln w="57150">
                  <a:solidFill>
                    <a:srgbClr val="00506B"/>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00506B"/>
                      </a:solidFill>
                      <a:latin typeface="Dubai" panose="020B0503030403030204" pitchFamily="34" charset="-78"/>
                      <a:cs typeface="Dubai" panose="020B0503030403030204" pitchFamily="34" charset="-78"/>
                    </a:rPr>
                    <a:t>05</a:t>
                  </a:r>
                </a:p>
              </p:txBody>
            </p:sp>
          </p:grpSp>
          <p:grpSp>
            <p:nvGrpSpPr>
              <p:cNvPr id="48" name="Group 47">
                <a:extLst>
                  <a:ext uri="{FF2B5EF4-FFF2-40B4-BE49-F238E27FC236}">
                    <a16:creationId xmlns:a16="http://schemas.microsoft.com/office/drawing/2014/main" id="{067C17AF-CE5A-4729-ACE3-764B05640A19}"/>
                  </a:ext>
                </a:extLst>
              </p:cNvPr>
              <p:cNvGrpSpPr/>
              <p:nvPr/>
            </p:nvGrpSpPr>
            <p:grpSpPr>
              <a:xfrm>
                <a:off x="7660817" y="4397154"/>
                <a:ext cx="1856935" cy="2594317"/>
                <a:chOff x="5641145" y="2582594"/>
                <a:chExt cx="1856935" cy="2594317"/>
              </a:xfrm>
            </p:grpSpPr>
            <p:sp>
              <p:nvSpPr>
                <p:cNvPr id="49" name="Rectangle: Rounded Corners 48">
                  <a:extLst>
                    <a:ext uri="{FF2B5EF4-FFF2-40B4-BE49-F238E27FC236}">
                      <a16:creationId xmlns:a16="http://schemas.microsoft.com/office/drawing/2014/main" id="{B7AA752F-8FE1-463F-BFC8-D1C9CE306428}"/>
                    </a:ext>
                  </a:extLst>
                </p:cNvPr>
                <p:cNvSpPr/>
                <p:nvPr/>
              </p:nvSpPr>
              <p:spPr>
                <a:xfrm>
                  <a:off x="5641145" y="2940148"/>
                  <a:ext cx="1856935" cy="2236763"/>
                </a:xfrm>
                <a:prstGeom prst="roundRect">
                  <a:avLst>
                    <a:gd name="adj" fmla="val 9849"/>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cs typeface="Dubai" panose="020B0503030403030204" pitchFamily="34" charset="-78"/>
                    </a:rPr>
                    <a:t>تنسيق خدمات التدريب.</a:t>
                  </a:r>
                </a:p>
              </p:txBody>
            </p:sp>
            <p:sp>
              <p:nvSpPr>
                <p:cNvPr id="50" name="Oval 49">
                  <a:extLst>
                    <a:ext uri="{FF2B5EF4-FFF2-40B4-BE49-F238E27FC236}">
                      <a16:creationId xmlns:a16="http://schemas.microsoft.com/office/drawing/2014/main" id="{95ABA80D-0E2A-4E77-82B1-A59564FA0EB0}"/>
                    </a:ext>
                  </a:extLst>
                </p:cNvPr>
                <p:cNvSpPr/>
                <p:nvPr/>
              </p:nvSpPr>
              <p:spPr>
                <a:xfrm>
                  <a:off x="6212058" y="2582594"/>
                  <a:ext cx="715108" cy="715108"/>
                </a:xfrm>
                <a:prstGeom prst="ellipse">
                  <a:avLst/>
                </a:prstGeom>
                <a:solidFill>
                  <a:schemeClr val="bg1"/>
                </a:solidFill>
                <a:ln w="57150">
                  <a:solidFill>
                    <a:srgbClr val="00506B"/>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00506B"/>
                      </a:solidFill>
                      <a:latin typeface="Dubai" panose="020B0503030403030204" pitchFamily="34" charset="-78"/>
                      <a:cs typeface="Dubai" panose="020B0503030403030204" pitchFamily="34" charset="-78"/>
                    </a:rPr>
                    <a:t>06</a:t>
                  </a:r>
                </a:p>
              </p:txBody>
            </p:sp>
          </p:grpSp>
          <p:grpSp>
            <p:nvGrpSpPr>
              <p:cNvPr id="51" name="Group 50">
                <a:extLst>
                  <a:ext uri="{FF2B5EF4-FFF2-40B4-BE49-F238E27FC236}">
                    <a16:creationId xmlns:a16="http://schemas.microsoft.com/office/drawing/2014/main" id="{8F309C9F-DD4B-446D-9E3A-F7CB123337F5}"/>
                  </a:ext>
                </a:extLst>
              </p:cNvPr>
              <p:cNvGrpSpPr/>
              <p:nvPr/>
            </p:nvGrpSpPr>
            <p:grpSpPr>
              <a:xfrm>
                <a:off x="5553073" y="4397154"/>
                <a:ext cx="1856935" cy="2594317"/>
                <a:chOff x="5641145" y="2582594"/>
                <a:chExt cx="1856935" cy="2594317"/>
              </a:xfrm>
            </p:grpSpPr>
            <p:sp>
              <p:nvSpPr>
                <p:cNvPr id="52" name="Rectangle: Rounded Corners 51">
                  <a:extLst>
                    <a:ext uri="{FF2B5EF4-FFF2-40B4-BE49-F238E27FC236}">
                      <a16:creationId xmlns:a16="http://schemas.microsoft.com/office/drawing/2014/main" id="{05F46BBB-5CD9-47BC-97B5-3AE973AF3002}"/>
                    </a:ext>
                  </a:extLst>
                </p:cNvPr>
                <p:cNvSpPr/>
                <p:nvPr/>
              </p:nvSpPr>
              <p:spPr>
                <a:xfrm>
                  <a:off x="5641145" y="2940148"/>
                  <a:ext cx="1856935" cy="2236763"/>
                </a:xfrm>
                <a:prstGeom prst="roundRect">
                  <a:avLst>
                    <a:gd name="adj" fmla="val 9849"/>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cs typeface="Dubai" panose="020B0503030403030204" pitchFamily="34" charset="-78"/>
                    </a:rPr>
                    <a:t>تنسيق خدمات التدريب.</a:t>
                  </a:r>
                </a:p>
              </p:txBody>
            </p:sp>
            <p:sp>
              <p:nvSpPr>
                <p:cNvPr id="53" name="Oval 52">
                  <a:extLst>
                    <a:ext uri="{FF2B5EF4-FFF2-40B4-BE49-F238E27FC236}">
                      <a16:creationId xmlns:a16="http://schemas.microsoft.com/office/drawing/2014/main" id="{3A3693CD-F815-4649-A3EC-4EAF82B1E226}"/>
                    </a:ext>
                  </a:extLst>
                </p:cNvPr>
                <p:cNvSpPr/>
                <p:nvPr/>
              </p:nvSpPr>
              <p:spPr>
                <a:xfrm>
                  <a:off x="6212058" y="2582594"/>
                  <a:ext cx="715108" cy="715108"/>
                </a:xfrm>
                <a:prstGeom prst="ellipse">
                  <a:avLst/>
                </a:prstGeom>
                <a:solidFill>
                  <a:schemeClr val="bg1"/>
                </a:solidFill>
                <a:ln w="57150">
                  <a:solidFill>
                    <a:srgbClr val="00506B"/>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00506B"/>
                      </a:solidFill>
                      <a:latin typeface="Dubai" panose="020B0503030403030204" pitchFamily="34" charset="-78"/>
                      <a:cs typeface="Dubai" panose="020B0503030403030204" pitchFamily="34" charset="-78"/>
                    </a:rPr>
                    <a:t>07</a:t>
                  </a:r>
                </a:p>
              </p:txBody>
            </p:sp>
          </p:grpSp>
        </p:grpSp>
      </p:grpSp>
    </p:spTree>
    <p:extLst>
      <p:ext uri="{BB962C8B-B14F-4D97-AF65-F5344CB8AC3E}">
        <p14:creationId xmlns:p14="http://schemas.microsoft.com/office/powerpoint/2010/main" val="85753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63A05C6-7A44-4BE6-AD30-E6684E5E6829}"/>
              </a:ext>
            </a:extLst>
          </p:cNvPr>
          <p:cNvSpPr/>
          <p:nvPr/>
        </p:nvSpPr>
        <p:spPr>
          <a:xfrm>
            <a:off x="675249" y="1133844"/>
            <a:ext cx="10021779" cy="369332"/>
          </a:xfrm>
          <a:prstGeom prst="rect">
            <a:avLst/>
          </a:prstGeom>
        </p:spPr>
        <p:txBody>
          <a:bodyPr wrap="square">
            <a:spAutoFit/>
          </a:bodyPr>
          <a:lstStyle/>
          <a:p>
            <a:pPr algn="ctr" rtl="1"/>
            <a:r>
              <a:rPr lang="ar-SA" b="1" dirty="0">
                <a:latin typeface="Dubai" panose="020B0503030403030204" pitchFamily="34" charset="-78"/>
                <a:ea typeface="Times New Roman" panose="02020603050405020304" pitchFamily="18" charset="0"/>
                <a:cs typeface="Dubai" panose="020B0503030403030204" pitchFamily="34" charset="-78"/>
              </a:rPr>
              <a:t>الخدمات التي تقدمها مناطق التقنية</a:t>
            </a: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215474" y="2592744"/>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تعتمد الواحات العلمية الافتراضية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Virtual Science Parks </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على استخدام وسائل الاتصال الحديثة مثل الانترنت والندوات التي تعقد عن بعد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Teleconference </a:t>
                </a:r>
                <a:r>
                  <a:rPr lang="en-US"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Teletraining</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كوسيلة تلاحم بين الجامعة ومؤسسات الأعمال، وهذا النوع من الواحات لا يقام على أو مواقع محددة،  وقد انتشر هذا النوع من الواحات مؤخراً، حيث تقدم الجامعات خبراتها للشركات الصغيرة والمتوسطة الحجم مباشرة عبر وسائل الاتصال المتاحة، والبعض لا يدخلها في عداد الواحات العلمية.</a:t>
                </a:r>
              </a:p>
            </p:txBody>
          </p:sp>
          <p:sp>
            <p:nvSpPr>
              <p:cNvPr id="34" name="Rectangle 33">
                <a:extLst>
                  <a:ext uri="{FF2B5EF4-FFF2-40B4-BE49-F238E27FC236}">
                    <a16:creationId xmlns:a16="http://schemas.microsoft.com/office/drawing/2014/main" id="{74EEF0F3-AA3F-4E53-BD2B-78CAE41BD552}"/>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الواحات العلمية الافتراضية:</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04</a:t>
              </a:r>
            </a:p>
          </p:txBody>
        </p:sp>
      </p:grpSp>
    </p:spTree>
    <p:extLst>
      <p:ext uri="{BB962C8B-B14F-4D97-AF65-F5344CB8AC3E}">
        <p14:creationId xmlns:p14="http://schemas.microsoft.com/office/powerpoint/2010/main" val="10490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63A05C6-7A44-4BE6-AD30-E6684E5E6829}"/>
              </a:ext>
            </a:extLst>
          </p:cNvPr>
          <p:cNvSpPr/>
          <p:nvPr/>
        </p:nvSpPr>
        <p:spPr>
          <a:xfrm>
            <a:off x="675249" y="1028914"/>
            <a:ext cx="10021779" cy="369332"/>
          </a:xfrm>
          <a:prstGeom prst="rect">
            <a:avLst/>
          </a:prstGeom>
        </p:spPr>
        <p:txBody>
          <a:bodyPr wrap="square">
            <a:spAutoFit/>
          </a:bodyPr>
          <a:lstStyle/>
          <a:p>
            <a:pPr algn="ctr" rtl="1"/>
            <a:r>
              <a:rPr lang="ar-SA" b="1" dirty="0">
                <a:latin typeface="Dubai" panose="020B0503030403030204" pitchFamily="34" charset="-78"/>
                <a:ea typeface="Times New Roman" panose="02020603050405020304" pitchFamily="18" charset="0"/>
                <a:cs typeface="Dubai" panose="020B0503030403030204" pitchFamily="34" charset="-78"/>
              </a:rPr>
              <a:t>الخدمات التي تقدمها مناطق التقنية</a:t>
            </a:r>
          </a:p>
        </p:txBody>
      </p:sp>
      <p:sp>
        <p:nvSpPr>
          <p:cNvPr id="87" name="Diamond 86">
            <a:extLst>
              <a:ext uri="{FF2B5EF4-FFF2-40B4-BE49-F238E27FC236}">
                <a16:creationId xmlns:a16="http://schemas.microsoft.com/office/drawing/2014/main" id="{F3FEC985-2157-4632-A131-E52F46B97DB9}"/>
              </a:ext>
            </a:extLst>
          </p:cNvPr>
          <p:cNvSpPr/>
          <p:nvPr/>
        </p:nvSpPr>
        <p:spPr>
          <a:xfrm>
            <a:off x="4556007" y="2061776"/>
            <a:ext cx="2512755" cy="2512756"/>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دور الواحات العلمية </a:t>
            </a:r>
            <a:endParaRPr lang="en-US" sz="1600" b="1" dirty="0">
              <a:latin typeface="Dubai" panose="020B0503030403030204" pitchFamily="34" charset="-78"/>
              <a:cs typeface="Dubai" panose="020B0503030403030204" pitchFamily="34" charset="-78"/>
            </a:endParaRPr>
          </a:p>
        </p:txBody>
      </p:sp>
      <p:grpSp>
        <p:nvGrpSpPr>
          <p:cNvPr id="5" name="Group 4">
            <a:extLst>
              <a:ext uri="{FF2B5EF4-FFF2-40B4-BE49-F238E27FC236}">
                <a16:creationId xmlns:a16="http://schemas.microsoft.com/office/drawing/2014/main" id="{6964F1E0-AC6C-443E-A57B-7E9DA62882A9}"/>
              </a:ext>
            </a:extLst>
          </p:cNvPr>
          <p:cNvGrpSpPr/>
          <p:nvPr/>
        </p:nvGrpSpPr>
        <p:grpSpPr>
          <a:xfrm>
            <a:off x="6403599" y="1341797"/>
            <a:ext cx="2978579" cy="3952715"/>
            <a:chOff x="6403599" y="1681539"/>
            <a:chExt cx="2978579" cy="3952715"/>
          </a:xfrm>
        </p:grpSpPr>
        <p:sp>
          <p:nvSpPr>
            <p:cNvPr id="89" name="Diamond 88">
              <a:extLst>
                <a:ext uri="{FF2B5EF4-FFF2-40B4-BE49-F238E27FC236}">
                  <a16:creationId xmlns:a16="http://schemas.microsoft.com/office/drawing/2014/main" id="{55846441-9A28-435E-94DD-E35353E6F7AC}"/>
                </a:ext>
              </a:extLst>
            </p:cNvPr>
            <p:cNvSpPr/>
            <p:nvPr/>
          </p:nvSpPr>
          <p:spPr>
            <a:xfrm>
              <a:off x="6403600" y="1681539"/>
              <a:ext cx="1797573" cy="179757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506B"/>
                  </a:solidFill>
                  <a:latin typeface="Dubai" panose="020B0503030403030204" pitchFamily="34" charset="-78"/>
                  <a:cs typeface="Dubai" panose="020B0503030403030204" pitchFamily="34" charset="-78"/>
                </a:rPr>
                <a:t>تعزيز العلاقات بين الجامعات والصناعة</a:t>
              </a:r>
            </a:p>
          </p:txBody>
        </p:sp>
        <p:sp>
          <p:nvSpPr>
            <p:cNvPr id="90" name="Diamond 89">
              <a:extLst>
                <a:ext uri="{FF2B5EF4-FFF2-40B4-BE49-F238E27FC236}">
                  <a16:creationId xmlns:a16="http://schemas.microsoft.com/office/drawing/2014/main" id="{841FC34A-52FD-4365-B820-6CFDBD4B4FB1}"/>
                </a:ext>
              </a:extLst>
            </p:cNvPr>
            <p:cNvSpPr/>
            <p:nvPr/>
          </p:nvSpPr>
          <p:spPr>
            <a:xfrm>
              <a:off x="7584605" y="2709206"/>
              <a:ext cx="1797573" cy="179757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506B"/>
                  </a:solidFill>
                  <a:latin typeface="Dubai" panose="020B0503030403030204" pitchFamily="34" charset="-78"/>
                  <a:cs typeface="Dubai" panose="020B0503030403030204" pitchFamily="34" charset="-78"/>
                </a:rPr>
                <a:t>نموذج جديد لدور الجامعة </a:t>
              </a:r>
            </a:p>
          </p:txBody>
        </p:sp>
        <p:sp>
          <p:nvSpPr>
            <p:cNvPr id="91" name="Diamond 90">
              <a:extLst>
                <a:ext uri="{FF2B5EF4-FFF2-40B4-BE49-F238E27FC236}">
                  <a16:creationId xmlns:a16="http://schemas.microsoft.com/office/drawing/2014/main" id="{573E8171-3EE3-4054-A43F-9007BDEE1F46}"/>
                </a:ext>
              </a:extLst>
            </p:cNvPr>
            <p:cNvSpPr/>
            <p:nvPr/>
          </p:nvSpPr>
          <p:spPr>
            <a:xfrm>
              <a:off x="6403599" y="3836681"/>
              <a:ext cx="1797573" cy="179757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506B"/>
                  </a:solidFill>
                  <a:latin typeface="Dubai" panose="020B0503030403030204" pitchFamily="34" charset="-78"/>
                  <a:cs typeface="Dubai" panose="020B0503030403030204" pitchFamily="34" charset="-78"/>
                </a:rPr>
                <a:t>دعم التنمية الصناعية</a:t>
              </a:r>
            </a:p>
          </p:txBody>
        </p:sp>
      </p:grpSp>
      <p:sp>
        <p:nvSpPr>
          <p:cNvPr id="92" name="Diamond 91">
            <a:extLst>
              <a:ext uri="{FF2B5EF4-FFF2-40B4-BE49-F238E27FC236}">
                <a16:creationId xmlns:a16="http://schemas.microsoft.com/office/drawing/2014/main" id="{075B813B-AEF5-4078-88C4-CCA8441A2680}"/>
              </a:ext>
            </a:extLst>
          </p:cNvPr>
          <p:cNvSpPr/>
          <p:nvPr/>
        </p:nvSpPr>
        <p:spPr>
          <a:xfrm>
            <a:off x="4913597" y="4745637"/>
            <a:ext cx="1797573" cy="179757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506B"/>
                </a:solidFill>
                <a:latin typeface="Dubai" panose="020B0503030403030204" pitchFamily="34" charset="-78"/>
                <a:cs typeface="Dubai" panose="020B0503030403030204" pitchFamily="34" charset="-78"/>
              </a:rPr>
              <a:t>تنشيط الأحياء الحضرية</a:t>
            </a:r>
          </a:p>
        </p:txBody>
      </p:sp>
      <p:grpSp>
        <p:nvGrpSpPr>
          <p:cNvPr id="95" name="Group 94">
            <a:extLst>
              <a:ext uri="{FF2B5EF4-FFF2-40B4-BE49-F238E27FC236}">
                <a16:creationId xmlns:a16="http://schemas.microsoft.com/office/drawing/2014/main" id="{C1AA0494-EFF5-4610-8CFD-28BEBFF18F51}"/>
              </a:ext>
            </a:extLst>
          </p:cNvPr>
          <p:cNvGrpSpPr/>
          <p:nvPr/>
        </p:nvGrpSpPr>
        <p:grpSpPr>
          <a:xfrm flipH="1">
            <a:off x="2242591" y="1341797"/>
            <a:ext cx="2978579" cy="3952715"/>
            <a:chOff x="6403599" y="1681539"/>
            <a:chExt cx="2978579" cy="3952715"/>
          </a:xfrm>
        </p:grpSpPr>
        <p:sp>
          <p:nvSpPr>
            <p:cNvPr id="96" name="Diamond 95">
              <a:extLst>
                <a:ext uri="{FF2B5EF4-FFF2-40B4-BE49-F238E27FC236}">
                  <a16:creationId xmlns:a16="http://schemas.microsoft.com/office/drawing/2014/main" id="{878BA87B-A97F-45FB-82D4-909941DE15F8}"/>
                </a:ext>
              </a:extLst>
            </p:cNvPr>
            <p:cNvSpPr/>
            <p:nvPr/>
          </p:nvSpPr>
          <p:spPr>
            <a:xfrm>
              <a:off x="6403600" y="1681539"/>
              <a:ext cx="1797573" cy="179757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506B"/>
                  </a:solidFill>
                  <a:latin typeface="Dubai" panose="020B0503030403030204" pitchFamily="34" charset="-78"/>
                  <a:cs typeface="Dubai" panose="020B0503030403030204" pitchFamily="34" charset="-78"/>
                </a:rPr>
                <a:t>دعم التنافسية التقنية</a:t>
              </a:r>
            </a:p>
          </p:txBody>
        </p:sp>
        <p:sp>
          <p:nvSpPr>
            <p:cNvPr id="97" name="Diamond 96">
              <a:extLst>
                <a:ext uri="{FF2B5EF4-FFF2-40B4-BE49-F238E27FC236}">
                  <a16:creationId xmlns:a16="http://schemas.microsoft.com/office/drawing/2014/main" id="{33B4B1BE-3275-4A48-94E1-91C2C08DF7C6}"/>
                </a:ext>
              </a:extLst>
            </p:cNvPr>
            <p:cNvSpPr/>
            <p:nvPr/>
          </p:nvSpPr>
          <p:spPr>
            <a:xfrm>
              <a:off x="7584605" y="2709206"/>
              <a:ext cx="1797573" cy="179757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506B"/>
                  </a:solidFill>
                  <a:latin typeface="Dubai" panose="020B0503030403030204" pitchFamily="34" charset="-78"/>
                  <a:cs typeface="Dubai" panose="020B0503030403030204" pitchFamily="34" charset="-78"/>
                </a:rPr>
                <a:t>تعزيز الشراكات الدولية </a:t>
              </a:r>
            </a:p>
          </p:txBody>
        </p:sp>
        <p:sp>
          <p:nvSpPr>
            <p:cNvPr id="98" name="Diamond 97">
              <a:extLst>
                <a:ext uri="{FF2B5EF4-FFF2-40B4-BE49-F238E27FC236}">
                  <a16:creationId xmlns:a16="http://schemas.microsoft.com/office/drawing/2014/main" id="{D1E4FBB3-3945-4970-B68D-9D07F5B3B62B}"/>
                </a:ext>
              </a:extLst>
            </p:cNvPr>
            <p:cNvSpPr/>
            <p:nvPr/>
          </p:nvSpPr>
          <p:spPr>
            <a:xfrm>
              <a:off x="6403599" y="3836681"/>
              <a:ext cx="1797573" cy="179757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506B"/>
                  </a:solidFill>
                  <a:latin typeface="Dubai" panose="020B0503030403030204" pitchFamily="34" charset="-78"/>
                  <a:cs typeface="Dubai" panose="020B0503030403030204" pitchFamily="34" charset="-78"/>
                </a:rPr>
                <a:t>دعم القوة العاملة الماهرة </a:t>
              </a:r>
            </a:p>
          </p:txBody>
        </p:sp>
      </p:grpSp>
    </p:spTree>
    <p:extLst>
      <p:ext uri="{BB962C8B-B14F-4D97-AF65-F5344CB8AC3E}">
        <p14:creationId xmlns:p14="http://schemas.microsoft.com/office/powerpoint/2010/main" val="271973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 الواحات العلمية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467378" y="2271380"/>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تستهدف الواحات العلمية مناطق متخصصة معينة للتنافس في مجال تطوير التكنولوجيا، حيث يجب على المنطقة أن تميز نفسها و أن تعمل على تنمية واستدامة مجالات الخبرة المتخصصة بما يجعل منها رائدةً على مستوى العالم. ونتيجة لذلك، أصبح أكثر شيوعاً بالنسبة للواحات العلمية أن تركز على مجالات تكنولوجية محددة أو على المجموعات الصناعية المركزة دعماً للتنافسية.</a:t>
                </a:r>
              </a:p>
            </p:txBody>
          </p:sp>
          <p:sp>
            <p:nvSpPr>
              <p:cNvPr id="34" name="Rectangle 33">
                <a:extLst>
                  <a:ext uri="{FF2B5EF4-FFF2-40B4-BE49-F238E27FC236}">
                    <a16:creationId xmlns:a16="http://schemas.microsoft.com/office/drawing/2014/main" id="{74EEF0F3-AA3F-4E53-BD2B-78CAE41BD552}"/>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دعم التنافسية التقنية </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pSp>
    </p:spTree>
    <p:extLst>
      <p:ext uri="{BB962C8B-B14F-4D97-AF65-F5344CB8AC3E}">
        <p14:creationId xmlns:p14="http://schemas.microsoft.com/office/powerpoint/2010/main" val="35892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 الواحات العلمية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467378" y="2271380"/>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تسعى الواحات إلى بناء شراكة بين المطورين ورواد الأعمال والصناعة والإدارات الأخرى، وتوفر تسهيلات مفتوحة للصناعة للترابط مع إمكانات الجامعة مثل سهولة الوصول إلى مختبرات الأبحاث الجامعية ونقل التكنولوجيا إلى الجامعات، وبالمقابل تحرص على برامج مواءمة الموارد البشرية. مثل التدريب والالتحاق، والتواصل مع مؤسسات التسويق. </a:t>
                </a:r>
              </a:p>
            </p:txBody>
          </p:sp>
          <p:sp>
            <p:nvSpPr>
              <p:cNvPr id="34" name="Rectangle 33">
                <a:extLst>
                  <a:ext uri="{FF2B5EF4-FFF2-40B4-BE49-F238E27FC236}">
                    <a16:creationId xmlns:a16="http://schemas.microsoft.com/office/drawing/2014/main" id="{74EEF0F3-AA3F-4E53-BD2B-78CAE41BD552}"/>
                  </a:ext>
                </a:extLst>
              </p:cNvPr>
              <p:cNvSpPr/>
              <p:nvPr/>
            </p:nvSpPr>
            <p:spPr>
              <a:xfrm>
                <a:off x="6679095" y="1710488"/>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تعزيز العلاقات بين الجامعات والصناعة. </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spTree>
    <p:extLst>
      <p:ext uri="{BB962C8B-B14F-4D97-AF65-F5344CB8AC3E}">
        <p14:creationId xmlns:p14="http://schemas.microsoft.com/office/powerpoint/2010/main" val="37157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 الواحات العلمية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467378" y="2271380"/>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تسعى الواحات من خلال التخطيط الاستراتيجي للتوسع  في النطاق الجامعي ليكون متعدد الاستخدامات، ليشمل للاستخدامات الأكاديمية وكذلك الصناعية. إذ تسعى هذه المشاريع الجامعية متعددة الاستخدامات لخلق بيئة إبداعية مع تبادل المعلومات بشكل متكرر ومجاني بين الباحثين الأكاديميين ونظرائهم في الصناعة</a:t>
                </a:r>
              </a:p>
            </p:txBody>
          </p:sp>
          <p:sp>
            <p:nvSpPr>
              <p:cNvPr id="34" name="Rectangle 33">
                <a:extLst>
                  <a:ext uri="{FF2B5EF4-FFF2-40B4-BE49-F238E27FC236}">
                    <a16:creationId xmlns:a16="http://schemas.microsoft.com/office/drawing/2014/main" id="{74EEF0F3-AA3F-4E53-BD2B-78CAE41BD552}"/>
                  </a:ext>
                </a:extLst>
              </p:cNvPr>
              <p:cNvSpPr/>
              <p:nvPr/>
            </p:nvSpPr>
            <p:spPr>
              <a:xfrm>
                <a:off x="6679095" y="1710488"/>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تعزيز نموذج جديد لدور الجامعة </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grpSp>
    </p:spTree>
    <p:extLst>
      <p:ext uri="{BB962C8B-B14F-4D97-AF65-F5344CB8AC3E}">
        <p14:creationId xmlns:p14="http://schemas.microsoft.com/office/powerpoint/2010/main" val="366210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 الواحات العلمية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467378" y="2271380"/>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تركز الواحات على رعاية وتنمية الأفكار الإبداعية والأبحاث التطبيقية، والعمل على تحويلها من مرحلة البحث والتطوير إلى مرحلة التنفيذ، وتعظم بذلك دور المشروعات الصغيرة التكنولوجية كأحد أهم آليات التطور التكنولوجي من حيث قدرتها الفائقة على تطوير وتحديث عمليات الإنتاج بشكل أسرع وبتكلفة أقل كثيرًا عن الشركات الضخمة ذات الاستثمارات العالية، وإقامة حاضنات تكنولوجية متخصصة في قطاعات محددة تعمل على تسهيل نقل وتوطين التكنولوجيا الحديثة والمتطورة، والتركيز على تنمية تكنولوجيات هذه القطاعات</a:t>
                </a:r>
              </a:p>
            </p:txBody>
          </p:sp>
          <p:sp>
            <p:nvSpPr>
              <p:cNvPr id="34" name="Rectangle 33">
                <a:extLst>
                  <a:ext uri="{FF2B5EF4-FFF2-40B4-BE49-F238E27FC236}">
                    <a16:creationId xmlns:a16="http://schemas.microsoft.com/office/drawing/2014/main" id="{74EEF0F3-AA3F-4E53-BD2B-78CAE41BD552}"/>
                  </a:ext>
                </a:extLst>
              </p:cNvPr>
              <p:cNvSpPr/>
              <p:nvPr/>
            </p:nvSpPr>
            <p:spPr>
              <a:xfrm>
                <a:off x="6679095" y="1710488"/>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 دعم التنمية الصناعية</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grpSp>
    </p:spTree>
    <p:extLst>
      <p:ext uri="{BB962C8B-B14F-4D97-AF65-F5344CB8AC3E}">
        <p14:creationId xmlns:p14="http://schemas.microsoft.com/office/powerpoint/2010/main" val="232726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 الواحات العلمية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467378" y="2271380"/>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تسعى الواحات أن تكون مكون من مكونات التخطيط الحضري للمناطق والمدن والأحياء  لتنشيط الحي إنتاجيا وحضرياً، ومن ذلك تطوير وتنمية بيئة الأعمال المحيطة بها، وإقامة مشروعات في مجالات تنمية هذا المجتمع المحيط، وجعل الواحة نواة تنمية إقليمية ومحلية، ومركزًا لنشر روح العمل الحر لدى جموع الشباب والراغبين في الالتحاق بسوق العمل.</a:t>
                </a:r>
              </a:p>
            </p:txBody>
          </p:sp>
          <p:sp>
            <p:nvSpPr>
              <p:cNvPr id="34" name="Rectangle 33">
                <a:extLst>
                  <a:ext uri="{FF2B5EF4-FFF2-40B4-BE49-F238E27FC236}">
                    <a16:creationId xmlns:a16="http://schemas.microsoft.com/office/drawing/2014/main" id="{74EEF0F3-AA3F-4E53-BD2B-78CAE41BD552}"/>
                  </a:ext>
                </a:extLst>
              </p:cNvPr>
              <p:cNvSpPr/>
              <p:nvPr/>
            </p:nvSpPr>
            <p:spPr>
              <a:xfrm>
                <a:off x="6679095" y="1710488"/>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تنشيط الأحياء والمناطق الحضرية</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138865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 الواحات العلمية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467378" y="2271380"/>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فقد أشارت الدراسات </a:t>
                </a:r>
                <a:r>
                  <a:rPr lang="ar-SA" sz="1600" dirty="0" err="1">
                    <a:solidFill>
                      <a:prstClr val="black"/>
                    </a:solidFill>
                    <a:latin typeface="Dubai" panose="020B0503030403030204" pitchFamily="34" charset="-78"/>
                    <a:ea typeface="Times New Roman" panose="02020603050405020304" pitchFamily="18" charset="0"/>
                    <a:cs typeface="Dubai" panose="020B0503030403030204" pitchFamily="34" charset="-78"/>
                  </a:rPr>
                  <a:t>المجراه</a:t>
                </a: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 على مديري الواحات العلمية في أمريكا إلى أن السبب الرئيسي لتحديد موقع بالقرب من الجامعات هو الوصول إلى قوة عاملة ماهرة، بما في ذلك الطلاب. ويمكن لمجمعات العلوم المرتبطة بالجامعات أن توفر الموارد البشرية الماهرة، وتوظيف أنشطة التدريب والاستشارات. </a:t>
                </a:r>
              </a:p>
            </p:txBody>
          </p:sp>
          <p:sp>
            <p:nvSpPr>
              <p:cNvPr id="34" name="Rectangle 33">
                <a:extLst>
                  <a:ext uri="{FF2B5EF4-FFF2-40B4-BE49-F238E27FC236}">
                    <a16:creationId xmlns:a16="http://schemas.microsoft.com/office/drawing/2014/main" id="{74EEF0F3-AA3F-4E53-BD2B-78CAE41BD552}"/>
                  </a:ext>
                </a:extLst>
              </p:cNvPr>
              <p:cNvSpPr/>
              <p:nvPr/>
            </p:nvSpPr>
            <p:spPr>
              <a:xfrm>
                <a:off x="6679095" y="1710488"/>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دعم القوة العاملة الماهرة </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grpSp>
    </p:spTree>
    <p:extLst>
      <p:ext uri="{BB962C8B-B14F-4D97-AF65-F5344CB8AC3E}">
        <p14:creationId xmlns:p14="http://schemas.microsoft.com/office/powerpoint/2010/main" val="294399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دور الواحات العلمية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6EF314-0DBE-4A5A-8133-9EF6E1D0AB85}"/>
              </a:ext>
            </a:extLst>
          </p:cNvPr>
          <p:cNvGrpSpPr/>
          <p:nvPr/>
        </p:nvGrpSpPr>
        <p:grpSpPr>
          <a:xfrm>
            <a:off x="1467378" y="2271380"/>
            <a:ext cx="9257244" cy="2315240"/>
            <a:chOff x="1828801" y="1710488"/>
            <a:chExt cx="9257244" cy="2315240"/>
          </a:xfrm>
        </p:grpSpPr>
        <p:grpSp>
          <p:nvGrpSpPr>
            <p:cNvPr id="31" name="Group 30">
              <a:extLst>
                <a:ext uri="{FF2B5EF4-FFF2-40B4-BE49-F238E27FC236}">
                  <a16:creationId xmlns:a16="http://schemas.microsoft.com/office/drawing/2014/main" id="{D152DED4-EF92-41D6-A75D-81E40EA01479}"/>
                </a:ext>
              </a:extLst>
            </p:cNvPr>
            <p:cNvGrpSpPr/>
            <p:nvPr/>
          </p:nvGrpSpPr>
          <p:grpSpPr>
            <a:xfrm>
              <a:off x="1828801" y="1710488"/>
              <a:ext cx="9257244" cy="2315240"/>
              <a:chOff x="2050473" y="1710488"/>
              <a:chExt cx="9257244" cy="2315240"/>
            </a:xfrm>
          </p:grpSpPr>
          <p:sp>
            <p:nvSpPr>
              <p:cNvPr id="33" name="Rectangle 32">
                <a:extLst>
                  <a:ext uri="{FF2B5EF4-FFF2-40B4-BE49-F238E27FC236}">
                    <a16:creationId xmlns:a16="http://schemas.microsoft.com/office/drawing/2014/main" id="{739F03D2-884C-41D0-B13B-EE5385783106}"/>
                  </a:ext>
                </a:extLst>
              </p:cNvPr>
              <p:cNvSpPr/>
              <p:nvPr/>
            </p:nvSpPr>
            <p:spPr>
              <a:xfrm>
                <a:off x="2050473" y="2018454"/>
                <a:ext cx="9257244" cy="200727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يعتبر تعزيز الشراكات الدولية واحدا من الأدوار الأساسية التي تسعى لها الواحات، حيث أشارت الدراسات أن 60٪ من الواحات البحثية تركز على </a:t>
                </a:r>
                <a:r>
                  <a:rPr lang="ar-SA" sz="1600" dirty="0" err="1">
                    <a:solidFill>
                      <a:prstClr val="black"/>
                    </a:solidFill>
                    <a:latin typeface="Dubai" panose="020B0503030403030204" pitchFamily="34" charset="-78"/>
                    <a:ea typeface="Times New Roman" panose="02020603050405020304" pitchFamily="18" charset="0"/>
                    <a:cs typeface="Dubai" panose="020B0503030403030204" pitchFamily="34" charset="-78"/>
                  </a:rPr>
                  <a:t>على</a:t>
                </a:r>
                <a:r>
                  <a:rPr lang="ar-SA" sz="1600" dirty="0">
                    <a:solidFill>
                      <a:prstClr val="black"/>
                    </a:solidFill>
                    <a:latin typeface="Dubai" panose="020B0503030403030204" pitchFamily="34" charset="-78"/>
                    <a:ea typeface="Times New Roman" panose="02020603050405020304" pitchFamily="18" charset="0"/>
                    <a:cs typeface="Dubai" panose="020B0503030403030204" pitchFamily="34" charset="-78"/>
                  </a:rPr>
                  <a:t> الشراكات الدولية في السنوات الخمسة إلى العشرة الماضية أكثر من ذي قبل، وقال مديرو الواحات أنهم يتوقعون رؤية الواحات التي تجتذب المزيد من المستأجرين الدوليين ولديهم المزيد من التركيز العالمي في المستقبل</a:t>
                </a:r>
              </a:p>
            </p:txBody>
          </p:sp>
          <p:sp>
            <p:nvSpPr>
              <p:cNvPr id="34" name="Rectangle 33">
                <a:extLst>
                  <a:ext uri="{FF2B5EF4-FFF2-40B4-BE49-F238E27FC236}">
                    <a16:creationId xmlns:a16="http://schemas.microsoft.com/office/drawing/2014/main" id="{74EEF0F3-AA3F-4E53-BD2B-78CAE41BD552}"/>
                  </a:ext>
                </a:extLst>
              </p:cNvPr>
              <p:cNvSpPr/>
              <p:nvPr/>
            </p:nvSpPr>
            <p:spPr>
              <a:xfrm>
                <a:off x="6679095" y="1710488"/>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تعزيز الشراكات الدولية </a:t>
                </a:r>
              </a:p>
            </p:txBody>
          </p:sp>
        </p:grpSp>
        <p:sp>
          <p:nvSpPr>
            <p:cNvPr id="32" name="Rectangle 31">
              <a:extLst>
                <a:ext uri="{FF2B5EF4-FFF2-40B4-BE49-F238E27FC236}">
                  <a16:creationId xmlns:a16="http://schemas.microsoft.com/office/drawing/2014/main" id="{4D68459E-5EE3-424B-8751-0399A8061D8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grpSp>
    </p:spTree>
    <p:extLst>
      <p:ext uri="{BB962C8B-B14F-4D97-AF65-F5344CB8AC3E}">
        <p14:creationId xmlns:p14="http://schemas.microsoft.com/office/powerpoint/2010/main" val="293844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rPr>
              <a:t>الأجندة</a:t>
            </a:r>
            <a:endParaRPr kumimoji="0" lang="en-US"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خطوات إنشاء الحاضنة وقياس أدائها</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السادس</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6" name="Group 5">
            <a:extLst>
              <a:ext uri="{FF2B5EF4-FFF2-40B4-BE49-F238E27FC236}">
                <a16:creationId xmlns:a16="http://schemas.microsoft.com/office/drawing/2014/main" id="{D21E7195-D38C-43FE-BEF2-158A789D4D5C}"/>
              </a:ext>
            </a:extLst>
          </p:cNvPr>
          <p:cNvGrpSpPr/>
          <p:nvPr/>
        </p:nvGrpSpPr>
        <p:grpSpPr>
          <a:xfrm flipH="1">
            <a:off x="1112750" y="1017586"/>
            <a:ext cx="6108211" cy="969105"/>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نشأة وتعريف الواحات العلمية</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ea typeface="+mn-ea"/>
                <a:cs typeface="Dubai" panose="020B0503030403030204" pitchFamily="34" charset="-78"/>
              </a:endParaRP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1112750" y="2165629"/>
            <a:ext cx="6108211" cy="969105"/>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kumimoji="0" lang="ar-SA" sz="2000" b="1" i="0" u="none" strike="noStrike" kern="1200" cap="none" spc="0" normalizeH="0" baseline="0" noProof="0">
                  <a:ln>
                    <a:noFill/>
                  </a:ln>
                  <a:solidFill>
                    <a:srgbClr val="11526A"/>
                  </a:solidFill>
                  <a:effectLst/>
                  <a:uLnTx/>
                  <a:uFillTx/>
                  <a:latin typeface="Dubai" panose="020B0503030403030204" pitchFamily="34" charset="-78"/>
                  <a:ea typeface="+mn-ea"/>
                  <a:cs typeface="Dubai" panose="020B0503030403030204" pitchFamily="34" charset="-78"/>
                </a:rPr>
                <a:t>دور الواحات العلمية</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ea typeface="+mn-ea"/>
                <a:cs typeface="Dubai" panose="020B0503030403030204" pitchFamily="34" charset="-78"/>
              </a:endParaRP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02</a:t>
              </a:r>
            </a:p>
          </p:txBody>
        </p:sp>
      </p:grpSp>
      <p:grpSp>
        <p:nvGrpSpPr>
          <p:cNvPr id="33" name="Group 32">
            <a:extLst>
              <a:ext uri="{FF2B5EF4-FFF2-40B4-BE49-F238E27FC236}">
                <a16:creationId xmlns:a16="http://schemas.microsoft.com/office/drawing/2014/main" id="{C77F422D-4884-4176-9B1C-7D3C2110C6A9}"/>
              </a:ext>
            </a:extLst>
          </p:cNvPr>
          <p:cNvGrpSpPr/>
          <p:nvPr/>
        </p:nvGrpSpPr>
        <p:grpSpPr>
          <a:xfrm flipH="1">
            <a:off x="1112750" y="3313672"/>
            <a:ext cx="6108211" cy="969105"/>
            <a:chOff x="4552520" y="638865"/>
            <a:chExt cx="7181151" cy="2257210"/>
          </a:xfrm>
        </p:grpSpPr>
        <p:sp>
          <p:nvSpPr>
            <p:cNvPr id="34" name="Rectangle 33">
              <a:extLst>
                <a:ext uri="{FF2B5EF4-FFF2-40B4-BE49-F238E27FC236}">
                  <a16:creationId xmlns:a16="http://schemas.microsoft.com/office/drawing/2014/main" id="{673100D1-E104-4BBB-A36B-C8C6DF54E6F1}"/>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مراحل تطور الواحات العلمية</a:t>
              </a:r>
            </a:p>
          </p:txBody>
        </p:sp>
        <p:sp>
          <p:nvSpPr>
            <p:cNvPr id="35" name="Rectangle 34">
              <a:extLst>
                <a:ext uri="{FF2B5EF4-FFF2-40B4-BE49-F238E27FC236}">
                  <a16:creationId xmlns:a16="http://schemas.microsoft.com/office/drawing/2014/main" id="{6CA63C6C-E945-44F5-BB6E-525DF811C446}"/>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03</a:t>
              </a:r>
              <a:endPar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endParaRPr>
            </a:p>
          </p:txBody>
        </p:sp>
      </p:grpSp>
      <p:grpSp>
        <p:nvGrpSpPr>
          <p:cNvPr id="36" name="Group 35">
            <a:extLst>
              <a:ext uri="{FF2B5EF4-FFF2-40B4-BE49-F238E27FC236}">
                <a16:creationId xmlns:a16="http://schemas.microsoft.com/office/drawing/2014/main" id="{51E4CB09-94B7-4C28-9299-C52F710BDF27}"/>
              </a:ext>
            </a:extLst>
          </p:cNvPr>
          <p:cNvGrpSpPr/>
          <p:nvPr/>
        </p:nvGrpSpPr>
        <p:grpSpPr>
          <a:xfrm flipH="1">
            <a:off x="1097861" y="4461715"/>
            <a:ext cx="6108211" cy="969105"/>
            <a:chOff x="4552520" y="638865"/>
            <a:chExt cx="7181151" cy="2257210"/>
          </a:xfrm>
        </p:grpSpPr>
        <p:sp>
          <p:nvSpPr>
            <p:cNvPr id="37" name="Rectangle 36">
              <a:extLst>
                <a:ext uri="{FF2B5EF4-FFF2-40B4-BE49-F238E27FC236}">
                  <a16:creationId xmlns:a16="http://schemas.microsoft.com/office/drawing/2014/main" id="{47A6C2BD-8A49-4D82-AAB7-7261484D88F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الواحات العلمية والابتكار</a:t>
              </a:r>
            </a:p>
          </p:txBody>
        </p:sp>
        <p:sp>
          <p:nvSpPr>
            <p:cNvPr id="38" name="Rectangle 37">
              <a:extLst>
                <a:ext uri="{FF2B5EF4-FFF2-40B4-BE49-F238E27FC236}">
                  <a16:creationId xmlns:a16="http://schemas.microsoft.com/office/drawing/2014/main" id="{8B904E7F-71D0-4B93-8FFE-1729A59D225A}"/>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04</a:t>
              </a:r>
            </a:p>
          </p:txBody>
        </p:sp>
      </p:grpSp>
    </p:spTree>
    <p:extLst>
      <p:ext uri="{BB962C8B-B14F-4D97-AF65-F5344CB8AC3E}">
        <p14:creationId xmlns:p14="http://schemas.microsoft.com/office/powerpoint/2010/main" val="1394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مراحل تطور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7F289DD-B716-427B-854D-F7B29D885177}"/>
              </a:ext>
            </a:extLst>
          </p:cNvPr>
          <p:cNvGrpSpPr/>
          <p:nvPr/>
        </p:nvGrpSpPr>
        <p:grpSpPr>
          <a:xfrm>
            <a:off x="7563378" y="1551853"/>
            <a:ext cx="4628622" cy="530248"/>
            <a:chOff x="6096000" y="2271380"/>
            <a:chExt cx="4628622" cy="530248"/>
          </a:xfrm>
        </p:grpSpPr>
        <p:sp>
          <p:nvSpPr>
            <p:cNvPr id="10" name="Rectangle 9">
              <a:extLst>
                <a:ext uri="{FF2B5EF4-FFF2-40B4-BE49-F238E27FC236}">
                  <a16:creationId xmlns:a16="http://schemas.microsoft.com/office/drawing/2014/main" id="{5A1CDBF6-4D89-49E7-9F4A-CD6D71F93321}"/>
                </a:ext>
              </a:extLst>
            </p:cNvPr>
            <p:cNvSpPr/>
            <p:nvPr/>
          </p:nvSpPr>
          <p:spPr>
            <a:xfrm>
              <a:off x="6096000" y="2271380"/>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الجيل الأول:</a:t>
              </a:r>
            </a:p>
          </p:txBody>
        </p:sp>
        <p:sp>
          <p:nvSpPr>
            <p:cNvPr id="11" name="Rectangle 10">
              <a:extLst>
                <a:ext uri="{FF2B5EF4-FFF2-40B4-BE49-F238E27FC236}">
                  <a16:creationId xmlns:a16="http://schemas.microsoft.com/office/drawing/2014/main" id="{2D7CE5F4-6266-4E3A-BEF2-95913BE792D2}"/>
                </a:ext>
              </a:extLst>
            </p:cNvPr>
            <p:cNvSpPr/>
            <p:nvPr/>
          </p:nvSpPr>
          <p:spPr>
            <a:xfrm>
              <a:off x="10282169" y="2271380"/>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7D87556B-1CD1-4011-A293-90F71AC29924}"/>
              </a:ext>
            </a:extLst>
          </p:cNvPr>
          <p:cNvSpPr/>
          <p:nvPr/>
        </p:nvSpPr>
        <p:spPr>
          <a:xfrm>
            <a:off x="1109272" y="2321061"/>
            <a:ext cx="10549328" cy="729430"/>
          </a:xfrm>
          <a:prstGeom prst="rect">
            <a:avLst/>
          </a:prstGeom>
        </p:spPr>
        <p:txBody>
          <a:bodyPr wrap="square">
            <a:spAutoFit/>
          </a:bodyPr>
          <a:lstStyle/>
          <a:p>
            <a:pPr algn="just" rtl="1">
              <a:lnSpc>
                <a:spcPct val="115000"/>
              </a:lnSpc>
              <a:spcAft>
                <a:spcPts val="1000"/>
              </a:spcAft>
            </a:pPr>
            <a:r>
              <a:rPr lang="ar-EG" b="1" dirty="0">
                <a:latin typeface="Dubai" panose="020B0503030403030204" pitchFamily="34" charset="-78"/>
                <a:ea typeface="Times New Roman" panose="02020603050405020304" pitchFamily="18" charset="0"/>
                <a:cs typeface="Dubai" panose="020B0503030403030204" pitchFamily="34" charset="-78"/>
              </a:rPr>
              <a:t>تتطابق الواحات العلمية والتقنية التي بدأت خلال الثمانينات وقبلها إلى حد كبير مع ما يمكن أن نطلق عليه الجيل الأول للواحات الذي تشمل مميزاته الأساسية على ما يلي:</a:t>
            </a:r>
            <a:endParaRPr lang="en-SG" b="1" dirty="0">
              <a:latin typeface="Dubai" panose="020B0503030403030204" pitchFamily="34" charset="-78"/>
              <a:ea typeface="Times New Roman" panose="02020603050405020304" pitchFamily="18" charset="0"/>
              <a:cs typeface="Dubai" panose="020B0503030403030204" pitchFamily="34" charset="-78"/>
            </a:endParaRPr>
          </a:p>
        </p:txBody>
      </p:sp>
      <p:grpSp>
        <p:nvGrpSpPr>
          <p:cNvPr id="17" name="Group 16">
            <a:extLst>
              <a:ext uri="{FF2B5EF4-FFF2-40B4-BE49-F238E27FC236}">
                <a16:creationId xmlns:a16="http://schemas.microsoft.com/office/drawing/2014/main" id="{4CCFD918-CE16-4FD9-AC1E-893E832C76F0}"/>
              </a:ext>
            </a:extLst>
          </p:cNvPr>
          <p:cNvGrpSpPr/>
          <p:nvPr/>
        </p:nvGrpSpPr>
        <p:grpSpPr>
          <a:xfrm>
            <a:off x="2461347" y="3137331"/>
            <a:ext cx="8198689" cy="3005535"/>
            <a:chOff x="2574141" y="3212281"/>
            <a:chExt cx="8198689" cy="3005535"/>
          </a:xfrm>
        </p:grpSpPr>
        <p:cxnSp>
          <p:nvCxnSpPr>
            <p:cNvPr id="8" name="Straight Connector 7">
              <a:extLst>
                <a:ext uri="{FF2B5EF4-FFF2-40B4-BE49-F238E27FC236}">
                  <a16:creationId xmlns:a16="http://schemas.microsoft.com/office/drawing/2014/main" id="{5E0FE13D-B80E-4ED7-90A2-9FA8D73E5E1D}"/>
                </a:ext>
              </a:extLst>
            </p:cNvPr>
            <p:cNvCxnSpPr>
              <a:cxnSpLocks/>
            </p:cNvCxnSpPr>
            <p:nvPr/>
          </p:nvCxnSpPr>
          <p:spPr>
            <a:xfrm>
              <a:off x="10553076" y="3212281"/>
              <a:ext cx="0" cy="300553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329A11B-8DDC-4B60-84AB-9D97DEBD413B}"/>
                </a:ext>
              </a:extLst>
            </p:cNvPr>
            <p:cNvGrpSpPr/>
            <p:nvPr/>
          </p:nvGrpSpPr>
          <p:grpSpPr>
            <a:xfrm>
              <a:off x="5353748" y="3431989"/>
              <a:ext cx="5419082" cy="488726"/>
              <a:chOff x="5378357" y="3429000"/>
              <a:chExt cx="5419082" cy="488726"/>
            </a:xfrm>
          </p:grpSpPr>
          <p:sp>
            <p:nvSpPr>
              <p:cNvPr id="12" name="Oval 11">
                <a:extLst>
                  <a:ext uri="{FF2B5EF4-FFF2-40B4-BE49-F238E27FC236}">
                    <a16:creationId xmlns:a16="http://schemas.microsoft.com/office/drawing/2014/main" id="{1911121B-A8D1-40AB-A81C-10A746069BAF}"/>
                  </a:ext>
                </a:extLst>
              </p:cNvPr>
              <p:cNvSpPr/>
              <p:nvPr/>
            </p:nvSpPr>
            <p:spPr>
              <a:xfrm>
                <a:off x="10308713" y="3429000"/>
                <a:ext cx="488726" cy="488726"/>
              </a:xfrm>
              <a:prstGeom prst="ellipse">
                <a:avLst/>
              </a:prstGeom>
              <a:solidFill>
                <a:srgbClr val="00506B"/>
              </a:solidFill>
              <a:ln w="38100">
                <a:solidFill>
                  <a:srgbClr val="EEA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Dubai" panose="020B0503030403030204" pitchFamily="34" charset="-78"/>
                    <a:cs typeface="Dubai" panose="020B0503030403030204" pitchFamily="34" charset="-78"/>
                  </a:rPr>
                  <a:t>1</a:t>
                </a:r>
              </a:p>
            </p:txBody>
          </p:sp>
          <p:sp>
            <p:nvSpPr>
              <p:cNvPr id="15" name="Rectangle 14">
                <a:extLst>
                  <a:ext uri="{FF2B5EF4-FFF2-40B4-BE49-F238E27FC236}">
                    <a16:creationId xmlns:a16="http://schemas.microsoft.com/office/drawing/2014/main" id="{A9FEDB8A-C248-407F-BBDC-45B79F86C41E}"/>
                  </a:ext>
                </a:extLst>
              </p:cNvPr>
              <p:cNvSpPr/>
              <p:nvPr/>
            </p:nvSpPr>
            <p:spPr>
              <a:xfrm>
                <a:off x="5378357" y="3485620"/>
                <a:ext cx="4828565" cy="375487"/>
              </a:xfrm>
              <a:prstGeom prst="rect">
                <a:avLst/>
              </a:prstGeom>
            </p:spPr>
            <p:txBody>
              <a:bodyPr wrap="none">
                <a:spAutoFit/>
              </a:bodyPr>
              <a:lstStyle/>
              <a:p>
                <a:pPr lvl="0" algn="just" rtl="1">
                  <a:lnSpc>
                    <a:spcPct val="115000"/>
                  </a:lnSpc>
                </a:pPr>
                <a:r>
                  <a:rPr lang="ar-EG" sz="1600" dirty="0">
                    <a:solidFill>
                      <a:prstClr val="black"/>
                    </a:solidFill>
                    <a:latin typeface="Dubai" panose="020B0503030403030204" pitchFamily="34" charset="-78"/>
                    <a:ea typeface="Calibri" panose="020F0502020204030204" pitchFamily="34" charset="0"/>
                    <a:cs typeface="Dubai" panose="020B0503030403030204" pitchFamily="34" charset="-78"/>
                  </a:rPr>
                  <a:t>الموقع الجيد ذو المناظر الطبيعية والمباني ذات النوعية الجذابة.</a:t>
                </a:r>
                <a:endParaRPr lang="en-SG" sz="1600" dirty="0">
                  <a:solidFill>
                    <a:prstClr val="black"/>
                  </a:solidFill>
                  <a:latin typeface="Dubai" panose="020B0503030403030204" pitchFamily="34" charset="-78"/>
                  <a:ea typeface="Calibri" panose="020F0502020204030204" pitchFamily="34" charset="0"/>
                  <a:cs typeface="Dubai" panose="020B0503030403030204" pitchFamily="34" charset="-78"/>
                </a:endParaRPr>
              </a:p>
            </p:txBody>
          </p:sp>
        </p:grpSp>
        <p:grpSp>
          <p:nvGrpSpPr>
            <p:cNvPr id="22" name="Group 21">
              <a:extLst>
                <a:ext uri="{FF2B5EF4-FFF2-40B4-BE49-F238E27FC236}">
                  <a16:creationId xmlns:a16="http://schemas.microsoft.com/office/drawing/2014/main" id="{8AB9D3A6-EE90-495B-99CC-2003EFC04C41}"/>
                </a:ext>
              </a:extLst>
            </p:cNvPr>
            <p:cNvGrpSpPr/>
            <p:nvPr/>
          </p:nvGrpSpPr>
          <p:grpSpPr>
            <a:xfrm>
              <a:off x="2574141" y="4269277"/>
              <a:ext cx="8198689" cy="658642"/>
              <a:chOff x="2598750" y="3457310"/>
              <a:chExt cx="8198689" cy="658642"/>
            </a:xfrm>
          </p:grpSpPr>
          <p:sp>
            <p:nvSpPr>
              <p:cNvPr id="23" name="Oval 22">
                <a:extLst>
                  <a:ext uri="{FF2B5EF4-FFF2-40B4-BE49-F238E27FC236}">
                    <a16:creationId xmlns:a16="http://schemas.microsoft.com/office/drawing/2014/main" id="{BE235041-56ED-4D2F-98DA-F18F847D114C}"/>
                  </a:ext>
                </a:extLst>
              </p:cNvPr>
              <p:cNvSpPr/>
              <p:nvPr/>
            </p:nvSpPr>
            <p:spPr>
              <a:xfrm>
                <a:off x="10308713" y="3542268"/>
                <a:ext cx="488726" cy="488726"/>
              </a:xfrm>
              <a:prstGeom prst="ellipse">
                <a:avLst/>
              </a:prstGeom>
              <a:solidFill>
                <a:srgbClr val="00506B"/>
              </a:solidFill>
              <a:ln w="38100">
                <a:solidFill>
                  <a:srgbClr val="EEA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Dubai" panose="020B0503030403030204" pitchFamily="34" charset="-78"/>
                    <a:cs typeface="Dubai" panose="020B0503030403030204" pitchFamily="34" charset="-78"/>
                  </a:rPr>
                  <a:t>2</a:t>
                </a:r>
              </a:p>
            </p:txBody>
          </p:sp>
          <p:sp>
            <p:nvSpPr>
              <p:cNvPr id="24" name="Rectangle 23">
                <a:extLst>
                  <a:ext uri="{FF2B5EF4-FFF2-40B4-BE49-F238E27FC236}">
                    <a16:creationId xmlns:a16="http://schemas.microsoft.com/office/drawing/2014/main" id="{0955B12F-7BE0-492D-894B-59738E3F3CA1}"/>
                  </a:ext>
                </a:extLst>
              </p:cNvPr>
              <p:cNvSpPr/>
              <p:nvPr/>
            </p:nvSpPr>
            <p:spPr>
              <a:xfrm>
                <a:off x="2598750" y="3457310"/>
                <a:ext cx="7689602" cy="658642"/>
              </a:xfrm>
              <a:prstGeom prst="rect">
                <a:avLst/>
              </a:prstGeom>
            </p:spPr>
            <p:txBody>
              <a:bodyPr wrap="square">
                <a:spAutoFit/>
              </a:bodyPr>
              <a:lstStyle/>
              <a:p>
                <a:pPr lvl="0" algn="just" rtl="1">
                  <a:lnSpc>
                    <a:spcPct val="115000"/>
                  </a:lnSpc>
                </a:pPr>
                <a:r>
                  <a:rPr lang="ar-EG" sz="1600" dirty="0">
                    <a:solidFill>
                      <a:prstClr val="black"/>
                    </a:solidFill>
                    <a:latin typeface="Dubai" panose="020B0503030403030204" pitchFamily="34" charset="-78"/>
                    <a:ea typeface="Calibri" panose="020F0502020204030204" pitchFamily="34" charset="0"/>
                    <a:cs typeface="Dubai" panose="020B0503030403030204" pitchFamily="34" charset="-78"/>
                  </a:rPr>
                  <a:t>مرجعية واحدة من مؤسسات التعليم العالي. إذ ترتبط معظم الواحات العلمية والتقنية بجامعة واحدة ولكن بعضها مرتبط بجامعة أو جامعتين.</a:t>
                </a:r>
              </a:p>
            </p:txBody>
          </p:sp>
        </p:grpSp>
        <p:grpSp>
          <p:nvGrpSpPr>
            <p:cNvPr id="25" name="Group 24">
              <a:extLst>
                <a:ext uri="{FF2B5EF4-FFF2-40B4-BE49-F238E27FC236}">
                  <a16:creationId xmlns:a16="http://schemas.microsoft.com/office/drawing/2014/main" id="{564E2AD0-DBDF-495C-A0AF-AFCACE0F86AA}"/>
                </a:ext>
              </a:extLst>
            </p:cNvPr>
            <p:cNvGrpSpPr/>
            <p:nvPr/>
          </p:nvGrpSpPr>
          <p:grpSpPr>
            <a:xfrm>
              <a:off x="2574141" y="5276481"/>
              <a:ext cx="8198689" cy="658642"/>
              <a:chOff x="2598750" y="3457310"/>
              <a:chExt cx="8198689" cy="658642"/>
            </a:xfrm>
          </p:grpSpPr>
          <p:sp>
            <p:nvSpPr>
              <p:cNvPr id="26" name="Oval 25">
                <a:extLst>
                  <a:ext uri="{FF2B5EF4-FFF2-40B4-BE49-F238E27FC236}">
                    <a16:creationId xmlns:a16="http://schemas.microsoft.com/office/drawing/2014/main" id="{60938F31-55D8-4FE0-B9E5-DD539C1312F7}"/>
                  </a:ext>
                </a:extLst>
              </p:cNvPr>
              <p:cNvSpPr/>
              <p:nvPr/>
            </p:nvSpPr>
            <p:spPr>
              <a:xfrm>
                <a:off x="10308713" y="3542268"/>
                <a:ext cx="488726" cy="488726"/>
              </a:xfrm>
              <a:prstGeom prst="ellipse">
                <a:avLst/>
              </a:prstGeom>
              <a:solidFill>
                <a:srgbClr val="00506B"/>
              </a:solidFill>
              <a:ln w="38100">
                <a:solidFill>
                  <a:srgbClr val="EEA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Dubai" panose="020B0503030403030204" pitchFamily="34" charset="-78"/>
                    <a:cs typeface="Dubai" panose="020B0503030403030204" pitchFamily="34" charset="-78"/>
                  </a:rPr>
                  <a:t>3</a:t>
                </a:r>
              </a:p>
            </p:txBody>
          </p:sp>
          <p:sp>
            <p:nvSpPr>
              <p:cNvPr id="27" name="Rectangle 26">
                <a:extLst>
                  <a:ext uri="{FF2B5EF4-FFF2-40B4-BE49-F238E27FC236}">
                    <a16:creationId xmlns:a16="http://schemas.microsoft.com/office/drawing/2014/main" id="{247C65A2-3EFF-4C81-8B90-F01181558FE3}"/>
                  </a:ext>
                </a:extLst>
              </p:cNvPr>
              <p:cNvSpPr/>
              <p:nvPr/>
            </p:nvSpPr>
            <p:spPr>
              <a:xfrm>
                <a:off x="2598750" y="3457310"/>
                <a:ext cx="7689602" cy="658642"/>
              </a:xfrm>
              <a:prstGeom prst="rect">
                <a:avLst/>
              </a:prstGeom>
            </p:spPr>
            <p:txBody>
              <a:bodyPr wrap="square">
                <a:spAutoFit/>
              </a:bodyPr>
              <a:lstStyle/>
              <a:p>
                <a:pPr lvl="0" algn="just" rtl="1">
                  <a:lnSpc>
                    <a:spcPct val="115000"/>
                  </a:lnSpc>
                </a:pPr>
                <a:r>
                  <a:rPr lang="ar-EG" sz="1600" dirty="0">
                    <a:solidFill>
                      <a:prstClr val="black"/>
                    </a:solidFill>
                    <a:latin typeface="Dubai" panose="020B0503030403030204" pitchFamily="34" charset="-78"/>
                    <a:ea typeface="Calibri" panose="020F0502020204030204" pitchFamily="34" charset="0"/>
                    <a:cs typeface="Dubai" panose="020B0503030403030204" pitchFamily="34" charset="-78"/>
                  </a:rPr>
                  <a:t>ربط الانشطة  بمؤسسات التعليم العالي لتعزيز النقل التقني لدعم الابتكار ولكن فقط داخل الشركات الموجودة بالواحة.</a:t>
                </a:r>
              </a:p>
            </p:txBody>
          </p:sp>
        </p:grpSp>
      </p:grpSp>
    </p:spTree>
    <p:extLst>
      <p:ext uri="{BB962C8B-B14F-4D97-AF65-F5344CB8AC3E}">
        <p14:creationId xmlns:p14="http://schemas.microsoft.com/office/powerpoint/2010/main" val="3861429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مراحل تطور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7F289DD-B716-427B-854D-F7B29D885177}"/>
              </a:ext>
            </a:extLst>
          </p:cNvPr>
          <p:cNvGrpSpPr/>
          <p:nvPr/>
        </p:nvGrpSpPr>
        <p:grpSpPr>
          <a:xfrm>
            <a:off x="7563378" y="1551853"/>
            <a:ext cx="4628622" cy="530248"/>
            <a:chOff x="6096000" y="2271380"/>
            <a:chExt cx="4628622" cy="530248"/>
          </a:xfrm>
        </p:grpSpPr>
        <p:sp>
          <p:nvSpPr>
            <p:cNvPr id="10" name="Rectangle 9">
              <a:extLst>
                <a:ext uri="{FF2B5EF4-FFF2-40B4-BE49-F238E27FC236}">
                  <a16:creationId xmlns:a16="http://schemas.microsoft.com/office/drawing/2014/main" id="{5A1CDBF6-4D89-49E7-9F4A-CD6D71F93321}"/>
                </a:ext>
              </a:extLst>
            </p:cNvPr>
            <p:cNvSpPr/>
            <p:nvPr/>
          </p:nvSpPr>
          <p:spPr>
            <a:xfrm>
              <a:off x="6096000" y="2271380"/>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الجيل الثاني:</a:t>
              </a:r>
            </a:p>
          </p:txBody>
        </p:sp>
        <p:sp>
          <p:nvSpPr>
            <p:cNvPr id="11" name="Rectangle 10">
              <a:extLst>
                <a:ext uri="{FF2B5EF4-FFF2-40B4-BE49-F238E27FC236}">
                  <a16:creationId xmlns:a16="http://schemas.microsoft.com/office/drawing/2014/main" id="{2D7CE5F4-6266-4E3A-BEF2-95913BE792D2}"/>
                </a:ext>
              </a:extLst>
            </p:cNvPr>
            <p:cNvSpPr/>
            <p:nvPr/>
          </p:nvSpPr>
          <p:spPr>
            <a:xfrm>
              <a:off x="10282169" y="2271380"/>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7D87556B-1CD1-4011-A293-90F71AC29924}"/>
              </a:ext>
            </a:extLst>
          </p:cNvPr>
          <p:cNvSpPr/>
          <p:nvPr/>
        </p:nvSpPr>
        <p:spPr>
          <a:xfrm>
            <a:off x="821336" y="2586462"/>
            <a:ext cx="10549328" cy="1685077"/>
          </a:xfrm>
          <a:prstGeom prst="rect">
            <a:avLst/>
          </a:prstGeom>
        </p:spPr>
        <p:txBody>
          <a:bodyPr wrap="square">
            <a:spAutoFit/>
          </a:bodyPr>
          <a:lstStyle/>
          <a:p>
            <a:pPr algn="just" rtl="1">
              <a:lnSpc>
                <a:spcPct val="115000"/>
              </a:lnSpc>
              <a:spcAft>
                <a:spcPts val="1000"/>
              </a:spcAft>
            </a:pPr>
            <a:r>
              <a:rPr lang="ar-EG" b="1" dirty="0">
                <a:latin typeface="Dubai" panose="020B0503030403030204" pitchFamily="34" charset="-78"/>
                <a:ea typeface="Times New Roman" panose="02020603050405020304" pitchFamily="18" charset="0"/>
                <a:cs typeface="Dubai" panose="020B0503030403030204" pitchFamily="34" charset="-78"/>
              </a:rPr>
              <a:t>خلال التسعينيات الميلادية بدأت العديد من الواحات العلمية والتقنية في استيعاب الاعمال التجارية التقنية الأصغر التي كانت تدعمها ولكنها لا تنمو بالسرعة المتوقعة ، ويرجع ذلك إلى حد كبير إلى أن فرق إدارة الاعمال التقنية الناشئة تفتقر إلى الخبرة نسبيا.  ولذلك بدأت الواحات العلمية والتقنية تدريجياً بتوسيع الدعم الذي يمكن أن تقدمه لهذه الشركات، وتوفير مصادر التمويل، والتدريب على بدء الأعمال التجارية، بما في ذلك برامج التوجيه والتدريب. وفي بعض الحالات، قد يتم تنفيذ هذه البرامج من قبل الواحات نفسها، وفي حالات أخرى يتم تقديم هذه الخدمات بشراكة وتعهد من جهات خارج الواحة.</a:t>
            </a:r>
          </a:p>
        </p:txBody>
      </p:sp>
    </p:spTree>
    <p:extLst>
      <p:ext uri="{BB962C8B-B14F-4D97-AF65-F5344CB8AC3E}">
        <p14:creationId xmlns:p14="http://schemas.microsoft.com/office/powerpoint/2010/main" val="4402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مراحل تطور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7F289DD-B716-427B-854D-F7B29D885177}"/>
              </a:ext>
            </a:extLst>
          </p:cNvPr>
          <p:cNvGrpSpPr/>
          <p:nvPr/>
        </p:nvGrpSpPr>
        <p:grpSpPr>
          <a:xfrm>
            <a:off x="7563378" y="1551853"/>
            <a:ext cx="4628622" cy="530248"/>
            <a:chOff x="6096000" y="2271380"/>
            <a:chExt cx="4628622" cy="530248"/>
          </a:xfrm>
        </p:grpSpPr>
        <p:sp>
          <p:nvSpPr>
            <p:cNvPr id="10" name="Rectangle 9">
              <a:extLst>
                <a:ext uri="{FF2B5EF4-FFF2-40B4-BE49-F238E27FC236}">
                  <a16:creationId xmlns:a16="http://schemas.microsoft.com/office/drawing/2014/main" id="{5A1CDBF6-4D89-49E7-9F4A-CD6D71F93321}"/>
                </a:ext>
              </a:extLst>
            </p:cNvPr>
            <p:cNvSpPr/>
            <p:nvPr/>
          </p:nvSpPr>
          <p:spPr>
            <a:xfrm>
              <a:off x="6096000" y="2271380"/>
              <a:ext cx="4463808"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b="1" dirty="0">
                  <a:solidFill>
                    <a:prstClr val="white"/>
                  </a:solidFill>
                  <a:latin typeface="Dubai" panose="020B0503030403030204" pitchFamily="34" charset="-78"/>
                  <a:ea typeface="Calibri" panose="020F0502020204030204" pitchFamily="34" charset="0"/>
                  <a:cs typeface="Dubai" panose="020B0503030403030204" pitchFamily="34" charset="-78"/>
                </a:rPr>
                <a:t>الجيل الثالث</a:t>
              </a:r>
            </a:p>
          </p:txBody>
        </p:sp>
        <p:sp>
          <p:nvSpPr>
            <p:cNvPr id="11" name="Rectangle 10">
              <a:extLst>
                <a:ext uri="{FF2B5EF4-FFF2-40B4-BE49-F238E27FC236}">
                  <a16:creationId xmlns:a16="http://schemas.microsoft.com/office/drawing/2014/main" id="{2D7CE5F4-6266-4E3A-BEF2-95913BE792D2}"/>
                </a:ext>
              </a:extLst>
            </p:cNvPr>
            <p:cNvSpPr/>
            <p:nvPr/>
          </p:nvSpPr>
          <p:spPr>
            <a:xfrm>
              <a:off x="10282169" y="2271380"/>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7D87556B-1CD1-4011-A293-90F71AC29924}"/>
              </a:ext>
            </a:extLst>
          </p:cNvPr>
          <p:cNvSpPr/>
          <p:nvPr/>
        </p:nvSpPr>
        <p:spPr>
          <a:xfrm>
            <a:off x="821336" y="2586462"/>
            <a:ext cx="10549328" cy="2322174"/>
          </a:xfrm>
          <a:prstGeom prst="rect">
            <a:avLst/>
          </a:prstGeom>
        </p:spPr>
        <p:txBody>
          <a:bodyPr wrap="square">
            <a:spAutoFit/>
          </a:bodyPr>
          <a:lstStyle/>
          <a:p>
            <a:pPr algn="just" rtl="1">
              <a:lnSpc>
                <a:spcPct val="115000"/>
              </a:lnSpc>
              <a:spcAft>
                <a:spcPts val="1000"/>
              </a:spcAft>
            </a:pPr>
            <a:r>
              <a:rPr lang="ar-EG" b="1" dirty="0">
                <a:latin typeface="Dubai" panose="020B0503030403030204" pitchFamily="34" charset="-78"/>
                <a:ea typeface="Times New Roman" panose="02020603050405020304" pitchFamily="18" charset="0"/>
                <a:cs typeface="Dubai" panose="020B0503030403030204" pitchFamily="34" charset="-78"/>
              </a:rPr>
              <a:t> تم تعريف الجيل الثالث من الواحات التقنية في عام 2006 عندما اجتمع حوالي 30 من أبرز مديري الواحات والمطورين والباحثين </a:t>
            </a:r>
            <a:r>
              <a:rPr lang="ar-EG" b="1" dirty="0" err="1">
                <a:latin typeface="Dubai" panose="020B0503030403030204" pitchFamily="34" charset="-78"/>
                <a:ea typeface="Times New Roman" panose="02020603050405020304" pitchFamily="18" charset="0"/>
                <a:cs typeface="Dubai" panose="020B0503030403030204" pitchFamily="34" charset="-78"/>
              </a:rPr>
              <a:t>الاكاديمين</a:t>
            </a:r>
            <a:r>
              <a:rPr lang="ar-EG" b="1" dirty="0">
                <a:latin typeface="Dubai" panose="020B0503030403030204" pitchFamily="34" charset="-78"/>
                <a:ea typeface="Times New Roman" panose="02020603050405020304" pitchFamily="18" charset="0"/>
                <a:cs typeface="Dubai" panose="020B0503030403030204" pitchFamily="34" charset="-78"/>
              </a:rPr>
              <a:t> والاستشاريين بالعالم في ورشة عمل بمانشستر في بريطانيا. وتم الاستنتاج أن الجيل الثالث لديه كل المميزات الجيدة للجيل الثاني للواحة العلمية، ولكن سيتم إنشاء الواحات فعليًا لإنشاء المجالات والبيئات المواتية للمستويات العالية من الإبداع والابتكار في كل من المنظمات الغير رسمية والرسمية. وسيتم توفير "مجالات التعاون" هذه لمستأجرين الواحات العلمية والتقنية ولكنهم قد يستعينون أيضًا بشركات ومورّدي الخدمات الآخرين لإنشاء مجموعة غنية من المنظمات والأشخاص الذين يجتمعون معا لتحسين إنتاجية العمليات المعقدة للغاية التي تنطوي على المعرفة ، وتحويلها إلى منتج أو خدمة وإحضارها إلى السوق.</a:t>
            </a:r>
          </a:p>
        </p:txBody>
      </p:sp>
    </p:spTree>
    <p:extLst>
      <p:ext uri="{BB962C8B-B14F-4D97-AF65-F5344CB8AC3E}">
        <p14:creationId xmlns:p14="http://schemas.microsoft.com/office/powerpoint/2010/main" val="4054140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الواحات العلمية والابتكار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FFB6BF2-DA00-4C20-A9EB-2F4BB3D883C6}"/>
              </a:ext>
            </a:extLst>
          </p:cNvPr>
          <p:cNvGrpSpPr/>
          <p:nvPr/>
        </p:nvGrpSpPr>
        <p:grpSpPr>
          <a:xfrm>
            <a:off x="0" y="2134183"/>
            <a:ext cx="12192000" cy="2872531"/>
            <a:chOff x="0" y="2134183"/>
            <a:chExt cx="12192000" cy="2872531"/>
          </a:xfrm>
        </p:grpSpPr>
        <p:grpSp>
          <p:nvGrpSpPr>
            <p:cNvPr id="9" name="Group 8">
              <a:extLst>
                <a:ext uri="{FF2B5EF4-FFF2-40B4-BE49-F238E27FC236}">
                  <a16:creationId xmlns:a16="http://schemas.microsoft.com/office/drawing/2014/main" id="{4EDA8EE3-4AC7-4F45-A6E8-5B231CEABBBE}"/>
                </a:ext>
              </a:extLst>
            </p:cNvPr>
            <p:cNvGrpSpPr/>
            <p:nvPr/>
          </p:nvGrpSpPr>
          <p:grpSpPr>
            <a:xfrm>
              <a:off x="0" y="2134183"/>
              <a:ext cx="12192000" cy="2872531"/>
              <a:chOff x="-1467378" y="2271380"/>
              <a:chExt cx="12192000" cy="530248"/>
            </a:xfrm>
          </p:grpSpPr>
          <p:sp>
            <p:nvSpPr>
              <p:cNvPr id="12" name="Rectangle 11">
                <a:extLst>
                  <a:ext uri="{FF2B5EF4-FFF2-40B4-BE49-F238E27FC236}">
                    <a16:creationId xmlns:a16="http://schemas.microsoft.com/office/drawing/2014/main" id="{153801D7-DF59-4B24-874E-7ED135661DC8}"/>
                  </a:ext>
                </a:extLst>
              </p:cNvPr>
              <p:cNvSpPr/>
              <p:nvPr/>
            </p:nvSpPr>
            <p:spPr>
              <a:xfrm>
                <a:off x="-1024925" y="2271380"/>
                <a:ext cx="11584733"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ar-SA" b="1" dirty="0">
                  <a:solidFill>
                    <a:prstClr val="white"/>
                  </a:solidFill>
                  <a:latin typeface="Dubai" panose="020B0503030403030204" pitchFamily="34" charset="-78"/>
                  <a:ea typeface="Calibri" panose="020F0502020204030204" pitchFamily="34" charset="0"/>
                  <a:cs typeface="Dubai" panose="020B0503030403030204" pitchFamily="34" charset="-78"/>
                </a:endParaRPr>
              </a:p>
            </p:txBody>
          </p:sp>
          <p:sp>
            <p:nvSpPr>
              <p:cNvPr id="13" name="Rectangle 12">
                <a:extLst>
                  <a:ext uri="{FF2B5EF4-FFF2-40B4-BE49-F238E27FC236}">
                    <a16:creationId xmlns:a16="http://schemas.microsoft.com/office/drawing/2014/main" id="{1C720314-0E78-4FE2-9D23-5ED2B08F4E5B}"/>
                  </a:ext>
                </a:extLst>
              </p:cNvPr>
              <p:cNvSpPr/>
              <p:nvPr/>
            </p:nvSpPr>
            <p:spPr>
              <a:xfrm>
                <a:off x="10282169" y="2271380"/>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D992535-AFF3-4A94-B79C-894BCCF452A2}"/>
                  </a:ext>
                </a:extLst>
              </p:cNvPr>
              <p:cNvSpPr/>
              <p:nvPr/>
            </p:nvSpPr>
            <p:spPr>
              <a:xfrm>
                <a:off x="-1467378" y="2271380"/>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7D87556B-1CD1-4011-A293-90F71AC29924}"/>
                </a:ext>
              </a:extLst>
            </p:cNvPr>
            <p:cNvSpPr/>
            <p:nvPr/>
          </p:nvSpPr>
          <p:spPr>
            <a:xfrm>
              <a:off x="2416540" y="2887184"/>
              <a:ext cx="7358921" cy="1366528"/>
            </a:xfrm>
            <a:prstGeom prst="rect">
              <a:avLst/>
            </a:prstGeom>
          </p:spPr>
          <p:txBody>
            <a:bodyPr wrap="square">
              <a:spAutoFit/>
            </a:bodyPr>
            <a:lstStyle/>
            <a:p>
              <a:pPr algn="justLow" rtl="1">
                <a:lnSpc>
                  <a:spcPct val="115000"/>
                </a:lnSpc>
                <a:spcAft>
                  <a:spcPts val="1000"/>
                </a:spcAft>
              </a:pPr>
              <a:r>
                <a:rPr lang="ar-EG" b="1" dirty="0">
                  <a:solidFill>
                    <a:schemeClr val="bg1"/>
                  </a:solidFill>
                  <a:latin typeface="Dubai" panose="020B0503030403030204" pitchFamily="34" charset="-78"/>
                  <a:ea typeface="Times New Roman" panose="02020603050405020304" pitchFamily="18" charset="0"/>
                  <a:cs typeface="Dubai" panose="020B0503030403030204" pitchFamily="34" charset="-78"/>
                </a:rPr>
                <a:t>إن مفهوم "الابتكار المفتوح" </a:t>
              </a:r>
              <a:r>
                <a:rPr lang="en-US" b="1" dirty="0">
                  <a:solidFill>
                    <a:schemeClr val="bg1"/>
                  </a:solidFill>
                  <a:latin typeface="Dubai" panose="020B0503030403030204" pitchFamily="34" charset="-78"/>
                  <a:ea typeface="Times New Roman" panose="02020603050405020304" pitchFamily="18" charset="0"/>
                  <a:cs typeface="Dubai" panose="020B0503030403030204" pitchFamily="34" charset="-78"/>
                </a:rPr>
                <a:t>Open Innovation </a:t>
              </a:r>
              <a:r>
                <a:rPr lang="ar-EG" b="1" dirty="0">
                  <a:solidFill>
                    <a:schemeClr val="bg1"/>
                  </a:solidFill>
                  <a:latin typeface="Dubai" panose="020B0503030403030204" pitchFamily="34" charset="-78"/>
                  <a:ea typeface="Times New Roman" panose="02020603050405020304" pitchFamily="18" charset="0"/>
                  <a:cs typeface="Dubai" panose="020B0503030403030204" pitchFamily="34" charset="-78"/>
                </a:rPr>
                <a:t>الذي قدمه هنري </a:t>
              </a:r>
              <a:r>
                <a:rPr lang="ar-EG" b="1" dirty="0" err="1">
                  <a:solidFill>
                    <a:schemeClr val="bg1"/>
                  </a:solidFill>
                  <a:latin typeface="Dubai" panose="020B0503030403030204" pitchFamily="34" charset="-78"/>
                  <a:ea typeface="Times New Roman" panose="02020603050405020304" pitchFamily="18" charset="0"/>
                  <a:cs typeface="Dubai" panose="020B0503030403030204" pitchFamily="34" charset="-78"/>
                </a:rPr>
                <a:t>تشيسبرو</a:t>
              </a:r>
              <a:r>
                <a:rPr lang="ar-EG" b="1" dirty="0">
                  <a:solidFill>
                    <a:schemeClr val="bg1"/>
                  </a:solidFill>
                  <a:latin typeface="Dubai" panose="020B0503030403030204" pitchFamily="34" charset="-78"/>
                  <a:ea typeface="Times New Roman" panose="02020603050405020304" pitchFamily="18" charset="0"/>
                  <a:cs typeface="Dubai" panose="020B0503030403030204" pitchFamily="34" charset="-78"/>
                </a:rPr>
                <a:t>  (2005)  وأكد فيه على استخدام الموارد الخارجية والداخلية للابتكار أصبح الآن مفهوم ذا أهمية كبيرة في استراتيجيات الابتكار بالنسبة للشركات الكبيرة والصغيرة على حد سواء. كما أنه موضوع متنامي في الخدمات التي تقدمها الواحات العلمية والتقنية. </a:t>
              </a:r>
            </a:p>
          </p:txBody>
        </p:sp>
      </p:grpSp>
    </p:spTree>
    <p:extLst>
      <p:ext uri="{BB962C8B-B14F-4D97-AF65-F5344CB8AC3E}">
        <p14:creationId xmlns:p14="http://schemas.microsoft.com/office/powerpoint/2010/main" val="1432634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الواحات العلمية والابتكار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F14F0C6-BB4F-4269-9BDF-D3C18F7767CB}"/>
              </a:ext>
            </a:extLst>
          </p:cNvPr>
          <p:cNvSpPr/>
          <p:nvPr/>
        </p:nvSpPr>
        <p:spPr>
          <a:xfrm>
            <a:off x="675249" y="1293498"/>
            <a:ext cx="10021779" cy="923330"/>
          </a:xfrm>
          <a:prstGeom prst="rect">
            <a:avLst/>
          </a:prstGeom>
        </p:spPr>
        <p:txBody>
          <a:bodyPr wrap="square">
            <a:spAutoFit/>
          </a:bodyPr>
          <a:lstStyle/>
          <a:p>
            <a:pPr algn="r" rtl="1"/>
            <a:r>
              <a:rPr lang="ar-SA" b="1" dirty="0">
                <a:latin typeface="Dubai" panose="020B0503030403030204" pitchFamily="34" charset="-78"/>
                <a:ea typeface="Times New Roman" panose="02020603050405020304" pitchFamily="18" charset="0"/>
                <a:cs typeface="Dubai" panose="020B0503030403030204" pitchFamily="34" charset="-78"/>
              </a:rPr>
              <a:t>حدد تقرير مشروع علاقة الاتحاد الأوروبي بالاستراتيجية الصناعية للاتحاد الأوروبي عام 2012 خمسة عوامل يمكن أن تشكل على نحو أفضل النظم البيئي الابتكاري  لتطوير ممارسات "الابتكار المفتوح". ومن بين هذه العوامل الخمسة هناك ثلاثة تتعلق بدور الواحات العلمية والتقنية وهي:</a:t>
            </a:r>
          </a:p>
        </p:txBody>
      </p:sp>
      <p:grpSp>
        <p:nvGrpSpPr>
          <p:cNvPr id="22" name="Group 21">
            <a:extLst>
              <a:ext uri="{FF2B5EF4-FFF2-40B4-BE49-F238E27FC236}">
                <a16:creationId xmlns:a16="http://schemas.microsoft.com/office/drawing/2014/main" id="{2BAE260D-4E7E-4C8F-BE6E-33C29323341F}"/>
              </a:ext>
            </a:extLst>
          </p:cNvPr>
          <p:cNvGrpSpPr/>
          <p:nvPr/>
        </p:nvGrpSpPr>
        <p:grpSpPr>
          <a:xfrm>
            <a:off x="559286" y="2359234"/>
            <a:ext cx="10957465" cy="3347674"/>
            <a:chOff x="105276" y="2149372"/>
            <a:chExt cx="10957465" cy="3347674"/>
          </a:xfrm>
        </p:grpSpPr>
        <p:grpSp>
          <p:nvGrpSpPr>
            <p:cNvPr id="10" name="Group 9">
              <a:extLst>
                <a:ext uri="{FF2B5EF4-FFF2-40B4-BE49-F238E27FC236}">
                  <a16:creationId xmlns:a16="http://schemas.microsoft.com/office/drawing/2014/main" id="{46FFCF76-7122-4C63-9435-A06BB8F4DE1F}"/>
                </a:ext>
              </a:extLst>
            </p:cNvPr>
            <p:cNvGrpSpPr/>
            <p:nvPr/>
          </p:nvGrpSpPr>
          <p:grpSpPr>
            <a:xfrm>
              <a:off x="7719934" y="2149372"/>
              <a:ext cx="3342807" cy="3347674"/>
              <a:chOff x="7719934" y="2216828"/>
              <a:chExt cx="3342807" cy="3347674"/>
            </a:xfrm>
          </p:grpSpPr>
          <p:sp>
            <p:nvSpPr>
              <p:cNvPr id="3" name="Rectangle 2">
                <a:extLst>
                  <a:ext uri="{FF2B5EF4-FFF2-40B4-BE49-F238E27FC236}">
                    <a16:creationId xmlns:a16="http://schemas.microsoft.com/office/drawing/2014/main" id="{5F33A00A-094D-4DCF-A78E-9576C93922BB}"/>
                  </a:ext>
                </a:extLst>
              </p:cNvPr>
              <p:cNvSpPr/>
              <p:nvPr/>
            </p:nvSpPr>
            <p:spPr>
              <a:xfrm>
                <a:off x="7719934" y="2503357"/>
                <a:ext cx="2977094" cy="306114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EG" dirty="0">
                    <a:solidFill>
                      <a:srgbClr val="00506B"/>
                    </a:solidFill>
                    <a:latin typeface="Dubai" panose="020B0503030403030204" pitchFamily="34" charset="-78"/>
                    <a:ea typeface="Calibri" panose="020F0502020204030204" pitchFamily="34" charset="0"/>
                    <a:cs typeface="Dubai" panose="020B0503030403030204" pitchFamily="34" charset="-78"/>
                  </a:rPr>
                  <a:t>التواصل الالكتروني والاشتراك بشبكات التواصل المصممة للعثور على الشركاء المناسبين للابتكار والتواصل معهم.</a:t>
                </a:r>
                <a:endParaRPr lang="en-SG" dirty="0">
                  <a:solidFill>
                    <a:srgbClr val="00506B"/>
                  </a:solidFill>
                  <a:latin typeface="Dubai" panose="020B0503030403030204" pitchFamily="34" charset="-78"/>
                  <a:ea typeface="Calibri" panose="020F0502020204030204" pitchFamily="34" charset="0"/>
                  <a:cs typeface="Dubai" panose="020B0503030403030204" pitchFamily="34" charset="-78"/>
                </a:endParaRPr>
              </a:p>
            </p:txBody>
          </p:sp>
          <p:sp>
            <p:nvSpPr>
              <p:cNvPr id="8" name="Oval 7">
                <a:extLst>
                  <a:ext uri="{FF2B5EF4-FFF2-40B4-BE49-F238E27FC236}">
                    <a16:creationId xmlns:a16="http://schemas.microsoft.com/office/drawing/2014/main" id="{E211707C-EB10-4756-B83B-AC92CFCD3C3B}"/>
                  </a:ext>
                </a:extLst>
              </p:cNvPr>
              <p:cNvSpPr/>
              <p:nvPr/>
            </p:nvSpPr>
            <p:spPr>
              <a:xfrm>
                <a:off x="10223292" y="2216828"/>
                <a:ext cx="839449" cy="839449"/>
              </a:xfrm>
              <a:prstGeom prst="ellipse">
                <a:avLst/>
              </a:prstGeom>
              <a:solidFill>
                <a:srgbClr val="00506B"/>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01</a:t>
                </a:r>
              </a:p>
            </p:txBody>
          </p:sp>
        </p:grpSp>
        <p:grpSp>
          <p:nvGrpSpPr>
            <p:cNvPr id="16" name="Group 15">
              <a:extLst>
                <a:ext uri="{FF2B5EF4-FFF2-40B4-BE49-F238E27FC236}">
                  <a16:creationId xmlns:a16="http://schemas.microsoft.com/office/drawing/2014/main" id="{514558C2-9E17-4C2C-ACCE-C20CE0E96CFE}"/>
                </a:ext>
              </a:extLst>
            </p:cNvPr>
            <p:cNvGrpSpPr/>
            <p:nvPr/>
          </p:nvGrpSpPr>
          <p:grpSpPr>
            <a:xfrm>
              <a:off x="3912605" y="2149372"/>
              <a:ext cx="3342807" cy="3347674"/>
              <a:chOff x="7719934" y="2216828"/>
              <a:chExt cx="3342807" cy="3347674"/>
            </a:xfrm>
          </p:grpSpPr>
          <p:sp>
            <p:nvSpPr>
              <p:cNvPr id="17" name="Rectangle 16">
                <a:extLst>
                  <a:ext uri="{FF2B5EF4-FFF2-40B4-BE49-F238E27FC236}">
                    <a16:creationId xmlns:a16="http://schemas.microsoft.com/office/drawing/2014/main" id="{62223DB4-BDA4-47FA-A92C-2DC621E85829}"/>
                  </a:ext>
                </a:extLst>
              </p:cNvPr>
              <p:cNvSpPr/>
              <p:nvPr/>
            </p:nvSpPr>
            <p:spPr>
              <a:xfrm>
                <a:off x="7719934" y="2503357"/>
                <a:ext cx="2977094" cy="306114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en-US" dirty="0">
                  <a:solidFill>
                    <a:srgbClr val="00506B"/>
                  </a:solidFill>
                  <a:latin typeface="Dubai" panose="020B0503030403030204" pitchFamily="34" charset="-78"/>
                  <a:ea typeface="Calibri" panose="020F0502020204030204" pitchFamily="34" charset="0"/>
                  <a:cs typeface="Dubai" panose="020B0503030403030204" pitchFamily="34" charset="-78"/>
                </a:endParaRPr>
              </a:p>
              <a:p>
                <a:pPr algn="justLow" rtl="1"/>
                <a:r>
                  <a:rPr lang="ar-EG" dirty="0">
                    <a:solidFill>
                      <a:srgbClr val="00506B"/>
                    </a:solidFill>
                    <a:latin typeface="Dubai" panose="020B0503030403030204" pitchFamily="34" charset="-78"/>
                    <a:ea typeface="Calibri" panose="020F0502020204030204" pitchFamily="34" charset="0"/>
                    <a:cs typeface="Dubai" panose="020B0503030403030204" pitchFamily="34" charset="-78"/>
                  </a:rPr>
                  <a:t>استقطاب رأس المال البشري ورواد الأعمال الذين يتمتعون بمهارات عالية المستوى في مجالات الابتكار والإدارة المعرفية، وإدارة التعاون عبر القطاعات المختلفة، ومهارات التمويل ومهارات التواصل عبر السلسلة القيمة للابتكار.</a:t>
                </a:r>
              </a:p>
            </p:txBody>
          </p:sp>
          <p:sp>
            <p:nvSpPr>
              <p:cNvPr id="18" name="Oval 17">
                <a:extLst>
                  <a:ext uri="{FF2B5EF4-FFF2-40B4-BE49-F238E27FC236}">
                    <a16:creationId xmlns:a16="http://schemas.microsoft.com/office/drawing/2014/main" id="{945547D3-A6A4-4707-9CB5-CE3A426436DB}"/>
                  </a:ext>
                </a:extLst>
              </p:cNvPr>
              <p:cNvSpPr/>
              <p:nvPr/>
            </p:nvSpPr>
            <p:spPr>
              <a:xfrm>
                <a:off x="10223292" y="2216828"/>
                <a:ext cx="839449" cy="839449"/>
              </a:xfrm>
              <a:prstGeom prst="ellipse">
                <a:avLst/>
              </a:prstGeom>
              <a:solidFill>
                <a:srgbClr val="00506B"/>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02</a:t>
                </a:r>
              </a:p>
            </p:txBody>
          </p:sp>
        </p:grpSp>
        <p:grpSp>
          <p:nvGrpSpPr>
            <p:cNvPr id="19" name="Group 18">
              <a:extLst>
                <a:ext uri="{FF2B5EF4-FFF2-40B4-BE49-F238E27FC236}">
                  <a16:creationId xmlns:a16="http://schemas.microsoft.com/office/drawing/2014/main" id="{689CAC92-09E0-47FD-85E2-D18FA10AB66F}"/>
                </a:ext>
              </a:extLst>
            </p:cNvPr>
            <p:cNvGrpSpPr/>
            <p:nvPr/>
          </p:nvGrpSpPr>
          <p:grpSpPr>
            <a:xfrm>
              <a:off x="105276" y="2149372"/>
              <a:ext cx="3342807" cy="3347674"/>
              <a:chOff x="7719934" y="2216828"/>
              <a:chExt cx="3342807" cy="3347674"/>
            </a:xfrm>
          </p:grpSpPr>
          <p:sp>
            <p:nvSpPr>
              <p:cNvPr id="20" name="Rectangle 19">
                <a:extLst>
                  <a:ext uri="{FF2B5EF4-FFF2-40B4-BE49-F238E27FC236}">
                    <a16:creationId xmlns:a16="http://schemas.microsoft.com/office/drawing/2014/main" id="{BFED86E4-3686-404C-860B-9D60270FA005}"/>
                  </a:ext>
                </a:extLst>
              </p:cNvPr>
              <p:cNvSpPr/>
              <p:nvPr/>
            </p:nvSpPr>
            <p:spPr>
              <a:xfrm>
                <a:off x="7719934" y="2503357"/>
                <a:ext cx="2977094" cy="306114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rgbClr val="00506B"/>
                    </a:solidFill>
                    <a:latin typeface="Dubai" panose="020B0503030403030204" pitchFamily="34" charset="-78"/>
                    <a:ea typeface="Calibri" panose="020F0502020204030204" pitchFamily="34" charset="0"/>
                    <a:cs typeface="Dubai" panose="020B0503030403030204" pitchFamily="34" charset="-78"/>
                  </a:rPr>
                  <a:t>الحصول على التمويل من خلال رأس المال الجريء.</a:t>
                </a:r>
              </a:p>
            </p:txBody>
          </p:sp>
          <p:sp>
            <p:nvSpPr>
              <p:cNvPr id="21" name="Oval 20">
                <a:extLst>
                  <a:ext uri="{FF2B5EF4-FFF2-40B4-BE49-F238E27FC236}">
                    <a16:creationId xmlns:a16="http://schemas.microsoft.com/office/drawing/2014/main" id="{E32DABFB-41B5-4E40-A6A9-769FD65B68FF}"/>
                  </a:ext>
                </a:extLst>
              </p:cNvPr>
              <p:cNvSpPr/>
              <p:nvPr/>
            </p:nvSpPr>
            <p:spPr>
              <a:xfrm>
                <a:off x="10223292" y="2216828"/>
                <a:ext cx="839449" cy="839449"/>
              </a:xfrm>
              <a:prstGeom prst="ellipse">
                <a:avLst/>
              </a:prstGeom>
              <a:solidFill>
                <a:srgbClr val="00506B"/>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03</a:t>
                </a:r>
              </a:p>
            </p:txBody>
          </p:sp>
        </p:grpSp>
      </p:grpSp>
    </p:spTree>
    <p:extLst>
      <p:ext uri="{BB962C8B-B14F-4D97-AF65-F5344CB8AC3E}">
        <p14:creationId xmlns:p14="http://schemas.microsoft.com/office/powerpoint/2010/main" val="391806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C852161-03A5-41E6-8819-1DB635155905}"/>
              </a:ext>
            </a:extLst>
          </p:cNvPr>
          <p:cNvGrpSpPr/>
          <p:nvPr/>
        </p:nvGrpSpPr>
        <p:grpSpPr>
          <a:xfrm>
            <a:off x="661181" y="1292772"/>
            <a:ext cx="10429615" cy="4670669"/>
            <a:chOff x="759655" y="1420837"/>
            <a:chExt cx="10429615" cy="4670669"/>
          </a:xfrm>
        </p:grpSpPr>
        <p:sp>
          <p:nvSpPr>
            <p:cNvPr id="3" name="Rectangle 2">
              <a:extLst>
                <a:ext uri="{FF2B5EF4-FFF2-40B4-BE49-F238E27FC236}">
                  <a16:creationId xmlns:a16="http://schemas.microsoft.com/office/drawing/2014/main" id="{57E2EEC4-D370-4B00-8D3D-72543BCAC45B}"/>
                </a:ext>
              </a:extLst>
            </p:cNvPr>
            <p:cNvSpPr/>
            <p:nvPr/>
          </p:nvSpPr>
          <p:spPr>
            <a:xfrm>
              <a:off x="759655" y="1420837"/>
              <a:ext cx="10199077" cy="4234375"/>
            </a:xfrm>
            <a:prstGeom prst="rect">
              <a:avLst/>
            </a:prstGeom>
            <a:solidFill>
              <a:srgbClr val="EEA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31A5350-F939-4A8C-827D-13E0D3BF8617}"/>
                </a:ext>
              </a:extLst>
            </p:cNvPr>
            <p:cNvSpPr/>
            <p:nvPr/>
          </p:nvSpPr>
          <p:spPr>
            <a:xfrm>
              <a:off x="990193" y="1857131"/>
              <a:ext cx="10199077" cy="4234375"/>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6B1A5B-308D-48C0-8143-AC6B52595500}"/>
                </a:ext>
              </a:extLst>
            </p:cNvPr>
            <p:cNvSpPr/>
            <p:nvPr/>
          </p:nvSpPr>
          <p:spPr>
            <a:xfrm>
              <a:off x="1644213" y="2463823"/>
              <a:ext cx="8891035" cy="2640723"/>
            </a:xfrm>
            <a:prstGeom prst="rect">
              <a:avLst/>
            </a:prstGeom>
          </p:spPr>
          <p:txBody>
            <a:bodyPr wrap="square">
              <a:spAutoFit/>
            </a:bodyPr>
            <a:lstStyle/>
            <a:p>
              <a:pPr algn="justLow" rtl="1">
                <a:lnSpc>
                  <a:spcPct val="115000"/>
                </a:lnSpc>
                <a:spcAft>
                  <a:spcPts val="1000"/>
                </a:spcAft>
              </a:pPr>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ويوجد عام 2020م حوالي 900 واحة علمية متكاملة منتشرة حول العالم وبحسب إحصاءات اليونسكو المنشورة في موقعها عام 2017م فإن الولايات المتحدة الأمريكية وحدها تحتضن أكثر من 150 واحة علوم، حيث تعتبر الرائدة في تطوير ونمو الواحات العلمية والتي يبرز من بينها واحة العلوم في جامعة ستانفورد المعروفة بوادي السيلكون  </a:t>
              </a:r>
              <a:r>
                <a:rPr lang="en-US" dirty="0">
                  <a:solidFill>
                    <a:schemeClr val="bg1"/>
                  </a:solidFill>
                  <a:latin typeface="Dubai" panose="020B0503030403030204" pitchFamily="34" charset="-78"/>
                  <a:ea typeface="Times New Roman" panose="02020603050405020304" pitchFamily="18" charset="0"/>
                  <a:cs typeface="Dubai" panose="020B0503030403030204" pitchFamily="34" charset="-78"/>
                </a:rPr>
                <a:t>Silicon Valley </a:t>
              </a:r>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الذي نشأت في أوائل الخمسينات الميلادية </a:t>
              </a:r>
              <a:r>
                <a:rPr lang="en-US" dirty="0">
                  <a:solidFill>
                    <a:schemeClr val="bg1"/>
                  </a:solidFill>
                  <a:latin typeface="Dubai" panose="020B0503030403030204" pitchFamily="34" charset="-78"/>
                  <a:ea typeface="Times New Roman" panose="02020603050405020304" pitchFamily="18" charset="0"/>
                  <a:cs typeface="Dubai" panose="020B0503030403030204" pitchFamily="34" charset="-78"/>
                </a:rPr>
                <a:t>1950s</a:t>
              </a:r>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 تليها أوروبا التي تملك حوالي 300 واحة علمية وستبلغ عام 2020 ما يزيد عن 400 واحة علمية تليها اليابان التي تمتلك 111 واحة علوم. أما في دول الشرق الأوسط فيبلغ عدد الواحات العلمية حوالي 40 واحة علوم. ومن جانب آخر فإن الصين قد بدأت التوجه نحو الواحات العلمية منذ الثمانينات الميلادية </a:t>
              </a:r>
              <a:r>
                <a:rPr lang="en-US" dirty="0">
                  <a:solidFill>
                    <a:schemeClr val="bg1"/>
                  </a:solidFill>
                  <a:latin typeface="Dubai" panose="020B0503030403030204" pitchFamily="34" charset="-78"/>
                  <a:ea typeface="Times New Roman" panose="02020603050405020304" pitchFamily="18" charset="0"/>
                  <a:cs typeface="Dubai" panose="020B0503030403030204" pitchFamily="34" charset="-78"/>
                </a:rPr>
                <a:t>1980s</a:t>
              </a:r>
              <a:r>
                <a:rPr lang="ar-SA" dirty="0">
                  <a:solidFill>
                    <a:schemeClr val="bg1"/>
                  </a:solidFill>
                  <a:latin typeface="Dubai" panose="020B0503030403030204" pitchFamily="34" charset="-78"/>
                  <a:ea typeface="Times New Roman" panose="02020603050405020304" pitchFamily="18" charset="0"/>
                  <a:cs typeface="Dubai" panose="020B0503030403030204" pitchFamily="34" charset="-78"/>
                </a:rPr>
                <a:t> وتطورت بشكل كبير ليتجاوز عددها 100 واحة علوم. </a:t>
              </a:r>
              <a:endParaRPr lang="en-SG" dirty="0">
                <a:solidFill>
                  <a:schemeClr val="bg1"/>
                </a:solidFill>
                <a:latin typeface="Dubai" panose="020B0503030403030204" pitchFamily="34" charset="-78"/>
                <a:ea typeface="Times New Roman" panose="02020603050405020304" pitchFamily="18" charset="0"/>
                <a:cs typeface="Dubai" panose="020B0503030403030204" pitchFamily="34" charset="-78"/>
              </a:endParaRPr>
            </a:p>
          </p:txBody>
        </p:sp>
      </p:grpSp>
    </p:spTree>
    <p:extLst>
      <p:ext uri="{BB962C8B-B14F-4D97-AF65-F5344CB8AC3E}">
        <p14:creationId xmlns:p14="http://schemas.microsoft.com/office/powerpoint/2010/main" val="205202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190EB19-4460-4B7C-A770-04A5141AD891}"/>
              </a:ext>
            </a:extLst>
          </p:cNvPr>
          <p:cNvSpPr/>
          <p:nvPr/>
        </p:nvSpPr>
        <p:spPr>
          <a:xfrm>
            <a:off x="4601028" y="1293498"/>
            <a:ext cx="6096000" cy="369332"/>
          </a:xfrm>
          <a:prstGeom prst="rect">
            <a:avLst/>
          </a:prstGeom>
        </p:spPr>
        <p:txBody>
          <a:bodyPr>
            <a:spAutoFit/>
          </a:bodyPr>
          <a:lstStyle/>
          <a:p>
            <a:pPr algn="r" rtl="1"/>
            <a:r>
              <a:rPr lang="ar-SA" b="1" dirty="0">
                <a:latin typeface="Dubai" panose="020B0503030403030204" pitchFamily="34" charset="-78"/>
                <a:ea typeface="Times New Roman" panose="02020603050405020304" pitchFamily="18" charset="0"/>
                <a:cs typeface="Dubai" panose="020B0503030403030204" pitchFamily="34" charset="-78"/>
              </a:rPr>
              <a:t>الواحات العلمية لها تسميات كثيرة منها : </a:t>
            </a:r>
            <a:endParaRPr lang="en-US" b="1" dirty="0">
              <a:latin typeface="Dubai" panose="020B0503030403030204" pitchFamily="34" charset="-78"/>
              <a:ea typeface="Times New Roman" panose="02020603050405020304" pitchFamily="18" charset="0"/>
              <a:cs typeface="Dubai" panose="020B0503030403030204" pitchFamily="34" charset="-78"/>
            </a:endParaRPr>
          </a:p>
        </p:txBody>
      </p:sp>
      <p:grpSp>
        <p:nvGrpSpPr>
          <p:cNvPr id="10" name="Group 9">
            <a:extLst>
              <a:ext uri="{FF2B5EF4-FFF2-40B4-BE49-F238E27FC236}">
                <a16:creationId xmlns:a16="http://schemas.microsoft.com/office/drawing/2014/main" id="{2E3B08C9-E8D3-432F-84FA-A3A249A26A90}"/>
              </a:ext>
            </a:extLst>
          </p:cNvPr>
          <p:cNvGrpSpPr/>
          <p:nvPr/>
        </p:nvGrpSpPr>
        <p:grpSpPr>
          <a:xfrm>
            <a:off x="1990579" y="2521922"/>
            <a:ext cx="8210842" cy="2383819"/>
            <a:chOff x="2308861" y="2056465"/>
            <a:chExt cx="8210842" cy="2383819"/>
          </a:xfrm>
        </p:grpSpPr>
        <p:sp>
          <p:nvSpPr>
            <p:cNvPr id="8" name="Rectangle 7">
              <a:extLst>
                <a:ext uri="{FF2B5EF4-FFF2-40B4-BE49-F238E27FC236}">
                  <a16:creationId xmlns:a16="http://schemas.microsoft.com/office/drawing/2014/main" id="{0FF50F96-730A-4392-BDB1-4E0F91FFE596}"/>
                </a:ext>
              </a:extLst>
            </p:cNvPr>
            <p:cNvSpPr/>
            <p:nvPr/>
          </p:nvSpPr>
          <p:spPr>
            <a:xfrm>
              <a:off x="8607669" y="2056465"/>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مناطق تقنية</a:t>
              </a:r>
              <a:endParaRPr lang="en-US" sz="1600" b="1" dirty="0">
                <a:solidFill>
                  <a:schemeClr val="bg1"/>
                </a:solidFill>
                <a:latin typeface="Dubai" panose="020B0503030403030204" pitchFamily="34" charset="-78"/>
                <a:cs typeface="Dubai" panose="020B0503030403030204" pitchFamily="34" charset="-78"/>
              </a:endParaRPr>
            </a:p>
          </p:txBody>
        </p:sp>
        <p:sp>
          <p:nvSpPr>
            <p:cNvPr id="12" name="Rectangle 11">
              <a:extLst>
                <a:ext uri="{FF2B5EF4-FFF2-40B4-BE49-F238E27FC236}">
                  <a16:creationId xmlns:a16="http://schemas.microsoft.com/office/drawing/2014/main" id="{386051A9-67D2-43D1-914C-CFD3985E6BEB}"/>
                </a:ext>
              </a:extLst>
            </p:cNvPr>
            <p:cNvSpPr/>
            <p:nvPr/>
          </p:nvSpPr>
          <p:spPr>
            <a:xfrm>
              <a:off x="6508067" y="2056465"/>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مناطق علوم وتقنية</a:t>
              </a:r>
              <a:endParaRPr lang="en-US" sz="1600" b="1" dirty="0">
                <a:solidFill>
                  <a:schemeClr val="bg1"/>
                </a:solidFill>
                <a:latin typeface="Dubai" panose="020B0503030403030204" pitchFamily="34" charset="-78"/>
                <a:cs typeface="Dubai" panose="020B0503030403030204" pitchFamily="34" charset="-78"/>
              </a:endParaRPr>
            </a:p>
          </p:txBody>
        </p:sp>
        <p:sp>
          <p:nvSpPr>
            <p:cNvPr id="13" name="Rectangle 12">
              <a:extLst>
                <a:ext uri="{FF2B5EF4-FFF2-40B4-BE49-F238E27FC236}">
                  <a16:creationId xmlns:a16="http://schemas.microsoft.com/office/drawing/2014/main" id="{FF7B9336-D591-404B-B341-C2BE9FF02112}"/>
                </a:ext>
              </a:extLst>
            </p:cNvPr>
            <p:cNvSpPr/>
            <p:nvPr/>
          </p:nvSpPr>
          <p:spPr>
            <a:xfrm>
              <a:off x="4408464" y="2056465"/>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واحة تقنية </a:t>
              </a:r>
              <a:endParaRPr lang="en-US" sz="1600" b="1" dirty="0">
                <a:solidFill>
                  <a:schemeClr val="bg1"/>
                </a:solidFill>
                <a:latin typeface="Dubai" panose="020B0503030403030204" pitchFamily="34" charset="-78"/>
                <a:cs typeface="Dubai" panose="020B0503030403030204" pitchFamily="34" charset="-78"/>
              </a:endParaRPr>
            </a:p>
          </p:txBody>
        </p:sp>
        <p:sp>
          <p:nvSpPr>
            <p:cNvPr id="14" name="Rectangle 13">
              <a:extLst>
                <a:ext uri="{FF2B5EF4-FFF2-40B4-BE49-F238E27FC236}">
                  <a16:creationId xmlns:a16="http://schemas.microsoft.com/office/drawing/2014/main" id="{EDEA748A-D52A-4420-8C6E-EA4063E43F5C}"/>
                </a:ext>
              </a:extLst>
            </p:cNvPr>
            <p:cNvSpPr/>
            <p:nvPr/>
          </p:nvSpPr>
          <p:spPr>
            <a:xfrm>
              <a:off x="2308861" y="2056465"/>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Technology park</a:t>
              </a:r>
              <a:endParaRPr lang="en-US" sz="1600" b="1" dirty="0">
                <a:solidFill>
                  <a:schemeClr val="bg1"/>
                </a:solidFill>
                <a:latin typeface="Dubai" panose="020B0503030403030204" pitchFamily="34" charset="-78"/>
                <a:cs typeface="Dubai" panose="020B0503030403030204" pitchFamily="34" charset="-78"/>
              </a:endParaRPr>
            </a:p>
          </p:txBody>
        </p:sp>
        <p:sp>
          <p:nvSpPr>
            <p:cNvPr id="15" name="Rectangle 14">
              <a:extLst>
                <a:ext uri="{FF2B5EF4-FFF2-40B4-BE49-F238E27FC236}">
                  <a16:creationId xmlns:a16="http://schemas.microsoft.com/office/drawing/2014/main" id="{F391E1F8-0E58-44D9-954A-76C7528319F4}"/>
                </a:ext>
              </a:extLst>
            </p:cNvPr>
            <p:cNvSpPr/>
            <p:nvPr/>
          </p:nvSpPr>
          <p:spPr>
            <a:xfrm>
              <a:off x="8607669" y="2660445"/>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مراكز علمية</a:t>
              </a:r>
              <a:endParaRPr lang="en-US" sz="1600" b="1" dirty="0">
                <a:solidFill>
                  <a:schemeClr val="bg1"/>
                </a:solidFill>
                <a:latin typeface="Dubai" panose="020B0503030403030204" pitchFamily="34" charset="-78"/>
                <a:cs typeface="Dubai" panose="020B0503030403030204" pitchFamily="34" charset="-78"/>
              </a:endParaRPr>
            </a:p>
          </p:txBody>
        </p:sp>
        <p:sp>
          <p:nvSpPr>
            <p:cNvPr id="16" name="Rectangle 15">
              <a:extLst>
                <a:ext uri="{FF2B5EF4-FFF2-40B4-BE49-F238E27FC236}">
                  <a16:creationId xmlns:a16="http://schemas.microsoft.com/office/drawing/2014/main" id="{F6B39A6C-D9AE-457B-B9F7-916070F2178A}"/>
                </a:ext>
              </a:extLst>
            </p:cNvPr>
            <p:cNvSpPr/>
            <p:nvPr/>
          </p:nvSpPr>
          <p:spPr>
            <a:xfrm>
              <a:off x="6508067" y="2697948"/>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مراكز ابتكار أعمال</a:t>
              </a:r>
              <a:endParaRPr lang="en-US" sz="1600" b="1" dirty="0">
                <a:solidFill>
                  <a:schemeClr val="bg1"/>
                </a:solidFill>
                <a:latin typeface="Dubai" panose="020B0503030403030204" pitchFamily="34" charset="-78"/>
                <a:cs typeface="Dubai" panose="020B0503030403030204" pitchFamily="34" charset="-78"/>
              </a:endParaRPr>
            </a:p>
          </p:txBody>
        </p:sp>
        <p:sp>
          <p:nvSpPr>
            <p:cNvPr id="17" name="Rectangle 16">
              <a:extLst>
                <a:ext uri="{FF2B5EF4-FFF2-40B4-BE49-F238E27FC236}">
                  <a16:creationId xmlns:a16="http://schemas.microsoft.com/office/drawing/2014/main" id="{C19D1379-0FDD-4484-94D0-E9F2BC7BF297}"/>
                </a:ext>
              </a:extLst>
            </p:cNvPr>
            <p:cNvSpPr/>
            <p:nvPr/>
          </p:nvSpPr>
          <p:spPr>
            <a:xfrm>
              <a:off x="4408464" y="2697948"/>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مراكز ابتكار أعمال</a:t>
              </a:r>
              <a:endParaRPr lang="en-US" sz="1600" b="1" dirty="0">
                <a:solidFill>
                  <a:schemeClr val="bg1"/>
                </a:solidFill>
                <a:latin typeface="Dubai" panose="020B0503030403030204" pitchFamily="34" charset="-78"/>
                <a:cs typeface="Dubai" panose="020B0503030403030204" pitchFamily="34" charset="-78"/>
              </a:endParaRPr>
            </a:p>
          </p:txBody>
        </p:sp>
        <p:sp>
          <p:nvSpPr>
            <p:cNvPr id="18" name="Rectangle 17">
              <a:extLst>
                <a:ext uri="{FF2B5EF4-FFF2-40B4-BE49-F238E27FC236}">
                  <a16:creationId xmlns:a16="http://schemas.microsoft.com/office/drawing/2014/main" id="{9CD23A9D-E896-47F9-8D00-82C556098203}"/>
                </a:ext>
              </a:extLst>
            </p:cNvPr>
            <p:cNvSpPr/>
            <p:nvPr/>
          </p:nvSpPr>
          <p:spPr>
            <a:xfrm>
              <a:off x="2308861" y="2727014"/>
              <a:ext cx="1912034" cy="48978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Dubai" panose="020B0503030403030204" pitchFamily="34" charset="-78"/>
                  <a:ea typeface="Times New Roman" panose="02020603050405020304" pitchFamily="18" charset="0"/>
                  <a:cs typeface="Dubai" panose="020B0503030403030204" pitchFamily="34" charset="-78"/>
                </a:rPr>
                <a:t>مراكز التقدم التقني</a:t>
              </a:r>
              <a:endParaRPr lang="en-US" sz="1600" b="1" dirty="0">
                <a:solidFill>
                  <a:schemeClr val="bg1"/>
                </a:solidFill>
                <a:latin typeface="Dubai" panose="020B0503030403030204" pitchFamily="34" charset="-78"/>
                <a:cs typeface="Dubai" panose="020B0503030403030204" pitchFamily="34" charset="-78"/>
              </a:endParaRPr>
            </a:p>
          </p:txBody>
        </p:sp>
        <p:sp>
          <p:nvSpPr>
            <p:cNvPr id="19" name="Rectangle 18">
              <a:extLst>
                <a:ext uri="{FF2B5EF4-FFF2-40B4-BE49-F238E27FC236}">
                  <a16:creationId xmlns:a16="http://schemas.microsoft.com/office/drawing/2014/main" id="{2D33D8D7-A8A0-4744-9256-3919634D26D1}"/>
                </a:ext>
              </a:extLst>
            </p:cNvPr>
            <p:cNvSpPr/>
            <p:nvPr/>
          </p:nvSpPr>
          <p:spPr>
            <a:xfrm>
              <a:off x="8607669" y="3279948"/>
              <a:ext cx="1912034" cy="1160336"/>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err="1">
                  <a:solidFill>
                    <a:schemeClr val="bg1"/>
                  </a:solidFill>
                  <a:latin typeface="Dubai" panose="020B0503030403030204" pitchFamily="34" charset="-78"/>
                  <a:ea typeface="Times New Roman" panose="02020603050405020304" pitchFamily="18" charset="0"/>
                  <a:cs typeface="Dubai" panose="020B0503030403030204" pitchFamily="34" charset="-78"/>
                </a:rPr>
                <a:t>تكنوبول</a:t>
              </a:r>
              <a:endParaRPr lang="en-US" sz="1600" b="1" dirty="0">
                <a:solidFill>
                  <a:schemeClr val="bg1"/>
                </a:solidFill>
                <a:latin typeface="Dubai" panose="020B0503030403030204" pitchFamily="34" charset="-78"/>
                <a:cs typeface="Dubai" panose="020B0503030403030204" pitchFamily="34" charset="-78"/>
              </a:endParaRPr>
            </a:p>
          </p:txBody>
        </p:sp>
        <p:sp>
          <p:nvSpPr>
            <p:cNvPr id="20" name="Rectangle 19">
              <a:extLst>
                <a:ext uri="{FF2B5EF4-FFF2-40B4-BE49-F238E27FC236}">
                  <a16:creationId xmlns:a16="http://schemas.microsoft.com/office/drawing/2014/main" id="{11DBE019-6AC0-4042-B033-D0A0DA208FF4}"/>
                </a:ext>
              </a:extLst>
            </p:cNvPr>
            <p:cNvSpPr/>
            <p:nvPr/>
          </p:nvSpPr>
          <p:spPr>
            <a:xfrm>
              <a:off x="2324101" y="3279948"/>
              <a:ext cx="6096000" cy="11603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أومدينة</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تقنية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Technology precinct</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أو، أو، أو مراكز التقدم التقني، أو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تكنوبول</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Technopole</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وتكنوبول</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كلمة فرنسية تعني الواحة العلمية أو التقنية. كما تم ترجمة الواحات العلمية نفسها بأكثر من ترجمة فيطلق عليها أحيانا الواحات العلمية، أو واحات العلوم أو أودية العلوم.</a:t>
              </a:r>
              <a:endParaRPr lang="en-US" sz="1600" b="1" dirty="0">
                <a:solidFill>
                  <a:schemeClr val="tx1"/>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64523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190EB19-4460-4B7C-A770-04A5141AD891}"/>
              </a:ext>
            </a:extLst>
          </p:cNvPr>
          <p:cNvSpPr/>
          <p:nvPr/>
        </p:nvSpPr>
        <p:spPr>
          <a:xfrm>
            <a:off x="675249" y="1293498"/>
            <a:ext cx="10021779" cy="646331"/>
          </a:xfrm>
          <a:prstGeom prst="rect">
            <a:avLst/>
          </a:prstGeom>
        </p:spPr>
        <p:txBody>
          <a:bodyPr wrap="square">
            <a:spAutoFit/>
          </a:bodyPr>
          <a:lstStyle/>
          <a:p>
            <a:pPr algn="r" rtl="1"/>
            <a:r>
              <a:rPr lang="ar-SA" b="1" dirty="0">
                <a:latin typeface="Dubai" panose="020B0503030403030204" pitchFamily="34" charset="-78"/>
                <a:ea typeface="Times New Roman" panose="02020603050405020304" pitchFamily="18" charset="0"/>
                <a:cs typeface="Dubai" panose="020B0503030403030204" pitchFamily="34" charset="-78"/>
              </a:rPr>
              <a:t>من أهم هذه التعريفات، تعريف الجمعية العالمية لواحات العلوم </a:t>
            </a:r>
            <a:r>
              <a:rPr lang="en-US" b="1" dirty="0">
                <a:latin typeface="Dubai" panose="020B0503030403030204" pitchFamily="34" charset="-78"/>
                <a:ea typeface="Times New Roman" panose="02020603050405020304" pitchFamily="18" charset="0"/>
                <a:cs typeface="Dubai" panose="020B0503030403030204" pitchFamily="34" charset="-78"/>
              </a:rPr>
              <a:t>International Association of Science Parks (IASP) ، </a:t>
            </a:r>
            <a:r>
              <a:rPr lang="ar-SA" b="1" dirty="0">
                <a:latin typeface="Dubai" panose="020B0503030403030204" pitchFamily="34" charset="-78"/>
                <a:ea typeface="Times New Roman" panose="02020603050405020304" pitchFamily="18" charset="0"/>
                <a:cs typeface="Dubai" panose="020B0503030403030204" pitchFamily="34" charset="-78"/>
              </a:rPr>
              <a:t>والذي يعرف الواحة العلمية بأنها:</a:t>
            </a:r>
          </a:p>
        </p:txBody>
      </p:sp>
      <p:grpSp>
        <p:nvGrpSpPr>
          <p:cNvPr id="21" name="Group 20">
            <a:extLst>
              <a:ext uri="{FF2B5EF4-FFF2-40B4-BE49-F238E27FC236}">
                <a16:creationId xmlns:a16="http://schemas.microsoft.com/office/drawing/2014/main" id="{A67CC700-989E-40D7-A4B3-5F0889BF16B4}"/>
              </a:ext>
            </a:extLst>
          </p:cNvPr>
          <p:cNvGrpSpPr/>
          <p:nvPr/>
        </p:nvGrpSpPr>
        <p:grpSpPr>
          <a:xfrm>
            <a:off x="1215474" y="2592744"/>
            <a:ext cx="9257244" cy="1718512"/>
            <a:chOff x="1828801" y="1710488"/>
            <a:chExt cx="9257244" cy="1718512"/>
          </a:xfrm>
        </p:grpSpPr>
        <p:grpSp>
          <p:nvGrpSpPr>
            <p:cNvPr id="22" name="Group 21">
              <a:extLst>
                <a:ext uri="{FF2B5EF4-FFF2-40B4-BE49-F238E27FC236}">
                  <a16:creationId xmlns:a16="http://schemas.microsoft.com/office/drawing/2014/main" id="{E3064440-A07E-4B0E-BA48-E025F517AEA6}"/>
                </a:ext>
              </a:extLst>
            </p:cNvPr>
            <p:cNvGrpSpPr/>
            <p:nvPr/>
          </p:nvGrpSpPr>
          <p:grpSpPr>
            <a:xfrm>
              <a:off x="1828801" y="1710488"/>
              <a:ext cx="9257244" cy="1718512"/>
              <a:chOff x="2050473" y="1710488"/>
              <a:chExt cx="9257244" cy="1718512"/>
            </a:xfrm>
          </p:grpSpPr>
          <p:sp>
            <p:nvSpPr>
              <p:cNvPr id="24" name="Rectangle 23">
                <a:extLst>
                  <a:ext uri="{FF2B5EF4-FFF2-40B4-BE49-F238E27FC236}">
                    <a16:creationId xmlns:a16="http://schemas.microsoft.com/office/drawing/2014/main" id="{3721EF8A-B7E2-42EF-AD62-4C3D732CCC47}"/>
                  </a:ext>
                </a:extLst>
              </p:cNvPr>
              <p:cNvSpPr/>
              <p:nvPr/>
            </p:nvSpPr>
            <p:spPr>
              <a:xfrm>
                <a:off x="2050473" y="2018454"/>
                <a:ext cx="9257244" cy="1410546"/>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"منظمة يديرها مهنيون متخصصون هدفهم الرئيسي زيادة ثروة المجتمع عن طريق الترويج لثقافة الابتكار وللمنافسة بين الأعمال المرتبطة بها والمؤسسات القائمة على تقدم المعرفة" </a:t>
                </a:r>
              </a:p>
            </p:txBody>
          </p:sp>
          <p:sp>
            <p:nvSpPr>
              <p:cNvPr id="25" name="Rectangle 24">
                <a:extLst>
                  <a:ext uri="{FF2B5EF4-FFF2-40B4-BE49-F238E27FC236}">
                    <a16:creationId xmlns:a16="http://schemas.microsoft.com/office/drawing/2014/main" id="{9E920B77-17D7-48DF-B448-2AAE837AF79D}"/>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الواحة العلمية</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
          <p:nvSpPr>
            <p:cNvPr id="23" name="Rectangle 22">
              <a:extLst>
                <a:ext uri="{FF2B5EF4-FFF2-40B4-BE49-F238E27FC236}">
                  <a16:creationId xmlns:a16="http://schemas.microsoft.com/office/drawing/2014/main" id="{173EE702-7F04-4C72-9CAB-8F27812D5AB8}"/>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01</a:t>
              </a:r>
              <a:endParaRPr lang="en-US" sz="1600" b="1" dirty="0"/>
            </a:p>
          </p:txBody>
        </p:sp>
      </p:grpSp>
    </p:spTree>
    <p:extLst>
      <p:ext uri="{BB962C8B-B14F-4D97-AF65-F5344CB8AC3E}">
        <p14:creationId xmlns:p14="http://schemas.microsoft.com/office/powerpoint/2010/main" val="300880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190EB19-4460-4B7C-A770-04A5141AD891}"/>
              </a:ext>
            </a:extLst>
          </p:cNvPr>
          <p:cNvSpPr/>
          <p:nvPr/>
        </p:nvSpPr>
        <p:spPr>
          <a:xfrm>
            <a:off x="1085111" y="1180954"/>
            <a:ext cx="10021779" cy="369332"/>
          </a:xfrm>
          <a:prstGeom prst="rect">
            <a:avLst/>
          </a:prstGeom>
        </p:spPr>
        <p:txBody>
          <a:bodyPr wrap="square">
            <a:spAutoFit/>
          </a:bodyPr>
          <a:lstStyle/>
          <a:p>
            <a:pPr algn="ctr" rtl="1"/>
            <a:r>
              <a:rPr lang="ar-SA" b="1" dirty="0">
                <a:latin typeface="Dubai" panose="020B0503030403030204" pitchFamily="34" charset="-78"/>
                <a:ea typeface="Times New Roman" panose="02020603050405020304" pitchFamily="18" charset="0"/>
                <a:cs typeface="Dubai" panose="020B0503030403030204" pitchFamily="34" charset="-78"/>
              </a:rPr>
              <a:t>مكونات تعريف الواحة </a:t>
            </a:r>
          </a:p>
        </p:txBody>
      </p:sp>
      <p:graphicFrame>
        <p:nvGraphicFramePr>
          <p:cNvPr id="11" name="Table 10">
            <a:extLst>
              <a:ext uri="{FF2B5EF4-FFF2-40B4-BE49-F238E27FC236}">
                <a16:creationId xmlns:a16="http://schemas.microsoft.com/office/drawing/2014/main" id="{8678CF71-C613-4BA6-9EDB-2C745D908BC6}"/>
              </a:ext>
            </a:extLst>
          </p:cNvPr>
          <p:cNvGraphicFramePr>
            <a:graphicFrameLocks noGrp="1"/>
          </p:cNvGraphicFramePr>
          <p:nvPr>
            <p:extLst>
              <p:ext uri="{D42A27DB-BD31-4B8C-83A1-F6EECF244321}">
                <p14:modId xmlns:p14="http://schemas.microsoft.com/office/powerpoint/2010/main" val="4025838101"/>
              </p:ext>
            </p:extLst>
          </p:nvPr>
        </p:nvGraphicFramePr>
        <p:xfrm>
          <a:off x="800776" y="1701547"/>
          <a:ext cx="10577912" cy="4480560"/>
        </p:xfrm>
        <a:graphic>
          <a:graphicData uri="http://schemas.openxmlformats.org/drawingml/2006/table">
            <a:tbl>
              <a:tblPr firstRow="1" firstCol="1" bandRow="1">
                <a:tableStyleId>{5A111915-BE36-4E01-A7E5-04B1672EAD32}</a:tableStyleId>
              </a:tblPr>
              <a:tblGrid>
                <a:gridCol w="1316736">
                  <a:extLst>
                    <a:ext uri="{9D8B030D-6E8A-4147-A177-3AD203B41FA5}">
                      <a16:colId xmlns:a16="http://schemas.microsoft.com/office/drawing/2014/main" val="3871331631"/>
                    </a:ext>
                  </a:extLst>
                </a:gridCol>
                <a:gridCol w="1316736">
                  <a:extLst>
                    <a:ext uri="{9D8B030D-6E8A-4147-A177-3AD203B41FA5}">
                      <a16:colId xmlns:a16="http://schemas.microsoft.com/office/drawing/2014/main" val="2947455561"/>
                    </a:ext>
                  </a:extLst>
                </a:gridCol>
                <a:gridCol w="1316736">
                  <a:extLst>
                    <a:ext uri="{9D8B030D-6E8A-4147-A177-3AD203B41FA5}">
                      <a16:colId xmlns:a16="http://schemas.microsoft.com/office/drawing/2014/main" val="174947857"/>
                    </a:ext>
                  </a:extLst>
                </a:gridCol>
                <a:gridCol w="1316736">
                  <a:extLst>
                    <a:ext uri="{9D8B030D-6E8A-4147-A177-3AD203B41FA5}">
                      <a16:colId xmlns:a16="http://schemas.microsoft.com/office/drawing/2014/main" val="2390752096"/>
                    </a:ext>
                  </a:extLst>
                </a:gridCol>
                <a:gridCol w="1316736">
                  <a:extLst>
                    <a:ext uri="{9D8B030D-6E8A-4147-A177-3AD203B41FA5}">
                      <a16:colId xmlns:a16="http://schemas.microsoft.com/office/drawing/2014/main" val="875186029"/>
                    </a:ext>
                  </a:extLst>
                </a:gridCol>
                <a:gridCol w="3994232">
                  <a:extLst>
                    <a:ext uri="{9D8B030D-6E8A-4147-A177-3AD203B41FA5}">
                      <a16:colId xmlns:a16="http://schemas.microsoft.com/office/drawing/2014/main" val="2642439025"/>
                    </a:ext>
                  </a:extLst>
                </a:gridCol>
              </a:tblGrid>
              <a:tr h="640080">
                <a:tc>
                  <a:txBody>
                    <a:bodyPr/>
                    <a:lstStyle/>
                    <a:p>
                      <a:pPr algn="ctr" rtl="1">
                        <a:lnSpc>
                          <a:spcPct val="115000"/>
                        </a:lnSpc>
                        <a:spcAft>
                          <a:spcPts val="0"/>
                        </a:spcAft>
                      </a:pPr>
                      <a:r>
                        <a:rPr lang="en-US" sz="1400" b="0" dirty="0">
                          <a:effectLst/>
                          <a:latin typeface="Dubai" panose="020B0503030403030204" pitchFamily="34" charset="-78"/>
                          <a:cs typeface="Dubai" panose="020B0503030403030204" pitchFamily="34" charset="-78"/>
                        </a:rPr>
                        <a:t>UKSPA</a:t>
                      </a:r>
                      <a:endParaRPr lang="en-SG" sz="1400" b="0" dirty="0">
                        <a:effectLst/>
                        <a:latin typeface="Dubai" panose="020B0503030403030204" pitchFamily="34" charset="-78"/>
                        <a:cs typeface="Dubai" panose="020B0503030403030204" pitchFamily="34" charset="-78"/>
                      </a:endParaRPr>
                    </a:p>
                    <a:p>
                      <a:pPr algn="ctr" rtl="1">
                        <a:lnSpc>
                          <a:spcPct val="115000"/>
                        </a:lnSpc>
                        <a:spcAft>
                          <a:spcPts val="0"/>
                        </a:spcAft>
                      </a:pPr>
                      <a:r>
                        <a:rPr lang="en-US" sz="1400" b="0" dirty="0">
                          <a:effectLst/>
                          <a:latin typeface="Dubai" panose="020B0503030403030204" pitchFamily="34" charset="-78"/>
                          <a:cs typeface="Dubai" panose="020B0503030403030204" pitchFamily="34" charset="-78"/>
                        </a:rPr>
                        <a:t>)</a:t>
                      </a:r>
                      <a:r>
                        <a:rPr lang="ar-EG" sz="1400" b="0" dirty="0">
                          <a:effectLst/>
                          <a:latin typeface="Dubai" panose="020B0503030403030204" pitchFamily="34" charset="-78"/>
                          <a:cs typeface="Dubai" panose="020B0503030403030204" pitchFamily="34" charset="-78"/>
                        </a:rPr>
                        <a:t>المملكة المتحدة)</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en-US" sz="1400" b="0" dirty="0">
                          <a:effectLst/>
                          <a:latin typeface="Dubai" panose="020B0503030403030204" pitchFamily="34" charset="-78"/>
                          <a:cs typeface="Dubai" panose="020B0503030403030204" pitchFamily="34" charset="-78"/>
                        </a:rPr>
                        <a:t>TEKEL</a:t>
                      </a:r>
                      <a:endParaRPr lang="en-SG" sz="1400" b="0" dirty="0">
                        <a:effectLst/>
                        <a:latin typeface="Dubai" panose="020B0503030403030204" pitchFamily="34" charset="-78"/>
                        <a:cs typeface="Dubai" panose="020B0503030403030204" pitchFamily="34" charset="-78"/>
                      </a:endParaRPr>
                    </a:p>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(فنلندا)</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en-US" sz="1400" b="0" dirty="0">
                          <a:effectLst/>
                          <a:latin typeface="Dubai" panose="020B0503030403030204" pitchFamily="34" charset="-78"/>
                          <a:cs typeface="Dubai" panose="020B0503030403030204" pitchFamily="34" charset="-78"/>
                        </a:rPr>
                        <a:t>SISP</a:t>
                      </a:r>
                      <a:endParaRPr lang="en-SG" sz="1400" b="0" dirty="0">
                        <a:effectLst/>
                        <a:latin typeface="Dubai" panose="020B0503030403030204" pitchFamily="34" charset="-78"/>
                        <a:cs typeface="Dubai" panose="020B0503030403030204" pitchFamily="34" charset="-78"/>
                      </a:endParaRPr>
                    </a:p>
                    <a:p>
                      <a:pPr algn="ctr" rtl="1">
                        <a:lnSpc>
                          <a:spcPct val="115000"/>
                        </a:lnSpc>
                        <a:spcAft>
                          <a:spcPts val="0"/>
                        </a:spcAft>
                      </a:pPr>
                      <a:r>
                        <a:rPr lang="en-US" sz="1400" b="0" dirty="0">
                          <a:effectLst/>
                          <a:latin typeface="Dubai" panose="020B0503030403030204" pitchFamily="34" charset="-78"/>
                          <a:cs typeface="Dubai" panose="020B0503030403030204" pitchFamily="34" charset="-78"/>
                        </a:rPr>
                        <a:t>)</a:t>
                      </a:r>
                      <a:r>
                        <a:rPr lang="ar-EG" sz="1400" b="0" dirty="0">
                          <a:effectLst/>
                          <a:latin typeface="Dubai" panose="020B0503030403030204" pitchFamily="34" charset="-78"/>
                          <a:cs typeface="Dubai" panose="020B0503030403030204" pitchFamily="34" charset="-78"/>
                        </a:rPr>
                        <a:t>السويد)</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en-US" sz="1400" b="0">
                          <a:effectLst/>
                          <a:latin typeface="Dubai" panose="020B0503030403030204" pitchFamily="34" charset="-78"/>
                          <a:cs typeface="Dubai" panose="020B0503030403030204" pitchFamily="34" charset="-78"/>
                        </a:rPr>
                        <a:t>APTE</a:t>
                      </a:r>
                      <a:endParaRPr lang="en-SG" sz="1400" b="0">
                        <a:effectLst/>
                        <a:latin typeface="Dubai" panose="020B0503030403030204" pitchFamily="34" charset="-78"/>
                        <a:cs typeface="Dubai" panose="020B0503030403030204" pitchFamily="34" charset="-78"/>
                      </a:endParaRPr>
                    </a:p>
                    <a:p>
                      <a:pPr algn="ctr" rtl="1">
                        <a:lnSpc>
                          <a:spcPct val="115000"/>
                        </a:lnSpc>
                        <a:spcAft>
                          <a:spcPts val="0"/>
                        </a:spcAft>
                      </a:pPr>
                      <a:r>
                        <a:rPr lang="en-US" sz="1400" b="0">
                          <a:effectLst/>
                          <a:latin typeface="Dubai" panose="020B0503030403030204" pitchFamily="34" charset="-78"/>
                          <a:cs typeface="Dubai" panose="020B0503030403030204" pitchFamily="34" charset="-78"/>
                        </a:rPr>
                        <a:t>)</a:t>
                      </a:r>
                      <a:r>
                        <a:rPr lang="ar-EG" sz="1400" b="0">
                          <a:effectLst/>
                          <a:latin typeface="Dubai" panose="020B0503030403030204" pitchFamily="34" charset="-78"/>
                          <a:cs typeface="Dubai" panose="020B0503030403030204" pitchFamily="34" charset="-78"/>
                        </a:rPr>
                        <a:t>أسبانيا)</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en-US" sz="1400" b="0" dirty="0">
                          <a:effectLst/>
                          <a:latin typeface="Dubai" panose="020B0503030403030204" pitchFamily="34" charset="-78"/>
                          <a:cs typeface="Dubai" panose="020B0503030403030204" pitchFamily="34" charset="-78"/>
                        </a:rPr>
                        <a:t>IASP</a:t>
                      </a:r>
                      <a:endParaRPr lang="en-SG" sz="1400" b="0" dirty="0">
                        <a:effectLst/>
                        <a:latin typeface="Dubai" panose="020B0503030403030204" pitchFamily="34" charset="-78"/>
                        <a:cs typeface="Dubai" panose="020B0503030403030204" pitchFamily="34" charset="-78"/>
                      </a:endParaRPr>
                    </a:p>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(دولي)</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tc>
                  <a:txBody>
                    <a:bodyPr/>
                    <a:lstStyle/>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العنصر</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3812415232"/>
                  </a:ext>
                </a:extLst>
              </a:tr>
              <a:tr h="640080">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بشكل غير مباشر</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15000"/>
                        </a:lnSpc>
                        <a:spcAft>
                          <a:spcPts val="0"/>
                        </a:spcAft>
                      </a:pPr>
                      <a:r>
                        <a:rPr lang="ar-EG" sz="1400" b="0" dirty="0">
                          <a:solidFill>
                            <a:schemeClr val="bg1"/>
                          </a:solidFill>
                          <a:effectLst/>
                          <a:latin typeface="Dubai" panose="020B0503030403030204" pitchFamily="34" charset="-78"/>
                          <a:cs typeface="Dubai" panose="020B0503030403030204" pitchFamily="34" charset="-78"/>
                        </a:rPr>
                        <a:t>تعزيز الابتكار والقدرة التنافسية للعملاء</a:t>
                      </a:r>
                      <a:endParaRPr lang="en-SG" sz="1400" b="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2003603921"/>
                  </a:ext>
                </a:extLst>
              </a:tr>
              <a:tr h="640080">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بشكل غير مباشر</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بشكل غير مباشر</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نعم</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15000"/>
                        </a:lnSpc>
                        <a:spcAft>
                          <a:spcPts val="0"/>
                        </a:spcAft>
                      </a:pPr>
                      <a:r>
                        <a:rPr lang="ar-EG" sz="1400" b="0" dirty="0">
                          <a:solidFill>
                            <a:schemeClr val="bg1"/>
                          </a:solidFill>
                          <a:effectLst/>
                          <a:latin typeface="Dubai" panose="020B0503030403030204" pitchFamily="34" charset="-78"/>
                          <a:cs typeface="Dubai" panose="020B0503030403030204" pitchFamily="34" charset="-78"/>
                        </a:rPr>
                        <a:t>التنمية الاقتصادية المحلية أو الإقليمية التي تتضمن توفير المجالات والخدمات الأخرى</a:t>
                      </a:r>
                      <a:endParaRPr lang="en-SG" sz="1400" b="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1941706694"/>
                  </a:ext>
                </a:extLst>
              </a:tr>
              <a:tr h="640080">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لا</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نعم</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15000"/>
                        </a:lnSpc>
                        <a:spcAft>
                          <a:spcPts val="0"/>
                        </a:spcAft>
                      </a:pPr>
                      <a:r>
                        <a:rPr lang="ar-EG" sz="1400" b="0" dirty="0">
                          <a:solidFill>
                            <a:schemeClr val="bg1"/>
                          </a:solidFill>
                          <a:effectLst/>
                          <a:latin typeface="Dubai" panose="020B0503030403030204" pitchFamily="34" charset="-78"/>
                          <a:cs typeface="Dubai" panose="020B0503030403030204" pitchFamily="34" charset="-78"/>
                        </a:rPr>
                        <a:t>العمل وفق اقتصاد المعرفة</a:t>
                      </a:r>
                      <a:endParaRPr lang="en-SG" sz="1400" b="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805198224"/>
                  </a:ext>
                </a:extLst>
              </a:tr>
              <a:tr h="640080">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لا</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بشكل غير مباشر</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نعم</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15000"/>
                        </a:lnSpc>
                        <a:spcAft>
                          <a:spcPts val="0"/>
                        </a:spcAft>
                      </a:pPr>
                      <a:r>
                        <a:rPr lang="ar-EG" sz="1400" b="0" dirty="0">
                          <a:solidFill>
                            <a:schemeClr val="bg1"/>
                          </a:solidFill>
                          <a:effectLst/>
                          <a:latin typeface="Dubai" panose="020B0503030403030204" pitchFamily="34" charset="-78"/>
                          <a:cs typeface="Dubai" panose="020B0503030403030204" pitchFamily="34" charset="-78"/>
                        </a:rPr>
                        <a:t>تتضمن أنشطة الشركات التقنية الناشئة</a:t>
                      </a:r>
                      <a:endParaRPr lang="en-SG" sz="1400" b="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2236990939"/>
                  </a:ext>
                </a:extLst>
              </a:tr>
              <a:tr h="640080">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لا</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لا</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لا</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بشكل غير مباشر</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15000"/>
                        </a:lnSpc>
                        <a:spcAft>
                          <a:spcPts val="0"/>
                        </a:spcAft>
                      </a:pPr>
                      <a:r>
                        <a:rPr lang="ar-EG" sz="1400" b="0" dirty="0">
                          <a:solidFill>
                            <a:schemeClr val="bg1"/>
                          </a:solidFill>
                          <a:effectLst/>
                          <a:latin typeface="Dubai" panose="020B0503030403030204" pitchFamily="34" charset="-78"/>
                          <a:cs typeface="Dubai" panose="020B0503030403030204" pitchFamily="34" charset="-78"/>
                        </a:rPr>
                        <a:t>الاستثمار الداخلي </a:t>
                      </a:r>
                      <a:r>
                        <a:rPr lang="ar-EG" sz="1400" b="0" dirty="0" err="1">
                          <a:solidFill>
                            <a:schemeClr val="bg1"/>
                          </a:solidFill>
                          <a:effectLst/>
                          <a:latin typeface="Dubai" panose="020B0503030403030204" pitchFamily="34" charset="-78"/>
                          <a:cs typeface="Dubai" panose="020B0503030403030204" pitchFamily="34" charset="-78"/>
                        </a:rPr>
                        <a:t>للاعمال</a:t>
                      </a:r>
                      <a:r>
                        <a:rPr lang="ar-EG" sz="1400" b="0" dirty="0">
                          <a:solidFill>
                            <a:schemeClr val="bg1"/>
                          </a:solidFill>
                          <a:effectLst/>
                          <a:latin typeface="Dubai" panose="020B0503030403030204" pitchFamily="34" charset="-78"/>
                          <a:cs typeface="Dubai" panose="020B0503030403030204" pitchFamily="34" charset="-78"/>
                        </a:rPr>
                        <a:t> التجارية القائمة على المعرفة</a:t>
                      </a:r>
                      <a:endParaRPr lang="en-SG" sz="1400" b="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2665708178"/>
                  </a:ext>
                </a:extLst>
              </a:tr>
              <a:tr h="640080">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لا</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بشكل غير مباشر</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a:effectLst/>
                          <a:latin typeface="Dubai" panose="020B0503030403030204" pitchFamily="34" charset="-78"/>
                          <a:cs typeface="Dubai" panose="020B0503030403030204" pitchFamily="34" charset="-78"/>
                        </a:rPr>
                        <a:t>نعم</a:t>
                      </a:r>
                      <a:endParaRPr lang="en-SG" sz="1400" b="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rtl="1">
                        <a:lnSpc>
                          <a:spcPct val="115000"/>
                        </a:lnSpc>
                        <a:spcAft>
                          <a:spcPts val="0"/>
                        </a:spcAft>
                      </a:pPr>
                      <a:r>
                        <a:rPr lang="ar-EG" sz="1400" b="0" dirty="0">
                          <a:effectLst/>
                          <a:latin typeface="Dubai" panose="020B0503030403030204" pitchFamily="34" charset="-78"/>
                          <a:cs typeface="Dubai" panose="020B0503030403030204" pitchFamily="34" charset="-78"/>
                        </a:rPr>
                        <a:t>بشكل غير مباشر</a:t>
                      </a:r>
                      <a:endParaRPr lang="en-SG" sz="1400" b="0" dirty="0">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tx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rtl="1">
                        <a:lnSpc>
                          <a:spcPct val="115000"/>
                        </a:lnSpc>
                        <a:spcAft>
                          <a:spcPts val="0"/>
                        </a:spcAft>
                      </a:pPr>
                      <a:r>
                        <a:rPr lang="ar-EG" sz="1400" b="0" dirty="0">
                          <a:solidFill>
                            <a:schemeClr val="bg1"/>
                          </a:solidFill>
                          <a:effectLst/>
                          <a:latin typeface="Dubai" panose="020B0503030403030204" pitchFamily="34" charset="-78"/>
                          <a:cs typeface="Dubai" panose="020B0503030403030204" pitchFamily="34" charset="-78"/>
                        </a:rPr>
                        <a:t>تطوير التجمعات المعرفية أو الصناعية أو التقنية</a:t>
                      </a:r>
                      <a:endParaRPr lang="en-SG" sz="1400" b="0" dirty="0">
                        <a:solidFill>
                          <a:schemeClr val="bg1"/>
                        </a:solidFill>
                        <a:effectLst/>
                        <a:latin typeface="Dubai" panose="020B0503030403030204" pitchFamily="34" charset="-78"/>
                        <a:ea typeface="Times New Roman" panose="02020603050405020304" pitchFamily="18" charset="0"/>
                        <a:cs typeface="Dubai" panose="020B0503030403030204" pitchFamily="34" charset="-78"/>
                      </a:endParaRPr>
                    </a:p>
                  </a:txBody>
                  <a:tcPr marL="32006" marR="32006" marT="0" marB="0" anchor="ct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solidFill>
                      <a:srgbClr val="00506B"/>
                    </a:solidFill>
                  </a:tcPr>
                </a:tc>
                <a:extLst>
                  <a:ext uri="{0D108BD9-81ED-4DB2-BD59-A6C34878D82A}">
                    <a16:rowId xmlns:a16="http://schemas.microsoft.com/office/drawing/2014/main" val="1560546125"/>
                  </a:ext>
                </a:extLst>
              </a:tr>
            </a:tbl>
          </a:graphicData>
        </a:graphic>
      </p:graphicFrame>
      <p:cxnSp>
        <p:nvCxnSpPr>
          <p:cNvPr id="4" name="Straight Connector 3">
            <a:extLst>
              <a:ext uri="{FF2B5EF4-FFF2-40B4-BE49-F238E27FC236}">
                <a16:creationId xmlns:a16="http://schemas.microsoft.com/office/drawing/2014/main" id="{C29F8870-809F-475A-8860-9A2597D72EB1}"/>
              </a:ext>
            </a:extLst>
          </p:cNvPr>
          <p:cNvCxnSpPr/>
          <p:nvPr/>
        </p:nvCxnSpPr>
        <p:spPr>
          <a:xfrm>
            <a:off x="787791" y="2321169"/>
            <a:ext cx="10566009" cy="0"/>
          </a:xfrm>
          <a:prstGeom prst="line">
            <a:avLst/>
          </a:prstGeom>
          <a:ln w="285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38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57ED797-D273-4ED3-BE0C-430DEE1BD7DD}"/>
              </a:ext>
            </a:extLst>
          </p:cNvPr>
          <p:cNvSpPr/>
          <p:nvPr/>
        </p:nvSpPr>
        <p:spPr>
          <a:xfrm>
            <a:off x="675249" y="1293498"/>
            <a:ext cx="10021779" cy="646331"/>
          </a:xfrm>
          <a:prstGeom prst="rect">
            <a:avLst/>
          </a:prstGeom>
        </p:spPr>
        <p:txBody>
          <a:bodyPr wrap="square">
            <a:spAutoFit/>
          </a:bodyPr>
          <a:lstStyle/>
          <a:p>
            <a:pPr algn="r" rtl="1"/>
            <a:r>
              <a:rPr lang="ar-SA" b="1" dirty="0">
                <a:latin typeface="Dubai" panose="020B0503030403030204" pitchFamily="34" charset="-78"/>
                <a:ea typeface="Times New Roman" panose="02020603050405020304" pitchFamily="18" charset="0"/>
                <a:cs typeface="Dubai" panose="020B0503030403030204" pitchFamily="34" charset="-78"/>
              </a:rPr>
              <a:t>وهناك مصطلحات مرتبطة بالواحات العلمية مثل  الواحة العلمية للبحوث وخلية التقنية والواحات الافتراضية، ومدينة التقنية وسوف نتطرق لها تباعًا فيما يلي : </a:t>
            </a:r>
          </a:p>
        </p:txBody>
      </p:sp>
      <p:grpSp>
        <p:nvGrpSpPr>
          <p:cNvPr id="23" name="Group 22">
            <a:extLst>
              <a:ext uri="{FF2B5EF4-FFF2-40B4-BE49-F238E27FC236}">
                <a16:creationId xmlns:a16="http://schemas.microsoft.com/office/drawing/2014/main" id="{45E2C456-F0D7-4B0B-977F-2F56F7EA9D71}"/>
              </a:ext>
            </a:extLst>
          </p:cNvPr>
          <p:cNvGrpSpPr/>
          <p:nvPr/>
        </p:nvGrpSpPr>
        <p:grpSpPr>
          <a:xfrm>
            <a:off x="1725637" y="2334297"/>
            <a:ext cx="8740726" cy="3742006"/>
            <a:chOff x="1725637" y="2334297"/>
            <a:chExt cx="8740726" cy="3742006"/>
          </a:xfrm>
        </p:grpSpPr>
        <p:grpSp>
          <p:nvGrpSpPr>
            <p:cNvPr id="16" name="Group 15">
              <a:extLst>
                <a:ext uri="{FF2B5EF4-FFF2-40B4-BE49-F238E27FC236}">
                  <a16:creationId xmlns:a16="http://schemas.microsoft.com/office/drawing/2014/main" id="{787AF838-953F-48E0-9588-BA94143F0642}"/>
                </a:ext>
              </a:extLst>
            </p:cNvPr>
            <p:cNvGrpSpPr/>
            <p:nvPr/>
          </p:nvGrpSpPr>
          <p:grpSpPr>
            <a:xfrm>
              <a:off x="6724357" y="2334297"/>
              <a:ext cx="3742006" cy="3742006"/>
              <a:chOff x="6724357" y="2391508"/>
              <a:chExt cx="3742006" cy="3742006"/>
            </a:xfrm>
          </p:grpSpPr>
          <p:sp>
            <p:nvSpPr>
              <p:cNvPr id="3" name="Rectangle 2">
                <a:extLst>
                  <a:ext uri="{FF2B5EF4-FFF2-40B4-BE49-F238E27FC236}">
                    <a16:creationId xmlns:a16="http://schemas.microsoft.com/office/drawing/2014/main" id="{7F8CBD55-EDC1-4564-85A6-593FC48065AC}"/>
                  </a:ext>
                </a:extLst>
              </p:cNvPr>
              <p:cNvSpPr/>
              <p:nvPr/>
            </p:nvSpPr>
            <p:spPr>
              <a:xfrm>
                <a:off x="6724357" y="2391508"/>
                <a:ext cx="3742006" cy="3742006"/>
              </a:xfrm>
              <a:prstGeom prst="rect">
                <a:avLst/>
              </a:prstGeom>
              <a:noFill/>
              <a:ln>
                <a:solidFill>
                  <a:srgbClr val="0050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7B270D-CE5D-44B8-AD2C-A6A95BE495A5}"/>
                  </a:ext>
                </a:extLst>
              </p:cNvPr>
              <p:cNvSpPr/>
              <p:nvPr/>
            </p:nvSpPr>
            <p:spPr>
              <a:xfrm>
                <a:off x="6978796" y="2617251"/>
                <a:ext cx="3233127" cy="3233127"/>
              </a:xfrm>
              <a:prstGeom prst="rect">
                <a:avLst/>
              </a:prstGeom>
              <a:solidFill>
                <a:schemeClr val="bg1"/>
              </a:solidFill>
              <a:ln>
                <a:no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0A76E-E892-48ED-A307-721B44312430}"/>
                  </a:ext>
                </a:extLst>
              </p:cNvPr>
              <p:cNvSpPr/>
              <p:nvPr/>
            </p:nvSpPr>
            <p:spPr>
              <a:xfrm>
                <a:off x="7614173" y="2753962"/>
                <a:ext cx="1992854" cy="375487"/>
              </a:xfrm>
              <a:prstGeom prst="rect">
                <a:avLst/>
              </a:prstGeom>
            </p:spPr>
            <p:txBody>
              <a:bodyPr wrap="none">
                <a:spAutoFit/>
              </a:bodyPr>
              <a:lstStyle/>
              <a:p>
                <a:pPr lvl="0" algn="just" rtl="1">
                  <a:lnSpc>
                    <a:spcPct val="115000"/>
                  </a:lnSpc>
                  <a:spcAft>
                    <a:spcPts val="1000"/>
                  </a:spcAft>
                </a:pPr>
                <a:r>
                  <a:rPr lang="ar-SA" sz="1600" b="1" dirty="0">
                    <a:solidFill>
                      <a:srgbClr val="00506B"/>
                    </a:solidFill>
                    <a:latin typeface="Dubai" panose="020B0503030403030204" pitchFamily="34" charset="-78"/>
                    <a:ea typeface="Calibri" panose="020F0502020204030204" pitchFamily="34" charset="0"/>
                    <a:cs typeface="Dubai" panose="020B0503030403030204" pitchFamily="34" charset="-78"/>
                  </a:rPr>
                  <a:t> الواحة العلمية للبحوث:</a:t>
                </a:r>
                <a:endParaRPr lang="en-SG" sz="1600" b="1" dirty="0">
                  <a:solidFill>
                    <a:srgbClr val="00506B"/>
                  </a:solidFill>
                  <a:latin typeface="Dubai" panose="020B0503030403030204" pitchFamily="34" charset="-78"/>
                  <a:ea typeface="Calibri" panose="020F0502020204030204" pitchFamily="34" charset="0"/>
                  <a:cs typeface="Dubai" panose="020B0503030403030204" pitchFamily="34" charset="-78"/>
                </a:endParaRPr>
              </a:p>
            </p:txBody>
          </p:sp>
          <p:cxnSp>
            <p:nvCxnSpPr>
              <p:cNvPr id="14" name="Straight Connector 13">
                <a:extLst>
                  <a:ext uri="{FF2B5EF4-FFF2-40B4-BE49-F238E27FC236}">
                    <a16:creationId xmlns:a16="http://schemas.microsoft.com/office/drawing/2014/main" id="{78FC548E-A95B-4972-B740-DBF51FBB9A6B}"/>
                  </a:ext>
                </a:extLst>
              </p:cNvPr>
              <p:cNvCxnSpPr/>
              <p:nvPr/>
            </p:nvCxnSpPr>
            <p:spPr>
              <a:xfrm>
                <a:off x="7723163" y="3151163"/>
                <a:ext cx="1842868" cy="0"/>
              </a:xfrm>
              <a:prstGeom prst="line">
                <a:avLst/>
              </a:prstGeom>
              <a:ln w="76200">
                <a:solidFill>
                  <a:srgbClr val="00506B"/>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3537313-35D4-4E53-B308-B4DFBBED666A}"/>
                  </a:ext>
                </a:extLst>
              </p:cNvPr>
              <p:cNvSpPr/>
              <p:nvPr/>
            </p:nvSpPr>
            <p:spPr>
              <a:xfrm>
                <a:off x="7146388" y="3395189"/>
                <a:ext cx="2978224" cy="1323054"/>
              </a:xfrm>
              <a:prstGeom prst="rect">
                <a:avLst/>
              </a:prstGeom>
            </p:spPr>
            <p:txBody>
              <a:bodyPr wrap="square">
                <a:spAutoFit/>
              </a:bodyPr>
              <a:lstStyle/>
              <a:p>
                <a:pPr lvl="0" algn="justLow" rtl="1">
                  <a:lnSpc>
                    <a:spcPct val="115000"/>
                  </a:lnSpc>
                  <a:spcAft>
                    <a:spcPts val="1000"/>
                  </a:spcAft>
                </a:pPr>
                <a:r>
                  <a:rPr lang="ar-SA" sz="1400" dirty="0">
                    <a:solidFill>
                      <a:prstClr val="black"/>
                    </a:solidFill>
                    <a:latin typeface="Dubai" panose="020B0503030403030204" pitchFamily="34" charset="-78"/>
                    <a:ea typeface="Times New Roman" panose="02020603050405020304" pitchFamily="18" charset="0"/>
                    <a:cs typeface="Dubai" panose="020B0503030403030204" pitchFamily="34" charset="-78"/>
                  </a:rPr>
                  <a:t>واحات البحوث هي منظمات مستقلة تبيع أو تؤجر أراض مجاورة ومبان لمنظمات أعمال أو أي منظمات أخرى، عملها الأساسي هو البحث الأساسي أو التطبيقي، أو تطوير وابتكار عمليات أو منتجات جديدة</a:t>
                </a:r>
                <a:endParaRPr lang="en-US" dirty="0">
                  <a:solidFill>
                    <a:prstClr val="black"/>
                  </a:solidFill>
                  <a:latin typeface="Dubai" panose="020B0503030403030204" pitchFamily="34" charset="-78"/>
                  <a:cs typeface="Dubai" panose="020B0503030403030204" pitchFamily="34" charset="-78"/>
                </a:endParaRPr>
              </a:p>
            </p:txBody>
          </p:sp>
        </p:grpSp>
        <p:grpSp>
          <p:nvGrpSpPr>
            <p:cNvPr id="17" name="Group 16">
              <a:extLst>
                <a:ext uri="{FF2B5EF4-FFF2-40B4-BE49-F238E27FC236}">
                  <a16:creationId xmlns:a16="http://schemas.microsoft.com/office/drawing/2014/main" id="{572A8C29-CAEE-495D-B843-2C636E69BE67}"/>
                </a:ext>
              </a:extLst>
            </p:cNvPr>
            <p:cNvGrpSpPr/>
            <p:nvPr/>
          </p:nvGrpSpPr>
          <p:grpSpPr>
            <a:xfrm>
              <a:off x="1725637" y="2334297"/>
              <a:ext cx="3742006" cy="3742006"/>
              <a:chOff x="6724357" y="2391508"/>
              <a:chExt cx="3742006" cy="3742006"/>
            </a:xfrm>
          </p:grpSpPr>
          <p:sp>
            <p:nvSpPr>
              <p:cNvPr id="18" name="Rectangle 17">
                <a:extLst>
                  <a:ext uri="{FF2B5EF4-FFF2-40B4-BE49-F238E27FC236}">
                    <a16:creationId xmlns:a16="http://schemas.microsoft.com/office/drawing/2014/main" id="{C72685F5-AD03-479F-AADC-363ED80FE0C6}"/>
                  </a:ext>
                </a:extLst>
              </p:cNvPr>
              <p:cNvSpPr/>
              <p:nvPr/>
            </p:nvSpPr>
            <p:spPr>
              <a:xfrm>
                <a:off x="6724357" y="2391508"/>
                <a:ext cx="3742006" cy="3742006"/>
              </a:xfrm>
              <a:prstGeom prst="rect">
                <a:avLst/>
              </a:prstGeom>
              <a:noFill/>
              <a:ln>
                <a:solidFill>
                  <a:srgbClr val="0050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BD77A1-BB28-4133-B2EC-31BE368EFB8B}"/>
                  </a:ext>
                </a:extLst>
              </p:cNvPr>
              <p:cNvSpPr/>
              <p:nvPr/>
            </p:nvSpPr>
            <p:spPr>
              <a:xfrm>
                <a:off x="6978796" y="2617251"/>
                <a:ext cx="3233127" cy="3233127"/>
              </a:xfrm>
              <a:prstGeom prst="rect">
                <a:avLst/>
              </a:prstGeom>
              <a:solidFill>
                <a:schemeClr val="bg1"/>
              </a:solidFill>
              <a:ln>
                <a:no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F0F145-000B-43B6-9B5C-C7B3059E0455}"/>
                  </a:ext>
                </a:extLst>
              </p:cNvPr>
              <p:cNvSpPr/>
              <p:nvPr/>
            </p:nvSpPr>
            <p:spPr>
              <a:xfrm>
                <a:off x="8039771" y="2753962"/>
                <a:ext cx="1141658" cy="375487"/>
              </a:xfrm>
              <a:prstGeom prst="rect">
                <a:avLst/>
              </a:prstGeom>
            </p:spPr>
            <p:txBody>
              <a:bodyPr wrap="none">
                <a:spAutoFit/>
              </a:bodyPr>
              <a:lstStyle/>
              <a:p>
                <a:pPr lvl="0" algn="just" rtl="1">
                  <a:lnSpc>
                    <a:spcPct val="115000"/>
                  </a:lnSpc>
                  <a:spcAft>
                    <a:spcPts val="1000"/>
                  </a:spcAft>
                </a:pPr>
                <a:r>
                  <a:rPr lang="ar-SA" sz="1600" b="1" dirty="0">
                    <a:solidFill>
                      <a:srgbClr val="00506B"/>
                    </a:solidFill>
                    <a:latin typeface="Dubai" panose="020B0503030403030204" pitchFamily="34" charset="-78"/>
                    <a:ea typeface="Calibri" panose="020F0502020204030204" pitchFamily="34" charset="0"/>
                    <a:cs typeface="Dubai" panose="020B0503030403030204" pitchFamily="34" charset="-78"/>
                  </a:rPr>
                  <a:t>خلية التقنية:</a:t>
                </a:r>
              </a:p>
            </p:txBody>
          </p:sp>
          <p:cxnSp>
            <p:nvCxnSpPr>
              <p:cNvPr id="21" name="Straight Connector 20">
                <a:extLst>
                  <a:ext uri="{FF2B5EF4-FFF2-40B4-BE49-F238E27FC236}">
                    <a16:creationId xmlns:a16="http://schemas.microsoft.com/office/drawing/2014/main" id="{E0963FA3-5077-4146-B5F5-246ED83C393E}"/>
                  </a:ext>
                </a:extLst>
              </p:cNvPr>
              <p:cNvCxnSpPr/>
              <p:nvPr/>
            </p:nvCxnSpPr>
            <p:spPr>
              <a:xfrm>
                <a:off x="7723163" y="3151163"/>
                <a:ext cx="1842868" cy="0"/>
              </a:xfrm>
              <a:prstGeom prst="line">
                <a:avLst/>
              </a:prstGeom>
              <a:ln w="76200">
                <a:solidFill>
                  <a:srgbClr val="00506B"/>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449716C-2061-4C21-BF84-81FD185A8B7B}"/>
                  </a:ext>
                </a:extLst>
              </p:cNvPr>
              <p:cNvSpPr/>
              <p:nvPr/>
            </p:nvSpPr>
            <p:spPr>
              <a:xfrm>
                <a:off x="7146388" y="3395189"/>
                <a:ext cx="2978224" cy="2074414"/>
              </a:xfrm>
              <a:prstGeom prst="rect">
                <a:avLst/>
              </a:prstGeom>
            </p:spPr>
            <p:txBody>
              <a:bodyPr wrap="square">
                <a:spAutoFit/>
              </a:bodyPr>
              <a:lstStyle/>
              <a:p>
                <a:pPr lvl="0" algn="justLow" rtl="1">
                  <a:lnSpc>
                    <a:spcPct val="115000"/>
                  </a:lnSpc>
                  <a:spcAft>
                    <a:spcPts val="1000"/>
                  </a:spcAft>
                </a:pPr>
                <a:r>
                  <a:rPr lang="ar-SA" sz="1400" dirty="0">
                    <a:solidFill>
                      <a:prstClr val="black"/>
                    </a:solidFill>
                    <a:latin typeface="Dubai" panose="020B0503030403030204" pitchFamily="34" charset="-78"/>
                    <a:ea typeface="Times New Roman" panose="02020603050405020304" pitchFamily="18" charset="0"/>
                    <a:cs typeface="Dubai" panose="020B0503030403030204" pitchFamily="34" charset="-78"/>
                  </a:rPr>
                  <a:t>هي مكان تتراوح مساحته بين مئات الأمتار المربعة إلى آلاف الكيلومترات، تتراكم فيه التقنية بحيث تؤدي إلى تكوين شركة على المكان، وتصبح لها علاقات بالبيئة المحيطة من خلال نشر التقنية وعمليات النقل بحيث تروج للتنافس بين الشركات المعروفة كما أنها على اتصال بشبكات أسواق التجارة العالمية ولها علاقات وطيدة معها.</a:t>
                </a:r>
              </a:p>
            </p:txBody>
          </p:sp>
        </p:grpSp>
      </p:grpSp>
    </p:spTree>
    <p:extLst>
      <p:ext uri="{BB962C8B-B14F-4D97-AF65-F5344CB8AC3E}">
        <p14:creationId xmlns:p14="http://schemas.microsoft.com/office/powerpoint/2010/main" val="284235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5096F7E-36EE-4584-825A-750ABEFEBEF9}"/>
              </a:ext>
            </a:extLst>
          </p:cNvPr>
          <p:cNvGrpSpPr/>
          <p:nvPr/>
        </p:nvGrpSpPr>
        <p:grpSpPr>
          <a:xfrm>
            <a:off x="887776" y="1287980"/>
            <a:ext cx="10416448" cy="4505662"/>
            <a:chOff x="589264" y="1850687"/>
            <a:chExt cx="10416448" cy="4505662"/>
          </a:xfrm>
        </p:grpSpPr>
        <p:grpSp>
          <p:nvGrpSpPr>
            <p:cNvPr id="24" name="Group 23">
              <a:extLst>
                <a:ext uri="{FF2B5EF4-FFF2-40B4-BE49-F238E27FC236}">
                  <a16:creationId xmlns:a16="http://schemas.microsoft.com/office/drawing/2014/main" id="{841BAF04-B414-4569-8187-32C3553414A3}"/>
                </a:ext>
              </a:extLst>
            </p:cNvPr>
            <p:cNvGrpSpPr/>
            <p:nvPr/>
          </p:nvGrpSpPr>
          <p:grpSpPr>
            <a:xfrm>
              <a:off x="6089732" y="1850687"/>
              <a:ext cx="4915980" cy="4505662"/>
              <a:chOff x="6170065" y="1710488"/>
              <a:chExt cx="4915980" cy="4505662"/>
            </a:xfrm>
          </p:grpSpPr>
          <p:grpSp>
            <p:nvGrpSpPr>
              <p:cNvPr id="25" name="Group 24">
                <a:extLst>
                  <a:ext uri="{FF2B5EF4-FFF2-40B4-BE49-F238E27FC236}">
                    <a16:creationId xmlns:a16="http://schemas.microsoft.com/office/drawing/2014/main" id="{7F9223F1-5045-48F1-B141-44D5FA0FF6CC}"/>
                  </a:ext>
                </a:extLst>
              </p:cNvPr>
              <p:cNvGrpSpPr/>
              <p:nvPr/>
            </p:nvGrpSpPr>
            <p:grpSpPr>
              <a:xfrm>
                <a:off x="6170065" y="1710488"/>
                <a:ext cx="4915980" cy="4505662"/>
                <a:chOff x="6391737" y="1710488"/>
                <a:chExt cx="4915980" cy="4505662"/>
              </a:xfrm>
            </p:grpSpPr>
            <p:sp>
              <p:nvSpPr>
                <p:cNvPr id="27" name="Rectangle 26">
                  <a:extLst>
                    <a:ext uri="{FF2B5EF4-FFF2-40B4-BE49-F238E27FC236}">
                      <a16:creationId xmlns:a16="http://schemas.microsoft.com/office/drawing/2014/main" id="{4B0513AA-82A4-40A2-A854-13163B7B61FF}"/>
                    </a:ext>
                  </a:extLst>
                </p:cNvPr>
                <p:cNvSpPr/>
                <p:nvPr/>
              </p:nvSpPr>
              <p:spPr>
                <a:xfrm>
                  <a:off x="6391737" y="2018453"/>
                  <a:ext cx="4915980" cy="4197697"/>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b="1" dirty="0">
                      <a:solidFill>
                        <a:schemeClr val="tx1"/>
                      </a:solidFill>
                      <a:latin typeface="Dubai" panose="020B0503030403030204" pitchFamily="34" charset="-78"/>
                      <a:ea typeface="Times New Roman" panose="02020603050405020304" pitchFamily="18" charset="0"/>
                      <a:cs typeface="Dubai" panose="020B0503030403030204" pitchFamily="34" charset="-78"/>
                    </a:rPr>
                    <a:t>يمكن تعريف مدينة (مناطق) التقنية </a:t>
                  </a:r>
                  <a:r>
                    <a:rPr lang="en-US" sz="1600" b="1" dirty="0">
                      <a:solidFill>
                        <a:schemeClr val="tx1"/>
                      </a:solidFill>
                      <a:latin typeface="Dubai" panose="020B0503030403030204" pitchFamily="34" charset="-78"/>
                      <a:ea typeface="Times New Roman" panose="02020603050405020304" pitchFamily="18" charset="0"/>
                      <a:cs typeface="Dubai" panose="020B0503030403030204" pitchFamily="34" charset="-78"/>
                    </a:rPr>
                    <a:t>Technopolis </a:t>
                  </a:r>
                  <a:r>
                    <a:rPr lang="ar-SA" sz="1600" b="1" dirty="0">
                      <a:solidFill>
                        <a:schemeClr val="tx1"/>
                      </a:solidFill>
                      <a:latin typeface="Dubai" panose="020B0503030403030204" pitchFamily="34" charset="-78"/>
                      <a:ea typeface="Times New Roman" panose="02020603050405020304" pitchFamily="18" charset="0"/>
                      <a:cs typeface="Dubai" panose="020B0503030403030204" pitchFamily="34" charset="-78"/>
                    </a:rPr>
                    <a:t>وفقاً للنموذج العملي لها كما يلي:</a:t>
                  </a:r>
                  <a:endParaRPr lang="en-US" sz="1600" b="1"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algn="r" rtl="1"/>
                  <a:endPar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marL="285750" indent="-285750" algn="r" rtl="1">
                    <a:spcAft>
                      <a:spcPts val="1200"/>
                    </a:spcAft>
                    <a:buClr>
                      <a:srgbClr val="EEAD08"/>
                    </a:buClr>
                    <a:buSzPct val="15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خليط مكمل لبعضه البعض يجمع بين أساتذة الجامعة والطلبة ومراكز البحوث وما يقابلها من الشركات والحكومة.</a:t>
                  </a:r>
                </a:p>
                <a:p>
                  <a:pPr marL="285750" indent="-285750" algn="r" rtl="1">
                    <a:spcAft>
                      <a:spcPts val="1200"/>
                    </a:spcAft>
                    <a:buClr>
                      <a:srgbClr val="EEAD08"/>
                    </a:buClr>
                    <a:buSzPct val="15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مزيج من مؤسسات الأعمال الصغيرة والكبيرة ومراكز ابتكار الأعمال.</a:t>
                  </a:r>
                  <a:endPar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marL="285750" indent="-285750" algn="r" rtl="1">
                    <a:spcAft>
                      <a:spcPts val="1200"/>
                    </a:spcAft>
                    <a:buClr>
                      <a:srgbClr val="EEAD08"/>
                    </a:buClr>
                    <a:buSzPct val="150000"/>
                    <a:buFont typeface="Wingdings" panose="05000000000000000000" pitchFamily="2" charset="2"/>
                    <a:buChar char="§"/>
                  </a:pPr>
                  <a:endPar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marL="285750" indent="-285750" algn="r" rtl="1">
                    <a:spcAft>
                      <a:spcPts val="1200"/>
                    </a:spcAft>
                    <a:buClr>
                      <a:srgbClr val="EEAD08"/>
                    </a:buClr>
                    <a:buSzPct val="150000"/>
                    <a:buFont typeface="Wingdings" panose="05000000000000000000" pitchFamily="2" charset="2"/>
                    <a:buChar char="§"/>
                  </a:pPr>
                  <a:endPar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marL="285750" indent="-285750" algn="r" rtl="1">
                    <a:spcAft>
                      <a:spcPts val="1200"/>
                    </a:spcAft>
                    <a:buClr>
                      <a:srgbClr val="EEAD08"/>
                    </a:buClr>
                    <a:buSzPct val="150000"/>
                    <a:buFont typeface="Wingdings" panose="05000000000000000000" pitchFamily="2" charset="2"/>
                    <a:buChar char="§"/>
                  </a:pPr>
                  <a:endPar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p:txBody>
            </p:sp>
            <p:sp>
              <p:nvSpPr>
                <p:cNvPr id="28" name="Rectangle 27">
                  <a:extLst>
                    <a:ext uri="{FF2B5EF4-FFF2-40B4-BE49-F238E27FC236}">
                      <a16:creationId xmlns:a16="http://schemas.microsoft.com/office/drawing/2014/main" id="{C4B77FD6-4B86-4FCC-8395-99E3A604984B}"/>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مدينة (مناطق) التقنية:</a:t>
                  </a:r>
                </a:p>
              </p:txBody>
            </p:sp>
          </p:grpSp>
          <p:sp>
            <p:nvSpPr>
              <p:cNvPr id="26" name="Rectangle 25">
                <a:extLst>
                  <a:ext uri="{FF2B5EF4-FFF2-40B4-BE49-F238E27FC236}">
                    <a16:creationId xmlns:a16="http://schemas.microsoft.com/office/drawing/2014/main" id="{290D63FC-1BDF-4215-A239-C51EBF1E01C3}"/>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01</a:t>
                </a:r>
                <a:endParaRPr lang="en-US" sz="1600" b="1" dirty="0"/>
              </a:p>
            </p:txBody>
          </p:sp>
        </p:grpSp>
        <p:grpSp>
          <p:nvGrpSpPr>
            <p:cNvPr id="29" name="Group 28">
              <a:extLst>
                <a:ext uri="{FF2B5EF4-FFF2-40B4-BE49-F238E27FC236}">
                  <a16:creationId xmlns:a16="http://schemas.microsoft.com/office/drawing/2014/main" id="{3F88776B-401E-4020-907A-7A0D6AB20588}"/>
                </a:ext>
              </a:extLst>
            </p:cNvPr>
            <p:cNvGrpSpPr/>
            <p:nvPr/>
          </p:nvGrpSpPr>
          <p:grpSpPr>
            <a:xfrm>
              <a:off x="589264" y="1850687"/>
              <a:ext cx="4915980" cy="4419938"/>
              <a:chOff x="6170065" y="1710488"/>
              <a:chExt cx="4915980" cy="4419938"/>
            </a:xfrm>
          </p:grpSpPr>
          <p:grpSp>
            <p:nvGrpSpPr>
              <p:cNvPr id="30" name="Group 29">
                <a:extLst>
                  <a:ext uri="{FF2B5EF4-FFF2-40B4-BE49-F238E27FC236}">
                    <a16:creationId xmlns:a16="http://schemas.microsoft.com/office/drawing/2014/main" id="{3EC7510B-F81E-440E-AB21-028B81DEFE8A}"/>
                  </a:ext>
                </a:extLst>
              </p:cNvPr>
              <p:cNvGrpSpPr/>
              <p:nvPr/>
            </p:nvGrpSpPr>
            <p:grpSpPr>
              <a:xfrm>
                <a:off x="6170065" y="1710488"/>
                <a:ext cx="4915980" cy="4419938"/>
                <a:chOff x="6391737" y="1710488"/>
                <a:chExt cx="4915980" cy="4419938"/>
              </a:xfrm>
            </p:grpSpPr>
            <p:sp>
              <p:nvSpPr>
                <p:cNvPr id="32" name="Rectangle 31">
                  <a:extLst>
                    <a:ext uri="{FF2B5EF4-FFF2-40B4-BE49-F238E27FC236}">
                      <a16:creationId xmlns:a16="http://schemas.microsoft.com/office/drawing/2014/main" id="{F039C0AD-F4AE-4DC0-AB96-097FA030CD73}"/>
                    </a:ext>
                  </a:extLst>
                </p:cNvPr>
                <p:cNvSpPr/>
                <p:nvPr/>
              </p:nvSpPr>
              <p:spPr>
                <a:xfrm>
                  <a:off x="6391737" y="2018454"/>
                  <a:ext cx="4915980" cy="4111972"/>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b="1" dirty="0">
                      <a:solidFill>
                        <a:schemeClr val="tx1"/>
                      </a:solidFill>
                      <a:latin typeface="Dubai" panose="020B0503030403030204" pitchFamily="34" charset="-78"/>
                      <a:ea typeface="Times New Roman" panose="02020603050405020304" pitchFamily="18" charset="0"/>
                      <a:cs typeface="Dubai" panose="020B0503030403030204" pitchFamily="34" charset="-78"/>
                    </a:rPr>
                    <a:t>غالبا ما تكون أهداف منطقة تقنية معينة خاضعة لأهداف الجهة الرئيسية المكونة لها وحسب الأغراض التي تخدمها هذه المناطق والتي منها:</a:t>
                  </a:r>
                </a:p>
                <a:p>
                  <a:pPr algn="r" rtl="1"/>
                  <a:endPar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a:p>
                  <a:pPr marL="285750" indent="-285750" algn="r" rtl="1">
                    <a:spcAft>
                      <a:spcPts val="1200"/>
                    </a:spcAft>
                    <a:buClr>
                      <a:srgbClr val="EEAD08"/>
                    </a:buClr>
                    <a:buSzPct val="15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المساعدة في إنشاء مشاريع صغيرة ومتوسطة ذات تقنية عالية.</a:t>
                  </a:r>
                </a:p>
                <a:p>
                  <a:pPr marL="285750" indent="-285750" algn="r" rtl="1">
                    <a:spcAft>
                      <a:spcPts val="1200"/>
                    </a:spcAft>
                    <a:buClr>
                      <a:srgbClr val="EEAD08"/>
                    </a:buClr>
                    <a:buSzPct val="15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المساعدة في إعادة الهيكلة الاقتصادية في الإقليم.</a:t>
                  </a:r>
                </a:p>
                <a:p>
                  <a:pPr marL="285750" indent="-285750" algn="r" rtl="1">
                    <a:spcAft>
                      <a:spcPts val="1200"/>
                    </a:spcAft>
                    <a:buClr>
                      <a:srgbClr val="EEAD08"/>
                    </a:buClr>
                    <a:buSzPct val="15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نقل التقنية.</a:t>
                  </a:r>
                </a:p>
                <a:p>
                  <a:pPr marL="285750" indent="-285750" algn="r" rtl="1">
                    <a:spcAft>
                      <a:spcPts val="1200"/>
                    </a:spcAft>
                    <a:buClr>
                      <a:srgbClr val="EEAD08"/>
                    </a:buClr>
                    <a:buSzPct val="15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استحداث وظائف.</a:t>
                  </a:r>
                </a:p>
                <a:p>
                  <a:pPr marL="285750" indent="-285750" algn="r" rtl="1">
                    <a:spcAft>
                      <a:spcPts val="1200"/>
                    </a:spcAft>
                    <a:buClr>
                      <a:srgbClr val="EEAD08"/>
                    </a:buClr>
                    <a:buSzPct val="150000"/>
                    <a:buFont typeface="Wingdings" panose="05000000000000000000" pitchFamily="2" charset="2"/>
                    <a:buChar char="§"/>
                  </a:pP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جذب مشاريع ذات تقنية عالية لشركات كبرى</a:t>
                  </a:r>
                </a:p>
              </p:txBody>
            </p:sp>
            <p:sp>
              <p:nvSpPr>
                <p:cNvPr id="33" name="Rectangle 32">
                  <a:extLst>
                    <a:ext uri="{FF2B5EF4-FFF2-40B4-BE49-F238E27FC236}">
                      <a16:creationId xmlns:a16="http://schemas.microsoft.com/office/drawing/2014/main" id="{B38F0C6D-F1A9-4F21-83B6-7E718AB0200F}"/>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مدينة (مناطق) التقنية:</a:t>
                  </a:r>
                </a:p>
              </p:txBody>
            </p:sp>
          </p:grpSp>
          <p:sp>
            <p:nvSpPr>
              <p:cNvPr id="31" name="Rectangle 30">
                <a:extLst>
                  <a:ext uri="{FF2B5EF4-FFF2-40B4-BE49-F238E27FC236}">
                    <a16:creationId xmlns:a16="http://schemas.microsoft.com/office/drawing/2014/main" id="{5F881BFE-78B3-4488-B229-065E56B42418}"/>
                  </a:ext>
                </a:extLst>
              </p:cNvPr>
              <p:cNvSpPr/>
              <p:nvPr/>
            </p:nvSpPr>
            <p:spPr>
              <a:xfrm>
                <a:off x="10643592" y="1710488"/>
                <a:ext cx="442453"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Dubai" panose="020B0503030403030204" pitchFamily="34" charset="-78"/>
                    <a:cs typeface="Dubai" panose="020B0503030403030204" pitchFamily="34" charset="-78"/>
                  </a:rPr>
                  <a:t>02</a:t>
                </a:r>
              </a:p>
            </p:txBody>
          </p:sp>
        </p:grpSp>
      </p:grpSp>
    </p:spTree>
    <p:extLst>
      <p:ext uri="{BB962C8B-B14F-4D97-AF65-F5344CB8AC3E}">
        <p14:creationId xmlns:p14="http://schemas.microsoft.com/office/powerpoint/2010/main" val="426013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نشأة وتعريف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السابع /الحصول على التمويل من خلال رأس المال الجريء</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63A05C6-7A44-4BE6-AD30-E6684E5E6829}"/>
              </a:ext>
            </a:extLst>
          </p:cNvPr>
          <p:cNvSpPr/>
          <p:nvPr/>
        </p:nvSpPr>
        <p:spPr>
          <a:xfrm>
            <a:off x="675249" y="1133844"/>
            <a:ext cx="10021779" cy="369332"/>
          </a:xfrm>
          <a:prstGeom prst="rect">
            <a:avLst/>
          </a:prstGeom>
        </p:spPr>
        <p:txBody>
          <a:bodyPr wrap="square">
            <a:spAutoFit/>
          </a:bodyPr>
          <a:lstStyle/>
          <a:p>
            <a:pPr algn="ctr" rtl="1"/>
            <a:r>
              <a:rPr lang="ar-SA" b="1" dirty="0">
                <a:latin typeface="Dubai" panose="020B0503030403030204" pitchFamily="34" charset="-78"/>
                <a:ea typeface="Times New Roman" panose="02020603050405020304" pitchFamily="18" charset="0"/>
                <a:cs typeface="Dubai" panose="020B0503030403030204" pitchFamily="34" charset="-78"/>
              </a:rPr>
              <a:t>الأنشطة في مناطق التقنية :</a:t>
            </a:r>
          </a:p>
        </p:txBody>
      </p:sp>
      <p:grpSp>
        <p:nvGrpSpPr>
          <p:cNvPr id="10" name="Group 9">
            <a:extLst>
              <a:ext uri="{FF2B5EF4-FFF2-40B4-BE49-F238E27FC236}">
                <a16:creationId xmlns:a16="http://schemas.microsoft.com/office/drawing/2014/main" id="{923C15C9-A651-43BE-8B64-2CD27D717001}"/>
              </a:ext>
            </a:extLst>
          </p:cNvPr>
          <p:cNvGrpSpPr/>
          <p:nvPr/>
        </p:nvGrpSpPr>
        <p:grpSpPr>
          <a:xfrm>
            <a:off x="508000" y="1504925"/>
            <a:ext cx="11041743" cy="4871611"/>
            <a:chOff x="508000" y="1562981"/>
            <a:chExt cx="11041743" cy="4871611"/>
          </a:xfrm>
        </p:grpSpPr>
        <p:grpSp>
          <p:nvGrpSpPr>
            <p:cNvPr id="8" name="Group 7">
              <a:extLst>
                <a:ext uri="{FF2B5EF4-FFF2-40B4-BE49-F238E27FC236}">
                  <a16:creationId xmlns:a16="http://schemas.microsoft.com/office/drawing/2014/main" id="{34693EED-EC0B-4DC1-9B1D-F07A5AB3B306}"/>
                </a:ext>
              </a:extLst>
            </p:cNvPr>
            <p:cNvGrpSpPr/>
            <p:nvPr/>
          </p:nvGrpSpPr>
          <p:grpSpPr>
            <a:xfrm>
              <a:off x="508000" y="1562981"/>
              <a:ext cx="11041743" cy="609600"/>
              <a:chOff x="-246743" y="2220209"/>
              <a:chExt cx="11041743" cy="609600"/>
            </a:xfrm>
          </p:grpSpPr>
          <p:sp>
            <p:nvSpPr>
              <p:cNvPr id="4" name="Rectangle 3">
                <a:extLst>
                  <a:ext uri="{FF2B5EF4-FFF2-40B4-BE49-F238E27FC236}">
                    <a16:creationId xmlns:a16="http://schemas.microsoft.com/office/drawing/2014/main" id="{1DBEAF1F-D724-487E-B41F-C0A64485A03C}"/>
                  </a:ext>
                </a:extLst>
              </p:cNvPr>
              <p:cNvSpPr/>
              <p:nvPr/>
            </p:nvSpPr>
            <p:spPr>
              <a:xfrm>
                <a:off x="-246743" y="2256495"/>
                <a:ext cx="10736943" cy="53702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lgn="r" rtl="1"/>
                <a:r>
                  <a:rPr lang="ar-SA" sz="1600" dirty="0">
                    <a:latin typeface="Dubai" panose="020B0503030403030204" pitchFamily="34" charset="-78"/>
                    <a:ea typeface="Calibri" panose="020F0502020204030204" pitchFamily="34" charset="0"/>
                    <a:cs typeface="Dubai" panose="020B0503030403030204" pitchFamily="34" charset="-78"/>
                  </a:rPr>
                  <a:t>أبحاث وتطوير، ومختبرات</a:t>
                </a:r>
                <a:endParaRPr lang="en-SG" sz="1600" dirty="0">
                  <a:latin typeface="Dubai" panose="020B0503030403030204" pitchFamily="34" charset="-78"/>
                  <a:ea typeface="Calibri" panose="020F0502020204030204" pitchFamily="34" charset="0"/>
                  <a:cs typeface="Dubai" panose="020B0503030403030204" pitchFamily="34" charset="-78"/>
                </a:endParaRPr>
              </a:p>
            </p:txBody>
          </p:sp>
          <p:sp>
            <p:nvSpPr>
              <p:cNvPr id="5" name="Diamond 4">
                <a:extLst>
                  <a:ext uri="{FF2B5EF4-FFF2-40B4-BE49-F238E27FC236}">
                    <a16:creationId xmlns:a16="http://schemas.microsoft.com/office/drawing/2014/main" id="{0986E185-6054-41D8-90BA-0705815CD933}"/>
                  </a:ext>
                </a:extLst>
              </p:cNvPr>
              <p:cNvSpPr/>
              <p:nvPr/>
            </p:nvSpPr>
            <p:spPr>
              <a:xfrm>
                <a:off x="10185400" y="2220209"/>
                <a:ext cx="609600" cy="609600"/>
              </a:xfrm>
              <a:prstGeom prst="diamond">
                <a:avLst/>
              </a:prstGeom>
              <a:solidFill>
                <a:srgbClr val="EEAD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1</a:t>
                </a:r>
              </a:p>
            </p:txBody>
          </p:sp>
        </p:grpSp>
        <p:grpSp>
          <p:nvGrpSpPr>
            <p:cNvPr id="55" name="Group 54">
              <a:extLst>
                <a:ext uri="{FF2B5EF4-FFF2-40B4-BE49-F238E27FC236}">
                  <a16:creationId xmlns:a16="http://schemas.microsoft.com/office/drawing/2014/main" id="{5BDFF1AD-FC04-46C5-BF04-93BC567CA1E6}"/>
                </a:ext>
              </a:extLst>
            </p:cNvPr>
            <p:cNvGrpSpPr/>
            <p:nvPr/>
          </p:nvGrpSpPr>
          <p:grpSpPr>
            <a:xfrm>
              <a:off x="508000" y="2273316"/>
              <a:ext cx="11041743" cy="609600"/>
              <a:chOff x="-246743" y="2220209"/>
              <a:chExt cx="11041743" cy="609600"/>
            </a:xfrm>
          </p:grpSpPr>
          <p:sp>
            <p:nvSpPr>
              <p:cNvPr id="56" name="Rectangle 55">
                <a:extLst>
                  <a:ext uri="{FF2B5EF4-FFF2-40B4-BE49-F238E27FC236}">
                    <a16:creationId xmlns:a16="http://schemas.microsoft.com/office/drawing/2014/main" id="{5A6BD7C2-23BA-46F8-AED2-FAEE3C47553E}"/>
                  </a:ext>
                </a:extLst>
              </p:cNvPr>
              <p:cNvSpPr/>
              <p:nvPr/>
            </p:nvSpPr>
            <p:spPr>
              <a:xfrm>
                <a:off x="-246743" y="2256495"/>
                <a:ext cx="10736943" cy="53702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lgn="r" rtl="1"/>
                <a:r>
                  <a:rPr lang="ar-SA" sz="1600" dirty="0">
                    <a:latin typeface="Dubai" panose="020B0503030403030204" pitchFamily="34" charset="-78"/>
                    <a:ea typeface="Calibri" panose="020F0502020204030204" pitchFamily="34" charset="0"/>
                    <a:cs typeface="Dubai" panose="020B0503030403030204" pitchFamily="34" charset="-78"/>
                  </a:rPr>
                  <a:t>تصنيع وتجميع نماذج أولية ومنتجات عالية التقنية في مجال تقني مستهدف (مبنية على مخرجات أبحاث وتطوير، أو ابتكار، أو براءة اختراع).</a:t>
                </a:r>
              </a:p>
            </p:txBody>
          </p:sp>
          <p:sp>
            <p:nvSpPr>
              <p:cNvPr id="57" name="Diamond 56">
                <a:extLst>
                  <a:ext uri="{FF2B5EF4-FFF2-40B4-BE49-F238E27FC236}">
                    <a16:creationId xmlns:a16="http://schemas.microsoft.com/office/drawing/2014/main" id="{98628347-D3CC-4495-A21C-F2CEE2D15023}"/>
                  </a:ext>
                </a:extLst>
              </p:cNvPr>
              <p:cNvSpPr/>
              <p:nvPr/>
            </p:nvSpPr>
            <p:spPr>
              <a:xfrm>
                <a:off x="10185400" y="2220209"/>
                <a:ext cx="609600" cy="609600"/>
              </a:xfrm>
              <a:prstGeom prst="diamond">
                <a:avLst/>
              </a:prstGeom>
              <a:solidFill>
                <a:srgbClr val="EEAD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2</a:t>
                </a:r>
              </a:p>
            </p:txBody>
          </p:sp>
        </p:grpSp>
        <p:grpSp>
          <p:nvGrpSpPr>
            <p:cNvPr id="58" name="Group 57">
              <a:extLst>
                <a:ext uri="{FF2B5EF4-FFF2-40B4-BE49-F238E27FC236}">
                  <a16:creationId xmlns:a16="http://schemas.microsoft.com/office/drawing/2014/main" id="{F11EEBE3-C87C-4C63-AAB7-09D51A7C25B6}"/>
                </a:ext>
              </a:extLst>
            </p:cNvPr>
            <p:cNvGrpSpPr/>
            <p:nvPr/>
          </p:nvGrpSpPr>
          <p:grpSpPr>
            <a:xfrm>
              <a:off x="508000" y="2983651"/>
              <a:ext cx="11041743" cy="609600"/>
              <a:chOff x="-246743" y="2220209"/>
              <a:chExt cx="11041743" cy="609600"/>
            </a:xfrm>
          </p:grpSpPr>
          <p:sp>
            <p:nvSpPr>
              <p:cNvPr id="59" name="Rectangle 58">
                <a:extLst>
                  <a:ext uri="{FF2B5EF4-FFF2-40B4-BE49-F238E27FC236}">
                    <a16:creationId xmlns:a16="http://schemas.microsoft.com/office/drawing/2014/main" id="{99F6541E-568A-4A09-81CC-9807A80AE81F}"/>
                  </a:ext>
                </a:extLst>
              </p:cNvPr>
              <p:cNvSpPr/>
              <p:nvPr/>
            </p:nvSpPr>
            <p:spPr>
              <a:xfrm>
                <a:off x="-246743" y="2256495"/>
                <a:ext cx="10736943" cy="53702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lgn="r" rtl="1"/>
                <a:r>
                  <a:rPr lang="ar-SA" sz="1600" dirty="0">
                    <a:latin typeface="Dubai" panose="020B0503030403030204" pitchFamily="34" charset="-78"/>
                    <a:ea typeface="Calibri" panose="020F0502020204030204" pitchFamily="34" charset="0"/>
                    <a:cs typeface="Dubai" panose="020B0503030403030204" pitchFamily="34" charset="-78"/>
                  </a:rPr>
                  <a:t>مراكز أعمال لمنتجات عالية التقنية في مجال تقني مستهدف (مبنية على مخرجات أبحاث وتطوير، أو ابتكار، أو براءة اختراع).</a:t>
                </a:r>
              </a:p>
            </p:txBody>
          </p:sp>
          <p:sp>
            <p:nvSpPr>
              <p:cNvPr id="60" name="Diamond 59">
                <a:extLst>
                  <a:ext uri="{FF2B5EF4-FFF2-40B4-BE49-F238E27FC236}">
                    <a16:creationId xmlns:a16="http://schemas.microsoft.com/office/drawing/2014/main" id="{F691D774-42E8-4AAD-8570-9CFB6674FBC5}"/>
                  </a:ext>
                </a:extLst>
              </p:cNvPr>
              <p:cNvSpPr/>
              <p:nvPr/>
            </p:nvSpPr>
            <p:spPr>
              <a:xfrm>
                <a:off x="10185400" y="2220209"/>
                <a:ext cx="609600" cy="609600"/>
              </a:xfrm>
              <a:prstGeom prst="diamond">
                <a:avLst/>
              </a:prstGeom>
              <a:solidFill>
                <a:srgbClr val="EEAD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3</a:t>
                </a:r>
              </a:p>
            </p:txBody>
          </p:sp>
        </p:grpSp>
        <p:grpSp>
          <p:nvGrpSpPr>
            <p:cNvPr id="61" name="Group 60">
              <a:extLst>
                <a:ext uri="{FF2B5EF4-FFF2-40B4-BE49-F238E27FC236}">
                  <a16:creationId xmlns:a16="http://schemas.microsoft.com/office/drawing/2014/main" id="{7636062D-9DA6-4861-8564-DE2B41CBB01E}"/>
                </a:ext>
              </a:extLst>
            </p:cNvPr>
            <p:cNvGrpSpPr/>
            <p:nvPr/>
          </p:nvGrpSpPr>
          <p:grpSpPr>
            <a:xfrm>
              <a:off x="508000" y="3693986"/>
              <a:ext cx="11041743" cy="609600"/>
              <a:chOff x="-246743" y="2220209"/>
              <a:chExt cx="11041743" cy="609600"/>
            </a:xfrm>
          </p:grpSpPr>
          <p:sp>
            <p:nvSpPr>
              <p:cNvPr id="62" name="Rectangle 61">
                <a:extLst>
                  <a:ext uri="{FF2B5EF4-FFF2-40B4-BE49-F238E27FC236}">
                    <a16:creationId xmlns:a16="http://schemas.microsoft.com/office/drawing/2014/main" id="{E3099F18-98A6-4669-9D67-F6F07FE6119C}"/>
                  </a:ext>
                </a:extLst>
              </p:cNvPr>
              <p:cNvSpPr/>
              <p:nvPr/>
            </p:nvSpPr>
            <p:spPr>
              <a:xfrm>
                <a:off x="-246743" y="2256495"/>
                <a:ext cx="10736943" cy="53702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lgn="r" rtl="1"/>
                <a:r>
                  <a:rPr lang="ar-SA" sz="1600" dirty="0">
                    <a:latin typeface="Dubai" panose="020B0503030403030204" pitchFamily="34" charset="-78"/>
                    <a:ea typeface="Calibri" panose="020F0502020204030204" pitchFamily="34" charset="0"/>
                    <a:cs typeface="Dubai" panose="020B0503030403030204" pitchFamily="34" charset="-78"/>
                  </a:rPr>
                  <a:t>استشارات فنية أو إدارية أو قانونية.</a:t>
                </a:r>
              </a:p>
            </p:txBody>
          </p:sp>
          <p:sp>
            <p:nvSpPr>
              <p:cNvPr id="63" name="Diamond 62">
                <a:extLst>
                  <a:ext uri="{FF2B5EF4-FFF2-40B4-BE49-F238E27FC236}">
                    <a16:creationId xmlns:a16="http://schemas.microsoft.com/office/drawing/2014/main" id="{05AA0D0B-7184-4628-9EAD-0D72E93CDCBA}"/>
                  </a:ext>
                </a:extLst>
              </p:cNvPr>
              <p:cNvSpPr/>
              <p:nvPr/>
            </p:nvSpPr>
            <p:spPr>
              <a:xfrm>
                <a:off x="10185400" y="2220209"/>
                <a:ext cx="609600" cy="609600"/>
              </a:xfrm>
              <a:prstGeom prst="diamond">
                <a:avLst/>
              </a:prstGeom>
              <a:solidFill>
                <a:srgbClr val="EEAD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4</a:t>
                </a:r>
              </a:p>
            </p:txBody>
          </p:sp>
        </p:grpSp>
        <p:grpSp>
          <p:nvGrpSpPr>
            <p:cNvPr id="64" name="Group 63">
              <a:extLst>
                <a:ext uri="{FF2B5EF4-FFF2-40B4-BE49-F238E27FC236}">
                  <a16:creationId xmlns:a16="http://schemas.microsoft.com/office/drawing/2014/main" id="{12AA44A8-35F0-4500-BFE6-9D89B0D93A29}"/>
                </a:ext>
              </a:extLst>
            </p:cNvPr>
            <p:cNvGrpSpPr/>
            <p:nvPr/>
          </p:nvGrpSpPr>
          <p:grpSpPr>
            <a:xfrm>
              <a:off x="508000" y="4404321"/>
              <a:ext cx="11041743" cy="609600"/>
              <a:chOff x="-246743" y="2220209"/>
              <a:chExt cx="11041743" cy="609600"/>
            </a:xfrm>
          </p:grpSpPr>
          <p:sp>
            <p:nvSpPr>
              <p:cNvPr id="65" name="Rectangle 64">
                <a:extLst>
                  <a:ext uri="{FF2B5EF4-FFF2-40B4-BE49-F238E27FC236}">
                    <a16:creationId xmlns:a16="http://schemas.microsoft.com/office/drawing/2014/main" id="{2A8C2575-42EA-4192-9B62-48D6ACD541E4}"/>
                  </a:ext>
                </a:extLst>
              </p:cNvPr>
              <p:cNvSpPr/>
              <p:nvPr/>
            </p:nvSpPr>
            <p:spPr>
              <a:xfrm>
                <a:off x="-246743" y="2256495"/>
                <a:ext cx="10736943" cy="53702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lgn="r" rtl="1"/>
                <a:r>
                  <a:rPr lang="ar-SA" sz="1600" dirty="0">
                    <a:latin typeface="Dubai" panose="020B0503030403030204" pitchFamily="34" charset="-78"/>
                    <a:ea typeface="Calibri" panose="020F0502020204030204" pitchFamily="34" charset="0"/>
                    <a:cs typeface="Dubai" panose="020B0503030403030204" pitchFamily="34" charset="-78"/>
                  </a:rPr>
                  <a:t>تعليم وتدريب (مهني أو فني أو إداري).</a:t>
                </a:r>
              </a:p>
            </p:txBody>
          </p:sp>
          <p:sp>
            <p:nvSpPr>
              <p:cNvPr id="66" name="Diamond 65">
                <a:extLst>
                  <a:ext uri="{FF2B5EF4-FFF2-40B4-BE49-F238E27FC236}">
                    <a16:creationId xmlns:a16="http://schemas.microsoft.com/office/drawing/2014/main" id="{CDB2D444-6651-4D3F-8C65-F935D7A755EA}"/>
                  </a:ext>
                </a:extLst>
              </p:cNvPr>
              <p:cNvSpPr/>
              <p:nvPr/>
            </p:nvSpPr>
            <p:spPr>
              <a:xfrm>
                <a:off x="10185400" y="2220209"/>
                <a:ext cx="609600" cy="609600"/>
              </a:xfrm>
              <a:prstGeom prst="diamond">
                <a:avLst/>
              </a:prstGeom>
              <a:solidFill>
                <a:srgbClr val="EEAD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5</a:t>
                </a:r>
              </a:p>
            </p:txBody>
          </p:sp>
        </p:grpSp>
        <p:grpSp>
          <p:nvGrpSpPr>
            <p:cNvPr id="67" name="Group 66">
              <a:extLst>
                <a:ext uri="{FF2B5EF4-FFF2-40B4-BE49-F238E27FC236}">
                  <a16:creationId xmlns:a16="http://schemas.microsoft.com/office/drawing/2014/main" id="{CD1FCEDF-F2D9-4B60-9367-F142EB21B5B7}"/>
                </a:ext>
              </a:extLst>
            </p:cNvPr>
            <p:cNvGrpSpPr/>
            <p:nvPr/>
          </p:nvGrpSpPr>
          <p:grpSpPr>
            <a:xfrm>
              <a:off x="508000" y="5114656"/>
              <a:ext cx="11041743" cy="609600"/>
              <a:chOff x="-246743" y="2220209"/>
              <a:chExt cx="11041743" cy="609600"/>
            </a:xfrm>
          </p:grpSpPr>
          <p:sp>
            <p:nvSpPr>
              <p:cNvPr id="68" name="Rectangle 67">
                <a:extLst>
                  <a:ext uri="{FF2B5EF4-FFF2-40B4-BE49-F238E27FC236}">
                    <a16:creationId xmlns:a16="http://schemas.microsoft.com/office/drawing/2014/main" id="{E7CB078B-BD98-4AD2-ABC1-CDD297DCFE5A}"/>
                  </a:ext>
                </a:extLst>
              </p:cNvPr>
              <p:cNvSpPr/>
              <p:nvPr/>
            </p:nvSpPr>
            <p:spPr>
              <a:xfrm>
                <a:off x="-246743" y="2256495"/>
                <a:ext cx="10736943" cy="53702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lgn="r" rtl="1"/>
                <a:r>
                  <a:rPr lang="ar-SA" sz="1600" dirty="0">
                    <a:latin typeface="Dubai" panose="020B0503030403030204" pitchFamily="34" charset="-78"/>
                    <a:ea typeface="Calibri" panose="020F0502020204030204" pitchFamily="34" charset="0"/>
                    <a:cs typeface="Dubai" panose="020B0503030403030204" pitchFamily="34" charset="-78"/>
                  </a:rPr>
                  <a:t>حاضنة أعمال تقنية.</a:t>
                </a:r>
              </a:p>
            </p:txBody>
          </p:sp>
          <p:sp>
            <p:nvSpPr>
              <p:cNvPr id="69" name="Diamond 68">
                <a:extLst>
                  <a:ext uri="{FF2B5EF4-FFF2-40B4-BE49-F238E27FC236}">
                    <a16:creationId xmlns:a16="http://schemas.microsoft.com/office/drawing/2014/main" id="{CB36EDCD-E093-480F-B723-28298B85CD37}"/>
                  </a:ext>
                </a:extLst>
              </p:cNvPr>
              <p:cNvSpPr/>
              <p:nvPr/>
            </p:nvSpPr>
            <p:spPr>
              <a:xfrm>
                <a:off x="10185400" y="2220209"/>
                <a:ext cx="609600" cy="609600"/>
              </a:xfrm>
              <a:prstGeom prst="diamond">
                <a:avLst/>
              </a:prstGeom>
              <a:solidFill>
                <a:srgbClr val="EEAD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6</a:t>
                </a:r>
              </a:p>
            </p:txBody>
          </p:sp>
        </p:grpSp>
        <p:grpSp>
          <p:nvGrpSpPr>
            <p:cNvPr id="70" name="Group 69">
              <a:extLst>
                <a:ext uri="{FF2B5EF4-FFF2-40B4-BE49-F238E27FC236}">
                  <a16:creationId xmlns:a16="http://schemas.microsoft.com/office/drawing/2014/main" id="{E92841B6-E03F-4E88-AA41-105558D67FDD}"/>
                </a:ext>
              </a:extLst>
            </p:cNvPr>
            <p:cNvGrpSpPr/>
            <p:nvPr/>
          </p:nvGrpSpPr>
          <p:grpSpPr>
            <a:xfrm>
              <a:off x="508000" y="5824992"/>
              <a:ext cx="11041743" cy="609600"/>
              <a:chOff x="-246743" y="2220209"/>
              <a:chExt cx="11041743" cy="609600"/>
            </a:xfrm>
          </p:grpSpPr>
          <p:sp>
            <p:nvSpPr>
              <p:cNvPr id="71" name="Rectangle 70">
                <a:extLst>
                  <a:ext uri="{FF2B5EF4-FFF2-40B4-BE49-F238E27FC236}">
                    <a16:creationId xmlns:a16="http://schemas.microsoft.com/office/drawing/2014/main" id="{83FE8F2A-A0DB-4E55-BF6E-5C8DEE427045}"/>
                  </a:ext>
                </a:extLst>
              </p:cNvPr>
              <p:cNvSpPr/>
              <p:nvPr/>
            </p:nvSpPr>
            <p:spPr>
              <a:xfrm>
                <a:off x="-246743" y="2256495"/>
                <a:ext cx="10736943" cy="53702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algn="r" rtl="1"/>
                <a:r>
                  <a:rPr lang="ar-SA" sz="1600" dirty="0">
                    <a:latin typeface="Dubai" panose="020B0503030403030204" pitchFamily="34" charset="-78"/>
                    <a:ea typeface="Calibri" panose="020F0502020204030204" pitchFamily="34" charset="0"/>
                    <a:cs typeface="Dubai" panose="020B0503030403030204" pitchFamily="34" charset="-78"/>
                  </a:rPr>
                  <a:t>خدمات تجارية أخرى كالمطاعم وفروع بنوك.</a:t>
                </a:r>
              </a:p>
            </p:txBody>
          </p:sp>
          <p:sp>
            <p:nvSpPr>
              <p:cNvPr id="72" name="Diamond 71">
                <a:extLst>
                  <a:ext uri="{FF2B5EF4-FFF2-40B4-BE49-F238E27FC236}">
                    <a16:creationId xmlns:a16="http://schemas.microsoft.com/office/drawing/2014/main" id="{40997256-DF01-4720-96BB-6B55190C091C}"/>
                  </a:ext>
                </a:extLst>
              </p:cNvPr>
              <p:cNvSpPr/>
              <p:nvPr/>
            </p:nvSpPr>
            <p:spPr>
              <a:xfrm>
                <a:off x="10185400" y="2220209"/>
                <a:ext cx="609600" cy="609600"/>
              </a:xfrm>
              <a:prstGeom prst="diamond">
                <a:avLst/>
              </a:prstGeom>
              <a:solidFill>
                <a:srgbClr val="EEAD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ubai" panose="020B0503030403030204" pitchFamily="34" charset="-78"/>
                    <a:cs typeface="Dubai" panose="020B0503030403030204" pitchFamily="34" charset="-78"/>
                  </a:rPr>
                  <a:t>6</a:t>
                </a:r>
              </a:p>
            </p:txBody>
          </p:sp>
        </p:grpSp>
      </p:grpSp>
    </p:spTree>
    <p:extLst>
      <p:ext uri="{BB962C8B-B14F-4D97-AF65-F5344CB8AC3E}">
        <p14:creationId xmlns:p14="http://schemas.microsoft.com/office/powerpoint/2010/main" val="10552979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GE SS Two Bold"/>
      </a:majorFont>
      <a:minorFont>
        <a:latin typeface="Calibri"/>
        <a:ea typeface=""/>
        <a:cs typeface="GE SS Text Ultra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5926</TotalTime>
  <Words>2135</Words>
  <Application>Microsoft Office PowerPoint</Application>
  <PresentationFormat>Widescreen</PresentationFormat>
  <Paragraphs>253</Paragraphs>
  <Slides>24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Dubai</vt:lpstr>
      <vt:lpstr>GE SS Two Bold</vt:lpstr>
      <vt:lpstr>Wingdings</vt:lpstr>
      <vt:lpstr>1_Office Theme</vt:lpstr>
      <vt:lpstr>2_Office Theme</vt:lpstr>
      <vt:lpstr>3_Office Theme</vt:lpstr>
      <vt:lpstr>PowerPoint Presentation</vt:lpstr>
      <vt:lpstr>PowerPoint Presentation</vt:lpstr>
      <vt:lpstr>نشأة وتعريف الواحات العلمية </vt:lpstr>
      <vt:lpstr>نشأة وتعريف الواحات العلمية </vt:lpstr>
      <vt:lpstr>نشأة وتعريف الواحات العلمية </vt:lpstr>
      <vt:lpstr>نشأة وتعريف الواحات العلمية </vt:lpstr>
      <vt:lpstr>نشأة وتعريف الواحات العلمية </vt:lpstr>
      <vt:lpstr>نشأة وتعريف الواحات العلمية </vt:lpstr>
      <vt:lpstr>نشأة وتعريف الواحات العلمية </vt:lpstr>
      <vt:lpstr>نشأة وتعريف الواحات العلمية </vt:lpstr>
      <vt:lpstr>نشأة وتعريف الواحات العلمية </vt:lpstr>
      <vt:lpstr>نشأة وتعريف الواحات العلمية </vt:lpstr>
      <vt:lpstr>دور الواحات العلمية</vt:lpstr>
      <vt:lpstr>دور الواحات العلمية</vt:lpstr>
      <vt:lpstr>دور الواحات العلمية</vt:lpstr>
      <vt:lpstr>دور الواحات العلمية</vt:lpstr>
      <vt:lpstr>دور الواحات العلمية</vt:lpstr>
      <vt:lpstr>دور الواحات العلمية</vt:lpstr>
      <vt:lpstr>دور الواحات العلمية</vt:lpstr>
      <vt:lpstr>مراحل تطور الواحات العلمية </vt:lpstr>
      <vt:lpstr>مراحل تطور الواحات العلمية </vt:lpstr>
      <vt:lpstr>مراحل تطور الواحات العلمية </vt:lpstr>
      <vt:lpstr>الواحات العلمية والابتكار </vt:lpstr>
      <vt:lpstr>الواحات العلمية والابتكار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Ahmed .</cp:lastModifiedBy>
  <cp:revision>33</cp:revision>
  <dcterms:created xsi:type="dcterms:W3CDTF">2020-06-20T20:48:58Z</dcterms:created>
  <dcterms:modified xsi:type="dcterms:W3CDTF">2020-07-07T21:18:59Z</dcterms:modified>
</cp:coreProperties>
</file>