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Lst>
  <p:sldSz cx="18288000" cy="10287000"/>
  <p:notesSz cx="6858000" cy="9144000"/>
  <p:embeddedFontLst>
    <p:embeddedFont>
      <p:font typeface="Almarai" panose="020B0604020202020204" charset="-78"/>
      <p:regular r:id="rId36"/>
    </p:embeddedFont>
    <p:embeddedFont>
      <p:font typeface="Almarai Bold" panose="020B0604020202020204" charset="-78"/>
      <p:regular r:id="rId37"/>
    </p:embeddedFont>
    <p:embeddedFont>
      <p:font typeface="TT Rounds Condensed Bold" panose="020B0604020202020204" charset="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0" d="100"/>
          <a:sy n="70" d="100"/>
        </p:scale>
        <p:origin x="774" y="12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2.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3.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35.svg"/><Relationship Id="rId7" Type="http://schemas.openxmlformats.org/officeDocument/2006/relationships/image" Target="../media/image5.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4.svg"/><Relationship Id="rId10" Type="http://schemas.openxmlformats.org/officeDocument/2006/relationships/image" Target="../media/image37.svg"/><Relationship Id="rId4" Type="http://schemas.openxmlformats.org/officeDocument/2006/relationships/image" Target="../media/image23.png"/><Relationship Id="rId9" Type="http://schemas.openxmlformats.org/officeDocument/2006/relationships/image" Target="../media/image36.png"/></Relationships>
</file>

<file path=ppt/slides/_rels/slide1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24.svg"/><Relationship Id="rId7" Type="http://schemas.openxmlformats.org/officeDocument/2006/relationships/image" Target="../media/image3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40.svg"/></Relationships>
</file>

<file path=ppt/slides/_rels/slide12.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18" Type="http://schemas.openxmlformats.org/officeDocument/2006/relationships/image" Target="../media/image52.svg"/><Relationship Id="rId3" Type="http://schemas.openxmlformats.org/officeDocument/2006/relationships/image" Target="../media/image24.svg"/><Relationship Id="rId7" Type="http://schemas.openxmlformats.org/officeDocument/2006/relationships/image" Target="../media/image41.png"/><Relationship Id="rId12" Type="http://schemas.openxmlformats.org/officeDocument/2006/relationships/image" Target="../media/image46.svg"/><Relationship Id="rId17" Type="http://schemas.openxmlformats.org/officeDocument/2006/relationships/image" Target="../media/image51.png"/><Relationship Id="rId2" Type="http://schemas.openxmlformats.org/officeDocument/2006/relationships/image" Target="../media/image23.png"/><Relationship Id="rId16" Type="http://schemas.openxmlformats.org/officeDocument/2006/relationships/image" Target="../media/image50.sv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45.png"/><Relationship Id="rId5" Type="http://schemas.openxmlformats.org/officeDocument/2006/relationships/image" Target="../media/image5.svg"/><Relationship Id="rId15" Type="http://schemas.openxmlformats.org/officeDocument/2006/relationships/image" Target="../media/image49.png"/><Relationship Id="rId10" Type="http://schemas.openxmlformats.org/officeDocument/2006/relationships/image" Target="../media/image44.svg"/><Relationship Id="rId4" Type="http://schemas.openxmlformats.org/officeDocument/2006/relationships/image" Target="../media/image4.png"/><Relationship Id="rId9" Type="http://schemas.openxmlformats.org/officeDocument/2006/relationships/image" Target="../media/image43.png"/><Relationship Id="rId14" Type="http://schemas.openxmlformats.org/officeDocument/2006/relationships/image" Target="../media/image48.svg"/></Relationships>
</file>

<file path=ppt/slides/_rels/slide13.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59.png"/><Relationship Id="rId3" Type="http://schemas.openxmlformats.org/officeDocument/2006/relationships/image" Target="../media/image54.svg"/><Relationship Id="rId7" Type="http://schemas.openxmlformats.org/officeDocument/2006/relationships/image" Target="../media/image5.svg"/><Relationship Id="rId12" Type="http://schemas.openxmlformats.org/officeDocument/2006/relationships/image" Target="../media/image58.svg"/><Relationship Id="rId2" Type="http://schemas.openxmlformats.org/officeDocument/2006/relationships/image" Target="../media/image53.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57.png"/><Relationship Id="rId5" Type="http://schemas.openxmlformats.org/officeDocument/2006/relationships/image" Target="../media/image24.svg"/><Relationship Id="rId10" Type="http://schemas.openxmlformats.org/officeDocument/2006/relationships/image" Target="../media/image56.svg"/><Relationship Id="rId4" Type="http://schemas.openxmlformats.org/officeDocument/2006/relationships/image" Target="../media/image23.png"/><Relationship Id="rId9" Type="http://schemas.openxmlformats.org/officeDocument/2006/relationships/image" Target="../media/image55.png"/><Relationship Id="rId14" Type="http://schemas.openxmlformats.org/officeDocument/2006/relationships/image" Target="../media/image60.svg"/></Relationships>
</file>

<file path=ppt/slides/_rels/slide1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24.svg"/><Relationship Id="rId7" Type="http://schemas.openxmlformats.org/officeDocument/2006/relationships/image" Target="../media/image61.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svg"/><Relationship Id="rId18" Type="http://schemas.openxmlformats.org/officeDocument/2006/relationships/image" Target="../media/image5.sv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17" Type="http://schemas.openxmlformats.org/officeDocument/2006/relationships/image" Target="../media/image4.png"/><Relationship Id="rId2" Type="http://schemas.openxmlformats.org/officeDocument/2006/relationships/image" Target="../media/image8.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5" Type="http://schemas.openxmlformats.org/officeDocument/2006/relationships/image" Target="../media/image2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svg"/><Relationship Id="rId14" Type="http://schemas.openxmlformats.org/officeDocument/2006/relationships/image" Target="../media/image20.png"/></Relationships>
</file>

<file path=ppt/slides/_rels/slide2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63.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image" Target="../media/image24.svg"/><Relationship Id="rId7" Type="http://schemas.openxmlformats.org/officeDocument/2006/relationships/image" Target="../media/image65.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67.svg"/></Relationships>
</file>

<file path=ppt/slides/_rels/slide24.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24.svg"/><Relationship Id="rId7" Type="http://schemas.openxmlformats.org/officeDocument/2006/relationships/image" Target="../media/image69.svg"/><Relationship Id="rId12" Type="http://schemas.openxmlformats.org/officeDocument/2006/relationships/image" Target="../media/image7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68.png"/><Relationship Id="rId11" Type="http://schemas.openxmlformats.org/officeDocument/2006/relationships/image" Target="../media/image73.png"/><Relationship Id="rId5" Type="http://schemas.openxmlformats.org/officeDocument/2006/relationships/image" Target="../media/image5.svg"/><Relationship Id="rId10" Type="http://schemas.openxmlformats.org/officeDocument/2006/relationships/image" Target="../media/image72.png"/><Relationship Id="rId4" Type="http://schemas.openxmlformats.org/officeDocument/2006/relationships/image" Target="../media/image4.png"/><Relationship Id="rId9" Type="http://schemas.openxmlformats.org/officeDocument/2006/relationships/image" Target="../media/image71.svg"/></Relationships>
</file>

<file path=ppt/slides/_rels/slide25.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24.svg"/><Relationship Id="rId7" Type="http://schemas.openxmlformats.org/officeDocument/2006/relationships/image" Target="../media/image67.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76.svg"/></Relationships>
</file>

<file path=ppt/slides/_rels/slide2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svg"/><Relationship Id="rId7" Type="http://schemas.openxmlformats.org/officeDocument/2006/relationships/image" Target="../media/image67.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5.svg"/><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svg"/><Relationship Id="rId7" Type="http://schemas.openxmlformats.org/officeDocument/2006/relationships/image" Target="../media/image67.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5.svg"/><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svg"/><Relationship Id="rId7" Type="http://schemas.openxmlformats.org/officeDocument/2006/relationships/image" Target="../media/image67.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5.svg"/><Relationship Id="rId10" Type="http://schemas.openxmlformats.org/officeDocument/2006/relationships/image" Target="../media/image78.svg"/><Relationship Id="rId4" Type="http://schemas.openxmlformats.org/officeDocument/2006/relationships/image" Target="../media/image4.png"/><Relationship Id="rId9" Type="http://schemas.openxmlformats.org/officeDocument/2006/relationships/image" Target="../media/image77.png"/></Relationships>
</file>

<file path=ppt/slides/_rels/slide2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4.svg"/><Relationship Id="rId7" Type="http://schemas.openxmlformats.org/officeDocument/2006/relationships/image" Target="../media/image67.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66.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svg"/><Relationship Id="rId7" Type="http://schemas.openxmlformats.org/officeDocument/2006/relationships/image" Target="../media/image26.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24.svg"/><Relationship Id="rId7" Type="http://schemas.openxmlformats.org/officeDocument/2006/relationships/image" Target="../media/image80.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79.png"/><Relationship Id="rId11" Type="http://schemas.openxmlformats.org/officeDocument/2006/relationships/image" Target="../media/image74.svg"/><Relationship Id="rId5" Type="http://schemas.openxmlformats.org/officeDocument/2006/relationships/image" Target="../media/image5.svg"/><Relationship Id="rId10" Type="http://schemas.openxmlformats.org/officeDocument/2006/relationships/image" Target="../media/image73.png"/><Relationship Id="rId4" Type="http://schemas.openxmlformats.org/officeDocument/2006/relationships/image" Target="../media/image4.png"/><Relationship Id="rId9" Type="http://schemas.openxmlformats.org/officeDocument/2006/relationships/image" Target="../media/image71.svg"/></Relationships>
</file>

<file path=ppt/slides/_rels/slide3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3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4.svg"/><Relationship Id="rId7" Type="http://schemas.openxmlformats.org/officeDocument/2006/relationships/image" Target="../media/image10.png"/><Relationship Id="rId12" Type="http://schemas.openxmlformats.org/officeDocument/2006/relationships/image" Target="../media/image15.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14.png"/><Relationship Id="rId5" Type="http://schemas.openxmlformats.org/officeDocument/2006/relationships/image" Target="../media/image5.svg"/><Relationship Id="rId10" Type="http://schemas.openxmlformats.org/officeDocument/2006/relationships/image" Target="../media/image13.svg"/><Relationship Id="rId4" Type="http://schemas.openxmlformats.org/officeDocument/2006/relationships/image" Target="../media/image4.png"/><Relationship Id="rId9" Type="http://schemas.openxmlformats.org/officeDocument/2006/relationships/image" Target="../media/image12.png"/></Relationships>
</file>

<file path=ppt/slides/_rels/slide34.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sv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30.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4.svg"/><Relationship Id="rId7" Type="http://schemas.openxmlformats.org/officeDocument/2006/relationships/image" Target="../media/image31.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33.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5.sv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79520"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01</a:t>
              </a:r>
            </a:p>
          </p:txBody>
        </p:sp>
      </p:grpSp>
      <p:sp>
        <p:nvSpPr>
          <p:cNvPr id="5" name="Freeform 5"/>
          <p:cNvSpPr/>
          <p:nvPr/>
        </p:nvSpPr>
        <p:spPr>
          <a:xfrm>
            <a:off x="1436347" y="523839"/>
            <a:ext cx="6914930" cy="9239321"/>
          </a:xfrm>
          <a:custGeom>
            <a:avLst/>
            <a:gdLst/>
            <a:ahLst/>
            <a:cxnLst/>
            <a:rect l="l" t="t" r="r" b="b"/>
            <a:pathLst>
              <a:path w="6914930" h="9239321">
                <a:moveTo>
                  <a:pt x="0" y="0"/>
                </a:moveTo>
                <a:lnTo>
                  <a:pt x="6914930" y="0"/>
                </a:lnTo>
                <a:lnTo>
                  <a:pt x="6914930" y="9239322"/>
                </a:lnTo>
                <a:lnTo>
                  <a:pt x="0" y="9239322"/>
                </a:lnTo>
                <a:lnTo>
                  <a:pt x="0" y="0"/>
                </a:lnTo>
                <a:close/>
              </a:path>
            </a:pathLst>
          </a:custGeom>
          <a:blipFill>
            <a:blip r:embed="rId2"/>
            <a:stretch>
              <a:fillRect t="-2557" b="-2557"/>
            </a:stretch>
          </a:blipFill>
        </p:spPr>
        <p:txBody>
          <a:bodyPr/>
          <a:lstStyle/>
          <a:p>
            <a:endParaRPr lang="en-US"/>
          </a:p>
        </p:txBody>
      </p:sp>
      <p:sp>
        <p:nvSpPr>
          <p:cNvPr id="6" name="Freeform 6"/>
          <p:cNvSpPr/>
          <p:nvPr/>
        </p:nvSpPr>
        <p:spPr>
          <a:xfrm rot="-5400000">
            <a:off x="16740788" y="1700179"/>
            <a:ext cx="1344111" cy="677656"/>
          </a:xfrm>
          <a:custGeom>
            <a:avLst/>
            <a:gdLst/>
            <a:ahLst/>
            <a:cxnLst/>
            <a:rect l="l" t="t" r="r" b="b"/>
            <a:pathLst>
              <a:path w="1344111" h="677656">
                <a:moveTo>
                  <a:pt x="0" y="0"/>
                </a:moveTo>
                <a:lnTo>
                  <a:pt x="1344112" y="0"/>
                </a:lnTo>
                <a:lnTo>
                  <a:pt x="1344112" y="677656"/>
                </a:lnTo>
                <a:lnTo>
                  <a:pt x="0" y="677656"/>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7" name="Freeform 7"/>
          <p:cNvSpPr/>
          <p:nvPr/>
        </p:nvSpPr>
        <p:spPr>
          <a:xfrm rot="1830240" flipH="1">
            <a:off x="-405193" y="-1023958"/>
            <a:ext cx="1939742" cy="2886046"/>
          </a:xfrm>
          <a:custGeom>
            <a:avLst/>
            <a:gdLst/>
            <a:ahLst/>
            <a:cxnLst/>
            <a:rect l="l" t="t" r="r" b="b"/>
            <a:pathLst>
              <a:path w="1939742" h="2886046">
                <a:moveTo>
                  <a:pt x="1939741" y="0"/>
                </a:moveTo>
                <a:lnTo>
                  <a:pt x="0" y="0"/>
                </a:lnTo>
                <a:lnTo>
                  <a:pt x="0" y="2886045"/>
                </a:lnTo>
                <a:lnTo>
                  <a:pt x="1939741" y="2886045"/>
                </a:lnTo>
                <a:lnTo>
                  <a:pt x="1939741"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8" name="Freeform 8"/>
          <p:cNvSpPr/>
          <p:nvPr/>
        </p:nvSpPr>
        <p:spPr>
          <a:xfrm>
            <a:off x="17027213" y="8712693"/>
            <a:ext cx="1925450" cy="1821957"/>
          </a:xfrm>
          <a:custGeom>
            <a:avLst/>
            <a:gdLst/>
            <a:ahLst/>
            <a:cxnLst/>
            <a:rect l="l" t="t" r="r" b="b"/>
            <a:pathLst>
              <a:path w="1925450" h="1821957">
                <a:moveTo>
                  <a:pt x="0" y="0"/>
                </a:moveTo>
                <a:lnTo>
                  <a:pt x="1925450" y="0"/>
                </a:lnTo>
                <a:lnTo>
                  <a:pt x="1925450" y="1821957"/>
                </a:lnTo>
                <a:lnTo>
                  <a:pt x="0" y="182195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9" name="TextBox 9"/>
          <p:cNvSpPr txBox="1"/>
          <p:nvPr/>
        </p:nvSpPr>
        <p:spPr>
          <a:xfrm>
            <a:off x="9144000" y="3936649"/>
            <a:ext cx="8268844" cy="1738567"/>
          </a:xfrm>
          <a:prstGeom prst="rect">
            <a:avLst/>
          </a:prstGeom>
        </p:spPr>
        <p:txBody>
          <a:bodyPr lIns="0" tIns="0" rIns="0" bIns="0" rtlCol="0" anchor="t">
            <a:spAutoFit/>
          </a:bodyPr>
          <a:lstStyle/>
          <a:p>
            <a:pPr marL="0" lvl="0" indent="0" algn="ctr" rtl="1">
              <a:lnSpc>
                <a:spcPts val="6688"/>
              </a:lnSpc>
              <a:spcBef>
                <a:spcPct val="0"/>
              </a:spcBef>
            </a:pPr>
            <a:r>
              <a:rPr lang="ar-EG" sz="6192" b="1" u="none" strike="noStrike" spc="-96">
                <a:solidFill>
                  <a:srgbClr val="F28739"/>
                </a:solidFill>
                <a:latin typeface="Almarai Bold"/>
                <a:ea typeface="Almarai Bold"/>
                <a:cs typeface="Almarai Bold"/>
                <a:sym typeface="Almarai Bold"/>
                <a:rtl/>
              </a:rPr>
              <a:t>ريادة الأعمال</a:t>
            </a:r>
          </a:p>
          <a:p>
            <a:pPr marL="0" lvl="0" indent="0" algn="ctr" rtl="1">
              <a:lnSpc>
                <a:spcPts val="6688"/>
              </a:lnSpc>
              <a:spcBef>
                <a:spcPct val="0"/>
              </a:spcBef>
            </a:pPr>
            <a:r>
              <a:rPr lang="en-US" sz="6192" b="1" u="none" strike="noStrike" spc="-96">
                <a:solidFill>
                  <a:srgbClr val="F28739"/>
                </a:solidFill>
                <a:latin typeface="Almarai Bold"/>
                <a:ea typeface="Almarai Bold"/>
                <a:cs typeface="Almarai Bold"/>
                <a:sym typeface="Almarai Bold"/>
              </a:rPr>
              <a:t>Entrepreneurship</a:t>
            </a:r>
          </a:p>
        </p:txBody>
      </p:sp>
      <p:sp>
        <p:nvSpPr>
          <p:cNvPr id="10" name="TextBox 10"/>
          <p:cNvSpPr txBox="1"/>
          <p:nvPr/>
        </p:nvSpPr>
        <p:spPr>
          <a:xfrm>
            <a:off x="9227284" y="7691332"/>
            <a:ext cx="7666579" cy="498995"/>
          </a:xfrm>
          <a:prstGeom prst="rect">
            <a:avLst/>
          </a:prstGeom>
        </p:spPr>
        <p:txBody>
          <a:bodyPr lIns="0" tIns="0" rIns="0" bIns="0" rtlCol="0" anchor="t">
            <a:spAutoFit/>
          </a:bodyPr>
          <a:lstStyle/>
          <a:p>
            <a:pPr marL="0" lvl="0" indent="0" algn="ctr" rtl="1">
              <a:lnSpc>
                <a:spcPts val="3696"/>
              </a:lnSpc>
              <a:spcBef>
                <a:spcPct val="0"/>
              </a:spcBef>
            </a:pPr>
            <a:r>
              <a:rPr lang="ar-EG" sz="3422" b="1" u="none" strike="noStrike" spc="-53">
                <a:solidFill>
                  <a:srgbClr val="00B050"/>
                </a:solidFill>
                <a:latin typeface="Almarai Bold"/>
                <a:ea typeface="Almarai Bold"/>
                <a:cs typeface="Almarai Bold"/>
                <a:sym typeface="Almarai Bold"/>
                <a:rtl/>
              </a:rPr>
              <a:t>أ. د. أحمد الشميمري  - أ. د. وفاء المبيريك </a:t>
            </a:r>
          </a:p>
        </p:txBody>
      </p:sp>
      <p:sp>
        <p:nvSpPr>
          <p:cNvPr id="11" name="TextBox 11"/>
          <p:cNvSpPr txBox="1"/>
          <p:nvPr/>
        </p:nvSpPr>
        <p:spPr>
          <a:xfrm>
            <a:off x="9144000" y="1585207"/>
            <a:ext cx="7163583" cy="946749"/>
          </a:xfrm>
          <a:prstGeom prst="rect">
            <a:avLst/>
          </a:prstGeom>
        </p:spPr>
        <p:txBody>
          <a:bodyPr lIns="0" tIns="0" rIns="0" bIns="0" rtlCol="0" anchor="t">
            <a:spAutoFit/>
          </a:bodyPr>
          <a:lstStyle/>
          <a:p>
            <a:pPr algn="r" rtl="1">
              <a:lnSpc>
                <a:spcPts val="7167"/>
              </a:lnSpc>
            </a:pPr>
            <a:r>
              <a:rPr lang="ar-EG" sz="6636" b="1" spc="-103">
                <a:solidFill>
                  <a:srgbClr val="00B050"/>
                </a:solidFill>
                <a:latin typeface="Almarai Bold"/>
                <a:ea typeface="Almarai Bold"/>
                <a:cs typeface="Almarai Bold"/>
                <a:sym typeface="Almarai Bold"/>
                <a:rtl/>
              </a:rPr>
              <a:t>الفصل الخامس</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521166" y="3624668"/>
            <a:ext cx="4907176" cy="4916114"/>
          </a:xfrm>
          <a:custGeom>
            <a:avLst/>
            <a:gdLst/>
            <a:ahLst/>
            <a:cxnLst/>
            <a:rect l="l" t="t" r="r" b="b"/>
            <a:pathLst>
              <a:path w="4907176" h="4916114">
                <a:moveTo>
                  <a:pt x="0" y="0"/>
                </a:moveTo>
                <a:lnTo>
                  <a:pt x="4907176" y="0"/>
                </a:lnTo>
                <a:lnTo>
                  <a:pt x="4907176" y="4916114"/>
                </a:lnTo>
                <a:lnTo>
                  <a:pt x="0" y="49161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503394" y="8794186"/>
            <a:ext cx="1156827" cy="1156827"/>
            <a:chOff x="0" y="0"/>
            <a:chExt cx="1542436" cy="1542436"/>
          </a:xfrm>
        </p:grpSpPr>
        <p:sp>
          <p:nvSpPr>
            <p:cNvPr id="4" name="Freeform 4"/>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5" name="TextBox 5"/>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10</a:t>
              </a:r>
            </a:p>
          </p:txBody>
        </p:sp>
      </p:grpSp>
      <p:sp>
        <p:nvSpPr>
          <p:cNvPr id="6" name="Freeform 6"/>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1215158" y="2278153"/>
            <a:ext cx="14984231" cy="645262"/>
          </a:xfrm>
          <a:prstGeom prst="rect">
            <a:avLst/>
          </a:prstGeom>
        </p:spPr>
        <p:txBody>
          <a:bodyPr lIns="0" tIns="0" rIns="0" bIns="0" rtlCol="0" anchor="t">
            <a:spAutoFit/>
          </a:bodyPr>
          <a:lstStyle/>
          <a:p>
            <a:pPr algn="just" rtl="1">
              <a:lnSpc>
                <a:spcPts val="5281"/>
              </a:lnSpc>
            </a:pPr>
            <a:r>
              <a:rPr lang="ar-EG" sz="3259" b="1" spc="33">
                <a:solidFill>
                  <a:srgbClr val="000000"/>
                </a:solidFill>
                <a:latin typeface="Almarai Bold"/>
                <a:ea typeface="Almarai Bold"/>
                <a:cs typeface="Almarai Bold"/>
                <a:sym typeface="Almarai Bold"/>
                <a:rtl/>
              </a:rPr>
              <a:t>كيف نأتي بالأفكار؟ هل من خلال الالهام، العمل الدؤوب أم الاثنين معًا؟</a:t>
            </a:r>
          </a:p>
        </p:txBody>
      </p:sp>
      <p:sp>
        <p:nvSpPr>
          <p:cNvPr id="8" name="Freeform 8"/>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8"/>
            <a:stretch>
              <a:fillRect/>
            </a:stretch>
          </a:blipFill>
        </p:spPr>
        <p:txBody>
          <a:bodyPr/>
          <a:lstStyle/>
          <a:p>
            <a:endParaRPr lang="en-US"/>
          </a:p>
        </p:txBody>
      </p:sp>
      <p:grpSp>
        <p:nvGrpSpPr>
          <p:cNvPr id="10" name="Group 10"/>
          <p:cNvGrpSpPr/>
          <p:nvPr/>
        </p:nvGrpSpPr>
        <p:grpSpPr>
          <a:xfrm>
            <a:off x="721523" y="1199663"/>
            <a:ext cx="1271127" cy="1271127"/>
            <a:chOff x="0" y="0"/>
            <a:chExt cx="1694836" cy="1694836"/>
          </a:xfrm>
        </p:grpSpPr>
        <p:sp>
          <p:nvSpPr>
            <p:cNvPr id="11" name="Freeform 11"/>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12" name="Freeform 12"/>
          <p:cNvSpPr/>
          <p:nvPr/>
        </p:nvSpPr>
        <p:spPr>
          <a:xfrm>
            <a:off x="12083183" y="3579646"/>
            <a:ext cx="4907176" cy="4916114"/>
          </a:xfrm>
          <a:custGeom>
            <a:avLst/>
            <a:gdLst/>
            <a:ahLst/>
            <a:cxnLst/>
            <a:rect l="l" t="t" r="r" b="b"/>
            <a:pathLst>
              <a:path w="4907176" h="4916114">
                <a:moveTo>
                  <a:pt x="0" y="0"/>
                </a:moveTo>
                <a:lnTo>
                  <a:pt x="4907176" y="0"/>
                </a:lnTo>
                <a:lnTo>
                  <a:pt x="4907176" y="4916114"/>
                </a:lnTo>
                <a:lnTo>
                  <a:pt x="0" y="49161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a:off x="6799817" y="3624668"/>
            <a:ext cx="4907176" cy="4916114"/>
          </a:xfrm>
          <a:custGeom>
            <a:avLst/>
            <a:gdLst/>
            <a:ahLst/>
            <a:cxnLst/>
            <a:rect l="l" t="t" r="r" b="b"/>
            <a:pathLst>
              <a:path w="4907176" h="4916114">
                <a:moveTo>
                  <a:pt x="0" y="0"/>
                </a:moveTo>
                <a:lnTo>
                  <a:pt x="4907175" y="0"/>
                </a:lnTo>
                <a:lnTo>
                  <a:pt x="4907175" y="4916114"/>
                </a:lnTo>
                <a:lnTo>
                  <a:pt x="0" y="49161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4" name="Freeform 14"/>
          <p:cNvSpPr/>
          <p:nvPr/>
        </p:nvSpPr>
        <p:spPr>
          <a:xfrm flipH="1">
            <a:off x="2315842" y="1607014"/>
            <a:ext cx="1416594" cy="1727553"/>
          </a:xfrm>
          <a:custGeom>
            <a:avLst/>
            <a:gdLst/>
            <a:ahLst/>
            <a:cxnLst/>
            <a:rect l="l" t="t" r="r" b="b"/>
            <a:pathLst>
              <a:path w="1416594" h="1727553">
                <a:moveTo>
                  <a:pt x="1416594" y="0"/>
                </a:moveTo>
                <a:lnTo>
                  <a:pt x="0" y="0"/>
                </a:lnTo>
                <a:lnTo>
                  <a:pt x="0" y="1727553"/>
                </a:lnTo>
                <a:lnTo>
                  <a:pt x="1416594" y="1727553"/>
                </a:lnTo>
                <a:lnTo>
                  <a:pt x="1416594"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5" name="TextBox 15"/>
          <p:cNvSpPr txBox="1"/>
          <p:nvPr/>
        </p:nvSpPr>
        <p:spPr>
          <a:xfrm>
            <a:off x="6989023" y="613149"/>
            <a:ext cx="4717969" cy="1163504"/>
          </a:xfrm>
          <a:prstGeom prst="rect">
            <a:avLst/>
          </a:prstGeom>
        </p:spPr>
        <p:txBody>
          <a:bodyPr lIns="0" tIns="0" rIns="0" bIns="0" rtlCol="0" anchor="t">
            <a:spAutoFit/>
          </a:bodyPr>
          <a:lstStyle/>
          <a:p>
            <a:pPr algn="ctr" rtl="1">
              <a:lnSpc>
                <a:spcPts val="4543"/>
              </a:lnSpc>
            </a:pPr>
            <a:r>
              <a:rPr lang="ar-EG" sz="3786" b="1">
                <a:solidFill>
                  <a:srgbClr val="000000"/>
                </a:solidFill>
                <a:latin typeface="Almarai Bold"/>
                <a:ea typeface="Almarai Bold"/>
                <a:cs typeface="Almarai Bold"/>
                <a:sym typeface="Almarai Bold"/>
                <a:rtl/>
              </a:rPr>
              <a:t> مراحل تحويل الفكرة الى فرصة </a:t>
            </a:r>
          </a:p>
        </p:txBody>
      </p:sp>
      <p:sp>
        <p:nvSpPr>
          <p:cNvPr id="16" name="TextBox 16"/>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7" name="TextBox 17"/>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02</a:t>
            </a:r>
          </a:p>
        </p:txBody>
      </p:sp>
      <p:sp>
        <p:nvSpPr>
          <p:cNvPr id="18" name="TextBox 18"/>
          <p:cNvSpPr txBox="1"/>
          <p:nvPr/>
        </p:nvSpPr>
        <p:spPr>
          <a:xfrm>
            <a:off x="12326117" y="4335077"/>
            <a:ext cx="4038385" cy="3262377"/>
          </a:xfrm>
          <a:prstGeom prst="rect">
            <a:avLst/>
          </a:prstGeom>
        </p:spPr>
        <p:txBody>
          <a:bodyPr lIns="0" tIns="0" rIns="0" bIns="0" rtlCol="0" anchor="t">
            <a:spAutoFit/>
          </a:bodyPr>
          <a:lstStyle/>
          <a:p>
            <a:pPr algn="r" rtl="1">
              <a:lnSpc>
                <a:spcPts val="5151"/>
              </a:lnSpc>
            </a:pPr>
            <a:r>
              <a:rPr lang="ar-EG" sz="3199" b="1" spc="33">
                <a:solidFill>
                  <a:srgbClr val="000000"/>
                </a:solidFill>
                <a:latin typeface="Almarai Bold"/>
                <a:ea typeface="Almarai Bold"/>
                <a:cs typeface="Almarai Bold"/>
                <a:sym typeface="Almarai Bold"/>
                <a:rtl/>
              </a:rPr>
              <a:t>”لكي تأتي بفكرة جيدة و يجب عليك أن تبدأ بعدد كبير من الأفكار، ومن ثم تخلص من تلك السيئة ”.</a:t>
            </a:r>
          </a:p>
        </p:txBody>
      </p:sp>
      <p:sp>
        <p:nvSpPr>
          <p:cNvPr id="19" name="TextBox 19"/>
          <p:cNvSpPr txBox="1"/>
          <p:nvPr/>
        </p:nvSpPr>
        <p:spPr>
          <a:xfrm>
            <a:off x="7038581" y="4444170"/>
            <a:ext cx="4210838" cy="3153284"/>
          </a:xfrm>
          <a:prstGeom prst="rect">
            <a:avLst/>
          </a:prstGeom>
        </p:spPr>
        <p:txBody>
          <a:bodyPr lIns="0" tIns="0" rIns="0" bIns="0" rtlCol="0" anchor="t">
            <a:spAutoFit/>
          </a:bodyPr>
          <a:lstStyle/>
          <a:p>
            <a:pPr algn="r" rtl="1">
              <a:lnSpc>
                <a:spcPts val="4990"/>
              </a:lnSpc>
            </a:pPr>
            <a:r>
              <a:rPr lang="ar-EG" sz="3099" b="1" spc="32">
                <a:solidFill>
                  <a:srgbClr val="000000"/>
                </a:solidFill>
                <a:latin typeface="Almarai Bold"/>
                <a:ea typeface="Almarai Bold"/>
                <a:cs typeface="Almarai Bold"/>
                <a:sym typeface="Almarai Bold"/>
                <a:rtl/>
              </a:rPr>
              <a:t>إن المشكلة ليست إيجاد الأفكار، بل تتمثل المشكلة في إيجاد الوقت لوضعها جميعا موضع التنفيذ والعمل بها.</a:t>
            </a:r>
          </a:p>
        </p:txBody>
      </p:sp>
      <p:sp>
        <p:nvSpPr>
          <p:cNvPr id="20" name="TextBox 20"/>
          <p:cNvSpPr txBox="1"/>
          <p:nvPr/>
        </p:nvSpPr>
        <p:spPr>
          <a:xfrm>
            <a:off x="1741380" y="4497325"/>
            <a:ext cx="3982111" cy="3063240"/>
          </a:xfrm>
          <a:prstGeom prst="rect">
            <a:avLst/>
          </a:prstGeom>
        </p:spPr>
        <p:txBody>
          <a:bodyPr lIns="0" tIns="0" rIns="0" bIns="0" rtlCol="0" anchor="t">
            <a:spAutoFit/>
          </a:bodyPr>
          <a:lstStyle/>
          <a:p>
            <a:pPr algn="r" rtl="1">
              <a:lnSpc>
                <a:spcPts val="4829"/>
              </a:lnSpc>
            </a:pPr>
            <a:r>
              <a:rPr lang="ar-EG" sz="2999" b="1" spc="31">
                <a:solidFill>
                  <a:srgbClr val="000000"/>
                </a:solidFill>
                <a:latin typeface="Almarai Bold"/>
                <a:ea typeface="Almarai Bold"/>
                <a:cs typeface="Almarai Bold"/>
                <a:sym typeface="Almarai Bold"/>
                <a:rtl/>
              </a:rPr>
              <a:t>المهم أن لا تتوقف عند أول فكرة تجدها رائعة بل امضي إلى الفكرة الثانية فالثالثة وهكذا حتى تجد الفكرة الأفضل.</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11</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1992650" y="2213615"/>
            <a:ext cx="14211025" cy="1119606"/>
          </a:xfrm>
          <a:prstGeom prst="rect">
            <a:avLst/>
          </a:prstGeom>
        </p:spPr>
        <p:txBody>
          <a:bodyPr lIns="0" tIns="0" rIns="0" bIns="0" rtlCol="0" anchor="t">
            <a:spAutoFit/>
          </a:bodyPr>
          <a:lstStyle/>
          <a:p>
            <a:pPr algn="just" rtl="1">
              <a:lnSpc>
                <a:spcPts val="4471"/>
              </a:lnSpc>
            </a:pPr>
            <a:r>
              <a:rPr lang="ar-EG" sz="2760" b="1" spc="28" dirty="0">
                <a:solidFill>
                  <a:srgbClr val="000000"/>
                </a:solidFill>
                <a:latin typeface="Almarai Bold"/>
                <a:ea typeface="Almarai Bold"/>
                <a:cs typeface="Almarai Bold"/>
                <a:sym typeface="Almarai Bold"/>
                <a:rtl/>
              </a:rPr>
              <a:t>طوّر فريق الرخصة </a:t>
            </a:r>
            <a:r>
              <a:rPr lang="ar-SA" sz="2760" b="1" spc="28" dirty="0">
                <a:solidFill>
                  <a:srgbClr val="000000"/>
                </a:solidFill>
                <a:latin typeface="Almarai Bold"/>
                <a:ea typeface="Almarai Bold"/>
                <a:cs typeface="Almarai Bold"/>
                <a:sym typeface="Almarai Bold"/>
                <a:rtl/>
              </a:rPr>
              <a:t>الشاملة</a:t>
            </a:r>
            <a:r>
              <a:rPr lang="ar-EG" sz="2760" b="1" spc="28" dirty="0">
                <a:solidFill>
                  <a:srgbClr val="000000"/>
                </a:solidFill>
                <a:latin typeface="Almarai Bold"/>
                <a:ea typeface="Almarai Bold"/>
                <a:cs typeface="Almarai Bold"/>
                <a:sym typeface="Almarai Bold"/>
                <a:rtl/>
              </a:rPr>
              <a:t> لريادة الأعمال مراحل </a:t>
            </a:r>
            <a:r>
              <a:rPr lang="ar-SA" sz="2760" b="1" spc="28" dirty="0">
                <a:solidFill>
                  <a:srgbClr val="000000"/>
                </a:solidFill>
                <a:latin typeface="Almarai Bold"/>
                <a:ea typeface="Almarai Bold"/>
                <a:cs typeface="Almarai Bold"/>
                <a:sym typeface="Almarai Bold"/>
                <a:rtl/>
              </a:rPr>
              <a:t>تحويل </a:t>
            </a:r>
            <a:r>
              <a:rPr lang="ar-EG" sz="2760" b="1" spc="28" dirty="0">
                <a:solidFill>
                  <a:srgbClr val="000000"/>
                </a:solidFill>
                <a:latin typeface="Almarai Bold"/>
                <a:ea typeface="Almarai Bold"/>
                <a:cs typeface="Almarai Bold"/>
                <a:sym typeface="Almarai Bold"/>
                <a:rtl/>
              </a:rPr>
              <a:t>الفكرة الى مشروع، و هي تمر بست مراحل تظهر بالشكل الآتي : </a:t>
            </a:r>
          </a:p>
        </p:txBody>
      </p:sp>
      <p:sp>
        <p:nvSpPr>
          <p:cNvPr id="7" name="Freeform 7"/>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9" name="Group 9"/>
          <p:cNvGrpSpPr/>
          <p:nvPr/>
        </p:nvGrpSpPr>
        <p:grpSpPr>
          <a:xfrm>
            <a:off x="721523" y="1199663"/>
            <a:ext cx="1271127" cy="1271127"/>
            <a:chOff x="0" y="0"/>
            <a:chExt cx="1694836" cy="1694836"/>
          </a:xfrm>
        </p:grpSpPr>
        <p:sp>
          <p:nvSpPr>
            <p:cNvPr id="10" name="Freeform 10"/>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11" name="Freeform 11"/>
          <p:cNvSpPr/>
          <p:nvPr/>
        </p:nvSpPr>
        <p:spPr>
          <a:xfrm>
            <a:off x="3955466" y="3515899"/>
            <a:ext cx="10544634" cy="6260876"/>
          </a:xfrm>
          <a:custGeom>
            <a:avLst/>
            <a:gdLst/>
            <a:ahLst/>
            <a:cxnLst/>
            <a:rect l="l" t="t" r="r" b="b"/>
            <a:pathLst>
              <a:path w="10544634" h="6260876">
                <a:moveTo>
                  <a:pt x="0" y="0"/>
                </a:moveTo>
                <a:lnTo>
                  <a:pt x="10544634" y="0"/>
                </a:lnTo>
                <a:lnTo>
                  <a:pt x="10544634" y="6260877"/>
                </a:lnTo>
                <a:lnTo>
                  <a:pt x="0" y="6260877"/>
                </a:lnTo>
                <a:lnTo>
                  <a:pt x="0" y="0"/>
                </a:lnTo>
                <a:close/>
              </a:path>
            </a:pathLst>
          </a:custGeom>
          <a:blipFill>
            <a:blip r:embed="rId7"/>
            <a:stretch>
              <a:fillRect/>
            </a:stretch>
          </a:blipFill>
        </p:spPr>
        <p:txBody>
          <a:bodyPr/>
          <a:lstStyle/>
          <a:p>
            <a:endParaRPr lang="en-US"/>
          </a:p>
        </p:txBody>
      </p:sp>
      <p:sp>
        <p:nvSpPr>
          <p:cNvPr id="12" name="TextBox 12"/>
          <p:cNvSpPr txBox="1"/>
          <p:nvPr/>
        </p:nvSpPr>
        <p:spPr>
          <a:xfrm>
            <a:off x="11865765" y="9201150"/>
            <a:ext cx="1506505" cy="333375"/>
          </a:xfrm>
          <a:prstGeom prst="rect">
            <a:avLst/>
          </a:prstGeom>
        </p:spPr>
        <p:txBody>
          <a:bodyPr lIns="0" tIns="0" rIns="0" bIns="0" rtlCol="0" anchor="t">
            <a:spAutoFit/>
          </a:bodyPr>
          <a:lstStyle/>
          <a:p>
            <a:pPr algn="ctr" rtl="1">
              <a:lnSpc>
                <a:spcPts val="2520"/>
              </a:lnSpc>
            </a:pPr>
            <a:r>
              <a:rPr lang="ar-EG" sz="2100" b="1" spc="21">
                <a:solidFill>
                  <a:srgbClr val="000000"/>
                </a:solidFill>
                <a:latin typeface="Almarai Bold"/>
                <a:ea typeface="Almarai Bold"/>
                <a:cs typeface="Almarai Bold"/>
                <a:sym typeface="Almarai Bold"/>
                <a:rtl/>
              </a:rPr>
              <a:t>توليد الفكرة</a:t>
            </a:r>
          </a:p>
        </p:txBody>
      </p:sp>
      <p:sp>
        <p:nvSpPr>
          <p:cNvPr id="13" name="Freeform 13"/>
          <p:cNvSpPr/>
          <p:nvPr/>
        </p:nvSpPr>
        <p:spPr>
          <a:xfrm>
            <a:off x="13085381" y="3976423"/>
            <a:ext cx="3079445" cy="5595380"/>
          </a:xfrm>
          <a:custGeom>
            <a:avLst/>
            <a:gdLst/>
            <a:ahLst/>
            <a:cxnLst/>
            <a:rect l="l" t="t" r="r" b="b"/>
            <a:pathLst>
              <a:path w="3079445" h="5595380">
                <a:moveTo>
                  <a:pt x="0" y="0"/>
                </a:moveTo>
                <a:lnTo>
                  <a:pt x="3079445" y="0"/>
                </a:lnTo>
                <a:lnTo>
                  <a:pt x="3079445" y="5595381"/>
                </a:lnTo>
                <a:lnTo>
                  <a:pt x="0" y="559538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TextBox 14"/>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5" name="TextBox 15"/>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6" name="TextBox 16"/>
          <p:cNvSpPr txBox="1"/>
          <p:nvPr/>
        </p:nvSpPr>
        <p:spPr>
          <a:xfrm>
            <a:off x="10359260" y="7936892"/>
            <a:ext cx="1506505" cy="657225"/>
          </a:xfrm>
          <a:prstGeom prst="rect">
            <a:avLst/>
          </a:prstGeom>
        </p:spPr>
        <p:txBody>
          <a:bodyPr lIns="0" tIns="0" rIns="0" bIns="0" rtlCol="0" anchor="t">
            <a:spAutoFit/>
          </a:bodyPr>
          <a:lstStyle/>
          <a:p>
            <a:pPr algn="ctr" rtl="1">
              <a:lnSpc>
                <a:spcPts val="2520"/>
              </a:lnSpc>
            </a:pPr>
            <a:r>
              <a:rPr lang="ar-EG" sz="2100" b="1" spc="21">
                <a:solidFill>
                  <a:srgbClr val="000000"/>
                </a:solidFill>
                <a:latin typeface="Almarai Bold"/>
                <a:ea typeface="Almarai Bold"/>
                <a:cs typeface="Almarai Bold"/>
                <a:sym typeface="Almarai Bold"/>
                <a:rtl/>
              </a:rPr>
              <a:t>التعبير عن الفكرة</a:t>
            </a:r>
          </a:p>
        </p:txBody>
      </p:sp>
      <p:sp>
        <p:nvSpPr>
          <p:cNvPr id="17" name="TextBox 17"/>
          <p:cNvSpPr txBox="1"/>
          <p:nvPr/>
        </p:nvSpPr>
        <p:spPr>
          <a:xfrm>
            <a:off x="8652946" y="6991721"/>
            <a:ext cx="1706314" cy="333375"/>
          </a:xfrm>
          <a:prstGeom prst="rect">
            <a:avLst/>
          </a:prstGeom>
        </p:spPr>
        <p:txBody>
          <a:bodyPr lIns="0" tIns="0" rIns="0" bIns="0" rtlCol="0" anchor="t">
            <a:spAutoFit/>
          </a:bodyPr>
          <a:lstStyle/>
          <a:p>
            <a:pPr algn="ctr" rtl="1">
              <a:lnSpc>
                <a:spcPts val="2520"/>
              </a:lnSpc>
            </a:pPr>
            <a:r>
              <a:rPr lang="ar-EG" sz="2100" b="1" spc="21">
                <a:solidFill>
                  <a:srgbClr val="000000"/>
                </a:solidFill>
                <a:latin typeface="Almarai Bold"/>
                <a:ea typeface="Almarai Bold"/>
                <a:cs typeface="Almarai Bold"/>
                <a:sym typeface="Almarai Bold"/>
                <a:rtl/>
              </a:rPr>
              <a:t>صياغة الفكرة</a:t>
            </a:r>
          </a:p>
        </p:txBody>
      </p:sp>
      <p:sp>
        <p:nvSpPr>
          <p:cNvPr id="18" name="TextBox 18"/>
          <p:cNvSpPr txBox="1"/>
          <p:nvPr/>
        </p:nvSpPr>
        <p:spPr>
          <a:xfrm>
            <a:off x="7279575" y="5710794"/>
            <a:ext cx="1506505" cy="657225"/>
          </a:xfrm>
          <a:prstGeom prst="rect">
            <a:avLst/>
          </a:prstGeom>
        </p:spPr>
        <p:txBody>
          <a:bodyPr lIns="0" tIns="0" rIns="0" bIns="0" rtlCol="0" anchor="t">
            <a:spAutoFit/>
          </a:bodyPr>
          <a:lstStyle/>
          <a:p>
            <a:pPr algn="ctr" rtl="1">
              <a:lnSpc>
                <a:spcPts val="2520"/>
              </a:lnSpc>
            </a:pPr>
            <a:r>
              <a:rPr lang="ar-EG" sz="2100" b="1" spc="21">
                <a:solidFill>
                  <a:srgbClr val="000000"/>
                </a:solidFill>
                <a:latin typeface="Almarai Bold"/>
                <a:ea typeface="Almarai Bold"/>
                <a:cs typeface="Almarai Bold"/>
                <a:sym typeface="Almarai Bold"/>
                <a:rtl/>
              </a:rPr>
              <a:t>تقييم الفكرة نظرياً</a:t>
            </a:r>
          </a:p>
        </p:txBody>
      </p:sp>
      <p:sp>
        <p:nvSpPr>
          <p:cNvPr id="19" name="TextBox 19"/>
          <p:cNvSpPr txBox="1"/>
          <p:nvPr/>
        </p:nvSpPr>
        <p:spPr>
          <a:xfrm>
            <a:off x="5687345" y="4591050"/>
            <a:ext cx="1506505" cy="657225"/>
          </a:xfrm>
          <a:prstGeom prst="rect">
            <a:avLst/>
          </a:prstGeom>
        </p:spPr>
        <p:txBody>
          <a:bodyPr lIns="0" tIns="0" rIns="0" bIns="0" rtlCol="0" anchor="t">
            <a:spAutoFit/>
          </a:bodyPr>
          <a:lstStyle/>
          <a:p>
            <a:pPr algn="ctr" rtl="1">
              <a:lnSpc>
                <a:spcPts val="2520"/>
              </a:lnSpc>
            </a:pPr>
            <a:r>
              <a:rPr lang="ar-EG" sz="2100" b="1" spc="21">
                <a:solidFill>
                  <a:srgbClr val="000000"/>
                </a:solidFill>
                <a:latin typeface="Almarai Bold"/>
                <a:ea typeface="Almarai Bold"/>
                <a:cs typeface="Almarai Bold"/>
                <a:sym typeface="Almarai Bold"/>
                <a:rtl/>
              </a:rPr>
              <a:t>تقييم الفكرة حسابياً</a:t>
            </a:r>
          </a:p>
        </p:txBody>
      </p:sp>
      <p:sp>
        <p:nvSpPr>
          <p:cNvPr id="20" name="TextBox 20"/>
          <p:cNvSpPr txBox="1"/>
          <p:nvPr/>
        </p:nvSpPr>
        <p:spPr>
          <a:xfrm>
            <a:off x="4028439" y="3643048"/>
            <a:ext cx="1506505" cy="333375"/>
          </a:xfrm>
          <a:prstGeom prst="rect">
            <a:avLst/>
          </a:prstGeom>
        </p:spPr>
        <p:txBody>
          <a:bodyPr lIns="0" tIns="0" rIns="0" bIns="0" rtlCol="0" anchor="t">
            <a:spAutoFit/>
          </a:bodyPr>
          <a:lstStyle/>
          <a:p>
            <a:pPr algn="ctr" rtl="1">
              <a:lnSpc>
                <a:spcPts val="2520"/>
              </a:lnSpc>
            </a:pPr>
            <a:r>
              <a:rPr lang="ar-EG" sz="2100" b="1" spc="21">
                <a:solidFill>
                  <a:srgbClr val="000000"/>
                </a:solidFill>
                <a:latin typeface="Almarai Bold"/>
                <a:ea typeface="Almarai Bold"/>
                <a:cs typeface="Almarai Bold"/>
                <a:sym typeface="Almarai Bold"/>
                <a:rtl/>
              </a:rPr>
              <a:t>اختبار الفكرة</a:t>
            </a:r>
          </a:p>
        </p:txBody>
      </p:sp>
      <p:sp>
        <p:nvSpPr>
          <p:cNvPr id="21" name="TextBox 21"/>
          <p:cNvSpPr txBox="1"/>
          <p:nvPr/>
        </p:nvSpPr>
        <p:spPr>
          <a:xfrm>
            <a:off x="6989023" y="613149"/>
            <a:ext cx="4717969" cy="1163504"/>
          </a:xfrm>
          <a:prstGeom prst="rect">
            <a:avLst/>
          </a:prstGeom>
        </p:spPr>
        <p:txBody>
          <a:bodyPr lIns="0" tIns="0" rIns="0" bIns="0" rtlCol="0" anchor="t">
            <a:spAutoFit/>
          </a:bodyPr>
          <a:lstStyle/>
          <a:p>
            <a:pPr algn="ctr" rtl="1">
              <a:lnSpc>
                <a:spcPts val="4543"/>
              </a:lnSpc>
            </a:pPr>
            <a:r>
              <a:rPr lang="ar-EG" sz="3786" b="1">
                <a:solidFill>
                  <a:srgbClr val="000000"/>
                </a:solidFill>
                <a:latin typeface="Almarai Bold"/>
                <a:ea typeface="Almarai Bold"/>
                <a:cs typeface="Almarai Bold"/>
                <a:sym typeface="Almarai Bold"/>
                <a:rtl/>
              </a:rPr>
              <a:t> مراحل تحويل الفكرة الى فرصة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12</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1992650" y="2232665"/>
            <a:ext cx="14211025" cy="658978"/>
          </a:xfrm>
          <a:prstGeom prst="rect">
            <a:avLst/>
          </a:prstGeom>
        </p:spPr>
        <p:txBody>
          <a:bodyPr lIns="0" tIns="0" rIns="0" bIns="0" rtlCol="0" anchor="t">
            <a:spAutoFit/>
          </a:bodyPr>
          <a:lstStyle/>
          <a:p>
            <a:pPr algn="just" rtl="1">
              <a:lnSpc>
                <a:spcPts val="5443"/>
              </a:lnSpc>
            </a:pPr>
            <a:r>
              <a:rPr lang="ar-EG" sz="3359" b="1" spc="34">
                <a:solidFill>
                  <a:srgbClr val="000000"/>
                </a:solidFill>
                <a:latin typeface="Almarai Bold"/>
                <a:ea typeface="Almarai Bold"/>
                <a:cs typeface="Almarai Bold"/>
                <a:sym typeface="Almarai Bold"/>
                <a:rtl/>
              </a:rPr>
              <a:t>المرحلة الأولى: توليد الأفكار </a:t>
            </a:r>
          </a:p>
        </p:txBody>
      </p:sp>
      <p:sp>
        <p:nvSpPr>
          <p:cNvPr id="7" name="Freeform 7"/>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9" name="Group 9"/>
          <p:cNvGrpSpPr/>
          <p:nvPr/>
        </p:nvGrpSpPr>
        <p:grpSpPr>
          <a:xfrm>
            <a:off x="721523" y="1199663"/>
            <a:ext cx="1271127" cy="1271127"/>
            <a:chOff x="0" y="0"/>
            <a:chExt cx="1694836" cy="1694836"/>
          </a:xfrm>
        </p:grpSpPr>
        <p:sp>
          <p:nvSpPr>
            <p:cNvPr id="10" name="Freeform 10"/>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11" name="Freeform 11"/>
          <p:cNvSpPr/>
          <p:nvPr/>
        </p:nvSpPr>
        <p:spPr>
          <a:xfrm>
            <a:off x="2507932" y="3491718"/>
            <a:ext cx="13272136" cy="3865510"/>
          </a:xfrm>
          <a:custGeom>
            <a:avLst/>
            <a:gdLst/>
            <a:ahLst/>
            <a:cxnLst/>
            <a:rect l="l" t="t" r="r" b="b"/>
            <a:pathLst>
              <a:path w="13272136" h="3865510">
                <a:moveTo>
                  <a:pt x="0" y="0"/>
                </a:moveTo>
                <a:lnTo>
                  <a:pt x="13272136" y="0"/>
                </a:lnTo>
                <a:lnTo>
                  <a:pt x="13272136" y="3865510"/>
                </a:lnTo>
                <a:lnTo>
                  <a:pt x="0" y="3865510"/>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2" name="Freeform 12"/>
          <p:cNvSpPr/>
          <p:nvPr/>
        </p:nvSpPr>
        <p:spPr>
          <a:xfrm>
            <a:off x="14115364" y="4065614"/>
            <a:ext cx="280721" cy="538554"/>
          </a:xfrm>
          <a:custGeom>
            <a:avLst/>
            <a:gdLst/>
            <a:ahLst/>
            <a:cxnLst/>
            <a:rect l="l" t="t" r="r" b="b"/>
            <a:pathLst>
              <a:path w="280721" h="538554">
                <a:moveTo>
                  <a:pt x="0" y="0"/>
                </a:moveTo>
                <a:lnTo>
                  <a:pt x="280721" y="0"/>
                </a:lnTo>
                <a:lnTo>
                  <a:pt x="280721" y="538554"/>
                </a:lnTo>
                <a:lnTo>
                  <a:pt x="0" y="53855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3" name="Freeform 13"/>
          <p:cNvSpPr/>
          <p:nvPr/>
        </p:nvSpPr>
        <p:spPr>
          <a:xfrm>
            <a:off x="3765169" y="4048802"/>
            <a:ext cx="381814" cy="555366"/>
          </a:xfrm>
          <a:custGeom>
            <a:avLst/>
            <a:gdLst/>
            <a:ahLst/>
            <a:cxnLst/>
            <a:rect l="l" t="t" r="r" b="b"/>
            <a:pathLst>
              <a:path w="381814" h="555366">
                <a:moveTo>
                  <a:pt x="0" y="0"/>
                </a:moveTo>
                <a:lnTo>
                  <a:pt x="381814" y="0"/>
                </a:lnTo>
                <a:lnTo>
                  <a:pt x="381814" y="555366"/>
                </a:lnTo>
                <a:lnTo>
                  <a:pt x="0" y="555366"/>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4" name="Freeform 14"/>
          <p:cNvSpPr/>
          <p:nvPr/>
        </p:nvSpPr>
        <p:spPr>
          <a:xfrm>
            <a:off x="10732593" y="4078362"/>
            <a:ext cx="328629" cy="525806"/>
          </a:xfrm>
          <a:custGeom>
            <a:avLst/>
            <a:gdLst/>
            <a:ahLst/>
            <a:cxnLst/>
            <a:rect l="l" t="t" r="r" b="b"/>
            <a:pathLst>
              <a:path w="328629" h="525806">
                <a:moveTo>
                  <a:pt x="0" y="0"/>
                </a:moveTo>
                <a:lnTo>
                  <a:pt x="328629" y="0"/>
                </a:lnTo>
                <a:lnTo>
                  <a:pt x="328629" y="525806"/>
                </a:lnTo>
                <a:lnTo>
                  <a:pt x="0" y="525806"/>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5" name="Freeform 15"/>
          <p:cNvSpPr/>
          <p:nvPr/>
        </p:nvSpPr>
        <p:spPr>
          <a:xfrm>
            <a:off x="7366791" y="4102283"/>
            <a:ext cx="308277" cy="448403"/>
          </a:xfrm>
          <a:custGeom>
            <a:avLst/>
            <a:gdLst/>
            <a:ahLst/>
            <a:cxnLst/>
            <a:rect l="l" t="t" r="r" b="b"/>
            <a:pathLst>
              <a:path w="308277" h="448403">
                <a:moveTo>
                  <a:pt x="0" y="0"/>
                </a:moveTo>
                <a:lnTo>
                  <a:pt x="308277" y="0"/>
                </a:lnTo>
                <a:lnTo>
                  <a:pt x="308277" y="448404"/>
                </a:lnTo>
                <a:lnTo>
                  <a:pt x="0" y="44840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en-US"/>
          </a:p>
        </p:txBody>
      </p:sp>
      <p:sp>
        <p:nvSpPr>
          <p:cNvPr id="16" name="Freeform 16"/>
          <p:cNvSpPr/>
          <p:nvPr/>
        </p:nvSpPr>
        <p:spPr>
          <a:xfrm>
            <a:off x="15420594" y="7090108"/>
            <a:ext cx="2610460" cy="2758742"/>
          </a:xfrm>
          <a:custGeom>
            <a:avLst/>
            <a:gdLst/>
            <a:ahLst/>
            <a:cxnLst/>
            <a:rect l="l" t="t" r="r" b="b"/>
            <a:pathLst>
              <a:path w="2610460" h="2758742">
                <a:moveTo>
                  <a:pt x="0" y="0"/>
                </a:moveTo>
                <a:lnTo>
                  <a:pt x="2610459" y="0"/>
                </a:lnTo>
                <a:lnTo>
                  <a:pt x="2610459" y="2758742"/>
                </a:lnTo>
                <a:lnTo>
                  <a:pt x="0" y="2758742"/>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
        <p:nvSpPr>
          <p:cNvPr id="17" name="TextBox 17"/>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8" name="TextBox 18"/>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9" name="TextBox 19"/>
          <p:cNvSpPr txBox="1"/>
          <p:nvPr/>
        </p:nvSpPr>
        <p:spPr>
          <a:xfrm>
            <a:off x="12902830" y="5191125"/>
            <a:ext cx="2781988" cy="998548"/>
          </a:xfrm>
          <a:prstGeom prst="rect">
            <a:avLst/>
          </a:prstGeom>
        </p:spPr>
        <p:txBody>
          <a:bodyPr lIns="0" tIns="0" rIns="0" bIns="0" rtlCol="0" anchor="t">
            <a:spAutoFit/>
          </a:bodyPr>
          <a:lstStyle/>
          <a:p>
            <a:pPr algn="ctr" rtl="1">
              <a:lnSpc>
                <a:spcPts val="3829"/>
              </a:lnSpc>
            </a:pPr>
            <a:r>
              <a:rPr lang="ar-EG" sz="3191" b="1" spc="31">
                <a:solidFill>
                  <a:srgbClr val="000000"/>
                </a:solidFill>
                <a:latin typeface="Almarai Bold"/>
                <a:ea typeface="Almarai Bold"/>
                <a:cs typeface="Almarai Bold"/>
                <a:sym typeface="Almarai Bold"/>
                <a:rtl/>
              </a:rPr>
              <a:t>جماعات التركيز</a:t>
            </a:r>
          </a:p>
          <a:p>
            <a:pPr algn="ctr" rtl="1">
              <a:lnSpc>
                <a:spcPts val="3829"/>
              </a:lnSpc>
            </a:pPr>
            <a:r>
              <a:rPr lang="en-US" sz="3191" b="1" spc="33">
                <a:solidFill>
                  <a:srgbClr val="000000"/>
                </a:solidFill>
                <a:latin typeface="Almarai Bold"/>
                <a:ea typeface="Almarai Bold"/>
                <a:cs typeface="Almarai Bold"/>
                <a:sym typeface="Almarai Bold"/>
              </a:rPr>
              <a:t>Focus Groups</a:t>
            </a:r>
            <a:r>
              <a:rPr lang="ar-EG" sz="3191" b="1" spc="33">
                <a:solidFill>
                  <a:srgbClr val="000000"/>
                </a:solidFill>
                <a:latin typeface="Almarai Bold"/>
                <a:ea typeface="Almarai Bold"/>
                <a:cs typeface="Almarai Bold"/>
                <a:sym typeface="Almarai Bold"/>
                <a:rtl/>
              </a:rPr>
              <a:t> </a:t>
            </a:r>
          </a:p>
        </p:txBody>
      </p:sp>
      <p:sp>
        <p:nvSpPr>
          <p:cNvPr id="20" name="TextBox 20"/>
          <p:cNvSpPr txBox="1"/>
          <p:nvPr/>
        </p:nvSpPr>
        <p:spPr>
          <a:xfrm>
            <a:off x="9348008" y="5191125"/>
            <a:ext cx="3097799" cy="998548"/>
          </a:xfrm>
          <a:prstGeom prst="rect">
            <a:avLst/>
          </a:prstGeom>
        </p:spPr>
        <p:txBody>
          <a:bodyPr lIns="0" tIns="0" rIns="0" bIns="0" rtlCol="0" anchor="t">
            <a:spAutoFit/>
          </a:bodyPr>
          <a:lstStyle/>
          <a:p>
            <a:pPr algn="ctr" rtl="1">
              <a:lnSpc>
                <a:spcPts val="3829"/>
              </a:lnSpc>
            </a:pPr>
            <a:r>
              <a:rPr lang="ar-EG" sz="3191" b="1" spc="31">
                <a:solidFill>
                  <a:srgbClr val="000000"/>
                </a:solidFill>
                <a:latin typeface="Almarai Bold"/>
                <a:ea typeface="Almarai Bold"/>
                <a:cs typeface="Almarai Bold"/>
                <a:sym typeface="Almarai Bold"/>
                <a:rtl/>
              </a:rPr>
              <a:t>العصف الذهني</a:t>
            </a:r>
          </a:p>
          <a:p>
            <a:pPr algn="ctr">
              <a:lnSpc>
                <a:spcPts val="3829"/>
              </a:lnSpc>
            </a:pPr>
            <a:r>
              <a:rPr lang="en-US" sz="3191" b="1" spc="33">
                <a:solidFill>
                  <a:srgbClr val="000000"/>
                </a:solidFill>
                <a:latin typeface="Almarai Bold"/>
                <a:ea typeface="Almarai Bold"/>
                <a:cs typeface="Almarai Bold"/>
                <a:sym typeface="Almarai Bold"/>
              </a:rPr>
              <a:t>Brainstorming</a:t>
            </a:r>
          </a:p>
        </p:txBody>
      </p:sp>
      <p:sp>
        <p:nvSpPr>
          <p:cNvPr id="21" name="TextBox 21"/>
          <p:cNvSpPr txBox="1"/>
          <p:nvPr/>
        </p:nvSpPr>
        <p:spPr>
          <a:xfrm>
            <a:off x="6143132" y="5124450"/>
            <a:ext cx="2781988" cy="1488297"/>
          </a:xfrm>
          <a:prstGeom prst="rect">
            <a:avLst/>
          </a:prstGeom>
        </p:spPr>
        <p:txBody>
          <a:bodyPr lIns="0" tIns="0" rIns="0" bIns="0" rtlCol="0" anchor="t">
            <a:spAutoFit/>
          </a:bodyPr>
          <a:lstStyle/>
          <a:p>
            <a:pPr algn="ctr" rtl="1">
              <a:lnSpc>
                <a:spcPts val="3829"/>
              </a:lnSpc>
            </a:pPr>
            <a:r>
              <a:rPr lang="ar-EG" sz="3191" b="1" spc="31">
                <a:solidFill>
                  <a:srgbClr val="000000"/>
                </a:solidFill>
                <a:latin typeface="Almarai Bold"/>
                <a:ea typeface="Almarai Bold"/>
                <a:cs typeface="Almarai Bold"/>
                <a:sym typeface="Almarai Bold"/>
                <a:rtl/>
              </a:rPr>
              <a:t>تحليل المشكلة</a:t>
            </a:r>
          </a:p>
          <a:p>
            <a:pPr algn="ctr">
              <a:lnSpc>
                <a:spcPts val="3829"/>
              </a:lnSpc>
            </a:pPr>
            <a:r>
              <a:rPr lang="en-US" sz="3191" b="1" spc="33">
                <a:solidFill>
                  <a:srgbClr val="000000"/>
                </a:solidFill>
                <a:latin typeface="Almarai Bold"/>
                <a:ea typeface="Almarai Bold"/>
                <a:cs typeface="Almarai Bold"/>
                <a:sym typeface="Almarai Bold"/>
              </a:rPr>
              <a:t>Problem Analysis</a:t>
            </a:r>
          </a:p>
        </p:txBody>
      </p:sp>
      <p:sp>
        <p:nvSpPr>
          <p:cNvPr id="22" name="TextBox 22"/>
          <p:cNvSpPr txBox="1"/>
          <p:nvPr/>
        </p:nvSpPr>
        <p:spPr>
          <a:xfrm>
            <a:off x="2507932" y="4946250"/>
            <a:ext cx="2781988" cy="1488297"/>
          </a:xfrm>
          <a:prstGeom prst="rect">
            <a:avLst/>
          </a:prstGeom>
        </p:spPr>
        <p:txBody>
          <a:bodyPr lIns="0" tIns="0" rIns="0" bIns="0" rtlCol="0" anchor="t">
            <a:spAutoFit/>
          </a:bodyPr>
          <a:lstStyle/>
          <a:p>
            <a:pPr algn="ctr" rtl="1">
              <a:lnSpc>
                <a:spcPts val="3829"/>
              </a:lnSpc>
            </a:pPr>
            <a:r>
              <a:rPr lang="ar-EG" sz="3191" b="1" spc="31">
                <a:solidFill>
                  <a:srgbClr val="000000"/>
                </a:solidFill>
                <a:latin typeface="Almarai Bold"/>
                <a:ea typeface="Almarai Bold"/>
                <a:cs typeface="Almarai Bold"/>
                <a:sym typeface="Almarai Bold"/>
                <a:rtl/>
              </a:rPr>
              <a:t>الذكاء الاصطناعي</a:t>
            </a:r>
          </a:p>
          <a:p>
            <a:pPr algn="ctr">
              <a:lnSpc>
                <a:spcPts val="3829"/>
              </a:lnSpc>
            </a:pPr>
            <a:r>
              <a:rPr lang="en-US" sz="3191" b="1" spc="33">
                <a:solidFill>
                  <a:srgbClr val="000000"/>
                </a:solidFill>
                <a:latin typeface="Almarai Bold"/>
                <a:ea typeface="Almarai Bold"/>
                <a:cs typeface="Almarai Bold"/>
                <a:sym typeface="Almarai Bold"/>
              </a:rPr>
              <a:t>AI</a:t>
            </a:r>
          </a:p>
        </p:txBody>
      </p:sp>
      <p:sp>
        <p:nvSpPr>
          <p:cNvPr id="23" name="TextBox 23"/>
          <p:cNvSpPr txBox="1"/>
          <p:nvPr/>
        </p:nvSpPr>
        <p:spPr>
          <a:xfrm>
            <a:off x="6989023" y="613149"/>
            <a:ext cx="4717969" cy="1163504"/>
          </a:xfrm>
          <a:prstGeom prst="rect">
            <a:avLst/>
          </a:prstGeom>
        </p:spPr>
        <p:txBody>
          <a:bodyPr lIns="0" tIns="0" rIns="0" bIns="0" rtlCol="0" anchor="t">
            <a:spAutoFit/>
          </a:bodyPr>
          <a:lstStyle/>
          <a:p>
            <a:pPr algn="ctr" rtl="1">
              <a:lnSpc>
                <a:spcPts val="4543"/>
              </a:lnSpc>
            </a:pPr>
            <a:r>
              <a:rPr lang="ar-EG" sz="3786" b="1">
                <a:solidFill>
                  <a:srgbClr val="000000"/>
                </a:solidFill>
                <a:latin typeface="Almarai Bold"/>
                <a:ea typeface="Almarai Bold"/>
                <a:cs typeface="Almarai Bold"/>
                <a:sym typeface="Almarai Bold"/>
                <a:rtl/>
              </a:rPr>
              <a:t> مراحل تحويل الفكرة الى فرصة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a:off x="1521166" y="4155151"/>
            <a:ext cx="4907176" cy="4916114"/>
          </a:xfrm>
          <a:custGeom>
            <a:avLst/>
            <a:gdLst/>
            <a:ahLst/>
            <a:cxnLst/>
            <a:rect l="l" t="t" r="r" b="b"/>
            <a:pathLst>
              <a:path w="4907176" h="4916114">
                <a:moveTo>
                  <a:pt x="0" y="0"/>
                </a:moveTo>
                <a:lnTo>
                  <a:pt x="4907176" y="0"/>
                </a:lnTo>
                <a:lnTo>
                  <a:pt x="4907176" y="4916114"/>
                </a:lnTo>
                <a:lnTo>
                  <a:pt x="0" y="49161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3" name="Group 3"/>
          <p:cNvGrpSpPr/>
          <p:nvPr/>
        </p:nvGrpSpPr>
        <p:grpSpPr>
          <a:xfrm>
            <a:off x="503394" y="8794186"/>
            <a:ext cx="1156827" cy="1156827"/>
            <a:chOff x="0" y="0"/>
            <a:chExt cx="1542436" cy="1542436"/>
          </a:xfrm>
        </p:grpSpPr>
        <p:sp>
          <p:nvSpPr>
            <p:cNvPr id="4" name="Freeform 4"/>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5" name="TextBox 5"/>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13</a:t>
              </a:r>
            </a:p>
          </p:txBody>
        </p:sp>
      </p:grpSp>
      <p:sp>
        <p:nvSpPr>
          <p:cNvPr id="6" name="Freeform 6"/>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8" name="Freeform 8"/>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8"/>
            <a:stretch>
              <a:fillRect/>
            </a:stretch>
          </a:blipFill>
        </p:spPr>
        <p:txBody>
          <a:bodyPr/>
          <a:lstStyle/>
          <a:p>
            <a:endParaRPr lang="en-US"/>
          </a:p>
        </p:txBody>
      </p:sp>
      <p:grpSp>
        <p:nvGrpSpPr>
          <p:cNvPr id="9" name="Group 9"/>
          <p:cNvGrpSpPr/>
          <p:nvPr/>
        </p:nvGrpSpPr>
        <p:grpSpPr>
          <a:xfrm>
            <a:off x="721523" y="1199663"/>
            <a:ext cx="1271127" cy="1271127"/>
            <a:chOff x="0" y="0"/>
            <a:chExt cx="1694836" cy="1694836"/>
          </a:xfrm>
        </p:grpSpPr>
        <p:sp>
          <p:nvSpPr>
            <p:cNvPr id="10" name="Freeform 10"/>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11" name="Freeform 11"/>
          <p:cNvSpPr/>
          <p:nvPr/>
        </p:nvSpPr>
        <p:spPr>
          <a:xfrm>
            <a:off x="12083183" y="4155151"/>
            <a:ext cx="4907176" cy="4916114"/>
          </a:xfrm>
          <a:custGeom>
            <a:avLst/>
            <a:gdLst/>
            <a:ahLst/>
            <a:cxnLst/>
            <a:rect l="l" t="t" r="r" b="b"/>
            <a:pathLst>
              <a:path w="4907176" h="4916114">
                <a:moveTo>
                  <a:pt x="0" y="0"/>
                </a:moveTo>
                <a:lnTo>
                  <a:pt x="4907176" y="0"/>
                </a:lnTo>
                <a:lnTo>
                  <a:pt x="4907176" y="4916114"/>
                </a:lnTo>
                <a:lnTo>
                  <a:pt x="0" y="49161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a:off x="6799817" y="4200172"/>
            <a:ext cx="4907176" cy="4916114"/>
          </a:xfrm>
          <a:custGeom>
            <a:avLst/>
            <a:gdLst/>
            <a:ahLst/>
            <a:cxnLst/>
            <a:rect l="l" t="t" r="r" b="b"/>
            <a:pathLst>
              <a:path w="4907176" h="4916114">
                <a:moveTo>
                  <a:pt x="0" y="0"/>
                </a:moveTo>
                <a:lnTo>
                  <a:pt x="4907175" y="0"/>
                </a:lnTo>
                <a:lnTo>
                  <a:pt x="4907175" y="4916114"/>
                </a:lnTo>
                <a:lnTo>
                  <a:pt x="0" y="491611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3" name="Freeform 13"/>
          <p:cNvSpPr/>
          <p:nvPr/>
        </p:nvSpPr>
        <p:spPr>
          <a:xfrm>
            <a:off x="13979735" y="3608221"/>
            <a:ext cx="1114072" cy="1114072"/>
          </a:xfrm>
          <a:custGeom>
            <a:avLst/>
            <a:gdLst/>
            <a:ahLst/>
            <a:cxnLst/>
            <a:rect l="l" t="t" r="r" b="b"/>
            <a:pathLst>
              <a:path w="1114072" h="1114072">
                <a:moveTo>
                  <a:pt x="0" y="0"/>
                </a:moveTo>
                <a:lnTo>
                  <a:pt x="1114072" y="0"/>
                </a:lnTo>
                <a:lnTo>
                  <a:pt x="1114072" y="1114072"/>
                </a:lnTo>
                <a:lnTo>
                  <a:pt x="0" y="111407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4" name="Freeform 14"/>
          <p:cNvSpPr/>
          <p:nvPr/>
        </p:nvSpPr>
        <p:spPr>
          <a:xfrm>
            <a:off x="3417718" y="3643136"/>
            <a:ext cx="1114072" cy="1114072"/>
          </a:xfrm>
          <a:custGeom>
            <a:avLst/>
            <a:gdLst/>
            <a:ahLst/>
            <a:cxnLst/>
            <a:rect l="l" t="t" r="r" b="b"/>
            <a:pathLst>
              <a:path w="1114072" h="1114072">
                <a:moveTo>
                  <a:pt x="0" y="0"/>
                </a:moveTo>
                <a:lnTo>
                  <a:pt x="1114072" y="0"/>
                </a:lnTo>
                <a:lnTo>
                  <a:pt x="1114072" y="1114072"/>
                </a:lnTo>
                <a:lnTo>
                  <a:pt x="0" y="111407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15" name="Freeform 15"/>
          <p:cNvSpPr/>
          <p:nvPr/>
        </p:nvSpPr>
        <p:spPr>
          <a:xfrm>
            <a:off x="8698726" y="3598115"/>
            <a:ext cx="1114072" cy="1114072"/>
          </a:xfrm>
          <a:custGeom>
            <a:avLst/>
            <a:gdLst/>
            <a:ahLst/>
            <a:cxnLst/>
            <a:rect l="l" t="t" r="r" b="b"/>
            <a:pathLst>
              <a:path w="1114072" h="1114072">
                <a:moveTo>
                  <a:pt x="0" y="0"/>
                </a:moveTo>
                <a:lnTo>
                  <a:pt x="1114072" y="0"/>
                </a:lnTo>
                <a:lnTo>
                  <a:pt x="1114072" y="1114072"/>
                </a:lnTo>
                <a:lnTo>
                  <a:pt x="0" y="1114072"/>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
        <p:nvSpPr>
          <p:cNvPr id="16" name="TextBox 16"/>
          <p:cNvSpPr txBox="1"/>
          <p:nvPr/>
        </p:nvSpPr>
        <p:spPr>
          <a:xfrm>
            <a:off x="6989023" y="613149"/>
            <a:ext cx="4717969" cy="1163504"/>
          </a:xfrm>
          <a:prstGeom prst="rect">
            <a:avLst/>
          </a:prstGeom>
        </p:spPr>
        <p:txBody>
          <a:bodyPr lIns="0" tIns="0" rIns="0" bIns="0" rtlCol="0" anchor="t">
            <a:spAutoFit/>
          </a:bodyPr>
          <a:lstStyle/>
          <a:p>
            <a:pPr algn="ctr" rtl="1">
              <a:lnSpc>
                <a:spcPts val="4543"/>
              </a:lnSpc>
            </a:pPr>
            <a:r>
              <a:rPr lang="ar-EG" sz="3786" b="1">
                <a:solidFill>
                  <a:srgbClr val="000000"/>
                </a:solidFill>
                <a:latin typeface="Almarai Bold"/>
                <a:ea typeface="Almarai Bold"/>
                <a:cs typeface="Almarai Bold"/>
                <a:sym typeface="Almarai Bold"/>
                <a:rtl/>
              </a:rPr>
              <a:t> مراحل تحويل الفكرة الى فرصة </a:t>
            </a:r>
          </a:p>
        </p:txBody>
      </p:sp>
      <p:sp>
        <p:nvSpPr>
          <p:cNvPr id="17" name="TextBox 17"/>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8" name="TextBox 18"/>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9" name="TextBox 19"/>
          <p:cNvSpPr txBox="1"/>
          <p:nvPr/>
        </p:nvSpPr>
        <p:spPr>
          <a:xfrm>
            <a:off x="12307067" y="4706743"/>
            <a:ext cx="3887083" cy="3774828"/>
          </a:xfrm>
          <a:prstGeom prst="rect">
            <a:avLst/>
          </a:prstGeom>
        </p:spPr>
        <p:txBody>
          <a:bodyPr lIns="0" tIns="0" rIns="0" bIns="0" rtlCol="0" anchor="t">
            <a:spAutoFit/>
          </a:bodyPr>
          <a:lstStyle/>
          <a:p>
            <a:pPr algn="r" rtl="1">
              <a:lnSpc>
                <a:spcPts val="4327"/>
              </a:lnSpc>
            </a:pPr>
            <a:r>
              <a:rPr lang="ar-EG" sz="2687" b="1" spc="27">
                <a:solidFill>
                  <a:srgbClr val="000000"/>
                </a:solidFill>
                <a:latin typeface="Almarai Bold"/>
                <a:ea typeface="Almarai Bold"/>
                <a:cs typeface="Almarai Bold"/>
                <a:sym typeface="Almarai Bold"/>
                <a:rtl/>
              </a:rPr>
              <a:t>مناقشة موضوع ما مع مجموعة صغيرة مكونة من </a:t>
            </a:r>
            <a:r>
              <a:rPr lang="en-US" sz="2687" b="1" spc="27">
                <a:solidFill>
                  <a:srgbClr val="000000"/>
                </a:solidFill>
                <a:latin typeface="Almarai Bold"/>
                <a:ea typeface="Almarai Bold"/>
                <a:cs typeface="Almarai Bold"/>
                <a:sym typeface="Almarai Bold"/>
              </a:rPr>
              <a:t>8</a:t>
            </a:r>
            <a:r>
              <a:rPr lang="ar-EG" sz="2687" b="1" spc="27">
                <a:solidFill>
                  <a:srgbClr val="000000"/>
                </a:solidFill>
                <a:latin typeface="Almarai Bold"/>
                <a:ea typeface="Almarai Bold"/>
                <a:cs typeface="Almarai Bold"/>
                <a:sym typeface="Almarai Bold"/>
                <a:rtl/>
              </a:rPr>
              <a:t>-</a:t>
            </a:r>
            <a:r>
              <a:rPr lang="en-US" sz="2687" b="1" spc="27">
                <a:solidFill>
                  <a:srgbClr val="000000"/>
                </a:solidFill>
                <a:latin typeface="Almarai Bold"/>
                <a:ea typeface="Almarai Bold"/>
                <a:cs typeface="Almarai Bold"/>
                <a:sym typeface="Almarai Bold"/>
              </a:rPr>
              <a:t>14</a:t>
            </a:r>
            <a:r>
              <a:rPr lang="ar-EG" sz="2687" b="1" spc="27">
                <a:solidFill>
                  <a:srgbClr val="000000"/>
                </a:solidFill>
                <a:latin typeface="Almarai Bold"/>
                <a:ea typeface="Almarai Bold"/>
                <a:cs typeface="Almarai Bold"/>
                <a:sym typeface="Almarai Bold"/>
                <a:rtl/>
              </a:rPr>
              <a:t> شخصاً من الأفراد ذوي الخلفية الاجتماعية المتنوعة ، يتم النقاش بطريقة مفتوحه و بدون قيود و شروط.</a:t>
            </a:r>
          </a:p>
        </p:txBody>
      </p:sp>
      <p:sp>
        <p:nvSpPr>
          <p:cNvPr id="20" name="TextBox 20"/>
          <p:cNvSpPr txBox="1"/>
          <p:nvPr/>
        </p:nvSpPr>
        <p:spPr>
          <a:xfrm>
            <a:off x="6998548" y="4924425"/>
            <a:ext cx="4028704" cy="3564750"/>
          </a:xfrm>
          <a:prstGeom prst="rect">
            <a:avLst/>
          </a:prstGeom>
        </p:spPr>
        <p:txBody>
          <a:bodyPr lIns="0" tIns="0" rIns="0" bIns="0" rtlCol="0" anchor="t">
            <a:spAutoFit/>
          </a:bodyPr>
          <a:lstStyle/>
          <a:p>
            <a:pPr algn="r" rtl="1">
              <a:lnSpc>
                <a:spcPts val="4010"/>
              </a:lnSpc>
            </a:pPr>
            <a:r>
              <a:rPr lang="ar-EG" sz="2491" b="1" spc="25">
                <a:solidFill>
                  <a:srgbClr val="000000"/>
                </a:solidFill>
                <a:latin typeface="Almarai Bold"/>
                <a:ea typeface="Almarai Bold"/>
                <a:cs typeface="Almarai Bold"/>
                <a:sym typeface="Almarai Bold"/>
                <a:rtl/>
              </a:rPr>
              <a:t>ويقوم مدير الاجتماع بتركيز المناقشة مع المجموعة على الموضوع أو المشكلة بشكل مباشر أو غير مباشر ثم يقوم الأعضاء بتحفيزو تشجيع بعضهم البعض لتطوير فكرة جديدة. </a:t>
            </a:r>
          </a:p>
        </p:txBody>
      </p:sp>
      <p:sp>
        <p:nvSpPr>
          <p:cNvPr id="21" name="TextBox 21"/>
          <p:cNvSpPr txBox="1"/>
          <p:nvPr/>
        </p:nvSpPr>
        <p:spPr>
          <a:xfrm>
            <a:off x="1750905" y="5019675"/>
            <a:ext cx="3982111" cy="3063240"/>
          </a:xfrm>
          <a:prstGeom prst="rect">
            <a:avLst/>
          </a:prstGeom>
        </p:spPr>
        <p:txBody>
          <a:bodyPr lIns="0" tIns="0" rIns="0" bIns="0" rtlCol="0" anchor="t">
            <a:spAutoFit/>
          </a:bodyPr>
          <a:lstStyle/>
          <a:p>
            <a:pPr algn="r" rtl="1">
              <a:lnSpc>
                <a:spcPts val="4829"/>
              </a:lnSpc>
            </a:pPr>
            <a:r>
              <a:rPr lang="ar-EG" sz="2999" b="1" spc="31">
                <a:solidFill>
                  <a:srgbClr val="000000"/>
                </a:solidFill>
                <a:latin typeface="Almarai Bold"/>
                <a:ea typeface="Almarai Bold"/>
                <a:cs typeface="Almarai Bold"/>
                <a:sym typeface="Almarai Bold"/>
                <a:rtl/>
              </a:rPr>
              <a:t>تفيد جماعات التركيز في توليد الأفكار و مراجعتها و يستعان بها في الحملات التسويقية و الاعلانية أيضاً </a:t>
            </a:r>
          </a:p>
        </p:txBody>
      </p:sp>
      <p:sp>
        <p:nvSpPr>
          <p:cNvPr id="22" name="TextBox 22"/>
          <p:cNvSpPr txBox="1"/>
          <p:nvPr/>
        </p:nvSpPr>
        <p:spPr>
          <a:xfrm>
            <a:off x="1992650" y="2232665"/>
            <a:ext cx="14211025" cy="658978"/>
          </a:xfrm>
          <a:prstGeom prst="rect">
            <a:avLst/>
          </a:prstGeom>
        </p:spPr>
        <p:txBody>
          <a:bodyPr lIns="0" tIns="0" rIns="0" bIns="0" rtlCol="0" anchor="t">
            <a:spAutoFit/>
          </a:bodyPr>
          <a:lstStyle/>
          <a:p>
            <a:pPr algn="just" rtl="1">
              <a:lnSpc>
                <a:spcPts val="5443"/>
              </a:lnSpc>
            </a:pPr>
            <a:r>
              <a:rPr lang="ar-EG" sz="3359" b="1" spc="34">
                <a:solidFill>
                  <a:srgbClr val="000000"/>
                </a:solidFill>
                <a:latin typeface="Almarai Bold"/>
                <a:ea typeface="Almarai Bold"/>
                <a:cs typeface="Almarai Bold"/>
                <a:sym typeface="Almarai Bold"/>
                <a:rtl/>
              </a:rPr>
              <a:t>المرحلة الأولى: توليد الأفكار </a:t>
            </a:r>
          </a:p>
        </p:txBody>
      </p:sp>
      <p:sp>
        <p:nvSpPr>
          <p:cNvPr id="23" name="TextBox 23"/>
          <p:cNvSpPr txBox="1"/>
          <p:nvPr/>
        </p:nvSpPr>
        <p:spPr>
          <a:xfrm>
            <a:off x="10404191" y="3074821"/>
            <a:ext cx="5936159" cy="533400"/>
          </a:xfrm>
          <a:prstGeom prst="rect">
            <a:avLst/>
          </a:prstGeom>
        </p:spPr>
        <p:txBody>
          <a:bodyPr lIns="0" tIns="0" rIns="0" bIns="0" rtlCol="0" anchor="t">
            <a:spAutoFit/>
          </a:bodyPr>
          <a:lstStyle/>
          <a:p>
            <a:pPr algn="ctr" rtl="1">
              <a:lnSpc>
                <a:spcPts val="4086"/>
              </a:lnSpc>
              <a:spcBef>
                <a:spcPct val="0"/>
              </a:spcBef>
            </a:pPr>
            <a:r>
              <a:rPr lang="en-US" sz="3405" b="1" spc="-15">
                <a:solidFill>
                  <a:srgbClr val="FF6600"/>
                </a:solidFill>
                <a:latin typeface="Almarai Bold"/>
                <a:ea typeface="Almarai Bold"/>
                <a:cs typeface="Almarai Bold"/>
                <a:sym typeface="Almarai Bold"/>
              </a:rPr>
              <a:t>1</a:t>
            </a:r>
            <a:r>
              <a:rPr lang="ar-EG" sz="3405" b="1" spc="-15">
                <a:solidFill>
                  <a:srgbClr val="FF6600"/>
                </a:solidFill>
                <a:latin typeface="Almarai Bold"/>
                <a:ea typeface="Almarai Bold"/>
                <a:cs typeface="Almarai Bold"/>
                <a:sym typeface="Almarai Bold"/>
                <a:rtl/>
              </a:rPr>
              <a:t>-جماعات التركيز </a:t>
            </a:r>
            <a:r>
              <a:rPr lang="en-US" sz="3405" b="1" spc="-15">
                <a:solidFill>
                  <a:srgbClr val="FF6600"/>
                </a:solidFill>
                <a:latin typeface="Almarai Bold"/>
                <a:ea typeface="Almarai Bold"/>
                <a:cs typeface="Almarai Bold"/>
                <a:sym typeface="Almarai Bold"/>
              </a:rPr>
              <a:t>Focus Groups</a:t>
            </a:r>
            <a:r>
              <a:rPr lang="ar-EG" sz="3405" b="1" spc="-15">
                <a:solidFill>
                  <a:srgbClr val="FF6600"/>
                </a:solidFill>
                <a:latin typeface="Almarai Bold"/>
                <a:ea typeface="Almarai Bold"/>
                <a:cs typeface="Almarai Bold"/>
                <a:sym typeface="Almarai Bold"/>
                <a:rtl/>
              </a:rPr>
              <a: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14</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p:cNvGrpSpPr/>
          <p:nvPr/>
        </p:nvGrpSpPr>
        <p:grpSpPr>
          <a:xfrm>
            <a:off x="10316028" y="3802823"/>
            <a:ext cx="6389058" cy="805875"/>
            <a:chOff x="0" y="0"/>
            <a:chExt cx="1682715" cy="212247"/>
          </a:xfrm>
        </p:grpSpPr>
        <p:sp>
          <p:nvSpPr>
            <p:cNvPr id="7" name="Freeform 7"/>
            <p:cNvSpPr/>
            <p:nvPr/>
          </p:nvSpPr>
          <p:spPr>
            <a:xfrm>
              <a:off x="0" y="0"/>
              <a:ext cx="1682715" cy="212247"/>
            </a:xfrm>
            <a:custGeom>
              <a:avLst/>
              <a:gdLst/>
              <a:ahLst/>
              <a:cxnLst/>
              <a:rect l="l" t="t" r="r" b="b"/>
              <a:pathLst>
                <a:path w="1682715" h="212247">
                  <a:moveTo>
                    <a:pt x="37564" y="0"/>
                  </a:moveTo>
                  <a:lnTo>
                    <a:pt x="1645151" y="0"/>
                  </a:lnTo>
                  <a:cubicBezTo>
                    <a:pt x="1655113" y="0"/>
                    <a:pt x="1664668" y="3958"/>
                    <a:pt x="1671712" y="11002"/>
                  </a:cubicBezTo>
                  <a:cubicBezTo>
                    <a:pt x="1678757" y="18047"/>
                    <a:pt x="1682715" y="27602"/>
                    <a:pt x="1682715" y="37564"/>
                  </a:cubicBezTo>
                  <a:lnTo>
                    <a:pt x="1682715" y="174683"/>
                  </a:lnTo>
                  <a:cubicBezTo>
                    <a:pt x="1682715" y="184645"/>
                    <a:pt x="1678757" y="194200"/>
                    <a:pt x="1671712" y="201245"/>
                  </a:cubicBezTo>
                  <a:cubicBezTo>
                    <a:pt x="1664668" y="208289"/>
                    <a:pt x="1655113" y="212247"/>
                    <a:pt x="1645151" y="212247"/>
                  </a:cubicBezTo>
                  <a:lnTo>
                    <a:pt x="37564" y="212247"/>
                  </a:lnTo>
                  <a:cubicBezTo>
                    <a:pt x="27602" y="212247"/>
                    <a:pt x="18047" y="208289"/>
                    <a:pt x="11002" y="201245"/>
                  </a:cubicBezTo>
                  <a:cubicBezTo>
                    <a:pt x="3958" y="194200"/>
                    <a:pt x="0" y="184645"/>
                    <a:pt x="0" y="174683"/>
                  </a:cubicBezTo>
                  <a:lnTo>
                    <a:pt x="0" y="37564"/>
                  </a:lnTo>
                  <a:cubicBezTo>
                    <a:pt x="0" y="27602"/>
                    <a:pt x="3958" y="18047"/>
                    <a:pt x="11002" y="11002"/>
                  </a:cubicBezTo>
                  <a:cubicBezTo>
                    <a:pt x="18047" y="3958"/>
                    <a:pt x="27602" y="0"/>
                    <a:pt x="37564" y="0"/>
                  </a:cubicBezTo>
                  <a:close/>
                </a:path>
              </a:pathLst>
            </a:custGeom>
            <a:solidFill>
              <a:srgbClr val="FFD659"/>
            </a:solidFill>
            <a:ln w="19050" cap="rnd">
              <a:solidFill>
                <a:srgbClr val="00B050"/>
              </a:solidFill>
              <a:prstDash val="lgDash"/>
              <a:round/>
            </a:ln>
          </p:spPr>
          <p:txBody>
            <a:bodyPr/>
            <a:lstStyle/>
            <a:p>
              <a:endParaRPr lang="en-US"/>
            </a:p>
          </p:txBody>
        </p:sp>
        <p:sp>
          <p:nvSpPr>
            <p:cNvPr id="8" name="TextBox 8"/>
            <p:cNvSpPr txBox="1"/>
            <p:nvPr/>
          </p:nvSpPr>
          <p:spPr>
            <a:xfrm>
              <a:off x="0" y="-9525"/>
              <a:ext cx="1682715" cy="221772"/>
            </a:xfrm>
            <a:prstGeom prst="rect">
              <a:avLst/>
            </a:prstGeom>
          </p:spPr>
          <p:txBody>
            <a:bodyPr lIns="50800" tIns="50800" rIns="50800" bIns="50800" rtlCol="0" anchor="ctr"/>
            <a:lstStyle/>
            <a:p>
              <a:pPr algn="ctr">
                <a:lnSpc>
                  <a:spcPts val="2160"/>
                </a:lnSpc>
              </a:pPr>
              <a:endParaRPr/>
            </a:p>
          </p:txBody>
        </p:sp>
      </p:grpSp>
      <p:sp>
        <p:nvSpPr>
          <p:cNvPr id="9" name="Freeform 9"/>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11" name="Group 11"/>
          <p:cNvGrpSpPr/>
          <p:nvPr/>
        </p:nvGrpSpPr>
        <p:grpSpPr>
          <a:xfrm>
            <a:off x="721523" y="1199663"/>
            <a:ext cx="1271127" cy="1271127"/>
            <a:chOff x="0" y="0"/>
            <a:chExt cx="1694836" cy="1694836"/>
          </a:xfrm>
        </p:grpSpPr>
        <p:sp>
          <p:nvSpPr>
            <p:cNvPr id="12" name="Freeform 12"/>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13" name="TextBox 13"/>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5" name="TextBox 15"/>
          <p:cNvSpPr txBox="1"/>
          <p:nvPr/>
        </p:nvSpPr>
        <p:spPr>
          <a:xfrm>
            <a:off x="5938276" y="2999195"/>
            <a:ext cx="10523012" cy="689328"/>
          </a:xfrm>
          <a:prstGeom prst="rect">
            <a:avLst/>
          </a:prstGeom>
        </p:spPr>
        <p:txBody>
          <a:bodyPr lIns="0" tIns="0" rIns="0" bIns="0" rtlCol="0" anchor="t">
            <a:spAutoFit/>
          </a:bodyPr>
          <a:lstStyle/>
          <a:p>
            <a:pPr algn="r" rtl="1">
              <a:lnSpc>
                <a:spcPts val="5766"/>
              </a:lnSpc>
            </a:pPr>
            <a:r>
              <a:rPr lang="en-US" sz="3203" b="1" spc="33">
                <a:solidFill>
                  <a:srgbClr val="FF6600"/>
                </a:solidFill>
                <a:latin typeface="Almarai Bold"/>
                <a:ea typeface="Almarai Bold"/>
                <a:cs typeface="Almarai Bold"/>
                <a:sym typeface="Almarai Bold"/>
              </a:rPr>
              <a:t>2</a:t>
            </a:r>
            <a:r>
              <a:rPr lang="ar-EG" sz="3203" b="1" spc="33">
                <a:solidFill>
                  <a:srgbClr val="FF6600"/>
                </a:solidFill>
                <a:latin typeface="Almarai Bold"/>
                <a:ea typeface="Almarai Bold"/>
                <a:cs typeface="Almarai Bold"/>
                <a:sym typeface="Almarai Bold"/>
                <a:rtl/>
              </a:rPr>
              <a:t>-العصف الذهني </a:t>
            </a:r>
            <a:r>
              <a:rPr lang="en-US" sz="3203" b="1" spc="33">
                <a:solidFill>
                  <a:srgbClr val="FF6600"/>
                </a:solidFill>
                <a:latin typeface="Almarai Bold"/>
                <a:ea typeface="Almarai Bold"/>
                <a:cs typeface="Almarai Bold"/>
                <a:sym typeface="Almarai Bold"/>
              </a:rPr>
              <a:t>Brainstorming</a:t>
            </a:r>
            <a:r>
              <a:rPr lang="ar-EG" sz="3203" b="1" spc="33">
                <a:solidFill>
                  <a:srgbClr val="FF6600"/>
                </a:solidFill>
                <a:latin typeface="Almarai Bold"/>
                <a:ea typeface="Almarai Bold"/>
                <a:cs typeface="Almarai Bold"/>
                <a:sym typeface="Almarai Bold"/>
                <a:rtl/>
              </a:rPr>
              <a:t> </a:t>
            </a:r>
          </a:p>
        </p:txBody>
      </p:sp>
      <p:sp>
        <p:nvSpPr>
          <p:cNvPr id="16" name="TextBox 16"/>
          <p:cNvSpPr txBox="1"/>
          <p:nvPr/>
        </p:nvSpPr>
        <p:spPr>
          <a:xfrm>
            <a:off x="2219765" y="3839592"/>
            <a:ext cx="14078887" cy="583676"/>
          </a:xfrm>
          <a:prstGeom prst="rect">
            <a:avLst/>
          </a:prstGeom>
        </p:spPr>
        <p:txBody>
          <a:bodyPr lIns="0" tIns="0" rIns="0" bIns="0" rtlCol="0" anchor="t">
            <a:spAutoFit/>
          </a:bodyPr>
          <a:lstStyle/>
          <a:p>
            <a:pPr algn="just" rtl="1">
              <a:lnSpc>
                <a:spcPts val="4837"/>
              </a:lnSpc>
            </a:pPr>
            <a:r>
              <a:rPr lang="ar-EG" sz="2986" b="1" spc="30">
                <a:solidFill>
                  <a:srgbClr val="000000"/>
                </a:solidFill>
                <a:latin typeface="Almarai Bold"/>
                <a:ea typeface="Almarai Bold"/>
                <a:cs typeface="Almarai Bold"/>
                <a:sym typeface="Almarai Bold"/>
                <a:rtl/>
              </a:rPr>
              <a:t>ابتكره ألكيس أوسبورن عام </a:t>
            </a:r>
            <a:r>
              <a:rPr lang="en-US" sz="2986" b="1" spc="30">
                <a:solidFill>
                  <a:srgbClr val="000000"/>
                </a:solidFill>
                <a:latin typeface="Almarai Bold"/>
                <a:ea typeface="Almarai Bold"/>
                <a:cs typeface="Almarai Bold"/>
                <a:sym typeface="Almarai Bold"/>
              </a:rPr>
              <a:t>1938</a:t>
            </a:r>
            <a:r>
              <a:rPr lang="ar-EG" sz="2986" b="1" spc="30">
                <a:solidFill>
                  <a:srgbClr val="000000"/>
                </a:solidFill>
                <a:latin typeface="Almarai Bold"/>
                <a:ea typeface="Almarai Bold"/>
                <a:cs typeface="Almarai Bold"/>
                <a:sym typeface="Almarai Bold"/>
                <a:rtl/>
              </a:rPr>
              <a:t> </a:t>
            </a:r>
          </a:p>
        </p:txBody>
      </p:sp>
      <p:grpSp>
        <p:nvGrpSpPr>
          <p:cNvPr id="17" name="Group 17"/>
          <p:cNvGrpSpPr/>
          <p:nvPr/>
        </p:nvGrpSpPr>
        <p:grpSpPr>
          <a:xfrm>
            <a:off x="1470000" y="4722999"/>
            <a:ext cx="15347999" cy="3275262"/>
            <a:chOff x="0" y="0"/>
            <a:chExt cx="4042271" cy="862620"/>
          </a:xfrm>
        </p:grpSpPr>
        <p:sp>
          <p:nvSpPr>
            <p:cNvPr id="18" name="Freeform 18"/>
            <p:cNvSpPr/>
            <p:nvPr/>
          </p:nvSpPr>
          <p:spPr>
            <a:xfrm>
              <a:off x="0" y="0"/>
              <a:ext cx="4042271" cy="862620"/>
            </a:xfrm>
            <a:custGeom>
              <a:avLst/>
              <a:gdLst/>
              <a:ahLst/>
              <a:cxnLst/>
              <a:rect l="l" t="t" r="r" b="b"/>
              <a:pathLst>
                <a:path w="4042271" h="862620">
                  <a:moveTo>
                    <a:pt x="15637" y="0"/>
                  </a:moveTo>
                  <a:lnTo>
                    <a:pt x="4026634" y="0"/>
                  </a:lnTo>
                  <a:cubicBezTo>
                    <a:pt x="4030781" y="0"/>
                    <a:pt x="4034759" y="1647"/>
                    <a:pt x="4037692" y="4580"/>
                  </a:cubicBezTo>
                  <a:cubicBezTo>
                    <a:pt x="4040624" y="7513"/>
                    <a:pt x="4042271" y="11490"/>
                    <a:pt x="4042271" y="15637"/>
                  </a:cubicBezTo>
                  <a:lnTo>
                    <a:pt x="4042271" y="846983"/>
                  </a:lnTo>
                  <a:cubicBezTo>
                    <a:pt x="4042271" y="851131"/>
                    <a:pt x="4040624" y="855108"/>
                    <a:pt x="4037692" y="858040"/>
                  </a:cubicBezTo>
                  <a:cubicBezTo>
                    <a:pt x="4034759" y="860973"/>
                    <a:pt x="4030781" y="862620"/>
                    <a:pt x="4026634" y="862620"/>
                  </a:cubicBezTo>
                  <a:lnTo>
                    <a:pt x="15637" y="862620"/>
                  </a:lnTo>
                  <a:cubicBezTo>
                    <a:pt x="11490" y="862620"/>
                    <a:pt x="7513" y="860973"/>
                    <a:pt x="4580" y="858040"/>
                  </a:cubicBezTo>
                  <a:cubicBezTo>
                    <a:pt x="1647" y="855108"/>
                    <a:pt x="0" y="851131"/>
                    <a:pt x="0" y="846983"/>
                  </a:cubicBezTo>
                  <a:lnTo>
                    <a:pt x="0" y="15637"/>
                  </a:lnTo>
                  <a:cubicBezTo>
                    <a:pt x="0" y="11490"/>
                    <a:pt x="1647" y="7513"/>
                    <a:pt x="4580" y="4580"/>
                  </a:cubicBezTo>
                  <a:cubicBezTo>
                    <a:pt x="7513" y="1647"/>
                    <a:pt x="11490" y="0"/>
                    <a:pt x="15637" y="0"/>
                  </a:cubicBezTo>
                  <a:close/>
                </a:path>
              </a:pathLst>
            </a:custGeom>
            <a:solidFill>
              <a:srgbClr val="DEEFFF"/>
            </a:solidFill>
            <a:ln w="19050" cap="rnd">
              <a:solidFill>
                <a:srgbClr val="00B050"/>
              </a:solidFill>
              <a:prstDash val="lgDash"/>
              <a:round/>
            </a:ln>
          </p:spPr>
          <p:txBody>
            <a:bodyPr/>
            <a:lstStyle/>
            <a:p>
              <a:endParaRPr lang="en-US"/>
            </a:p>
          </p:txBody>
        </p:sp>
        <p:sp>
          <p:nvSpPr>
            <p:cNvPr id="19" name="TextBox 19"/>
            <p:cNvSpPr txBox="1"/>
            <p:nvPr/>
          </p:nvSpPr>
          <p:spPr>
            <a:xfrm>
              <a:off x="0" y="-9525"/>
              <a:ext cx="4042271" cy="872145"/>
            </a:xfrm>
            <a:prstGeom prst="rect">
              <a:avLst/>
            </a:prstGeom>
          </p:spPr>
          <p:txBody>
            <a:bodyPr lIns="50800" tIns="50800" rIns="50800" bIns="50800" rtlCol="0" anchor="ctr"/>
            <a:lstStyle/>
            <a:p>
              <a:pPr algn="ctr">
                <a:lnSpc>
                  <a:spcPts val="2160"/>
                </a:lnSpc>
              </a:pPr>
              <a:endParaRPr/>
            </a:p>
          </p:txBody>
        </p:sp>
      </p:grpSp>
      <p:sp>
        <p:nvSpPr>
          <p:cNvPr id="20" name="TextBox 20"/>
          <p:cNvSpPr txBox="1"/>
          <p:nvPr/>
        </p:nvSpPr>
        <p:spPr>
          <a:xfrm>
            <a:off x="2189226" y="4770624"/>
            <a:ext cx="14394802" cy="2913110"/>
          </a:xfrm>
          <a:prstGeom prst="rect">
            <a:avLst/>
          </a:prstGeom>
        </p:spPr>
        <p:txBody>
          <a:bodyPr lIns="0" tIns="0" rIns="0" bIns="0" rtlCol="0" anchor="t">
            <a:spAutoFit/>
          </a:bodyPr>
          <a:lstStyle/>
          <a:p>
            <a:pPr marL="623091" lvl="1" indent="-311545" algn="just" rtl="1">
              <a:lnSpc>
                <a:spcPts val="4675"/>
              </a:lnSpc>
              <a:buFont typeface="Arial"/>
              <a:buChar char="•"/>
            </a:pPr>
            <a:r>
              <a:rPr lang="ar-EG" sz="2886" b="1" spc="29">
                <a:solidFill>
                  <a:srgbClr val="000000"/>
                </a:solidFill>
                <a:latin typeface="Almarai Bold"/>
                <a:ea typeface="Almarai Bold"/>
                <a:cs typeface="Almarai Bold"/>
                <a:sym typeface="Almarai Bold"/>
                <a:rtl/>
              </a:rPr>
              <a:t>و هو أسلوب شائع لخلق الأفكار يتم من خلال لقاء مجموعة من الأفراد متنوعي الاختصاص(</a:t>
            </a:r>
            <a:r>
              <a:rPr lang="en-US" sz="2886" b="1" spc="29">
                <a:solidFill>
                  <a:srgbClr val="000000"/>
                </a:solidFill>
                <a:latin typeface="Almarai Bold"/>
                <a:ea typeface="Almarai Bold"/>
                <a:cs typeface="Almarai Bold"/>
                <a:sym typeface="Almarai Bold"/>
              </a:rPr>
              <a:t>6</a:t>
            </a:r>
            <a:r>
              <a:rPr lang="ar-EG" sz="2886" b="1" spc="29">
                <a:solidFill>
                  <a:srgbClr val="000000"/>
                </a:solidFill>
                <a:latin typeface="Almarai Bold"/>
                <a:ea typeface="Almarai Bold"/>
                <a:cs typeface="Almarai Bold"/>
                <a:sym typeface="Almarai Bold"/>
                <a:rtl/>
              </a:rPr>
              <a:t> – </a:t>
            </a:r>
            <a:r>
              <a:rPr lang="en-US" sz="2886" b="1" spc="29">
                <a:solidFill>
                  <a:srgbClr val="000000"/>
                </a:solidFill>
                <a:latin typeface="Almarai Bold"/>
                <a:ea typeface="Almarai Bold"/>
                <a:cs typeface="Almarai Bold"/>
                <a:sym typeface="Almarai Bold"/>
              </a:rPr>
              <a:t>12</a:t>
            </a:r>
            <a:r>
              <a:rPr lang="ar-EG" sz="2886" b="1" spc="29">
                <a:solidFill>
                  <a:srgbClr val="000000"/>
                </a:solidFill>
                <a:latin typeface="Almarai Bold"/>
                <a:ea typeface="Almarai Bold"/>
                <a:cs typeface="Almarai Bold"/>
                <a:sym typeface="Almarai Bold"/>
                <a:rtl/>
              </a:rPr>
              <a:t>فرد) يقومون بطرح مجموعة من الأفكار حول موضوع أو منتج معين دون قيود أو شروط و مهما كانت تلك الأفكار صعبة التنفيذ أو ركيكة التوجه من غير انتقاد لتلك الأفكار في ظل جو من المرح والمساواة بين أعضاء المجموعة بحيث تتاح الفرصة للجميع لطرح آرائه </a:t>
            </a:r>
          </a:p>
        </p:txBody>
      </p:sp>
      <p:sp>
        <p:nvSpPr>
          <p:cNvPr id="21" name="TextBox 21"/>
          <p:cNvSpPr txBox="1"/>
          <p:nvPr/>
        </p:nvSpPr>
        <p:spPr>
          <a:xfrm>
            <a:off x="1992650" y="2232665"/>
            <a:ext cx="14211025" cy="658978"/>
          </a:xfrm>
          <a:prstGeom prst="rect">
            <a:avLst/>
          </a:prstGeom>
        </p:spPr>
        <p:txBody>
          <a:bodyPr lIns="0" tIns="0" rIns="0" bIns="0" rtlCol="0" anchor="t">
            <a:spAutoFit/>
          </a:bodyPr>
          <a:lstStyle/>
          <a:p>
            <a:pPr algn="just" rtl="1">
              <a:lnSpc>
                <a:spcPts val="5443"/>
              </a:lnSpc>
            </a:pPr>
            <a:r>
              <a:rPr lang="ar-EG" sz="3359" b="1" spc="34">
                <a:solidFill>
                  <a:srgbClr val="000000"/>
                </a:solidFill>
                <a:latin typeface="Almarai Bold"/>
                <a:ea typeface="Almarai Bold"/>
                <a:cs typeface="Almarai Bold"/>
                <a:sym typeface="Almarai Bold"/>
                <a:rtl/>
              </a:rPr>
              <a:t>المرحلة الأولى: توليد الأفكار </a:t>
            </a:r>
          </a:p>
        </p:txBody>
      </p:sp>
      <p:sp>
        <p:nvSpPr>
          <p:cNvPr id="22" name="TextBox 22"/>
          <p:cNvSpPr txBox="1"/>
          <p:nvPr/>
        </p:nvSpPr>
        <p:spPr>
          <a:xfrm>
            <a:off x="6989023" y="613149"/>
            <a:ext cx="4717969" cy="1163504"/>
          </a:xfrm>
          <a:prstGeom prst="rect">
            <a:avLst/>
          </a:prstGeom>
        </p:spPr>
        <p:txBody>
          <a:bodyPr lIns="0" tIns="0" rIns="0" bIns="0" rtlCol="0" anchor="t">
            <a:spAutoFit/>
          </a:bodyPr>
          <a:lstStyle/>
          <a:p>
            <a:pPr algn="ctr" rtl="1">
              <a:lnSpc>
                <a:spcPts val="4543"/>
              </a:lnSpc>
            </a:pPr>
            <a:r>
              <a:rPr lang="ar-EG" sz="3786" b="1">
                <a:solidFill>
                  <a:srgbClr val="000000"/>
                </a:solidFill>
                <a:latin typeface="Almarai Bold"/>
                <a:ea typeface="Almarai Bold"/>
                <a:cs typeface="Almarai Bold"/>
                <a:sym typeface="Almarai Bold"/>
                <a:rtl/>
              </a:rPr>
              <a:t> مراحل تحويل الفكرة الى فرصة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15</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8" name="Group 8"/>
          <p:cNvGrpSpPr/>
          <p:nvPr/>
        </p:nvGrpSpPr>
        <p:grpSpPr>
          <a:xfrm>
            <a:off x="721523" y="1199663"/>
            <a:ext cx="1271127" cy="1271127"/>
            <a:chOff x="0" y="0"/>
            <a:chExt cx="1694836" cy="1694836"/>
          </a:xfrm>
        </p:grpSpPr>
        <p:sp>
          <p:nvSpPr>
            <p:cNvPr id="9" name="Freeform 9"/>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10" name="TextBox 10"/>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1" name="TextBox 11"/>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2" name="TextBox 12"/>
          <p:cNvSpPr txBox="1"/>
          <p:nvPr/>
        </p:nvSpPr>
        <p:spPr>
          <a:xfrm>
            <a:off x="5938276" y="2989670"/>
            <a:ext cx="10523012" cy="731238"/>
          </a:xfrm>
          <a:prstGeom prst="rect">
            <a:avLst/>
          </a:prstGeom>
        </p:spPr>
        <p:txBody>
          <a:bodyPr lIns="0" tIns="0" rIns="0" bIns="0" rtlCol="0" anchor="t">
            <a:spAutoFit/>
          </a:bodyPr>
          <a:lstStyle/>
          <a:p>
            <a:pPr algn="r" rtl="1">
              <a:lnSpc>
                <a:spcPts val="6126"/>
              </a:lnSpc>
            </a:pPr>
            <a:r>
              <a:rPr lang="ar-EG" sz="3403" b="1" spc="35">
                <a:solidFill>
                  <a:srgbClr val="FF6600"/>
                </a:solidFill>
                <a:latin typeface="Almarai Bold"/>
                <a:ea typeface="Almarai Bold"/>
                <a:cs typeface="Almarai Bold"/>
                <a:sym typeface="Almarai Bold"/>
                <a:rtl/>
              </a:rPr>
              <a:t>العصف الذهني المعاكس </a:t>
            </a:r>
            <a:r>
              <a:rPr lang="en-US" sz="3403" b="1" spc="35">
                <a:solidFill>
                  <a:srgbClr val="FF6600"/>
                </a:solidFill>
                <a:latin typeface="Almarai Bold"/>
                <a:ea typeface="Almarai Bold"/>
                <a:cs typeface="Almarai Bold"/>
                <a:sym typeface="Almarai Bold"/>
              </a:rPr>
              <a:t>Reverse Brainstorming</a:t>
            </a:r>
            <a:r>
              <a:rPr lang="ar-EG" sz="3403" b="1" spc="35">
                <a:solidFill>
                  <a:srgbClr val="FF6600"/>
                </a:solidFill>
                <a:latin typeface="Almarai Bold"/>
                <a:ea typeface="Almarai Bold"/>
                <a:cs typeface="Almarai Bold"/>
                <a:sym typeface="Almarai Bold"/>
                <a:rtl/>
              </a:rPr>
              <a:t> </a:t>
            </a:r>
          </a:p>
        </p:txBody>
      </p:sp>
      <p:grpSp>
        <p:nvGrpSpPr>
          <p:cNvPr id="13" name="Group 13"/>
          <p:cNvGrpSpPr/>
          <p:nvPr/>
        </p:nvGrpSpPr>
        <p:grpSpPr>
          <a:xfrm>
            <a:off x="1424163" y="4006659"/>
            <a:ext cx="15347999" cy="2809397"/>
            <a:chOff x="0" y="0"/>
            <a:chExt cx="4042271" cy="739923"/>
          </a:xfrm>
        </p:grpSpPr>
        <p:sp>
          <p:nvSpPr>
            <p:cNvPr id="14" name="Freeform 14"/>
            <p:cNvSpPr/>
            <p:nvPr/>
          </p:nvSpPr>
          <p:spPr>
            <a:xfrm>
              <a:off x="0" y="0"/>
              <a:ext cx="4042271" cy="739923"/>
            </a:xfrm>
            <a:custGeom>
              <a:avLst/>
              <a:gdLst/>
              <a:ahLst/>
              <a:cxnLst/>
              <a:rect l="l" t="t" r="r" b="b"/>
              <a:pathLst>
                <a:path w="4042271" h="739923">
                  <a:moveTo>
                    <a:pt x="15637" y="0"/>
                  </a:moveTo>
                  <a:lnTo>
                    <a:pt x="4026634" y="0"/>
                  </a:lnTo>
                  <a:cubicBezTo>
                    <a:pt x="4030781" y="0"/>
                    <a:pt x="4034759" y="1647"/>
                    <a:pt x="4037692" y="4580"/>
                  </a:cubicBezTo>
                  <a:cubicBezTo>
                    <a:pt x="4040624" y="7513"/>
                    <a:pt x="4042271" y="11490"/>
                    <a:pt x="4042271" y="15637"/>
                  </a:cubicBezTo>
                  <a:lnTo>
                    <a:pt x="4042271" y="724286"/>
                  </a:lnTo>
                  <a:cubicBezTo>
                    <a:pt x="4042271" y="728434"/>
                    <a:pt x="4040624" y="732411"/>
                    <a:pt x="4037692" y="735343"/>
                  </a:cubicBezTo>
                  <a:cubicBezTo>
                    <a:pt x="4034759" y="738276"/>
                    <a:pt x="4030781" y="739923"/>
                    <a:pt x="4026634" y="739923"/>
                  </a:cubicBezTo>
                  <a:lnTo>
                    <a:pt x="15637" y="739923"/>
                  </a:lnTo>
                  <a:cubicBezTo>
                    <a:pt x="11490" y="739923"/>
                    <a:pt x="7513" y="738276"/>
                    <a:pt x="4580" y="735343"/>
                  </a:cubicBezTo>
                  <a:cubicBezTo>
                    <a:pt x="1647" y="732411"/>
                    <a:pt x="0" y="728434"/>
                    <a:pt x="0" y="724286"/>
                  </a:cubicBezTo>
                  <a:lnTo>
                    <a:pt x="0" y="15637"/>
                  </a:lnTo>
                  <a:cubicBezTo>
                    <a:pt x="0" y="11490"/>
                    <a:pt x="1647" y="7513"/>
                    <a:pt x="4580" y="4580"/>
                  </a:cubicBezTo>
                  <a:cubicBezTo>
                    <a:pt x="7513" y="1647"/>
                    <a:pt x="11490" y="0"/>
                    <a:pt x="15637" y="0"/>
                  </a:cubicBezTo>
                  <a:close/>
                </a:path>
              </a:pathLst>
            </a:custGeom>
            <a:solidFill>
              <a:srgbClr val="DEEFFF"/>
            </a:solidFill>
            <a:ln w="19050" cap="rnd">
              <a:solidFill>
                <a:srgbClr val="00B050"/>
              </a:solidFill>
              <a:prstDash val="lgDash"/>
              <a:round/>
            </a:ln>
          </p:spPr>
          <p:txBody>
            <a:bodyPr/>
            <a:lstStyle/>
            <a:p>
              <a:endParaRPr lang="en-US"/>
            </a:p>
          </p:txBody>
        </p:sp>
        <p:sp>
          <p:nvSpPr>
            <p:cNvPr id="15" name="TextBox 15"/>
            <p:cNvSpPr txBox="1"/>
            <p:nvPr/>
          </p:nvSpPr>
          <p:spPr>
            <a:xfrm>
              <a:off x="0" y="-9525"/>
              <a:ext cx="4042271" cy="749448"/>
            </a:xfrm>
            <a:prstGeom prst="rect">
              <a:avLst/>
            </a:prstGeom>
          </p:spPr>
          <p:txBody>
            <a:bodyPr lIns="50800" tIns="50800" rIns="50800" bIns="50800" rtlCol="0" anchor="ctr"/>
            <a:lstStyle/>
            <a:p>
              <a:pPr algn="ctr">
                <a:lnSpc>
                  <a:spcPts val="2160"/>
                </a:lnSpc>
              </a:pPr>
              <a:endParaRPr/>
            </a:p>
          </p:txBody>
        </p:sp>
      </p:grpSp>
      <p:sp>
        <p:nvSpPr>
          <p:cNvPr id="16" name="TextBox 16"/>
          <p:cNvSpPr txBox="1"/>
          <p:nvPr/>
        </p:nvSpPr>
        <p:spPr>
          <a:xfrm>
            <a:off x="2160651" y="4155248"/>
            <a:ext cx="14394802" cy="1883267"/>
          </a:xfrm>
          <a:prstGeom prst="rect">
            <a:avLst/>
          </a:prstGeom>
        </p:spPr>
        <p:txBody>
          <a:bodyPr lIns="0" tIns="0" rIns="0" bIns="0" rtlCol="0" anchor="t">
            <a:spAutoFit/>
          </a:bodyPr>
          <a:lstStyle/>
          <a:p>
            <a:pPr marL="666270" lvl="1" indent="-333135" algn="just" rtl="1">
              <a:lnSpc>
                <a:spcPts val="4999"/>
              </a:lnSpc>
              <a:buFont typeface="Arial"/>
              <a:buChar char="•"/>
            </a:pPr>
            <a:r>
              <a:rPr lang="ar-EG" sz="3086" b="1" spc="30">
                <a:solidFill>
                  <a:srgbClr val="000000"/>
                </a:solidFill>
                <a:latin typeface="Almarai Bold"/>
                <a:ea typeface="Almarai Bold"/>
                <a:cs typeface="Almarai Bold"/>
                <a:sym typeface="Almarai Bold"/>
                <a:rtl/>
              </a:rPr>
              <a:t>هي نفس عملية العصف الذهني السابقة إلا أنها تسمح بانتقاد بعض الأفكار المطروحة بطرح أسئلة. </a:t>
            </a:r>
          </a:p>
          <a:p>
            <a:pPr marL="666270" lvl="1" indent="-333135" algn="just" rtl="1">
              <a:lnSpc>
                <a:spcPts val="4999"/>
              </a:lnSpc>
              <a:buFont typeface="Arial"/>
              <a:buChar char="•"/>
            </a:pPr>
            <a:r>
              <a:rPr lang="ar-EG" sz="3086" b="1" spc="31">
                <a:solidFill>
                  <a:srgbClr val="000000"/>
                </a:solidFill>
                <a:latin typeface="Almarai Bold"/>
                <a:ea typeface="Almarai Bold"/>
                <a:cs typeface="Almarai Bold"/>
                <a:sym typeface="Almarai Bold"/>
                <a:rtl/>
              </a:rPr>
              <a:t>و تقوم الفكرة على تحديد كل السلبيات المحيطة بفكرة ما و مناقشة طرق تجاوزها . </a:t>
            </a:r>
          </a:p>
        </p:txBody>
      </p:sp>
      <p:sp>
        <p:nvSpPr>
          <p:cNvPr id="17" name="TextBox 17"/>
          <p:cNvSpPr txBox="1"/>
          <p:nvPr/>
        </p:nvSpPr>
        <p:spPr>
          <a:xfrm>
            <a:off x="1992650" y="2223140"/>
            <a:ext cx="14211025" cy="682219"/>
          </a:xfrm>
          <a:prstGeom prst="rect">
            <a:avLst/>
          </a:prstGeom>
        </p:spPr>
        <p:txBody>
          <a:bodyPr lIns="0" tIns="0" rIns="0" bIns="0" rtlCol="0" anchor="t">
            <a:spAutoFit/>
          </a:bodyPr>
          <a:lstStyle/>
          <a:p>
            <a:pPr algn="just" rtl="1">
              <a:lnSpc>
                <a:spcPts val="5605"/>
              </a:lnSpc>
            </a:pPr>
            <a:r>
              <a:rPr lang="ar-EG" sz="3459" b="1" spc="35">
                <a:solidFill>
                  <a:srgbClr val="000000"/>
                </a:solidFill>
                <a:latin typeface="Almarai Bold"/>
                <a:ea typeface="Almarai Bold"/>
                <a:cs typeface="Almarai Bold"/>
                <a:sym typeface="Almarai Bold"/>
                <a:rtl/>
              </a:rPr>
              <a:t>المرحلة الأولى: توليد الأفكار </a:t>
            </a:r>
          </a:p>
        </p:txBody>
      </p:sp>
      <p:sp>
        <p:nvSpPr>
          <p:cNvPr id="18" name="TextBox 18"/>
          <p:cNvSpPr txBox="1"/>
          <p:nvPr/>
        </p:nvSpPr>
        <p:spPr>
          <a:xfrm>
            <a:off x="6989023" y="613149"/>
            <a:ext cx="4717969" cy="1163504"/>
          </a:xfrm>
          <a:prstGeom prst="rect">
            <a:avLst/>
          </a:prstGeom>
        </p:spPr>
        <p:txBody>
          <a:bodyPr lIns="0" tIns="0" rIns="0" bIns="0" rtlCol="0" anchor="t">
            <a:spAutoFit/>
          </a:bodyPr>
          <a:lstStyle/>
          <a:p>
            <a:pPr algn="ctr" rtl="1">
              <a:lnSpc>
                <a:spcPts val="4543"/>
              </a:lnSpc>
            </a:pPr>
            <a:r>
              <a:rPr lang="ar-EG" sz="3786" b="1">
                <a:solidFill>
                  <a:srgbClr val="000000"/>
                </a:solidFill>
                <a:latin typeface="Almarai Bold"/>
                <a:ea typeface="Almarai Bold"/>
                <a:cs typeface="Almarai Bold"/>
                <a:sym typeface="Almarai Bold"/>
                <a:rtl/>
              </a:rPr>
              <a:t> مراحل تحويل الفكرة الى فرصة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15</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8" name="Group 8"/>
          <p:cNvGrpSpPr/>
          <p:nvPr/>
        </p:nvGrpSpPr>
        <p:grpSpPr>
          <a:xfrm>
            <a:off x="721523" y="1199663"/>
            <a:ext cx="1271127" cy="1271127"/>
            <a:chOff x="0" y="0"/>
            <a:chExt cx="1694836" cy="1694836"/>
          </a:xfrm>
        </p:grpSpPr>
        <p:sp>
          <p:nvSpPr>
            <p:cNvPr id="9" name="Freeform 9"/>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10" name="TextBox 10"/>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1" name="TextBox 11"/>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2" name="TextBox 12"/>
          <p:cNvSpPr txBox="1"/>
          <p:nvPr/>
        </p:nvSpPr>
        <p:spPr>
          <a:xfrm>
            <a:off x="5938276" y="2989670"/>
            <a:ext cx="10523012" cy="731238"/>
          </a:xfrm>
          <a:prstGeom prst="rect">
            <a:avLst/>
          </a:prstGeom>
        </p:spPr>
        <p:txBody>
          <a:bodyPr lIns="0" tIns="0" rIns="0" bIns="0" rtlCol="0" anchor="t">
            <a:spAutoFit/>
          </a:bodyPr>
          <a:lstStyle/>
          <a:p>
            <a:pPr algn="r" rtl="1">
              <a:lnSpc>
                <a:spcPts val="6126"/>
              </a:lnSpc>
            </a:pPr>
            <a:r>
              <a:rPr lang="en-US" sz="3403" b="1" spc="35">
                <a:solidFill>
                  <a:srgbClr val="FF6600"/>
                </a:solidFill>
                <a:latin typeface="Almarai Bold"/>
                <a:ea typeface="Almarai Bold"/>
                <a:cs typeface="Almarai Bold"/>
                <a:sym typeface="Almarai Bold"/>
              </a:rPr>
              <a:t>3</a:t>
            </a:r>
            <a:r>
              <a:rPr lang="ar-EG" sz="3403" b="1" spc="35">
                <a:solidFill>
                  <a:srgbClr val="FF6600"/>
                </a:solidFill>
                <a:latin typeface="Almarai Bold"/>
                <a:ea typeface="Almarai Bold"/>
                <a:cs typeface="Almarai Bold"/>
                <a:sym typeface="Almarai Bold"/>
                <a:rtl/>
              </a:rPr>
              <a:t>-تحليل المشكلة </a:t>
            </a:r>
            <a:r>
              <a:rPr lang="en-US" sz="3403" b="1" spc="35">
                <a:solidFill>
                  <a:srgbClr val="FF6600"/>
                </a:solidFill>
                <a:latin typeface="Almarai Bold"/>
                <a:ea typeface="Almarai Bold"/>
                <a:cs typeface="Almarai Bold"/>
                <a:sym typeface="Almarai Bold"/>
              </a:rPr>
              <a:t>Problem Analysis</a:t>
            </a:r>
          </a:p>
        </p:txBody>
      </p:sp>
      <p:grpSp>
        <p:nvGrpSpPr>
          <p:cNvPr id="13" name="Group 13"/>
          <p:cNvGrpSpPr/>
          <p:nvPr/>
        </p:nvGrpSpPr>
        <p:grpSpPr>
          <a:xfrm>
            <a:off x="1424163" y="4006659"/>
            <a:ext cx="15347999" cy="2809397"/>
            <a:chOff x="0" y="0"/>
            <a:chExt cx="4042271" cy="739923"/>
          </a:xfrm>
        </p:grpSpPr>
        <p:sp>
          <p:nvSpPr>
            <p:cNvPr id="14" name="Freeform 14"/>
            <p:cNvSpPr/>
            <p:nvPr/>
          </p:nvSpPr>
          <p:spPr>
            <a:xfrm>
              <a:off x="0" y="0"/>
              <a:ext cx="4042271" cy="739923"/>
            </a:xfrm>
            <a:custGeom>
              <a:avLst/>
              <a:gdLst/>
              <a:ahLst/>
              <a:cxnLst/>
              <a:rect l="l" t="t" r="r" b="b"/>
              <a:pathLst>
                <a:path w="4042271" h="739923">
                  <a:moveTo>
                    <a:pt x="15637" y="0"/>
                  </a:moveTo>
                  <a:lnTo>
                    <a:pt x="4026634" y="0"/>
                  </a:lnTo>
                  <a:cubicBezTo>
                    <a:pt x="4030781" y="0"/>
                    <a:pt x="4034759" y="1647"/>
                    <a:pt x="4037692" y="4580"/>
                  </a:cubicBezTo>
                  <a:cubicBezTo>
                    <a:pt x="4040624" y="7513"/>
                    <a:pt x="4042271" y="11490"/>
                    <a:pt x="4042271" y="15637"/>
                  </a:cubicBezTo>
                  <a:lnTo>
                    <a:pt x="4042271" y="724286"/>
                  </a:lnTo>
                  <a:cubicBezTo>
                    <a:pt x="4042271" y="728434"/>
                    <a:pt x="4040624" y="732411"/>
                    <a:pt x="4037692" y="735343"/>
                  </a:cubicBezTo>
                  <a:cubicBezTo>
                    <a:pt x="4034759" y="738276"/>
                    <a:pt x="4030781" y="739923"/>
                    <a:pt x="4026634" y="739923"/>
                  </a:cubicBezTo>
                  <a:lnTo>
                    <a:pt x="15637" y="739923"/>
                  </a:lnTo>
                  <a:cubicBezTo>
                    <a:pt x="11490" y="739923"/>
                    <a:pt x="7513" y="738276"/>
                    <a:pt x="4580" y="735343"/>
                  </a:cubicBezTo>
                  <a:cubicBezTo>
                    <a:pt x="1647" y="732411"/>
                    <a:pt x="0" y="728434"/>
                    <a:pt x="0" y="724286"/>
                  </a:cubicBezTo>
                  <a:lnTo>
                    <a:pt x="0" y="15637"/>
                  </a:lnTo>
                  <a:cubicBezTo>
                    <a:pt x="0" y="11490"/>
                    <a:pt x="1647" y="7513"/>
                    <a:pt x="4580" y="4580"/>
                  </a:cubicBezTo>
                  <a:cubicBezTo>
                    <a:pt x="7513" y="1647"/>
                    <a:pt x="11490" y="0"/>
                    <a:pt x="15637" y="0"/>
                  </a:cubicBezTo>
                  <a:close/>
                </a:path>
              </a:pathLst>
            </a:custGeom>
            <a:solidFill>
              <a:srgbClr val="DEEFFF"/>
            </a:solidFill>
            <a:ln w="19050" cap="rnd">
              <a:solidFill>
                <a:srgbClr val="00B050"/>
              </a:solidFill>
              <a:prstDash val="lgDash"/>
              <a:round/>
            </a:ln>
          </p:spPr>
          <p:txBody>
            <a:bodyPr/>
            <a:lstStyle/>
            <a:p>
              <a:endParaRPr lang="en-US"/>
            </a:p>
          </p:txBody>
        </p:sp>
        <p:sp>
          <p:nvSpPr>
            <p:cNvPr id="15" name="TextBox 15"/>
            <p:cNvSpPr txBox="1"/>
            <p:nvPr/>
          </p:nvSpPr>
          <p:spPr>
            <a:xfrm>
              <a:off x="0" y="-9525"/>
              <a:ext cx="4042271" cy="749448"/>
            </a:xfrm>
            <a:prstGeom prst="rect">
              <a:avLst/>
            </a:prstGeom>
          </p:spPr>
          <p:txBody>
            <a:bodyPr lIns="50800" tIns="50800" rIns="50800" bIns="50800" rtlCol="0" anchor="ctr"/>
            <a:lstStyle/>
            <a:p>
              <a:pPr algn="ctr">
                <a:lnSpc>
                  <a:spcPts val="2160"/>
                </a:lnSpc>
              </a:pPr>
              <a:endParaRPr/>
            </a:p>
          </p:txBody>
        </p:sp>
      </p:grpSp>
      <p:sp>
        <p:nvSpPr>
          <p:cNvPr id="16" name="TextBox 16"/>
          <p:cNvSpPr txBox="1"/>
          <p:nvPr/>
        </p:nvSpPr>
        <p:spPr>
          <a:xfrm>
            <a:off x="2217801" y="4092384"/>
            <a:ext cx="14394802" cy="2521442"/>
          </a:xfrm>
          <a:prstGeom prst="rect">
            <a:avLst/>
          </a:prstGeom>
        </p:spPr>
        <p:txBody>
          <a:bodyPr lIns="0" tIns="0" rIns="0" bIns="0" rtlCol="0" anchor="t">
            <a:spAutoFit/>
          </a:bodyPr>
          <a:lstStyle/>
          <a:p>
            <a:pPr marL="666270" lvl="1" indent="-333135" algn="just" rtl="1">
              <a:lnSpc>
                <a:spcPts val="4999"/>
              </a:lnSpc>
              <a:buFont typeface="Arial"/>
              <a:buChar char="•"/>
            </a:pPr>
            <a:r>
              <a:rPr lang="ar-EG" sz="3086" b="1" spc="31">
                <a:solidFill>
                  <a:srgbClr val="000000"/>
                </a:solidFill>
                <a:latin typeface="Almarai Bold"/>
                <a:ea typeface="Almarai Bold"/>
                <a:cs typeface="Almarai Bold"/>
                <a:sym typeface="Almarai Bold"/>
                <a:rtl/>
              </a:rPr>
              <a:t>تتم هذه الطريقة بالتركيز على مشكلة محددة و تحليلها للخروج بأفكار و حلول جديدة لها ، حيث يعطى الأشخاص المشاركين من المستهلكين قائمة من العيوب في أحد المنتجات أو الخدمات) مثل الوزن، اللون، السعر، الحجم ، السرعة …)، و يطلب منهم حصر تلك العيوب و استخراج حلول أو بدائل لها.</a:t>
            </a:r>
          </a:p>
        </p:txBody>
      </p:sp>
      <p:sp>
        <p:nvSpPr>
          <p:cNvPr id="17" name="TextBox 17"/>
          <p:cNvSpPr txBox="1"/>
          <p:nvPr/>
        </p:nvSpPr>
        <p:spPr>
          <a:xfrm>
            <a:off x="1992650" y="2223140"/>
            <a:ext cx="14211025" cy="682219"/>
          </a:xfrm>
          <a:prstGeom prst="rect">
            <a:avLst/>
          </a:prstGeom>
        </p:spPr>
        <p:txBody>
          <a:bodyPr lIns="0" tIns="0" rIns="0" bIns="0" rtlCol="0" anchor="t">
            <a:spAutoFit/>
          </a:bodyPr>
          <a:lstStyle/>
          <a:p>
            <a:pPr algn="just" rtl="1">
              <a:lnSpc>
                <a:spcPts val="5605"/>
              </a:lnSpc>
            </a:pPr>
            <a:r>
              <a:rPr lang="ar-EG" sz="3459" b="1" spc="35">
                <a:solidFill>
                  <a:srgbClr val="000000"/>
                </a:solidFill>
                <a:latin typeface="Almarai Bold"/>
                <a:ea typeface="Almarai Bold"/>
                <a:cs typeface="Almarai Bold"/>
                <a:sym typeface="Almarai Bold"/>
                <a:rtl/>
              </a:rPr>
              <a:t>المرحلة الأولى: توليد الأفكار </a:t>
            </a:r>
          </a:p>
        </p:txBody>
      </p:sp>
      <p:sp>
        <p:nvSpPr>
          <p:cNvPr id="18" name="TextBox 18"/>
          <p:cNvSpPr txBox="1"/>
          <p:nvPr/>
        </p:nvSpPr>
        <p:spPr>
          <a:xfrm>
            <a:off x="6989023" y="613149"/>
            <a:ext cx="4717969" cy="1163504"/>
          </a:xfrm>
          <a:prstGeom prst="rect">
            <a:avLst/>
          </a:prstGeom>
        </p:spPr>
        <p:txBody>
          <a:bodyPr lIns="0" tIns="0" rIns="0" bIns="0" rtlCol="0" anchor="t">
            <a:spAutoFit/>
          </a:bodyPr>
          <a:lstStyle/>
          <a:p>
            <a:pPr algn="ctr" rtl="1">
              <a:lnSpc>
                <a:spcPts val="4543"/>
              </a:lnSpc>
            </a:pPr>
            <a:r>
              <a:rPr lang="ar-EG" sz="3786" b="1">
                <a:solidFill>
                  <a:srgbClr val="000000"/>
                </a:solidFill>
                <a:latin typeface="Almarai Bold"/>
                <a:ea typeface="Almarai Bold"/>
                <a:cs typeface="Almarai Bold"/>
                <a:sym typeface="Almarai Bold"/>
                <a:rtl/>
              </a:rPr>
              <a:t> مراحل تحويل الفكرة الى فرصة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17</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8" name="Group 8"/>
          <p:cNvGrpSpPr/>
          <p:nvPr/>
        </p:nvGrpSpPr>
        <p:grpSpPr>
          <a:xfrm>
            <a:off x="721523" y="1199663"/>
            <a:ext cx="1271127" cy="1271127"/>
            <a:chOff x="0" y="0"/>
            <a:chExt cx="1694836" cy="1694836"/>
          </a:xfrm>
        </p:grpSpPr>
        <p:sp>
          <p:nvSpPr>
            <p:cNvPr id="9" name="Freeform 9"/>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10" name="TextBox 10"/>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1" name="TextBox 11"/>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grpSp>
        <p:nvGrpSpPr>
          <p:cNvPr id="12" name="Group 12"/>
          <p:cNvGrpSpPr/>
          <p:nvPr/>
        </p:nvGrpSpPr>
        <p:grpSpPr>
          <a:xfrm>
            <a:off x="1424163" y="4006659"/>
            <a:ext cx="15347999" cy="2809397"/>
            <a:chOff x="0" y="0"/>
            <a:chExt cx="4042271" cy="739923"/>
          </a:xfrm>
        </p:grpSpPr>
        <p:sp>
          <p:nvSpPr>
            <p:cNvPr id="13" name="Freeform 13"/>
            <p:cNvSpPr/>
            <p:nvPr/>
          </p:nvSpPr>
          <p:spPr>
            <a:xfrm>
              <a:off x="0" y="0"/>
              <a:ext cx="4042271" cy="739923"/>
            </a:xfrm>
            <a:custGeom>
              <a:avLst/>
              <a:gdLst/>
              <a:ahLst/>
              <a:cxnLst/>
              <a:rect l="l" t="t" r="r" b="b"/>
              <a:pathLst>
                <a:path w="4042271" h="739923">
                  <a:moveTo>
                    <a:pt x="15637" y="0"/>
                  </a:moveTo>
                  <a:lnTo>
                    <a:pt x="4026634" y="0"/>
                  </a:lnTo>
                  <a:cubicBezTo>
                    <a:pt x="4030781" y="0"/>
                    <a:pt x="4034759" y="1647"/>
                    <a:pt x="4037692" y="4580"/>
                  </a:cubicBezTo>
                  <a:cubicBezTo>
                    <a:pt x="4040624" y="7513"/>
                    <a:pt x="4042271" y="11490"/>
                    <a:pt x="4042271" y="15637"/>
                  </a:cubicBezTo>
                  <a:lnTo>
                    <a:pt x="4042271" y="724286"/>
                  </a:lnTo>
                  <a:cubicBezTo>
                    <a:pt x="4042271" y="728434"/>
                    <a:pt x="4040624" y="732411"/>
                    <a:pt x="4037692" y="735343"/>
                  </a:cubicBezTo>
                  <a:cubicBezTo>
                    <a:pt x="4034759" y="738276"/>
                    <a:pt x="4030781" y="739923"/>
                    <a:pt x="4026634" y="739923"/>
                  </a:cubicBezTo>
                  <a:lnTo>
                    <a:pt x="15637" y="739923"/>
                  </a:lnTo>
                  <a:cubicBezTo>
                    <a:pt x="11490" y="739923"/>
                    <a:pt x="7513" y="738276"/>
                    <a:pt x="4580" y="735343"/>
                  </a:cubicBezTo>
                  <a:cubicBezTo>
                    <a:pt x="1647" y="732411"/>
                    <a:pt x="0" y="728434"/>
                    <a:pt x="0" y="724286"/>
                  </a:cubicBezTo>
                  <a:lnTo>
                    <a:pt x="0" y="15637"/>
                  </a:lnTo>
                  <a:cubicBezTo>
                    <a:pt x="0" y="11490"/>
                    <a:pt x="1647" y="7513"/>
                    <a:pt x="4580" y="4580"/>
                  </a:cubicBezTo>
                  <a:cubicBezTo>
                    <a:pt x="7513" y="1647"/>
                    <a:pt x="11490" y="0"/>
                    <a:pt x="15637" y="0"/>
                  </a:cubicBezTo>
                  <a:close/>
                </a:path>
              </a:pathLst>
            </a:custGeom>
            <a:solidFill>
              <a:srgbClr val="E7F2FC"/>
            </a:solidFill>
            <a:ln w="19050" cap="rnd">
              <a:solidFill>
                <a:srgbClr val="00B050"/>
              </a:solidFill>
              <a:prstDash val="lgDash"/>
              <a:round/>
            </a:ln>
          </p:spPr>
          <p:txBody>
            <a:bodyPr/>
            <a:lstStyle/>
            <a:p>
              <a:endParaRPr lang="en-US"/>
            </a:p>
          </p:txBody>
        </p:sp>
        <p:sp>
          <p:nvSpPr>
            <p:cNvPr id="14" name="TextBox 14"/>
            <p:cNvSpPr txBox="1"/>
            <p:nvPr/>
          </p:nvSpPr>
          <p:spPr>
            <a:xfrm>
              <a:off x="0" y="-9525"/>
              <a:ext cx="4042271" cy="749448"/>
            </a:xfrm>
            <a:prstGeom prst="rect">
              <a:avLst/>
            </a:prstGeom>
          </p:spPr>
          <p:txBody>
            <a:bodyPr lIns="50800" tIns="50800" rIns="50800" bIns="50800" rtlCol="0" anchor="ctr"/>
            <a:lstStyle/>
            <a:p>
              <a:pPr algn="ctr">
                <a:lnSpc>
                  <a:spcPts val="2160"/>
                </a:lnSpc>
              </a:pPr>
              <a:endParaRPr/>
            </a:p>
          </p:txBody>
        </p:sp>
      </p:grpSp>
      <p:sp>
        <p:nvSpPr>
          <p:cNvPr id="15" name="TextBox 15"/>
          <p:cNvSpPr txBox="1"/>
          <p:nvPr/>
        </p:nvSpPr>
        <p:spPr>
          <a:xfrm>
            <a:off x="1808873" y="4147215"/>
            <a:ext cx="14394802" cy="2005949"/>
          </a:xfrm>
          <a:prstGeom prst="rect">
            <a:avLst/>
          </a:prstGeom>
        </p:spPr>
        <p:txBody>
          <a:bodyPr lIns="0" tIns="0" rIns="0" bIns="0" rtlCol="0" anchor="t">
            <a:spAutoFit/>
          </a:bodyPr>
          <a:lstStyle/>
          <a:p>
            <a:pPr algn="just" rtl="1">
              <a:lnSpc>
                <a:spcPts val="5323"/>
              </a:lnSpc>
            </a:pPr>
            <a:r>
              <a:rPr lang="ar-EG" sz="3286" b="1" spc="34">
                <a:solidFill>
                  <a:srgbClr val="000000"/>
                </a:solidFill>
                <a:latin typeface="Almarai Bold"/>
                <a:ea typeface="Almarai Bold"/>
                <a:cs typeface="Almarai Bold"/>
                <a:sym typeface="Almarai Bold"/>
                <a:rtl/>
              </a:rPr>
              <a:t>يقصد بها القدرة اللغوية لشرح الفكرة و التعبير عنها بشكل واضح و يتطلب ذلك مشاركة الآخرين حتى تنضج و يمكن وضع تعريف لها ثم يوضع الغرض منها أو أهدافها . </a:t>
            </a:r>
          </a:p>
        </p:txBody>
      </p:sp>
      <p:sp>
        <p:nvSpPr>
          <p:cNvPr id="16" name="TextBox 16"/>
          <p:cNvSpPr txBox="1"/>
          <p:nvPr/>
        </p:nvSpPr>
        <p:spPr>
          <a:xfrm>
            <a:off x="1992650" y="2223140"/>
            <a:ext cx="14211025" cy="682219"/>
          </a:xfrm>
          <a:prstGeom prst="rect">
            <a:avLst/>
          </a:prstGeom>
        </p:spPr>
        <p:txBody>
          <a:bodyPr lIns="0" tIns="0" rIns="0" bIns="0" rtlCol="0" anchor="t">
            <a:spAutoFit/>
          </a:bodyPr>
          <a:lstStyle/>
          <a:p>
            <a:pPr algn="just" rtl="1">
              <a:lnSpc>
                <a:spcPts val="5605"/>
              </a:lnSpc>
            </a:pPr>
            <a:r>
              <a:rPr lang="ar-EG" sz="3459" b="1" spc="35">
                <a:solidFill>
                  <a:srgbClr val="000000"/>
                </a:solidFill>
                <a:latin typeface="Almarai Bold"/>
                <a:ea typeface="Almarai Bold"/>
                <a:cs typeface="Almarai Bold"/>
                <a:sym typeface="Almarai Bold"/>
                <a:rtl/>
              </a:rPr>
              <a:t>المرحلة الثانية: التعبير عن الفكرة</a:t>
            </a:r>
          </a:p>
        </p:txBody>
      </p:sp>
      <p:sp>
        <p:nvSpPr>
          <p:cNvPr id="17" name="TextBox 17"/>
          <p:cNvSpPr txBox="1"/>
          <p:nvPr/>
        </p:nvSpPr>
        <p:spPr>
          <a:xfrm>
            <a:off x="6989023" y="613149"/>
            <a:ext cx="4717969" cy="1163504"/>
          </a:xfrm>
          <a:prstGeom prst="rect">
            <a:avLst/>
          </a:prstGeom>
        </p:spPr>
        <p:txBody>
          <a:bodyPr lIns="0" tIns="0" rIns="0" bIns="0" rtlCol="0" anchor="t">
            <a:spAutoFit/>
          </a:bodyPr>
          <a:lstStyle/>
          <a:p>
            <a:pPr algn="ctr" rtl="1">
              <a:lnSpc>
                <a:spcPts val="4543"/>
              </a:lnSpc>
            </a:pPr>
            <a:r>
              <a:rPr lang="ar-EG" sz="3786" b="1">
                <a:solidFill>
                  <a:srgbClr val="000000"/>
                </a:solidFill>
                <a:latin typeface="Almarai Bold"/>
                <a:ea typeface="Almarai Bold"/>
                <a:cs typeface="Almarai Bold"/>
                <a:sym typeface="Almarai Bold"/>
                <a:rtl/>
              </a:rPr>
              <a:t> مراحل تحويل الفكرة الى فرصة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540257" y="5475558"/>
            <a:ext cx="7741076" cy="3555459"/>
            <a:chOff x="0" y="0"/>
            <a:chExt cx="2038802" cy="936417"/>
          </a:xfrm>
        </p:grpSpPr>
        <p:sp>
          <p:nvSpPr>
            <p:cNvPr id="3" name="Freeform 3"/>
            <p:cNvSpPr/>
            <p:nvPr/>
          </p:nvSpPr>
          <p:spPr>
            <a:xfrm>
              <a:off x="0" y="0"/>
              <a:ext cx="2038802" cy="936417"/>
            </a:xfrm>
            <a:custGeom>
              <a:avLst/>
              <a:gdLst/>
              <a:ahLst/>
              <a:cxnLst/>
              <a:rect l="l" t="t" r="r" b="b"/>
              <a:pathLst>
                <a:path w="2038802" h="936417">
                  <a:moveTo>
                    <a:pt x="51006" y="0"/>
                  </a:moveTo>
                  <a:lnTo>
                    <a:pt x="1987796" y="0"/>
                  </a:lnTo>
                  <a:cubicBezTo>
                    <a:pt x="2015966" y="0"/>
                    <a:pt x="2038802" y="22836"/>
                    <a:pt x="2038802" y="51006"/>
                  </a:cubicBezTo>
                  <a:lnTo>
                    <a:pt x="2038802" y="885412"/>
                  </a:lnTo>
                  <a:cubicBezTo>
                    <a:pt x="2038802" y="913581"/>
                    <a:pt x="2015966" y="936417"/>
                    <a:pt x="1987796" y="936417"/>
                  </a:cubicBezTo>
                  <a:lnTo>
                    <a:pt x="51006" y="936417"/>
                  </a:lnTo>
                  <a:cubicBezTo>
                    <a:pt x="22836" y="936417"/>
                    <a:pt x="0" y="913581"/>
                    <a:pt x="0" y="885412"/>
                  </a:cubicBezTo>
                  <a:lnTo>
                    <a:pt x="0" y="51006"/>
                  </a:lnTo>
                  <a:cubicBezTo>
                    <a:pt x="0" y="22836"/>
                    <a:pt x="22836" y="0"/>
                    <a:pt x="51006" y="0"/>
                  </a:cubicBezTo>
                  <a:close/>
                </a:path>
              </a:pathLst>
            </a:custGeom>
            <a:solidFill>
              <a:srgbClr val="A6A6A6"/>
            </a:solidFill>
          </p:spPr>
          <p:txBody>
            <a:bodyPr/>
            <a:lstStyle/>
            <a:p>
              <a:endParaRPr lang="en-US"/>
            </a:p>
          </p:txBody>
        </p:sp>
        <p:sp>
          <p:nvSpPr>
            <p:cNvPr id="4" name="TextBox 4"/>
            <p:cNvSpPr txBox="1"/>
            <p:nvPr/>
          </p:nvSpPr>
          <p:spPr>
            <a:xfrm>
              <a:off x="0" y="-9525"/>
              <a:ext cx="2038802" cy="945942"/>
            </a:xfrm>
            <a:prstGeom prst="rect">
              <a:avLst/>
            </a:prstGeom>
          </p:spPr>
          <p:txBody>
            <a:bodyPr lIns="50800" tIns="50800" rIns="50800" bIns="50800" rtlCol="0" anchor="ctr"/>
            <a:lstStyle/>
            <a:p>
              <a:pPr algn="ctr">
                <a:lnSpc>
                  <a:spcPts val="1889"/>
                </a:lnSpc>
              </a:pPr>
              <a:endParaRPr/>
            </a:p>
          </p:txBody>
        </p:sp>
      </p:grpSp>
      <p:grpSp>
        <p:nvGrpSpPr>
          <p:cNvPr id="5" name="Group 5"/>
          <p:cNvGrpSpPr/>
          <p:nvPr/>
        </p:nvGrpSpPr>
        <p:grpSpPr>
          <a:xfrm>
            <a:off x="1357086" y="5257800"/>
            <a:ext cx="7741076" cy="3639089"/>
            <a:chOff x="0" y="0"/>
            <a:chExt cx="2038802" cy="958443"/>
          </a:xfrm>
        </p:grpSpPr>
        <p:sp>
          <p:nvSpPr>
            <p:cNvPr id="6" name="Freeform 6"/>
            <p:cNvSpPr/>
            <p:nvPr/>
          </p:nvSpPr>
          <p:spPr>
            <a:xfrm>
              <a:off x="0" y="0"/>
              <a:ext cx="2038802" cy="958443"/>
            </a:xfrm>
            <a:custGeom>
              <a:avLst/>
              <a:gdLst/>
              <a:ahLst/>
              <a:cxnLst/>
              <a:rect l="l" t="t" r="r" b="b"/>
              <a:pathLst>
                <a:path w="2038802" h="958443">
                  <a:moveTo>
                    <a:pt x="51006" y="0"/>
                  </a:moveTo>
                  <a:lnTo>
                    <a:pt x="1987796" y="0"/>
                  </a:lnTo>
                  <a:cubicBezTo>
                    <a:pt x="2015966" y="0"/>
                    <a:pt x="2038802" y="22836"/>
                    <a:pt x="2038802" y="51006"/>
                  </a:cubicBezTo>
                  <a:lnTo>
                    <a:pt x="2038802" y="907438"/>
                  </a:lnTo>
                  <a:cubicBezTo>
                    <a:pt x="2038802" y="935607"/>
                    <a:pt x="2015966" y="958443"/>
                    <a:pt x="1987796" y="958443"/>
                  </a:cubicBezTo>
                  <a:lnTo>
                    <a:pt x="51006" y="958443"/>
                  </a:lnTo>
                  <a:cubicBezTo>
                    <a:pt x="22836" y="958443"/>
                    <a:pt x="0" y="935607"/>
                    <a:pt x="0" y="907438"/>
                  </a:cubicBezTo>
                  <a:lnTo>
                    <a:pt x="0" y="51006"/>
                  </a:lnTo>
                  <a:cubicBezTo>
                    <a:pt x="0" y="22836"/>
                    <a:pt x="22836" y="0"/>
                    <a:pt x="51006" y="0"/>
                  </a:cubicBezTo>
                  <a:close/>
                </a:path>
              </a:pathLst>
            </a:custGeom>
            <a:solidFill>
              <a:srgbClr val="FFD659"/>
            </a:solidFill>
          </p:spPr>
          <p:txBody>
            <a:bodyPr/>
            <a:lstStyle/>
            <a:p>
              <a:endParaRPr lang="en-US"/>
            </a:p>
          </p:txBody>
        </p:sp>
        <p:sp>
          <p:nvSpPr>
            <p:cNvPr id="7" name="TextBox 7"/>
            <p:cNvSpPr txBox="1"/>
            <p:nvPr/>
          </p:nvSpPr>
          <p:spPr>
            <a:xfrm>
              <a:off x="0" y="-9525"/>
              <a:ext cx="2038802" cy="967968"/>
            </a:xfrm>
            <a:prstGeom prst="rect">
              <a:avLst/>
            </a:prstGeom>
          </p:spPr>
          <p:txBody>
            <a:bodyPr lIns="50800" tIns="50800" rIns="50800" bIns="50800" rtlCol="0" anchor="ctr"/>
            <a:lstStyle/>
            <a:p>
              <a:pPr algn="ctr">
                <a:lnSpc>
                  <a:spcPts val="1889"/>
                </a:lnSpc>
              </a:pPr>
              <a:endParaRPr/>
            </a:p>
          </p:txBody>
        </p:sp>
      </p:grpSp>
      <p:grpSp>
        <p:nvGrpSpPr>
          <p:cNvPr id="8" name="Group 8"/>
          <p:cNvGrpSpPr/>
          <p:nvPr/>
        </p:nvGrpSpPr>
        <p:grpSpPr>
          <a:xfrm>
            <a:off x="503394" y="8794186"/>
            <a:ext cx="1156827" cy="1156827"/>
            <a:chOff x="0" y="0"/>
            <a:chExt cx="1542436" cy="1542436"/>
          </a:xfrm>
        </p:grpSpPr>
        <p:sp>
          <p:nvSpPr>
            <p:cNvPr id="9" name="Freeform 9"/>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0" name="TextBox 10"/>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18</a:t>
              </a:r>
            </a:p>
          </p:txBody>
        </p:sp>
      </p:grpSp>
      <p:sp>
        <p:nvSpPr>
          <p:cNvPr id="11" name="Freeform 11"/>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12" name="Freeform 12"/>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3" name="Freeform 13"/>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14" name="Group 14"/>
          <p:cNvGrpSpPr/>
          <p:nvPr/>
        </p:nvGrpSpPr>
        <p:grpSpPr>
          <a:xfrm>
            <a:off x="721523" y="1199663"/>
            <a:ext cx="1271127" cy="1271127"/>
            <a:chOff x="0" y="0"/>
            <a:chExt cx="1694836" cy="1694836"/>
          </a:xfrm>
        </p:grpSpPr>
        <p:sp>
          <p:nvSpPr>
            <p:cNvPr id="15" name="Freeform 15"/>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16" name="Group 16"/>
          <p:cNvGrpSpPr/>
          <p:nvPr/>
        </p:nvGrpSpPr>
        <p:grpSpPr>
          <a:xfrm>
            <a:off x="1424163" y="3293896"/>
            <a:ext cx="15347999" cy="1013656"/>
            <a:chOff x="0" y="0"/>
            <a:chExt cx="4042271" cy="266971"/>
          </a:xfrm>
        </p:grpSpPr>
        <p:sp>
          <p:nvSpPr>
            <p:cNvPr id="17" name="Freeform 17"/>
            <p:cNvSpPr/>
            <p:nvPr/>
          </p:nvSpPr>
          <p:spPr>
            <a:xfrm>
              <a:off x="0" y="0"/>
              <a:ext cx="4042271" cy="266971"/>
            </a:xfrm>
            <a:custGeom>
              <a:avLst/>
              <a:gdLst/>
              <a:ahLst/>
              <a:cxnLst/>
              <a:rect l="l" t="t" r="r" b="b"/>
              <a:pathLst>
                <a:path w="4042271" h="266971">
                  <a:moveTo>
                    <a:pt x="15637" y="0"/>
                  </a:moveTo>
                  <a:lnTo>
                    <a:pt x="4026634" y="0"/>
                  </a:lnTo>
                  <a:cubicBezTo>
                    <a:pt x="4030781" y="0"/>
                    <a:pt x="4034759" y="1647"/>
                    <a:pt x="4037692" y="4580"/>
                  </a:cubicBezTo>
                  <a:cubicBezTo>
                    <a:pt x="4040624" y="7513"/>
                    <a:pt x="4042271" y="11490"/>
                    <a:pt x="4042271" y="15637"/>
                  </a:cubicBezTo>
                  <a:lnTo>
                    <a:pt x="4042271" y="251334"/>
                  </a:lnTo>
                  <a:cubicBezTo>
                    <a:pt x="4042271" y="255481"/>
                    <a:pt x="4040624" y="259459"/>
                    <a:pt x="4037692" y="262391"/>
                  </a:cubicBezTo>
                  <a:cubicBezTo>
                    <a:pt x="4034759" y="265324"/>
                    <a:pt x="4030781" y="266971"/>
                    <a:pt x="4026634" y="266971"/>
                  </a:cubicBezTo>
                  <a:lnTo>
                    <a:pt x="15637" y="266971"/>
                  </a:lnTo>
                  <a:cubicBezTo>
                    <a:pt x="11490" y="266971"/>
                    <a:pt x="7513" y="265324"/>
                    <a:pt x="4580" y="262391"/>
                  </a:cubicBezTo>
                  <a:cubicBezTo>
                    <a:pt x="1647" y="259459"/>
                    <a:pt x="0" y="255481"/>
                    <a:pt x="0" y="251334"/>
                  </a:cubicBezTo>
                  <a:lnTo>
                    <a:pt x="0" y="15637"/>
                  </a:lnTo>
                  <a:cubicBezTo>
                    <a:pt x="0" y="11490"/>
                    <a:pt x="1647" y="7513"/>
                    <a:pt x="4580" y="4580"/>
                  </a:cubicBezTo>
                  <a:cubicBezTo>
                    <a:pt x="7513" y="1647"/>
                    <a:pt x="11490" y="0"/>
                    <a:pt x="15637" y="0"/>
                  </a:cubicBezTo>
                  <a:close/>
                </a:path>
              </a:pathLst>
            </a:custGeom>
            <a:solidFill>
              <a:srgbClr val="FFD659"/>
            </a:solidFill>
            <a:ln w="19050" cap="rnd">
              <a:solidFill>
                <a:srgbClr val="00B050"/>
              </a:solidFill>
              <a:prstDash val="lgDash"/>
              <a:round/>
            </a:ln>
          </p:spPr>
          <p:txBody>
            <a:bodyPr/>
            <a:lstStyle/>
            <a:p>
              <a:endParaRPr lang="en-US"/>
            </a:p>
          </p:txBody>
        </p:sp>
        <p:sp>
          <p:nvSpPr>
            <p:cNvPr id="18" name="TextBox 18"/>
            <p:cNvSpPr txBox="1"/>
            <p:nvPr/>
          </p:nvSpPr>
          <p:spPr>
            <a:xfrm>
              <a:off x="0" y="-9525"/>
              <a:ext cx="4042271" cy="276496"/>
            </a:xfrm>
            <a:prstGeom prst="rect">
              <a:avLst/>
            </a:prstGeom>
          </p:spPr>
          <p:txBody>
            <a:bodyPr lIns="50800" tIns="50800" rIns="50800" bIns="50800" rtlCol="0" anchor="ctr"/>
            <a:lstStyle/>
            <a:p>
              <a:pPr algn="ctr">
                <a:lnSpc>
                  <a:spcPts val="2160"/>
                </a:lnSpc>
              </a:pPr>
              <a:endParaRPr/>
            </a:p>
          </p:txBody>
        </p:sp>
      </p:grpSp>
      <p:grpSp>
        <p:nvGrpSpPr>
          <p:cNvPr id="19" name="Group 19"/>
          <p:cNvGrpSpPr/>
          <p:nvPr/>
        </p:nvGrpSpPr>
        <p:grpSpPr>
          <a:xfrm>
            <a:off x="10599496" y="5457825"/>
            <a:ext cx="5106031" cy="3800475"/>
            <a:chOff x="0" y="0"/>
            <a:chExt cx="1344798" cy="1000948"/>
          </a:xfrm>
        </p:grpSpPr>
        <p:sp>
          <p:nvSpPr>
            <p:cNvPr id="20" name="Freeform 20"/>
            <p:cNvSpPr/>
            <p:nvPr/>
          </p:nvSpPr>
          <p:spPr>
            <a:xfrm>
              <a:off x="0" y="0"/>
              <a:ext cx="1344798" cy="1000948"/>
            </a:xfrm>
            <a:custGeom>
              <a:avLst/>
              <a:gdLst/>
              <a:ahLst/>
              <a:cxnLst/>
              <a:rect l="l" t="t" r="r" b="b"/>
              <a:pathLst>
                <a:path w="1344798" h="1000948">
                  <a:moveTo>
                    <a:pt x="77328" y="0"/>
                  </a:moveTo>
                  <a:lnTo>
                    <a:pt x="1267471" y="0"/>
                  </a:lnTo>
                  <a:cubicBezTo>
                    <a:pt x="1287979" y="0"/>
                    <a:pt x="1307648" y="8147"/>
                    <a:pt x="1322149" y="22649"/>
                  </a:cubicBezTo>
                  <a:cubicBezTo>
                    <a:pt x="1336651" y="37151"/>
                    <a:pt x="1344798" y="56819"/>
                    <a:pt x="1344798" y="77328"/>
                  </a:cubicBezTo>
                  <a:lnTo>
                    <a:pt x="1344798" y="923620"/>
                  </a:lnTo>
                  <a:cubicBezTo>
                    <a:pt x="1344798" y="944129"/>
                    <a:pt x="1336651" y="963798"/>
                    <a:pt x="1322149" y="978299"/>
                  </a:cubicBezTo>
                  <a:cubicBezTo>
                    <a:pt x="1307648" y="992801"/>
                    <a:pt x="1287979" y="1000948"/>
                    <a:pt x="1267471" y="1000948"/>
                  </a:cubicBezTo>
                  <a:lnTo>
                    <a:pt x="77328" y="1000948"/>
                  </a:lnTo>
                  <a:cubicBezTo>
                    <a:pt x="34621" y="1000948"/>
                    <a:pt x="0" y="966327"/>
                    <a:pt x="0" y="923620"/>
                  </a:cubicBezTo>
                  <a:lnTo>
                    <a:pt x="0" y="77328"/>
                  </a:lnTo>
                  <a:cubicBezTo>
                    <a:pt x="0" y="56819"/>
                    <a:pt x="8147" y="37151"/>
                    <a:pt x="22649" y="22649"/>
                  </a:cubicBezTo>
                  <a:cubicBezTo>
                    <a:pt x="37151" y="8147"/>
                    <a:pt x="56819" y="0"/>
                    <a:pt x="77328" y="0"/>
                  </a:cubicBezTo>
                  <a:close/>
                </a:path>
              </a:pathLst>
            </a:custGeom>
            <a:solidFill>
              <a:srgbClr val="A6A6A6"/>
            </a:solidFill>
          </p:spPr>
          <p:txBody>
            <a:bodyPr/>
            <a:lstStyle/>
            <a:p>
              <a:endParaRPr lang="en-US"/>
            </a:p>
          </p:txBody>
        </p:sp>
        <p:sp>
          <p:nvSpPr>
            <p:cNvPr id="21" name="TextBox 21"/>
            <p:cNvSpPr txBox="1"/>
            <p:nvPr/>
          </p:nvSpPr>
          <p:spPr>
            <a:xfrm>
              <a:off x="0" y="-9525"/>
              <a:ext cx="1344798" cy="1010473"/>
            </a:xfrm>
            <a:prstGeom prst="rect">
              <a:avLst/>
            </a:prstGeom>
          </p:spPr>
          <p:txBody>
            <a:bodyPr lIns="50800" tIns="50800" rIns="50800" bIns="50800" rtlCol="0" anchor="ctr"/>
            <a:lstStyle/>
            <a:p>
              <a:pPr algn="ctr">
                <a:lnSpc>
                  <a:spcPts val="1889"/>
                </a:lnSpc>
              </a:pPr>
              <a:endParaRPr/>
            </a:p>
          </p:txBody>
        </p:sp>
      </p:grpSp>
      <p:grpSp>
        <p:nvGrpSpPr>
          <p:cNvPr id="22" name="Group 22"/>
          <p:cNvGrpSpPr/>
          <p:nvPr/>
        </p:nvGrpSpPr>
        <p:grpSpPr>
          <a:xfrm>
            <a:off x="10447096" y="5248275"/>
            <a:ext cx="5106031" cy="3782742"/>
            <a:chOff x="0" y="0"/>
            <a:chExt cx="1344798" cy="996278"/>
          </a:xfrm>
        </p:grpSpPr>
        <p:sp>
          <p:nvSpPr>
            <p:cNvPr id="23" name="Freeform 23"/>
            <p:cNvSpPr/>
            <p:nvPr/>
          </p:nvSpPr>
          <p:spPr>
            <a:xfrm>
              <a:off x="0" y="0"/>
              <a:ext cx="1344798" cy="996278"/>
            </a:xfrm>
            <a:custGeom>
              <a:avLst/>
              <a:gdLst/>
              <a:ahLst/>
              <a:cxnLst/>
              <a:rect l="l" t="t" r="r" b="b"/>
              <a:pathLst>
                <a:path w="1344798" h="996278">
                  <a:moveTo>
                    <a:pt x="77328" y="0"/>
                  </a:moveTo>
                  <a:lnTo>
                    <a:pt x="1267471" y="0"/>
                  </a:lnTo>
                  <a:cubicBezTo>
                    <a:pt x="1287979" y="0"/>
                    <a:pt x="1307648" y="8147"/>
                    <a:pt x="1322149" y="22649"/>
                  </a:cubicBezTo>
                  <a:cubicBezTo>
                    <a:pt x="1336651" y="37151"/>
                    <a:pt x="1344798" y="56819"/>
                    <a:pt x="1344798" y="77328"/>
                  </a:cubicBezTo>
                  <a:lnTo>
                    <a:pt x="1344798" y="918950"/>
                  </a:lnTo>
                  <a:cubicBezTo>
                    <a:pt x="1344798" y="961657"/>
                    <a:pt x="1310177" y="996278"/>
                    <a:pt x="1267471" y="996278"/>
                  </a:cubicBezTo>
                  <a:lnTo>
                    <a:pt x="77328" y="996278"/>
                  </a:lnTo>
                  <a:cubicBezTo>
                    <a:pt x="56819" y="996278"/>
                    <a:pt x="37151" y="988131"/>
                    <a:pt x="22649" y="973629"/>
                  </a:cubicBezTo>
                  <a:cubicBezTo>
                    <a:pt x="8147" y="959127"/>
                    <a:pt x="0" y="939459"/>
                    <a:pt x="0" y="918950"/>
                  </a:cubicBezTo>
                  <a:lnTo>
                    <a:pt x="0" y="77328"/>
                  </a:lnTo>
                  <a:cubicBezTo>
                    <a:pt x="0" y="56819"/>
                    <a:pt x="8147" y="37151"/>
                    <a:pt x="22649" y="22649"/>
                  </a:cubicBezTo>
                  <a:cubicBezTo>
                    <a:pt x="37151" y="8147"/>
                    <a:pt x="56819" y="0"/>
                    <a:pt x="77328" y="0"/>
                  </a:cubicBezTo>
                  <a:close/>
                </a:path>
              </a:pathLst>
            </a:custGeom>
            <a:solidFill>
              <a:srgbClr val="FFD659"/>
            </a:solidFill>
          </p:spPr>
          <p:txBody>
            <a:bodyPr/>
            <a:lstStyle/>
            <a:p>
              <a:endParaRPr lang="en-US"/>
            </a:p>
          </p:txBody>
        </p:sp>
        <p:sp>
          <p:nvSpPr>
            <p:cNvPr id="24" name="TextBox 24"/>
            <p:cNvSpPr txBox="1"/>
            <p:nvPr/>
          </p:nvSpPr>
          <p:spPr>
            <a:xfrm>
              <a:off x="0" y="-9525"/>
              <a:ext cx="1344798" cy="1005803"/>
            </a:xfrm>
            <a:prstGeom prst="rect">
              <a:avLst/>
            </a:prstGeom>
          </p:spPr>
          <p:txBody>
            <a:bodyPr lIns="50800" tIns="50800" rIns="50800" bIns="50800" rtlCol="0" anchor="ctr"/>
            <a:lstStyle/>
            <a:p>
              <a:pPr algn="ctr">
                <a:lnSpc>
                  <a:spcPts val="1889"/>
                </a:lnSpc>
              </a:pPr>
              <a:endParaRPr/>
            </a:p>
          </p:txBody>
        </p:sp>
      </p:grpSp>
      <p:sp>
        <p:nvSpPr>
          <p:cNvPr id="25" name="TextBox 25"/>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26" name="TextBox 26"/>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27" name="TextBox 27"/>
          <p:cNvSpPr txBox="1"/>
          <p:nvPr/>
        </p:nvSpPr>
        <p:spPr>
          <a:xfrm>
            <a:off x="2083932" y="3351046"/>
            <a:ext cx="14394802" cy="653399"/>
          </a:xfrm>
          <a:prstGeom prst="rect">
            <a:avLst/>
          </a:prstGeom>
        </p:spPr>
        <p:txBody>
          <a:bodyPr lIns="0" tIns="0" rIns="0" bIns="0" rtlCol="0" anchor="t">
            <a:spAutoFit/>
          </a:bodyPr>
          <a:lstStyle/>
          <a:p>
            <a:pPr algn="just" rtl="1">
              <a:lnSpc>
                <a:spcPts val="5323"/>
              </a:lnSpc>
            </a:pPr>
            <a:r>
              <a:rPr lang="ar-EG" sz="3286" b="1" spc="34">
                <a:solidFill>
                  <a:srgbClr val="000000"/>
                </a:solidFill>
                <a:latin typeface="Almarai Bold"/>
                <a:ea typeface="Almarai Bold"/>
                <a:cs typeface="Almarai Bold"/>
                <a:sym typeface="Almarai Bold"/>
                <a:rtl/>
              </a:rPr>
              <a:t>و يمكن في هذه المرحلة الاستعانة بما يسمى بمهارات التفكير التي منها ما يلي: </a:t>
            </a:r>
          </a:p>
        </p:txBody>
      </p:sp>
      <p:sp>
        <p:nvSpPr>
          <p:cNvPr id="28" name="TextBox 28"/>
          <p:cNvSpPr txBox="1"/>
          <p:nvPr/>
        </p:nvSpPr>
        <p:spPr>
          <a:xfrm>
            <a:off x="1992650" y="2223140"/>
            <a:ext cx="14211025" cy="682219"/>
          </a:xfrm>
          <a:prstGeom prst="rect">
            <a:avLst/>
          </a:prstGeom>
        </p:spPr>
        <p:txBody>
          <a:bodyPr lIns="0" tIns="0" rIns="0" bIns="0" rtlCol="0" anchor="t">
            <a:spAutoFit/>
          </a:bodyPr>
          <a:lstStyle/>
          <a:p>
            <a:pPr algn="just" rtl="1">
              <a:lnSpc>
                <a:spcPts val="5605"/>
              </a:lnSpc>
            </a:pPr>
            <a:r>
              <a:rPr lang="ar-EG" sz="3459" b="1" spc="35">
                <a:solidFill>
                  <a:srgbClr val="000000"/>
                </a:solidFill>
                <a:latin typeface="Almarai Bold"/>
                <a:ea typeface="Almarai Bold"/>
                <a:cs typeface="Almarai Bold"/>
                <a:sym typeface="Almarai Bold"/>
                <a:rtl/>
              </a:rPr>
              <a:t>المرحلة الثالثة: صياغة الفكرة </a:t>
            </a:r>
          </a:p>
        </p:txBody>
      </p:sp>
      <p:sp>
        <p:nvSpPr>
          <p:cNvPr id="29" name="TextBox 29"/>
          <p:cNvSpPr txBox="1"/>
          <p:nvPr/>
        </p:nvSpPr>
        <p:spPr>
          <a:xfrm>
            <a:off x="10342321" y="5449426"/>
            <a:ext cx="5016720" cy="3211433"/>
          </a:xfrm>
          <a:prstGeom prst="rect">
            <a:avLst/>
          </a:prstGeom>
        </p:spPr>
        <p:txBody>
          <a:bodyPr lIns="0" tIns="0" rIns="0" bIns="0" rtlCol="0" anchor="t">
            <a:spAutoFit/>
          </a:bodyPr>
          <a:lstStyle/>
          <a:p>
            <a:pPr algn="r" rtl="1">
              <a:lnSpc>
                <a:spcPts val="5161"/>
              </a:lnSpc>
            </a:pPr>
            <a:r>
              <a:rPr lang="ar-EG" sz="3186" b="1" spc="33">
                <a:solidFill>
                  <a:srgbClr val="000000"/>
                </a:solidFill>
                <a:latin typeface="Almarai Bold"/>
                <a:ea typeface="Almarai Bold"/>
                <a:cs typeface="Almarai Bold"/>
                <a:sym typeface="Almarai Bold"/>
                <a:rtl/>
              </a:rPr>
              <a:t>يقصد به تصنيف المعلومات و تنظيمها لبناء الإطار المرجعي المعرفي للفرد، كالتصنيف حسب اللون أو الحجم أو الشكل الخ </a:t>
            </a:r>
          </a:p>
        </p:txBody>
      </p:sp>
      <p:sp>
        <p:nvSpPr>
          <p:cNvPr id="30" name="TextBox 30"/>
          <p:cNvSpPr txBox="1"/>
          <p:nvPr/>
        </p:nvSpPr>
        <p:spPr>
          <a:xfrm>
            <a:off x="10599496" y="4411201"/>
            <a:ext cx="4864320" cy="733425"/>
          </a:xfrm>
          <a:prstGeom prst="rect">
            <a:avLst/>
          </a:prstGeom>
        </p:spPr>
        <p:txBody>
          <a:bodyPr lIns="0" tIns="0" rIns="0" bIns="0" rtlCol="0" anchor="t">
            <a:spAutoFit/>
          </a:bodyPr>
          <a:lstStyle/>
          <a:p>
            <a:pPr algn="ctr" rtl="1">
              <a:lnSpc>
                <a:spcPts val="5759"/>
              </a:lnSpc>
            </a:pPr>
            <a:r>
              <a:rPr lang="ar-EG" sz="4800" b="1" spc="49">
                <a:solidFill>
                  <a:srgbClr val="000000"/>
                </a:solidFill>
                <a:latin typeface="Almarai Bold"/>
                <a:ea typeface="Almarai Bold"/>
                <a:cs typeface="Almarai Bold"/>
                <a:sym typeface="Almarai Bold"/>
                <a:rtl/>
              </a:rPr>
              <a:t>التصنيف</a:t>
            </a:r>
          </a:p>
        </p:txBody>
      </p:sp>
      <p:sp>
        <p:nvSpPr>
          <p:cNvPr id="31" name="TextBox 31"/>
          <p:cNvSpPr txBox="1"/>
          <p:nvPr/>
        </p:nvSpPr>
        <p:spPr>
          <a:xfrm>
            <a:off x="2903863" y="4476750"/>
            <a:ext cx="4864320" cy="733425"/>
          </a:xfrm>
          <a:prstGeom prst="rect">
            <a:avLst/>
          </a:prstGeom>
        </p:spPr>
        <p:txBody>
          <a:bodyPr lIns="0" tIns="0" rIns="0" bIns="0" rtlCol="0" anchor="t">
            <a:spAutoFit/>
          </a:bodyPr>
          <a:lstStyle/>
          <a:p>
            <a:pPr algn="ctr" rtl="1">
              <a:lnSpc>
                <a:spcPts val="5759"/>
              </a:lnSpc>
            </a:pPr>
            <a:r>
              <a:rPr lang="ar-EG" sz="4800" b="1" spc="49">
                <a:solidFill>
                  <a:srgbClr val="000000"/>
                </a:solidFill>
                <a:latin typeface="Almarai Bold"/>
                <a:ea typeface="Almarai Bold"/>
                <a:cs typeface="Almarai Bold"/>
                <a:sym typeface="Almarai Bold"/>
                <a:rtl/>
              </a:rPr>
              <a:t>المقارنة</a:t>
            </a:r>
          </a:p>
        </p:txBody>
      </p:sp>
      <p:sp>
        <p:nvSpPr>
          <p:cNvPr id="32" name="TextBox 32"/>
          <p:cNvSpPr txBox="1"/>
          <p:nvPr/>
        </p:nvSpPr>
        <p:spPr>
          <a:xfrm>
            <a:off x="1642359" y="5294583"/>
            <a:ext cx="7172256" cy="2338032"/>
          </a:xfrm>
          <a:prstGeom prst="rect">
            <a:avLst/>
          </a:prstGeom>
        </p:spPr>
        <p:txBody>
          <a:bodyPr lIns="0" tIns="0" rIns="0" bIns="0" rtlCol="0" anchor="t">
            <a:spAutoFit/>
          </a:bodyPr>
          <a:lstStyle/>
          <a:p>
            <a:pPr algn="r" rtl="1">
              <a:lnSpc>
                <a:spcPts val="4720"/>
              </a:lnSpc>
            </a:pPr>
            <a:r>
              <a:rPr lang="ar-EG" sz="2914" b="1" spc="30">
                <a:solidFill>
                  <a:srgbClr val="000000"/>
                </a:solidFill>
                <a:latin typeface="Almarai Bold"/>
                <a:ea typeface="Almarai Bold"/>
                <a:cs typeface="Almarai Bold"/>
                <a:sym typeface="Almarai Bold"/>
                <a:rtl/>
              </a:rPr>
              <a:t>إيجاد أوجه الشبه و الاختلاف و البحث عن نقاط الاتفاق و الاختلاف و في هذه المرحلة يعرض رائد الأعمال أفكارا مختلفة لمشروعاته وفق المعايير الأتية: </a:t>
            </a:r>
          </a:p>
        </p:txBody>
      </p:sp>
      <p:sp>
        <p:nvSpPr>
          <p:cNvPr id="33" name="TextBox 33"/>
          <p:cNvSpPr txBox="1"/>
          <p:nvPr/>
        </p:nvSpPr>
        <p:spPr>
          <a:xfrm>
            <a:off x="4593356" y="7604040"/>
            <a:ext cx="4504806" cy="1168540"/>
          </a:xfrm>
          <a:prstGeom prst="rect">
            <a:avLst/>
          </a:prstGeom>
        </p:spPr>
        <p:txBody>
          <a:bodyPr lIns="0" tIns="0" rIns="0" bIns="0" rtlCol="0" anchor="t">
            <a:spAutoFit/>
          </a:bodyPr>
          <a:lstStyle/>
          <a:p>
            <a:pPr marL="629142" lvl="1" indent="-314571" algn="r" rtl="1">
              <a:lnSpc>
                <a:spcPts val="4720"/>
              </a:lnSpc>
              <a:buFont typeface="Arial"/>
              <a:buChar char="•"/>
            </a:pPr>
            <a:r>
              <a:rPr lang="ar-EG" sz="2914" b="1" spc="29">
                <a:solidFill>
                  <a:srgbClr val="1591D0"/>
                </a:solidFill>
                <a:latin typeface="Almarai Bold"/>
                <a:ea typeface="Almarai Bold"/>
                <a:cs typeface="Almarai Bold"/>
                <a:sym typeface="Almarai Bold"/>
                <a:rtl/>
              </a:rPr>
              <a:t>أن تكون واقعية </a:t>
            </a:r>
          </a:p>
          <a:p>
            <a:pPr marL="629142" lvl="1" indent="-314571" algn="r" rtl="1">
              <a:lnSpc>
                <a:spcPts val="4720"/>
              </a:lnSpc>
              <a:buFont typeface="Arial"/>
              <a:buChar char="•"/>
            </a:pPr>
            <a:r>
              <a:rPr lang="ar-EG" sz="2914" b="1" spc="30">
                <a:solidFill>
                  <a:srgbClr val="1591D0"/>
                </a:solidFill>
                <a:latin typeface="Almarai Bold"/>
                <a:ea typeface="Almarai Bold"/>
                <a:cs typeface="Almarai Bold"/>
                <a:sym typeface="Almarai Bold"/>
                <a:rtl/>
              </a:rPr>
              <a:t>أن تكون قابلة للقياس </a:t>
            </a:r>
          </a:p>
        </p:txBody>
      </p:sp>
      <p:sp>
        <p:nvSpPr>
          <p:cNvPr id="34" name="TextBox 34"/>
          <p:cNvSpPr txBox="1"/>
          <p:nvPr/>
        </p:nvSpPr>
        <p:spPr>
          <a:xfrm>
            <a:off x="897901" y="7642140"/>
            <a:ext cx="4011924" cy="568465"/>
          </a:xfrm>
          <a:prstGeom prst="rect">
            <a:avLst/>
          </a:prstGeom>
        </p:spPr>
        <p:txBody>
          <a:bodyPr lIns="0" tIns="0" rIns="0" bIns="0" rtlCol="0" anchor="t">
            <a:spAutoFit/>
          </a:bodyPr>
          <a:lstStyle/>
          <a:p>
            <a:pPr marL="629142" lvl="1" indent="-314571" algn="r" rtl="1">
              <a:lnSpc>
                <a:spcPts val="4720"/>
              </a:lnSpc>
              <a:buFont typeface="Arial"/>
              <a:buChar char="•"/>
            </a:pPr>
            <a:r>
              <a:rPr lang="ar-EG" sz="2914" b="1" spc="30">
                <a:solidFill>
                  <a:srgbClr val="1591D0"/>
                </a:solidFill>
                <a:latin typeface="Almarai Bold"/>
                <a:ea typeface="Almarai Bold"/>
                <a:cs typeface="Almarai Bold"/>
                <a:sym typeface="Almarai Bold"/>
                <a:rtl/>
              </a:rPr>
              <a:t>أن تكون واضحة</a:t>
            </a:r>
          </a:p>
        </p:txBody>
      </p:sp>
      <p:sp>
        <p:nvSpPr>
          <p:cNvPr id="35" name="TextBox 35"/>
          <p:cNvSpPr txBox="1"/>
          <p:nvPr/>
        </p:nvSpPr>
        <p:spPr>
          <a:xfrm>
            <a:off x="6989023" y="613149"/>
            <a:ext cx="4717969" cy="1163504"/>
          </a:xfrm>
          <a:prstGeom prst="rect">
            <a:avLst/>
          </a:prstGeom>
        </p:spPr>
        <p:txBody>
          <a:bodyPr lIns="0" tIns="0" rIns="0" bIns="0" rtlCol="0" anchor="t">
            <a:spAutoFit/>
          </a:bodyPr>
          <a:lstStyle/>
          <a:p>
            <a:pPr algn="ctr" rtl="1">
              <a:lnSpc>
                <a:spcPts val="4543"/>
              </a:lnSpc>
            </a:pPr>
            <a:r>
              <a:rPr lang="ar-EG" sz="3786" b="1">
                <a:solidFill>
                  <a:srgbClr val="000000"/>
                </a:solidFill>
                <a:latin typeface="Almarai Bold"/>
                <a:ea typeface="Almarai Bold"/>
                <a:cs typeface="Almarai Bold"/>
                <a:sym typeface="Almarai Bold"/>
                <a:rtl/>
              </a:rPr>
              <a:t> مراحل تحويل الفكرة الى فرصة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17</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8" name="Group 8"/>
          <p:cNvGrpSpPr/>
          <p:nvPr/>
        </p:nvGrpSpPr>
        <p:grpSpPr>
          <a:xfrm>
            <a:off x="721523" y="1199663"/>
            <a:ext cx="1271127" cy="1271127"/>
            <a:chOff x="0" y="0"/>
            <a:chExt cx="1694836" cy="1694836"/>
          </a:xfrm>
        </p:grpSpPr>
        <p:sp>
          <p:nvSpPr>
            <p:cNvPr id="9" name="Freeform 9"/>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10" name="Group 10"/>
          <p:cNvGrpSpPr/>
          <p:nvPr/>
        </p:nvGrpSpPr>
        <p:grpSpPr>
          <a:xfrm>
            <a:off x="1544575" y="3293896"/>
            <a:ext cx="15347999" cy="973890"/>
            <a:chOff x="0" y="0"/>
            <a:chExt cx="4042271" cy="256498"/>
          </a:xfrm>
        </p:grpSpPr>
        <p:sp>
          <p:nvSpPr>
            <p:cNvPr id="11" name="Freeform 11"/>
            <p:cNvSpPr/>
            <p:nvPr/>
          </p:nvSpPr>
          <p:spPr>
            <a:xfrm>
              <a:off x="0" y="0"/>
              <a:ext cx="4042271" cy="256498"/>
            </a:xfrm>
            <a:custGeom>
              <a:avLst/>
              <a:gdLst/>
              <a:ahLst/>
              <a:cxnLst/>
              <a:rect l="l" t="t" r="r" b="b"/>
              <a:pathLst>
                <a:path w="4042271" h="256498">
                  <a:moveTo>
                    <a:pt x="15637" y="0"/>
                  </a:moveTo>
                  <a:lnTo>
                    <a:pt x="4026634" y="0"/>
                  </a:lnTo>
                  <a:cubicBezTo>
                    <a:pt x="4030781" y="0"/>
                    <a:pt x="4034759" y="1647"/>
                    <a:pt x="4037692" y="4580"/>
                  </a:cubicBezTo>
                  <a:cubicBezTo>
                    <a:pt x="4040624" y="7513"/>
                    <a:pt x="4042271" y="11490"/>
                    <a:pt x="4042271" y="15637"/>
                  </a:cubicBezTo>
                  <a:lnTo>
                    <a:pt x="4042271" y="240860"/>
                  </a:lnTo>
                  <a:cubicBezTo>
                    <a:pt x="4042271" y="245008"/>
                    <a:pt x="4040624" y="248985"/>
                    <a:pt x="4037692" y="251918"/>
                  </a:cubicBezTo>
                  <a:cubicBezTo>
                    <a:pt x="4034759" y="254850"/>
                    <a:pt x="4030781" y="256498"/>
                    <a:pt x="4026634" y="256498"/>
                  </a:cubicBezTo>
                  <a:lnTo>
                    <a:pt x="15637" y="256498"/>
                  </a:lnTo>
                  <a:cubicBezTo>
                    <a:pt x="11490" y="256498"/>
                    <a:pt x="7513" y="254850"/>
                    <a:pt x="4580" y="251918"/>
                  </a:cubicBezTo>
                  <a:cubicBezTo>
                    <a:pt x="1647" y="248985"/>
                    <a:pt x="0" y="245008"/>
                    <a:pt x="0" y="240860"/>
                  </a:cubicBezTo>
                  <a:lnTo>
                    <a:pt x="0" y="15637"/>
                  </a:lnTo>
                  <a:cubicBezTo>
                    <a:pt x="0" y="11490"/>
                    <a:pt x="1647" y="7513"/>
                    <a:pt x="4580" y="4580"/>
                  </a:cubicBezTo>
                  <a:cubicBezTo>
                    <a:pt x="7513" y="1647"/>
                    <a:pt x="11490" y="0"/>
                    <a:pt x="15637" y="0"/>
                  </a:cubicBezTo>
                  <a:close/>
                </a:path>
              </a:pathLst>
            </a:custGeom>
            <a:solidFill>
              <a:srgbClr val="FFD659"/>
            </a:solidFill>
            <a:ln w="19050" cap="rnd">
              <a:solidFill>
                <a:srgbClr val="00B050"/>
              </a:solidFill>
              <a:prstDash val="lgDash"/>
              <a:round/>
            </a:ln>
          </p:spPr>
          <p:txBody>
            <a:bodyPr/>
            <a:lstStyle/>
            <a:p>
              <a:endParaRPr lang="en-US"/>
            </a:p>
          </p:txBody>
        </p:sp>
        <p:sp>
          <p:nvSpPr>
            <p:cNvPr id="12" name="TextBox 12"/>
            <p:cNvSpPr txBox="1"/>
            <p:nvPr/>
          </p:nvSpPr>
          <p:spPr>
            <a:xfrm>
              <a:off x="0" y="-9525"/>
              <a:ext cx="4042271" cy="266023"/>
            </a:xfrm>
            <a:prstGeom prst="rect">
              <a:avLst/>
            </a:prstGeom>
          </p:spPr>
          <p:txBody>
            <a:bodyPr lIns="50800" tIns="50800" rIns="50800" bIns="50800" rtlCol="0" anchor="ctr"/>
            <a:lstStyle/>
            <a:p>
              <a:pPr algn="ctr">
                <a:lnSpc>
                  <a:spcPts val="2160"/>
                </a:lnSpc>
              </a:pPr>
              <a:endParaRPr/>
            </a:p>
          </p:txBody>
        </p:sp>
      </p:grpSp>
      <p:sp>
        <p:nvSpPr>
          <p:cNvPr id="13" name="Freeform 13"/>
          <p:cNvSpPr/>
          <p:nvPr/>
        </p:nvSpPr>
        <p:spPr>
          <a:xfrm>
            <a:off x="13843281" y="4930572"/>
            <a:ext cx="3416019" cy="3779827"/>
          </a:xfrm>
          <a:custGeom>
            <a:avLst/>
            <a:gdLst/>
            <a:ahLst/>
            <a:cxnLst/>
            <a:rect l="l" t="t" r="r" b="b"/>
            <a:pathLst>
              <a:path w="3416019" h="3779827">
                <a:moveTo>
                  <a:pt x="0" y="0"/>
                </a:moveTo>
                <a:lnTo>
                  <a:pt x="3416019" y="0"/>
                </a:lnTo>
                <a:lnTo>
                  <a:pt x="3416019" y="3779827"/>
                </a:lnTo>
                <a:lnTo>
                  <a:pt x="0" y="37798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4" name="TextBox 14"/>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5" name="TextBox 15"/>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6" name="TextBox 16"/>
          <p:cNvSpPr txBox="1"/>
          <p:nvPr/>
        </p:nvSpPr>
        <p:spPr>
          <a:xfrm>
            <a:off x="1808873" y="3353034"/>
            <a:ext cx="14394802" cy="653399"/>
          </a:xfrm>
          <a:prstGeom prst="rect">
            <a:avLst/>
          </a:prstGeom>
        </p:spPr>
        <p:txBody>
          <a:bodyPr lIns="0" tIns="0" rIns="0" bIns="0" rtlCol="0" anchor="t">
            <a:spAutoFit/>
          </a:bodyPr>
          <a:lstStyle/>
          <a:p>
            <a:pPr algn="just" rtl="1">
              <a:lnSpc>
                <a:spcPts val="5323"/>
              </a:lnSpc>
            </a:pPr>
            <a:r>
              <a:rPr lang="ar-EG" sz="3286" b="1" spc="34">
                <a:solidFill>
                  <a:srgbClr val="000000"/>
                </a:solidFill>
                <a:latin typeface="Almarai Bold"/>
                <a:ea typeface="Almarai Bold"/>
                <a:cs typeface="Almarai Bold"/>
                <a:sym typeface="Almarai Bold"/>
                <a:rtl/>
              </a:rPr>
              <a:t>هناك عدة معايير تستخدم لتقييم أفكار المشروعات التجارية الناشئة منها : </a:t>
            </a:r>
          </a:p>
        </p:txBody>
      </p:sp>
      <p:sp>
        <p:nvSpPr>
          <p:cNvPr id="17" name="TextBox 17"/>
          <p:cNvSpPr txBox="1"/>
          <p:nvPr/>
        </p:nvSpPr>
        <p:spPr>
          <a:xfrm>
            <a:off x="1992650" y="2223140"/>
            <a:ext cx="14211025" cy="682219"/>
          </a:xfrm>
          <a:prstGeom prst="rect">
            <a:avLst/>
          </a:prstGeom>
        </p:spPr>
        <p:txBody>
          <a:bodyPr lIns="0" tIns="0" rIns="0" bIns="0" rtlCol="0" anchor="t">
            <a:spAutoFit/>
          </a:bodyPr>
          <a:lstStyle/>
          <a:p>
            <a:pPr algn="just" rtl="1">
              <a:lnSpc>
                <a:spcPts val="5605"/>
              </a:lnSpc>
            </a:pPr>
            <a:r>
              <a:rPr lang="ar-EG" sz="3459" b="1" spc="35">
                <a:solidFill>
                  <a:srgbClr val="000000"/>
                </a:solidFill>
                <a:latin typeface="Almarai Bold"/>
                <a:ea typeface="Almarai Bold"/>
                <a:cs typeface="Almarai Bold"/>
                <a:sym typeface="Almarai Bold"/>
                <a:rtl/>
              </a:rPr>
              <a:t>المرحلة الرابعة: تقييم الفكرة نظرياً </a:t>
            </a:r>
          </a:p>
        </p:txBody>
      </p:sp>
      <p:sp>
        <p:nvSpPr>
          <p:cNvPr id="18" name="Freeform 18"/>
          <p:cNvSpPr/>
          <p:nvPr/>
        </p:nvSpPr>
        <p:spPr>
          <a:xfrm>
            <a:off x="10650321" y="4930572"/>
            <a:ext cx="3416019" cy="3779827"/>
          </a:xfrm>
          <a:custGeom>
            <a:avLst/>
            <a:gdLst/>
            <a:ahLst/>
            <a:cxnLst/>
            <a:rect l="l" t="t" r="r" b="b"/>
            <a:pathLst>
              <a:path w="3416019" h="3779827">
                <a:moveTo>
                  <a:pt x="0" y="0"/>
                </a:moveTo>
                <a:lnTo>
                  <a:pt x="3416019" y="0"/>
                </a:lnTo>
                <a:lnTo>
                  <a:pt x="3416019" y="3779827"/>
                </a:lnTo>
                <a:lnTo>
                  <a:pt x="0" y="37798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9" name="Freeform 19"/>
          <p:cNvSpPr/>
          <p:nvPr/>
        </p:nvSpPr>
        <p:spPr>
          <a:xfrm>
            <a:off x="7457361" y="4930572"/>
            <a:ext cx="3416019" cy="3779827"/>
          </a:xfrm>
          <a:custGeom>
            <a:avLst/>
            <a:gdLst/>
            <a:ahLst/>
            <a:cxnLst/>
            <a:rect l="l" t="t" r="r" b="b"/>
            <a:pathLst>
              <a:path w="3416019" h="3779827">
                <a:moveTo>
                  <a:pt x="0" y="0"/>
                </a:moveTo>
                <a:lnTo>
                  <a:pt x="3416019" y="0"/>
                </a:lnTo>
                <a:lnTo>
                  <a:pt x="3416019" y="3779827"/>
                </a:lnTo>
                <a:lnTo>
                  <a:pt x="0" y="37798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0" name="Freeform 20"/>
          <p:cNvSpPr/>
          <p:nvPr/>
        </p:nvSpPr>
        <p:spPr>
          <a:xfrm>
            <a:off x="4264401" y="4930572"/>
            <a:ext cx="3416019" cy="3779827"/>
          </a:xfrm>
          <a:custGeom>
            <a:avLst/>
            <a:gdLst/>
            <a:ahLst/>
            <a:cxnLst/>
            <a:rect l="l" t="t" r="r" b="b"/>
            <a:pathLst>
              <a:path w="3416019" h="3779827">
                <a:moveTo>
                  <a:pt x="0" y="0"/>
                </a:moveTo>
                <a:lnTo>
                  <a:pt x="3416018" y="0"/>
                </a:lnTo>
                <a:lnTo>
                  <a:pt x="3416018" y="3779827"/>
                </a:lnTo>
                <a:lnTo>
                  <a:pt x="0" y="37798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Freeform 21"/>
          <p:cNvSpPr/>
          <p:nvPr/>
        </p:nvSpPr>
        <p:spPr>
          <a:xfrm>
            <a:off x="1071440" y="4930572"/>
            <a:ext cx="3416019" cy="3779827"/>
          </a:xfrm>
          <a:custGeom>
            <a:avLst/>
            <a:gdLst/>
            <a:ahLst/>
            <a:cxnLst/>
            <a:rect l="l" t="t" r="r" b="b"/>
            <a:pathLst>
              <a:path w="3416019" h="3779827">
                <a:moveTo>
                  <a:pt x="0" y="0"/>
                </a:moveTo>
                <a:lnTo>
                  <a:pt x="3416019" y="0"/>
                </a:lnTo>
                <a:lnTo>
                  <a:pt x="3416019" y="3779827"/>
                </a:lnTo>
                <a:lnTo>
                  <a:pt x="0" y="37798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TextBox 22"/>
          <p:cNvSpPr txBox="1"/>
          <p:nvPr/>
        </p:nvSpPr>
        <p:spPr>
          <a:xfrm>
            <a:off x="14393342" y="5267911"/>
            <a:ext cx="2332482" cy="457200"/>
          </a:xfrm>
          <a:prstGeom prst="rect">
            <a:avLst/>
          </a:prstGeom>
        </p:spPr>
        <p:txBody>
          <a:bodyPr lIns="0" tIns="0" rIns="0" bIns="0" rtlCol="0" anchor="t">
            <a:spAutoFit/>
          </a:bodyPr>
          <a:lstStyle/>
          <a:p>
            <a:pPr algn="ctr" rtl="1">
              <a:lnSpc>
                <a:spcPts val="3599"/>
              </a:lnSpc>
            </a:pPr>
            <a:r>
              <a:rPr lang="ar-EG" sz="2999" b="1" spc="31">
                <a:solidFill>
                  <a:srgbClr val="000000"/>
                </a:solidFill>
                <a:latin typeface="Almarai Bold"/>
                <a:ea typeface="Almarai Bold"/>
                <a:cs typeface="Almarai Bold"/>
                <a:sym typeface="Almarai Bold"/>
                <a:rtl/>
              </a:rPr>
              <a:t>المعيار المالي</a:t>
            </a:r>
          </a:p>
        </p:txBody>
      </p:sp>
      <p:sp>
        <p:nvSpPr>
          <p:cNvPr id="23" name="TextBox 23"/>
          <p:cNvSpPr txBox="1"/>
          <p:nvPr/>
        </p:nvSpPr>
        <p:spPr>
          <a:xfrm>
            <a:off x="14484529" y="6106111"/>
            <a:ext cx="2133523" cy="1907168"/>
          </a:xfrm>
          <a:prstGeom prst="rect">
            <a:avLst/>
          </a:prstGeom>
        </p:spPr>
        <p:txBody>
          <a:bodyPr lIns="0" tIns="0" rIns="0" bIns="0" rtlCol="0" anchor="t">
            <a:spAutoFit/>
          </a:bodyPr>
          <a:lstStyle/>
          <a:p>
            <a:pPr algn="ctr">
              <a:lnSpc>
                <a:spcPts val="3752"/>
              </a:lnSpc>
            </a:pPr>
            <a:r>
              <a:rPr lang="ar-EG" sz="3127" spc="32">
                <a:solidFill>
                  <a:srgbClr val="000000"/>
                </a:solidFill>
                <a:latin typeface="Almarai"/>
                <a:ea typeface="Almarai"/>
                <a:cs typeface="Almarai"/>
                <a:sym typeface="Almarai"/>
                <a:rtl/>
              </a:rPr>
              <a:t>مدى قدرتك المالية لانشاء المشروع</a:t>
            </a:r>
          </a:p>
        </p:txBody>
      </p:sp>
      <p:sp>
        <p:nvSpPr>
          <p:cNvPr id="24" name="TextBox 24"/>
          <p:cNvSpPr txBox="1"/>
          <p:nvPr/>
        </p:nvSpPr>
        <p:spPr>
          <a:xfrm>
            <a:off x="10921205" y="5267911"/>
            <a:ext cx="2874250" cy="457200"/>
          </a:xfrm>
          <a:prstGeom prst="rect">
            <a:avLst/>
          </a:prstGeom>
        </p:spPr>
        <p:txBody>
          <a:bodyPr lIns="0" tIns="0" rIns="0" bIns="0" rtlCol="0" anchor="t">
            <a:spAutoFit/>
          </a:bodyPr>
          <a:lstStyle/>
          <a:p>
            <a:pPr algn="ctr" rtl="1">
              <a:lnSpc>
                <a:spcPts val="3599"/>
              </a:lnSpc>
            </a:pPr>
            <a:r>
              <a:rPr lang="ar-EG" sz="2999" b="1" spc="31">
                <a:solidFill>
                  <a:srgbClr val="000000"/>
                </a:solidFill>
                <a:latin typeface="Almarai Bold"/>
                <a:ea typeface="Almarai Bold"/>
                <a:cs typeface="Almarai Bold"/>
                <a:sym typeface="Almarai Bold"/>
                <a:rtl/>
              </a:rPr>
              <a:t>المعيار البشري</a:t>
            </a:r>
          </a:p>
        </p:txBody>
      </p:sp>
      <p:sp>
        <p:nvSpPr>
          <p:cNvPr id="25" name="TextBox 25"/>
          <p:cNvSpPr txBox="1"/>
          <p:nvPr/>
        </p:nvSpPr>
        <p:spPr>
          <a:xfrm>
            <a:off x="7767779" y="5267911"/>
            <a:ext cx="2882542" cy="457200"/>
          </a:xfrm>
          <a:prstGeom prst="rect">
            <a:avLst/>
          </a:prstGeom>
        </p:spPr>
        <p:txBody>
          <a:bodyPr lIns="0" tIns="0" rIns="0" bIns="0" rtlCol="0" anchor="t">
            <a:spAutoFit/>
          </a:bodyPr>
          <a:lstStyle/>
          <a:p>
            <a:pPr algn="ctr" rtl="1">
              <a:lnSpc>
                <a:spcPts val="3599"/>
              </a:lnSpc>
            </a:pPr>
            <a:r>
              <a:rPr lang="ar-EG" sz="2999" b="1" spc="31">
                <a:solidFill>
                  <a:srgbClr val="000000"/>
                </a:solidFill>
                <a:latin typeface="Almarai Bold"/>
                <a:ea typeface="Almarai Bold"/>
                <a:cs typeface="Almarai Bold"/>
                <a:sym typeface="Almarai Bold"/>
                <a:rtl/>
              </a:rPr>
              <a:t>المعيار التسويقي</a:t>
            </a:r>
          </a:p>
        </p:txBody>
      </p:sp>
      <p:sp>
        <p:nvSpPr>
          <p:cNvPr id="26" name="TextBox 26"/>
          <p:cNvSpPr txBox="1"/>
          <p:nvPr/>
        </p:nvSpPr>
        <p:spPr>
          <a:xfrm>
            <a:off x="4566527" y="5267911"/>
            <a:ext cx="2890834" cy="457200"/>
          </a:xfrm>
          <a:prstGeom prst="rect">
            <a:avLst/>
          </a:prstGeom>
        </p:spPr>
        <p:txBody>
          <a:bodyPr lIns="0" tIns="0" rIns="0" bIns="0" rtlCol="0" anchor="t">
            <a:spAutoFit/>
          </a:bodyPr>
          <a:lstStyle/>
          <a:p>
            <a:pPr algn="ctr" rtl="1">
              <a:lnSpc>
                <a:spcPts val="3599"/>
              </a:lnSpc>
            </a:pPr>
            <a:r>
              <a:rPr lang="ar-EG" sz="2999" b="1" spc="31">
                <a:solidFill>
                  <a:srgbClr val="000000"/>
                </a:solidFill>
                <a:latin typeface="Almarai Bold"/>
                <a:ea typeface="Almarai Bold"/>
                <a:cs typeface="Almarai Bold"/>
                <a:sym typeface="Almarai Bold"/>
                <a:rtl/>
              </a:rPr>
              <a:t>المعيار الشخصي</a:t>
            </a:r>
          </a:p>
        </p:txBody>
      </p:sp>
      <p:sp>
        <p:nvSpPr>
          <p:cNvPr id="27" name="TextBox 27"/>
          <p:cNvSpPr txBox="1"/>
          <p:nvPr/>
        </p:nvSpPr>
        <p:spPr>
          <a:xfrm>
            <a:off x="1424163" y="5267911"/>
            <a:ext cx="2676068" cy="457200"/>
          </a:xfrm>
          <a:prstGeom prst="rect">
            <a:avLst/>
          </a:prstGeom>
        </p:spPr>
        <p:txBody>
          <a:bodyPr lIns="0" tIns="0" rIns="0" bIns="0" rtlCol="0" anchor="t">
            <a:spAutoFit/>
          </a:bodyPr>
          <a:lstStyle/>
          <a:p>
            <a:pPr algn="ctr" rtl="1">
              <a:lnSpc>
                <a:spcPts val="3599"/>
              </a:lnSpc>
            </a:pPr>
            <a:r>
              <a:rPr lang="ar-EG" sz="2999" b="1" spc="31">
                <a:solidFill>
                  <a:srgbClr val="000000"/>
                </a:solidFill>
                <a:latin typeface="Almarai Bold"/>
                <a:ea typeface="Almarai Bold"/>
                <a:cs typeface="Almarai Bold"/>
                <a:sym typeface="Almarai Bold"/>
                <a:rtl/>
              </a:rPr>
              <a:t>المعيار المعرفي</a:t>
            </a:r>
          </a:p>
        </p:txBody>
      </p:sp>
      <p:sp>
        <p:nvSpPr>
          <p:cNvPr id="28" name="TextBox 28"/>
          <p:cNvSpPr txBox="1"/>
          <p:nvPr/>
        </p:nvSpPr>
        <p:spPr>
          <a:xfrm>
            <a:off x="11391048" y="6106111"/>
            <a:ext cx="2133523" cy="1432757"/>
          </a:xfrm>
          <a:prstGeom prst="rect">
            <a:avLst/>
          </a:prstGeom>
        </p:spPr>
        <p:txBody>
          <a:bodyPr lIns="0" tIns="0" rIns="0" bIns="0" rtlCol="0" anchor="t">
            <a:spAutoFit/>
          </a:bodyPr>
          <a:lstStyle/>
          <a:p>
            <a:pPr algn="ctr" rtl="1">
              <a:lnSpc>
                <a:spcPts val="3752"/>
              </a:lnSpc>
            </a:pPr>
            <a:r>
              <a:rPr lang="ar-EG" sz="3127" spc="32">
                <a:solidFill>
                  <a:srgbClr val="000000"/>
                </a:solidFill>
                <a:latin typeface="Almarai"/>
                <a:ea typeface="Almarai"/>
                <a:cs typeface="Almarai"/>
                <a:sym typeface="Almarai"/>
                <a:rtl/>
              </a:rPr>
              <a:t>توافر الكفاءات البشرية</a:t>
            </a:r>
          </a:p>
        </p:txBody>
      </p:sp>
      <p:sp>
        <p:nvSpPr>
          <p:cNvPr id="29" name="TextBox 29"/>
          <p:cNvSpPr txBox="1"/>
          <p:nvPr/>
        </p:nvSpPr>
        <p:spPr>
          <a:xfrm>
            <a:off x="8161021" y="6099344"/>
            <a:ext cx="2133523" cy="1432757"/>
          </a:xfrm>
          <a:prstGeom prst="rect">
            <a:avLst/>
          </a:prstGeom>
        </p:spPr>
        <p:txBody>
          <a:bodyPr lIns="0" tIns="0" rIns="0" bIns="0" rtlCol="0" anchor="t">
            <a:spAutoFit/>
          </a:bodyPr>
          <a:lstStyle/>
          <a:p>
            <a:pPr algn="ctr" rtl="1">
              <a:lnSpc>
                <a:spcPts val="3752"/>
              </a:lnSpc>
            </a:pPr>
            <a:r>
              <a:rPr lang="ar-EG" sz="3127" spc="32">
                <a:solidFill>
                  <a:srgbClr val="000000"/>
                </a:solidFill>
                <a:latin typeface="Almarai"/>
                <a:ea typeface="Almarai"/>
                <a:cs typeface="Almarai"/>
                <a:sym typeface="Almarai"/>
                <a:rtl/>
              </a:rPr>
              <a:t>وجود طلب كافٍ في السوق</a:t>
            </a:r>
          </a:p>
        </p:txBody>
      </p:sp>
      <p:sp>
        <p:nvSpPr>
          <p:cNvPr id="30" name="TextBox 30"/>
          <p:cNvSpPr txBox="1"/>
          <p:nvPr/>
        </p:nvSpPr>
        <p:spPr>
          <a:xfrm>
            <a:off x="5009513" y="6010861"/>
            <a:ext cx="2133523" cy="2381579"/>
          </a:xfrm>
          <a:prstGeom prst="rect">
            <a:avLst/>
          </a:prstGeom>
        </p:spPr>
        <p:txBody>
          <a:bodyPr lIns="0" tIns="0" rIns="0" bIns="0" rtlCol="0" anchor="t">
            <a:spAutoFit/>
          </a:bodyPr>
          <a:lstStyle/>
          <a:p>
            <a:pPr algn="ctr" rtl="1">
              <a:lnSpc>
                <a:spcPts val="3752"/>
              </a:lnSpc>
            </a:pPr>
            <a:r>
              <a:rPr lang="ar-EG" sz="3127" spc="32">
                <a:solidFill>
                  <a:srgbClr val="000000"/>
                </a:solidFill>
                <a:latin typeface="Almarai"/>
                <a:ea typeface="Almarai"/>
                <a:cs typeface="Almarai"/>
                <a:sym typeface="Almarai"/>
                <a:rtl/>
              </a:rPr>
              <a:t>مدى حماسك و رغبتك في القيام بالمشروع</a:t>
            </a:r>
          </a:p>
        </p:txBody>
      </p:sp>
      <p:sp>
        <p:nvSpPr>
          <p:cNvPr id="31" name="TextBox 31"/>
          <p:cNvSpPr txBox="1"/>
          <p:nvPr/>
        </p:nvSpPr>
        <p:spPr>
          <a:xfrm>
            <a:off x="1787292" y="6106111"/>
            <a:ext cx="2133523" cy="1907168"/>
          </a:xfrm>
          <a:prstGeom prst="rect">
            <a:avLst/>
          </a:prstGeom>
        </p:spPr>
        <p:txBody>
          <a:bodyPr lIns="0" tIns="0" rIns="0" bIns="0" rtlCol="0" anchor="t">
            <a:spAutoFit/>
          </a:bodyPr>
          <a:lstStyle/>
          <a:p>
            <a:pPr algn="ctr" rtl="1">
              <a:lnSpc>
                <a:spcPts val="3752"/>
              </a:lnSpc>
            </a:pPr>
            <a:r>
              <a:rPr lang="ar-EG" sz="3127" spc="32">
                <a:solidFill>
                  <a:srgbClr val="000000"/>
                </a:solidFill>
                <a:latin typeface="Almarai"/>
                <a:ea typeface="Almarai"/>
                <a:cs typeface="Almarai"/>
                <a:sym typeface="Almarai"/>
                <a:rtl/>
              </a:rPr>
              <a:t>خبراتك و معرفتك في مجال المشروع</a:t>
            </a:r>
          </a:p>
        </p:txBody>
      </p:sp>
      <p:sp>
        <p:nvSpPr>
          <p:cNvPr id="32" name="TextBox 32"/>
          <p:cNvSpPr txBox="1"/>
          <p:nvPr/>
        </p:nvSpPr>
        <p:spPr>
          <a:xfrm>
            <a:off x="6989023" y="613149"/>
            <a:ext cx="4717969" cy="1163504"/>
          </a:xfrm>
          <a:prstGeom prst="rect">
            <a:avLst/>
          </a:prstGeom>
        </p:spPr>
        <p:txBody>
          <a:bodyPr lIns="0" tIns="0" rIns="0" bIns="0" rtlCol="0" anchor="t">
            <a:spAutoFit/>
          </a:bodyPr>
          <a:lstStyle/>
          <a:p>
            <a:pPr algn="ctr" rtl="1">
              <a:lnSpc>
                <a:spcPts val="4543"/>
              </a:lnSpc>
            </a:pPr>
            <a:r>
              <a:rPr lang="ar-EG" sz="3786" b="1">
                <a:solidFill>
                  <a:srgbClr val="000000"/>
                </a:solidFill>
                <a:latin typeface="Almarai Bold"/>
                <a:ea typeface="Almarai Bold"/>
                <a:cs typeface="Almarai Bold"/>
                <a:sym typeface="Almarai Bold"/>
                <a:rtl/>
              </a:rPr>
              <a:t> مراحل تحويل الفكرة الى فرصة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BAE6A6">
                <a:alpha val="100000"/>
              </a:srgbClr>
            </a:gs>
          </a:gsLst>
          <a:lin ang="0"/>
        </a:gradFill>
        <a:effectLst/>
      </p:bgPr>
    </p:bg>
    <p:spTree>
      <p:nvGrpSpPr>
        <p:cNvPr id="1" name=""/>
        <p:cNvGrpSpPr/>
        <p:nvPr/>
      </p:nvGrpSpPr>
      <p:grpSpPr>
        <a:xfrm>
          <a:off x="0" y="0"/>
          <a:ext cx="0" cy="0"/>
          <a:chOff x="0" y="0"/>
          <a:chExt cx="0" cy="0"/>
        </a:xfrm>
      </p:grpSpPr>
      <p:sp>
        <p:nvSpPr>
          <p:cNvPr id="2" name="Freeform 2"/>
          <p:cNvSpPr/>
          <p:nvPr/>
        </p:nvSpPr>
        <p:spPr>
          <a:xfrm flipH="1">
            <a:off x="10051950" y="4964472"/>
            <a:ext cx="6474622" cy="911843"/>
          </a:xfrm>
          <a:custGeom>
            <a:avLst/>
            <a:gdLst/>
            <a:ahLst/>
            <a:cxnLst/>
            <a:rect l="l" t="t" r="r" b="b"/>
            <a:pathLst>
              <a:path w="6474622" h="911843">
                <a:moveTo>
                  <a:pt x="6474622" y="0"/>
                </a:moveTo>
                <a:lnTo>
                  <a:pt x="0" y="0"/>
                </a:lnTo>
                <a:lnTo>
                  <a:pt x="0" y="911842"/>
                </a:lnTo>
                <a:lnTo>
                  <a:pt x="6474622" y="911842"/>
                </a:lnTo>
                <a:lnTo>
                  <a:pt x="6474622"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H="1">
            <a:off x="10051950" y="6133489"/>
            <a:ext cx="6474622" cy="911843"/>
          </a:xfrm>
          <a:custGeom>
            <a:avLst/>
            <a:gdLst/>
            <a:ahLst/>
            <a:cxnLst/>
            <a:rect l="l" t="t" r="r" b="b"/>
            <a:pathLst>
              <a:path w="6474622" h="911843">
                <a:moveTo>
                  <a:pt x="6474622" y="0"/>
                </a:moveTo>
                <a:lnTo>
                  <a:pt x="0" y="0"/>
                </a:lnTo>
                <a:lnTo>
                  <a:pt x="0" y="911843"/>
                </a:lnTo>
                <a:lnTo>
                  <a:pt x="6474622" y="911843"/>
                </a:lnTo>
                <a:lnTo>
                  <a:pt x="6474622"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4" name="Freeform 4"/>
          <p:cNvSpPr/>
          <p:nvPr/>
        </p:nvSpPr>
        <p:spPr>
          <a:xfrm flipH="1">
            <a:off x="9144000" y="7299455"/>
            <a:ext cx="7382572" cy="1039712"/>
          </a:xfrm>
          <a:custGeom>
            <a:avLst/>
            <a:gdLst/>
            <a:ahLst/>
            <a:cxnLst/>
            <a:rect l="l" t="t" r="r" b="b"/>
            <a:pathLst>
              <a:path w="7382572" h="1039712">
                <a:moveTo>
                  <a:pt x="7382572" y="0"/>
                </a:moveTo>
                <a:lnTo>
                  <a:pt x="0" y="0"/>
                </a:lnTo>
                <a:lnTo>
                  <a:pt x="0" y="1039712"/>
                </a:lnTo>
                <a:lnTo>
                  <a:pt x="7382572" y="1039712"/>
                </a:lnTo>
                <a:lnTo>
                  <a:pt x="7382572"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5" name="Freeform 5"/>
          <p:cNvSpPr/>
          <p:nvPr/>
        </p:nvSpPr>
        <p:spPr>
          <a:xfrm flipH="1">
            <a:off x="2360464" y="5081927"/>
            <a:ext cx="6719429" cy="946320"/>
          </a:xfrm>
          <a:custGeom>
            <a:avLst/>
            <a:gdLst/>
            <a:ahLst/>
            <a:cxnLst/>
            <a:rect l="l" t="t" r="r" b="b"/>
            <a:pathLst>
              <a:path w="6719429" h="946320">
                <a:moveTo>
                  <a:pt x="6719429" y="0"/>
                </a:moveTo>
                <a:lnTo>
                  <a:pt x="0" y="0"/>
                </a:lnTo>
                <a:lnTo>
                  <a:pt x="0" y="946320"/>
                </a:lnTo>
                <a:lnTo>
                  <a:pt x="6719429" y="946320"/>
                </a:lnTo>
                <a:lnTo>
                  <a:pt x="6719429"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6" name="Freeform 6"/>
          <p:cNvSpPr/>
          <p:nvPr/>
        </p:nvSpPr>
        <p:spPr>
          <a:xfrm flipH="1">
            <a:off x="1891086" y="6495439"/>
            <a:ext cx="6943999" cy="977947"/>
          </a:xfrm>
          <a:custGeom>
            <a:avLst/>
            <a:gdLst/>
            <a:ahLst/>
            <a:cxnLst/>
            <a:rect l="l" t="t" r="r" b="b"/>
            <a:pathLst>
              <a:path w="6943999" h="977947">
                <a:moveTo>
                  <a:pt x="6944000" y="0"/>
                </a:moveTo>
                <a:lnTo>
                  <a:pt x="0" y="0"/>
                </a:lnTo>
                <a:lnTo>
                  <a:pt x="0" y="977947"/>
                </a:lnTo>
                <a:lnTo>
                  <a:pt x="6944000" y="977947"/>
                </a:lnTo>
                <a:lnTo>
                  <a:pt x="6944000" y="0"/>
                </a:lnTo>
                <a:close/>
              </a:path>
            </a:pathLst>
          </a:custGeom>
          <a:blipFill>
            <a:blip r:embed="rId2">
              <a:extLst>
                <a:ext uri="{96DAC541-7B7A-43D3-8B79-37D633B846F1}">
                  <asvg:svgBlip xmlns:asvg="http://schemas.microsoft.com/office/drawing/2016/SVG/main" r:embed="rId3"/>
                </a:ext>
              </a:extLst>
            </a:blip>
            <a:stretch>
              <a:fillRect/>
            </a:stretch>
          </a:blipFill>
          <a:ln cap="sq">
            <a:noFill/>
            <a:prstDash val="solid"/>
            <a:miter/>
          </a:ln>
        </p:spPr>
        <p:txBody>
          <a:bodyPr/>
          <a:lstStyle/>
          <a:p>
            <a:endParaRPr lang="en-US"/>
          </a:p>
        </p:txBody>
      </p:sp>
      <p:sp>
        <p:nvSpPr>
          <p:cNvPr id="7" name="Freeform 7"/>
          <p:cNvSpPr/>
          <p:nvPr/>
        </p:nvSpPr>
        <p:spPr>
          <a:xfrm>
            <a:off x="16125825" y="4810784"/>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6125825" y="5924570"/>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txBody>
          <a:bodyPr/>
          <a:lstStyle/>
          <a:p>
            <a:endParaRPr lang="en-US"/>
          </a:p>
        </p:txBody>
      </p:sp>
      <p:sp>
        <p:nvSpPr>
          <p:cNvPr id="9" name="Freeform 9"/>
          <p:cNvSpPr/>
          <p:nvPr/>
        </p:nvSpPr>
        <p:spPr>
          <a:xfrm>
            <a:off x="16125825" y="7075937"/>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8">
              <a:extLst>
                <a:ext uri="{96DAC541-7B7A-43D3-8B79-37D633B846F1}">
                  <asvg:svgBlip xmlns:asvg="http://schemas.microsoft.com/office/drawing/2016/SVG/main" r:embed="rId9"/>
                </a:ext>
              </a:extLst>
            </a:blip>
            <a:stretch>
              <a:fillRect/>
            </a:stretch>
          </a:blipFill>
          <a:ln cap="sq">
            <a:noFill/>
            <a:prstDash val="solid"/>
            <a:miter/>
          </a:ln>
        </p:spPr>
        <p:txBody>
          <a:bodyPr/>
          <a:lstStyle/>
          <a:p>
            <a:endParaRPr lang="en-US"/>
          </a:p>
        </p:txBody>
      </p:sp>
      <p:sp>
        <p:nvSpPr>
          <p:cNvPr id="10" name="Freeform 10"/>
          <p:cNvSpPr/>
          <p:nvPr/>
        </p:nvSpPr>
        <p:spPr>
          <a:xfrm>
            <a:off x="8537607" y="4878107"/>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txBody>
          <a:bodyPr/>
          <a:lstStyle/>
          <a:p>
            <a:endParaRPr lang="en-US"/>
          </a:p>
        </p:txBody>
      </p:sp>
      <p:sp>
        <p:nvSpPr>
          <p:cNvPr id="11" name="Freeform 11"/>
          <p:cNvSpPr/>
          <p:nvPr/>
        </p:nvSpPr>
        <p:spPr>
          <a:xfrm>
            <a:off x="8404257" y="6224296"/>
            <a:ext cx="542286" cy="542286"/>
          </a:xfrm>
          <a:custGeom>
            <a:avLst/>
            <a:gdLst/>
            <a:ahLst/>
            <a:cxnLst/>
            <a:rect l="l" t="t" r="r" b="b"/>
            <a:pathLst>
              <a:path w="542286" h="542286">
                <a:moveTo>
                  <a:pt x="0" y="0"/>
                </a:moveTo>
                <a:lnTo>
                  <a:pt x="542286" y="0"/>
                </a:lnTo>
                <a:lnTo>
                  <a:pt x="542286" y="542286"/>
                </a:lnTo>
                <a:lnTo>
                  <a:pt x="0" y="542286"/>
                </a:lnTo>
                <a:lnTo>
                  <a:pt x="0" y="0"/>
                </a:lnTo>
                <a:close/>
              </a:path>
            </a:pathLst>
          </a:custGeom>
          <a:blipFill>
            <a:blip r:embed="rId12">
              <a:extLst>
                <a:ext uri="{96DAC541-7B7A-43D3-8B79-37D633B846F1}">
                  <asvg:svgBlip xmlns:asvg="http://schemas.microsoft.com/office/drawing/2016/SVG/main" r:embed="rId13"/>
                </a:ext>
              </a:extLst>
            </a:blip>
            <a:stretch>
              <a:fillRect/>
            </a:stretch>
          </a:blipFill>
          <a:ln cap="sq">
            <a:noFill/>
            <a:prstDash val="solid"/>
            <a:miter/>
          </a:ln>
        </p:spPr>
        <p:txBody>
          <a:bodyPr/>
          <a:lstStyle/>
          <a:p>
            <a:endParaRPr lang="en-US"/>
          </a:p>
        </p:txBody>
      </p:sp>
      <p:grpSp>
        <p:nvGrpSpPr>
          <p:cNvPr id="12" name="Group 12"/>
          <p:cNvGrpSpPr/>
          <p:nvPr/>
        </p:nvGrpSpPr>
        <p:grpSpPr>
          <a:xfrm>
            <a:off x="503394" y="8794186"/>
            <a:ext cx="1156827" cy="1156827"/>
            <a:chOff x="0" y="0"/>
            <a:chExt cx="1542436" cy="1542436"/>
          </a:xfrm>
        </p:grpSpPr>
        <p:sp>
          <p:nvSpPr>
            <p:cNvPr id="13" name="Freeform 1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14" name="TextBox 1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02</a:t>
              </a:r>
            </a:p>
          </p:txBody>
        </p:sp>
      </p:grpSp>
      <p:sp>
        <p:nvSpPr>
          <p:cNvPr id="15" name="Freeform 15"/>
          <p:cNvSpPr/>
          <p:nvPr/>
        </p:nvSpPr>
        <p:spPr>
          <a:xfrm>
            <a:off x="6369958" y="3273104"/>
            <a:ext cx="5548084" cy="1185903"/>
          </a:xfrm>
          <a:custGeom>
            <a:avLst/>
            <a:gdLst/>
            <a:ahLst/>
            <a:cxnLst/>
            <a:rect l="l" t="t" r="r" b="b"/>
            <a:pathLst>
              <a:path w="5548084" h="1185903">
                <a:moveTo>
                  <a:pt x="0" y="0"/>
                </a:moveTo>
                <a:lnTo>
                  <a:pt x="5548084" y="0"/>
                </a:lnTo>
                <a:lnTo>
                  <a:pt x="5548084" y="1185903"/>
                </a:lnTo>
                <a:lnTo>
                  <a:pt x="0" y="1185903"/>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16" name="Freeform 16"/>
          <p:cNvSpPr/>
          <p:nvPr/>
        </p:nvSpPr>
        <p:spPr>
          <a:xfrm>
            <a:off x="13428969" y="-605502"/>
            <a:ext cx="4466086" cy="2908539"/>
          </a:xfrm>
          <a:custGeom>
            <a:avLst/>
            <a:gdLst/>
            <a:ahLst/>
            <a:cxnLst/>
            <a:rect l="l" t="t" r="r" b="b"/>
            <a:pathLst>
              <a:path w="4466086" h="2908539">
                <a:moveTo>
                  <a:pt x="0" y="0"/>
                </a:moveTo>
                <a:lnTo>
                  <a:pt x="4466086" y="0"/>
                </a:lnTo>
                <a:lnTo>
                  <a:pt x="4466086" y="2908539"/>
                </a:lnTo>
                <a:lnTo>
                  <a:pt x="0" y="2908539"/>
                </a:lnTo>
                <a:lnTo>
                  <a:pt x="0" y="0"/>
                </a:lnTo>
                <a:close/>
              </a:path>
            </a:pathLst>
          </a:custGeom>
          <a:blipFill>
            <a:blip r:embed="rId16"/>
            <a:stretch>
              <a:fillRect/>
            </a:stretch>
          </a:blipFill>
        </p:spPr>
        <p:txBody>
          <a:bodyPr/>
          <a:lstStyle/>
          <a:p>
            <a:endParaRPr lang="en-US"/>
          </a:p>
        </p:txBody>
      </p:sp>
      <p:sp>
        <p:nvSpPr>
          <p:cNvPr id="17" name="TextBox 17"/>
          <p:cNvSpPr txBox="1"/>
          <p:nvPr/>
        </p:nvSpPr>
        <p:spPr>
          <a:xfrm>
            <a:off x="4730817" y="3492179"/>
            <a:ext cx="8698152" cy="735262"/>
          </a:xfrm>
          <a:prstGeom prst="rect">
            <a:avLst/>
          </a:prstGeom>
        </p:spPr>
        <p:txBody>
          <a:bodyPr lIns="0" tIns="0" rIns="0" bIns="0" rtlCol="0" anchor="t">
            <a:spAutoFit/>
          </a:bodyPr>
          <a:lstStyle/>
          <a:p>
            <a:pPr marL="0" lvl="0" indent="0" algn="ctr" rtl="1">
              <a:lnSpc>
                <a:spcPts val="5530"/>
              </a:lnSpc>
              <a:spcBef>
                <a:spcPct val="0"/>
              </a:spcBef>
            </a:pPr>
            <a:r>
              <a:rPr lang="ar-EG" sz="5120" b="1" u="none" strike="noStrike">
                <a:solidFill>
                  <a:srgbClr val="000000"/>
                </a:solidFill>
                <a:latin typeface="Almarai Bold"/>
                <a:ea typeface="Almarai Bold"/>
                <a:cs typeface="Almarai Bold"/>
                <a:sym typeface="Almarai Bold"/>
                <a:rtl/>
              </a:rPr>
              <a:t>محتويات الفصل</a:t>
            </a:r>
          </a:p>
        </p:txBody>
      </p:sp>
      <p:sp>
        <p:nvSpPr>
          <p:cNvPr id="18" name="TextBox 18"/>
          <p:cNvSpPr txBox="1"/>
          <p:nvPr/>
        </p:nvSpPr>
        <p:spPr>
          <a:xfrm>
            <a:off x="10299798" y="4991239"/>
            <a:ext cx="5978925" cy="618887"/>
          </a:xfrm>
          <a:prstGeom prst="rect">
            <a:avLst/>
          </a:prstGeom>
        </p:spPr>
        <p:txBody>
          <a:bodyPr lIns="0" tIns="0" rIns="0" bIns="0" rtlCol="0" anchor="t">
            <a:spAutoFit/>
          </a:bodyPr>
          <a:lstStyle/>
          <a:p>
            <a:pPr marL="0" lvl="1" indent="0" algn="ctr" rtl="1">
              <a:lnSpc>
                <a:spcPts val="5019"/>
              </a:lnSpc>
              <a:spcBef>
                <a:spcPct val="0"/>
              </a:spcBef>
            </a:pPr>
            <a:r>
              <a:rPr lang="ar-EG" sz="3346" b="1">
                <a:solidFill>
                  <a:srgbClr val="000000"/>
                </a:solidFill>
                <a:latin typeface="Almarai Bold"/>
                <a:ea typeface="Almarai Bold"/>
                <a:cs typeface="Almarai Bold"/>
                <a:sym typeface="Almarai Bold"/>
                <a:rtl/>
              </a:rPr>
              <a:t>مصادر الأفكار لإنشاء المشروع</a:t>
            </a:r>
          </a:p>
        </p:txBody>
      </p:sp>
      <p:sp>
        <p:nvSpPr>
          <p:cNvPr id="19" name="TextBox 19"/>
          <p:cNvSpPr txBox="1"/>
          <p:nvPr/>
        </p:nvSpPr>
        <p:spPr>
          <a:xfrm>
            <a:off x="10978424" y="6238818"/>
            <a:ext cx="4559763" cy="615461"/>
          </a:xfrm>
          <a:prstGeom prst="rect">
            <a:avLst/>
          </a:prstGeom>
        </p:spPr>
        <p:txBody>
          <a:bodyPr lIns="0" tIns="0" rIns="0" bIns="0" rtlCol="0" anchor="t">
            <a:spAutoFit/>
          </a:bodyPr>
          <a:lstStyle/>
          <a:p>
            <a:pPr algn="ctr" rtl="1">
              <a:lnSpc>
                <a:spcPts val="5019"/>
              </a:lnSpc>
            </a:pPr>
            <a:r>
              <a:rPr lang="ar-EG" sz="3346" b="1">
                <a:solidFill>
                  <a:srgbClr val="000000"/>
                </a:solidFill>
                <a:latin typeface="Almarai Bold"/>
                <a:ea typeface="Almarai Bold"/>
                <a:cs typeface="Almarai Bold"/>
                <a:sym typeface="Almarai Bold"/>
                <a:rtl/>
              </a:rPr>
              <a:t>تحويل الفكرة إلى فرصة</a:t>
            </a:r>
          </a:p>
        </p:txBody>
      </p:sp>
      <p:sp>
        <p:nvSpPr>
          <p:cNvPr id="20" name="TextBox 20"/>
          <p:cNvSpPr txBox="1"/>
          <p:nvPr/>
        </p:nvSpPr>
        <p:spPr>
          <a:xfrm>
            <a:off x="9332107" y="7407282"/>
            <a:ext cx="6946616" cy="600221"/>
          </a:xfrm>
          <a:prstGeom prst="rect">
            <a:avLst/>
          </a:prstGeom>
        </p:spPr>
        <p:txBody>
          <a:bodyPr lIns="0" tIns="0" rIns="0" bIns="0" rtlCol="0" anchor="t">
            <a:spAutoFit/>
          </a:bodyPr>
          <a:lstStyle/>
          <a:p>
            <a:pPr marL="0" lvl="1" indent="0" algn="ctr" rtl="1">
              <a:lnSpc>
                <a:spcPts val="4869"/>
              </a:lnSpc>
              <a:spcBef>
                <a:spcPct val="0"/>
              </a:spcBef>
            </a:pPr>
            <a:r>
              <a:rPr lang="ar-EG" sz="3246" b="1">
                <a:solidFill>
                  <a:srgbClr val="000000"/>
                </a:solidFill>
                <a:latin typeface="Almarai Bold"/>
                <a:ea typeface="Almarai Bold"/>
                <a:cs typeface="Almarai Bold"/>
                <a:sym typeface="Almarai Bold"/>
                <a:rtl/>
              </a:rPr>
              <a:t>منهجية إيناس لتحويل الفكرة إلى فرصة</a:t>
            </a:r>
          </a:p>
        </p:txBody>
      </p:sp>
      <p:sp>
        <p:nvSpPr>
          <p:cNvPr id="21" name="TextBox 21"/>
          <p:cNvSpPr txBox="1"/>
          <p:nvPr/>
        </p:nvSpPr>
        <p:spPr>
          <a:xfrm>
            <a:off x="2625519" y="5136561"/>
            <a:ext cx="5797787" cy="646551"/>
          </a:xfrm>
          <a:prstGeom prst="rect">
            <a:avLst/>
          </a:prstGeom>
        </p:spPr>
        <p:txBody>
          <a:bodyPr lIns="0" tIns="0" rIns="0" bIns="0" rtlCol="0" anchor="t">
            <a:spAutoFit/>
          </a:bodyPr>
          <a:lstStyle/>
          <a:p>
            <a:pPr marL="0" lvl="1" indent="0" algn="ctr" rtl="1">
              <a:lnSpc>
                <a:spcPts val="5200"/>
              </a:lnSpc>
              <a:spcBef>
                <a:spcPct val="0"/>
              </a:spcBef>
            </a:pPr>
            <a:r>
              <a:rPr lang="ar-EG" sz="3467" b="1">
                <a:solidFill>
                  <a:srgbClr val="000000"/>
                </a:solidFill>
                <a:latin typeface="Almarai Bold"/>
                <a:ea typeface="Almarai Bold"/>
                <a:cs typeface="Almarai Bold"/>
                <a:sym typeface="Almarai Bold"/>
                <a:rtl/>
              </a:rPr>
              <a:t>التفكير التصميمي</a:t>
            </a:r>
          </a:p>
        </p:txBody>
      </p:sp>
      <p:sp>
        <p:nvSpPr>
          <p:cNvPr id="22" name="TextBox 22"/>
          <p:cNvSpPr txBox="1"/>
          <p:nvPr/>
        </p:nvSpPr>
        <p:spPr>
          <a:xfrm>
            <a:off x="2153195" y="6599747"/>
            <a:ext cx="6446595" cy="578745"/>
          </a:xfrm>
          <a:prstGeom prst="rect">
            <a:avLst/>
          </a:prstGeom>
        </p:spPr>
        <p:txBody>
          <a:bodyPr lIns="0" tIns="0" rIns="0" bIns="0" rtlCol="0" anchor="t">
            <a:spAutoFit/>
          </a:bodyPr>
          <a:lstStyle/>
          <a:p>
            <a:pPr marL="0" lvl="1" indent="0" algn="ctr" rtl="1">
              <a:lnSpc>
                <a:spcPts val="4627"/>
              </a:lnSpc>
              <a:spcBef>
                <a:spcPct val="0"/>
              </a:spcBef>
            </a:pPr>
            <a:r>
              <a:rPr lang="ar-EG" sz="3084" b="1">
                <a:solidFill>
                  <a:srgbClr val="000000"/>
                </a:solidFill>
                <a:latin typeface="Almarai Bold"/>
                <a:ea typeface="Almarai Bold"/>
                <a:cs typeface="Almarai Bold"/>
                <a:sym typeface="Almarai Bold"/>
                <a:rtl/>
              </a:rPr>
              <a:t>الخيارات الإستراتيجية لإنشاء المشروع</a:t>
            </a:r>
          </a:p>
        </p:txBody>
      </p:sp>
      <p:sp>
        <p:nvSpPr>
          <p:cNvPr id="23" name="TextBox 23"/>
          <p:cNvSpPr txBox="1"/>
          <p:nvPr/>
        </p:nvSpPr>
        <p:spPr>
          <a:xfrm>
            <a:off x="13289261" y="988519"/>
            <a:ext cx="4692165" cy="732010"/>
          </a:xfrm>
          <a:prstGeom prst="rect">
            <a:avLst/>
          </a:prstGeom>
        </p:spPr>
        <p:txBody>
          <a:bodyPr lIns="0" tIns="0" rIns="0" bIns="0" rtlCol="0" anchor="t">
            <a:spAutoFit/>
          </a:bodyPr>
          <a:lstStyle/>
          <a:p>
            <a:pPr algn="ctr">
              <a:lnSpc>
                <a:spcPts val="5512"/>
              </a:lnSpc>
            </a:pPr>
            <a:r>
              <a:rPr lang="ar-EG" sz="4593" b="1">
                <a:solidFill>
                  <a:srgbClr val="000000"/>
                </a:solidFill>
                <a:latin typeface="Almarai Bold"/>
                <a:ea typeface="Almarai Bold"/>
                <a:cs typeface="Almarai Bold"/>
                <a:sym typeface="Almarai Bold"/>
                <a:rtl/>
              </a:rPr>
              <a:t>الفصل الخامس</a:t>
            </a:r>
          </a:p>
        </p:txBody>
      </p:sp>
      <p:sp>
        <p:nvSpPr>
          <p:cNvPr id="24" name="TextBox 24"/>
          <p:cNvSpPr txBox="1"/>
          <p:nvPr/>
        </p:nvSpPr>
        <p:spPr>
          <a:xfrm>
            <a:off x="4392815" y="1108041"/>
            <a:ext cx="8884540" cy="933450"/>
          </a:xfrm>
          <a:prstGeom prst="rect">
            <a:avLst/>
          </a:prstGeom>
        </p:spPr>
        <p:txBody>
          <a:bodyPr lIns="0" tIns="0" rIns="0" bIns="0" rtlCol="0" anchor="t">
            <a:spAutoFit/>
          </a:bodyPr>
          <a:lstStyle/>
          <a:p>
            <a:pPr algn="ctr" rtl="1">
              <a:lnSpc>
                <a:spcPts val="7148"/>
              </a:lnSpc>
            </a:pPr>
            <a:r>
              <a:rPr lang="ar-EG" sz="5957" b="1">
                <a:solidFill>
                  <a:srgbClr val="FF6600"/>
                </a:solidFill>
                <a:latin typeface="Almarai Bold"/>
                <a:ea typeface="Almarai Bold"/>
                <a:cs typeface="Almarai Bold"/>
                <a:sym typeface="Almarai Bold"/>
                <a:rtl/>
              </a:rPr>
              <a:t>تحويل الأفكار إلى مشاريع</a:t>
            </a:r>
          </a:p>
        </p:txBody>
      </p:sp>
      <p:sp>
        <p:nvSpPr>
          <p:cNvPr id="25" name="TextBox 25"/>
          <p:cNvSpPr txBox="1"/>
          <p:nvPr/>
        </p:nvSpPr>
        <p:spPr>
          <a:xfrm>
            <a:off x="2162720" y="9248775"/>
            <a:ext cx="2510583"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26" name="Freeform 26"/>
          <p:cNvSpPr/>
          <p:nvPr/>
        </p:nvSpPr>
        <p:spPr>
          <a:xfrm rot="1830240" flipH="1">
            <a:off x="-357568" y="-919183"/>
            <a:ext cx="1939742" cy="2886046"/>
          </a:xfrm>
          <a:custGeom>
            <a:avLst/>
            <a:gdLst/>
            <a:ahLst/>
            <a:cxnLst/>
            <a:rect l="l" t="t" r="r" b="b"/>
            <a:pathLst>
              <a:path w="1939742" h="2886046">
                <a:moveTo>
                  <a:pt x="1939741" y="0"/>
                </a:moveTo>
                <a:lnTo>
                  <a:pt x="0" y="0"/>
                </a:lnTo>
                <a:lnTo>
                  <a:pt x="0" y="2886045"/>
                </a:lnTo>
                <a:lnTo>
                  <a:pt x="1939741" y="2886045"/>
                </a:lnTo>
                <a:lnTo>
                  <a:pt x="1939741"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20</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8" name="Group 8"/>
          <p:cNvGrpSpPr/>
          <p:nvPr/>
        </p:nvGrpSpPr>
        <p:grpSpPr>
          <a:xfrm>
            <a:off x="721523" y="1199663"/>
            <a:ext cx="1271127" cy="1271127"/>
            <a:chOff x="0" y="0"/>
            <a:chExt cx="1694836" cy="1694836"/>
          </a:xfrm>
        </p:grpSpPr>
        <p:sp>
          <p:nvSpPr>
            <p:cNvPr id="9" name="Freeform 9"/>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10" name="TextBox 10"/>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1" name="TextBox 11"/>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grpSp>
        <p:nvGrpSpPr>
          <p:cNvPr id="12" name="Group 12"/>
          <p:cNvGrpSpPr/>
          <p:nvPr/>
        </p:nvGrpSpPr>
        <p:grpSpPr>
          <a:xfrm>
            <a:off x="1377824" y="3293896"/>
            <a:ext cx="15347999" cy="2809397"/>
            <a:chOff x="0" y="0"/>
            <a:chExt cx="4042271" cy="739923"/>
          </a:xfrm>
        </p:grpSpPr>
        <p:sp>
          <p:nvSpPr>
            <p:cNvPr id="13" name="Freeform 13"/>
            <p:cNvSpPr/>
            <p:nvPr/>
          </p:nvSpPr>
          <p:spPr>
            <a:xfrm>
              <a:off x="0" y="0"/>
              <a:ext cx="4042271" cy="739923"/>
            </a:xfrm>
            <a:custGeom>
              <a:avLst/>
              <a:gdLst/>
              <a:ahLst/>
              <a:cxnLst/>
              <a:rect l="l" t="t" r="r" b="b"/>
              <a:pathLst>
                <a:path w="4042271" h="739923">
                  <a:moveTo>
                    <a:pt x="15637" y="0"/>
                  </a:moveTo>
                  <a:lnTo>
                    <a:pt x="4026634" y="0"/>
                  </a:lnTo>
                  <a:cubicBezTo>
                    <a:pt x="4030781" y="0"/>
                    <a:pt x="4034759" y="1647"/>
                    <a:pt x="4037692" y="4580"/>
                  </a:cubicBezTo>
                  <a:cubicBezTo>
                    <a:pt x="4040624" y="7513"/>
                    <a:pt x="4042271" y="11490"/>
                    <a:pt x="4042271" y="15637"/>
                  </a:cubicBezTo>
                  <a:lnTo>
                    <a:pt x="4042271" y="724286"/>
                  </a:lnTo>
                  <a:cubicBezTo>
                    <a:pt x="4042271" y="728434"/>
                    <a:pt x="4040624" y="732411"/>
                    <a:pt x="4037692" y="735343"/>
                  </a:cubicBezTo>
                  <a:cubicBezTo>
                    <a:pt x="4034759" y="738276"/>
                    <a:pt x="4030781" y="739923"/>
                    <a:pt x="4026634" y="739923"/>
                  </a:cubicBezTo>
                  <a:lnTo>
                    <a:pt x="15637" y="739923"/>
                  </a:lnTo>
                  <a:cubicBezTo>
                    <a:pt x="11490" y="739923"/>
                    <a:pt x="7513" y="738276"/>
                    <a:pt x="4580" y="735343"/>
                  </a:cubicBezTo>
                  <a:cubicBezTo>
                    <a:pt x="1647" y="732411"/>
                    <a:pt x="0" y="728434"/>
                    <a:pt x="0" y="724286"/>
                  </a:cubicBezTo>
                  <a:lnTo>
                    <a:pt x="0" y="15637"/>
                  </a:lnTo>
                  <a:cubicBezTo>
                    <a:pt x="0" y="11490"/>
                    <a:pt x="1647" y="7513"/>
                    <a:pt x="4580" y="4580"/>
                  </a:cubicBezTo>
                  <a:cubicBezTo>
                    <a:pt x="7513" y="1647"/>
                    <a:pt x="11490" y="0"/>
                    <a:pt x="15637" y="0"/>
                  </a:cubicBezTo>
                  <a:close/>
                </a:path>
              </a:pathLst>
            </a:custGeom>
            <a:solidFill>
              <a:srgbClr val="DEEFFF"/>
            </a:solidFill>
            <a:ln w="19050" cap="rnd">
              <a:solidFill>
                <a:srgbClr val="00B050"/>
              </a:solidFill>
              <a:prstDash val="lgDash"/>
              <a:round/>
            </a:ln>
          </p:spPr>
          <p:txBody>
            <a:bodyPr/>
            <a:lstStyle/>
            <a:p>
              <a:endParaRPr lang="en-US"/>
            </a:p>
          </p:txBody>
        </p:sp>
        <p:sp>
          <p:nvSpPr>
            <p:cNvPr id="14" name="TextBox 14"/>
            <p:cNvSpPr txBox="1"/>
            <p:nvPr/>
          </p:nvSpPr>
          <p:spPr>
            <a:xfrm>
              <a:off x="0" y="-9525"/>
              <a:ext cx="4042271" cy="749448"/>
            </a:xfrm>
            <a:prstGeom prst="rect">
              <a:avLst/>
            </a:prstGeom>
          </p:spPr>
          <p:txBody>
            <a:bodyPr lIns="50800" tIns="50800" rIns="50800" bIns="50800" rtlCol="0" anchor="ctr"/>
            <a:lstStyle/>
            <a:p>
              <a:pPr algn="ctr">
                <a:lnSpc>
                  <a:spcPts val="2160"/>
                </a:lnSpc>
              </a:pPr>
              <a:endParaRPr/>
            </a:p>
          </p:txBody>
        </p:sp>
      </p:grpSp>
      <p:sp>
        <p:nvSpPr>
          <p:cNvPr id="15" name="TextBox 15"/>
          <p:cNvSpPr txBox="1"/>
          <p:nvPr/>
        </p:nvSpPr>
        <p:spPr>
          <a:xfrm>
            <a:off x="1992650" y="3467334"/>
            <a:ext cx="14394802" cy="1883267"/>
          </a:xfrm>
          <a:prstGeom prst="rect">
            <a:avLst/>
          </a:prstGeom>
        </p:spPr>
        <p:txBody>
          <a:bodyPr lIns="0" tIns="0" rIns="0" bIns="0" rtlCol="0" anchor="t">
            <a:spAutoFit/>
          </a:bodyPr>
          <a:lstStyle/>
          <a:p>
            <a:pPr algn="just" rtl="1">
              <a:lnSpc>
                <a:spcPts val="4999"/>
              </a:lnSpc>
            </a:pPr>
            <a:r>
              <a:rPr lang="ar-EG" sz="3086" b="1" spc="31">
                <a:solidFill>
                  <a:srgbClr val="000000"/>
                </a:solidFill>
                <a:latin typeface="Almarai Bold"/>
                <a:ea typeface="Almarai Bold"/>
                <a:cs typeface="Almarai Bold"/>
                <a:sym typeface="Almarai Bold"/>
                <a:rtl/>
              </a:rPr>
              <a:t>في هذه المرحلة يتم تحويل التقييم النظري الى تقييم حسابي و يتم ذلك بإعطاء كل معيار درجة معينة و حساب الدرجات الإجمالية لكل مشروع ويكون المشروع الحاصل على أكثر الدرجات هو المرشح للاختيار. </a:t>
            </a:r>
          </a:p>
        </p:txBody>
      </p:sp>
      <p:sp>
        <p:nvSpPr>
          <p:cNvPr id="16" name="TextBox 16"/>
          <p:cNvSpPr txBox="1"/>
          <p:nvPr/>
        </p:nvSpPr>
        <p:spPr>
          <a:xfrm>
            <a:off x="1992650" y="2223140"/>
            <a:ext cx="14211025" cy="682219"/>
          </a:xfrm>
          <a:prstGeom prst="rect">
            <a:avLst/>
          </a:prstGeom>
        </p:spPr>
        <p:txBody>
          <a:bodyPr lIns="0" tIns="0" rIns="0" bIns="0" rtlCol="0" anchor="t">
            <a:spAutoFit/>
          </a:bodyPr>
          <a:lstStyle/>
          <a:p>
            <a:pPr algn="just" rtl="1">
              <a:lnSpc>
                <a:spcPts val="5605"/>
              </a:lnSpc>
            </a:pPr>
            <a:r>
              <a:rPr lang="ar-EG" sz="3459" b="1" spc="35">
                <a:solidFill>
                  <a:srgbClr val="000000"/>
                </a:solidFill>
                <a:latin typeface="Almarai Bold"/>
                <a:ea typeface="Almarai Bold"/>
                <a:cs typeface="Almarai Bold"/>
                <a:sym typeface="Almarai Bold"/>
                <a:rtl/>
              </a:rPr>
              <a:t>المرحلة الخامسة: تقييم الفكرة حسابياً</a:t>
            </a:r>
          </a:p>
        </p:txBody>
      </p:sp>
      <p:sp>
        <p:nvSpPr>
          <p:cNvPr id="17" name="TextBox 17"/>
          <p:cNvSpPr txBox="1"/>
          <p:nvPr/>
        </p:nvSpPr>
        <p:spPr>
          <a:xfrm>
            <a:off x="6989023" y="613149"/>
            <a:ext cx="4717969" cy="1163504"/>
          </a:xfrm>
          <a:prstGeom prst="rect">
            <a:avLst/>
          </a:prstGeom>
        </p:spPr>
        <p:txBody>
          <a:bodyPr lIns="0" tIns="0" rIns="0" bIns="0" rtlCol="0" anchor="t">
            <a:spAutoFit/>
          </a:bodyPr>
          <a:lstStyle/>
          <a:p>
            <a:pPr algn="ctr" rtl="1">
              <a:lnSpc>
                <a:spcPts val="4543"/>
              </a:lnSpc>
            </a:pPr>
            <a:r>
              <a:rPr lang="ar-EG" sz="3786" b="1">
                <a:solidFill>
                  <a:srgbClr val="000000"/>
                </a:solidFill>
                <a:latin typeface="Almarai Bold"/>
                <a:ea typeface="Almarai Bold"/>
                <a:cs typeface="Almarai Bold"/>
                <a:sym typeface="Almarai Bold"/>
                <a:rtl/>
              </a:rPr>
              <a:t> مراحل تحويل الفكرة الى فرصة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21</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8" name="Group 8"/>
          <p:cNvGrpSpPr/>
          <p:nvPr/>
        </p:nvGrpSpPr>
        <p:grpSpPr>
          <a:xfrm>
            <a:off x="721523" y="1199663"/>
            <a:ext cx="1271127" cy="1271127"/>
            <a:chOff x="0" y="0"/>
            <a:chExt cx="1694836" cy="1694836"/>
          </a:xfrm>
        </p:grpSpPr>
        <p:sp>
          <p:nvSpPr>
            <p:cNvPr id="9" name="Freeform 9"/>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10" name="Group 10"/>
          <p:cNvGrpSpPr/>
          <p:nvPr/>
        </p:nvGrpSpPr>
        <p:grpSpPr>
          <a:xfrm>
            <a:off x="1762921" y="3238859"/>
            <a:ext cx="11967587" cy="599284"/>
            <a:chOff x="0" y="0"/>
            <a:chExt cx="3151957" cy="157836"/>
          </a:xfrm>
        </p:grpSpPr>
        <p:sp>
          <p:nvSpPr>
            <p:cNvPr id="11" name="Freeform 11"/>
            <p:cNvSpPr/>
            <p:nvPr/>
          </p:nvSpPr>
          <p:spPr>
            <a:xfrm>
              <a:off x="0" y="0"/>
              <a:ext cx="3151957" cy="157836"/>
            </a:xfrm>
            <a:custGeom>
              <a:avLst/>
              <a:gdLst/>
              <a:ahLst/>
              <a:cxnLst/>
              <a:rect l="l" t="t" r="r" b="b"/>
              <a:pathLst>
                <a:path w="3151957" h="157836">
                  <a:moveTo>
                    <a:pt x="10997" y="0"/>
                  </a:moveTo>
                  <a:lnTo>
                    <a:pt x="3140960" y="0"/>
                  </a:lnTo>
                  <a:cubicBezTo>
                    <a:pt x="3143877" y="0"/>
                    <a:pt x="3146674" y="1159"/>
                    <a:pt x="3148736" y="3221"/>
                  </a:cubicBezTo>
                  <a:cubicBezTo>
                    <a:pt x="3150799" y="5283"/>
                    <a:pt x="3151957" y="8081"/>
                    <a:pt x="3151957" y="10997"/>
                  </a:cubicBezTo>
                  <a:lnTo>
                    <a:pt x="3151957" y="146839"/>
                  </a:lnTo>
                  <a:cubicBezTo>
                    <a:pt x="3151957" y="149755"/>
                    <a:pt x="3150799" y="152553"/>
                    <a:pt x="3148736" y="154615"/>
                  </a:cubicBezTo>
                  <a:cubicBezTo>
                    <a:pt x="3146674" y="156677"/>
                    <a:pt x="3143877" y="157836"/>
                    <a:pt x="3140960" y="157836"/>
                  </a:cubicBezTo>
                  <a:lnTo>
                    <a:pt x="10997" y="157836"/>
                  </a:lnTo>
                  <a:cubicBezTo>
                    <a:pt x="8081" y="157836"/>
                    <a:pt x="5283" y="156677"/>
                    <a:pt x="3221" y="154615"/>
                  </a:cubicBezTo>
                  <a:cubicBezTo>
                    <a:pt x="1159" y="152553"/>
                    <a:pt x="0" y="149755"/>
                    <a:pt x="0" y="146839"/>
                  </a:cubicBezTo>
                  <a:lnTo>
                    <a:pt x="0" y="10997"/>
                  </a:lnTo>
                  <a:cubicBezTo>
                    <a:pt x="0" y="8081"/>
                    <a:pt x="1159" y="5283"/>
                    <a:pt x="3221" y="3221"/>
                  </a:cubicBezTo>
                  <a:cubicBezTo>
                    <a:pt x="5283" y="1159"/>
                    <a:pt x="8081" y="0"/>
                    <a:pt x="10997" y="0"/>
                  </a:cubicBezTo>
                  <a:close/>
                </a:path>
              </a:pathLst>
            </a:custGeom>
            <a:solidFill>
              <a:srgbClr val="D9D9D9"/>
            </a:solidFill>
          </p:spPr>
          <p:txBody>
            <a:bodyPr/>
            <a:lstStyle/>
            <a:p>
              <a:endParaRPr lang="en-US"/>
            </a:p>
          </p:txBody>
        </p:sp>
        <p:sp>
          <p:nvSpPr>
            <p:cNvPr id="12" name="TextBox 12"/>
            <p:cNvSpPr txBox="1"/>
            <p:nvPr/>
          </p:nvSpPr>
          <p:spPr>
            <a:xfrm>
              <a:off x="0" y="-9525"/>
              <a:ext cx="3151957" cy="167361"/>
            </a:xfrm>
            <a:prstGeom prst="rect">
              <a:avLst/>
            </a:prstGeom>
          </p:spPr>
          <p:txBody>
            <a:bodyPr lIns="50800" tIns="50800" rIns="50800" bIns="50800" rtlCol="0" anchor="ctr"/>
            <a:lstStyle/>
            <a:p>
              <a:pPr algn="ctr">
                <a:lnSpc>
                  <a:spcPts val="1889"/>
                </a:lnSpc>
              </a:pPr>
              <a:endParaRPr/>
            </a:p>
          </p:txBody>
        </p:sp>
      </p:grpSp>
      <p:sp>
        <p:nvSpPr>
          <p:cNvPr id="13" name="TextBox 13"/>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5" name="TextBox 15"/>
          <p:cNvSpPr txBox="1"/>
          <p:nvPr/>
        </p:nvSpPr>
        <p:spPr>
          <a:xfrm>
            <a:off x="1992650" y="2223140"/>
            <a:ext cx="14211025" cy="682219"/>
          </a:xfrm>
          <a:prstGeom prst="rect">
            <a:avLst/>
          </a:prstGeom>
        </p:spPr>
        <p:txBody>
          <a:bodyPr lIns="0" tIns="0" rIns="0" bIns="0" rtlCol="0" anchor="t">
            <a:spAutoFit/>
          </a:bodyPr>
          <a:lstStyle/>
          <a:p>
            <a:pPr algn="just" rtl="1">
              <a:lnSpc>
                <a:spcPts val="5605"/>
              </a:lnSpc>
            </a:pPr>
            <a:r>
              <a:rPr lang="ar-EG" sz="3459" b="1" spc="35">
                <a:solidFill>
                  <a:srgbClr val="000000"/>
                </a:solidFill>
                <a:latin typeface="Almarai Bold"/>
                <a:ea typeface="Almarai Bold"/>
                <a:cs typeface="Almarai Bold"/>
                <a:sym typeface="Almarai Bold"/>
                <a:rtl/>
              </a:rPr>
              <a:t>المرحلة الخامسة: تقييم الفكرة حسابياً</a:t>
            </a:r>
          </a:p>
        </p:txBody>
      </p:sp>
      <p:sp>
        <p:nvSpPr>
          <p:cNvPr id="16" name="TextBox 16"/>
          <p:cNvSpPr txBox="1"/>
          <p:nvPr/>
        </p:nvSpPr>
        <p:spPr>
          <a:xfrm>
            <a:off x="6989023" y="613149"/>
            <a:ext cx="4717969" cy="1163504"/>
          </a:xfrm>
          <a:prstGeom prst="rect">
            <a:avLst/>
          </a:prstGeom>
        </p:spPr>
        <p:txBody>
          <a:bodyPr lIns="0" tIns="0" rIns="0" bIns="0" rtlCol="0" anchor="t">
            <a:spAutoFit/>
          </a:bodyPr>
          <a:lstStyle/>
          <a:p>
            <a:pPr algn="ctr" rtl="1">
              <a:lnSpc>
                <a:spcPts val="4543"/>
              </a:lnSpc>
            </a:pPr>
            <a:r>
              <a:rPr lang="ar-EG" sz="3786" b="1">
                <a:solidFill>
                  <a:srgbClr val="000000"/>
                </a:solidFill>
                <a:latin typeface="Almarai Bold"/>
                <a:ea typeface="Almarai Bold"/>
                <a:cs typeface="Almarai Bold"/>
                <a:sym typeface="Almarai Bold"/>
                <a:rtl/>
              </a:rPr>
              <a:t> مراحل تحويل الفكرة الى فرصة </a:t>
            </a:r>
          </a:p>
        </p:txBody>
      </p:sp>
      <p:grpSp>
        <p:nvGrpSpPr>
          <p:cNvPr id="17" name="Group 17"/>
          <p:cNvGrpSpPr/>
          <p:nvPr/>
        </p:nvGrpSpPr>
        <p:grpSpPr>
          <a:xfrm>
            <a:off x="1762921" y="3876243"/>
            <a:ext cx="11967587" cy="984148"/>
            <a:chOff x="0" y="0"/>
            <a:chExt cx="3151957" cy="259199"/>
          </a:xfrm>
        </p:grpSpPr>
        <p:sp>
          <p:nvSpPr>
            <p:cNvPr id="18" name="Freeform 18"/>
            <p:cNvSpPr/>
            <p:nvPr/>
          </p:nvSpPr>
          <p:spPr>
            <a:xfrm>
              <a:off x="0" y="0"/>
              <a:ext cx="3151957" cy="259199"/>
            </a:xfrm>
            <a:custGeom>
              <a:avLst/>
              <a:gdLst/>
              <a:ahLst/>
              <a:cxnLst/>
              <a:rect l="l" t="t" r="r" b="b"/>
              <a:pathLst>
                <a:path w="3151957" h="259199">
                  <a:moveTo>
                    <a:pt x="10997" y="0"/>
                  </a:moveTo>
                  <a:lnTo>
                    <a:pt x="3140960" y="0"/>
                  </a:lnTo>
                  <a:cubicBezTo>
                    <a:pt x="3143877" y="0"/>
                    <a:pt x="3146674" y="1159"/>
                    <a:pt x="3148736" y="3221"/>
                  </a:cubicBezTo>
                  <a:cubicBezTo>
                    <a:pt x="3150799" y="5283"/>
                    <a:pt x="3151957" y="8081"/>
                    <a:pt x="3151957" y="10997"/>
                  </a:cubicBezTo>
                  <a:lnTo>
                    <a:pt x="3151957" y="248202"/>
                  </a:lnTo>
                  <a:cubicBezTo>
                    <a:pt x="3151957" y="251119"/>
                    <a:pt x="3150799" y="253916"/>
                    <a:pt x="3148736" y="255978"/>
                  </a:cubicBezTo>
                  <a:cubicBezTo>
                    <a:pt x="3146674" y="258041"/>
                    <a:pt x="3143877" y="259199"/>
                    <a:pt x="3140960" y="259199"/>
                  </a:cubicBezTo>
                  <a:lnTo>
                    <a:pt x="10997" y="259199"/>
                  </a:lnTo>
                  <a:cubicBezTo>
                    <a:pt x="8081" y="259199"/>
                    <a:pt x="5283" y="258041"/>
                    <a:pt x="3221" y="255978"/>
                  </a:cubicBezTo>
                  <a:cubicBezTo>
                    <a:pt x="1159" y="253916"/>
                    <a:pt x="0" y="251119"/>
                    <a:pt x="0" y="248202"/>
                  </a:cubicBezTo>
                  <a:lnTo>
                    <a:pt x="0" y="10997"/>
                  </a:lnTo>
                  <a:cubicBezTo>
                    <a:pt x="0" y="8081"/>
                    <a:pt x="1159" y="5283"/>
                    <a:pt x="3221" y="3221"/>
                  </a:cubicBezTo>
                  <a:cubicBezTo>
                    <a:pt x="5283" y="1159"/>
                    <a:pt x="8081" y="0"/>
                    <a:pt x="10997" y="0"/>
                  </a:cubicBezTo>
                  <a:close/>
                </a:path>
              </a:pathLst>
            </a:custGeom>
            <a:solidFill>
              <a:srgbClr val="FFDE79"/>
            </a:solidFill>
          </p:spPr>
          <p:txBody>
            <a:bodyPr/>
            <a:lstStyle/>
            <a:p>
              <a:endParaRPr lang="en-US"/>
            </a:p>
          </p:txBody>
        </p:sp>
        <p:sp>
          <p:nvSpPr>
            <p:cNvPr id="19" name="TextBox 19"/>
            <p:cNvSpPr txBox="1"/>
            <p:nvPr/>
          </p:nvSpPr>
          <p:spPr>
            <a:xfrm>
              <a:off x="0" y="-9525"/>
              <a:ext cx="3151957" cy="268724"/>
            </a:xfrm>
            <a:prstGeom prst="rect">
              <a:avLst/>
            </a:prstGeom>
          </p:spPr>
          <p:txBody>
            <a:bodyPr lIns="50800" tIns="50800" rIns="50800" bIns="50800" rtlCol="0" anchor="ctr"/>
            <a:lstStyle/>
            <a:p>
              <a:pPr algn="ctr">
                <a:lnSpc>
                  <a:spcPts val="1889"/>
                </a:lnSpc>
              </a:pPr>
              <a:endParaRPr/>
            </a:p>
          </p:txBody>
        </p:sp>
      </p:grpSp>
      <p:grpSp>
        <p:nvGrpSpPr>
          <p:cNvPr id="20" name="Group 20"/>
          <p:cNvGrpSpPr/>
          <p:nvPr/>
        </p:nvGrpSpPr>
        <p:grpSpPr>
          <a:xfrm>
            <a:off x="1762921" y="4878004"/>
            <a:ext cx="15110551" cy="619770"/>
            <a:chOff x="0" y="0"/>
            <a:chExt cx="3979734" cy="163232"/>
          </a:xfrm>
        </p:grpSpPr>
        <p:sp>
          <p:nvSpPr>
            <p:cNvPr id="21" name="Freeform 21"/>
            <p:cNvSpPr/>
            <p:nvPr/>
          </p:nvSpPr>
          <p:spPr>
            <a:xfrm>
              <a:off x="0" y="0"/>
              <a:ext cx="3979733" cy="163232"/>
            </a:xfrm>
            <a:custGeom>
              <a:avLst/>
              <a:gdLst/>
              <a:ahLst/>
              <a:cxnLst/>
              <a:rect l="l" t="t" r="r" b="b"/>
              <a:pathLst>
                <a:path w="3979733" h="163232">
                  <a:moveTo>
                    <a:pt x="8710" y="0"/>
                  </a:moveTo>
                  <a:lnTo>
                    <a:pt x="3971024" y="0"/>
                  </a:lnTo>
                  <a:cubicBezTo>
                    <a:pt x="3973333" y="0"/>
                    <a:pt x="3975549" y="918"/>
                    <a:pt x="3977182" y="2551"/>
                  </a:cubicBezTo>
                  <a:cubicBezTo>
                    <a:pt x="3978816" y="4185"/>
                    <a:pt x="3979733" y="6400"/>
                    <a:pt x="3979733" y="8710"/>
                  </a:cubicBezTo>
                  <a:lnTo>
                    <a:pt x="3979733" y="154522"/>
                  </a:lnTo>
                  <a:cubicBezTo>
                    <a:pt x="3979733" y="156832"/>
                    <a:pt x="3978816" y="159047"/>
                    <a:pt x="3977182" y="160681"/>
                  </a:cubicBezTo>
                  <a:cubicBezTo>
                    <a:pt x="3975549" y="162314"/>
                    <a:pt x="3973333" y="163232"/>
                    <a:pt x="3971024" y="163232"/>
                  </a:cubicBezTo>
                  <a:lnTo>
                    <a:pt x="8710" y="163232"/>
                  </a:lnTo>
                  <a:cubicBezTo>
                    <a:pt x="6400" y="163232"/>
                    <a:pt x="4185" y="162314"/>
                    <a:pt x="2551" y="160681"/>
                  </a:cubicBezTo>
                  <a:cubicBezTo>
                    <a:pt x="918" y="159047"/>
                    <a:pt x="0" y="156832"/>
                    <a:pt x="0" y="154522"/>
                  </a:cubicBezTo>
                  <a:lnTo>
                    <a:pt x="0" y="8710"/>
                  </a:lnTo>
                  <a:cubicBezTo>
                    <a:pt x="0" y="6400"/>
                    <a:pt x="918" y="4185"/>
                    <a:pt x="2551" y="2551"/>
                  </a:cubicBezTo>
                  <a:cubicBezTo>
                    <a:pt x="4185" y="918"/>
                    <a:pt x="6400" y="0"/>
                    <a:pt x="8710" y="0"/>
                  </a:cubicBezTo>
                  <a:close/>
                </a:path>
              </a:pathLst>
            </a:custGeom>
            <a:solidFill>
              <a:srgbClr val="FFDE79"/>
            </a:solidFill>
          </p:spPr>
          <p:txBody>
            <a:bodyPr/>
            <a:lstStyle/>
            <a:p>
              <a:endParaRPr lang="en-US"/>
            </a:p>
          </p:txBody>
        </p:sp>
        <p:sp>
          <p:nvSpPr>
            <p:cNvPr id="22" name="TextBox 22"/>
            <p:cNvSpPr txBox="1"/>
            <p:nvPr/>
          </p:nvSpPr>
          <p:spPr>
            <a:xfrm>
              <a:off x="0" y="-9525"/>
              <a:ext cx="3979734" cy="172757"/>
            </a:xfrm>
            <a:prstGeom prst="rect">
              <a:avLst/>
            </a:prstGeom>
          </p:spPr>
          <p:txBody>
            <a:bodyPr lIns="50800" tIns="50800" rIns="50800" bIns="50800" rtlCol="0" anchor="ctr"/>
            <a:lstStyle/>
            <a:p>
              <a:pPr algn="ctr">
                <a:lnSpc>
                  <a:spcPts val="1889"/>
                </a:lnSpc>
              </a:pPr>
              <a:endParaRPr/>
            </a:p>
          </p:txBody>
        </p:sp>
      </p:grpSp>
      <p:grpSp>
        <p:nvGrpSpPr>
          <p:cNvPr id="23" name="Group 23"/>
          <p:cNvGrpSpPr/>
          <p:nvPr/>
        </p:nvGrpSpPr>
        <p:grpSpPr>
          <a:xfrm>
            <a:off x="1762921" y="5545853"/>
            <a:ext cx="15110551" cy="601545"/>
            <a:chOff x="0" y="0"/>
            <a:chExt cx="3979734" cy="158432"/>
          </a:xfrm>
        </p:grpSpPr>
        <p:sp>
          <p:nvSpPr>
            <p:cNvPr id="24" name="Freeform 24"/>
            <p:cNvSpPr/>
            <p:nvPr/>
          </p:nvSpPr>
          <p:spPr>
            <a:xfrm>
              <a:off x="0" y="0"/>
              <a:ext cx="3979733" cy="158432"/>
            </a:xfrm>
            <a:custGeom>
              <a:avLst/>
              <a:gdLst/>
              <a:ahLst/>
              <a:cxnLst/>
              <a:rect l="l" t="t" r="r" b="b"/>
              <a:pathLst>
                <a:path w="3979733" h="158432">
                  <a:moveTo>
                    <a:pt x="8710" y="0"/>
                  </a:moveTo>
                  <a:lnTo>
                    <a:pt x="3971024" y="0"/>
                  </a:lnTo>
                  <a:cubicBezTo>
                    <a:pt x="3973333" y="0"/>
                    <a:pt x="3975549" y="918"/>
                    <a:pt x="3977182" y="2551"/>
                  </a:cubicBezTo>
                  <a:cubicBezTo>
                    <a:pt x="3978816" y="4185"/>
                    <a:pt x="3979733" y="6400"/>
                    <a:pt x="3979733" y="8710"/>
                  </a:cubicBezTo>
                  <a:lnTo>
                    <a:pt x="3979733" y="149722"/>
                  </a:lnTo>
                  <a:cubicBezTo>
                    <a:pt x="3979733" y="152032"/>
                    <a:pt x="3978816" y="154247"/>
                    <a:pt x="3977182" y="155880"/>
                  </a:cubicBezTo>
                  <a:cubicBezTo>
                    <a:pt x="3975549" y="157514"/>
                    <a:pt x="3973333" y="158432"/>
                    <a:pt x="3971024" y="158432"/>
                  </a:cubicBezTo>
                  <a:lnTo>
                    <a:pt x="8710" y="158432"/>
                  </a:lnTo>
                  <a:cubicBezTo>
                    <a:pt x="6400" y="158432"/>
                    <a:pt x="4185" y="157514"/>
                    <a:pt x="2551" y="155880"/>
                  </a:cubicBezTo>
                  <a:cubicBezTo>
                    <a:pt x="918" y="154247"/>
                    <a:pt x="0" y="152032"/>
                    <a:pt x="0" y="149722"/>
                  </a:cubicBezTo>
                  <a:lnTo>
                    <a:pt x="0" y="8710"/>
                  </a:lnTo>
                  <a:cubicBezTo>
                    <a:pt x="0" y="6400"/>
                    <a:pt x="918" y="4185"/>
                    <a:pt x="2551" y="2551"/>
                  </a:cubicBezTo>
                  <a:cubicBezTo>
                    <a:pt x="4185" y="918"/>
                    <a:pt x="6400" y="0"/>
                    <a:pt x="8710" y="0"/>
                  </a:cubicBezTo>
                  <a:close/>
                </a:path>
              </a:pathLst>
            </a:custGeom>
            <a:solidFill>
              <a:srgbClr val="FFDE79"/>
            </a:solidFill>
          </p:spPr>
          <p:txBody>
            <a:bodyPr/>
            <a:lstStyle/>
            <a:p>
              <a:endParaRPr lang="en-US"/>
            </a:p>
          </p:txBody>
        </p:sp>
        <p:sp>
          <p:nvSpPr>
            <p:cNvPr id="25" name="TextBox 25"/>
            <p:cNvSpPr txBox="1"/>
            <p:nvPr/>
          </p:nvSpPr>
          <p:spPr>
            <a:xfrm>
              <a:off x="0" y="-9525"/>
              <a:ext cx="3979734" cy="167957"/>
            </a:xfrm>
            <a:prstGeom prst="rect">
              <a:avLst/>
            </a:prstGeom>
          </p:spPr>
          <p:txBody>
            <a:bodyPr lIns="50800" tIns="50800" rIns="50800" bIns="50800" rtlCol="0" anchor="ctr"/>
            <a:lstStyle/>
            <a:p>
              <a:pPr algn="ctr">
                <a:lnSpc>
                  <a:spcPts val="1889"/>
                </a:lnSpc>
              </a:pPr>
              <a:endParaRPr/>
            </a:p>
          </p:txBody>
        </p:sp>
      </p:grpSp>
      <p:grpSp>
        <p:nvGrpSpPr>
          <p:cNvPr id="26" name="Group 26"/>
          <p:cNvGrpSpPr/>
          <p:nvPr/>
        </p:nvGrpSpPr>
        <p:grpSpPr>
          <a:xfrm>
            <a:off x="1762921" y="6195023"/>
            <a:ext cx="15110551" cy="620550"/>
            <a:chOff x="0" y="0"/>
            <a:chExt cx="3979734" cy="163437"/>
          </a:xfrm>
        </p:grpSpPr>
        <p:sp>
          <p:nvSpPr>
            <p:cNvPr id="27" name="Freeform 27"/>
            <p:cNvSpPr/>
            <p:nvPr/>
          </p:nvSpPr>
          <p:spPr>
            <a:xfrm>
              <a:off x="0" y="0"/>
              <a:ext cx="3979733" cy="163437"/>
            </a:xfrm>
            <a:custGeom>
              <a:avLst/>
              <a:gdLst/>
              <a:ahLst/>
              <a:cxnLst/>
              <a:rect l="l" t="t" r="r" b="b"/>
              <a:pathLst>
                <a:path w="3979733" h="163437">
                  <a:moveTo>
                    <a:pt x="8710" y="0"/>
                  </a:moveTo>
                  <a:lnTo>
                    <a:pt x="3971024" y="0"/>
                  </a:lnTo>
                  <a:cubicBezTo>
                    <a:pt x="3973333" y="0"/>
                    <a:pt x="3975549" y="918"/>
                    <a:pt x="3977182" y="2551"/>
                  </a:cubicBezTo>
                  <a:cubicBezTo>
                    <a:pt x="3978816" y="4185"/>
                    <a:pt x="3979733" y="6400"/>
                    <a:pt x="3979733" y="8710"/>
                  </a:cubicBezTo>
                  <a:lnTo>
                    <a:pt x="3979733" y="154727"/>
                  </a:lnTo>
                  <a:cubicBezTo>
                    <a:pt x="3979733" y="157037"/>
                    <a:pt x="3978816" y="159252"/>
                    <a:pt x="3977182" y="160886"/>
                  </a:cubicBezTo>
                  <a:cubicBezTo>
                    <a:pt x="3975549" y="162519"/>
                    <a:pt x="3973333" y="163437"/>
                    <a:pt x="3971024" y="163437"/>
                  </a:cubicBezTo>
                  <a:lnTo>
                    <a:pt x="8710" y="163437"/>
                  </a:lnTo>
                  <a:cubicBezTo>
                    <a:pt x="6400" y="163437"/>
                    <a:pt x="4185" y="162519"/>
                    <a:pt x="2551" y="160886"/>
                  </a:cubicBezTo>
                  <a:cubicBezTo>
                    <a:pt x="918" y="159252"/>
                    <a:pt x="0" y="157037"/>
                    <a:pt x="0" y="154727"/>
                  </a:cubicBezTo>
                  <a:lnTo>
                    <a:pt x="0" y="8710"/>
                  </a:lnTo>
                  <a:cubicBezTo>
                    <a:pt x="0" y="6400"/>
                    <a:pt x="918" y="4185"/>
                    <a:pt x="2551" y="2551"/>
                  </a:cubicBezTo>
                  <a:cubicBezTo>
                    <a:pt x="4185" y="918"/>
                    <a:pt x="6400" y="0"/>
                    <a:pt x="8710" y="0"/>
                  </a:cubicBezTo>
                  <a:close/>
                </a:path>
              </a:pathLst>
            </a:custGeom>
            <a:solidFill>
              <a:srgbClr val="FFDE79"/>
            </a:solidFill>
          </p:spPr>
          <p:txBody>
            <a:bodyPr/>
            <a:lstStyle/>
            <a:p>
              <a:endParaRPr lang="en-US"/>
            </a:p>
          </p:txBody>
        </p:sp>
        <p:sp>
          <p:nvSpPr>
            <p:cNvPr id="28" name="TextBox 28"/>
            <p:cNvSpPr txBox="1"/>
            <p:nvPr/>
          </p:nvSpPr>
          <p:spPr>
            <a:xfrm>
              <a:off x="0" y="-9525"/>
              <a:ext cx="3979734" cy="172962"/>
            </a:xfrm>
            <a:prstGeom prst="rect">
              <a:avLst/>
            </a:prstGeom>
          </p:spPr>
          <p:txBody>
            <a:bodyPr lIns="50800" tIns="50800" rIns="50800" bIns="50800" rtlCol="0" anchor="ctr"/>
            <a:lstStyle/>
            <a:p>
              <a:pPr algn="ctr">
                <a:lnSpc>
                  <a:spcPts val="1889"/>
                </a:lnSpc>
              </a:pPr>
              <a:endParaRPr/>
            </a:p>
          </p:txBody>
        </p:sp>
      </p:grpSp>
      <p:grpSp>
        <p:nvGrpSpPr>
          <p:cNvPr id="29" name="Group 29"/>
          <p:cNvGrpSpPr/>
          <p:nvPr/>
        </p:nvGrpSpPr>
        <p:grpSpPr>
          <a:xfrm>
            <a:off x="1762921" y="6861391"/>
            <a:ext cx="15110551" cy="597522"/>
            <a:chOff x="0" y="0"/>
            <a:chExt cx="3979734" cy="157372"/>
          </a:xfrm>
        </p:grpSpPr>
        <p:sp>
          <p:nvSpPr>
            <p:cNvPr id="30" name="Freeform 30"/>
            <p:cNvSpPr/>
            <p:nvPr/>
          </p:nvSpPr>
          <p:spPr>
            <a:xfrm>
              <a:off x="0" y="0"/>
              <a:ext cx="3979733" cy="157372"/>
            </a:xfrm>
            <a:custGeom>
              <a:avLst/>
              <a:gdLst/>
              <a:ahLst/>
              <a:cxnLst/>
              <a:rect l="l" t="t" r="r" b="b"/>
              <a:pathLst>
                <a:path w="3979733" h="157372">
                  <a:moveTo>
                    <a:pt x="8710" y="0"/>
                  </a:moveTo>
                  <a:lnTo>
                    <a:pt x="3971024" y="0"/>
                  </a:lnTo>
                  <a:cubicBezTo>
                    <a:pt x="3973333" y="0"/>
                    <a:pt x="3975549" y="918"/>
                    <a:pt x="3977182" y="2551"/>
                  </a:cubicBezTo>
                  <a:cubicBezTo>
                    <a:pt x="3978816" y="4185"/>
                    <a:pt x="3979733" y="6400"/>
                    <a:pt x="3979733" y="8710"/>
                  </a:cubicBezTo>
                  <a:lnTo>
                    <a:pt x="3979733" y="148662"/>
                  </a:lnTo>
                  <a:cubicBezTo>
                    <a:pt x="3979733" y="150972"/>
                    <a:pt x="3978816" y="153187"/>
                    <a:pt x="3977182" y="154821"/>
                  </a:cubicBezTo>
                  <a:cubicBezTo>
                    <a:pt x="3975549" y="156454"/>
                    <a:pt x="3973333" y="157372"/>
                    <a:pt x="3971024" y="157372"/>
                  </a:cubicBezTo>
                  <a:lnTo>
                    <a:pt x="8710" y="157372"/>
                  </a:lnTo>
                  <a:cubicBezTo>
                    <a:pt x="6400" y="157372"/>
                    <a:pt x="4185" y="156454"/>
                    <a:pt x="2551" y="154821"/>
                  </a:cubicBezTo>
                  <a:cubicBezTo>
                    <a:pt x="918" y="153187"/>
                    <a:pt x="0" y="150972"/>
                    <a:pt x="0" y="148662"/>
                  </a:cubicBezTo>
                  <a:lnTo>
                    <a:pt x="0" y="8710"/>
                  </a:lnTo>
                  <a:cubicBezTo>
                    <a:pt x="0" y="6400"/>
                    <a:pt x="918" y="4185"/>
                    <a:pt x="2551" y="2551"/>
                  </a:cubicBezTo>
                  <a:cubicBezTo>
                    <a:pt x="4185" y="918"/>
                    <a:pt x="6400" y="0"/>
                    <a:pt x="8710" y="0"/>
                  </a:cubicBezTo>
                  <a:close/>
                </a:path>
              </a:pathLst>
            </a:custGeom>
            <a:solidFill>
              <a:srgbClr val="FFDE79"/>
            </a:solidFill>
          </p:spPr>
          <p:txBody>
            <a:bodyPr/>
            <a:lstStyle/>
            <a:p>
              <a:endParaRPr lang="en-US"/>
            </a:p>
          </p:txBody>
        </p:sp>
        <p:sp>
          <p:nvSpPr>
            <p:cNvPr id="31" name="TextBox 31"/>
            <p:cNvSpPr txBox="1"/>
            <p:nvPr/>
          </p:nvSpPr>
          <p:spPr>
            <a:xfrm>
              <a:off x="0" y="-9525"/>
              <a:ext cx="3979734" cy="166897"/>
            </a:xfrm>
            <a:prstGeom prst="rect">
              <a:avLst/>
            </a:prstGeom>
          </p:spPr>
          <p:txBody>
            <a:bodyPr lIns="50800" tIns="50800" rIns="50800" bIns="50800" rtlCol="0" anchor="ctr"/>
            <a:lstStyle/>
            <a:p>
              <a:pPr algn="ctr">
                <a:lnSpc>
                  <a:spcPts val="1889"/>
                </a:lnSpc>
              </a:pPr>
              <a:endParaRPr/>
            </a:p>
          </p:txBody>
        </p:sp>
      </p:grpSp>
      <p:grpSp>
        <p:nvGrpSpPr>
          <p:cNvPr id="32" name="Group 32"/>
          <p:cNvGrpSpPr/>
          <p:nvPr/>
        </p:nvGrpSpPr>
        <p:grpSpPr>
          <a:xfrm>
            <a:off x="1762921" y="7500013"/>
            <a:ext cx="15110551" cy="620550"/>
            <a:chOff x="0" y="0"/>
            <a:chExt cx="3979734" cy="163437"/>
          </a:xfrm>
        </p:grpSpPr>
        <p:sp>
          <p:nvSpPr>
            <p:cNvPr id="33" name="Freeform 33"/>
            <p:cNvSpPr/>
            <p:nvPr/>
          </p:nvSpPr>
          <p:spPr>
            <a:xfrm>
              <a:off x="0" y="0"/>
              <a:ext cx="3979733" cy="163437"/>
            </a:xfrm>
            <a:custGeom>
              <a:avLst/>
              <a:gdLst/>
              <a:ahLst/>
              <a:cxnLst/>
              <a:rect l="l" t="t" r="r" b="b"/>
              <a:pathLst>
                <a:path w="3979733" h="163437">
                  <a:moveTo>
                    <a:pt x="8710" y="0"/>
                  </a:moveTo>
                  <a:lnTo>
                    <a:pt x="3971024" y="0"/>
                  </a:lnTo>
                  <a:cubicBezTo>
                    <a:pt x="3973333" y="0"/>
                    <a:pt x="3975549" y="918"/>
                    <a:pt x="3977182" y="2551"/>
                  </a:cubicBezTo>
                  <a:cubicBezTo>
                    <a:pt x="3978816" y="4185"/>
                    <a:pt x="3979733" y="6400"/>
                    <a:pt x="3979733" y="8710"/>
                  </a:cubicBezTo>
                  <a:lnTo>
                    <a:pt x="3979733" y="154727"/>
                  </a:lnTo>
                  <a:cubicBezTo>
                    <a:pt x="3979733" y="157037"/>
                    <a:pt x="3978816" y="159252"/>
                    <a:pt x="3977182" y="160886"/>
                  </a:cubicBezTo>
                  <a:cubicBezTo>
                    <a:pt x="3975549" y="162519"/>
                    <a:pt x="3973333" y="163437"/>
                    <a:pt x="3971024" y="163437"/>
                  </a:cubicBezTo>
                  <a:lnTo>
                    <a:pt x="8710" y="163437"/>
                  </a:lnTo>
                  <a:cubicBezTo>
                    <a:pt x="6400" y="163437"/>
                    <a:pt x="4185" y="162519"/>
                    <a:pt x="2551" y="160886"/>
                  </a:cubicBezTo>
                  <a:cubicBezTo>
                    <a:pt x="918" y="159252"/>
                    <a:pt x="0" y="157037"/>
                    <a:pt x="0" y="154727"/>
                  </a:cubicBezTo>
                  <a:lnTo>
                    <a:pt x="0" y="8710"/>
                  </a:lnTo>
                  <a:cubicBezTo>
                    <a:pt x="0" y="6400"/>
                    <a:pt x="918" y="4185"/>
                    <a:pt x="2551" y="2551"/>
                  </a:cubicBezTo>
                  <a:cubicBezTo>
                    <a:pt x="4185" y="918"/>
                    <a:pt x="6400" y="0"/>
                    <a:pt x="8710" y="0"/>
                  </a:cubicBezTo>
                  <a:close/>
                </a:path>
              </a:pathLst>
            </a:custGeom>
            <a:solidFill>
              <a:srgbClr val="FFDE79"/>
            </a:solidFill>
          </p:spPr>
          <p:txBody>
            <a:bodyPr/>
            <a:lstStyle/>
            <a:p>
              <a:endParaRPr lang="en-US"/>
            </a:p>
          </p:txBody>
        </p:sp>
        <p:sp>
          <p:nvSpPr>
            <p:cNvPr id="34" name="TextBox 34"/>
            <p:cNvSpPr txBox="1"/>
            <p:nvPr/>
          </p:nvSpPr>
          <p:spPr>
            <a:xfrm>
              <a:off x="0" y="-9525"/>
              <a:ext cx="3979734" cy="172962"/>
            </a:xfrm>
            <a:prstGeom prst="rect">
              <a:avLst/>
            </a:prstGeom>
          </p:spPr>
          <p:txBody>
            <a:bodyPr lIns="50800" tIns="50800" rIns="50800" bIns="50800" rtlCol="0" anchor="ctr"/>
            <a:lstStyle/>
            <a:p>
              <a:pPr algn="ctr">
                <a:lnSpc>
                  <a:spcPts val="1889"/>
                </a:lnSpc>
              </a:pPr>
              <a:endParaRPr/>
            </a:p>
          </p:txBody>
        </p:sp>
      </p:grpSp>
      <p:grpSp>
        <p:nvGrpSpPr>
          <p:cNvPr id="35" name="Group 35"/>
          <p:cNvGrpSpPr/>
          <p:nvPr/>
        </p:nvGrpSpPr>
        <p:grpSpPr>
          <a:xfrm>
            <a:off x="1762921" y="8144376"/>
            <a:ext cx="15110551" cy="580350"/>
            <a:chOff x="0" y="0"/>
            <a:chExt cx="3979734" cy="152849"/>
          </a:xfrm>
        </p:grpSpPr>
        <p:sp>
          <p:nvSpPr>
            <p:cNvPr id="36" name="Freeform 36"/>
            <p:cNvSpPr/>
            <p:nvPr/>
          </p:nvSpPr>
          <p:spPr>
            <a:xfrm>
              <a:off x="0" y="0"/>
              <a:ext cx="3979733" cy="152849"/>
            </a:xfrm>
            <a:custGeom>
              <a:avLst/>
              <a:gdLst/>
              <a:ahLst/>
              <a:cxnLst/>
              <a:rect l="l" t="t" r="r" b="b"/>
              <a:pathLst>
                <a:path w="3979733" h="152849">
                  <a:moveTo>
                    <a:pt x="8710" y="0"/>
                  </a:moveTo>
                  <a:lnTo>
                    <a:pt x="3971024" y="0"/>
                  </a:lnTo>
                  <a:cubicBezTo>
                    <a:pt x="3973333" y="0"/>
                    <a:pt x="3975549" y="918"/>
                    <a:pt x="3977182" y="2551"/>
                  </a:cubicBezTo>
                  <a:cubicBezTo>
                    <a:pt x="3978816" y="4185"/>
                    <a:pt x="3979733" y="6400"/>
                    <a:pt x="3979733" y="8710"/>
                  </a:cubicBezTo>
                  <a:lnTo>
                    <a:pt x="3979733" y="144139"/>
                  </a:lnTo>
                  <a:cubicBezTo>
                    <a:pt x="3979733" y="146449"/>
                    <a:pt x="3978816" y="148665"/>
                    <a:pt x="3977182" y="150298"/>
                  </a:cubicBezTo>
                  <a:cubicBezTo>
                    <a:pt x="3975549" y="151932"/>
                    <a:pt x="3973333" y="152849"/>
                    <a:pt x="3971024" y="152849"/>
                  </a:cubicBezTo>
                  <a:lnTo>
                    <a:pt x="8710" y="152849"/>
                  </a:lnTo>
                  <a:cubicBezTo>
                    <a:pt x="6400" y="152849"/>
                    <a:pt x="4185" y="151932"/>
                    <a:pt x="2551" y="150298"/>
                  </a:cubicBezTo>
                  <a:cubicBezTo>
                    <a:pt x="918" y="148665"/>
                    <a:pt x="0" y="146449"/>
                    <a:pt x="0" y="144139"/>
                  </a:cubicBezTo>
                  <a:lnTo>
                    <a:pt x="0" y="8710"/>
                  </a:lnTo>
                  <a:cubicBezTo>
                    <a:pt x="0" y="6400"/>
                    <a:pt x="918" y="4185"/>
                    <a:pt x="2551" y="2551"/>
                  </a:cubicBezTo>
                  <a:cubicBezTo>
                    <a:pt x="4185" y="918"/>
                    <a:pt x="6400" y="0"/>
                    <a:pt x="8710" y="0"/>
                  </a:cubicBezTo>
                  <a:close/>
                </a:path>
              </a:pathLst>
            </a:custGeom>
            <a:solidFill>
              <a:srgbClr val="FFDE79"/>
            </a:solidFill>
          </p:spPr>
          <p:txBody>
            <a:bodyPr/>
            <a:lstStyle/>
            <a:p>
              <a:endParaRPr lang="en-US"/>
            </a:p>
          </p:txBody>
        </p:sp>
        <p:sp>
          <p:nvSpPr>
            <p:cNvPr id="37" name="TextBox 37"/>
            <p:cNvSpPr txBox="1"/>
            <p:nvPr/>
          </p:nvSpPr>
          <p:spPr>
            <a:xfrm>
              <a:off x="0" y="-9525"/>
              <a:ext cx="3979734" cy="162374"/>
            </a:xfrm>
            <a:prstGeom prst="rect">
              <a:avLst/>
            </a:prstGeom>
          </p:spPr>
          <p:txBody>
            <a:bodyPr lIns="50800" tIns="50800" rIns="50800" bIns="50800" rtlCol="0" anchor="ctr"/>
            <a:lstStyle/>
            <a:p>
              <a:pPr algn="ctr">
                <a:lnSpc>
                  <a:spcPts val="1889"/>
                </a:lnSpc>
              </a:pPr>
              <a:endParaRPr/>
            </a:p>
          </p:txBody>
        </p:sp>
      </p:grpSp>
      <p:grpSp>
        <p:nvGrpSpPr>
          <p:cNvPr id="38" name="Group 38"/>
          <p:cNvGrpSpPr/>
          <p:nvPr/>
        </p:nvGrpSpPr>
        <p:grpSpPr>
          <a:xfrm>
            <a:off x="13730509" y="3238859"/>
            <a:ext cx="3142963" cy="1621532"/>
            <a:chOff x="0" y="0"/>
            <a:chExt cx="827776" cy="427070"/>
          </a:xfrm>
        </p:grpSpPr>
        <p:sp>
          <p:nvSpPr>
            <p:cNvPr id="39" name="Freeform 39"/>
            <p:cNvSpPr/>
            <p:nvPr/>
          </p:nvSpPr>
          <p:spPr>
            <a:xfrm>
              <a:off x="0" y="0"/>
              <a:ext cx="827776" cy="427070"/>
            </a:xfrm>
            <a:custGeom>
              <a:avLst/>
              <a:gdLst/>
              <a:ahLst/>
              <a:cxnLst/>
              <a:rect l="l" t="t" r="r" b="b"/>
              <a:pathLst>
                <a:path w="827776" h="427070">
                  <a:moveTo>
                    <a:pt x="41875" y="0"/>
                  </a:moveTo>
                  <a:lnTo>
                    <a:pt x="785901" y="0"/>
                  </a:lnTo>
                  <a:cubicBezTo>
                    <a:pt x="797007" y="0"/>
                    <a:pt x="807658" y="4412"/>
                    <a:pt x="815511" y="12265"/>
                  </a:cubicBezTo>
                  <a:cubicBezTo>
                    <a:pt x="823365" y="20118"/>
                    <a:pt x="827776" y="30769"/>
                    <a:pt x="827776" y="41875"/>
                  </a:cubicBezTo>
                  <a:lnTo>
                    <a:pt x="827776" y="385195"/>
                  </a:lnTo>
                  <a:cubicBezTo>
                    <a:pt x="827776" y="396301"/>
                    <a:pt x="823365" y="406952"/>
                    <a:pt x="815511" y="414805"/>
                  </a:cubicBezTo>
                  <a:cubicBezTo>
                    <a:pt x="807658" y="422658"/>
                    <a:pt x="797007" y="427070"/>
                    <a:pt x="785901" y="427070"/>
                  </a:cubicBezTo>
                  <a:lnTo>
                    <a:pt x="41875" y="427070"/>
                  </a:lnTo>
                  <a:cubicBezTo>
                    <a:pt x="18748" y="427070"/>
                    <a:pt x="0" y="408322"/>
                    <a:pt x="0" y="385195"/>
                  </a:cubicBezTo>
                  <a:lnTo>
                    <a:pt x="0" y="41875"/>
                  </a:lnTo>
                  <a:cubicBezTo>
                    <a:pt x="0" y="30769"/>
                    <a:pt x="4412" y="20118"/>
                    <a:pt x="12265" y="12265"/>
                  </a:cubicBezTo>
                  <a:cubicBezTo>
                    <a:pt x="20118" y="4412"/>
                    <a:pt x="30769" y="0"/>
                    <a:pt x="41875" y="0"/>
                  </a:cubicBezTo>
                  <a:close/>
                </a:path>
              </a:pathLst>
            </a:custGeom>
            <a:solidFill>
              <a:srgbClr val="D9D9D9"/>
            </a:solidFill>
          </p:spPr>
          <p:txBody>
            <a:bodyPr/>
            <a:lstStyle/>
            <a:p>
              <a:endParaRPr lang="en-US"/>
            </a:p>
          </p:txBody>
        </p:sp>
        <p:sp>
          <p:nvSpPr>
            <p:cNvPr id="40" name="TextBox 40"/>
            <p:cNvSpPr txBox="1"/>
            <p:nvPr/>
          </p:nvSpPr>
          <p:spPr>
            <a:xfrm>
              <a:off x="0" y="-9525"/>
              <a:ext cx="827776" cy="436595"/>
            </a:xfrm>
            <a:prstGeom prst="rect">
              <a:avLst/>
            </a:prstGeom>
          </p:spPr>
          <p:txBody>
            <a:bodyPr lIns="50800" tIns="50800" rIns="50800" bIns="50800" rtlCol="0" anchor="ctr"/>
            <a:lstStyle/>
            <a:p>
              <a:pPr algn="ctr">
                <a:lnSpc>
                  <a:spcPts val="1889"/>
                </a:lnSpc>
              </a:pPr>
              <a:endParaRPr/>
            </a:p>
          </p:txBody>
        </p:sp>
      </p:grpSp>
      <p:graphicFrame>
        <p:nvGraphicFramePr>
          <p:cNvPr id="41" name="Table 41"/>
          <p:cNvGraphicFramePr>
            <a:graphicFrameLocks noGrp="1"/>
          </p:cNvGraphicFramePr>
          <p:nvPr>
            <p:extLst>
              <p:ext uri="{D42A27DB-BD31-4B8C-83A1-F6EECF244321}">
                <p14:modId xmlns:p14="http://schemas.microsoft.com/office/powerpoint/2010/main" val="1771375212"/>
              </p:ext>
            </p:extLst>
          </p:nvPr>
        </p:nvGraphicFramePr>
        <p:xfrm>
          <a:off x="1810547" y="3229334"/>
          <a:ext cx="14962901" cy="5507703"/>
        </p:xfrm>
        <a:graphic>
          <a:graphicData uri="http://schemas.openxmlformats.org/drawingml/2006/table">
            <a:tbl>
              <a:tblPr rtl="1"/>
              <a:tblGrid>
                <a:gridCol w="3053171">
                  <a:extLst>
                    <a:ext uri="{9D8B030D-6E8A-4147-A177-3AD203B41FA5}">
                      <a16:colId xmlns:a16="http://schemas.microsoft.com/office/drawing/2014/main" val="20000"/>
                    </a:ext>
                  </a:extLst>
                </a:gridCol>
                <a:gridCol w="1895551">
                  <a:extLst>
                    <a:ext uri="{9D8B030D-6E8A-4147-A177-3AD203B41FA5}">
                      <a16:colId xmlns:a16="http://schemas.microsoft.com/office/drawing/2014/main" val="20001"/>
                    </a:ext>
                  </a:extLst>
                </a:gridCol>
                <a:gridCol w="1895551">
                  <a:extLst>
                    <a:ext uri="{9D8B030D-6E8A-4147-A177-3AD203B41FA5}">
                      <a16:colId xmlns:a16="http://schemas.microsoft.com/office/drawing/2014/main" val="20002"/>
                    </a:ext>
                  </a:extLst>
                </a:gridCol>
                <a:gridCol w="2058146">
                  <a:extLst>
                    <a:ext uri="{9D8B030D-6E8A-4147-A177-3AD203B41FA5}">
                      <a16:colId xmlns:a16="http://schemas.microsoft.com/office/drawing/2014/main" val="20003"/>
                    </a:ext>
                  </a:extLst>
                </a:gridCol>
                <a:gridCol w="2058146">
                  <a:extLst>
                    <a:ext uri="{9D8B030D-6E8A-4147-A177-3AD203B41FA5}">
                      <a16:colId xmlns:a16="http://schemas.microsoft.com/office/drawing/2014/main" val="20004"/>
                    </a:ext>
                  </a:extLst>
                </a:gridCol>
                <a:gridCol w="2001168">
                  <a:extLst>
                    <a:ext uri="{9D8B030D-6E8A-4147-A177-3AD203B41FA5}">
                      <a16:colId xmlns:a16="http://schemas.microsoft.com/office/drawing/2014/main" val="20005"/>
                    </a:ext>
                  </a:extLst>
                </a:gridCol>
                <a:gridCol w="2001168">
                  <a:extLst>
                    <a:ext uri="{9D8B030D-6E8A-4147-A177-3AD203B41FA5}">
                      <a16:colId xmlns:a16="http://schemas.microsoft.com/office/drawing/2014/main" val="20006"/>
                    </a:ext>
                  </a:extLst>
                </a:gridCol>
              </a:tblGrid>
              <a:tr h="640288">
                <a:tc rowSpan="2">
                  <a:txBody>
                    <a:bodyPr/>
                    <a:lstStyle/>
                    <a:p>
                      <a:pPr algn="ctr" rtl="1">
                        <a:lnSpc>
                          <a:spcPts val="3209"/>
                        </a:lnSpc>
                        <a:defRPr/>
                      </a:pPr>
                      <a:r>
                        <a:rPr lang="ar-EG" sz="2499" b="1" spc="-11">
                          <a:solidFill>
                            <a:srgbClr val="000000"/>
                          </a:solidFill>
                          <a:latin typeface="Almarai Bold"/>
                          <a:ea typeface="Almarai Bold"/>
                          <a:cs typeface="Almarai Bold"/>
                          <a:sym typeface="Almarai Bold"/>
                          <a:rtl/>
                        </a:rPr>
                        <a:t> </a:t>
                      </a:r>
                      <a:endParaRPr lang="en-US" sz="1100"/>
                    </a:p>
                    <a:p>
                      <a:pPr algn="ctr" rtl="1">
                        <a:lnSpc>
                          <a:spcPts val="3209"/>
                        </a:lnSpc>
                      </a:pPr>
                      <a:r>
                        <a:rPr lang="ar-EG" sz="2499" b="1" spc="-11">
                          <a:solidFill>
                            <a:srgbClr val="000000"/>
                          </a:solidFill>
                          <a:latin typeface="Almarai Bold"/>
                          <a:ea typeface="Almarai Bold"/>
                          <a:cs typeface="Almarai Bold"/>
                          <a:sym typeface="Almarai Bold"/>
                          <a:rtl/>
                        </a:rPr>
                        <a:t>معايير المقارنة</a:t>
                      </a:r>
                    </a:p>
                  </a:txBody>
                  <a:tcPr marL="0" marR="0" marT="0" marB="0" anchor="ctr">
                    <a:lnL w="0" cap="flat" cmpd="sng" algn="ctr">
                      <a:solidFill>
                        <a:srgbClr val="000000"/>
                      </a:solidFill>
                      <a:prstDash val="solid"/>
                      <a:round/>
                      <a:headEnd type="none" w="med" len="med"/>
                      <a:tailEnd type="none" w="med" len="med"/>
                    </a:lnL>
                    <a:lnR w="4762" cap="flat" cmpd="sng" algn="ctr">
                      <a:solidFill>
                        <a:srgbClr val="D9D9D9"/>
                      </a:solidFill>
                      <a:prstDash val="solid"/>
                      <a:round/>
                      <a:headEnd type="none" w="med" len="med"/>
                      <a:tailEnd type="none" w="med" len="med"/>
                    </a:lnR>
                    <a:lnT w="0" cap="flat" cmpd="sng" algn="ctr">
                      <a:solidFill>
                        <a:srgbClr val="000000"/>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gridSpan="2">
                  <a:txBody>
                    <a:bodyPr/>
                    <a:lstStyle/>
                    <a:p>
                      <a:pPr algn="ctr" rtl="1">
                        <a:lnSpc>
                          <a:spcPts val="3209"/>
                        </a:lnSpc>
                        <a:defRPr/>
                      </a:pPr>
                      <a:r>
                        <a:rPr lang="ar-EG" sz="2499" b="1" spc="-11">
                          <a:solidFill>
                            <a:srgbClr val="000000"/>
                          </a:solidFill>
                          <a:latin typeface="Almarai Bold"/>
                          <a:ea typeface="Almarai Bold"/>
                          <a:cs typeface="Almarai Bold"/>
                          <a:sym typeface="Almarai Bold"/>
                          <a:rtl/>
                        </a:rPr>
                        <a:t>فكرة (</a:t>
                      </a:r>
                      <a:r>
                        <a:rPr lang="en-US" sz="2499" b="1" spc="-11">
                          <a:solidFill>
                            <a:srgbClr val="000000"/>
                          </a:solidFill>
                          <a:latin typeface="Almarai Bold"/>
                          <a:ea typeface="Almarai Bold"/>
                          <a:cs typeface="Almarai Bold"/>
                          <a:sym typeface="Almarai Bold"/>
                        </a:rPr>
                        <a:t>1</a:t>
                      </a:r>
                      <a:r>
                        <a:rPr lang="ar-EG" sz="2499" b="1" spc="-11">
                          <a:solidFill>
                            <a:srgbClr val="000000"/>
                          </a:solidFill>
                          <a:latin typeface="Almarai Bold"/>
                          <a:ea typeface="Almarai Bold"/>
                          <a:cs typeface="Almarai Bold"/>
                          <a:sym typeface="Almarai Bold"/>
                          <a:rtl/>
                        </a:rPr>
                        <a:t>)</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0" cap="flat" cmpd="sng" algn="ctr">
                      <a:solidFill>
                        <a:srgbClr val="000000"/>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hMerge="1">
                  <a:txBody>
                    <a:bodyPr/>
                    <a:lstStyle/>
                    <a:p>
                      <a:pPr algn="ctr" rtl="1">
                        <a:lnSpc>
                          <a:spcPts val="3209"/>
                        </a:lnSpc>
                        <a:defRPr/>
                      </a:pPr>
                      <a:r>
                        <a:rPr lang="ar-EG" sz="2499" b="1" spc="-11">
                          <a:solidFill>
                            <a:srgbClr val="000000"/>
                          </a:solidFill>
                          <a:latin typeface="Almarai Bold"/>
                          <a:ea typeface="Almarai Bold"/>
                          <a:cs typeface="Almarai Bold"/>
                          <a:sym typeface="Almarai Bold"/>
                          <a:rtl/>
                        </a:rPr>
                        <a:t>فكرة (</a:t>
                      </a:r>
                      <a:r>
                        <a:rPr lang="en-US" sz="2499" b="1" spc="-11">
                          <a:solidFill>
                            <a:srgbClr val="000000"/>
                          </a:solidFill>
                          <a:latin typeface="Almarai Bold"/>
                          <a:ea typeface="Almarai Bold"/>
                          <a:cs typeface="Almarai Bold"/>
                          <a:sym typeface="Almarai Bold"/>
                        </a:rPr>
                        <a:t>1</a:t>
                      </a:r>
                      <a:r>
                        <a:rPr lang="ar-EG" sz="2499" b="1" spc="-11">
                          <a:solidFill>
                            <a:srgbClr val="000000"/>
                          </a:solidFill>
                          <a:latin typeface="Almarai Bold"/>
                          <a:ea typeface="Almarai Bold"/>
                          <a:cs typeface="Almarai Bold"/>
                          <a:sym typeface="Almarai Bold"/>
                          <a:rtl/>
                        </a:rPr>
                        <a:t>)</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0" cap="flat" cmpd="sng" algn="ctr">
                      <a:solidFill>
                        <a:srgbClr val="000000"/>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gridSpan="2">
                  <a:txBody>
                    <a:bodyPr/>
                    <a:lstStyle/>
                    <a:p>
                      <a:pPr algn="ctr" rtl="1">
                        <a:lnSpc>
                          <a:spcPts val="3209"/>
                        </a:lnSpc>
                        <a:defRPr/>
                      </a:pPr>
                      <a:r>
                        <a:rPr lang="ar-EG" sz="2499" b="1" spc="-11">
                          <a:solidFill>
                            <a:srgbClr val="000000"/>
                          </a:solidFill>
                          <a:latin typeface="Almarai Bold"/>
                          <a:ea typeface="Almarai Bold"/>
                          <a:cs typeface="Almarai Bold"/>
                          <a:sym typeface="Almarai Bold"/>
                          <a:rtl/>
                        </a:rPr>
                        <a:t>فكرة (</a:t>
                      </a:r>
                      <a:r>
                        <a:rPr lang="en-US" sz="2499" b="1" spc="-11">
                          <a:solidFill>
                            <a:srgbClr val="000000"/>
                          </a:solidFill>
                          <a:latin typeface="Almarai Bold"/>
                          <a:ea typeface="Almarai Bold"/>
                          <a:cs typeface="Almarai Bold"/>
                          <a:sym typeface="Almarai Bold"/>
                        </a:rPr>
                        <a:t>2</a:t>
                      </a:r>
                      <a:r>
                        <a:rPr lang="ar-EG" sz="2499" b="1" spc="-11">
                          <a:solidFill>
                            <a:srgbClr val="000000"/>
                          </a:solidFill>
                          <a:latin typeface="Almarai Bold"/>
                          <a:ea typeface="Almarai Bold"/>
                          <a:cs typeface="Almarai Bold"/>
                          <a:sym typeface="Almarai Bold"/>
                          <a:rtl/>
                        </a:rPr>
                        <a:t>)</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0" cap="flat" cmpd="sng" algn="ctr">
                      <a:solidFill>
                        <a:srgbClr val="000000"/>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hMerge="1">
                  <a:txBody>
                    <a:bodyPr/>
                    <a:lstStyle/>
                    <a:p>
                      <a:pPr algn="ctr" rtl="1">
                        <a:lnSpc>
                          <a:spcPts val="3209"/>
                        </a:lnSpc>
                        <a:defRPr/>
                      </a:pPr>
                      <a:r>
                        <a:rPr lang="ar-EG" sz="2499" b="1" spc="-11">
                          <a:solidFill>
                            <a:srgbClr val="000000"/>
                          </a:solidFill>
                          <a:latin typeface="Almarai Bold"/>
                          <a:ea typeface="Almarai Bold"/>
                          <a:cs typeface="Almarai Bold"/>
                          <a:sym typeface="Almarai Bold"/>
                          <a:rtl/>
                        </a:rPr>
                        <a:t>فكرة (</a:t>
                      </a:r>
                      <a:r>
                        <a:rPr lang="en-US" sz="2499" b="1" spc="-11">
                          <a:solidFill>
                            <a:srgbClr val="000000"/>
                          </a:solidFill>
                          <a:latin typeface="Almarai Bold"/>
                          <a:ea typeface="Almarai Bold"/>
                          <a:cs typeface="Almarai Bold"/>
                          <a:sym typeface="Almarai Bold"/>
                        </a:rPr>
                        <a:t>2</a:t>
                      </a:r>
                      <a:r>
                        <a:rPr lang="ar-EG" sz="2499" b="1" spc="-11">
                          <a:solidFill>
                            <a:srgbClr val="000000"/>
                          </a:solidFill>
                          <a:latin typeface="Almarai Bold"/>
                          <a:ea typeface="Almarai Bold"/>
                          <a:cs typeface="Almarai Bold"/>
                          <a:sym typeface="Almarai Bold"/>
                          <a:rtl/>
                        </a:rPr>
                        <a:t>)</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0" cap="flat" cmpd="sng" algn="ctr">
                      <a:solidFill>
                        <a:srgbClr val="000000"/>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gridSpan="2">
                  <a:txBody>
                    <a:bodyPr/>
                    <a:lstStyle/>
                    <a:p>
                      <a:pPr algn="ctr" rtl="1">
                        <a:lnSpc>
                          <a:spcPts val="3209"/>
                        </a:lnSpc>
                        <a:defRPr/>
                      </a:pPr>
                      <a:r>
                        <a:rPr lang="ar-EG" sz="2499" b="1" spc="-11">
                          <a:solidFill>
                            <a:srgbClr val="000000"/>
                          </a:solidFill>
                          <a:latin typeface="Almarai Bold"/>
                          <a:ea typeface="Almarai Bold"/>
                          <a:cs typeface="Almarai Bold"/>
                          <a:sym typeface="Almarai Bold"/>
                          <a:rtl/>
                        </a:rPr>
                        <a:t>فكرة (</a:t>
                      </a:r>
                      <a:r>
                        <a:rPr lang="en-US" sz="2499" b="1" spc="-11">
                          <a:solidFill>
                            <a:srgbClr val="000000"/>
                          </a:solidFill>
                          <a:latin typeface="Almarai Bold"/>
                          <a:ea typeface="Almarai Bold"/>
                          <a:cs typeface="Almarai Bold"/>
                          <a:sym typeface="Almarai Bold"/>
                        </a:rPr>
                        <a:t>3</a:t>
                      </a:r>
                      <a:r>
                        <a:rPr lang="ar-EG" sz="2499" b="1" spc="-11">
                          <a:solidFill>
                            <a:srgbClr val="000000"/>
                          </a:solidFill>
                          <a:latin typeface="Almarai Bold"/>
                          <a:ea typeface="Almarai Bold"/>
                          <a:cs typeface="Almarai Bold"/>
                          <a:sym typeface="Almarai Bold"/>
                          <a:rtl/>
                        </a:rPr>
                        <a:t>)</a:t>
                      </a:r>
                      <a:endParaRPr lang="en-US" sz="1100"/>
                    </a:p>
                  </a:txBody>
                  <a:tcPr marL="0" marR="0" marT="0" marB="0" anchor="ctr">
                    <a:lnL w="4762" cap="flat" cmpd="sng" algn="ctr">
                      <a:solidFill>
                        <a:srgbClr val="D9D9D9"/>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hMerge="1">
                  <a:txBody>
                    <a:bodyPr/>
                    <a:lstStyle/>
                    <a:p>
                      <a:pPr algn="ctr" rtl="1">
                        <a:lnSpc>
                          <a:spcPts val="3209"/>
                        </a:lnSpc>
                        <a:defRPr/>
                      </a:pPr>
                      <a:r>
                        <a:rPr lang="ar-EG" sz="2499" b="1" spc="-11">
                          <a:solidFill>
                            <a:srgbClr val="000000"/>
                          </a:solidFill>
                          <a:latin typeface="Almarai Bold"/>
                          <a:ea typeface="Almarai Bold"/>
                          <a:cs typeface="Almarai Bold"/>
                          <a:sym typeface="Almarai Bold"/>
                          <a:rtl/>
                        </a:rPr>
                        <a:t>فكرة (</a:t>
                      </a:r>
                      <a:r>
                        <a:rPr lang="en-US" sz="2499" b="1" spc="-11">
                          <a:solidFill>
                            <a:srgbClr val="000000"/>
                          </a:solidFill>
                          <a:latin typeface="Almarai Bold"/>
                          <a:ea typeface="Almarai Bold"/>
                          <a:cs typeface="Almarai Bold"/>
                          <a:sym typeface="Almarai Bold"/>
                        </a:rPr>
                        <a:t>3</a:t>
                      </a:r>
                      <a:r>
                        <a:rPr lang="ar-EG" sz="2499" b="1" spc="-11">
                          <a:solidFill>
                            <a:srgbClr val="000000"/>
                          </a:solidFill>
                          <a:latin typeface="Almarai Bold"/>
                          <a:ea typeface="Almarai Bold"/>
                          <a:cs typeface="Almarai Bold"/>
                          <a:sym typeface="Almarai Bold"/>
                          <a:rtl/>
                        </a:rPr>
                        <a:t>)</a:t>
                      </a:r>
                      <a:endParaRPr lang="en-US" sz="1100"/>
                    </a:p>
                  </a:txBody>
                  <a:tcPr marL="0" marR="0" marT="0" marB="0" anchor="ctr">
                    <a:lnL w="4762" cap="flat" cmpd="sng" algn="ctr">
                      <a:solidFill>
                        <a:srgbClr val="D9D9D9"/>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0"/>
                  </a:ext>
                </a:extLst>
              </a:tr>
              <a:tr h="962025">
                <a:tc vMerge="1">
                  <a:txBody>
                    <a:bodyPr/>
                    <a:lstStyle/>
                    <a:p>
                      <a:pPr algn="ctr" rtl="1">
                        <a:lnSpc>
                          <a:spcPts val="3209"/>
                        </a:lnSpc>
                        <a:defRPr/>
                      </a:pPr>
                      <a:r>
                        <a:rPr lang="ar-EG" sz="2499" b="1" spc="-11">
                          <a:solidFill>
                            <a:srgbClr val="000000"/>
                          </a:solidFill>
                          <a:latin typeface="Almarai Bold"/>
                          <a:ea typeface="Almarai Bold"/>
                          <a:cs typeface="Almarai Bold"/>
                          <a:sym typeface="Almarai Bold"/>
                          <a:rtl/>
                        </a:rPr>
                        <a:t> </a:t>
                      </a:r>
                      <a:endParaRPr lang="en-US" sz="1100"/>
                    </a:p>
                    <a:p>
                      <a:pPr algn="ctr" rtl="1">
                        <a:lnSpc>
                          <a:spcPts val="3209"/>
                        </a:lnSpc>
                      </a:pPr>
                      <a:r>
                        <a:rPr lang="ar-EG" sz="2499" b="1" spc="-11">
                          <a:solidFill>
                            <a:srgbClr val="000000"/>
                          </a:solidFill>
                          <a:latin typeface="Almarai Bold"/>
                          <a:ea typeface="Almarai Bold"/>
                          <a:cs typeface="Almarai Bold"/>
                          <a:sym typeface="Almarai Bold"/>
                          <a:rtl/>
                        </a:rPr>
                        <a:t>معايير المقارنة</a:t>
                      </a:r>
                    </a:p>
                  </a:txBody>
                  <a:tcPr marL="0" marR="0" marT="0" marB="0" anchor="ctr">
                    <a:lnL w="0" cap="flat" cmpd="sng" algn="ctr">
                      <a:solidFill>
                        <a:srgbClr val="000000"/>
                      </a:solidFill>
                      <a:prstDash val="solid"/>
                      <a:round/>
                      <a:headEnd type="none" w="med" len="med"/>
                      <a:tailEnd type="none" w="med" len="med"/>
                    </a:lnL>
                    <a:lnR w="4762" cap="flat" cmpd="sng" algn="ctr">
                      <a:solidFill>
                        <a:srgbClr val="D9D9D9"/>
                      </a:solidFill>
                      <a:prstDash val="solid"/>
                      <a:round/>
                      <a:headEnd type="none" w="med" len="med"/>
                      <a:tailEnd type="none" w="med" len="med"/>
                    </a:lnR>
                    <a:lnT w="0" cap="flat" cmpd="sng" algn="ctr">
                      <a:solidFill>
                        <a:srgbClr val="000000"/>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ar-EG" sz="2499" spc="-11">
                          <a:solidFill>
                            <a:srgbClr val="000000"/>
                          </a:solidFill>
                          <a:latin typeface="Almarai"/>
                          <a:ea typeface="Almarai"/>
                          <a:cs typeface="Almarai"/>
                          <a:sym typeface="Almarai"/>
                          <a:rtl/>
                        </a:rPr>
                        <a:t>المقياس</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ar-EG" sz="2499" spc="-11">
                          <a:solidFill>
                            <a:srgbClr val="000000"/>
                          </a:solidFill>
                          <a:latin typeface="Almarai"/>
                          <a:ea typeface="Almarai"/>
                          <a:cs typeface="Almarai"/>
                          <a:sym typeface="Almarai"/>
                          <a:rtl/>
                        </a:rPr>
                        <a:t>الدرجة المستحقة</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ar-EG" sz="2499" spc="-11">
                          <a:solidFill>
                            <a:srgbClr val="000000"/>
                          </a:solidFill>
                          <a:latin typeface="Almarai"/>
                          <a:ea typeface="Almarai"/>
                          <a:cs typeface="Almarai"/>
                          <a:sym typeface="Almarai"/>
                          <a:rtl/>
                        </a:rPr>
                        <a:t>المقياس</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ar-EG" sz="2499" spc="-11">
                          <a:solidFill>
                            <a:srgbClr val="000000"/>
                          </a:solidFill>
                          <a:latin typeface="Almarai"/>
                          <a:ea typeface="Almarai"/>
                          <a:cs typeface="Almarai"/>
                          <a:sym typeface="Almarai"/>
                          <a:rtl/>
                        </a:rPr>
                        <a:t>الدرجة المستحقة</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ar-EG" sz="2499" spc="-11">
                          <a:solidFill>
                            <a:srgbClr val="000000"/>
                          </a:solidFill>
                          <a:latin typeface="Almarai"/>
                          <a:ea typeface="Almarai"/>
                          <a:cs typeface="Almarai"/>
                          <a:sym typeface="Almarai"/>
                          <a:rtl/>
                        </a:rPr>
                        <a:t>المقياس</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ar-EG" sz="2499" spc="-11">
                          <a:solidFill>
                            <a:srgbClr val="000000"/>
                          </a:solidFill>
                          <a:latin typeface="Almarai"/>
                          <a:ea typeface="Almarai"/>
                          <a:cs typeface="Almarai"/>
                          <a:sym typeface="Almarai"/>
                          <a:rtl/>
                        </a:rPr>
                        <a:t>الدرجة المستحقة</a:t>
                      </a:r>
                      <a:endParaRPr lang="en-US" sz="1100"/>
                    </a:p>
                  </a:txBody>
                  <a:tcPr marL="0" marR="0" marT="0" marB="0" anchor="ctr">
                    <a:lnL w="4762" cap="flat" cmpd="sng" algn="ctr">
                      <a:solidFill>
                        <a:srgbClr val="D9D9D9"/>
                      </a:solidFill>
                      <a:prstDash val="solid"/>
                      <a:round/>
                      <a:headEnd type="none" w="med" len="med"/>
                      <a:tailEnd type="none" w="med" len="med"/>
                    </a:lnL>
                    <a:lnR w="0" cap="flat" cmpd="sng" algn="ctr">
                      <a:solidFill>
                        <a:srgbClr val="000000"/>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1"/>
                  </a:ext>
                </a:extLst>
              </a:tr>
              <a:tr h="640288">
                <a:tc>
                  <a:txBody>
                    <a:bodyPr/>
                    <a:lstStyle/>
                    <a:p>
                      <a:pPr algn="ctr" rtl="1">
                        <a:lnSpc>
                          <a:spcPts val="3209"/>
                        </a:lnSpc>
                        <a:defRPr/>
                      </a:pPr>
                      <a:r>
                        <a:rPr lang="ar-EG" sz="2499" spc="-11">
                          <a:solidFill>
                            <a:srgbClr val="000000"/>
                          </a:solidFill>
                          <a:latin typeface="Almarai"/>
                          <a:ea typeface="Almarai"/>
                          <a:cs typeface="Almarai"/>
                          <a:sym typeface="Almarai"/>
                          <a:rtl/>
                        </a:rPr>
                        <a:t>القدرات المعرفية</a:t>
                      </a:r>
                      <a:endParaRPr lang="en-US" sz="1100"/>
                    </a:p>
                  </a:txBody>
                  <a:tcPr marL="0" marR="0" marT="0" marB="0" anchor="ctr">
                    <a:lnL w="0" cap="flat" cmpd="sng" algn="ctr">
                      <a:solidFill>
                        <a:srgbClr val="000000"/>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en-US" sz="2499" spc="-11">
                          <a:solidFill>
                            <a:srgbClr val="000000"/>
                          </a:solidFill>
                          <a:latin typeface="Almarai"/>
                          <a:ea typeface="Almarai"/>
                          <a:cs typeface="Almarai"/>
                          <a:sym typeface="Almarai"/>
                        </a:rPr>
                        <a:t>25</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en-US" sz="2499" spc="-11">
                          <a:solidFill>
                            <a:srgbClr val="000000"/>
                          </a:solidFill>
                          <a:latin typeface="Almarai"/>
                          <a:ea typeface="Almarai"/>
                          <a:cs typeface="Almarai"/>
                          <a:sym typeface="Almarai"/>
                        </a:rPr>
                        <a:t>20</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en-US" sz="2499" spc="-11">
                          <a:solidFill>
                            <a:srgbClr val="000000"/>
                          </a:solidFill>
                          <a:latin typeface="Almarai"/>
                          <a:ea typeface="Almarai"/>
                          <a:cs typeface="Almarai"/>
                          <a:sym typeface="Almarai"/>
                        </a:rPr>
                        <a:t>20</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en-US" sz="2499" spc="-11">
                          <a:solidFill>
                            <a:srgbClr val="000000"/>
                          </a:solidFill>
                          <a:latin typeface="Almarai"/>
                          <a:ea typeface="Almarai"/>
                          <a:cs typeface="Almarai"/>
                          <a:sym typeface="Almarai"/>
                        </a:rPr>
                        <a:t>20</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en-US" sz="2499" spc="-11">
                          <a:solidFill>
                            <a:srgbClr val="000000"/>
                          </a:solidFill>
                          <a:latin typeface="Almarai"/>
                          <a:ea typeface="Almarai"/>
                          <a:cs typeface="Almarai"/>
                          <a:sym typeface="Almarai"/>
                        </a:rPr>
                        <a:t>10</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en-US" sz="2499" spc="-11">
                          <a:solidFill>
                            <a:srgbClr val="000000"/>
                          </a:solidFill>
                          <a:latin typeface="Almarai"/>
                          <a:ea typeface="Almarai"/>
                          <a:cs typeface="Almarai"/>
                          <a:sym typeface="Almarai"/>
                        </a:rPr>
                        <a:t>10</a:t>
                      </a:r>
                      <a:endParaRPr lang="en-US" sz="1100"/>
                    </a:p>
                  </a:txBody>
                  <a:tcPr marL="0" marR="0" marT="0" marB="0" anchor="ctr">
                    <a:lnL w="4762" cap="flat" cmpd="sng" algn="ctr">
                      <a:solidFill>
                        <a:srgbClr val="D9D9D9"/>
                      </a:solidFill>
                      <a:prstDash val="solid"/>
                      <a:round/>
                      <a:headEnd type="none" w="med" len="med"/>
                      <a:tailEnd type="none" w="med" len="med"/>
                    </a:lnL>
                    <a:lnR w="0" cap="flat" cmpd="sng" algn="ctr">
                      <a:solidFill>
                        <a:srgbClr val="000000"/>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2"/>
                  </a:ext>
                </a:extLst>
              </a:tr>
              <a:tr h="640288">
                <a:tc>
                  <a:txBody>
                    <a:bodyPr/>
                    <a:lstStyle/>
                    <a:p>
                      <a:pPr algn="ctr" rtl="1">
                        <a:lnSpc>
                          <a:spcPts val="3209"/>
                        </a:lnSpc>
                        <a:defRPr/>
                      </a:pPr>
                      <a:r>
                        <a:rPr lang="ar-EG" sz="2499" spc="-11">
                          <a:solidFill>
                            <a:srgbClr val="000000"/>
                          </a:solidFill>
                          <a:latin typeface="Almarai"/>
                          <a:ea typeface="Almarai"/>
                          <a:cs typeface="Almarai"/>
                          <a:sym typeface="Almarai"/>
                          <a:rtl/>
                        </a:rPr>
                        <a:t>القدرات المالية</a:t>
                      </a:r>
                      <a:endParaRPr lang="en-US" sz="1100"/>
                    </a:p>
                  </a:txBody>
                  <a:tcPr marL="0" marR="0" marT="0" marB="0" anchor="ctr">
                    <a:lnL w="0" cap="flat" cmpd="sng" algn="ctr">
                      <a:solidFill>
                        <a:srgbClr val="000000"/>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en-US" sz="2499" spc="-11">
                          <a:solidFill>
                            <a:srgbClr val="000000"/>
                          </a:solidFill>
                          <a:latin typeface="Almarai"/>
                          <a:ea typeface="Almarai"/>
                          <a:cs typeface="Almarai"/>
                          <a:sym typeface="Almarai"/>
                        </a:rPr>
                        <a:t>40</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en-US" sz="2499" spc="-11">
                          <a:solidFill>
                            <a:srgbClr val="000000"/>
                          </a:solidFill>
                          <a:latin typeface="Almarai"/>
                          <a:ea typeface="Almarai"/>
                          <a:cs typeface="Almarai"/>
                          <a:sym typeface="Almarai"/>
                        </a:rPr>
                        <a:t>35</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en-US" sz="2499" spc="-11">
                          <a:solidFill>
                            <a:srgbClr val="000000"/>
                          </a:solidFill>
                          <a:latin typeface="Almarai"/>
                          <a:ea typeface="Almarai"/>
                          <a:cs typeface="Almarai"/>
                          <a:sym typeface="Almarai"/>
                        </a:rPr>
                        <a:t>30</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en-US" sz="2499" spc="-11">
                          <a:solidFill>
                            <a:srgbClr val="000000"/>
                          </a:solidFill>
                          <a:latin typeface="Almarai"/>
                          <a:ea typeface="Almarai"/>
                          <a:cs typeface="Almarai"/>
                          <a:sym typeface="Almarai"/>
                        </a:rPr>
                        <a:t>20</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en-US" sz="2499" spc="-11">
                          <a:solidFill>
                            <a:srgbClr val="000000"/>
                          </a:solidFill>
                          <a:latin typeface="Almarai"/>
                          <a:ea typeface="Almarai"/>
                          <a:cs typeface="Almarai"/>
                          <a:sym typeface="Almarai"/>
                        </a:rPr>
                        <a:t>30</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en-US" sz="2499" spc="-11">
                          <a:solidFill>
                            <a:srgbClr val="000000"/>
                          </a:solidFill>
                          <a:latin typeface="Almarai"/>
                          <a:ea typeface="Almarai"/>
                          <a:cs typeface="Almarai"/>
                          <a:sym typeface="Almarai"/>
                        </a:rPr>
                        <a:t>20</a:t>
                      </a:r>
                      <a:endParaRPr lang="en-US" sz="1100"/>
                    </a:p>
                  </a:txBody>
                  <a:tcPr marL="0" marR="0" marT="0" marB="0" anchor="ctr">
                    <a:lnL w="4762" cap="flat" cmpd="sng" algn="ctr">
                      <a:solidFill>
                        <a:srgbClr val="D9D9D9"/>
                      </a:solidFill>
                      <a:prstDash val="solid"/>
                      <a:round/>
                      <a:headEnd type="none" w="med" len="med"/>
                      <a:tailEnd type="none" w="med" len="med"/>
                    </a:lnL>
                    <a:lnR w="0" cap="flat" cmpd="sng" algn="ctr">
                      <a:solidFill>
                        <a:srgbClr val="000000"/>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3"/>
                  </a:ext>
                </a:extLst>
              </a:tr>
              <a:tr h="640288">
                <a:tc>
                  <a:txBody>
                    <a:bodyPr/>
                    <a:lstStyle/>
                    <a:p>
                      <a:pPr algn="ctr" rtl="1">
                        <a:lnSpc>
                          <a:spcPts val="3209"/>
                        </a:lnSpc>
                        <a:defRPr/>
                      </a:pPr>
                      <a:r>
                        <a:rPr lang="ar-EG" sz="2499" spc="-11">
                          <a:solidFill>
                            <a:srgbClr val="000000"/>
                          </a:solidFill>
                          <a:latin typeface="Almarai"/>
                          <a:ea typeface="Almarai"/>
                          <a:cs typeface="Almarai"/>
                          <a:sym typeface="Almarai"/>
                          <a:rtl/>
                        </a:rPr>
                        <a:t>القدرات التسويقية</a:t>
                      </a:r>
                      <a:endParaRPr lang="en-US" sz="1100"/>
                    </a:p>
                  </a:txBody>
                  <a:tcPr marL="0" marR="0" marT="0" marB="0" anchor="ctr">
                    <a:lnL w="0" cap="flat" cmpd="sng" algn="ctr">
                      <a:solidFill>
                        <a:srgbClr val="000000"/>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en-US" sz="2499" spc="-11">
                          <a:solidFill>
                            <a:srgbClr val="000000"/>
                          </a:solidFill>
                          <a:latin typeface="Almarai"/>
                          <a:ea typeface="Almarai"/>
                          <a:cs typeface="Almarai"/>
                          <a:sym typeface="Almarai"/>
                        </a:rPr>
                        <a:t>15</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en-US" sz="2499" spc="-11">
                          <a:solidFill>
                            <a:srgbClr val="000000"/>
                          </a:solidFill>
                          <a:latin typeface="Almarai"/>
                          <a:ea typeface="Almarai"/>
                          <a:cs typeface="Almarai"/>
                          <a:sym typeface="Almarai"/>
                        </a:rPr>
                        <a:t>15</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en-US" sz="2499" spc="-11">
                          <a:solidFill>
                            <a:srgbClr val="000000"/>
                          </a:solidFill>
                          <a:latin typeface="Almarai"/>
                          <a:ea typeface="Almarai"/>
                          <a:cs typeface="Almarai"/>
                          <a:sym typeface="Almarai"/>
                        </a:rPr>
                        <a:t>20</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en-US" sz="2499" spc="-11">
                          <a:solidFill>
                            <a:srgbClr val="000000"/>
                          </a:solidFill>
                          <a:latin typeface="Almarai"/>
                          <a:ea typeface="Almarai"/>
                          <a:cs typeface="Almarai"/>
                          <a:sym typeface="Almarai"/>
                        </a:rPr>
                        <a:t>10</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en-US" sz="2499" spc="-11">
                          <a:solidFill>
                            <a:srgbClr val="000000"/>
                          </a:solidFill>
                          <a:latin typeface="Almarai"/>
                          <a:ea typeface="Almarai"/>
                          <a:cs typeface="Almarai"/>
                          <a:sym typeface="Almarai"/>
                        </a:rPr>
                        <a:t>30</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en-US" sz="2499" spc="-11">
                          <a:solidFill>
                            <a:srgbClr val="000000"/>
                          </a:solidFill>
                          <a:latin typeface="Almarai"/>
                          <a:ea typeface="Almarai"/>
                          <a:cs typeface="Almarai"/>
                          <a:sym typeface="Almarai"/>
                        </a:rPr>
                        <a:t>20</a:t>
                      </a:r>
                      <a:endParaRPr lang="en-US" sz="1100"/>
                    </a:p>
                  </a:txBody>
                  <a:tcPr marL="0" marR="0" marT="0" marB="0" anchor="ctr">
                    <a:lnL w="4762" cap="flat" cmpd="sng" algn="ctr">
                      <a:solidFill>
                        <a:srgbClr val="D9D9D9"/>
                      </a:solidFill>
                      <a:prstDash val="solid"/>
                      <a:round/>
                      <a:headEnd type="none" w="med" len="med"/>
                      <a:tailEnd type="none" w="med" len="med"/>
                    </a:lnL>
                    <a:lnR w="0" cap="flat" cmpd="sng" algn="ctr">
                      <a:solidFill>
                        <a:srgbClr val="000000"/>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4"/>
                  </a:ext>
                </a:extLst>
              </a:tr>
              <a:tr h="640288">
                <a:tc>
                  <a:txBody>
                    <a:bodyPr/>
                    <a:lstStyle/>
                    <a:p>
                      <a:pPr algn="ctr" rtl="1">
                        <a:lnSpc>
                          <a:spcPts val="3209"/>
                        </a:lnSpc>
                        <a:defRPr/>
                      </a:pPr>
                      <a:r>
                        <a:rPr lang="ar-EG" sz="2499" spc="-11">
                          <a:solidFill>
                            <a:srgbClr val="000000"/>
                          </a:solidFill>
                          <a:latin typeface="Almarai"/>
                          <a:ea typeface="Almarai"/>
                          <a:cs typeface="Almarai"/>
                          <a:sym typeface="Almarai"/>
                          <a:rtl/>
                        </a:rPr>
                        <a:t>الرغبة الشخصية</a:t>
                      </a:r>
                      <a:endParaRPr lang="en-US" sz="1100"/>
                    </a:p>
                  </a:txBody>
                  <a:tcPr marL="0" marR="0" marT="0" marB="0" anchor="ctr">
                    <a:lnL w="0" cap="flat" cmpd="sng" algn="ctr">
                      <a:solidFill>
                        <a:srgbClr val="000000"/>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en-US" sz="2499" spc="-11">
                          <a:solidFill>
                            <a:srgbClr val="000000"/>
                          </a:solidFill>
                          <a:latin typeface="Almarai"/>
                          <a:ea typeface="Almarai"/>
                          <a:cs typeface="Almarai"/>
                          <a:sym typeface="Almarai"/>
                        </a:rPr>
                        <a:t>10</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en-US" sz="2499" spc="-11">
                          <a:solidFill>
                            <a:srgbClr val="000000"/>
                          </a:solidFill>
                          <a:latin typeface="Almarai"/>
                          <a:ea typeface="Almarai"/>
                          <a:cs typeface="Almarai"/>
                          <a:sym typeface="Almarai"/>
                        </a:rPr>
                        <a:t>10</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en-US" sz="2499" spc="-11">
                          <a:solidFill>
                            <a:srgbClr val="000000"/>
                          </a:solidFill>
                          <a:latin typeface="Almarai"/>
                          <a:ea typeface="Almarai"/>
                          <a:cs typeface="Almarai"/>
                          <a:sym typeface="Almarai"/>
                        </a:rPr>
                        <a:t>10</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en-US" sz="2499" spc="-11">
                          <a:solidFill>
                            <a:srgbClr val="000000"/>
                          </a:solidFill>
                          <a:latin typeface="Almarai"/>
                          <a:ea typeface="Almarai"/>
                          <a:cs typeface="Almarai"/>
                          <a:sym typeface="Almarai"/>
                        </a:rPr>
                        <a:t>10</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en-US" sz="2499" spc="-11">
                          <a:solidFill>
                            <a:srgbClr val="000000"/>
                          </a:solidFill>
                          <a:latin typeface="Almarai"/>
                          <a:ea typeface="Almarai"/>
                          <a:cs typeface="Almarai"/>
                          <a:sym typeface="Almarai"/>
                        </a:rPr>
                        <a:t>20</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en-US" sz="2499" spc="-11">
                          <a:solidFill>
                            <a:srgbClr val="000000"/>
                          </a:solidFill>
                          <a:latin typeface="Almarai"/>
                          <a:ea typeface="Almarai"/>
                          <a:cs typeface="Almarai"/>
                          <a:sym typeface="Almarai"/>
                        </a:rPr>
                        <a:t>20</a:t>
                      </a:r>
                      <a:endParaRPr lang="en-US" sz="1100"/>
                    </a:p>
                  </a:txBody>
                  <a:tcPr marL="0" marR="0" marT="0" marB="0" anchor="ctr">
                    <a:lnL w="4762" cap="flat" cmpd="sng" algn="ctr">
                      <a:solidFill>
                        <a:srgbClr val="D9D9D9"/>
                      </a:solidFill>
                      <a:prstDash val="solid"/>
                      <a:round/>
                      <a:headEnd type="none" w="med" len="med"/>
                      <a:tailEnd type="none" w="med" len="med"/>
                    </a:lnL>
                    <a:lnR w="0" cap="flat" cmpd="sng" algn="ctr">
                      <a:solidFill>
                        <a:srgbClr val="000000"/>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5"/>
                  </a:ext>
                </a:extLst>
              </a:tr>
              <a:tr h="640288">
                <a:tc>
                  <a:txBody>
                    <a:bodyPr/>
                    <a:lstStyle/>
                    <a:p>
                      <a:pPr algn="ctr" rtl="1">
                        <a:lnSpc>
                          <a:spcPts val="3209"/>
                        </a:lnSpc>
                        <a:defRPr/>
                      </a:pPr>
                      <a:r>
                        <a:rPr lang="ar-EG" sz="2499" spc="-11">
                          <a:solidFill>
                            <a:srgbClr val="000000"/>
                          </a:solidFill>
                          <a:latin typeface="Almarai"/>
                          <a:ea typeface="Almarai"/>
                          <a:cs typeface="Almarai"/>
                          <a:sym typeface="Almarai"/>
                          <a:rtl/>
                        </a:rPr>
                        <a:t>الإمكانات البشرية</a:t>
                      </a:r>
                      <a:endParaRPr lang="en-US" sz="1100"/>
                    </a:p>
                  </a:txBody>
                  <a:tcPr marL="0" marR="0" marT="0" marB="0" anchor="ctr">
                    <a:lnL w="0" cap="flat" cmpd="sng" algn="ctr">
                      <a:solidFill>
                        <a:srgbClr val="000000"/>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en-US" sz="2499" spc="-11">
                          <a:solidFill>
                            <a:srgbClr val="000000"/>
                          </a:solidFill>
                          <a:latin typeface="Almarai"/>
                          <a:ea typeface="Almarai"/>
                          <a:cs typeface="Almarai"/>
                          <a:sym typeface="Almarai"/>
                        </a:rPr>
                        <a:t>10</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en-US" sz="2499" spc="-11">
                          <a:solidFill>
                            <a:srgbClr val="000000"/>
                          </a:solidFill>
                          <a:latin typeface="Almarai"/>
                          <a:ea typeface="Almarai"/>
                          <a:cs typeface="Almarai"/>
                          <a:sym typeface="Almarai"/>
                        </a:rPr>
                        <a:t>5</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en-US" sz="2499" spc="-11">
                          <a:solidFill>
                            <a:srgbClr val="000000"/>
                          </a:solidFill>
                          <a:latin typeface="Almarai"/>
                          <a:ea typeface="Almarai"/>
                          <a:cs typeface="Almarai"/>
                          <a:sym typeface="Almarai"/>
                        </a:rPr>
                        <a:t>20</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en-US" sz="2499" spc="-11">
                          <a:solidFill>
                            <a:srgbClr val="000000"/>
                          </a:solidFill>
                          <a:latin typeface="Almarai"/>
                          <a:ea typeface="Almarai"/>
                          <a:cs typeface="Almarai"/>
                          <a:sym typeface="Almarai"/>
                        </a:rPr>
                        <a:t>18</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en-US" sz="2499" spc="-11">
                          <a:solidFill>
                            <a:srgbClr val="000000"/>
                          </a:solidFill>
                          <a:latin typeface="Almarai"/>
                          <a:ea typeface="Almarai"/>
                          <a:cs typeface="Almarai"/>
                          <a:sym typeface="Almarai"/>
                        </a:rPr>
                        <a:t>10</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tc>
                  <a:txBody>
                    <a:bodyPr/>
                    <a:lstStyle/>
                    <a:p>
                      <a:pPr algn="ctr" rtl="1">
                        <a:lnSpc>
                          <a:spcPts val="3209"/>
                        </a:lnSpc>
                        <a:defRPr/>
                      </a:pPr>
                      <a:r>
                        <a:rPr lang="en-US" sz="2499" spc="-11">
                          <a:solidFill>
                            <a:srgbClr val="000000"/>
                          </a:solidFill>
                          <a:latin typeface="Almarai"/>
                          <a:ea typeface="Almarai"/>
                          <a:cs typeface="Almarai"/>
                          <a:sym typeface="Almarai"/>
                        </a:rPr>
                        <a:t>5</a:t>
                      </a:r>
                      <a:endParaRPr lang="en-US" sz="1100"/>
                    </a:p>
                  </a:txBody>
                  <a:tcPr marL="0" marR="0" marT="0" marB="0" anchor="ctr">
                    <a:lnL w="4762" cap="flat" cmpd="sng" algn="ctr">
                      <a:solidFill>
                        <a:srgbClr val="D9D9D9"/>
                      </a:solidFill>
                      <a:prstDash val="solid"/>
                      <a:round/>
                      <a:headEnd type="none" w="med" len="med"/>
                      <a:tailEnd type="none" w="med" len="med"/>
                    </a:lnL>
                    <a:lnR w="0" cap="flat" cmpd="sng" algn="ctr">
                      <a:solidFill>
                        <a:srgbClr val="000000"/>
                      </a:solidFill>
                      <a:prstDash val="solid"/>
                      <a:round/>
                      <a:headEnd type="none" w="med" len="med"/>
                      <a:tailEnd type="none" w="med" len="med"/>
                    </a:lnR>
                    <a:lnT w="4762" cap="flat" cmpd="sng" algn="ctr">
                      <a:solidFill>
                        <a:srgbClr val="D9D9D9"/>
                      </a:solidFill>
                      <a:prstDash val="solid"/>
                      <a:round/>
                      <a:headEnd type="none" w="med" len="med"/>
                      <a:tailEnd type="none" w="med" len="med"/>
                    </a:lnT>
                    <a:lnB w="4762"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10006"/>
                  </a:ext>
                </a:extLst>
              </a:tr>
              <a:tr h="703950">
                <a:tc>
                  <a:txBody>
                    <a:bodyPr/>
                    <a:lstStyle/>
                    <a:p>
                      <a:pPr algn="ctr" rtl="1">
                        <a:lnSpc>
                          <a:spcPts val="3209"/>
                        </a:lnSpc>
                        <a:defRPr/>
                      </a:pPr>
                      <a:r>
                        <a:rPr lang="ar-EG" sz="2499" spc="-11">
                          <a:solidFill>
                            <a:srgbClr val="000000"/>
                          </a:solidFill>
                          <a:latin typeface="Almarai"/>
                          <a:ea typeface="Almarai"/>
                          <a:cs typeface="Almarai"/>
                          <a:sym typeface="Almarai"/>
                          <a:rtl/>
                        </a:rPr>
                        <a:t>الدرجات</a:t>
                      </a:r>
                      <a:endParaRPr lang="en-US" sz="1100"/>
                    </a:p>
                  </a:txBody>
                  <a:tcPr marL="0" marR="0" marT="0" marB="0" anchor="ctr">
                    <a:lnL w="0" cap="flat" cmpd="sng" algn="ctr">
                      <a:solidFill>
                        <a:srgbClr val="000000"/>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gridSpan="2">
                  <a:txBody>
                    <a:bodyPr/>
                    <a:lstStyle/>
                    <a:p>
                      <a:pPr algn="ctr" rtl="1">
                        <a:lnSpc>
                          <a:spcPts val="3209"/>
                        </a:lnSpc>
                        <a:defRPr/>
                      </a:pPr>
                      <a:r>
                        <a:rPr lang="en-US" sz="2800" b="1" spc="-11" dirty="0">
                          <a:solidFill>
                            <a:srgbClr val="C00000"/>
                          </a:solidFill>
                          <a:latin typeface="Almarai"/>
                          <a:ea typeface="Almarai"/>
                          <a:cs typeface="Almarai"/>
                          <a:sym typeface="Almarai"/>
                        </a:rPr>
                        <a:t>85</a:t>
                      </a:r>
                      <a:endParaRPr lang="en-US" sz="1200" b="1" dirty="0">
                        <a:solidFill>
                          <a:srgbClr val="C00000"/>
                        </a:solidFill>
                      </a:endParaRPr>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hMerge="1">
                  <a:txBody>
                    <a:bodyPr/>
                    <a:lstStyle/>
                    <a:p>
                      <a:pPr algn="ctr" rtl="1">
                        <a:lnSpc>
                          <a:spcPts val="3209"/>
                        </a:lnSpc>
                        <a:defRPr/>
                      </a:pPr>
                      <a:r>
                        <a:rPr lang="en-US" sz="2499" spc="-11">
                          <a:solidFill>
                            <a:srgbClr val="000000"/>
                          </a:solidFill>
                          <a:latin typeface="Almarai"/>
                          <a:ea typeface="Almarai"/>
                          <a:cs typeface="Almarai"/>
                          <a:sym typeface="Almarai"/>
                        </a:rPr>
                        <a:t>85</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gridSpan="2">
                  <a:txBody>
                    <a:bodyPr/>
                    <a:lstStyle/>
                    <a:p>
                      <a:pPr algn="ctr" rtl="1">
                        <a:lnSpc>
                          <a:spcPts val="3209"/>
                        </a:lnSpc>
                        <a:defRPr/>
                      </a:pPr>
                      <a:r>
                        <a:rPr lang="en-US" sz="2499" spc="-11">
                          <a:solidFill>
                            <a:srgbClr val="000000"/>
                          </a:solidFill>
                          <a:latin typeface="Almarai"/>
                          <a:ea typeface="Almarai"/>
                          <a:cs typeface="Almarai"/>
                          <a:sym typeface="Almarai"/>
                        </a:rPr>
                        <a:t>78</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hMerge="1">
                  <a:txBody>
                    <a:bodyPr/>
                    <a:lstStyle/>
                    <a:p>
                      <a:pPr algn="ctr" rtl="1">
                        <a:lnSpc>
                          <a:spcPts val="3209"/>
                        </a:lnSpc>
                        <a:defRPr/>
                      </a:pPr>
                      <a:r>
                        <a:rPr lang="en-US" sz="2499" spc="-11">
                          <a:solidFill>
                            <a:srgbClr val="000000"/>
                          </a:solidFill>
                          <a:latin typeface="Almarai"/>
                          <a:ea typeface="Almarai"/>
                          <a:cs typeface="Almarai"/>
                          <a:sym typeface="Almarai"/>
                        </a:rPr>
                        <a:t>78</a:t>
                      </a:r>
                      <a:endParaRPr lang="en-US" sz="1100"/>
                    </a:p>
                  </a:txBody>
                  <a:tcPr marL="0" marR="0" marT="0" marB="0" anchor="ctr">
                    <a:lnL w="4762" cap="flat" cmpd="sng" algn="ctr">
                      <a:solidFill>
                        <a:srgbClr val="D9D9D9"/>
                      </a:solidFill>
                      <a:prstDash val="solid"/>
                      <a:round/>
                      <a:headEnd type="none" w="med" len="med"/>
                      <a:tailEnd type="none" w="med" len="med"/>
                    </a:lnL>
                    <a:lnR w="4762" cap="flat" cmpd="sng" algn="ctr">
                      <a:solidFill>
                        <a:srgbClr val="D9D9D9"/>
                      </a:solidFill>
                      <a:prstDash val="solid"/>
                      <a:round/>
                      <a:headEnd type="none" w="med" len="med"/>
                      <a:tailEnd type="none" w="med" len="med"/>
                    </a:lnR>
                    <a:lnT w="4762" cap="flat" cmpd="sng" algn="ctr">
                      <a:solidFill>
                        <a:srgbClr val="D9D9D9"/>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gridSpan="2">
                  <a:txBody>
                    <a:bodyPr/>
                    <a:lstStyle/>
                    <a:p>
                      <a:pPr algn="ctr" rtl="1">
                        <a:lnSpc>
                          <a:spcPts val="3209"/>
                        </a:lnSpc>
                        <a:defRPr/>
                      </a:pPr>
                      <a:r>
                        <a:rPr lang="en-US" sz="2499" spc="-11" dirty="0">
                          <a:solidFill>
                            <a:srgbClr val="000000"/>
                          </a:solidFill>
                          <a:latin typeface="Almarai"/>
                          <a:ea typeface="Almarai"/>
                          <a:cs typeface="Almarai"/>
                          <a:sym typeface="Almarai"/>
                        </a:rPr>
                        <a:t>75</a:t>
                      </a:r>
                      <a:endParaRPr lang="en-US" sz="1100" dirty="0"/>
                    </a:p>
                  </a:txBody>
                  <a:tcPr marL="0" marR="0" marT="0" marB="0" anchor="ctr">
                    <a:lnL w="4762" cap="flat" cmpd="sng" algn="ctr">
                      <a:solidFill>
                        <a:srgbClr val="D9D9D9"/>
                      </a:solidFill>
                      <a:prstDash val="solid"/>
                      <a:round/>
                      <a:headEnd type="none" w="med" len="med"/>
                      <a:tailEnd type="none" w="med" len="med"/>
                    </a:lnL>
                    <a:lnR w="0" cap="flat" cmpd="sng" algn="ctr">
                      <a:solidFill>
                        <a:srgbClr val="000000"/>
                      </a:solidFill>
                      <a:prstDash val="solid"/>
                      <a:round/>
                      <a:headEnd type="none" w="med" len="med"/>
                      <a:tailEnd type="none" w="med" len="med"/>
                    </a:lnR>
                    <a:lnT w="4762" cap="flat" cmpd="sng" algn="ctr">
                      <a:solidFill>
                        <a:srgbClr val="D9D9D9"/>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hMerge="1">
                  <a:txBody>
                    <a:bodyPr/>
                    <a:lstStyle/>
                    <a:p>
                      <a:pPr algn="ctr" rtl="1">
                        <a:lnSpc>
                          <a:spcPts val="3209"/>
                        </a:lnSpc>
                        <a:defRPr/>
                      </a:pPr>
                      <a:r>
                        <a:rPr lang="en-US" sz="2499" spc="-11">
                          <a:solidFill>
                            <a:srgbClr val="000000"/>
                          </a:solidFill>
                          <a:latin typeface="Almarai"/>
                          <a:ea typeface="Almarai"/>
                          <a:cs typeface="Almarai"/>
                          <a:sym typeface="Almarai"/>
                        </a:rPr>
                        <a:t>75</a:t>
                      </a:r>
                      <a:endParaRPr lang="en-US" sz="1100"/>
                    </a:p>
                  </a:txBody>
                  <a:tcPr marL="0" marR="0" marT="0" marB="0" anchor="ctr">
                    <a:lnL w="4762" cap="flat" cmpd="sng" algn="ctr">
                      <a:solidFill>
                        <a:srgbClr val="D9D9D9"/>
                      </a:solidFill>
                      <a:prstDash val="solid"/>
                      <a:round/>
                      <a:headEnd type="none" w="med" len="med"/>
                      <a:tailEnd type="none" w="med" len="med"/>
                    </a:lnL>
                    <a:lnR w="0" cap="flat" cmpd="sng" algn="ctr">
                      <a:solidFill>
                        <a:srgbClr val="000000"/>
                      </a:solidFill>
                      <a:prstDash val="solid"/>
                      <a:round/>
                      <a:headEnd type="none" w="med" len="med"/>
                      <a:tailEnd type="none" w="med" len="med"/>
                    </a:lnR>
                    <a:lnT w="4762" cap="flat" cmpd="sng" algn="ctr">
                      <a:solidFill>
                        <a:srgbClr val="D9D9D9"/>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22</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8" name="Group 8"/>
          <p:cNvGrpSpPr/>
          <p:nvPr/>
        </p:nvGrpSpPr>
        <p:grpSpPr>
          <a:xfrm>
            <a:off x="721523" y="1199663"/>
            <a:ext cx="1271127" cy="1271127"/>
            <a:chOff x="0" y="0"/>
            <a:chExt cx="1694836" cy="1694836"/>
          </a:xfrm>
        </p:grpSpPr>
        <p:sp>
          <p:nvSpPr>
            <p:cNvPr id="9" name="Freeform 9"/>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10" name="TextBox 10"/>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1" name="TextBox 11"/>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grpSp>
        <p:nvGrpSpPr>
          <p:cNvPr id="12" name="Group 12"/>
          <p:cNvGrpSpPr/>
          <p:nvPr/>
        </p:nvGrpSpPr>
        <p:grpSpPr>
          <a:xfrm>
            <a:off x="9348008" y="3293896"/>
            <a:ext cx="7377816" cy="3260629"/>
            <a:chOff x="0" y="0"/>
            <a:chExt cx="1943128" cy="858767"/>
          </a:xfrm>
        </p:grpSpPr>
        <p:sp>
          <p:nvSpPr>
            <p:cNvPr id="13" name="Freeform 13"/>
            <p:cNvSpPr/>
            <p:nvPr/>
          </p:nvSpPr>
          <p:spPr>
            <a:xfrm>
              <a:off x="0" y="0"/>
              <a:ext cx="1943128" cy="858767"/>
            </a:xfrm>
            <a:custGeom>
              <a:avLst/>
              <a:gdLst/>
              <a:ahLst/>
              <a:cxnLst/>
              <a:rect l="l" t="t" r="r" b="b"/>
              <a:pathLst>
                <a:path w="1943128" h="858767">
                  <a:moveTo>
                    <a:pt x="32530" y="0"/>
                  </a:moveTo>
                  <a:lnTo>
                    <a:pt x="1910599" y="0"/>
                  </a:lnTo>
                  <a:cubicBezTo>
                    <a:pt x="1928564" y="0"/>
                    <a:pt x="1943128" y="14564"/>
                    <a:pt x="1943128" y="32530"/>
                  </a:cubicBezTo>
                  <a:lnTo>
                    <a:pt x="1943128" y="826237"/>
                  </a:lnTo>
                  <a:cubicBezTo>
                    <a:pt x="1943128" y="834864"/>
                    <a:pt x="1939701" y="843138"/>
                    <a:pt x="1933601" y="849239"/>
                  </a:cubicBezTo>
                  <a:cubicBezTo>
                    <a:pt x="1927500" y="855339"/>
                    <a:pt x="1919226" y="858767"/>
                    <a:pt x="1910599" y="858767"/>
                  </a:cubicBezTo>
                  <a:lnTo>
                    <a:pt x="32530" y="858767"/>
                  </a:lnTo>
                  <a:cubicBezTo>
                    <a:pt x="23902" y="858767"/>
                    <a:pt x="15628" y="855339"/>
                    <a:pt x="9528" y="849239"/>
                  </a:cubicBezTo>
                  <a:cubicBezTo>
                    <a:pt x="3427" y="843138"/>
                    <a:pt x="0" y="834864"/>
                    <a:pt x="0" y="826237"/>
                  </a:cubicBezTo>
                  <a:lnTo>
                    <a:pt x="0" y="32530"/>
                  </a:lnTo>
                  <a:cubicBezTo>
                    <a:pt x="0" y="23902"/>
                    <a:pt x="3427" y="15628"/>
                    <a:pt x="9528" y="9528"/>
                  </a:cubicBezTo>
                  <a:cubicBezTo>
                    <a:pt x="15628" y="3427"/>
                    <a:pt x="23902" y="0"/>
                    <a:pt x="32530" y="0"/>
                  </a:cubicBezTo>
                  <a:close/>
                </a:path>
              </a:pathLst>
            </a:custGeom>
            <a:solidFill>
              <a:srgbClr val="DEEFFF"/>
            </a:solidFill>
            <a:ln w="19050" cap="rnd">
              <a:solidFill>
                <a:srgbClr val="00B050"/>
              </a:solidFill>
              <a:prstDash val="lgDash"/>
              <a:round/>
            </a:ln>
          </p:spPr>
          <p:txBody>
            <a:bodyPr/>
            <a:lstStyle/>
            <a:p>
              <a:endParaRPr lang="en-US"/>
            </a:p>
          </p:txBody>
        </p:sp>
        <p:sp>
          <p:nvSpPr>
            <p:cNvPr id="14" name="TextBox 14"/>
            <p:cNvSpPr txBox="1"/>
            <p:nvPr/>
          </p:nvSpPr>
          <p:spPr>
            <a:xfrm>
              <a:off x="0" y="-9525"/>
              <a:ext cx="1943128" cy="868292"/>
            </a:xfrm>
            <a:prstGeom prst="rect">
              <a:avLst/>
            </a:prstGeom>
          </p:spPr>
          <p:txBody>
            <a:bodyPr lIns="50800" tIns="50800" rIns="50800" bIns="50800" rtlCol="0" anchor="ctr"/>
            <a:lstStyle/>
            <a:p>
              <a:pPr algn="ctr">
                <a:lnSpc>
                  <a:spcPts val="2160"/>
                </a:lnSpc>
              </a:pPr>
              <a:endParaRPr/>
            </a:p>
          </p:txBody>
        </p:sp>
      </p:grpSp>
      <p:sp>
        <p:nvSpPr>
          <p:cNvPr id="15" name="TextBox 15"/>
          <p:cNvSpPr txBox="1"/>
          <p:nvPr/>
        </p:nvSpPr>
        <p:spPr>
          <a:xfrm>
            <a:off x="10018138" y="3467334"/>
            <a:ext cx="6369314" cy="2521442"/>
          </a:xfrm>
          <a:prstGeom prst="rect">
            <a:avLst/>
          </a:prstGeom>
        </p:spPr>
        <p:txBody>
          <a:bodyPr lIns="0" tIns="0" rIns="0" bIns="0" rtlCol="0" anchor="t">
            <a:spAutoFit/>
          </a:bodyPr>
          <a:lstStyle/>
          <a:p>
            <a:pPr algn="just" rtl="1">
              <a:lnSpc>
                <a:spcPts val="4999"/>
              </a:lnSpc>
            </a:pPr>
            <a:r>
              <a:rPr lang="ar-EG" sz="3086" b="1" spc="31">
                <a:solidFill>
                  <a:srgbClr val="000000"/>
                </a:solidFill>
                <a:latin typeface="Almarai Bold"/>
                <a:ea typeface="Almarai Bold"/>
                <a:cs typeface="Almarai Bold"/>
                <a:sym typeface="Almarai Bold"/>
                <a:rtl/>
              </a:rPr>
              <a:t>يتم هنا تحديد الخيار المناسب، وتساعد استشارة أشخاص يديرون أو يملكون مثل هذه الأنواع من الخيارات في تدعيم اختيارك للخيار المناسب . </a:t>
            </a:r>
          </a:p>
        </p:txBody>
      </p:sp>
      <p:sp>
        <p:nvSpPr>
          <p:cNvPr id="16" name="TextBox 16"/>
          <p:cNvSpPr txBox="1"/>
          <p:nvPr/>
        </p:nvSpPr>
        <p:spPr>
          <a:xfrm>
            <a:off x="1992650" y="2223140"/>
            <a:ext cx="14211025" cy="682219"/>
          </a:xfrm>
          <a:prstGeom prst="rect">
            <a:avLst/>
          </a:prstGeom>
        </p:spPr>
        <p:txBody>
          <a:bodyPr lIns="0" tIns="0" rIns="0" bIns="0" rtlCol="0" anchor="t">
            <a:spAutoFit/>
          </a:bodyPr>
          <a:lstStyle/>
          <a:p>
            <a:pPr algn="just" rtl="1">
              <a:lnSpc>
                <a:spcPts val="5605"/>
              </a:lnSpc>
            </a:pPr>
            <a:r>
              <a:rPr lang="ar-EG" sz="3459" b="1" spc="35">
                <a:solidFill>
                  <a:srgbClr val="000000"/>
                </a:solidFill>
                <a:latin typeface="Almarai Bold"/>
                <a:ea typeface="Almarai Bold"/>
                <a:cs typeface="Almarai Bold"/>
                <a:sym typeface="Almarai Bold"/>
                <a:rtl/>
              </a:rPr>
              <a:t>المرحلة السادسة: اختيار الفكرة</a:t>
            </a:r>
          </a:p>
        </p:txBody>
      </p:sp>
      <p:sp>
        <p:nvSpPr>
          <p:cNvPr id="17" name="TextBox 17"/>
          <p:cNvSpPr txBox="1"/>
          <p:nvPr/>
        </p:nvSpPr>
        <p:spPr>
          <a:xfrm>
            <a:off x="6989023" y="613149"/>
            <a:ext cx="4717969" cy="1163504"/>
          </a:xfrm>
          <a:prstGeom prst="rect">
            <a:avLst/>
          </a:prstGeom>
        </p:spPr>
        <p:txBody>
          <a:bodyPr lIns="0" tIns="0" rIns="0" bIns="0" rtlCol="0" anchor="t">
            <a:spAutoFit/>
          </a:bodyPr>
          <a:lstStyle/>
          <a:p>
            <a:pPr algn="ctr" rtl="1">
              <a:lnSpc>
                <a:spcPts val="4543"/>
              </a:lnSpc>
            </a:pPr>
            <a:r>
              <a:rPr lang="ar-EG" sz="3786" b="1">
                <a:solidFill>
                  <a:srgbClr val="000000"/>
                </a:solidFill>
                <a:latin typeface="Almarai Bold"/>
                <a:ea typeface="Almarai Bold"/>
                <a:cs typeface="Almarai Bold"/>
                <a:sym typeface="Almarai Bold"/>
                <a:rtl/>
              </a:rPr>
              <a:t> مراحل تحويل الفكرة الى فرصة </a:t>
            </a:r>
          </a:p>
        </p:txBody>
      </p:sp>
      <p:sp>
        <p:nvSpPr>
          <p:cNvPr id="18" name="Freeform 18" descr="(منهجية ايناس لتحويل الفكرة إلى فرصة -مجاناً PDF-)"/>
          <p:cNvSpPr/>
          <p:nvPr/>
        </p:nvSpPr>
        <p:spPr>
          <a:xfrm>
            <a:off x="2240917" y="2270765"/>
            <a:ext cx="4704879" cy="6638928"/>
          </a:xfrm>
          <a:custGeom>
            <a:avLst/>
            <a:gdLst/>
            <a:ahLst/>
            <a:cxnLst/>
            <a:rect l="l" t="t" r="r" b="b"/>
            <a:pathLst>
              <a:path w="4704879" h="6638928">
                <a:moveTo>
                  <a:pt x="0" y="0"/>
                </a:moveTo>
                <a:lnTo>
                  <a:pt x="4704879" y="0"/>
                </a:lnTo>
                <a:lnTo>
                  <a:pt x="4704879" y="6638928"/>
                </a:lnTo>
                <a:lnTo>
                  <a:pt x="0" y="6638928"/>
                </a:lnTo>
                <a:lnTo>
                  <a:pt x="0" y="0"/>
                </a:lnTo>
                <a:close/>
              </a:path>
            </a:pathLst>
          </a:custGeom>
          <a:blipFill>
            <a:blip r:embed="rId7"/>
            <a:stretch>
              <a:fillRect r="-57"/>
            </a:stretch>
          </a:blipFill>
        </p:spPr>
        <p:txBody>
          <a:bodyPr/>
          <a:lstStyle/>
          <a:p>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23</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9348008" y="3055771"/>
            <a:ext cx="7377816" cy="4936635"/>
            <a:chOff x="0" y="0"/>
            <a:chExt cx="1943128" cy="1300184"/>
          </a:xfrm>
        </p:grpSpPr>
        <p:sp>
          <p:nvSpPr>
            <p:cNvPr id="10" name="Freeform 10"/>
            <p:cNvSpPr/>
            <p:nvPr/>
          </p:nvSpPr>
          <p:spPr>
            <a:xfrm>
              <a:off x="0" y="0"/>
              <a:ext cx="1943128" cy="1300184"/>
            </a:xfrm>
            <a:custGeom>
              <a:avLst/>
              <a:gdLst/>
              <a:ahLst/>
              <a:cxnLst/>
              <a:rect l="l" t="t" r="r" b="b"/>
              <a:pathLst>
                <a:path w="1943128" h="1300184">
                  <a:moveTo>
                    <a:pt x="32530" y="0"/>
                  </a:moveTo>
                  <a:lnTo>
                    <a:pt x="1910599" y="0"/>
                  </a:lnTo>
                  <a:cubicBezTo>
                    <a:pt x="1928564" y="0"/>
                    <a:pt x="1943128" y="14564"/>
                    <a:pt x="1943128" y="32530"/>
                  </a:cubicBezTo>
                  <a:lnTo>
                    <a:pt x="1943128" y="1267654"/>
                  </a:lnTo>
                  <a:cubicBezTo>
                    <a:pt x="1943128" y="1276281"/>
                    <a:pt x="1939701" y="1284555"/>
                    <a:pt x="1933601" y="1290656"/>
                  </a:cubicBezTo>
                  <a:cubicBezTo>
                    <a:pt x="1927500" y="1296756"/>
                    <a:pt x="1919226" y="1300184"/>
                    <a:pt x="1910599" y="1300184"/>
                  </a:cubicBezTo>
                  <a:lnTo>
                    <a:pt x="32530" y="1300184"/>
                  </a:lnTo>
                  <a:cubicBezTo>
                    <a:pt x="14564" y="1300184"/>
                    <a:pt x="0" y="1285619"/>
                    <a:pt x="0" y="1267654"/>
                  </a:cubicBezTo>
                  <a:lnTo>
                    <a:pt x="0" y="32530"/>
                  </a:lnTo>
                  <a:cubicBezTo>
                    <a:pt x="0" y="23902"/>
                    <a:pt x="3427" y="15628"/>
                    <a:pt x="9528" y="9528"/>
                  </a:cubicBezTo>
                  <a:cubicBezTo>
                    <a:pt x="15628" y="3427"/>
                    <a:pt x="23902" y="0"/>
                    <a:pt x="32530" y="0"/>
                  </a:cubicBezTo>
                  <a:close/>
                </a:path>
              </a:pathLst>
            </a:custGeom>
            <a:solidFill>
              <a:srgbClr val="DEEFFF"/>
            </a:solidFill>
            <a:ln w="19050" cap="rnd">
              <a:solidFill>
                <a:srgbClr val="00B050"/>
              </a:solidFill>
              <a:prstDash val="lgDash"/>
              <a:round/>
            </a:ln>
          </p:spPr>
          <p:txBody>
            <a:bodyPr/>
            <a:lstStyle/>
            <a:p>
              <a:endParaRPr lang="en-US"/>
            </a:p>
          </p:txBody>
        </p:sp>
        <p:sp>
          <p:nvSpPr>
            <p:cNvPr id="11" name="TextBox 11"/>
            <p:cNvSpPr txBox="1"/>
            <p:nvPr/>
          </p:nvSpPr>
          <p:spPr>
            <a:xfrm>
              <a:off x="0" y="-9525"/>
              <a:ext cx="1943128" cy="1309709"/>
            </a:xfrm>
            <a:prstGeom prst="rect">
              <a:avLst/>
            </a:prstGeom>
          </p:spPr>
          <p:txBody>
            <a:bodyPr lIns="50800" tIns="50800" rIns="50800" bIns="50800" rtlCol="0" anchor="ctr"/>
            <a:lstStyle/>
            <a:p>
              <a:pPr algn="ctr">
                <a:lnSpc>
                  <a:spcPts val="2160"/>
                </a:lnSpc>
              </a:pPr>
              <a:endParaRPr/>
            </a:p>
          </p:txBody>
        </p:sp>
      </p:grpSp>
      <p:sp>
        <p:nvSpPr>
          <p:cNvPr id="12" name="Freeform 12"/>
          <p:cNvSpPr/>
          <p:nvPr/>
        </p:nvSpPr>
        <p:spPr>
          <a:xfrm>
            <a:off x="1992650" y="2802625"/>
            <a:ext cx="5991562" cy="5991562"/>
          </a:xfrm>
          <a:custGeom>
            <a:avLst/>
            <a:gdLst/>
            <a:ahLst/>
            <a:cxnLst/>
            <a:rect l="l" t="t" r="r" b="b"/>
            <a:pathLst>
              <a:path w="5991562" h="5991562">
                <a:moveTo>
                  <a:pt x="0" y="0"/>
                </a:moveTo>
                <a:lnTo>
                  <a:pt x="5991562" y="0"/>
                </a:lnTo>
                <a:lnTo>
                  <a:pt x="5991562" y="5991561"/>
                </a:lnTo>
                <a:lnTo>
                  <a:pt x="0" y="599156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TextBox 13"/>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5" name="TextBox 15"/>
          <p:cNvSpPr txBox="1"/>
          <p:nvPr/>
        </p:nvSpPr>
        <p:spPr>
          <a:xfrm>
            <a:off x="9852259" y="3160546"/>
            <a:ext cx="6369314" cy="4435967"/>
          </a:xfrm>
          <a:prstGeom prst="rect">
            <a:avLst/>
          </a:prstGeom>
        </p:spPr>
        <p:txBody>
          <a:bodyPr lIns="0" tIns="0" rIns="0" bIns="0" rtlCol="0" anchor="t">
            <a:spAutoFit/>
          </a:bodyPr>
          <a:lstStyle/>
          <a:p>
            <a:pPr algn="just" rtl="1">
              <a:lnSpc>
                <a:spcPts val="4999"/>
              </a:lnSpc>
            </a:pPr>
            <a:r>
              <a:rPr lang="ar-EG" sz="3086" b="1" spc="31">
                <a:solidFill>
                  <a:srgbClr val="000000"/>
                </a:solidFill>
                <a:latin typeface="Almarai Bold"/>
                <a:ea typeface="Almarai Bold"/>
                <a:cs typeface="Almarai Bold"/>
                <a:sym typeface="Almarai Bold"/>
                <a:rtl/>
              </a:rPr>
              <a:t>التفكير التصميمي هو نهج يهدف إلى إنشاء حلول مبتكرة من خلال تطوير المنتجات أو الخدمات أو الأنظمة أو الحملات. يعد دور المبتكر في هذه العملية أمرًا بالغ الأهمية لأنه سيساعد في تحديد الجوانب التي يمكن تحسينها لتلبية احتياجات العملاء. </a:t>
            </a:r>
          </a:p>
        </p:txBody>
      </p:sp>
      <p:sp>
        <p:nvSpPr>
          <p:cNvPr id="16" name="TextBox 16"/>
          <p:cNvSpPr txBox="1"/>
          <p:nvPr/>
        </p:nvSpPr>
        <p:spPr>
          <a:xfrm>
            <a:off x="6989023" y="613149"/>
            <a:ext cx="4717969" cy="1163504"/>
          </a:xfrm>
          <a:prstGeom prst="rect">
            <a:avLst/>
          </a:prstGeom>
        </p:spPr>
        <p:txBody>
          <a:bodyPr lIns="0" tIns="0" rIns="0" bIns="0" rtlCol="0" anchor="t">
            <a:spAutoFit/>
          </a:bodyPr>
          <a:lstStyle/>
          <a:p>
            <a:pPr algn="ctr" rtl="1">
              <a:lnSpc>
                <a:spcPts val="4543"/>
              </a:lnSpc>
            </a:pPr>
            <a:r>
              <a:rPr lang="ar-EG" sz="3786" b="1">
                <a:solidFill>
                  <a:srgbClr val="000000"/>
                </a:solidFill>
                <a:latin typeface="Almarai Bold"/>
                <a:ea typeface="Almarai Bold"/>
                <a:cs typeface="Almarai Bold"/>
                <a:sym typeface="Almarai Bold"/>
                <a:rtl/>
              </a:rPr>
              <a:t> التفكير التصميمي </a:t>
            </a:r>
            <a:r>
              <a:rPr lang="en-US" sz="3786" b="1">
                <a:solidFill>
                  <a:srgbClr val="000000"/>
                </a:solidFill>
                <a:latin typeface="Almarai Bold"/>
                <a:ea typeface="Almarai Bold"/>
                <a:cs typeface="Almarai Bold"/>
                <a:sym typeface="Almarai Bold"/>
              </a:rPr>
              <a:t>Design Thinking</a:t>
            </a:r>
            <a:r>
              <a:rPr lang="ar-EG" sz="3786" b="1">
                <a:solidFill>
                  <a:srgbClr val="000000"/>
                </a:solidFill>
                <a:latin typeface="Almarai Bold"/>
                <a:ea typeface="Almarai Bold"/>
                <a:cs typeface="Almarai Bold"/>
                <a:sym typeface="Almarai Bold"/>
                <a:rtl/>
              </a:rPr>
              <a:t> </a:t>
            </a:r>
          </a:p>
        </p:txBody>
      </p:sp>
      <p:sp>
        <p:nvSpPr>
          <p:cNvPr id="17" name="Freeform 17"/>
          <p:cNvSpPr/>
          <p:nvPr/>
        </p:nvSpPr>
        <p:spPr>
          <a:xfrm>
            <a:off x="3919874" y="4928957"/>
            <a:ext cx="2137113" cy="1400025"/>
          </a:xfrm>
          <a:custGeom>
            <a:avLst/>
            <a:gdLst/>
            <a:ahLst/>
            <a:cxnLst/>
            <a:rect l="l" t="t" r="r" b="b"/>
            <a:pathLst>
              <a:path w="2137113" h="1400025">
                <a:moveTo>
                  <a:pt x="0" y="0"/>
                </a:moveTo>
                <a:lnTo>
                  <a:pt x="2137113" y="0"/>
                </a:lnTo>
                <a:lnTo>
                  <a:pt x="2137113" y="1400025"/>
                </a:lnTo>
                <a:lnTo>
                  <a:pt x="0" y="1400025"/>
                </a:lnTo>
                <a:lnTo>
                  <a:pt x="0" y="0"/>
                </a:lnTo>
                <a:close/>
              </a:path>
            </a:pathLst>
          </a:custGeom>
          <a:blipFill>
            <a:blip r:embed="rId8">
              <a:extLst>
                <a:ext uri="{96DAC541-7B7A-43D3-8B79-37D633B846F1}">
                  <asvg:svgBlip xmlns:asvg="http://schemas.microsoft.com/office/drawing/2016/SVG/main" r:embed="rId9"/>
                </a:ext>
              </a:extLst>
            </a:blip>
            <a:stretch>
              <a:fillRect l="-7694" r="-7694"/>
            </a:stretch>
          </a:blipFill>
        </p:spPr>
        <p:txBody>
          <a:bodyPr/>
          <a:lstStyle/>
          <a:p>
            <a:endParaRPr lang="en-US"/>
          </a:p>
        </p:txBody>
      </p:sp>
      <p:sp>
        <p:nvSpPr>
          <p:cNvPr id="18" name="TextBox 18"/>
          <p:cNvSpPr txBox="1"/>
          <p:nvPr/>
        </p:nvSpPr>
        <p:spPr>
          <a:xfrm>
            <a:off x="4024095" y="5071278"/>
            <a:ext cx="1928672" cy="1153484"/>
          </a:xfrm>
          <a:prstGeom prst="rect">
            <a:avLst/>
          </a:prstGeom>
        </p:spPr>
        <p:txBody>
          <a:bodyPr lIns="0" tIns="0" rIns="0" bIns="0" rtlCol="0" anchor="t">
            <a:spAutoFit/>
          </a:bodyPr>
          <a:lstStyle/>
          <a:p>
            <a:pPr algn="ctr">
              <a:lnSpc>
                <a:spcPts val="4431"/>
              </a:lnSpc>
            </a:pPr>
            <a:r>
              <a:rPr lang="en-US" sz="4103" b="1" spc="-18">
                <a:solidFill>
                  <a:srgbClr val="000000"/>
                </a:solidFill>
                <a:latin typeface="Almarai Bold"/>
                <a:ea typeface="Almarai Bold"/>
                <a:cs typeface="Almarai Bold"/>
                <a:sym typeface="Almarai Bold"/>
              </a:rPr>
              <a:t>4 </a:t>
            </a:r>
          </a:p>
          <a:p>
            <a:pPr algn="ctr">
              <a:lnSpc>
                <a:spcPts val="4431"/>
              </a:lnSpc>
            </a:pPr>
            <a:r>
              <a:rPr lang="ar-EG" sz="4103" b="1" spc="-18">
                <a:solidFill>
                  <a:srgbClr val="000000"/>
                </a:solidFill>
                <a:latin typeface="Almarai Bold"/>
                <a:ea typeface="Almarai Bold"/>
                <a:cs typeface="Almarai Bold"/>
                <a:sym typeface="Almarai Bold"/>
                <a:rtl/>
              </a:rPr>
              <a:t>مبادئ</a:t>
            </a:r>
          </a:p>
        </p:txBody>
      </p:sp>
      <p:sp>
        <p:nvSpPr>
          <p:cNvPr id="19" name="TextBox 19"/>
          <p:cNvSpPr txBox="1"/>
          <p:nvPr/>
        </p:nvSpPr>
        <p:spPr>
          <a:xfrm>
            <a:off x="5691346" y="3642395"/>
            <a:ext cx="1928672" cy="532686"/>
          </a:xfrm>
          <a:prstGeom prst="rect">
            <a:avLst/>
          </a:prstGeom>
        </p:spPr>
        <p:txBody>
          <a:bodyPr lIns="0" tIns="0" rIns="0" bIns="0" rtlCol="0" anchor="t">
            <a:spAutoFit/>
          </a:bodyPr>
          <a:lstStyle/>
          <a:p>
            <a:pPr algn="ctr" rtl="1">
              <a:lnSpc>
                <a:spcPts val="3999"/>
              </a:lnSpc>
            </a:pPr>
            <a:r>
              <a:rPr lang="ar-EG" sz="3703" b="1" spc="-17">
                <a:solidFill>
                  <a:srgbClr val="000000"/>
                </a:solidFill>
                <a:latin typeface="Almarai Bold"/>
                <a:ea typeface="Almarai Bold"/>
                <a:cs typeface="Almarai Bold"/>
                <a:sym typeface="Almarai Bold"/>
                <a:rtl/>
              </a:rPr>
              <a:t>البشرية</a:t>
            </a:r>
          </a:p>
        </p:txBody>
      </p:sp>
      <p:sp>
        <p:nvSpPr>
          <p:cNvPr id="20" name="TextBox 20"/>
          <p:cNvSpPr txBox="1"/>
          <p:nvPr/>
        </p:nvSpPr>
        <p:spPr>
          <a:xfrm>
            <a:off x="2286659" y="3642395"/>
            <a:ext cx="2180689" cy="532686"/>
          </a:xfrm>
          <a:prstGeom prst="rect">
            <a:avLst/>
          </a:prstGeom>
        </p:spPr>
        <p:txBody>
          <a:bodyPr lIns="0" tIns="0" rIns="0" bIns="0" rtlCol="0" anchor="t">
            <a:spAutoFit/>
          </a:bodyPr>
          <a:lstStyle/>
          <a:p>
            <a:pPr algn="ctr" rtl="1">
              <a:lnSpc>
                <a:spcPts val="3999"/>
              </a:lnSpc>
            </a:pPr>
            <a:r>
              <a:rPr lang="ar-EG" sz="3703" b="1" spc="-17">
                <a:solidFill>
                  <a:srgbClr val="000000"/>
                </a:solidFill>
                <a:latin typeface="Almarai Bold"/>
                <a:ea typeface="Almarai Bold"/>
                <a:cs typeface="Almarai Bold"/>
                <a:sym typeface="Almarai Bold"/>
                <a:rtl/>
              </a:rPr>
              <a:t>الغموض</a:t>
            </a:r>
          </a:p>
        </p:txBody>
      </p:sp>
      <p:sp>
        <p:nvSpPr>
          <p:cNvPr id="21" name="TextBox 21"/>
          <p:cNvSpPr txBox="1"/>
          <p:nvPr/>
        </p:nvSpPr>
        <p:spPr>
          <a:xfrm>
            <a:off x="2089122" y="7359507"/>
            <a:ext cx="2575763" cy="512112"/>
          </a:xfrm>
          <a:prstGeom prst="rect">
            <a:avLst/>
          </a:prstGeom>
        </p:spPr>
        <p:txBody>
          <a:bodyPr lIns="0" tIns="0" rIns="0" bIns="0" rtlCol="0" anchor="t">
            <a:spAutoFit/>
          </a:bodyPr>
          <a:lstStyle/>
          <a:p>
            <a:pPr algn="ctr" rtl="1">
              <a:lnSpc>
                <a:spcPts val="3891"/>
              </a:lnSpc>
            </a:pPr>
            <a:r>
              <a:rPr lang="ar-EG" sz="3603" b="1" spc="-16">
                <a:solidFill>
                  <a:srgbClr val="000000"/>
                </a:solidFill>
                <a:latin typeface="Almarai Bold"/>
                <a:ea typeface="Almarai Bold"/>
                <a:cs typeface="Almarai Bold"/>
                <a:sym typeface="Almarai Bold"/>
                <a:rtl/>
              </a:rPr>
              <a:t>الملموسية</a:t>
            </a:r>
          </a:p>
        </p:txBody>
      </p:sp>
      <p:sp>
        <p:nvSpPr>
          <p:cNvPr id="22" name="TextBox 22"/>
          <p:cNvSpPr txBox="1"/>
          <p:nvPr/>
        </p:nvSpPr>
        <p:spPr>
          <a:xfrm>
            <a:off x="5691346" y="6942657"/>
            <a:ext cx="1928672" cy="1107234"/>
          </a:xfrm>
          <a:prstGeom prst="rect">
            <a:avLst/>
          </a:prstGeom>
        </p:spPr>
        <p:txBody>
          <a:bodyPr lIns="0" tIns="0" rIns="0" bIns="0" rtlCol="0" anchor="t">
            <a:spAutoFit/>
          </a:bodyPr>
          <a:lstStyle/>
          <a:p>
            <a:pPr algn="ctr" rtl="1">
              <a:lnSpc>
                <a:spcPts val="4215"/>
              </a:lnSpc>
            </a:pPr>
            <a:r>
              <a:rPr lang="ar-EG" sz="3903" b="1" spc="-18">
                <a:solidFill>
                  <a:srgbClr val="000000"/>
                </a:solidFill>
                <a:latin typeface="Almarai Bold"/>
                <a:ea typeface="Almarai Bold"/>
                <a:cs typeface="Almarai Bold"/>
                <a:sym typeface="Almarai Bold"/>
                <a:rtl/>
              </a:rPr>
              <a:t>إعادة التصميم</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24</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3372270" y="2955742"/>
            <a:ext cx="2973709" cy="2827727"/>
          </a:xfrm>
          <a:custGeom>
            <a:avLst/>
            <a:gdLst/>
            <a:ahLst/>
            <a:cxnLst/>
            <a:rect l="l" t="t" r="r" b="b"/>
            <a:pathLst>
              <a:path w="2973709" h="2827727">
                <a:moveTo>
                  <a:pt x="0" y="0"/>
                </a:moveTo>
                <a:lnTo>
                  <a:pt x="2973709" y="0"/>
                </a:lnTo>
                <a:lnTo>
                  <a:pt x="2973709" y="2827727"/>
                </a:lnTo>
                <a:lnTo>
                  <a:pt x="0" y="28277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1" name="TextBox 11"/>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03</a:t>
            </a:r>
          </a:p>
        </p:txBody>
      </p:sp>
      <p:sp>
        <p:nvSpPr>
          <p:cNvPr id="12" name="TextBox 12"/>
          <p:cNvSpPr txBox="1"/>
          <p:nvPr/>
        </p:nvSpPr>
        <p:spPr>
          <a:xfrm>
            <a:off x="6989023" y="613149"/>
            <a:ext cx="4717969" cy="1163504"/>
          </a:xfrm>
          <a:prstGeom prst="rect">
            <a:avLst/>
          </a:prstGeom>
        </p:spPr>
        <p:txBody>
          <a:bodyPr lIns="0" tIns="0" rIns="0" bIns="0" rtlCol="0" anchor="t">
            <a:spAutoFit/>
          </a:bodyPr>
          <a:lstStyle/>
          <a:p>
            <a:pPr algn="ctr" rtl="1">
              <a:lnSpc>
                <a:spcPts val="4543"/>
              </a:lnSpc>
            </a:pPr>
            <a:r>
              <a:rPr lang="ar-EG" sz="3786" b="1">
                <a:solidFill>
                  <a:srgbClr val="000000"/>
                </a:solidFill>
                <a:latin typeface="Almarai Bold"/>
                <a:ea typeface="Almarai Bold"/>
                <a:cs typeface="Almarai Bold"/>
                <a:sym typeface="Almarai Bold"/>
                <a:rtl/>
              </a:rPr>
              <a:t> التفكير التصميمي </a:t>
            </a:r>
            <a:r>
              <a:rPr lang="en-US" sz="3786" b="1">
                <a:solidFill>
                  <a:srgbClr val="000000"/>
                </a:solidFill>
                <a:latin typeface="Almarai Bold"/>
                <a:ea typeface="Almarai Bold"/>
                <a:cs typeface="Almarai Bold"/>
                <a:sym typeface="Almarai Bold"/>
              </a:rPr>
              <a:t>Design Thinking</a:t>
            </a:r>
            <a:r>
              <a:rPr lang="ar-EG" sz="3786" b="1">
                <a:solidFill>
                  <a:srgbClr val="000000"/>
                </a:solidFill>
                <a:latin typeface="Almarai Bold"/>
                <a:ea typeface="Almarai Bold"/>
                <a:cs typeface="Almarai Bold"/>
                <a:sym typeface="Almarai Bold"/>
                <a:rtl/>
              </a:rPr>
              <a:t> </a:t>
            </a:r>
          </a:p>
        </p:txBody>
      </p:sp>
      <p:sp>
        <p:nvSpPr>
          <p:cNvPr id="13" name="Freeform 13"/>
          <p:cNvSpPr/>
          <p:nvPr/>
        </p:nvSpPr>
        <p:spPr>
          <a:xfrm>
            <a:off x="10588911" y="2887522"/>
            <a:ext cx="3045451" cy="2895947"/>
          </a:xfrm>
          <a:custGeom>
            <a:avLst/>
            <a:gdLst/>
            <a:ahLst/>
            <a:cxnLst/>
            <a:rect l="l" t="t" r="r" b="b"/>
            <a:pathLst>
              <a:path w="3045451" h="2895947">
                <a:moveTo>
                  <a:pt x="0" y="0"/>
                </a:moveTo>
                <a:lnTo>
                  <a:pt x="3045452" y="0"/>
                </a:lnTo>
                <a:lnTo>
                  <a:pt x="3045452" y="2895947"/>
                </a:lnTo>
                <a:lnTo>
                  <a:pt x="0" y="289594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4" name="Freeform 14"/>
          <p:cNvSpPr/>
          <p:nvPr/>
        </p:nvSpPr>
        <p:spPr>
          <a:xfrm>
            <a:off x="7871021" y="2955742"/>
            <a:ext cx="2973709" cy="2827727"/>
          </a:xfrm>
          <a:custGeom>
            <a:avLst/>
            <a:gdLst/>
            <a:ahLst/>
            <a:cxnLst/>
            <a:rect l="l" t="t" r="r" b="b"/>
            <a:pathLst>
              <a:path w="2973709" h="2827727">
                <a:moveTo>
                  <a:pt x="0" y="0"/>
                </a:moveTo>
                <a:lnTo>
                  <a:pt x="2973709" y="0"/>
                </a:lnTo>
                <a:lnTo>
                  <a:pt x="2973709" y="2827727"/>
                </a:lnTo>
                <a:lnTo>
                  <a:pt x="0" y="28277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5" name="TextBox 15"/>
          <p:cNvSpPr txBox="1"/>
          <p:nvPr/>
        </p:nvSpPr>
        <p:spPr>
          <a:xfrm>
            <a:off x="13885264" y="4123068"/>
            <a:ext cx="1928672" cy="510588"/>
          </a:xfrm>
          <a:prstGeom prst="rect">
            <a:avLst/>
          </a:prstGeom>
        </p:spPr>
        <p:txBody>
          <a:bodyPr lIns="0" tIns="0" rIns="0" bIns="0" rtlCol="0" anchor="t">
            <a:spAutoFit/>
          </a:bodyPr>
          <a:lstStyle/>
          <a:p>
            <a:pPr algn="ctr" rtl="1">
              <a:lnSpc>
                <a:spcPts val="3783"/>
              </a:lnSpc>
            </a:pPr>
            <a:r>
              <a:rPr lang="ar-EG" sz="3503" b="1" spc="-16">
                <a:solidFill>
                  <a:srgbClr val="000000"/>
                </a:solidFill>
                <a:latin typeface="Almarai Bold"/>
                <a:ea typeface="Almarai Bold"/>
                <a:cs typeface="Almarai Bold"/>
                <a:sym typeface="Almarai Bold"/>
                <a:rtl/>
              </a:rPr>
              <a:t>التعاطف</a:t>
            </a:r>
          </a:p>
        </p:txBody>
      </p:sp>
      <p:sp>
        <p:nvSpPr>
          <p:cNvPr id="16" name="TextBox 16"/>
          <p:cNvSpPr txBox="1"/>
          <p:nvPr/>
        </p:nvSpPr>
        <p:spPr>
          <a:xfrm>
            <a:off x="11111430" y="3779138"/>
            <a:ext cx="1928672" cy="1442514"/>
          </a:xfrm>
          <a:prstGeom prst="rect">
            <a:avLst/>
          </a:prstGeom>
        </p:spPr>
        <p:txBody>
          <a:bodyPr lIns="0" tIns="0" rIns="0" bIns="0" rtlCol="0" anchor="t">
            <a:spAutoFit/>
          </a:bodyPr>
          <a:lstStyle/>
          <a:p>
            <a:pPr algn="ctr" rtl="1">
              <a:lnSpc>
                <a:spcPts val="3675"/>
              </a:lnSpc>
            </a:pPr>
            <a:r>
              <a:rPr lang="ar-EG" sz="3403" b="1" spc="-13">
                <a:solidFill>
                  <a:srgbClr val="000000"/>
                </a:solidFill>
                <a:latin typeface="Almarai Bold"/>
                <a:ea typeface="Almarai Bold"/>
                <a:cs typeface="Almarai Bold"/>
                <a:sym typeface="Almarai Bold"/>
                <a:rtl/>
              </a:rPr>
              <a:t>تعريف المشكلة</a:t>
            </a:r>
          </a:p>
          <a:p>
            <a:pPr algn="ctr" rtl="1">
              <a:lnSpc>
                <a:spcPts val="3675"/>
              </a:lnSpc>
            </a:pPr>
            <a:endParaRPr lang="ar-EG" sz="3403" b="1" spc="-13">
              <a:solidFill>
                <a:srgbClr val="000000"/>
              </a:solidFill>
              <a:latin typeface="Almarai Bold"/>
              <a:ea typeface="Almarai Bold"/>
              <a:cs typeface="Almarai Bold"/>
              <a:sym typeface="Almarai Bold"/>
              <a:rtl/>
            </a:endParaRPr>
          </a:p>
        </p:txBody>
      </p:sp>
      <p:sp>
        <p:nvSpPr>
          <p:cNvPr id="17" name="TextBox 17"/>
          <p:cNvSpPr txBox="1"/>
          <p:nvPr/>
        </p:nvSpPr>
        <p:spPr>
          <a:xfrm>
            <a:off x="8383672" y="3851602"/>
            <a:ext cx="1928672" cy="996363"/>
          </a:xfrm>
          <a:prstGeom prst="rect">
            <a:avLst/>
          </a:prstGeom>
        </p:spPr>
        <p:txBody>
          <a:bodyPr lIns="0" tIns="0" rIns="0" bIns="0" rtlCol="0" anchor="t">
            <a:spAutoFit/>
          </a:bodyPr>
          <a:lstStyle/>
          <a:p>
            <a:pPr algn="ctr" rtl="1">
              <a:lnSpc>
                <a:spcPts val="3783"/>
              </a:lnSpc>
            </a:pPr>
            <a:r>
              <a:rPr lang="ar-EG" sz="3503" b="1" spc="-16">
                <a:solidFill>
                  <a:srgbClr val="000000"/>
                </a:solidFill>
                <a:latin typeface="Almarai Bold"/>
                <a:ea typeface="Almarai Bold"/>
                <a:cs typeface="Almarai Bold"/>
                <a:sym typeface="Almarai Bold"/>
                <a:rtl/>
              </a:rPr>
              <a:t>ابتكار الأفكار</a:t>
            </a:r>
          </a:p>
        </p:txBody>
      </p:sp>
      <p:sp>
        <p:nvSpPr>
          <p:cNvPr id="18" name="Freeform 18"/>
          <p:cNvSpPr/>
          <p:nvPr/>
        </p:nvSpPr>
        <p:spPr>
          <a:xfrm>
            <a:off x="4809337" y="2977025"/>
            <a:ext cx="2917312" cy="2774099"/>
          </a:xfrm>
          <a:custGeom>
            <a:avLst/>
            <a:gdLst/>
            <a:ahLst/>
            <a:cxnLst/>
            <a:rect l="l" t="t" r="r" b="b"/>
            <a:pathLst>
              <a:path w="2917312" h="2774099">
                <a:moveTo>
                  <a:pt x="0" y="0"/>
                </a:moveTo>
                <a:lnTo>
                  <a:pt x="2917312" y="0"/>
                </a:lnTo>
                <a:lnTo>
                  <a:pt x="2917312" y="2774099"/>
                </a:lnTo>
                <a:lnTo>
                  <a:pt x="0" y="277409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9" name="TextBox 19"/>
          <p:cNvSpPr txBox="1"/>
          <p:nvPr/>
        </p:nvSpPr>
        <p:spPr>
          <a:xfrm>
            <a:off x="5242493" y="3851602"/>
            <a:ext cx="1928672" cy="996363"/>
          </a:xfrm>
          <a:prstGeom prst="rect">
            <a:avLst/>
          </a:prstGeom>
        </p:spPr>
        <p:txBody>
          <a:bodyPr lIns="0" tIns="0" rIns="0" bIns="0" rtlCol="0" anchor="t">
            <a:spAutoFit/>
          </a:bodyPr>
          <a:lstStyle/>
          <a:p>
            <a:pPr algn="ctr" rtl="1">
              <a:lnSpc>
                <a:spcPts val="3783"/>
              </a:lnSpc>
            </a:pPr>
            <a:r>
              <a:rPr lang="ar-EG" sz="3503" b="1" spc="-16">
                <a:solidFill>
                  <a:srgbClr val="000000"/>
                </a:solidFill>
                <a:latin typeface="Almarai Bold"/>
                <a:ea typeface="Almarai Bold"/>
                <a:cs typeface="Almarai Bold"/>
                <a:sym typeface="Almarai Bold"/>
                <a:rtl/>
              </a:rPr>
              <a:t>النموذج الأولي</a:t>
            </a:r>
          </a:p>
        </p:txBody>
      </p:sp>
      <p:sp>
        <p:nvSpPr>
          <p:cNvPr id="20" name="Freeform 20"/>
          <p:cNvSpPr/>
          <p:nvPr/>
        </p:nvSpPr>
        <p:spPr>
          <a:xfrm>
            <a:off x="2176041" y="3030653"/>
            <a:ext cx="2860916" cy="2720471"/>
          </a:xfrm>
          <a:custGeom>
            <a:avLst/>
            <a:gdLst/>
            <a:ahLst/>
            <a:cxnLst/>
            <a:rect l="l" t="t" r="r" b="b"/>
            <a:pathLst>
              <a:path w="2860916" h="2720471">
                <a:moveTo>
                  <a:pt x="0" y="0"/>
                </a:moveTo>
                <a:lnTo>
                  <a:pt x="2860916" y="0"/>
                </a:lnTo>
                <a:lnTo>
                  <a:pt x="2860916" y="2720471"/>
                </a:lnTo>
                <a:lnTo>
                  <a:pt x="0" y="27204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21" name="TextBox 21"/>
          <p:cNvSpPr txBox="1"/>
          <p:nvPr/>
        </p:nvSpPr>
        <p:spPr>
          <a:xfrm>
            <a:off x="2613965" y="4116781"/>
            <a:ext cx="1928672" cy="532686"/>
          </a:xfrm>
          <a:prstGeom prst="rect">
            <a:avLst/>
          </a:prstGeom>
        </p:spPr>
        <p:txBody>
          <a:bodyPr lIns="0" tIns="0" rIns="0" bIns="0" rtlCol="0" anchor="t">
            <a:spAutoFit/>
          </a:bodyPr>
          <a:lstStyle/>
          <a:p>
            <a:pPr algn="ctr" rtl="1">
              <a:lnSpc>
                <a:spcPts val="3999"/>
              </a:lnSpc>
            </a:pPr>
            <a:r>
              <a:rPr lang="ar-EG" sz="3703" b="1" spc="-17">
                <a:solidFill>
                  <a:srgbClr val="000000"/>
                </a:solidFill>
                <a:latin typeface="Almarai Bold"/>
                <a:ea typeface="Almarai Bold"/>
                <a:cs typeface="Almarai Bold"/>
                <a:sym typeface="Almarai Bold"/>
                <a:rtl/>
              </a:rPr>
              <a:t>الاختبار</a:t>
            </a:r>
          </a:p>
        </p:txBody>
      </p:sp>
      <p:sp>
        <p:nvSpPr>
          <p:cNvPr id="22" name="AutoShape 22"/>
          <p:cNvSpPr/>
          <p:nvPr/>
        </p:nvSpPr>
        <p:spPr>
          <a:xfrm>
            <a:off x="8865517" y="6467039"/>
            <a:ext cx="6492240" cy="0"/>
          </a:xfrm>
          <a:prstGeom prst="line">
            <a:avLst/>
          </a:prstGeom>
          <a:ln w="38100" cap="flat">
            <a:solidFill>
              <a:srgbClr val="000000"/>
            </a:solidFill>
            <a:prstDash val="solid"/>
            <a:headEnd type="arrow" w="med" len="sm"/>
            <a:tailEnd type="arrow" w="med" len="sm"/>
          </a:ln>
        </p:spPr>
        <p:txBody>
          <a:bodyPr/>
          <a:lstStyle/>
          <a:p>
            <a:endParaRPr lang="en-US"/>
          </a:p>
        </p:txBody>
      </p:sp>
      <p:sp>
        <p:nvSpPr>
          <p:cNvPr id="23" name="AutoShape 23"/>
          <p:cNvSpPr/>
          <p:nvPr/>
        </p:nvSpPr>
        <p:spPr>
          <a:xfrm flipV="1">
            <a:off x="2606617" y="6486089"/>
            <a:ext cx="4625634" cy="19050"/>
          </a:xfrm>
          <a:prstGeom prst="line">
            <a:avLst/>
          </a:prstGeom>
          <a:ln w="38100" cap="flat">
            <a:solidFill>
              <a:srgbClr val="000000"/>
            </a:solidFill>
            <a:prstDash val="solid"/>
            <a:headEnd type="arrow" w="med" len="sm"/>
            <a:tailEnd type="arrow" w="med" len="sm"/>
          </a:ln>
        </p:spPr>
        <p:txBody>
          <a:bodyPr/>
          <a:lstStyle/>
          <a:p>
            <a:endParaRPr lang="en-US"/>
          </a:p>
        </p:txBody>
      </p:sp>
      <p:sp>
        <p:nvSpPr>
          <p:cNvPr id="24" name="TextBox 24"/>
          <p:cNvSpPr txBox="1"/>
          <p:nvPr/>
        </p:nvSpPr>
        <p:spPr>
          <a:xfrm>
            <a:off x="10445653" y="5874726"/>
            <a:ext cx="3626093" cy="510588"/>
          </a:xfrm>
          <a:prstGeom prst="rect">
            <a:avLst/>
          </a:prstGeom>
        </p:spPr>
        <p:txBody>
          <a:bodyPr lIns="0" tIns="0" rIns="0" bIns="0" rtlCol="0" anchor="t">
            <a:spAutoFit/>
          </a:bodyPr>
          <a:lstStyle/>
          <a:p>
            <a:pPr algn="ctr" rtl="1">
              <a:lnSpc>
                <a:spcPts val="3783"/>
              </a:lnSpc>
            </a:pPr>
            <a:r>
              <a:rPr lang="ar-EG" sz="3503" b="1" spc="-16">
                <a:solidFill>
                  <a:srgbClr val="FF6600"/>
                </a:solidFill>
                <a:latin typeface="Almarai Bold"/>
                <a:ea typeface="Almarai Bold"/>
                <a:cs typeface="Almarai Bold"/>
                <a:sym typeface="Almarai Bold"/>
                <a:rtl/>
              </a:rPr>
              <a:t>إدراك معرفي</a:t>
            </a:r>
          </a:p>
        </p:txBody>
      </p:sp>
      <p:sp>
        <p:nvSpPr>
          <p:cNvPr id="25" name="TextBox 25"/>
          <p:cNvSpPr txBox="1"/>
          <p:nvPr/>
        </p:nvSpPr>
        <p:spPr>
          <a:xfrm>
            <a:off x="3223911" y="5880251"/>
            <a:ext cx="3626093" cy="499539"/>
          </a:xfrm>
          <a:prstGeom prst="rect">
            <a:avLst/>
          </a:prstGeom>
        </p:spPr>
        <p:txBody>
          <a:bodyPr lIns="0" tIns="0" rIns="0" bIns="0" rtlCol="0" anchor="t">
            <a:spAutoFit/>
          </a:bodyPr>
          <a:lstStyle/>
          <a:p>
            <a:pPr algn="ctr" rtl="1">
              <a:lnSpc>
                <a:spcPts val="3675"/>
              </a:lnSpc>
            </a:pPr>
            <a:r>
              <a:rPr lang="ar-EG" sz="3403" b="1" spc="-15">
                <a:solidFill>
                  <a:srgbClr val="FF6600"/>
                </a:solidFill>
                <a:latin typeface="Almarai Bold"/>
                <a:ea typeface="Almarai Bold"/>
                <a:cs typeface="Almarai Bold"/>
                <a:sym typeface="Almarai Bold"/>
                <a:rtl/>
              </a:rPr>
              <a:t>تطبيق عملي</a:t>
            </a:r>
          </a:p>
        </p:txBody>
      </p:sp>
      <p:sp>
        <p:nvSpPr>
          <p:cNvPr id="26" name="Freeform 26"/>
          <p:cNvSpPr/>
          <p:nvPr/>
        </p:nvSpPr>
        <p:spPr>
          <a:xfrm>
            <a:off x="10844730" y="6952524"/>
            <a:ext cx="5261035" cy="2420076"/>
          </a:xfrm>
          <a:custGeom>
            <a:avLst/>
            <a:gdLst/>
            <a:ahLst/>
            <a:cxnLst/>
            <a:rect l="l" t="t" r="r" b="b"/>
            <a:pathLst>
              <a:path w="5261035" h="2420076">
                <a:moveTo>
                  <a:pt x="0" y="0"/>
                </a:moveTo>
                <a:lnTo>
                  <a:pt x="5261035" y="0"/>
                </a:lnTo>
                <a:lnTo>
                  <a:pt x="5261035" y="2420076"/>
                </a:lnTo>
                <a:lnTo>
                  <a:pt x="0" y="24200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7" name="Freeform 27"/>
          <p:cNvSpPr/>
          <p:nvPr/>
        </p:nvSpPr>
        <p:spPr>
          <a:xfrm>
            <a:off x="13885264" y="7181414"/>
            <a:ext cx="1989780" cy="1989780"/>
          </a:xfrm>
          <a:custGeom>
            <a:avLst/>
            <a:gdLst/>
            <a:ahLst/>
            <a:cxnLst/>
            <a:rect l="l" t="t" r="r" b="b"/>
            <a:pathLst>
              <a:path w="1989780" h="1989780">
                <a:moveTo>
                  <a:pt x="0" y="0"/>
                </a:moveTo>
                <a:lnTo>
                  <a:pt x="1989780" y="0"/>
                </a:lnTo>
                <a:lnTo>
                  <a:pt x="1989780" y="1989780"/>
                </a:lnTo>
                <a:lnTo>
                  <a:pt x="0" y="1989780"/>
                </a:lnTo>
                <a:lnTo>
                  <a:pt x="0" y="0"/>
                </a:lnTo>
                <a:close/>
              </a:path>
            </a:pathLst>
          </a:custGeom>
          <a:blipFill>
            <a:blip r:embed="rId10"/>
            <a:stretch>
              <a:fillRect/>
            </a:stretch>
          </a:blipFill>
        </p:spPr>
        <p:txBody>
          <a:bodyPr/>
          <a:lstStyle/>
          <a:p>
            <a:endParaRPr lang="en-US"/>
          </a:p>
        </p:txBody>
      </p:sp>
      <p:sp>
        <p:nvSpPr>
          <p:cNvPr id="28" name="Freeform 28"/>
          <p:cNvSpPr/>
          <p:nvPr/>
        </p:nvSpPr>
        <p:spPr>
          <a:xfrm>
            <a:off x="6486017" y="6854905"/>
            <a:ext cx="3795310" cy="2615313"/>
          </a:xfrm>
          <a:custGeom>
            <a:avLst/>
            <a:gdLst/>
            <a:ahLst/>
            <a:cxnLst/>
            <a:rect l="l" t="t" r="r" b="b"/>
            <a:pathLst>
              <a:path w="3795310" h="2615313">
                <a:moveTo>
                  <a:pt x="0" y="0"/>
                </a:moveTo>
                <a:lnTo>
                  <a:pt x="3795310" y="0"/>
                </a:lnTo>
                <a:lnTo>
                  <a:pt x="3795310" y="2615314"/>
                </a:lnTo>
                <a:lnTo>
                  <a:pt x="0" y="261531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9" name="TextBox 29"/>
          <p:cNvSpPr txBox="1"/>
          <p:nvPr/>
        </p:nvSpPr>
        <p:spPr>
          <a:xfrm>
            <a:off x="5870475" y="7610039"/>
            <a:ext cx="4974255" cy="1077509"/>
          </a:xfrm>
          <a:prstGeom prst="rect">
            <a:avLst/>
          </a:prstGeom>
        </p:spPr>
        <p:txBody>
          <a:bodyPr lIns="0" tIns="0" rIns="0" bIns="0" rtlCol="0" anchor="t">
            <a:spAutoFit/>
          </a:bodyPr>
          <a:lstStyle/>
          <a:p>
            <a:pPr algn="ctr" rtl="1">
              <a:lnSpc>
                <a:spcPts val="4303"/>
              </a:lnSpc>
            </a:pPr>
            <a:r>
              <a:rPr lang="ar-EG" sz="2656" b="1" spc="26">
                <a:solidFill>
                  <a:srgbClr val="000000"/>
                </a:solidFill>
                <a:latin typeface="Almarai Bold"/>
                <a:ea typeface="Almarai Bold"/>
                <a:cs typeface="Almarai Bold"/>
                <a:sym typeface="Almarai Bold"/>
                <a:rtl/>
              </a:rPr>
              <a:t>مقطع فيديو</a:t>
            </a:r>
          </a:p>
          <a:p>
            <a:pPr algn="ctr" rtl="1">
              <a:lnSpc>
                <a:spcPts val="4303"/>
              </a:lnSpc>
              <a:spcBef>
                <a:spcPct val="0"/>
              </a:spcBef>
            </a:pPr>
            <a:r>
              <a:rPr lang="ar-EG" sz="2656" b="1" spc="27">
                <a:solidFill>
                  <a:srgbClr val="000000"/>
                </a:solidFill>
                <a:latin typeface="Almarai Bold"/>
                <a:ea typeface="Almarai Bold"/>
                <a:cs typeface="Almarai Bold"/>
                <a:sym typeface="Almarai Bold"/>
                <a:rtl/>
              </a:rPr>
              <a:t>التفكير التصميمي</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25</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8648718" y="3055771"/>
            <a:ext cx="8367183" cy="5516790"/>
            <a:chOff x="0" y="0"/>
            <a:chExt cx="2203703" cy="1452982"/>
          </a:xfrm>
        </p:grpSpPr>
        <p:sp>
          <p:nvSpPr>
            <p:cNvPr id="10" name="Freeform 10"/>
            <p:cNvSpPr/>
            <p:nvPr/>
          </p:nvSpPr>
          <p:spPr>
            <a:xfrm>
              <a:off x="0" y="0"/>
              <a:ext cx="2203703" cy="1452982"/>
            </a:xfrm>
            <a:custGeom>
              <a:avLst/>
              <a:gdLst/>
              <a:ahLst/>
              <a:cxnLst/>
              <a:rect l="l" t="t" r="r" b="b"/>
              <a:pathLst>
                <a:path w="2203703" h="1452982">
                  <a:moveTo>
                    <a:pt x="28683" y="0"/>
                  </a:moveTo>
                  <a:lnTo>
                    <a:pt x="2175019" y="0"/>
                  </a:lnTo>
                  <a:cubicBezTo>
                    <a:pt x="2190861" y="0"/>
                    <a:pt x="2203703" y="12842"/>
                    <a:pt x="2203703" y="28683"/>
                  </a:cubicBezTo>
                  <a:lnTo>
                    <a:pt x="2203703" y="1424298"/>
                  </a:lnTo>
                  <a:cubicBezTo>
                    <a:pt x="2203703" y="1431906"/>
                    <a:pt x="2200681" y="1439201"/>
                    <a:pt x="2195301" y="1444581"/>
                  </a:cubicBezTo>
                  <a:cubicBezTo>
                    <a:pt x="2189922" y="1449960"/>
                    <a:pt x="2182627" y="1452982"/>
                    <a:pt x="2175019" y="1452982"/>
                  </a:cubicBezTo>
                  <a:lnTo>
                    <a:pt x="28683" y="1452982"/>
                  </a:lnTo>
                  <a:cubicBezTo>
                    <a:pt x="12842" y="1452982"/>
                    <a:pt x="0" y="1440140"/>
                    <a:pt x="0" y="1424298"/>
                  </a:cubicBezTo>
                  <a:lnTo>
                    <a:pt x="0" y="28683"/>
                  </a:lnTo>
                  <a:cubicBezTo>
                    <a:pt x="0" y="12842"/>
                    <a:pt x="12842" y="0"/>
                    <a:pt x="28683" y="0"/>
                  </a:cubicBezTo>
                  <a:close/>
                </a:path>
              </a:pathLst>
            </a:custGeom>
            <a:solidFill>
              <a:srgbClr val="DEEFFF"/>
            </a:solidFill>
            <a:ln w="19050" cap="rnd">
              <a:solidFill>
                <a:srgbClr val="00B050"/>
              </a:solidFill>
              <a:prstDash val="lgDash"/>
              <a:round/>
            </a:ln>
          </p:spPr>
          <p:txBody>
            <a:bodyPr/>
            <a:lstStyle/>
            <a:p>
              <a:endParaRPr lang="en-US"/>
            </a:p>
          </p:txBody>
        </p:sp>
        <p:sp>
          <p:nvSpPr>
            <p:cNvPr id="11" name="TextBox 11"/>
            <p:cNvSpPr txBox="1"/>
            <p:nvPr/>
          </p:nvSpPr>
          <p:spPr>
            <a:xfrm>
              <a:off x="0" y="-9525"/>
              <a:ext cx="2203703" cy="1462507"/>
            </a:xfrm>
            <a:prstGeom prst="rect">
              <a:avLst/>
            </a:prstGeom>
          </p:spPr>
          <p:txBody>
            <a:bodyPr lIns="50800" tIns="50800" rIns="50800" bIns="50800" rtlCol="0" anchor="ctr"/>
            <a:lstStyle/>
            <a:p>
              <a:pPr algn="ctr">
                <a:lnSpc>
                  <a:spcPts val="2160"/>
                </a:lnSpc>
              </a:pPr>
              <a:endParaRPr/>
            </a:p>
          </p:txBody>
        </p:sp>
      </p:grpSp>
      <p:sp>
        <p:nvSpPr>
          <p:cNvPr id="12" name="Freeform 12"/>
          <p:cNvSpPr/>
          <p:nvPr/>
        </p:nvSpPr>
        <p:spPr>
          <a:xfrm>
            <a:off x="3919874" y="4928957"/>
            <a:ext cx="2137113" cy="1400025"/>
          </a:xfrm>
          <a:custGeom>
            <a:avLst/>
            <a:gdLst/>
            <a:ahLst/>
            <a:cxnLst/>
            <a:rect l="l" t="t" r="r" b="b"/>
            <a:pathLst>
              <a:path w="2137113" h="1400025">
                <a:moveTo>
                  <a:pt x="0" y="0"/>
                </a:moveTo>
                <a:lnTo>
                  <a:pt x="2137113" y="0"/>
                </a:lnTo>
                <a:lnTo>
                  <a:pt x="2137113" y="1400025"/>
                </a:lnTo>
                <a:lnTo>
                  <a:pt x="0" y="1400025"/>
                </a:lnTo>
                <a:lnTo>
                  <a:pt x="0" y="0"/>
                </a:lnTo>
                <a:close/>
              </a:path>
            </a:pathLst>
          </a:custGeom>
          <a:blipFill>
            <a:blip r:embed="rId6">
              <a:extLst>
                <a:ext uri="{96DAC541-7B7A-43D3-8B79-37D633B846F1}">
                  <asvg:svgBlip xmlns:asvg="http://schemas.microsoft.com/office/drawing/2016/SVG/main" r:embed="rId7"/>
                </a:ext>
              </a:extLst>
            </a:blip>
            <a:stretch>
              <a:fillRect l="-7694" r="-7694"/>
            </a:stretch>
          </a:blipFill>
        </p:spPr>
        <p:txBody>
          <a:bodyPr/>
          <a:lstStyle/>
          <a:p>
            <a:endParaRPr lang="en-US"/>
          </a:p>
        </p:txBody>
      </p:sp>
      <p:sp>
        <p:nvSpPr>
          <p:cNvPr id="13" name="Freeform 13"/>
          <p:cNvSpPr/>
          <p:nvPr/>
        </p:nvSpPr>
        <p:spPr>
          <a:xfrm>
            <a:off x="1860987" y="2744920"/>
            <a:ext cx="6254888" cy="6239251"/>
          </a:xfrm>
          <a:custGeom>
            <a:avLst/>
            <a:gdLst/>
            <a:ahLst/>
            <a:cxnLst/>
            <a:rect l="l" t="t" r="r" b="b"/>
            <a:pathLst>
              <a:path w="6254888" h="6239251">
                <a:moveTo>
                  <a:pt x="0" y="0"/>
                </a:moveTo>
                <a:lnTo>
                  <a:pt x="6254888" y="0"/>
                </a:lnTo>
                <a:lnTo>
                  <a:pt x="6254888" y="6239251"/>
                </a:lnTo>
                <a:lnTo>
                  <a:pt x="0" y="623925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TextBox 14"/>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5" name="TextBox 15"/>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6" name="TextBox 16"/>
          <p:cNvSpPr txBox="1"/>
          <p:nvPr/>
        </p:nvSpPr>
        <p:spPr>
          <a:xfrm>
            <a:off x="9012912" y="3160546"/>
            <a:ext cx="7712912" cy="5702792"/>
          </a:xfrm>
          <a:prstGeom prst="rect">
            <a:avLst/>
          </a:prstGeom>
        </p:spPr>
        <p:txBody>
          <a:bodyPr lIns="0" tIns="0" rIns="0" bIns="0" rtlCol="0" anchor="t">
            <a:spAutoFit/>
          </a:bodyPr>
          <a:lstStyle/>
          <a:p>
            <a:pPr algn="just" rtl="1">
              <a:lnSpc>
                <a:spcPts val="4999"/>
              </a:lnSpc>
            </a:pPr>
            <a:r>
              <a:rPr lang="ar-EG" sz="3086" b="1" spc="30">
                <a:solidFill>
                  <a:srgbClr val="000000"/>
                </a:solidFill>
                <a:latin typeface="Almarai Bold"/>
                <a:ea typeface="Almarai Bold"/>
                <a:cs typeface="Almarai Bold"/>
                <a:sym typeface="Almarai Bold"/>
                <a:rtl/>
              </a:rPr>
              <a:t>تكمن أكبر مشكلة في فشل المشروعات أن أصحابها مقتنعون بالفكرة ومحبون لها للحد الذي يجعلهم يؤمنون بنجاحها عاطفيًا وليس عمليًا واقتصاديًا.</a:t>
            </a:r>
          </a:p>
          <a:p>
            <a:pPr algn="just" rtl="1">
              <a:lnSpc>
                <a:spcPts val="4999"/>
              </a:lnSpc>
            </a:pPr>
            <a:r>
              <a:rPr lang="ar-EG" sz="3086" b="1" spc="30">
                <a:solidFill>
                  <a:srgbClr val="000000"/>
                </a:solidFill>
                <a:latin typeface="Almarai Bold"/>
                <a:ea typeface="Almarai Bold"/>
                <a:cs typeface="Almarai Bold"/>
                <a:sym typeface="Almarai Bold"/>
                <a:rtl/>
              </a:rPr>
              <a:t>ولتفادي ذلك فإن رائد الأعمال بعد مروره بمراحل تحويل الفكرة إلى فرصة فإن عليه الاستجابة المستفيضة لأربعة أركان مهمة قبل البدء بالمشروع وهي : </a:t>
            </a:r>
          </a:p>
          <a:p>
            <a:pPr algn="r" rtl="1">
              <a:lnSpc>
                <a:spcPts val="4999"/>
              </a:lnSpc>
            </a:pPr>
            <a:endParaRPr lang="ar-EG" sz="3086" b="1" spc="30">
              <a:solidFill>
                <a:srgbClr val="000000"/>
              </a:solidFill>
              <a:latin typeface="Almarai Bold"/>
              <a:ea typeface="Almarai Bold"/>
              <a:cs typeface="Almarai Bold"/>
              <a:sym typeface="Almarai Bold"/>
              <a:rtl/>
            </a:endParaRPr>
          </a:p>
        </p:txBody>
      </p:sp>
      <p:sp>
        <p:nvSpPr>
          <p:cNvPr id="17" name="TextBox 17"/>
          <p:cNvSpPr txBox="1"/>
          <p:nvPr/>
        </p:nvSpPr>
        <p:spPr>
          <a:xfrm>
            <a:off x="6989023" y="613149"/>
            <a:ext cx="4717969" cy="1163504"/>
          </a:xfrm>
          <a:prstGeom prst="rect">
            <a:avLst/>
          </a:prstGeom>
        </p:spPr>
        <p:txBody>
          <a:bodyPr lIns="0" tIns="0" rIns="0" bIns="0" rtlCol="0" anchor="t">
            <a:spAutoFit/>
          </a:bodyPr>
          <a:lstStyle/>
          <a:p>
            <a:pPr algn="ctr" rtl="1">
              <a:lnSpc>
                <a:spcPts val="4543"/>
              </a:lnSpc>
            </a:pPr>
            <a:r>
              <a:rPr lang="ar-EG" sz="3786" b="1">
                <a:solidFill>
                  <a:srgbClr val="000000"/>
                </a:solidFill>
                <a:latin typeface="Almarai Bold"/>
                <a:ea typeface="Almarai Bold"/>
                <a:cs typeface="Almarai Bold"/>
                <a:sym typeface="Almarai Bold"/>
                <a:rtl/>
              </a:rPr>
              <a:t>هل يمكن تطبيق فكرتك؟</a:t>
            </a:r>
          </a:p>
        </p:txBody>
      </p:sp>
      <p:sp>
        <p:nvSpPr>
          <p:cNvPr id="18" name="TextBox 18"/>
          <p:cNvSpPr txBox="1"/>
          <p:nvPr/>
        </p:nvSpPr>
        <p:spPr>
          <a:xfrm>
            <a:off x="5691346" y="3589171"/>
            <a:ext cx="1928672" cy="1047036"/>
          </a:xfrm>
          <a:prstGeom prst="rect">
            <a:avLst/>
          </a:prstGeom>
        </p:spPr>
        <p:txBody>
          <a:bodyPr lIns="0" tIns="0" rIns="0" bIns="0" rtlCol="0" anchor="t">
            <a:spAutoFit/>
          </a:bodyPr>
          <a:lstStyle/>
          <a:p>
            <a:pPr algn="ctr" rtl="1">
              <a:lnSpc>
                <a:spcPts val="3999"/>
              </a:lnSpc>
            </a:pPr>
            <a:r>
              <a:rPr lang="ar-EG" sz="3703" b="1" spc="-14">
                <a:solidFill>
                  <a:srgbClr val="000000"/>
                </a:solidFill>
                <a:latin typeface="Almarai Bold"/>
                <a:ea typeface="Almarai Bold"/>
                <a:cs typeface="Almarai Bold"/>
                <a:sym typeface="Almarai Bold"/>
                <a:rtl/>
              </a:rPr>
              <a:t>أولاً :</a:t>
            </a:r>
          </a:p>
          <a:p>
            <a:pPr algn="ctr" rtl="1">
              <a:lnSpc>
                <a:spcPts val="3999"/>
              </a:lnSpc>
            </a:pPr>
            <a:r>
              <a:rPr lang="ar-EG" sz="3703" b="1" spc="-17">
                <a:solidFill>
                  <a:srgbClr val="000000"/>
                </a:solidFill>
                <a:latin typeface="Almarai Bold"/>
                <a:ea typeface="Almarai Bold"/>
                <a:cs typeface="Almarai Bold"/>
                <a:sym typeface="Almarai Bold"/>
                <a:rtl/>
              </a:rPr>
              <a:t>المنتج</a:t>
            </a:r>
          </a:p>
        </p:txBody>
      </p:sp>
      <p:sp>
        <p:nvSpPr>
          <p:cNvPr id="19" name="TextBox 19"/>
          <p:cNvSpPr txBox="1"/>
          <p:nvPr/>
        </p:nvSpPr>
        <p:spPr>
          <a:xfrm>
            <a:off x="2286659" y="3331996"/>
            <a:ext cx="2180689" cy="1561386"/>
          </a:xfrm>
          <a:prstGeom prst="rect">
            <a:avLst/>
          </a:prstGeom>
        </p:spPr>
        <p:txBody>
          <a:bodyPr lIns="0" tIns="0" rIns="0" bIns="0" rtlCol="0" anchor="t">
            <a:spAutoFit/>
          </a:bodyPr>
          <a:lstStyle/>
          <a:p>
            <a:pPr algn="ctr" rtl="1">
              <a:lnSpc>
                <a:spcPts val="3999"/>
              </a:lnSpc>
            </a:pPr>
            <a:r>
              <a:rPr lang="ar-EG" sz="3703" b="1" spc="-14">
                <a:solidFill>
                  <a:srgbClr val="000000"/>
                </a:solidFill>
                <a:latin typeface="Almarai Bold"/>
                <a:ea typeface="Almarai Bold"/>
                <a:cs typeface="Almarai Bold"/>
                <a:sym typeface="Almarai Bold"/>
                <a:rtl/>
              </a:rPr>
              <a:t>ثانياً :</a:t>
            </a:r>
          </a:p>
          <a:p>
            <a:pPr algn="ctr" rtl="1">
              <a:lnSpc>
                <a:spcPts val="3999"/>
              </a:lnSpc>
            </a:pPr>
            <a:r>
              <a:rPr lang="ar-EG" sz="3703" b="1" spc="-17">
                <a:solidFill>
                  <a:srgbClr val="000000"/>
                </a:solidFill>
                <a:latin typeface="Almarai Bold"/>
                <a:ea typeface="Almarai Bold"/>
                <a:cs typeface="Almarai Bold"/>
                <a:sym typeface="Almarai Bold"/>
                <a:rtl/>
              </a:rPr>
              <a:t> المنشاة الصغيرة</a:t>
            </a:r>
          </a:p>
        </p:txBody>
      </p:sp>
      <p:sp>
        <p:nvSpPr>
          <p:cNvPr id="20" name="TextBox 20"/>
          <p:cNvSpPr txBox="1"/>
          <p:nvPr/>
        </p:nvSpPr>
        <p:spPr>
          <a:xfrm>
            <a:off x="2089122" y="6942657"/>
            <a:ext cx="2575763" cy="1007412"/>
          </a:xfrm>
          <a:prstGeom prst="rect">
            <a:avLst/>
          </a:prstGeom>
        </p:spPr>
        <p:txBody>
          <a:bodyPr lIns="0" tIns="0" rIns="0" bIns="0" rtlCol="0" anchor="t">
            <a:spAutoFit/>
          </a:bodyPr>
          <a:lstStyle/>
          <a:p>
            <a:pPr algn="ctr" rtl="1">
              <a:lnSpc>
                <a:spcPts val="3891"/>
              </a:lnSpc>
            </a:pPr>
            <a:r>
              <a:rPr lang="ar-EG" sz="3603" b="1" spc="-14">
                <a:solidFill>
                  <a:srgbClr val="000000"/>
                </a:solidFill>
                <a:latin typeface="Almarai Bold"/>
                <a:ea typeface="Almarai Bold"/>
                <a:cs typeface="Almarai Bold"/>
                <a:sym typeface="Almarai Bold"/>
                <a:rtl/>
              </a:rPr>
              <a:t>رابعًا:</a:t>
            </a:r>
          </a:p>
          <a:p>
            <a:pPr algn="ctr" rtl="1">
              <a:lnSpc>
                <a:spcPts val="3891"/>
              </a:lnSpc>
            </a:pPr>
            <a:r>
              <a:rPr lang="ar-EG" sz="3603" b="1" spc="-16">
                <a:solidFill>
                  <a:srgbClr val="000000"/>
                </a:solidFill>
                <a:latin typeface="Almarai Bold"/>
                <a:ea typeface="Almarai Bold"/>
                <a:cs typeface="Almarai Bold"/>
                <a:sym typeface="Almarai Bold"/>
                <a:rtl/>
              </a:rPr>
              <a:t> المنافسون</a:t>
            </a:r>
          </a:p>
        </p:txBody>
      </p:sp>
      <p:sp>
        <p:nvSpPr>
          <p:cNvPr id="21" name="TextBox 21"/>
          <p:cNvSpPr txBox="1"/>
          <p:nvPr/>
        </p:nvSpPr>
        <p:spPr>
          <a:xfrm>
            <a:off x="5691346" y="6942657"/>
            <a:ext cx="1928672" cy="1107234"/>
          </a:xfrm>
          <a:prstGeom prst="rect">
            <a:avLst/>
          </a:prstGeom>
        </p:spPr>
        <p:txBody>
          <a:bodyPr lIns="0" tIns="0" rIns="0" bIns="0" rtlCol="0" anchor="t">
            <a:spAutoFit/>
          </a:bodyPr>
          <a:lstStyle/>
          <a:p>
            <a:pPr algn="ctr" rtl="1">
              <a:lnSpc>
                <a:spcPts val="4215"/>
              </a:lnSpc>
            </a:pPr>
            <a:r>
              <a:rPr lang="ar-EG" sz="3903" b="1" spc="-15">
                <a:solidFill>
                  <a:srgbClr val="000000"/>
                </a:solidFill>
                <a:latin typeface="Almarai Bold"/>
                <a:ea typeface="Almarai Bold"/>
                <a:cs typeface="Almarai Bold"/>
                <a:sym typeface="Almarai Bold"/>
                <a:rtl/>
              </a:rPr>
              <a:t>ثالثاً:</a:t>
            </a:r>
          </a:p>
          <a:p>
            <a:pPr algn="ctr" rtl="1">
              <a:lnSpc>
                <a:spcPts val="4215"/>
              </a:lnSpc>
            </a:pPr>
            <a:r>
              <a:rPr lang="ar-EG" sz="3903" b="1" spc="-18">
                <a:solidFill>
                  <a:srgbClr val="000000"/>
                </a:solidFill>
                <a:latin typeface="Almarai Bold"/>
                <a:ea typeface="Almarai Bold"/>
                <a:cs typeface="Almarai Bold"/>
                <a:sym typeface="Almarai Bold"/>
                <a:rtl/>
              </a:rPr>
              <a:t> العملاء</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26</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836382" y="4025091"/>
            <a:ext cx="15023252" cy="3241560"/>
            <a:chOff x="0" y="0"/>
            <a:chExt cx="3956741" cy="853744"/>
          </a:xfrm>
        </p:grpSpPr>
        <p:sp>
          <p:nvSpPr>
            <p:cNvPr id="10" name="Freeform 10"/>
            <p:cNvSpPr/>
            <p:nvPr/>
          </p:nvSpPr>
          <p:spPr>
            <a:xfrm>
              <a:off x="0" y="0"/>
              <a:ext cx="3956741" cy="853744"/>
            </a:xfrm>
            <a:custGeom>
              <a:avLst/>
              <a:gdLst/>
              <a:ahLst/>
              <a:cxnLst/>
              <a:rect l="l" t="t" r="r" b="b"/>
              <a:pathLst>
                <a:path w="3956741" h="853744">
                  <a:moveTo>
                    <a:pt x="15975" y="0"/>
                  </a:moveTo>
                  <a:lnTo>
                    <a:pt x="3940766" y="0"/>
                  </a:lnTo>
                  <a:cubicBezTo>
                    <a:pt x="3949589" y="0"/>
                    <a:pt x="3956741" y="7152"/>
                    <a:pt x="3956741" y="15975"/>
                  </a:cubicBezTo>
                  <a:lnTo>
                    <a:pt x="3956741" y="837769"/>
                  </a:lnTo>
                  <a:cubicBezTo>
                    <a:pt x="3956741" y="846592"/>
                    <a:pt x="3949589" y="853744"/>
                    <a:pt x="3940766" y="853744"/>
                  </a:cubicBezTo>
                  <a:lnTo>
                    <a:pt x="15975" y="853744"/>
                  </a:lnTo>
                  <a:cubicBezTo>
                    <a:pt x="7152" y="853744"/>
                    <a:pt x="0" y="846592"/>
                    <a:pt x="0" y="837769"/>
                  </a:cubicBezTo>
                  <a:lnTo>
                    <a:pt x="0" y="15975"/>
                  </a:lnTo>
                  <a:cubicBezTo>
                    <a:pt x="0" y="7152"/>
                    <a:pt x="7152" y="0"/>
                    <a:pt x="15975" y="0"/>
                  </a:cubicBezTo>
                  <a:close/>
                </a:path>
              </a:pathLst>
            </a:custGeom>
            <a:solidFill>
              <a:srgbClr val="DEEFFF"/>
            </a:solidFill>
            <a:ln w="19050" cap="rnd">
              <a:solidFill>
                <a:srgbClr val="00B050"/>
              </a:solidFill>
              <a:prstDash val="lgDash"/>
              <a:round/>
            </a:ln>
          </p:spPr>
          <p:txBody>
            <a:bodyPr/>
            <a:lstStyle/>
            <a:p>
              <a:endParaRPr lang="en-US"/>
            </a:p>
          </p:txBody>
        </p:sp>
        <p:sp>
          <p:nvSpPr>
            <p:cNvPr id="11" name="TextBox 11"/>
            <p:cNvSpPr txBox="1"/>
            <p:nvPr/>
          </p:nvSpPr>
          <p:spPr>
            <a:xfrm>
              <a:off x="0" y="-9525"/>
              <a:ext cx="3956741" cy="863269"/>
            </a:xfrm>
            <a:prstGeom prst="rect">
              <a:avLst/>
            </a:prstGeom>
          </p:spPr>
          <p:txBody>
            <a:bodyPr lIns="50800" tIns="50800" rIns="50800" bIns="50800" rtlCol="0" anchor="ctr"/>
            <a:lstStyle/>
            <a:p>
              <a:pPr algn="ctr">
                <a:lnSpc>
                  <a:spcPts val="2160"/>
                </a:lnSpc>
              </a:pPr>
              <a:endParaRPr/>
            </a:p>
          </p:txBody>
        </p:sp>
      </p:grpSp>
      <p:sp>
        <p:nvSpPr>
          <p:cNvPr id="12" name="Freeform 12"/>
          <p:cNvSpPr/>
          <p:nvPr/>
        </p:nvSpPr>
        <p:spPr>
          <a:xfrm>
            <a:off x="3919874" y="4928957"/>
            <a:ext cx="2137113" cy="1400025"/>
          </a:xfrm>
          <a:custGeom>
            <a:avLst/>
            <a:gdLst/>
            <a:ahLst/>
            <a:cxnLst/>
            <a:rect l="l" t="t" r="r" b="b"/>
            <a:pathLst>
              <a:path w="2137113" h="1400025">
                <a:moveTo>
                  <a:pt x="0" y="0"/>
                </a:moveTo>
                <a:lnTo>
                  <a:pt x="2137113" y="0"/>
                </a:lnTo>
                <a:lnTo>
                  <a:pt x="2137113" y="1400025"/>
                </a:lnTo>
                <a:lnTo>
                  <a:pt x="0" y="1400025"/>
                </a:lnTo>
                <a:lnTo>
                  <a:pt x="0" y="0"/>
                </a:lnTo>
                <a:close/>
              </a:path>
            </a:pathLst>
          </a:custGeom>
          <a:blipFill>
            <a:blip r:embed="rId6">
              <a:extLst>
                <a:ext uri="{96DAC541-7B7A-43D3-8B79-37D633B846F1}">
                  <asvg:svgBlip xmlns:asvg="http://schemas.microsoft.com/office/drawing/2016/SVG/main" r:embed="rId7"/>
                </a:ext>
              </a:extLst>
            </a:blip>
            <a:stretch>
              <a:fillRect l="-7694" r="-7694"/>
            </a:stretch>
          </a:blipFill>
        </p:spPr>
        <p:txBody>
          <a:bodyPr/>
          <a:lstStyle/>
          <a:p>
            <a:endParaRPr lang="en-US"/>
          </a:p>
        </p:txBody>
      </p:sp>
      <p:sp>
        <p:nvSpPr>
          <p:cNvPr id="13" name="TextBox 13"/>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5" name="TextBox 15"/>
          <p:cNvSpPr txBox="1"/>
          <p:nvPr/>
        </p:nvSpPr>
        <p:spPr>
          <a:xfrm>
            <a:off x="2473078" y="4116559"/>
            <a:ext cx="14062394" cy="3150092"/>
          </a:xfrm>
          <a:prstGeom prst="rect">
            <a:avLst/>
          </a:prstGeom>
        </p:spPr>
        <p:txBody>
          <a:bodyPr lIns="0" tIns="0" rIns="0" bIns="0" rtlCol="0" anchor="t">
            <a:spAutoFit/>
          </a:bodyPr>
          <a:lstStyle/>
          <a:p>
            <a:pPr algn="just" rtl="1">
              <a:lnSpc>
                <a:spcPts val="4999"/>
              </a:lnSpc>
            </a:pPr>
            <a:r>
              <a:rPr lang="ar-EG" sz="3086" b="1" spc="30">
                <a:solidFill>
                  <a:srgbClr val="000000"/>
                </a:solidFill>
                <a:latin typeface="Almarai Bold"/>
                <a:ea typeface="Almarai Bold"/>
                <a:cs typeface="Almarai Bold"/>
                <a:sym typeface="Almarai Bold"/>
                <a:rtl/>
              </a:rPr>
              <a:t>ماهي مواصفات المنتج بشكل دقيق وكيف سيعمل؟ وما هي مميزاته؟ وكيفية تصنيعه؟ ومدى إمكانية تطويره؟ والمنتجات إما أن تكون خدمات أو أن تكون سلعًا.</a:t>
            </a:r>
          </a:p>
          <a:p>
            <a:pPr algn="just" rtl="1">
              <a:lnSpc>
                <a:spcPts val="4999"/>
              </a:lnSpc>
            </a:pPr>
            <a:r>
              <a:rPr lang="ar-EG" sz="3086" b="1" spc="30">
                <a:solidFill>
                  <a:srgbClr val="000000"/>
                </a:solidFill>
                <a:latin typeface="Almarai Bold"/>
                <a:ea typeface="Almarai Bold"/>
                <a:cs typeface="Almarai Bold"/>
                <a:sym typeface="Almarai Bold"/>
                <a:rtl/>
              </a:rPr>
              <a:t>في حالة السلع الملموسة التي تحتاج إلى تصنيع فمن المهم وجود النموذج الأولي الذي سنتطرق إليه فيما يلي: </a:t>
            </a:r>
          </a:p>
          <a:p>
            <a:pPr algn="r" rtl="1">
              <a:lnSpc>
                <a:spcPts val="4999"/>
              </a:lnSpc>
            </a:pPr>
            <a:endParaRPr lang="ar-EG" sz="3086" b="1" spc="30">
              <a:solidFill>
                <a:srgbClr val="000000"/>
              </a:solidFill>
              <a:latin typeface="Almarai Bold"/>
              <a:ea typeface="Almarai Bold"/>
              <a:cs typeface="Almarai Bold"/>
              <a:sym typeface="Almarai Bold"/>
              <a:rtl/>
            </a:endParaRPr>
          </a:p>
        </p:txBody>
      </p:sp>
      <p:sp>
        <p:nvSpPr>
          <p:cNvPr id="16" name="TextBox 16"/>
          <p:cNvSpPr txBox="1"/>
          <p:nvPr/>
        </p:nvSpPr>
        <p:spPr>
          <a:xfrm>
            <a:off x="6989023" y="613149"/>
            <a:ext cx="4717969" cy="1163504"/>
          </a:xfrm>
          <a:prstGeom prst="rect">
            <a:avLst/>
          </a:prstGeom>
        </p:spPr>
        <p:txBody>
          <a:bodyPr lIns="0" tIns="0" rIns="0" bIns="0" rtlCol="0" anchor="t">
            <a:spAutoFit/>
          </a:bodyPr>
          <a:lstStyle/>
          <a:p>
            <a:pPr algn="ctr" rtl="1">
              <a:lnSpc>
                <a:spcPts val="4543"/>
              </a:lnSpc>
            </a:pPr>
            <a:r>
              <a:rPr lang="ar-EG" sz="3786" b="1">
                <a:solidFill>
                  <a:srgbClr val="000000"/>
                </a:solidFill>
                <a:latin typeface="Almarai Bold"/>
                <a:ea typeface="Almarai Bold"/>
                <a:cs typeface="Almarai Bold"/>
                <a:sym typeface="Almarai Bold"/>
                <a:rtl/>
              </a:rPr>
              <a:t>هل يمكن تطبيق فكرتك؟</a:t>
            </a:r>
          </a:p>
        </p:txBody>
      </p:sp>
      <p:sp>
        <p:nvSpPr>
          <p:cNvPr id="17" name="TextBox 17"/>
          <p:cNvSpPr txBox="1"/>
          <p:nvPr/>
        </p:nvSpPr>
        <p:spPr>
          <a:xfrm>
            <a:off x="1992650" y="2223140"/>
            <a:ext cx="14211025" cy="682219"/>
          </a:xfrm>
          <a:prstGeom prst="rect">
            <a:avLst/>
          </a:prstGeom>
        </p:spPr>
        <p:txBody>
          <a:bodyPr lIns="0" tIns="0" rIns="0" bIns="0" rtlCol="0" anchor="t">
            <a:spAutoFit/>
          </a:bodyPr>
          <a:lstStyle/>
          <a:p>
            <a:pPr algn="just" rtl="1">
              <a:lnSpc>
                <a:spcPts val="5605"/>
              </a:lnSpc>
            </a:pPr>
            <a:r>
              <a:rPr lang="ar-EG" sz="3459" b="1" spc="35">
                <a:solidFill>
                  <a:srgbClr val="000000"/>
                </a:solidFill>
                <a:latin typeface="Almarai Bold"/>
                <a:ea typeface="Almarai Bold"/>
                <a:cs typeface="Almarai Bold"/>
                <a:sym typeface="Almarai Bold"/>
                <a:rtl/>
              </a:rPr>
              <a:t>أولاً: المنتج:</a:t>
            </a:r>
          </a:p>
        </p:txBody>
      </p:sp>
      <p:sp>
        <p:nvSpPr>
          <p:cNvPr id="18" name="Freeform 18"/>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8"/>
            <a:stretch>
              <a:fillRect/>
            </a:stretch>
          </a:blipFill>
        </p:spPr>
        <p:txBody>
          <a:bodyPr/>
          <a:lstStyle/>
          <a:p>
            <a:endParaRPr lang="en-US"/>
          </a:p>
        </p:txBody>
      </p:sp>
      <p:sp>
        <p:nvSpPr>
          <p:cNvPr id="19" name="TextBox 19"/>
          <p:cNvSpPr txBox="1"/>
          <p:nvPr/>
        </p:nvSpPr>
        <p:spPr>
          <a:xfrm>
            <a:off x="2966634" y="3000609"/>
            <a:ext cx="13237042" cy="636382"/>
          </a:xfrm>
          <a:prstGeom prst="rect">
            <a:avLst/>
          </a:prstGeom>
        </p:spPr>
        <p:txBody>
          <a:bodyPr lIns="0" tIns="0" rIns="0" bIns="0" rtlCol="0" anchor="t">
            <a:spAutoFit/>
          </a:bodyPr>
          <a:lstStyle/>
          <a:p>
            <a:pPr algn="just" rtl="1">
              <a:lnSpc>
                <a:spcPts val="5221"/>
              </a:lnSpc>
            </a:pPr>
            <a:r>
              <a:rPr lang="ar-EG" sz="3222" b="1" spc="33">
                <a:solidFill>
                  <a:srgbClr val="FF6600"/>
                </a:solidFill>
                <a:latin typeface="Almarai Bold"/>
                <a:ea typeface="Almarai Bold"/>
                <a:cs typeface="Almarai Bold"/>
                <a:sym typeface="Almarai Bold"/>
                <a:rtl/>
              </a:rPr>
              <a:t>النموذج الأولي </a:t>
            </a:r>
            <a:r>
              <a:rPr lang="en-US" sz="3222" b="1" spc="33">
                <a:solidFill>
                  <a:srgbClr val="FF6600"/>
                </a:solidFill>
                <a:latin typeface="Almarai Bold"/>
                <a:ea typeface="Almarai Bold"/>
                <a:cs typeface="Almarai Bold"/>
                <a:sym typeface="Almarai Bold"/>
              </a:rPr>
              <a:t>Prototype</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27</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357086" y="3678762"/>
            <a:ext cx="15658815" cy="5185965"/>
            <a:chOff x="0" y="0"/>
            <a:chExt cx="4124132" cy="1365851"/>
          </a:xfrm>
        </p:grpSpPr>
        <p:sp>
          <p:nvSpPr>
            <p:cNvPr id="10" name="Freeform 10"/>
            <p:cNvSpPr/>
            <p:nvPr/>
          </p:nvSpPr>
          <p:spPr>
            <a:xfrm>
              <a:off x="0" y="0"/>
              <a:ext cx="4124132" cy="1365851"/>
            </a:xfrm>
            <a:custGeom>
              <a:avLst/>
              <a:gdLst/>
              <a:ahLst/>
              <a:cxnLst/>
              <a:rect l="l" t="t" r="r" b="b"/>
              <a:pathLst>
                <a:path w="4124132" h="1365851">
                  <a:moveTo>
                    <a:pt x="15327" y="0"/>
                  </a:moveTo>
                  <a:lnTo>
                    <a:pt x="4108805" y="0"/>
                  </a:lnTo>
                  <a:cubicBezTo>
                    <a:pt x="4117270" y="0"/>
                    <a:pt x="4124132" y="6862"/>
                    <a:pt x="4124132" y="15327"/>
                  </a:cubicBezTo>
                  <a:lnTo>
                    <a:pt x="4124132" y="1350524"/>
                  </a:lnTo>
                  <a:cubicBezTo>
                    <a:pt x="4124132" y="1358989"/>
                    <a:pt x="4117270" y="1365851"/>
                    <a:pt x="4108805" y="1365851"/>
                  </a:cubicBezTo>
                  <a:lnTo>
                    <a:pt x="15327" y="1365851"/>
                  </a:lnTo>
                  <a:cubicBezTo>
                    <a:pt x="6862" y="1365851"/>
                    <a:pt x="0" y="1358989"/>
                    <a:pt x="0" y="1350524"/>
                  </a:cubicBezTo>
                  <a:lnTo>
                    <a:pt x="0" y="15327"/>
                  </a:lnTo>
                  <a:cubicBezTo>
                    <a:pt x="0" y="6862"/>
                    <a:pt x="6862" y="0"/>
                    <a:pt x="15327" y="0"/>
                  </a:cubicBezTo>
                  <a:close/>
                </a:path>
              </a:pathLst>
            </a:custGeom>
            <a:solidFill>
              <a:srgbClr val="DEEFFF"/>
            </a:solidFill>
            <a:ln w="19050" cap="rnd">
              <a:solidFill>
                <a:srgbClr val="00B050"/>
              </a:solidFill>
              <a:prstDash val="lgDash"/>
              <a:round/>
            </a:ln>
          </p:spPr>
          <p:txBody>
            <a:bodyPr/>
            <a:lstStyle/>
            <a:p>
              <a:endParaRPr lang="en-US"/>
            </a:p>
          </p:txBody>
        </p:sp>
        <p:sp>
          <p:nvSpPr>
            <p:cNvPr id="11" name="TextBox 11"/>
            <p:cNvSpPr txBox="1"/>
            <p:nvPr/>
          </p:nvSpPr>
          <p:spPr>
            <a:xfrm>
              <a:off x="0" y="-9525"/>
              <a:ext cx="4124132" cy="1375376"/>
            </a:xfrm>
            <a:prstGeom prst="rect">
              <a:avLst/>
            </a:prstGeom>
          </p:spPr>
          <p:txBody>
            <a:bodyPr lIns="50800" tIns="50800" rIns="50800" bIns="50800" rtlCol="0" anchor="ctr"/>
            <a:lstStyle/>
            <a:p>
              <a:pPr algn="ctr">
                <a:lnSpc>
                  <a:spcPts val="2160"/>
                </a:lnSpc>
              </a:pPr>
              <a:endParaRPr/>
            </a:p>
          </p:txBody>
        </p:sp>
      </p:grpSp>
      <p:sp>
        <p:nvSpPr>
          <p:cNvPr id="12" name="Freeform 12"/>
          <p:cNvSpPr/>
          <p:nvPr/>
        </p:nvSpPr>
        <p:spPr>
          <a:xfrm>
            <a:off x="3919874" y="4928957"/>
            <a:ext cx="2137113" cy="1400025"/>
          </a:xfrm>
          <a:custGeom>
            <a:avLst/>
            <a:gdLst/>
            <a:ahLst/>
            <a:cxnLst/>
            <a:rect l="l" t="t" r="r" b="b"/>
            <a:pathLst>
              <a:path w="2137113" h="1400025">
                <a:moveTo>
                  <a:pt x="0" y="0"/>
                </a:moveTo>
                <a:lnTo>
                  <a:pt x="2137113" y="0"/>
                </a:lnTo>
                <a:lnTo>
                  <a:pt x="2137113" y="1400025"/>
                </a:lnTo>
                <a:lnTo>
                  <a:pt x="0" y="1400025"/>
                </a:lnTo>
                <a:lnTo>
                  <a:pt x="0" y="0"/>
                </a:lnTo>
                <a:close/>
              </a:path>
            </a:pathLst>
          </a:custGeom>
          <a:blipFill>
            <a:blip r:embed="rId6">
              <a:extLst>
                <a:ext uri="{96DAC541-7B7A-43D3-8B79-37D633B846F1}">
                  <asvg:svgBlip xmlns:asvg="http://schemas.microsoft.com/office/drawing/2016/SVG/main" r:embed="rId7"/>
                </a:ext>
              </a:extLst>
            </a:blip>
            <a:stretch>
              <a:fillRect l="-7694" r="-7694"/>
            </a:stretch>
          </a:blipFill>
        </p:spPr>
        <p:txBody>
          <a:bodyPr/>
          <a:lstStyle/>
          <a:p>
            <a:endParaRPr lang="en-US"/>
          </a:p>
        </p:txBody>
      </p:sp>
      <p:sp>
        <p:nvSpPr>
          <p:cNvPr id="13" name="TextBox 13"/>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5" name="TextBox 15"/>
          <p:cNvSpPr txBox="1"/>
          <p:nvPr/>
        </p:nvSpPr>
        <p:spPr>
          <a:xfrm>
            <a:off x="1660221" y="3771470"/>
            <a:ext cx="14875252" cy="4943078"/>
          </a:xfrm>
          <a:prstGeom prst="rect">
            <a:avLst/>
          </a:prstGeom>
        </p:spPr>
        <p:txBody>
          <a:bodyPr lIns="0" tIns="0" rIns="0" bIns="0" rtlCol="0" anchor="t">
            <a:spAutoFit/>
          </a:bodyPr>
          <a:lstStyle/>
          <a:p>
            <a:pPr marL="579912" lvl="1" indent="-289956" algn="just" rtl="1">
              <a:lnSpc>
                <a:spcPts val="4351"/>
              </a:lnSpc>
              <a:buFont typeface="Arial"/>
              <a:buChar char="•"/>
            </a:pPr>
            <a:r>
              <a:rPr lang="ar-EG" sz="2686" b="1" spc="26">
                <a:solidFill>
                  <a:srgbClr val="000000"/>
                </a:solidFill>
                <a:latin typeface="Almarai Bold"/>
                <a:ea typeface="Almarai Bold"/>
                <a:cs typeface="Almarai Bold"/>
                <a:sym typeface="Almarai Bold"/>
                <a:rtl/>
              </a:rPr>
              <a:t> تمثيل تطبيقي للأفكار الريادية للمنتجات الجديدة.</a:t>
            </a:r>
          </a:p>
          <a:p>
            <a:pPr marL="579912" lvl="1" indent="-289956" algn="just" rtl="1">
              <a:lnSpc>
                <a:spcPts val="4351"/>
              </a:lnSpc>
              <a:buFont typeface="Arial"/>
              <a:buChar char="•"/>
            </a:pPr>
            <a:r>
              <a:rPr lang="ar-EG" sz="2686" b="1" spc="26">
                <a:solidFill>
                  <a:srgbClr val="000000"/>
                </a:solidFill>
                <a:latin typeface="Almarai Bold"/>
                <a:ea typeface="Almarai Bold"/>
                <a:cs typeface="Almarai Bold"/>
                <a:sym typeface="Almarai Bold"/>
                <a:rtl/>
              </a:rPr>
              <a:t>الدليل الذي يملكه رائد الأعمال للإثبات كيفية عمل المنتج المقترح للمستثمرين المحتملين.</a:t>
            </a:r>
          </a:p>
          <a:p>
            <a:pPr marL="579912" lvl="1" indent="-289956" algn="just" rtl="1">
              <a:lnSpc>
                <a:spcPts val="4351"/>
              </a:lnSpc>
              <a:buFont typeface="Arial"/>
              <a:buChar char="•"/>
            </a:pPr>
            <a:r>
              <a:rPr lang="ar-EG" sz="2686" b="1" spc="26">
                <a:solidFill>
                  <a:srgbClr val="000000"/>
                </a:solidFill>
                <a:latin typeface="Almarai Bold"/>
                <a:ea typeface="Almarai Bold"/>
                <a:cs typeface="Almarai Bold"/>
                <a:sym typeface="Almarai Bold"/>
                <a:rtl/>
              </a:rPr>
              <a:t>تمثيل نموذجي للمنتج وعمله ومواصفاته وإمكانية اختباره وتجريبيه وترخيصه قبل الإنتاج الحقيقي الكبير للمنتج. </a:t>
            </a:r>
          </a:p>
          <a:p>
            <a:pPr algn="just" rtl="1">
              <a:lnSpc>
                <a:spcPts val="4351"/>
              </a:lnSpc>
            </a:pPr>
            <a:r>
              <a:rPr lang="ar-EG" sz="2686" b="1" spc="26">
                <a:solidFill>
                  <a:srgbClr val="FF6600"/>
                </a:solidFill>
                <a:latin typeface="Almarai Bold"/>
                <a:ea typeface="Almarai Bold"/>
                <a:cs typeface="Almarai Bold"/>
                <a:sym typeface="Almarai Bold"/>
                <a:rtl/>
              </a:rPr>
              <a:t>يوفر النموذج الأولي مزايا عديدة عند ابتكار الفكرة وتطويرها تتمثل أهمها فيما يلي/</a:t>
            </a:r>
          </a:p>
          <a:p>
            <a:pPr marL="579912" lvl="1" indent="-289956" algn="just" rtl="1">
              <a:lnSpc>
                <a:spcPts val="4351"/>
              </a:lnSpc>
              <a:buAutoNum type="arabicPeriod"/>
            </a:pPr>
            <a:r>
              <a:rPr lang="ar-EG" sz="2686" b="1" spc="26">
                <a:solidFill>
                  <a:srgbClr val="000000"/>
                </a:solidFill>
                <a:latin typeface="Almarai Bold"/>
                <a:ea typeface="Almarai Bold"/>
                <a:cs typeface="Almarai Bold"/>
                <a:sym typeface="Almarai Bold"/>
                <a:rtl/>
              </a:rPr>
              <a:t>يمكن من اختبار وتحسين أداء التصميم</a:t>
            </a:r>
          </a:p>
          <a:p>
            <a:pPr marL="579912" lvl="1" indent="-289956" algn="just" rtl="1">
              <a:lnSpc>
                <a:spcPts val="4351"/>
              </a:lnSpc>
              <a:buAutoNum type="arabicPeriod"/>
            </a:pPr>
            <a:r>
              <a:rPr lang="ar-EG" sz="2686" b="1" spc="26">
                <a:solidFill>
                  <a:srgbClr val="000000"/>
                </a:solidFill>
                <a:latin typeface="Almarai Bold"/>
                <a:ea typeface="Almarai Bold"/>
                <a:cs typeface="Almarai Bold"/>
                <a:sym typeface="Almarai Bold"/>
                <a:rtl/>
              </a:rPr>
              <a:t>يجعل من الممكن اختبار فعالية مختلف المواد</a:t>
            </a:r>
          </a:p>
          <a:p>
            <a:pPr marL="579912" lvl="1" indent="-289956" algn="just" rtl="1">
              <a:lnSpc>
                <a:spcPts val="4351"/>
              </a:lnSpc>
              <a:buAutoNum type="arabicPeriod"/>
            </a:pPr>
            <a:r>
              <a:rPr lang="ar-EG" sz="2686" b="1" spc="26">
                <a:solidFill>
                  <a:srgbClr val="000000"/>
                </a:solidFill>
                <a:latin typeface="Almarai Bold"/>
                <a:ea typeface="Almarai Bold"/>
                <a:cs typeface="Almarai Bold"/>
                <a:sym typeface="Almarai Bold"/>
                <a:rtl/>
              </a:rPr>
              <a:t>يساعد النموذج على وصف المنتج بكفاءة أكثر لفريق العمل</a:t>
            </a:r>
          </a:p>
          <a:p>
            <a:pPr marL="579912" lvl="1" indent="-289956" algn="just" rtl="1">
              <a:lnSpc>
                <a:spcPts val="4351"/>
              </a:lnSpc>
              <a:buAutoNum type="arabicPeriod"/>
            </a:pPr>
            <a:r>
              <a:rPr lang="ar-EG" sz="2686" b="1" spc="27">
                <a:solidFill>
                  <a:srgbClr val="000000"/>
                </a:solidFill>
                <a:latin typeface="Almarai Bold"/>
                <a:ea typeface="Almarai Bold"/>
                <a:cs typeface="Almarai Bold"/>
                <a:sym typeface="Almarai Bold"/>
                <a:rtl/>
              </a:rPr>
              <a:t>يشجع الأخرين على النظر إلى الابتكار بجدية</a:t>
            </a:r>
          </a:p>
        </p:txBody>
      </p:sp>
      <p:sp>
        <p:nvSpPr>
          <p:cNvPr id="16" name="TextBox 16"/>
          <p:cNvSpPr txBox="1"/>
          <p:nvPr/>
        </p:nvSpPr>
        <p:spPr>
          <a:xfrm>
            <a:off x="6989023" y="613149"/>
            <a:ext cx="4717969" cy="1163504"/>
          </a:xfrm>
          <a:prstGeom prst="rect">
            <a:avLst/>
          </a:prstGeom>
        </p:spPr>
        <p:txBody>
          <a:bodyPr lIns="0" tIns="0" rIns="0" bIns="0" rtlCol="0" anchor="t">
            <a:spAutoFit/>
          </a:bodyPr>
          <a:lstStyle/>
          <a:p>
            <a:pPr algn="ctr" rtl="1">
              <a:lnSpc>
                <a:spcPts val="4543"/>
              </a:lnSpc>
            </a:pPr>
            <a:r>
              <a:rPr lang="ar-EG" sz="3786" b="1">
                <a:solidFill>
                  <a:srgbClr val="000000"/>
                </a:solidFill>
                <a:latin typeface="Almarai Bold"/>
                <a:ea typeface="Almarai Bold"/>
                <a:cs typeface="Almarai Bold"/>
                <a:sym typeface="Almarai Bold"/>
                <a:rtl/>
              </a:rPr>
              <a:t>هل يمكن تطبيق فكرتك؟</a:t>
            </a:r>
          </a:p>
        </p:txBody>
      </p:sp>
      <p:sp>
        <p:nvSpPr>
          <p:cNvPr id="17" name="TextBox 17"/>
          <p:cNvSpPr txBox="1"/>
          <p:nvPr/>
        </p:nvSpPr>
        <p:spPr>
          <a:xfrm>
            <a:off x="1992650" y="2223140"/>
            <a:ext cx="14211025" cy="682219"/>
          </a:xfrm>
          <a:prstGeom prst="rect">
            <a:avLst/>
          </a:prstGeom>
        </p:spPr>
        <p:txBody>
          <a:bodyPr lIns="0" tIns="0" rIns="0" bIns="0" rtlCol="0" anchor="t">
            <a:spAutoFit/>
          </a:bodyPr>
          <a:lstStyle/>
          <a:p>
            <a:pPr algn="just" rtl="1">
              <a:lnSpc>
                <a:spcPts val="5605"/>
              </a:lnSpc>
            </a:pPr>
            <a:r>
              <a:rPr lang="ar-EG" sz="3459" b="1" spc="35">
                <a:solidFill>
                  <a:srgbClr val="000000"/>
                </a:solidFill>
                <a:latin typeface="Almarai Bold"/>
                <a:ea typeface="Almarai Bold"/>
                <a:cs typeface="Almarai Bold"/>
                <a:sym typeface="Almarai Bold"/>
                <a:rtl/>
              </a:rPr>
              <a:t>أولاً: المنتج:</a:t>
            </a:r>
          </a:p>
        </p:txBody>
      </p:sp>
      <p:sp>
        <p:nvSpPr>
          <p:cNvPr id="18" name="Freeform 18"/>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8"/>
            <a:stretch>
              <a:fillRect/>
            </a:stretch>
          </a:blipFill>
        </p:spPr>
        <p:txBody>
          <a:bodyPr/>
          <a:lstStyle/>
          <a:p>
            <a:endParaRPr lang="en-US"/>
          </a:p>
        </p:txBody>
      </p:sp>
      <p:sp>
        <p:nvSpPr>
          <p:cNvPr id="19" name="TextBox 19"/>
          <p:cNvSpPr txBox="1"/>
          <p:nvPr/>
        </p:nvSpPr>
        <p:spPr>
          <a:xfrm>
            <a:off x="3298431" y="2918555"/>
            <a:ext cx="13237042" cy="636382"/>
          </a:xfrm>
          <a:prstGeom prst="rect">
            <a:avLst/>
          </a:prstGeom>
        </p:spPr>
        <p:txBody>
          <a:bodyPr lIns="0" tIns="0" rIns="0" bIns="0" rtlCol="0" anchor="t">
            <a:spAutoFit/>
          </a:bodyPr>
          <a:lstStyle/>
          <a:p>
            <a:pPr algn="just" rtl="1">
              <a:lnSpc>
                <a:spcPts val="5221"/>
              </a:lnSpc>
            </a:pPr>
            <a:r>
              <a:rPr lang="ar-EG" sz="3222" b="1" spc="33">
                <a:solidFill>
                  <a:srgbClr val="FF6600"/>
                </a:solidFill>
                <a:latin typeface="Almarai Bold"/>
                <a:ea typeface="Almarai Bold"/>
                <a:cs typeface="Almarai Bold"/>
                <a:sym typeface="Almarai Bold"/>
                <a:rtl/>
              </a:rPr>
              <a:t>النموذج الأولي </a:t>
            </a:r>
            <a:r>
              <a:rPr lang="en-US" sz="3222" b="1" spc="33">
                <a:solidFill>
                  <a:srgbClr val="FF6600"/>
                </a:solidFill>
                <a:latin typeface="Almarai Bold"/>
                <a:ea typeface="Almarai Bold"/>
                <a:cs typeface="Almarai Bold"/>
                <a:sym typeface="Almarai Bold"/>
              </a:rPr>
              <a:t>Prototype</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28</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357086" y="3678762"/>
            <a:ext cx="15658815" cy="1464738"/>
            <a:chOff x="0" y="0"/>
            <a:chExt cx="4124132" cy="385775"/>
          </a:xfrm>
        </p:grpSpPr>
        <p:sp>
          <p:nvSpPr>
            <p:cNvPr id="10" name="Freeform 10"/>
            <p:cNvSpPr/>
            <p:nvPr/>
          </p:nvSpPr>
          <p:spPr>
            <a:xfrm>
              <a:off x="0" y="0"/>
              <a:ext cx="4124132" cy="385775"/>
            </a:xfrm>
            <a:custGeom>
              <a:avLst/>
              <a:gdLst/>
              <a:ahLst/>
              <a:cxnLst/>
              <a:rect l="l" t="t" r="r" b="b"/>
              <a:pathLst>
                <a:path w="4124132" h="385775">
                  <a:moveTo>
                    <a:pt x="15327" y="0"/>
                  </a:moveTo>
                  <a:lnTo>
                    <a:pt x="4108805" y="0"/>
                  </a:lnTo>
                  <a:cubicBezTo>
                    <a:pt x="4117270" y="0"/>
                    <a:pt x="4124132" y="6862"/>
                    <a:pt x="4124132" y="15327"/>
                  </a:cubicBezTo>
                  <a:lnTo>
                    <a:pt x="4124132" y="370448"/>
                  </a:lnTo>
                  <a:cubicBezTo>
                    <a:pt x="4124132" y="378913"/>
                    <a:pt x="4117270" y="385775"/>
                    <a:pt x="4108805" y="385775"/>
                  </a:cubicBezTo>
                  <a:lnTo>
                    <a:pt x="15327" y="385775"/>
                  </a:lnTo>
                  <a:cubicBezTo>
                    <a:pt x="11262" y="385775"/>
                    <a:pt x="7363" y="384160"/>
                    <a:pt x="4489" y="381286"/>
                  </a:cubicBezTo>
                  <a:cubicBezTo>
                    <a:pt x="1615" y="378411"/>
                    <a:pt x="0" y="374513"/>
                    <a:pt x="0" y="370448"/>
                  </a:cubicBezTo>
                  <a:lnTo>
                    <a:pt x="0" y="15327"/>
                  </a:lnTo>
                  <a:cubicBezTo>
                    <a:pt x="0" y="6862"/>
                    <a:pt x="6862" y="0"/>
                    <a:pt x="15327" y="0"/>
                  </a:cubicBezTo>
                  <a:close/>
                </a:path>
              </a:pathLst>
            </a:custGeom>
            <a:solidFill>
              <a:srgbClr val="DEEFFF"/>
            </a:solidFill>
            <a:ln w="19050" cap="rnd">
              <a:solidFill>
                <a:srgbClr val="00B050"/>
              </a:solidFill>
              <a:prstDash val="lgDash"/>
              <a:round/>
            </a:ln>
          </p:spPr>
          <p:txBody>
            <a:bodyPr/>
            <a:lstStyle/>
            <a:p>
              <a:endParaRPr lang="en-US"/>
            </a:p>
          </p:txBody>
        </p:sp>
        <p:sp>
          <p:nvSpPr>
            <p:cNvPr id="11" name="TextBox 11"/>
            <p:cNvSpPr txBox="1"/>
            <p:nvPr/>
          </p:nvSpPr>
          <p:spPr>
            <a:xfrm>
              <a:off x="0" y="-9525"/>
              <a:ext cx="4124132" cy="395300"/>
            </a:xfrm>
            <a:prstGeom prst="rect">
              <a:avLst/>
            </a:prstGeom>
          </p:spPr>
          <p:txBody>
            <a:bodyPr lIns="50800" tIns="50800" rIns="50800" bIns="50800" rtlCol="0" anchor="ctr"/>
            <a:lstStyle/>
            <a:p>
              <a:pPr algn="ctr">
                <a:lnSpc>
                  <a:spcPts val="2160"/>
                </a:lnSpc>
              </a:pPr>
              <a:endParaRPr/>
            </a:p>
          </p:txBody>
        </p:sp>
      </p:grpSp>
      <p:sp>
        <p:nvSpPr>
          <p:cNvPr id="12" name="Freeform 12"/>
          <p:cNvSpPr/>
          <p:nvPr/>
        </p:nvSpPr>
        <p:spPr>
          <a:xfrm>
            <a:off x="3919874" y="4928957"/>
            <a:ext cx="2137113" cy="1400025"/>
          </a:xfrm>
          <a:custGeom>
            <a:avLst/>
            <a:gdLst/>
            <a:ahLst/>
            <a:cxnLst/>
            <a:rect l="l" t="t" r="r" b="b"/>
            <a:pathLst>
              <a:path w="2137113" h="1400025">
                <a:moveTo>
                  <a:pt x="0" y="0"/>
                </a:moveTo>
                <a:lnTo>
                  <a:pt x="2137113" y="0"/>
                </a:lnTo>
                <a:lnTo>
                  <a:pt x="2137113" y="1400025"/>
                </a:lnTo>
                <a:lnTo>
                  <a:pt x="0" y="1400025"/>
                </a:lnTo>
                <a:lnTo>
                  <a:pt x="0" y="0"/>
                </a:lnTo>
                <a:close/>
              </a:path>
            </a:pathLst>
          </a:custGeom>
          <a:blipFill>
            <a:blip r:embed="rId6">
              <a:extLst>
                <a:ext uri="{96DAC541-7B7A-43D3-8B79-37D633B846F1}">
                  <asvg:svgBlip xmlns:asvg="http://schemas.microsoft.com/office/drawing/2016/SVG/main" r:embed="rId7"/>
                </a:ext>
              </a:extLst>
            </a:blip>
            <a:stretch>
              <a:fillRect l="-7694" r="-7694"/>
            </a:stretch>
          </a:blipFill>
        </p:spPr>
        <p:txBody>
          <a:bodyPr/>
          <a:lstStyle/>
          <a:p>
            <a:endParaRPr lang="en-US"/>
          </a:p>
        </p:txBody>
      </p:sp>
      <p:sp>
        <p:nvSpPr>
          <p:cNvPr id="13" name="Freeform 13"/>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8"/>
            <a:stretch>
              <a:fillRect/>
            </a:stretch>
          </a:blipFill>
        </p:spPr>
        <p:txBody>
          <a:bodyPr/>
          <a:lstStyle/>
          <a:p>
            <a:endParaRPr lang="en-US"/>
          </a:p>
        </p:txBody>
      </p:sp>
      <p:sp>
        <p:nvSpPr>
          <p:cNvPr id="14" name="Freeform 14"/>
          <p:cNvSpPr/>
          <p:nvPr/>
        </p:nvSpPr>
        <p:spPr>
          <a:xfrm>
            <a:off x="4113092" y="5476875"/>
            <a:ext cx="10469831" cy="3206386"/>
          </a:xfrm>
          <a:custGeom>
            <a:avLst/>
            <a:gdLst/>
            <a:ahLst/>
            <a:cxnLst/>
            <a:rect l="l" t="t" r="r" b="b"/>
            <a:pathLst>
              <a:path w="10469831" h="3206386">
                <a:moveTo>
                  <a:pt x="0" y="0"/>
                </a:moveTo>
                <a:lnTo>
                  <a:pt x="10469831" y="0"/>
                </a:lnTo>
                <a:lnTo>
                  <a:pt x="10469831" y="3206386"/>
                </a:lnTo>
                <a:lnTo>
                  <a:pt x="0" y="320638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15" name="TextBox 15"/>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6" name="TextBox 16"/>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7" name="TextBox 17"/>
          <p:cNvSpPr txBox="1"/>
          <p:nvPr/>
        </p:nvSpPr>
        <p:spPr>
          <a:xfrm>
            <a:off x="1837782" y="3771470"/>
            <a:ext cx="14875252" cy="1075928"/>
          </a:xfrm>
          <a:prstGeom prst="rect">
            <a:avLst/>
          </a:prstGeom>
        </p:spPr>
        <p:txBody>
          <a:bodyPr lIns="0" tIns="0" rIns="0" bIns="0" rtlCol="0" anchor="t">
            <a:spAutoFit/>
          </a:bodyPr>
          <a:lstStyle/>
          <a:p>
            <a:pPr marL="579912" lvl="1" indent="-289956" algn="just" rtl="1">
              <a:lnSpc>
                <a:spcPts val="4351"/>
              </a:lnSpc>
              <a:buFont typeface="Arial"/>
              <a:buChar char="•"/>
            </a:pPr>
            <a:r>
              <a:rPr lang="ar-EG" sz="2686" b="1" spc="27">
                <a:solidFill>
                  <a:srgbClr val="000000"/>
                </a:solidFill>
                <a:latin typeface="Almarai Bold"/>
                <a:ea typeface="Almarai Bold"/>
                <a:cs typeface="Almarai Bold"/>
                <a:sym typeface="Almarai Bold"/>
                <a:rtl/>
              </a:rPr>
              <a:t> هناك أنواع أو مراحل أساسية من إنشاء النموذج الأولي, يمكن استخدام أي منها من قبل رائد الأعمال من أجل التمويل أو الترخيص أو ربما تسويق الفكرة.</a:t>
            </a:r>
          </a:p>
        </p:txBody>
      </p:sp>
      <p:sp>
        <p:nvSpPr>
          <p:cNvPr id="18" name="TextBox 18"/>
          <p:cNvSpPr txBox="1"/>
          <p:nvPr/>
        </p:nvSpPr>
        <p:spPr>
          <a:xfrm>
            <a:off x="6989023" y="613149"/>
            <a:ext cx="4717969" cy="1163504"/>
          </a:xfrm>
          <a:prstGeom prst="rect">
            <a:avLst/>
          </a:prstGeom>
        </p:spPr>
        <p:txBody>
          <a:bodyPr lIns="0" tIns="0" rIns="0" bIns="0" rtlCol="0" anchor="t">
            <a:spAutoFit/>
          </a:bodyPr>
          <a:lstStyle/>
          <a:p>
            <a:pPr algn="ctr" rtl="1">
              <a:lnSpc>
                <a:spcPts val="4543"/>
              </a:lnSpc>
            </a:pPr>
            <a:r>
              <a:rPr lang="ar-EG" sz="3786" b="1">
                <a:solidFill>
                  <a:srgbClr val="000000"/>
                </a:solidFill>
                <a:latin typeface="Almarai Bold"/>
                <a:ea typeface="Almarai Bold"/>
                <a:cs typeface="Almarai Bold"/>
                <a:sym typeface="Almarai Bold"/>
                <a:rtl/>
              </a:rPr>
              <a:t>هل يمكن تطبيق فكرتك؟</a:t>
            </a:r>
          </a:p>
        </p:txBody>
      </p:sp>
      <p:sp>
        <p:nvSpPr>
          <p:cNvPr id="19" name="TextBox 19"/>
          <p:cNvSpPr txBox="1"/>
          <p:nvPr/>
        </p:nvSpPr>
        <p:spPr>
          <a:xfrm>
            <a:off x="1992650" y="2223140"/>
            <a:ext cx="14211025" cy="682219"/>
          </a:xfrm>
          <a:prstGeom prst="rect">
            <a:avLst/>
          </a:prstGeom>
        </p:spPr>
        <p:txBody>
          <a:bodyPr lIns="0" tIns="0" rIns="0" bIns="0" rtlCol="0" anchor="t">
            <a:spAutoFit/>
          </a:bodyPr>
          <a:lstStyle/>
          <a:p>
            <a:pPr algn="just" rtl="1">
              <a:lnSpc>
                <a:spcPts val="5605"/>
              </a:lnSpc>
            </a:pPr>
            <a:r>
              <a:rPr lang="ar-EG" sz="3459" b="1" spc="35">
                <a:solidFill>
                  <a:srgbClr val="000000"/>
                </a:solidFill>
                <a:latin typeface="Almarai Bold"/>
                <a:ea typeface="Almarai Bold"/>
                <a:cs typeface="Almarai Bold"/>
                <a:sym typeface="Almarai Bold"/>
                <a:rtl/>
              </a:rPr>
              <a:t>أولاً: المنتج:</a:t>
            </a:r>
          </a:p>
        </p:txBody>
      </p:sp>
      <p:sp>
        <p:nvSpPr>
          <p:cNvPr id="20" name="TextBox 20"/>
          <p:cNvSpPr txBox="1"/>
          <p:nvPr/>
        </p:nvSpPr>
        <p:spPr>
          <a:xfrm>
            <a:off x="3298431" y="2918555"/>
            <a:ext cx="13237042" cy="636382"/>
          </a:xfrm>
          <a:prstGeom prst="rect">
            <a:avLst/>
          </a:prstGeom>
        </p:spPr>
        <p:txBody>
          <a:bodyPr lIns="0" tIns="0" rIns="0" bIns="0" rtlCol="0" anchor="t">
            <a:spAutoFit/>
          </a:bodyPr>
          <a:lstStyle/>
          <a:p>
            <a:pPr algn="just" rtl="1">
              <a:lnSpc>
                <a:spcPts val="5221"/>
              </a:lnSpc>
            </a:pPr>
            <a:r>
              <a:rPr lang="ar-EG" sz="3222" b="1" spc="33">
                <a:solidFill>
                  <a:srgbClr val="FF6600"/>
                </a:solidFill>
                <a:latin typeface="Almarai Bold"/>
                <a:ea typeface="Almarai Bold"/>
                <a:cs typeface="Almarai Bold"/>
                <a:sym typeface="Almarai Bold"/>
                <a:rtl/>
              </a:rPr>
              <a:t>أنواع النماذج الأولية</a:t>
            </a:r>
          </a:p>
        </p:txBody>
      </p:sp>
      <p:sp>
        <p:nvSpPr>
          <p:cNvPr id="21" name="TextBox 21"/>
          <p:cNvSpPr txBox="1"/>
          <p:nvPr/>
        </p:nvSpPr>
        <p:spPr>
          <a:xfrm>
            <a:off x="12253631" y="6377640"/>
            <a:ext cx="1356908" cy="930501"/>
          </a:xfrm>
          <a:prstGeom prst="rect">
            <a:avLst/>
          </a:prstGeom>
        </p:spPr>
        <p:txBody>
          <a:bodyPr lIns="0" tIns="0" rIns="0" bIns="0" rtlCol="0" anchor="t">
            <a:spAutoFit/>
          </a:bodyPr>
          <a:lstStyle/>
          <a:p>
            <a:pPr algn="ctr" rtl="1">
              <a:lnSpc>
                <a:spcPts val="8083"/>
              </a:lnSpc>
            </a:pPr>
            <a:r>
              <a:rPr lang="ar-EG" sz="3962" b="1" spc="41">
                <a:solidFill>
                  <a:srgbClr val="000000"/>
                </a:solidFill>
                <a:latin typeface="Almarai Bold"/>
                <a:ea typeface="Almarai Bold"/>
                <a:cs typeface="Almarai Bold"/>
                <a:sym typeface="Almarai Bold"/>
                <a:rtl/>
              </a:rPr>
              <a:t>اللوح</a:t>
            </a:r>
          </a:p>
        </p:txBody>
      </p:sp>
      <p:sp>
        <p:nvSpPr>
          <p:cNvPr id="22" name="TextBox 22"/>
          <p:cNvSpPr txBox="1"/>
          <p:nvPr/>
        </p:nvSpPr>
        <p:spPr>
          <a:xfrm>
            <a:off x="7706404" y="6181725"/>
            <a:ext cx="3179896" cy="1392175"/>
          </a:xfrm>
          <a:prstGeom prst="rect">
            <a:avLst/>
          </a:prstGeom>
        </p:spPr>
        <p:txBody>
          <a:bodyPr lIns="0" tIns="0" rIns="0" bIns="0" rtlCol="0" anchor="t">
            <a:spAutoFit/>
          </a:bodyPr>
          <a:lstStyle/>
          <a:p>
            <a:pPr algn="ctr" rtl="1">
              <a:lnSpc>
                <a:spcPts val="6130"/>
              </a:lnSpc>
            </a:pPr>
            <a:r>
              <a:rPr lang="ar-EG" sz="3005" b="1" spc="30">
                <a:solidFill>
                  <a:srgbClr val="000000"/>
                </a:solidFill>
                <a:latin typeface="Almarai Bold"/>
                <a:ea typeface="Almarai Bold"/>
                <a:cs typeface="Almarai Bold"/>
                <a:sym typeface="Almarai Bold"/>
                <a:rtl/>
              </a:rPr>
              <a:t>نموذج </a:t>
            </a:r>
          </a:p>
          <a:p>
            <a:pPr algn="ctr" rtl="1">
              <a:lnSpc>
                <a:spcPts val="4507"/>
              </a:lnSpc>
            </a:pPr>
            <a:r>
              <a:rPr lang="ar-EG" sz="3005" b="1" spc="31">
                <a:solidFill>
                  <a:srgbClr val="000000"/>
                </a:solidFill>
                <a:latin typeface="Almarai Bold"/>
                <a:ea typeface="Almarai Bold"/>
                <a:cs typeface="Almarai Bold"/>
                <a:sym typeface="Almarai Bold"/>
                <a:rtl/>
              </a:rPr>
              <a:t>العرض التقديمي</a:t>
            </a:r>
          </a:p>
        </p:txBody>
      </p:sp>
      <p:sp>
        <p:nvSpPr>
          <p:cNvPr id="23" name="TextBox 23"/>
          <p:cNvSpPr txBox="1"/>
          <p:nvPr/>
        </p:nvSpPr>
        <p:spPr>
          <a:xfrm>
            <a:off x="4170242" y="6252782"/>
            <a:ext cx="2902704" cy="1363980"/>
          </a:xfrm>
          <a:prstGeom prst="rect">
            <a:avLst/>
          </a:prstGeom>
        </p:spPr>
        <p:txBody>
          <a:bodyPr lIns="0" tIns="0" rIns="0" bIns="0" rtlCol="0" anchor="t">
            <a:spAutoFit/>
          </a:bodyPr>
          <a:lstStyle/>
          <a:p>
            <a:pPr algn="ctr" rtl="1">
              <a:lnSpc>
                <a:spcPts val="5444"/>
              </a:lnSpc>
            </a:pPr>
            <a:r>
              <a:rPr lang="ar-EG" sz="3299" b="1" spc="32">
                <a:solidFill>
                  <a:srgbClr val="000000"/>
                </a:solidFill>
                <a:latin typeface="Almarai Bold"/>
                <a:ea typeface="Almarai Bold"/>
                <a:cs typeface="Almarai Bold"/>
                <a:sym typeface="Almarai Bold"/>
                <a:rtl/>
              </a:rPr>
              <a:t>النموذج </a:t>
            </a:r>
          </a:p>
          <a:p>
            <a:pPr algn="ctr" rtl="1">
              <a:lnSpc>
                <a:spcPts val="5444"/>
              </a:lnSpc>
            </a:pPr>
            <a:r>
              <a:rPr lang="ar-EG" sz="3299" b="1" spc="34">
                <a:solidFill>
                  <a:srgbClr val="000000"/>
                </a:solidFill>
                <a:latin typeface="Almarai Bold"/>
                <a:ea typeface="Almarai Bold"/>
                <a:cs typeface="Almarai Bold"/>
                <a:sym typeface="Almarai Bold"/>
                <a:rtl/>
              </a:rPr>
              <a:t>المبدئي للإنتاج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29</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357086" y="3149974"/>
            <a:ext cx="15658815" cy="963721"/>
            <a:chOff x="0" y="0"/>
            <a:chExt cx="4124132" cy="253819"/>
          </a:xfrm>
        </p:grpSpPr>
        <p:sp>
          <p:nvSpPr>
            <p:cNvPr id="10" name="Freeform 10"/>
            <p:cNvSpPr/>
            <p:nvPr/>
          </p:nvSpPr>
          <p:spPr>
            <a:xfrm>
              <a:off x="0" y="0"/>
              <a:ext cx="4124132" cy="253819"/>
            </a:xfrm>
            <a:custGeom>
              <a:avLst/>
              <a:gdLst/>
              <a:ahLst/>
              <a:cxnLst/>
              <a:rect l="l" t="t" r="r" b="b"/>
              <a:pathLst>
                <a:path w="4124132" h="253819">
                  <a:moveTo>
                    <a:pt x="15327" y="0"/>
                  </a:moveTo>
                  <a:lnTo>
                    <a:pt x="4108805" y="0"/>
                  </a:lnTo>
                  <a:cubicBezTo>
                    <a:pt x="4117270" y="0"/>
                    <a:pt x="4124132" y="6862"/>
                    <a:pt x="4124132" y="15327"/>
                  </a:cubicBezTo>
                  <a:lnTo>
                    <a:pt x="4124132" y="238493"/>
                  </a:lnTo>
                  <a:cubicBezTo>
                    <a:pt x="4124132" y="246957"/>
                    <a:pt x="4117270" y="253819"/>
                    <a:pt x="4108805" y="253819"/>
                  </a:cubicBezTo>
                  <a:lnTo>
                    <a:pt x="15327" y="253819"/>
                  </a:lnTo>
                  <a:cubicBezTo>
                    <a:pt x="6862" y="253819"/>
                    <a:pt x="0" y="246957"/>
                    <a:pt x="0" y="238493"/>
                  </a:cubicBezTo>
                  <a:lnTo>
                    <a:pt x="0" y="15327"/>
                  </a:lnTo>
                  <a:cubicBezTo>
                    <a:pt x="0" y="6862"/>
                    <a:pt x="6862" y="0"/>
                    <a:pt x="15327" y="0"/>
                  </a:cubicBezTo>
                  <a:close/>
                </a:path>
              </a:pathLst>
            </a:custGeom>
            <a:solidFill>
              <a:srgbClr val="DEEFFF"/>
            </a:solidFill>
            <a:ln w="19050" cap="rnd">
              <a:solidFill>
                <a:srgbClr val="00B050"/>
              </a:solidFill>
              <a:prstDash val="lgDash"/>
              <a:round/>
            </a:ln>
          </p:spPr>
          <p:txBody>
            <a:bodyPr/>
            <a:lstStyle/>
            <a:p>
              <a:endParaRPr lang="en-US"/>
            </a:p>
          </p:txBody>
        </p:sp>
        <p:sp>
          <p:nvSpPr>
            <p:cNvPr id="11" name="TextBox 11"/>
            <p:cNvSpPr txBox="1"/>
            <p:nvPr/>
          </p:nvSpPr>
          <p:spPr>
            <a:xfrm>
              <a:off x="0" y="-9525"/>
              <a:ext cx="4124132" cy="263344"/>
            </a:xfrm>
            <a:prstGeom prst="rect">
              <a:avLst/>
            </a:prstGeom>
          </p:spPr>
          <p:txBody>
            <a:bodyPr lIns="50800" tIns="50800" rIns="50800" bIns="50800" rtlCol="0" anchor="ctr"/>
            <a:lstStyle/>
            <a:p>
              <a:pPr algn="ctr">
                <a:lnSpc>
                  <a:spcPts val="2160"/>
                </a:lnSpc>
              </a:pPr>
              <a:endParaRPr/>
            </a:p>
          </p:txBody>
        </p:sp>
      </p:grpSp>
      <p:sp>
        <p:nvSpPr>
          <p:cNvPr id="12" name="Freeform 12"/>
          <p:cNvSpPr/>
          <p:nvPr/>
        </p:nvSpPr>
        <p:spPr>
          <a:xfrm>
            <a:off x="3919874" y="4928957"/>
            <a:ext cx="2137113" cy="1400025"/>
          </a:xfrm>
          <a:custGeom>
            <a:avLst/>
            <a:gdLst/>
            <a:ahLst/>
            <a:cxnLst/>
            <a:rect l="l" t="t" r="r" b="b"/>
            <a:pathLst>
              <a:path w="2137113" h="1400025">
                <a:moveTo>
                  <a:pt x="0" y="0"/>
                </a:moveTo>
                <a:lnTo>
                  <a:pt x="2137113" y="0"/>
                </a:lnTo>
                <a:lnTo>
                  <a:pt x="2137113" y="1400025"/>
                </a:lnTo>
                <a:lnTo>
                  <a:pt x="0" y="1400025"/>
                </a:lnTo>
                <a:lnTo>
                  <a:pt x="0" y="0"/>
                </a:lnTo>
                <a:close/>
              </a:path>
            </a:pathLst>
          </a:custGeom>
          <a:blipFill>
            <a:blip r:embed="rId6">
              <a:extLst>
                <a:ext uri="{96DAC541-7B7A-43D3-8B79-37D633B846F1}">
                  <asvg:svgBlip xmlns:asvg="http://schemas.microsoft.com/office/drawing/2016/SVG/main" r:embed="rId7"/>
                </a:ext>
              </a:extLst>
            </a:blip>
            <a:stretch>
              <a:fillRect l="-7694" r="-7694"/>
            </a:stretch>
          </a:blipFill>
        </p:spPr>
        <p:txBody>
          <a:bodyPr/>
          <a:lstStyle/>
          <a:p>
            <a:endParaRPr lang="en-US"/>
          </a:p>
        </p:txBody>
      </p:sp>
      <p:sp>
        <p:nvSpPr>
          <p:cNvPr id="13" name="TextBox 13"/>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5" name="TextBox 15"/>
          <p:cNvSpPr txBox="1"/>
          <p:nvPr/>
        </p:nvSpPr>
        <p:spPr>
          <a:xfrm>
            <a:off x="1706374" y="3312946"/>
            <a:ext cx="14875252" cy="523478"/>
          </a:xfrm>
          <a:prstGeom prst="rect">
            <a:avLst/>
          </a:prstGeom>
        </p:spPr>
        <p:txBody>
          <a:bodyPr lIns="0" tIns="0" rIns="0" bIns="0" rtlCol="0" anchor="t">
            <a:spAutoFit/>
          </a:bodyPr>
          <a:lstStyle/>
          <a:p>
            <a:pPr algn="just" rtl="1">
              <a:lnSpc>
                <a:spcPts val="4351"/>
              </a:lnSpc>
            </a:pPr>
            <a:r>
              <a:rPr lang="ar-EG" sz="2686" b="1" spc="27">
                <a:solidFill>
                  <a:srgbClr val="000000"/>
                </a:solidFill>
                <a:latin typeface="Almarai Bold"/>
                <a:ea typeface="Almarai Bold"/>
                <a:cs typeface="Almarai Bold"/>
                <a:sym typeface="Almarai Bold"/>
                <a:rtl/>
              </a:rPr>
              <a:t>ماهي منشاتك؟ وما حجمها ؟ وماهي إمكاناتها المالية والبشرية، كيف يمكن أن تتميز عن الغير؟ </a:t>
            </a:r>
          </a:p>
        </p:txBody>
      </p:sp>
      <p:sp>
        <p:nvSpPr>
          <p:cNvPr id="16" name="TextBox 16"/>
          <p:cNvSpPr txBox="1"/>
          <p:nvPr/>
        </p:nvSpPr>
        <p:spPr>
          <a:xfrm>
            <a:off x="6989023" y="613149"/>
            <a:ext cx="4717969" cy="1163504"/>
          </a:xfrm>
          <a:prstGeom prst="rect">
            <a:avLst/>
          </a:prstGeom>
        </p:spPr>
        <p:txBody>
          <a:bodyPr lIns="0" tIns="0" rIns="0" bIns="0" rtlCol="0" anchor="t">
            <a:spAutoFit/>
          </a:bodyPr>
          <a:lstStyle/>
          <a:p>
            <a:pPr algn="ctr" rtl="1">
              <a:lnSpc>
                <a:spcPts val="4543"/>
              </a:lnSpc>
            </a:pPr>
            <a:r>
              <a:rPr lang="ar-EG" sz="3786" b="1">
                <a:solidFill>
                  <a:srgbClr val="000000"/>
                </a:solidFill>
                <a:latin typeface="Almarai Bold"/>
                <a:ea typeface="Almarai Bold"/>
                <a:cs typeface="Almarai Bold"/>
                <a:sym typeface="Almarai Bold"/>
                <a:rtl/>
              </a:rPr>
              <a:t>هل يمكن تطبيق فكرتك؟</a:t>
            </a:r>
          </a:p>
        </p:txBody>
      </p:sp>
      <p:sp>
        <p:nvSpPr>
          <p:cNvPr id="17" name="TextBox 17"/>
          <p:cNvSpPr txBox="1"/>
          <p:nvPr/>
        </p:nvSpPr>
        <p:spPr>
          <a:xfrm>
            <a:off x="1992650" y="2223140"/>
            <a:ext cx="14211025" cy="682219"/>
          </a:xfrm>
          <a:prstGeom prst="rect">
            <a:avLst/>
          </a:prstGeom>
        </p:spPr>
        <p:txBody>
          <a:bodyPr lIns="0" tIns="0" rIns="0" bIns="0" rtlCol="0" anchor="t">
            <a:spAutoFit/>
          </a:bodyPr>
          <a:lstStyle/>
          <a:p>
            <a:pPr algn="just" rtl="1">
              <a:lnSpc>
                <a:spcPts val="5605"/>
              </a:lnSpc>
            </a:pPr>
            <a:r>
              <a:rPr lang="ar-EG" sz="3459" b="1" spc="35">
                <a:solidFill>
                  <a:srgbClr val="000000"/>
                </a:solidFill>
                <a:latin typeface="Almarai Bold"/>
                <a:ea typeface="Almarai Bold"/>
                <a:cs typeface="Almarai Bold"/>
                <a:sym typeface="Almarai Bold"/>
                <a:rtl/>
              </a:rPr>
              <a:t>ثانيًا : المنشاة الصغيرة</a:t>
            </a:r>
          </a:p>
        </p:txBody>
      </p:sp>
      <p:sp>
        <p:nvSpPr>
          <p:cNvPr id="18" name="Freeform 18"/>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8"/>
            <a:stretch>
              <a:fillRect/>
            </a:stretch>
          </a:blipFill>
        </p:spPr>
        <p:txBody>
          <a:bodyPr/>
          <a:lstStyle/>
          <a:p>
            <a:endParaRPr lang="en-US"/>
          </a:p>
        </p:txBody>
      </p:sp>
      <p:sp>
        <p:nvSpPr>
          <p:cNvPr id="19" name="TextBox 19"/>
          <p:cNvSpPr txBox="1"/>
          <p:nvPr/>
        </p:nvSpPr>
        <p:spPr>
          <a:xfrm>
            <a:off x="2038487" y="4246738"/>
            <a:ext cx="14211025" cy="682219"/>
          </a:xfrm>
          <a:prstGeom prst="rect">
            <a:avLst/>
          </a:prstGeom>
        </p:spPr>
        <p:txBody>
          <a:bodyPr lIns="0" tIns="0" rIns="0" bIns="0" rtlCol="0" anchor="t">
            <a:spAutoFit/>
          </a:bodyPr>
          <a:lstStyle/>
          <a:p>
            <a:pPr algn="just" rtl="1">
              <a:lnSpc>
                <a:spcPts val="5605"/>
              </a:lnSpc>
            </a:pPr>
            <a:r>
              <a:rPr lang="ar-EG" sz="3459" b="1" spc="35">
                <a:solidFill>
                  <a:srgbClr val="000000"/>
                </a:solidFill>
                <a:latin typeface="Almarai Bold"/>
                <a:ea typeface="Almarai Bold"/>
                <a:cs typeface="Almarai Bold"/>
                <a:sym typeface="Almarai Bold"/>
                <a:rtl/>
              </a:rPr>
              <a:t>ثالثاً: العملاء</a:t>
            </a:r>
          </a:p>
        </p:txBody>
      </p:sp>
      <p:sp>
        <p:nvSpPr>
          <p:cNvPr id="20" name="Freeform 20"/>
          <p:cNvSpPr/>
          <p:nvPr/>
        </p:nvSpPr>
        <p:spPr>
          <a:xfrm>
            <a:off x="16581626" y="4191577"/>
            <a:ext cx="529071" cy="737381"/>
          </a:xfrm>
          <a:custGeom>
            <a:avLst/>
            <a:gdLst/>
            <a:ahLst/>
            <a:cxnLst/>
            <a:rect l="l" t="t" r="r" b="b"/>
            <a:pathLst>
              <a:path w="529071" h="737381">
                <a:moveTo>
                  <a:pt x="0" y="0"/>
                </a:moveTo>
                <a:lnTo>
                  <a:pt x="529070" y="0"/>
                </a:lnTo>
                <a:lnTo>
                  <a:pt x="529070" y="737380"/>
                </a:lnTo>
                <a:lnTo>
                  <a:pt x="0" y="737380"/>
                </a:lnTo>
                <a:lnTo>
                  <a:pt x="0" y="0"/>
                </a:lnTo>
                <a:close/>
              </a:path>
            </a:pathLst>
          </a:custGeom>
          <a:blipFill>
            <a:blip r:embed="rId8"/>
            <a:stretch>
              <a:fillRect/>
            </a:stretch>
          </a:blipFill>
        </p:spPr>
        <p:txBody>
          <a:bodyPr/>
          <a:lstStyle/>
          <a:p>
            <a:endParaRPr lang="en-US"/>
          </a:p>
        </p:txBody>
      </p:sp>
      <p:grpSp>
        <p:nvGrpSpPr>
          <p:cNvPr id="21" name="Group 21"/>
          <p:cNvGrpSpPr/>
          <p:nvPr/>
        </p:nvGrpSpPr>
        <p:grpSpPr>
          <a:xfrm>
            <a:off x="1398375" y="5005157"/>
            <a:ext cx="15658815" cy="963721"/>
            <a:chOff x="0" y="0"/>
            <a:chExt cx="4124132" cy="253819"/>
          </a:xfrm>
        </p:grpSpPr>
        <p:sp>
          <p:nvSpPr>
            <p:cNvPr id="22" name="Freeform 22"/>
            <p:cNvSpPr/>
            <p:nvPr/>
          </p:nvSpPr>
          <p:spPr>
            <a:xfrm>
              <a:off x="0" y="0"/>
              <a:ext cx="4124132" cy="253819"/>
            </a:xfrm>
            <a:custGeom>
              <a:avLst/>
              <a:gdLst/>
              <a:ahLst/>
              <a:cxnLst/>
              <a:rect l="l" t="t" r="r" b="b"/>
              <a:pathLst>
                <a:path w="4124132" h="253819">
                  <a:moveTo>
                    <a:pt x="15327" y="0"/>
                  </a:moveTo>
                  <a:lnTo>
                    <a:pt x="4108805" y="0"/>
                  </a:lnTo>
                  <a:cubicBezTo>
                    <a:pt x="4117270" y="0"/>
                    <a:pt x="4124132" y="6862"/>
                    <a:pt x="4124132" y="15327"/>
                  </a:cubicBezTo>
                  <a:lnTo>
                    <a:pt x="4124132" y="238493"/>
                  </a:lnTo>
                  <a:cubicBezTo>
                    <a:pt x="4124132" y="246957"/>
                    <a:pt x="4117270" y="253819"/>
                    <a:pt x="4108805" y="253819"/>
                  </a:cubicBezTo>
                  <a:lnTo>
                    <a:pt x="15327" y="253819"/>
                  </a:lnTo>
                  <a:cubicBezTo>
                    <a:pt x="6862" y="253819"/>
                    <a:pt x="0" y="246957"/>
                    <a:pt x="0" y="238493"/>
                  </a:cubicBezTo>
                  <a:lnTo>
                    <a:pt x="0" y="15327"/>
                  </a:lnTo>
                  <a:cubicBezTo>
                    <a:pt x="0" y="6862"/>
                    <a:pt x="6862" y="0"/>
                    <a:pt x="15327" y="0"/>
                  </a:cubicBezTo>
                  <a:close/>
                </a:path>
              </a:pathLst>
            </a:custGeom>
            <a:solidFill>
              <a:srgbClr val="DEEFFF"/>
            </a:solidFill>
            <a:ln w="19050" cap="rnd">
              <a:solidFill>
                <a:srgbClr val="00B050"/>
              </a:solidFill>
              <a:prstDash val="lgDash"/>
              <a:round/>
            </a:ln>
          </p:spPr>
          <p:txBody>
            <a:bodyPr/>
            <a:lstStyle/>
            <a:p>
              <a:endParaRPr lang="en-US"/>
            </a:p>
          </p:txBody>
        </p:sp>
        <p:sp>
          <p:nvSpPr>
            <p:cNvPr id="23" name="TextBox 23"/>
            <p:cNvSpPr txBox="1"/>
            <p:nvPr/>
          </p:nvSpPr>
          <p:spPr>
            <a:xfrm>
              <a:off x="0" y="-9525"/>
              <a:ext cx="4124132" cy="263344"/>
            </a:xfrm>
            <a:prstGeom prst="rect">
              <a:avLst/>
            </a:prstGeom>
          </p:spPr>
          <p:txBody>
            <a:bodyPr lIns="50800" tIns="50800" rIns="50800" bIns="50800" rtlCol="0" anchor="ctr"/>
            <a:lstStyle/>
            <a:p>
              <a:pPr algn="ctr">
                <a:lnSpc>
                  <a:spcPts val="2160"/>
                </a:lnSpc>
              </a:pPr>
              <a:endParaRPr/>
            </a:p>
          </p:txBody>
        </p:sp>
      </p:grpSp>
      <p:sp>
        <p:nvSpPr>
          <p:cNvPr id="24" name="TextBox 24"/>
          <p:cNvSpPr txBox="1"/>
          <p:nvPr/>
        </p:nvSpPr>
        <p:spPr>
          <a:xfrm>
            <a:off x="1850572" y="5168129"/>
            <a:ext cx="14875252" cy="523478"/>
          </a:xfrm>
          <a:prstGeom prst="rect">
            <a:avLst/>
          </a:prstGeom>
        </p:spPr>
        <p:txBody>
          <a:bodyPr lIns="0" tIns="0" rIns="0" bIns="0" rtlCol="0" anchor="t">
            <a:spAutoFit/>
          </a:bodyPr>
          <a:lstStyle/>
          <a:p>
            <a:pPr algn="just" rtl="1">
              <a:lnSpc>
                <a:spcPts val="4351"/>
              </a:lnSpc>
            </a:pPr>
            <a:r>
              <a:rPr lang="ar-EG" sz="2686" b="1" spc="27">
                <a:solidFill>
                  <a:srgbClr val="000000"/>
                </a:solidFill>
                <a:latin typeface="Almarai Bold"/>
                <a:ea typeface="Almarai Bold"/>
                <a:cs typeface="Almarai Bold"/>
                <a:sym typeface="Almarai Bold"/>
                <a:rtl/>
              </a:rPr>
              <a:t>من سيشتري منك؟ ماهي صفاتهم الديموغرافية المفصلة ؟ ما هو حجم السوق ؟ كيف ستقنع العملاء؟</a:t>
            </a:r>
          </a:p>
        </p:txBody>
      </p:sp>
      <p:sp>
        <p:nvSpPr>
          <p:cNvPr id="25" name="TextBox 25"/>
          <p:cNvSpPr txBox="1"/>
          <p:nvPr/>
        </p:nvSpPr>
        <p:spPr>
          <a:xfrm>
            <a:off x="2122270" y="6168903"/>
            <a:ext cx="14211025" cy="682219"/>
          </a:xfrm>
          <a:prstGeom prst="rect">
            <a:avLst/>
          </a:prstGeom>
        </p:spPr>
        <p:txBody>
          <a:bodyPr lIns="0" tIns="0" rIns="0" bIns="0" rtlCol="0" anchor="t">
            <a:spAutoFit/>
          </a:bodyPr>
          <a:lstStyle/>
          <a:p>
            <a:pPr algn="just" rtl="1">
              <a:lnSpc>
                <a:spcPts val="5605"/>
              </a:lnSpc>
            </a:pPr>
            <a:r>
              <a:rPr lang="ar-EG" sz="3459" b="1" spc="35">
                <a:solidFill>
                  <a:srgbClr val="000000"/>
                </a:solidFill>
                <a:latin typeface="Almarai Bold"/>
                <a:ea typeface="Almarai Bold"/>
                <a:cs typeface="Almarai Bold"/>
                <a:sym typeface="Almarai Bold"/>
                <a:rtl/>
              </a:rPr>
              <a:t>رابعًا: المنافسون</a:t>
            </a:r>
          </a:p>
        </p:txBody>
      </p:sp>
      <p:sp>
        <p:nvSpPr>
          <p:cNvPr id="26" name="Freeform 26"/>
          <p:cNvSpPr/>
          <p:nvPr/>
        </p:nvSpPr>
        <p:spPr>
          <a:xfrm>
            <a:off x="16528120" y="6113742"/>
            <a:ext cx="529071" cy="737381"/>
          </a:xfrm>
          <a:custGeom>
            <a:avLst/>
            <a:gdLst/>
            <a:ahLst/>
            <a:cxnLst/>
            <a:rect l="l" t="t" r="r" b="b"/>
            <a:pathLst>
              <a:path w="529071" h="737381">
                <a:moveTo>
                  <a:pt x="0" y="0"/>
                </a:moveTo>
                <a:lnTo>
                  <a:pt x="529070" y="0"/>
                </a:lnTo>
                <a:lnTo>
                  <a:pt x="529070" y="737380"/>
                </a:lnTo>
                <a:lnTo>
                  <a:pt x="0" y="737380"/>
                </a:lnTo>
                <a:lnTo>
                  <a:pt x="0" y="0"/>
                </a:lnTo>
                <a:close/>
              </a:path>
            </a:pathLst>
          </a:custGeom>
          <a:blipFill>
            <a:blip r:embed="rId8"/>
            <a:stretch>
              <a:fillRect/>
            </a:stretch>
          </a:blipFill>
        </p:spPr>
        <p:txBody>
          <a:bodyPr/>
          <a:lstStyle/>
          <a:p>
            <a:endParaRPr lang="en-US"/>
          </a:p>
        </p:txBody>
      </p:sp>
      <p:grpSp>
        <p:nvGrpSpPr>
          <p:cNvPr id="27" name="Group 27"/>
          <p:cNvGrpSpPr/>
          <p:nvPr/>
        </p:nvGrpSpPr>
        <p:grpSpPr>
          <a:xfrm>
            <a:off x="1357086" y="6965422"/>
            <a:ext cx="15658815" cy="963721"/>
            <a:chOff x="0" y="0"/>
            <a:chExt cx="4124132" cy="253819"/>
          </a:xfrm>
        </p:grpSpPr>
        <p:sp>
          <p:nvSpPr>
            <p:cNvPr id="28" name="Freeform 28"/>
            <p:cNvSpPr/>
            <p:nvPr/>
          </p:nvSpPr>
          <p:spPr>
            <a:xfrm>
              <a:off x="0" y="0"/>
              <a:ext cx="4124132" cy="253819"/>
            </a:xfrm>
            <a:custGeom>
              <a:avLst/>
              <a:gdLst/>
              <a:ahLst/>
              <a:cxnLst/>
              <a:rect l="l" t="t" r="r" b="b"/>
              <a:pathLst>
                <a:path w="4124132" h="253819">
                  <a:moveTo>
                    <a:pt x="15327" y="0"/>
                  </a:moveTo>
                  <a:lnTo>
                    <a:pt x="4108805" y="0"/>
                  </a:lnTo>
                  <a:cubicBezTo>
                    <a:pt x="4117270" y="0"/>
                    <a:pt x="4124132" y="6862"/>
                    <a:pt x="4124132" y="15327"/>
                  </a:cubicBezTo>
                  <a:lnTo>
                    <a:pt x="4124132" y="238493"/>
                  </a:lnTo>
                  <a:cubicBezTo>
                    <a:pt x="4124132" y="246957"/>
                    <a:pt x="4117270" y="253819"/>
                    <a:pt x="4108805" y="253819"/>
                  </a:cubicBezTo>
                  <a:lnTo>
                    <a:pt x="15327" y="253819"/>
                  </a:lnTo>
                  <a:cubicBezTo>
                    <a:pt x="6862" y="253819"/>
                    <a:pt x="0" y="246957"/>
                    <a:pt x="0" y="238493"/>
                  </a:cubicBezTo>
                  <a:lnTo>
                    <a:pt x="0" y="15327"/>
                  </a:lnTo>
                  <a:cubicBezTo>
                    <a:pt x="0" y="6862"/>
                    <a:pt x="6862" y="0"/>
                    <a:pt x="15327" y="0"/>
                  </a:cubicBezTo>
                  <a:close/>
                </a:path>
              </a:pathLst>
            </a:custGeom>
            <a:solidFill>
              <a:srgbClr val="DEEFFF"/>
            </a:solidFill>
            <a:ln w="19050" cap="rnd">
              <a:solidFill>
                <a:srgbClr val="00B050"/>
              </a:solidFill>
              <a:prstDash val="lgDash"/>
              <a:round/>
            </a:ln>
          </p:spPr>
          <p:txBody>
            <a:bodyPr/>
            <a:lstStyle/>
            <a:p>
              <a:endParaRPr lang="en-US"/>
            </a:p>
          </p:txBody>
        </p:sp>
        <p:sp>
          <p:nvSpPr>
            <p:cNvPr id="29" name="TextBox 29"/>
            <p:cNvSpPr txBox="1"/>
            <p:nvPr/>
          </p:nvSpPr>
          <p:spPr>
            <a:xfrm>
              <a:off x="0" y="-9525"/>
              <a:ext cx="4124132" cy="263344"/>
            </a:xfrm>
            <a:prstGeom prst="rect">
              <a:avLst/>
            </a:prstGeom>
          </p:spPr>
          <p:txBody>
            <a:bodyPr lIns="50800" tIns="50800" rIns="50800" bIns="50800" rtlCol="0" anchor="ctr"/>
            <a:lstStyle/>
            <a:p>
              <a:pPr algn="ctr">
                <a:lnSpc>
                  <a:spcPts val="2160"/>
                </a:lnSpc>
              </a:pPr>
              <a:endParaRPr/>
            </a:p>
          </p:txBody>
        </p:sp>
      </p:grpSp>
      <p:sp>
        <p:nvSpPr>
          <p:cNvPr id="30" name="TextBox 30"/>
          <p:cNvSpPr txBox="1"/>
          <p:nvPr/>
        </p:nvSpPr>
        <p:spPr>
          <a:xfrm>
            <a:off x="1850572" y="7128394"/>
            <a:ext cx="14875252" cy="523478"/>
          </a:xfrm>
          <a:prstGeom prst="rect">
            <a:avLst/>
          </a:prstGeom>
        </p:spPr>
        <p:txBody>
          <a:bodyPr lIns="0" tIns="0" rIns="0" bIns="0" rtlCol="0" anchor="t">
            <a:spAutoFit/>
          </a:bodyPr>
          <a:lstStyle/>
          <a:p>
            <a:pPr algn="just" rtl="1">
              <a:lnSpc>
                <a:spcPts val="4351"/>
              </a:lnSpc>
            </a:pPr>
            <a:r>
              <a:rPr lang="ar-EG" sz="2686" b="1" spc="27">
                <a:solidFill>
                  <a:srgbClr val="000000"/>
                </a:solidFill>
                <a:latin typeface="Almarai Bold"/>
                <a:ea typeface="Almarai Bold"/>
                <a:cs typeface="Almarai Bold"/>
                <a:sym typeface="Almarai Bold"/>
                <a:rtl/>
              </a:rPr>
              <a:t>من هم المنافسون؟ ماهي نقاط قوتهم؟ وماهي نقاط ضعفهم؟ ولماذا سيختارك العملاء ويتركونهم؟</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357086" y="2549632"/>
            <a:ext cx="15722343" cy="4806737"/>
            <a:chOff x="0" y="0"/>
            <a:chExt cx="4140864" cy="1265972"/>
          </a:xfrm>
        </p:grpSpPr>
        <p:sp>
          <p:nvSpPr>
            <p:cNvPr id="3" name="Freeform 3"/>
            <p:cNvSpPr/>
            <p:nvPr/>
          </p:nvSpPr>
          <p:spPr>
            <a:xfrm>
              <a:off x="0" y="0"/>
              <a:ext cx="4140864" cy="1265972"/>
            </a:xfrm>
            <a:custGeom>
              <a:avLst/>
              <a:gdLst/>
              <a:ahLst/>
              <a:cxnLst/>
              <a:rect l="l" t="t" r="r" b="b"/>
              <a:pathLst>
                <a:path w="4140864" h="1265972">
                  <a:moveTo>
                    <a:pt x="15265" y="0"/>
                  </a:moveTo>
                  <a:lnTo>
                    <a:pt x="4125599" y="0"/>
                  </a:lnTo>
                  <a:cubicBezTo>
                    <a:pt x="4134029" y="0"/>
                    <a:pt x="4140864" y="6834"/>
                    <a:pt x="4140864" y="15265"/>
                  </a:cubicBezTo>
                  <a:lnTo>
                    <a:pt x="4140864" y="1250707"/>
                  </a:lnTo>
                  <a:cubicBezTo>
                    <a:pt x="4140864" y="1254755"/>
                    <a:pt x="4139255" y="1258638"/>
                    <a:pt x="4136393" y="1261501"/>
                  </a:cubicBezTo>
                  <a:cubicBezTo>
                    <a:pt x="4133530" y="1264364"/>
                    <a:pt x="4129648" y="1265972"/>
                    <a:pt x="4125599" y="1265972"/>
                  </a:cubicBezTo>
                  <a:lnTo>
                    <a:pt x="15265" y="1265972"/>
                  </a:lnTo>
                  <a:cubicBezTo>
                    <a:pt x="11216" y="1265972"/>
                    <a:pt x="7334" y="1264364"/>
                    <a:pt x="4471" y="1261501"/>
                  </a:cubicBezTo>
                  <a:cubicBezTo>
                    <a:pt x="1608" y="1258638"/>
                    <a:pt x="0" y="1254755"/>
                    <a:pt x="0" y="1250707"/>
                  </a:cubicBezTo>
                  <a:lnTo>
                    <a:pt x="0" y="15265"/>
                  </a:lnTo>
                  <a:cubicBezTo>
                    <a:pt x="0" y="11216"/>
                    <a:pt x="1608" y="7334"/>
                    <a:pt x="4471" y="4471"/>
                  </a:cubicBezTo>
                  <a:cubicBezTo>
                    <a:pt x="7334" y="1608"/>
                    <a:pt x="11216" y="0"/>
                    <a:pt x="15265"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4140864" cy="1275497"/>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503394" y="8794186"/>
            <a:ext cx="1156827" cy="1156827"/>
            <a:chOff x="0" y="0"/>
            <a:chExt cx="1542436" cy="1542436"/>
          </a:xfrm>
        </p:grpSpPr>
        <p:sp>
          <p:nvSpPr>
            <p:cNvPr id="6" name="Freeform 6"/>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7" name="TextBox 7"/>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03</a:t>
              </a:r>
            </a:p>
          </p:txBody>
        </p:sp>
      </p:grpSp>
      <p:sp>
        <p:nvSpPr>
          <p:cNvPr id="8" name="Freeform 8"/>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1855892" y="2705748"/>
            <a:ext cx="14984231" cy="4437355"/>
          </a:xfrm>
          <a:prstGeom prst="rect">
            <a:avLst/>
          </a:prstGeom>
        </p:spPr>
        <p:txBody>
          <a:bodyPr lIns="0" tIns="0" rIns="0" bIns="0" rtlCol="0" anchor="t">
            <a:spAutoFit/>
          </a:bodyPr>
          <a:lstStyle/>
          <a:p>
            <a:pPr marL="660654" lvl="1" indent="-330327" algn="just" rtl="1">
              <a:lnSpc>
                <a:spcPts val="4957"/>
              </a:lnSpc>
              <a:buFont typeface="Arial"/>
              <a:buChar char="•"/>
            </a:pPr>
            <a:r>
              <a:rPr lang="ar-EG" sz="3060" b="1" spc="30">
                <a:solidFill>
                  <a:srgbClr val="000000"/>
                </a:solidFill>
                <a:latin typeface="Almarai Bold"/>
                <a:ea typeface="Almarai Bold"/>
                <a:cs typeface="Almarai Bold"/>
                <a:sym typeface="Almarai Bold"/>
                <a:rtl/>
              </a:rPr>
              <a:t>هناك موازنة بين الفكرة وتنفيذ الفكرة. فمعظم الناس يأتون بأفكار عن العمل التجاري لكنهم لا ينفذونها. ومعظم هذه الأفكار جيدة ويمكن تطويرها إلى عمل تجاري ناجح لكنها لا تتجاوز مرحلة التفكير. </a:t>
            </a:r>
          </a:p>
          <a:p>
            <a:pPr marL="660654" lvl="1" indent="-330327" algn="just" rtl="1">
              <a:lnSpc>
                <a:spcPts val="4957"/>
              </a:lnSpc>
              <a:buFont typeface="Arial"/>
              <a:buChar char="•"/>
            </a:pPr>
            <a:r>
              <a:rPr lang="ar-EG" sz="3060" b="1" spc="30">
                <a:solidFill>
                  <a:srgbClr val="000000"/>
                </a:solidFill>
                <a:latin typeface="Almarai Bold"/>
                <a:ea typeface="Almarai Bold"/>
                <a:cs typeface="Almarai Bold"/>
                <a:sym typeface="Almarai Bold"/>
                <a:rtl/>
              </a:rPr>
              <a:t>رائد الأعمال الذي يقرر بصفة نهائية العمل بأفضل الأفكار المتاحة له هو الذي يتعين عليه أن يصنع الفكرة الجيدة. </a:t>
            </a:r>
          </a:p>
          <a:p>
            <a:pPr marL="660654" lvl="1" indent="-330327" algn="just" rtl="1">
              <a:lnSpc>
                <a:spcPts val="4957"/>
              </a:lnSpc>
              <a:buFont typeface="Arial"/>
              <a:buChar char="•"/>
            </a:pPr>
            <a:r>
              <a:rPr lang="ar-EG" sz="3060" b="1" spc="31">
                <a:solidFill>
                  <a:srgbClr val="000000"/>
                </a:solidFill>
                <a:latin typeface="Almarai Bold"/>
                <a:ea typeface="Almarai Bold"/>
                <a:cs typeface="Almarai Bold"/>
                <a:sym typeface="Almarai Bold"/>
                <a:rtl/>
              </a:rPr>
              <a:t>خصص هذا الفصل لمناقشة هذا المحور بالإضافة لتحليل السوق </a:t>
            </a:r>
            <a:r>
              <a:rPr lang="ar-EG" sz="3060" b="1" u="sng" spc="31">
                <a:solidFill>
                  <a:srgbClr val="000000"/>
                </a:solidFill>
                <a:latin typeface="Almarai Bold"/>
                <a:ea typeface="Almarai Bold"/>
                <a:cs typeface="Almarai Bold"/>
                <a:sym typeface="Almarai Bold"/>
                <a:rtl/>
              </a:rPr>
              <a:t>وخيارات إنشاء المشروع والإجابة على سؤال</a:t>
            </a:r>
            <a:r>
              <a:rPr lang="ar-EG" sz="3060" b="1" spc="31">
                <a:solidFill>
                  <a:srgbClr val="000000"/>
                </a:solidFill>
                <a:latin typeface="Almarai Bold"/>
                <a:ea typeface="Almarai Bold"/>
                <a:cs typeface="Almarai Bold"/>
                <a:sym typeface="Almarai Bold"/>
                <a:rtl/>
              </a:rPr>
              <a:t>:</a:t>
            </a:r>
          </a:p>
        </p:txBody>
      </p:sp>
      <p:sp>
        <p:nvSpPr>
          <p:cNvPr id="10" name="Freeform 10"/>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12" name="Group 12"/>
          <p:cNvGrpSpPr/>
          <p:nvPr/>
        </p:nvGrpSpPr>
        <p:grpSpPr>
          <a:xfrm>
            <a:off x="721523" y="1199663"/>
            <a:ext cx="1271127" cy="1271127"/>
            <a:chOff x="0" y="0"/>
            <a:chExt cx="1694836" cy="1694836"/>
          </a:xfrm>
        </p:grpSpPr>
        <p:sp>
          <p:nvSpPr>
            <p:cNvPr id="13" name="Freeform 13"/>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14" name="Freeform 14"/>
          <p:cNvSpPr/>
          <p:nvPr/>
        </p:nvSpPr>
        <p:spPr>
          <a:xfrm>
            <a:off x="5212876" y="7480193"/>
            <a:ext cx="8270263" cy="1778107"/>
          </a:xfrm>
          <a:custGeom>
            <a:avLst/>
            <a:gdLst/>
            <a:ahLst/>
            <a:cxnLst/>
            <a:rect l="l" t="t" r="r" b="b"/>
            <a:pathLst>
              <a:path w="8270263" h="1778107">
                <a:moveTo>
                  <a:pt x="0" y="0"/>
                </a:moveTo>
                <a:lnTo>
                  <a:pt x="8270263" y="0"/>
                </a:lnTo>
                <a:lnTo>
                  <a:pt x="8270263" y="1778107"/>
                </a:lnTo>
                <a:lnTo>
                  <a:pt x="0" y="177810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5" name="TextBox 15"/>
          <p:cNvSpPr txBox="1"/>
          <p:nvPr/>
        </p:nvSpPr>
        <p:spPr>
          <a:xfrm>
            <a:off x="6711755" y="818663"/>
            <a:ext cx="5032056" cy="762000"/>
          </a:xfrm>
          <a:prstGeom prst="rect">
            <a:avLst/>
          </a:prstGeom>
        </p:spPr>
        <p:txBody>
          <a:bodyPr lIns="0" tIns="0" rIns="0" bIns="0" rtlCol="0" anchor="t">
            <a:spAutoFit/>
          </a:bodyPr>
          <a:lstStyle/>
          <a:p>
            <a:pPr algn="ctr">
              <a:lnSpc>
                <a:spcPts val="5999"/>
              </a:lnSpc>
            </a:pPr>
            <a:r>
              <a:rPr lang="ar-EG" sz="4999" b="1">
                <a:solidFill>
                  <a:srgbClr val="000000"/>
                </a:solidFill>
                <a:latin typeface="Almarai Bold"/>
                <a:ea typeface="Almarai Bold"/>
                <a:cs typeface="Almarai Bold"/>
                <a:sym typeface="Almarai Bold"/>
                <a:rtl/>
              </a:rPr>
              <a:t>مفهوم التسويق</a:t>
            </a:r>
            <a:r>
              <a:rPr lang="en-US" sz="4999" b="1">
                <a:solidFill>
                  <a:srgbClr val="000000"/>
                </a:solidFill>
                <a:latin typeface="Almarai Bold"/>
                <a:ea typeface="Almarai Bold"/>
                <a:cs typeface="Almarai Bold"/>
                <a:sym typeface="Almarai Bold"/>
              </a:rPr>
              <a:t> </a:t>
            </a:r>
          </a:p>
        </p:txBody>
      </p:sp>
      <p:sp>
        <p:nvSpPr>
          <p:cNvPr id="16" name="TextBox 16"/>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7" name="TextBox 17"/>
          <p:cNvSpPr txBox="1"/>
          <p:nvPr/>
        </p:nvSpPr>
        <p:spPr>
          <a:xfrm>
            <a:off x="1081764" y="1546711"/>
            <a:ext cx="560595" cy="601058"/>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01</a:t>
            </a:r>
          </a:p>
        </p:txBody>
      </p:sp>
      <p:sp>
        <p:nvSpPr>
          <p:cNvPr id="18" name="TextBox 18"/>
          <p:cNvSpPr txBox="1"/>
          <p:nvPr/>
        </p:nvSpPr>
        <p:spPr>
          <a:xfrm>
            <a:off x="4795161" y="7781573"/>
            <a:ext cx="8876456" cy="841972"/>
          </a:xfrm>
          <a:prstGeom prst="rect">
            <a:avLst/>
          </a:prstGeom>
        </p:spPr>
        <p:txBody>
          <a:bodyPr lIns="0" tIns="0" rIns="0" bIns="0" rtlCol="0" anchor="t">
            <a:spAutoFit/>
          </a:bodyPr>
          <a:lstStyle/>
          <a:p>
            <a:pPr algn="ctr" rtl="1">
              <a:lnSpc>
                <a:spcPts val="6898"/>
              </a:lnSpc>
            </a:pPr>
            <a:r>
              <a:rPr lang="ar-EG" sz="4258" b="1" spc="44">
                <a:solidFill>
                  <a:srgbClr val="000000"/>
                </a:solidFill>
                <a:latin typeface="Almarai Bold"/>
                <a:ea typeface="Almarai Bold"/>
                <a:cs typeface="Almarai Bold"/>
                <a:sym typeface="Almarai Bold"/>
                <a:rtl/>
              </a:rPr>
              <a:t>هل يمكن تطبيق فكرتك؟</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30</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5083295" y="2329035"/>
            <a:ext cx="11265546" cy="988896"/>
            <a:chOff x="0" y="0"/>
            <a:chExt cx="2967057" cy="260450"/>
          </a:xfrm>
        </p:grpSpPr>
        <p:sp>
          <p:nvSpPr>
            <p:cNvPr id="10" name="Freeform 10"/>
            <p:cNvSpPr/>
            <p:nvPr/>
          </p:nvSpPr>
          <p:spPr>
            <a:xfrm>
              <a:off x="0" y="0"/>
              <a:ext cx="2967057" cy="260450"/>
            </a:xfrm>
            <a:custGeom>
              <a:avLst/>
              <a:gdLst/>
              <a:ahLst/>
              <a:cxnLst/>
              <a:rect l="l" t="t" r="r" b="b"/>
              <a:pathLst>
                <a:path w="2967057" h="260450">
                  <a:moveTo>
                    <a:pt x="21304" y="0"/>
                  </a:moveTo>
                  <a:lnTo>
                    <a:pt x="2945753" y="0"/>
                  </a:lnTo>
                  <a:cubicBezTo>
                    <a:pt x="2951404" y="0"/>
                    <a:pt x="2956822" y="2245"/>
                    <a:pt x="2960818" y="6240"/>
                  </a:cubicBezTo>
                  <a:cubicBezTo>
                    <a:pt x="2964813" y="10235"/>
                    <a:pt x="2967057" y="15654"/>
                    <a:pt x="2967057" y="21304"/>
                  </a:cubicBezTo>
                  <a:lnTo>
                    <a:pt x="2967057" y="239146"/>
                  </a:lnTo>
                  <a:cubicBezTo>
                    <a:pt x="2967057" y="244796"/>
                    <a:pt x="2964813" y="250215"/>
                    <a:pt x="2960818" y="254210"/>
                  </a:cubicBezTo>
                  <a:cubicBezTo>
                    <a:pt x="2956822" y="258206"/>
                    <a:pt x="2951404" y="260450"/>
                    <a:pt x="2945753" y="260450"/>
                  </a:cubicBezTo>
                  <a:lnTo>
                    <a:pt x="21304" y="260450"/>
                  </a:lnTo>
                  <a:cubicBezTo>
                    <a:pt x="15654" y="260450"/>
                    <a:pt x="10235" y="258206"/>
                    <a:pt x="6240" y="254210"/>
                  </a:cubicBezTo>
                  <a:cubicBezTo>
                    <a:pt x="2245" y="250215"/>
                    <a:pt x="0" y="244796"/>
                    <a:pt x="0" y="239146"/>
                  </a:cubicBezTo>
                  <a:lnTo>
                    <a:pt x="0" y="21304"/>
                  </a:lnTo>
                  <a:cubicBezTo>
                    <a:pt x="0" y="15654"/>
                    <a:pt x="2245" y="10235"/>
                    <a:pt x="6240" y="6240"/>
                  </a:cubicBezTo>
                  <a:cubicBezTo>
                    <a:pt x="10235" y="2245"/>
                    <a:pt x="15654" y="0"/>
                    <a:pt x="21304" y="0"/>
                  </a:cubicBezTo>
                  <a:close/>
                </a:path>
              </a:pathLst>
            </a:custGeom>
            <a:solidFill>
              <a:srgbClr val="FFDE79"/>
            </a:solidFill>
            <a:ln w="19050" cap="rnd">
              <a:solidFill>
                <a:srgbClr val="00B050"/>
              </a:solidFill>
              <a:prstDash val="lgDash"/>
              <a:round/>
            </a:ln>
          </p:spPr>
          <p:txBody>
            <a:bodyPr/>
            <a:lstStyle/>
            <a:p>
              <a:endParaRPr lang="en-US"/>
            </a:p>
          </p:txBody>
        </p:sp>
        <p:sp>
          <p:nvSpPr>
            <p:cNvPr id="11" name="TextBox 11"/>
            <p:cNvSpPr txBox="1"/>
            <p:nvPr/>
          </p:nvSpPr>
          <p:spPr>
            <a:xfrm>
              <a:off x="0" y="-9525"/>
              <a:ext cx="2967057" cy="269975"/>
            </a:xfrm>
            <a:prstGeom prst="rect">
              <a:avLst/>
            </a:prstGeom>
          </p:spPr>
          <p:txBody>
            <a:bodyPr lIns="50800" tIns="50800" rIns="50800" bIns="50800" rtlCol="0" anchor="ctr"/>
            <a:lstStyle/>
            <a:p>
              <a:pPr algn="ctr">
                <a:lnSpc>
                  <a:spcPts val="2160"/>
                </a:lnSpc>
              </a:pPr>
              <a:endParaRPr/>
            </a:p>
          </p:txBody>
        </p:sp>
      </p:grpSp>
      <p:grpSp>
        <p:nvGrpSpPr>
          <p:cNvPr id="12" name="Group 12"/>
          <p:cNvGrpSpPr/>
          <p:nvPr/>
        </p:nvGrpSpPr>
        <p:grpSpPr>
          <a:xfrm>
            <a:off x="7384260" y="3678762"/>
            <a:ext cx="9631641" cy="4591133"/>
            <a:chOff x="0" y="0"/>
            <a:chExt cx="2536729" cy="1209187"/>
          </a:xfrm>
        </p:grpSpPr>
        <p:sp>
          <p:nvSpPr>
            <p:cNvPr id="13" name="Freeform 13"/>
            <p:cNvSpPr/>
            <p:nvPr/>
          </p:nvSpPr>
          <p:spPr>
            <a:xfrm>
              <a:off x="0" y="0"/>
              <a:ext cx="2536729" cy="1209187"/>
            </a:xfrm>
            <a:custGeom>
              <a:avLst/>
              <a:gdLst/>
              <a:ahLst/>
              <a:cxnLst/>
              <a:rect l="l" t="t" r="r" b="b"/>
              <a:pathLst>
                <a:path w="2536729" h="1209187">
                  <a:moveTo>
                    <a:pt x="24918" y="0"/>
                  </a:moveTo>
                  <a:lnTo>
                    <a:pt x="2511811" y="0"/>
                  </a:lnTo>
                  <a:cubicBezTo>
                    <a:pt x="2525573" y="0"/>
                    <a:pt x="2536729" y="11156"/>
                    <a:pt x="2536729" y="24918"/>
                  </a:cubicBezTo>
                  <a:lnTo>
                    <a:pt x="2536729" y="1184269"/>
                  </a:lnTo>
                  <a:cubicBezTo>
                    <a:pt x="2536729" y="1190878"/>
                    <a:pt x="2534103" y="1197216"/>
                    <a:pt x="2529430" y="1201889"/>
                  </a:cubicBezTo>
                  <a:cubicBezTo>
                    <a:pt x="2524758" y="1206562"/>
                    <a:pt x="2518420" y="1209187"/>
                    <a:pt x="2511811" y="1209187"/>
                  </a:cubicBezTo>
                  <a:lnTo>
                    <a:pt x="24918" y="1209187"/>
                  </a:lnTo>
                  <a:cubicBezTo>
                    <a:pt x="11156" y="1209187"/>
                    <a:pt x="0" y="1198031"/>
                    <a:pt x="0" y="1184269"/>
                  </a:cubicBezTo>
                  <a:lnTo>
                    <a:pt x="0" y="24918"/>
                  </a:lnTo>
                  <a:cubicBezTo>
                    <a:pt x="0" y="11156"/>
                    <a:pt x="11156" y="0"/>
                    <a:pt x="24918" y="0"/>
                  </a:cubicBezTo>
                  <a:close/>
                </a:path>
              </a:pathLst>
            </a:custGeom>
            <a:solidFill>
              <a:srgbClr val="DEEFFF"/>
            </a:solidFill>
            <a:ln w="19050" cap="rnd">
              <a:solidFill>
                <a:srgbClr val="00B050"/>
              </a:solidFill>
              <a:prstDash val="lgDash"/>
              <a:round/>
            </a:ln>
          </p:spPr>
          <p:txBody>
            <a:bodyPr/>
            <a:lstStyle/>
            <a:p>
              <a:endParaRPr lang="en-US"/>
            </a:p>
          </p:txBody>
        </p:sp>
        <p:sp>
          <p:nvSpPr>
            <p:cNvPr id="14" name="TextBox 14"/>
            <p:cNvSpPr txBox="1"/>
            <p:nvPr/>
          </p:nvSpPr>
          <p:spPr>
            <a:xfrm>
              <a:off x="0" y="-9525"/>
              <a:ext cx="2536729" cy="1218712"/>
            </a:xfrm>
            <a:prstGeom prst="rect">
              <a:avLst/>
            </a:prstGeom>
          </p:spPr>
          <p:txBody>
            <a:bodyPr lIns="50800" tIns="50800" rIns="50800" bIns="50800" rtlCol="0" anchor="ctr"/>
            <a:lstStyle/>
            <a:p>
              <a:pPr algn="ctr">
                <a:lnSpc>
                  <a:spcPts val="2160"/>
                </a:lnSpc>
              </a:pPr>
              <a:endParaRPr/>
            </a:p>
          </p:txBody>
        </p:sp>
      </p:grpSp>
      <p:sp>
        <p:nvSpPr>
          <p:cNvPr id="15" name="Freeform 15"/>
          <p:cNvSpPr/>
          <p:nvPr/>
        </p:nvSpPr>
        <p:spPr>
          <a:xfrm flipH="1">
            <a:off x="16043843" y="2089636"/>
            <a:ext cx="1442090" cy="1442090"/>
          </a:xfrm>
          <a:custGeom>
            <a:avLst/>
            <a:gdLst/>
            <a:ahLst/>
            <a:cxnLst/>
            <a:rect l="l" t="t" r="r" b="b"/>
            <a:pathLst>
              <a:path w="1442090" h="1442090">
                <a:moveTo>
                  <a:pt x="1442090" y="0"/>
                </a:moveTo>
                <a:lnTo>
                  <a:pt x="0" y="0"/>
                </a:lnTo>
                <a:lnTo>
                  <a:pt x="0" y="1442090"/>
                </a:lnTo>
                <a:lnTo>
                  <a:pt x="1442090" y="1442090"/>
                </a:lnTo>
                <a:lnTo>
                  <a:pt x="1442090" y="0"/>
                </a:lnTo>
                <a:close/>
              </a:path>
            </a:pathLst>
          </a:custGeom>
          <a:blipFill>
            <a:blip r:embed="rId6"/>
            <a:stretch>
              <a:fillRect/>
            </a:stretch>
          </a:blipFill>
        </p:spPr>
        <p:txBody>
          <a:bodyPr/>
          <a:lstStyle/>
          <a:p>
            <a:endParaRPr lang="en-US"/>
          </a:p>
        </p:txBody>
      </p:sp>
      <p:sp>
        <p:nvSpPr>
          <p:cNvPr id="16" name="TextBox 16"/>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7" name="TextBox 17"/>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8" name="TextBox 18"/>
          <p:cNvSpPr txBox="1"/>
          <p:nvPr/>
        </p:nvSpPr>
        <p:spPr>
          <a:xfrm>
            <a:off x="942975" y="2484668"/>
            <a:ext cx="14875252" cy="523478"/>
          </a:xfrm>
          <a:prstGeom prst="rect">
            <a:avLst/>
          </a:prstGeom>
        </p:spPr>
        <p:txBody>
          <a:bodyPr lIns="0" tIns="0" rIns="0" bIns="0" rtlCol="0" anchor="t">
            <a:spAutoFit/>
          </a:bodyPr>
          <a:lstStyle/>
          <a:p>
            <a:pPr algn="just" rtl="1">
              <a:lnSpc>
                <a:spcPts val="4351"/>
              </a:lnSpc>
            </a:pPr>
            <a:r>
              <a:rPr lang="ar-EG" sz="2686" b="1" spc="27">
                <a:solidFill>
                  <a:srgbClr val="000000"/>
                </a:solidFill>
                <a:latin typeface="Almarai Bold"/>
                <a:ea typeface="Almarai Bold"/>
                <a:cs typeface="Almarai Bold"/>
                <a:sym typeface="Almarai Bold"/>
                <a:rtl/>
              </a:rPr>
              <a:t>سؤال جوهري: ما هو أفضل مشروع يمكن أن يبدأ به رائد الأعمال؟ </a:t>
            </a:r>
          </a:p>
        </p:txBody>
      </p:sp>
      <p:sp>
        <p:nvSpPr>
          <p:cNvPr id="19" name="TextBox 19"/>
          <p:cNvSpPr txBox="1"/>
          <p:nvPr/>
        </p:nvSpPr>
        <p:spPr>
          <a:xfrm>
            <a:off x="6989023" y="613149"/>
            <a:ext cx="4717969" cy="1163504"/>
          </a:xfrm>
          <a:prstGeom prst="rect">
            <a:avLst/>
          </a:prstGeom>
        </p:spPr>
        <p:txBody>
          <a:bodyPr lIns="0" tIns="0" rIns="0" bIns="0" rtlCol="0" anchor="t">
            <a:spAutoFit/>
          </a:bodyPr>
          <a:lstStyle/>
          <a:p>
            <a:pPr algn="ctr" rtl="1">
              <a:lnSpc>
                <a:spcPts val="4543"/>
              </a:lnSpc>
            </a:pPr>
            <a:r>
              <a:rPr lang="ar-EG" sz="3786" b="1">
                <a:solidFill>
                  <a:srgbClr val="000000"/>
                </a:solidFill>
                <a:latin typeface="Almarai Bold"/>
                <a:ea typeface="Almarai Bold"/>
                <a:cs typeface="Almarai Bold"/>
                <a:sym typeface="Almarai Bold"/>
                <a:rtl/>
              </a:rPr>
              <a:t>الخيارات الاستراتيجية لإنشاء المشروع</a:t>
            </a:r>
          </a:p>
        </p:txBody>
      </p:sp>
      <p:sp>
        <p:nvSpPr>
          <p:cNvPr id="20" name="TextBox 20"/>
          <p:cNvSpPr txBox="1"/>
          <p:nvPr/>
        </p:nvSpPr>
        <p:spPr>
          <a:xfrm>
            <a:off x="7961648" y="3771470"/>
            <a:ext cx="8751385" cy="3838178"/>
          </a:xfrm>
          <a:prstGeom prst="rect">
            <a:avLst/>
          </a:prstGeom>
        </p:spPr>
        <p:txBody>
          <a:bodyPr lIns="0" tIns="0" rIns="0" bIns="0" rtlCol="0" anchor="t">
            <a:spAutoFit/>
          </a:bodyPr>
          <a:lstStyle/>
          <a:p>
            <a:pPr marL="579912" lvl="1" indent="-289956" algn="just" rtl="1">
              <a:lnSpc>
                <a:spcPts val="4351"/>
              </a:lnSpc>
              <a:buFont typeface="Arial"/>
              <a:buChar char="•"/>
            </a:pPr>
            <a:r>
              <a:rPr lang="ar-EG" sz="2686" b="1" spc="26">
                <a:solidFill>
                  <a:srgbClr val="000000"/>
                </a:solidFill>
                <a:latin typeface="Almarai Bold"/>
                <a:ea typeface="Almarai Bold"/>
                <a:cs typeface="Almarai Bold"/>
                <a:sym typeface="Almarai Bold"/>
                <a:rtl/>
              </a:rPr>
              <a:t>المشروع الرائد هو الذي يلبي حاجة السوق و المشروع الناجح هو الذي يمكنه أن يسد الفراغ.</a:t>
            </a:r>
          </a:p>
          <a:p>
            <a:pPr algn="just" rtl="1">
              <a:lnSpc>
                <a:spcPts val="4351"/>
              </a:lnSpc>
            </a:pPr>
            <a:r>
              <a:rPr lang="ar-EG" sz="2686" b="1" spc="26">
                <a:solidFill>
                  <a:srgbClr val="000000"/>
                </a:solidFill>
                <a:latin typeface="Almarai Bold"/>
                <a:ea typeface="Almarai Bold"/>
                <a:cs typeface="Almarai Bold"/>
                <a:sym typeface="Almarai Bold"/>
                <a:rtl/>
              </a:rPr>
              <a:t>هناك عدة خيارات استراتيجية أمام رائد الأعمال لينشئ مشروعه: </a:t>
            </a:r>
          </a:p>
          <a:p>
            <a:pPr marL="579912" lvl="1" indent="-289956" algn="just" rtl="1">
              <a:lnSpc>
                <a:spcPts val="4351"/>
              </a:lnSpc>
              <a:buFont typeface="Arial"/>
              <a:buChar char="•"/>
            </a:pPr>
            <a:r>
              <a:rPr lang="ar-EG" sz="2686" b="1" spc="26">
                <a:solidFill>
                  <a:srgbClr val="000000"/>
                </a:solidFill>
                <a:latin typeface="Almarai Bold"/>
                <a:ea typeface="Almarai Bold"/>
                <a:cs typeface="Almarai Bold"/>
                <a:sym typeface="Almarai Bold"/>
                <a:rtl/>
              </a:rPr>
              <a:t>أن يبدأ مشروعاً جديد</a:t>
            </a:r>
          </a:p>
          <a:p>
            <a:pPr marL="579912" lvl="1" indent="-289956" algn="just" rtl="1">
              <a:lnSpc>
                <a:spcPts val="4351"/>
              </a:lnSpc>
              <a:buFont typeface="Arial"/>
              <a:buChar char="•"/>
            </a:pPr>
            <a:r>
              <a:rPr lang="ar-EG" sz="2686" b="1" spc="26">
                <a:solidFill>
                  <a:srgbClr val="000000"/>
                </a:solidFill>
                <a:latin typeface="Almarai Bold"/>
                <a:ea typeface="Almarai Bold"/>
                <a:cs typeface="Almarai Bold"/>
                <a:sym typeface="Almarai Bold"/>
                <a:rtl/>
              </a:rPr>
              <a:t>أن يشتري مشروعاً قائم </a:t>
            </a:r>
          </a:p>
          <a:p>
            <a:pPr marL="579912" lvl="1" indent="-289956" algn="just" rtl="1">
              <a:lnSpc>
                <a:spcPts val="4351"/>
              </a:lnSpc>
              <a:buFont typeface="Arial"/>
              <a:buChar char="•"/>
            </a:pPr>
            <a:r>
              <a:rPr lang="ar-EG" sz="2686" b="1" spc="27">
                <a:solidFill>
                  <a:srgbClr val="000000"/>
                </a:solidFill>
                <a:latin typeface="Almarai Bold"/>
                <a:ea typeface="Almarai Bold"/>
                <a:cs typeface="Almarai Bold"/>
                <a:sym typeface="Almarai Bold"/>
                <a:rtl/>
              </a:rPr>
              <a:t>أن يحصل على حق الامتياز التجاري </a:t>
            </a:r>
            <a:r>
              <a:rPr lang="en-US" sz="2686" b="1" spc="27">
                <a:solidFill>
                  <a:srgbClr val="000000"/>
                </a:solidFill>
                <a:latin typeface="Almarai Bold"/>
                <a:ea typeface="Almarai Bold"/>
                <a:cs typeface="Almarai Bold"/>
                <a:sym typeface="Almarai Bold"/>
              </a:rPr>
              <a:t>Franchise</a:t>
            </a:r>
          </a:p>
        </p:txBody>
      </p:sp>
      <p:sp>
        <p:nvSpPr>
          <p:cNvPr id="21" name="Freeform 21"/>
          <p:cNvSpPr/>
          <p:nvPr/>
        </p:nvSpPr>
        <p:spPr>
          <a:xfrm>
            <a:off x="4349346" y="6121924"/>
            <a:ext cx="2103069" cy="2103069"/>
          </a:xfrm>
          <a:custGeom>
            <a:avLst/>
            <a:gdLst/>
            <a:ahLst/>
            <a:cxnLst/>
            <a:rect l="l" t="t" r="r" b="b"/>
            <a:pathLst>
              <a:path w="2103069" h="2103069">
                <a:moveTo>
                  <a:pt x="0" y="0"/>
                </a:moveTo>
                <a:lnTo>
                  <a:pt x="2103069" y="0"/>
                </a:lnTo>
                <a:lnTo>
                  <a:pt x="2103069" y="2103069"/>
                </a:lnTo>
                <a:lnTo>
                  <a:pt x="0" y="2103069"/>
                </a:lnTo>
                <a:lnTo>
                  <a:pt x="0" y="0"/>
                </a:lnTo>
                <a:close/>
              </a:path>
            </a:pathLst>
          </a:custGeom>
          <a:blipFill>
            <a:blip r:embed="rId7"/>
            <a:stretch>
              <a:fillRect/>
            </a:stretch>
          </a:blipFill>
        </p:spPr>
        <p:txBody>
          <a:bodyPr/>
          <a:lstStyle/>
          <a:p>
            <a:endParaRPr lang="en-US"/>
          </a:p>
        </p:txBody>
      </p:sp>
      <p:sp>
        <p:nvSpPr>
          <p:cNvPr id="22" name="Freeform 22"/>
          <p:cNvSpPr/>
          <p:nvPr/>
        </p:nvSpPr>
        <p:spPr>
          <a:xfrm>
            <a:off x="1362062" y="5974328"/>
            <a:ext cx="5234433" cy="2407839"/>
          </a:xfrm>
          <a:custGeom>
            <a:avLst/>
            <a:gdLst/>
            <a:ahLst/>
            <a:cxnLst/>
            <a:rect l="l" t="t" r="r" b="b"/>
            <a:pathLst>
              <a:path w="5234433" h="2407839">
                <a:moveTo>
                  <a:pt x="0" y="0"/>
                </a:moveTo>
                <a:lnTo>
                  <a:pt x="5234433" y="0"/>
                </a:lnTo>
                <a:lnTo>
                  <a:pt x="5234433" y="2407840"/>
                </a:lnTo>
                <a:lnTo>
                  <a:pt x="0" y="240784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23" name="Freeform 23"/>
          <p:cNvSpPr/>
          <p:nvPr/>
        </p:nvSpPr>
        <p:spPr>
          <a:xfrm>
            <a:off x="1362062" y="3131971"/>
            <a:ext cx="3615616" cy="2491488"/>
          </a:xfrm>
          <a:custGeom>
            <a:avLst/>
            <a:gdLst/>
            <a:ahLst/>
            <a:cxnLst/>
            <a:rect l="l" t="t" r="r" b="b"/>
            <a:pathLst>
              <a:path w="3615616" h="2491488">
                <a:moveTo>
                  <a:pt x="0" y="0"/>
                </a:moveTo>
                <a:lnTo>
                  <a:pt x="3615616" y="0"/>
                </a:lnTo>
                <a:lnTo>
                  <a:pt x="3615616" y="2491488"/>
                </a:lnTo>
                <a:lnTo>
                  <a:pt x="0" y="249148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24" name="TextBox 24"/>
          <p:cNvSpPr txBox="1"/>
          <p:nvPr/>
        </p:nvSpPr>
        <p:spPr>
          <a:xfrm>
            <a:off x="673217" y="3737031"/>
            <a:ext cx="4974255" cy="1077509"/>
          </a:xfrm>
          <a:prstGeom prst="rect">
            <a:avLst/>
          </a:prstGeom>
        </p:spPr>
        <p:txBody>
          <a:bodyPr lIns="0" tIns="0" rIns="0" bIns="0" rtlCol="0" anchor="t">
            <a:spAutoFit/>
          </a:bodyPr>
          <a:lstStyle/>
          <a:p>
            <a:pPr algn="ctr" rtl="1">
              <a:lnSpc>
                <a:spcPts val="4303"/>
              </a:lnSpc>
            </a:pPr>
            <a:r>
              <a:rPr lang="ar-EG" sz="2656" b="1" spc="26">
                <a:solidFill>
                  <a:srgbClr val="000000"/>
                </a:solidFill>
                <a:latin typeface="Almarai Bold"/>
                <a:ea typeface="Almarai Bold"/>
                <a:cs typeface="Almarai Bold"/>
                <a:sym typeface="Almarai Bold"/>
                <a:rtl/>
              </a:rPr>
              <a:t>مقطع فيديو</a:t>
            </a:r>
          </a:p>
          <a:p>
            <a:pPr algn="ctr" rtl="1">
              <a:lnSpc>
                <a:spcPts val="4303"/>
              </a:lnSpc>
              <a:spcBef>
                <a:spcPct val="0"/>
              </a:spcBef>
            </a:pPr>
            <a:r>
              <a:rPr lang="ar-EG" sz="2656" b="1" spc="27">
                <a:solidFill>
                  <a:srgbClr val="000000"/>
                </a:solidFill>
                <a:latin typeface="Almarai Bold"/>
                <a:ea typeface="Almarai Bold"/>
                <a:cs typeface="Almarai Bold"/>
                <a:sym typeface="Almarai Bold"/>
                <a:rtl/>
              </a:rPr>
              <a:t>خيارات استراتيجية</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31</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10" name="Group 10"/>
          <p:cNvGrpSpPr/>
          <p:nvPr/>
        </p:nvGrpSpPr>
        <p:grpSpPr>
          <a:xfrm>
            <a:off x="935067" y="3293896"/>
            <a:ext cx="16413104" cy="637161"/>
            <a:chOff x="0" y="0"/>
            <a:chExt cx="4322793" cy="167812"/>
          </a:xfrm>
        </p:grpSpPr>
        <p:sp>
          <p:nvSpPr>
            <p:cNvPr id="11" name="Freeform 11"/>
            <p:cNvSpPr/>
            <p:nvPr/>
          </p:nvSpPr>
          <p:spPr>
            <a:xfrm>
              <a:off x="0" y="0"/>
              <a:ext cx="4322793" cy="167812"/>
            </a:xfrm>
            <a:custGeom>
              <a:avLst/>
              <a:gdLst/>
              <a:ahLst/>
              <a:cxnLst/>
              <a:rect l="l" t="t" r="r" b="b"/>
              <a:pathLst>
                <a:path w="4322793" h="167812">
                  <a:moveTo>
                    <a:pt x="7075" y="0"/>
                  </a:moveTo>
                  <a:lnTo>
                    <a:pt x="4315717" y="0"/>
                  </a:lnTo>
                  <a:cubicBezTo>
                    <a:pt x="4319625" y="0"/>
                    <a:pt x="4322793" y="3168"/>
                    <a:pt x="4322793" y="7075"/>
                  </a:cubicBezTo>
                  <a:lnTo>
                    <a:pt x="4322793" y="160737"/>
                  </a:lnTo>
                  <a:cubicBezTo>
                    <a:pt x="4322793" y="164644"/>
                    <a:pt x="4319625" y="167812"/>
                    <a:pt x="4315717" y="167812"/>
                  </a:cubicBezTo>
                  <a:lnTo>
                    <a:pt x="7075" y="167812"/>
                  </a:lnTo>
                  <a:cubicBezTo>
                    <a:pt x="3168" y="167812"/>
                    <a:pt x="0" y="164644"/>
                    <a:pt x="0" y="160737"/>
                  </a:cubicBezTo>
                  <a:lnTo>
                    <a:pt x="0" y="7075"/>
                  </a:lnTo>
                  <a:cubicBezTo>
                    <a:pt x="0" y="3168"/>
                    <a:pt x="3168" y="0"/>
                    <a:pt x="7075" y="0"/>
                  </a:cubicBezTo>
                  <a:close/>
                </a:path>
              </a:pathLst>
            </a:custGeom>
            <a:solidFill>
              <a:srgbClr val="D9D9D9"/>
            </a:solidFill>
          </p:spPr>
          <p:txBody>
            <a:bodyPr/>
            <a:lstStyle/>
            <a:p>
              <a:endParaRPr lang="en-US"/>
            </a:p>
          </p:txBody>
        </p:sp>
        <p:sp>
          <p:nvSpPr>
            <p:cNvPr id="12" name="TextBox 12"/>
            <p:cNvSpPr txBox="1"/>
            <p:nvPr/>
          </p:nvSpPr>
          <p:spPr>
            <a:xfrm>
              <a:off x="0" y="-9525"/>
              <a:ext cx="4322793" cy="177337"/>
            </a:xfrm>
            <a:prstGeom prst="rect">
              <a:avLst/>
            </a:prstGeom>
          </p:spPr>
          <p:txBody>
            <a:bodyPr lIns="50800" tIns="50800" rIns="50800" bIns="50800" rtlCol="0" anchor="ctr"/>
            <a:lstStyle/>
            <a:p>
              <a:pPr algn="ctr">
                <a:lnSpc>
                  <a:spcPts val="1980"/>
                </a:lnSpc>
              </a:pPr>
              <a:endParaRPr/>
            </a:p>
          </p:txBody>
        </p:sp>
      </p:grpSp>
      <p:sp>
        <p:nvSpPr>
          <p:cNvPr id="13" name="TextBox 13"/>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5" name="TextBox 15"/>
          <p:cNvSpPr txBox="1"/>
          <p:nvPr/>
        </p:nvSpPr>
        <p:spPr>
          <a:xfrm>
            <a:off x="6989023" y="613149"/>
            <a:ext cx="4717969" cy="1163504"/>
          </a:xfrm>
          <a:prstGeom prst="rect">
            <a:avLst/>
          </a:prstGeom>
        </p:spPr>
        <p:txBody>
          <a:bodyPr lIns="0" tIns="0" rIns="0" bIns="0" rtlCol="0" anchor="t">
            <a:spAutoFit/>
          </a:bodyPr>
          <a:lstStyle/>
          <a:p>
            <a:pPr algn="ctr" rtl="1">
              <a:lnSpc>
                <a:spcPts val="4543"/>
              </a:lnSpc>
            </a:pPr>
            <a:r>
              <a:rPr lang="ar-EG" sz="3786" b="1">
                <a:solidFill>
                  <a:srgbClr val="000000"/>
                </a:solidFill>
                <a:latin typeface="Almarai Bold"/>
                <a:ea typeface="Almarai Bold"/>
                <a:cs typeface="Almarai Bold"/>
                <a:sym typeface="Almarai Bold"/>
                <a:rtl/>
              </a:rPr>
              <a:t>الخيارات الاستراتيجية لإنشاء المشروع</a:t>
            </a:r>
          </a:p>
        </p:txBody>
      </p:sp>
      <p:sp>
        <p:nvSpPr>
          <p:cNvPr id="16" name="TextBox 16"/>
          <p:cNvSpPr txBox="1"/>
          <p:nvPr/>
        </p:nvSpPr>
        <p:spPr>
          <a:xfrm>
            <a:off x="1992650" y="2223140"/>
            <a:ext cx="14211025" cy="682219"/>
          </a:xfrm>
          <a:prstGeom prst="rect">
            <a:avLst/>
          </a:prstGeom>
        </p:spPr>
        <p:txBody>
          <a:bodyPr lIns="0" tIns="0" rIns="0" bIns="0" rtlCol="0" anchor="t">
            <a:spAutoFit/>
          </a:bodyPr>
          <a:lstStyle/>
          <a:p>
            <a:pPr algn="just" rtl="1">
              <a:lnSpc>
                <a:spcPts val="5605"/>
              </a:lnSpc>
            </a:pPr>
            <a:r>
              <a:rPr lang="ar-EG" sz="3459" b="1" spc="35">
                <a:solidFill>
                  <a:srgbClr val="000000"/>
                </a:solidFill>
                <a:latin typeface="Almarai Bold"/>
                <a:ea typeface="Almarai Bold"/>
                <a:cs typeface="Almarai Bold"/>
                <a:sym typeface="Almarai Bold"/>
                <a:rtl/>
              </a:rPr>
              <a:t>أولاً : البدء بمشروع جديد</a:t>
            </a:r>
          </a:p>
        </p:txBody>
      </p:sp>
      <p:grpSp>
        <p:nvGrpSpPr>
          <p:cNvPr id="17" name="Group 17"/>
          <p:cNvGrpSpPr/>
          <p:nvPr/>
        </p:nvGrpSpPr>
        <p:grpSpPr>
          <a:xfrm>
            <a:off x="937448" y="3988207"/>
            <a:ext cx="16413104" cy="1002982"/>
            <a:chOff x="0" y="0"/>
            <a:chExt cx="4322793" cy="264160"/>
          </a:xfrm>
        </p:grpSpPr>
        <p:sp>
          <p:nvSpPr>
            <p:cNvPr id="18" name="Freeform 18"/>
            <p:cNvSpPr/>
            <p:nvPr/>
          </p:nvSpPr>
          <p:spPr>
            <a:xfrm>
              <a:off x="0" y="0"/>
              <a:ext cx="4322793" cy="264160"/>
            </a:xfrm>
            <a:custGeom>
              <a:avLst/>
              <a:gdLst/>
              <a:ahLst/>
              <a:cxnLst/>
              <a:rect l="l" t="t" r="r" b="b"/>
              <a:pathLst>
                <a:path w="4322793" h="264160">
                  <a:moveTo>
                    <a:pt x="7075" y="0"/>
                  </a:moveTo>
                  <a:lnTo>
                    <a:pt x="4315717" y="0"/>
                  </a:lnTo>
                  <a:cubicBezTo>
                    <a:pt x="4319625" y="0"/>
                    <a:pt x="4322793" y="3168"/>
                    <a:pt x="4322793" y="7075"/>
                  </a:cubicBezTo>
                  <a:lnTo>
                    <a:pt x="4322793" y="257084"/>
                  </a:lnTo>
                  <a:cubicBezTo>
                    <a:pt x="4322793" y="260992"/>
                    <a:pt x="4319625" y="264160"/>
                    <a:pt x="4315717" y="264160"/>
                  </a:cubicBezTo>
                  <a:lnTo>
                    <a:pt x="7075" y="264160"/>
                  </a:lnTo>
                  <a:cubicBezTo>
                    <a:pt x="3168" y="264160"/>
                    <a:pt x="0" y="260992"/>
                    <a:pt x="0" y="257084"/>
                  </a:cubicBezTo>
                  <a:lnTo>
                    <a:pt x="0" y="7075"/>
                  </a:lnTo>
                  <a:cubicBezTo>
                    <a:pt x="0" y="3168"/>
                    <a:pt x="3168" y="0"/>
                    <a:pt x="7075" y="0"/>
                  </a:cubicBezTo>
                  <a:close/>
                </a:path>
              </a:pathLst>
            </a:custGeom>
            <a:solidFill>
              <a:srgbClr val="FFDE79"/>
            </a:solidFill>
          </p:spPr>
          <p:txBody>
            <a:bodyPr/>
            <a:lstStyle/>
            <a:p>
              <a:endParaRPr lang="en-US"/>
            </a:p>
          </p:txBody>
        </p:sp>
        <p:sp>
          <p:nvSpPr>
            <p:cNvPr id="19" name="TextBox 19"/>
            <p:cNvSpPr txBox="1"/>
            <p:nvPr/>
          </p:nvSpPr>
          <p:spPr>
            <a:xfrm>
              <a:off x="0" y="-9525"/>
              <a:ext cx="4322793" cy="273685"/>
            </a:xfrm>
            <a:prstGeom prst="rect">
              <a:avLst/>
            </a:prstGeom>
          </p:spPr>
          <p:txBody>
            <a:bodyPr lIns="50800" tIns="50800" rIns="50800" bIns="50800" rtlCol="0" anchor="ctr"/>
            <a:lstStyle/>
            <a:p>
              <a:pPr algn="ctr">
                <a:lnSpc>
                  <a:spcPts val="1980"/>
                </a:lnSpc>
              </a:pPr>
              <a:endParaRPr/>
            </a:p>
          </p:txBody>
        </p:sp>
      </p:grpSp>
      <p:grpSp>
        <p:nvGrpSpPr>
          <p:cNvPr id="20" name="Group 20"/>
          <p:cNvGrpSpPr/>
          <p:nvPr/>
        </p:nvGrpSpPr>
        <p:grpSpPr>
          <a:xfrm>
            <a:off x="937448" y="5048339"/>
            <a:ext cx="16413104" cy="572605"/>
            <a:chOff x="0" y="0"/>
            <a:chExt cx="4322793" cy="150809"/>
          </a:xfrm>
        </p:grpSpPr>
        <p:sp>
          <p:nvSpPr>
            <p:cNvPr id="21" name="Freeform 21"/>
            <p:cNvSpPr/>
            <p:nvPr/>
          </p:nvSpPr>
          <p:spPr>
            <a:xfrm>
              <a:off x="0" y="0"/>
              <a:ext cx="4322793" cy="150809"/>
            </a:xfrm>
            <a:custGeom>
              <a:avLst/>
              <a:gdLst/>
              <a:ahLst/>
              <a:cxnLst/>
              <a:rect l="l" t="t" r="r" b="b"/>
              <a:pathLst>
                <a:path w="4322793" h="150809">
                  <a:moveTo>
                    <a:pt x="7075" y="0"/>
                  </a:moveTo>
                  <a:lnTo>
                    <a:pt x="4315717" y="0"/>
                  </a:lnTo>
                  <a:cubicBezTo>
                    <a:pt x="4319625" y="0"/>
                    <a:pt x="4322793" y="3168"/>
                    <a:pt x="4322793" y="7075"/>
                  </a:cubicBezTo>
                  <a:lnTo>
                    <a:pt x="4322793" y="143734"/>
                  </a:lnTo>
                  <a:cubicBezTo>
                    <a:pt x="4322793" y="147642"/>
                    <a:pt x="4319625" y="150809"/>
                    <a:pt x="4315717" y="150809"/>
                  </a:cubicBezTo>
                  <a:lnTo>
                    <a:pt x="7075" y="150809"/>
                  </a:lnTo>
                  <a:cubicBezTo>
                    <a:pt x="3168" y="150809"/>
                    <a:pt x="0" y="147642"/>
                    <a:pt x="0" y="143734"/>
                  </a:cubicBezTo>
                  <a:lnTo>
                    <a:pt x="0" y="7075"/>
                  </a:lnTo>
                  <a:cubicBezTo>
                    <a:pt x="0" y="3168"/>
                    <a:pt x="3168" y="0"/>
                    <a:pt x="7075" y="0"/>
                  </a:cubicBezTo>
                  <a:close/>
                </a:path>
              </a:pathLst>
            </a:custGeom>
            <a:solidFill>
              <a:srgbClr val="FFDE79"/>
            </a:solidFill>
          </p:spPr>
          <p:txBody>
            <a:bodyPr/>
            <a:lstStyle/>
            <a:p>
              <a:endParaRPr lang="en-US"/>
            </a:p>
          </p:txBody>
        </p:sp>
        <p:sp>
          <p:nvSpPr>
            <p:cNvPr id="22" name="TextBox 22"/>
            <p:cNvSpPr txBox="1"/>
            <p:nvPr/>
          </p:nvSpPr>
          <p:spPr>
            <a:xfrm>
              <a:off x="0" y="-9525"/>
              <a:ext cx="4322793" cy="160334"/>
            </a:xfrm>
            <a:prstGeom prst="rect">
              <a:avLst/>
            </a:prstGeom>
          </p:spPr>
          <p:txBody>
            <a:bodyPr lIns="50800" tIns="50800" rIns="50800" bIns="50800" rtlCol="0" anchor="ctr"/>
            <a:lstStyle/>
            <a:p>
              <a:pPr algn="ctr">
                <a:lnSpc>
                  <a:spcPts val="1980"/>
                </a:lnSpc>
              </a:pPr>
              <a:endParaRPr/>
            </a:p>
          </p:txBody>
        </p:sp>
      </p:grpSp>
      <p:grpSp>
        <p:nvGrpSpPr>
          <p:cNvPr id="23" name="Group 23"/>
          <p:cNvGrpSpPr/>
          <p:nvPr/>
        </p:nvGrpSpPr>
        <p:grpSpPr>
          <a:xfrm>
            <a:off x="937448" y="5678093"/>
            <a:ext cx="16413104" cy="572605"/>
            <a:chOff x="0" y="0"/>
            <a:chExt cx="4322793" cy="150809"/>
          </a:xfrm>
        </p:grpSpPr>
        <p:sp>
          <p:nvSpPr>
            <p:cNvPr id="24" name="Freeform 24"/>
            <p:cNvSpPr/>
            <p:nvPr/>
          </p:nvSpPr>
          <p:spPr>
            <a:xfrm>
              <a:off x="0" y="0"/>
              <a:ext cx="4322793" cy="150809"/>
            </a:xfrm>
            <a:custGeom>
              <a:avLst/>
              <a:gdLst/>
              <a:ahLst/>
              <a:cxnLst/>
              <a:rect l="l" t="t" r="r" b="b"/>
              <a:pathLst>
                <a:path w="4322793" h="150809">
                  <a:moveTo>
                    <a:pt x="7075" y="0"/>
                  </a:moveTo>
                  <a:lnTo>
                    <a:pt x="4315717" y="0"/>
                  </a:lnTo>
                  <a:cubicBezTo>
                    <a:pt x="4319625" y="0"/>
                    <a:pt x="4322793" y="3168"/>
                    <a:pt x="4322793" y="7075"/>
                  </a:cubicBezTo>
                  <a:lnTo>
                    <a:pt x="4322793" y="143734"/>
                  </a:lnTo>
                  <a:cubicBezTo>
                    <a:pt x="4322793" y="147642"/>
                    <a:pt x="4319625" y="150809"/>
                    <a:pt x="4315717" y="150809"/>
                  </a:cubicBezTo>
                  <a:lnTo>
                    <a:pt x="7075" y="150809"/>
                  </a:lnTo>
                  <a:cubicBezTo>
                    <a:pt x="3168" y="150809"/>
                    <a:pt x="0" y="147642"/>
                    <a:pt x="0" y="143734"/>
                  </a:cubicBezTo>
                  <a:lnTo>
                    <a:pt x="0" y="7075"/>
                  </a:lnTo>
                  <a:cubicBezTo>
                    <a:pt x="0" y="3168"/>
                    <a:pt x="3168" y="0"/>
                    <a:pt x="7075" y="0"/>
                  </a:cubicBezTo>
                  <a:close/>
                </a:path>
              </a:pathLst>
            </a:custGeom>
            <a:solidFill>
              <a:srgbClr val="FFDE79"/>
            </a:solidFill>
          </p:spPr>
          <p:txBody>
            <a:bodyPr/>
            <a:lstStyle/>
            <a:p>
              <a:endParaRPr lang="en-US"/>
            </a:p>
          </p:txBody>
        </p:sp>
        <p:sp>
          <p:nvSpPr>
            <p:cNvPr id="25" name="TextBox 25"/>
            <p:cNvSpPr txBox="1"/>
            <p:nvPr/>
          </p:nvSpPr>
          <p:spPr>
            <a:xfrm>
              <a:off x="0" y="-9525"/>
              <a:ext cx="4322793" cy="160334"/>
            </a:xfrm>
            <a:prstGeom prst="rect">
              <a:avLst/>
            </a:prstGeom>
          </p:spPr>
          <p:txBody>
            <a:bodyPr lIns="50800" tIns="50800" rIns="50800" bIns="50800" rtlCol="0" anchor="ctr"/>
            <a:lstStyle/>
            <a:p>
              <a:pPr algn="ctr">
                <a:lnSpc>
                  <a:spcPts val="1980"/>
                </a:lnSpc>
              </a:pPr>
              <a:endParaRPr/>
            </a:p>
          </p:txBody>
        </p:sp>
      </p:grpSp>
      <p:grpSp>
        <p:nvGrpSpPr>
          <p:cNvPr id="26" name="Group 26"/>
          <p:cNvGrpSpPr/>
          <p:nvPr/>
        </p:nvGrpSpPr>
        <p:grpSpPr>
          <a:xfrm>
            <a:off x="935067" y="6307848"/>
            <a:ext cx="16413104" cy="572605"/>
            <a:chOff x="0" y="0"/>
            <a:chExt cx="4322793" cy="150809"/>
          </a:xfrm>
        </p:grpSpPr>
        <p:sp>
          <p:nvSpPr>
            <p:cNvPr id="27" name="Freeform 27"/>
            <p:cNvSpPr/>
            <p:nvPr/>
          </p:nvSpPr>
          <p:spPr>
            <a:xfrm>
              <a:off x="0" y="0"/>
              <a:ext cx="4322793" cy="150809"/>
            </a:xfrm>
            <a:custGeom>
              <a:avLst/>
              <a:gdLst/>
              <a:ahLst/>
              <a:cxnLst/>
              <a:rect l="l" t="t" r="r" b="b"/>
              <a:pathLst>
                <a:path w="4322793" h="150809">
                  <a:moveTo>
                    <a:pt x="7075" y="0"/>
                  </a:moveTo>
                  <a:lnTo>
                    <a:pt x="4315717" y="0"/>
                  </a:lnTo>
                  <a:cubicBezTo>
                    <a:pt x="4319625" y="0"/>
                    <a:pt x="4322793" y="3168"/>
                    <a:pt x="4322793" y="7075"/>
                  </a:cubicBezTo>
                  <a:lnTo>
                    <a:pt x="4322793" y="143734"/>
                  </a:lnTo>
                  <a:cubicBezTo>
                    <a:pt x="4322793" y="147642"/>
                    <a:pt x="4319625" y="150809"/>
                    <a:pt x="4315717" y="150809"/>
                  </a:cubicBezTo>
                  <a:lnTo>
                    <a:pt x="7075" y="150809"/>
                  </a:lnTo>
                  <a:cubicBezTo>
                    <a:pt x="3168" y="150809"/>
                    <a:pt x="0" y="147642"/>
                    <a:pt x="0" y="143734"/>
                  </a:cubicBezTo>
                  <a:lnTo>
                    <a:pt x="0" y="7075"/>
                  </a:lnTo>
                  <a:cubicBezTo>
                    <a:pt x="0" y="3168"/>
                    <a:pt x="3168" y="0"/>
                    <a:pt x="7075" y="0"/>
                  </a:cubicBezTo>
                  <a:close/>
                </a:path>
              </a:pathLst>
            </a:custGeom>
            <a:solidFill>
              <a:srgbClr val="FFDE79"/>
            </a:solidFill>
          </p:spPr>
          <p:txBody>
            <a:bodyPr/>
            <a:lstStyle/>
            <a:p>
              <a:endParaRPr lang="en-US"/>
            </a:p>
          </p:txBody>
        </p:sp>
        <p:sp>
          <p:nvSpPr>
            <p:cNvPr id="28" name="TextBox 28"/>
            <p:cNvSpPr txBox="1"/>
            <p:nvPr/>
          </p:nvSpPr>
          <p:spPr>
            <a:xfrm>
              <a:off x="0" y="-9525"/>
              <a:ext cx="4322793" cy="160334"/>
            </a:xfrm>
            <a:prstGeom prst="rect">
              <a:avLst/>
            </a:prstGeom>
          </p:spPr>
          <p:txBody>
            <a:bodyPr lIns="50800" tIns="50800" rIns="50800" bIns="50800" rtlCol="0" anchor="ctr"/>
            <a:lstStyle/>
            <a:p>
              <a:pPr algn="ctr">
                <a:lnSpc>
                  <a:spcPts val="1980"/>
                </a:lnSpc>
              </a:pPr>
              <a:endParaRPr/>
            </a:p>
          </p:txBody>
        </p:sp>
      </p:grpSp>
      <p:grpSp>
        <p:nvGrpSpPr>
          <p:cNvPr id="29" name="Group 29"/>
          <p:cNvGrpSpPr/>
          <p:nvPr/>
        </p:nvGrpSpPr>
        <p:grpSpPr>
          <a:xfrm>
            <a:off x="937448" y="6937602"/>
            <a:ext cx="16413104" cy="572605"/>
            <a:chOff x="0" y="0"/>
            <a:chExt cx="4322793" cy="150809"/>
          </a:xfrm>
        </p:grpSpPr>
        <p:sp>
          <p:nvSpPr>
            <p:cNvPr id="30" name="Freeform 30"/>
            <p:cNvSpPr/>
            <p:nvPr/>
          </p:nvSpPr>
          <p:spPr>
            <a:xfrm>
              <a:off x="0" y="0"/>
              <a:ext cx="4322793" cy="150809"/>
            </a:xfrm>
            <a:custGeom>
              <a:avLst/>
              <a:gdLst/>
              <a:ahLst/>
              <a:cxnLst/>
              <a:rect l="l" t="t" r="r" b="b"/>
              <a:pathLst>
                <a:path w="4322793" h="150809">
                  <a:moveTo>
                    <a:pt x="7075" y="0"/>
                  </a:moveTo>
                  <a:lnTo>
                    <a:pt x="4315717" y="0"/>
                  </a:lnTo>
                  <a:cubicBezTo>
                    <a:pt x="4319625" y="0"/>
                    <a:pt x="4322793" y="3168"/>
                    <a:pt x="4322793" y="7075"/>
                  </a:cubicBezTo>
                  <a:lnTo>
                    <a:pt x="4322793" y="143734"/>
                  </a:lnTo>
                  <a:cubicBezTo>
                    <a:pt x="4322793" y="147642"/>
                    <a:pt x="4319625" y="150809"/>
                    <a:pt x="4315717" y="150809"/>
                  </a:cubicBezTo>
                  <a:lnTo>
                    <a:pt x="7075" y="150809"/>
                  </a:lnTo>
                  <a:cubicBezTo>
                    <a:pt x="3168" y="150809"/>
                    <a:pt x="0" y="147642"/>
                    <a:pt x="0" y="143734"/>
                  </a:cubicBezTo>
                  <a:lnTo>
                    <a:pt x="0" y="7075"/>
                  </a:lnTo>
                  <a:cubicBezTo>
                    <a:pt x="0" y="3168"/>
                    <a:pt x="3168" y="0"/>
                    <a:pt x="7075" y="0"/>
                  </a:cubicBezTo>
                  <a:close/>
                </a:path>
              </a:pathLst>
            </a:custGeom>
            <a:solidFill>
              <a:srgbClr val="FFDE79"/>
            </a:solidFill>
          </p:spPr>
          <p:txBody>
            <a:bodyPr/>
            <a:lstStyle/>
            <a:p>
              <a:endParaRPr lang="en-US"/>
            </a:p>
          </p:txBody>
        </p:sp>
        <p:sp>
          <p:nvSpPr>
            <p:cNvPr id="31" name="TextBox 31"/>
            <p:cNvSpPr txBox="1"/>
            <p:nvPr/>
          </p:nvSpPr>
          <p:spPr>
            <a:xfrm>
              <a:off x="0" y="-9525"/>
              <a:ext cx="4322793" cy="160334"/>
            </a:xfrm>
            <a:prstGeom prst="rect">
              <a:avLst/>
            </a:prstGeom>
          </p:spPr>
          <p:txBody>
            <a:bodyPr lIns="50800" tIns="50800" rIns="50800" bIns="50800" rtlCol="0" anchor="ctr"/>
            <a:lstStyle/>
            <a:p>
              <a:pPr algn="ctr">
                <a:lnSpc>
                  <a:spcPts val="1980"/>
                </a:lnSpc>
              </a:pPr>
              <a:endParaRPr/>
            </a:p>
          </p:txBody>
        </p:sp>
      </p:grpSp>
      <p:grpSp>
        <p:nvGrpSpPr>
          <p:cNvPr id="32" name="Group 32"/>
          <p:cNvGrpSpPr/>
          <p:nvPr/>
        </p:nvGrpSpPr>
        <p:grpSpPr>
          <a:xfrm>
            <a:off x="929711" y="7588590"/>
            <a:ext cx="16413104" cy="1089114"/>
            <a:chOff x="0" y="0"/>
            <a:chExt cx="4322793" cy="286845"/>
          </a:xfrm>
        </p:grpSpPr>
        <p:sp>
          <p:nvSpPr>
            <p:cNvPr id="33" name="Freeform 33"/>
            <p:cNvSpPr/>
            <p:nvPr/>
          </p:nvSpPr>
          <p:spPr>
            <a:xfrm>
              <a:off x="0" y="0"/>
              <a:ext cx="4322793" cy="286845"/>
            </a:xfrm>
            <a:custGeom>
              <a:avLst/>
              <a:gdLst/>
              <a:ahLst/>
              <a:cxnLst/>
              <a:rect l="l" t="t" r="r" b="b"/>
              <a:pathLst>
                <a:path w="4322793" h="286845">
                  <a:moveTo>
                    <a:pt x="7075" y="0"/>
                  </a:moveTo>
                  <a:lnTo>
                    <a:pt x="4315717" y="0"/>
                  </a:lnTo>
                  <a:cubicBezTo>
                    <a:pt x="4319625" y="0"/>
                    <a:pt x="4322793" y="3168"/>
                    <a:pt x="4322793" y="7075"/>
                  </a:cubicBezTo>
                  <a:lnTo>
                    <a:pt x="4322793" y="279769"/>
                  </a:lnTo>
                  <a:cubicBezTo>
                    <a:pt x="4322793" y="283677"/>
                    <a:pt x="4319625" y="286845"/>
                    <a:pt x="4315717" y="286845"/>
                  </a:cubicBezTo>
                  <a:lnTo>
                    <a:pt x="7075" y="286845"/>
                  </a:lnTo>
                  <a:cubicBezTo>
                    <a:pt x="3168" y="286845"/>
                    <a:pt x="0" y="283677"/>
                    <a:pt x="0" y="279769"/>
                  </a:cubicBezTo>
                  <a:lnTo>
                    <a:pt x="0" y="7075"/>
                  </a:lnTo>
                  <a:cubicBezTo>
                    <a:pt x="0" y="3168"/>
                    <a:pt x="3168" y="0"/>
                    <a:pt x="7075" y="0"/>
                  </a:cubicBezTo>
                  <a:close/>
                </a:path>
              </a:pathLst>
            </a:custGeom>
            <a:solidFill>
              <a:srgbClr val="FFDE79"/>
            </a:solidFill>
          </p:spPr>
          <p:txBody>
            <a:bodyPr/>
            <a:lstStyle/>
            <a:p>
              <a:endParaRPr lang="en-US"/>
            </a:p>
          </p:txBody>
        </p:sp>
        <p:sp>
          <p:nvSpPr>
            <p:cNvPr id="34" name="TextBox 34"/>
            <p:cNvSpPr txBox="1"/>
            <p:nvPr/>
          </p:nvSpPr>
          <p:spPr>
            <a:xfrm>
              <a:off x="0" y="-9525"/>
              <a:ext cx="4322793" cy="296370"/>
            </a:xfrm>
            <a:prstGeom prst="rect">
              <a:avLst/>
            </a:prstGeom>
          </p:spPr>
          <p:txBody>
            <a:bodyPr lIns="50800" tIns="50800" rIns="50800" bIns="50800" rtlCol="0" anchor="ctr"/>
            <a:lstStyle/>
            <a:p>
              <a:pPr algn="ctr">
                <a:lnSpc>
                  <a:spcPts val="1980"/>
                </a:lnSpc>
              </a:pPr>
              <a:endParaRPr/>
            </a:p>
          </p:txBody>
        </p:sp>
      </p:grpSp>
      <p:graphicFrame>
        <p:nvGraphicFramePr>
          <p:cNvPr id="35" name="Table 35"/>
          <p:cNvGraphicFramePr>
            <a:graphicFrameLocks noGrp="1"/>
          </p:cNvGraphicFramePr>
          <p:nvPr/>
        </p:nvGraphicFramePr>
        <p:xfrm>
          <a:off x="935067" y="3293896"/>
          <a:ext cx="16413103" cy="5419725"/>
        </p:xfrm>
        <a:graphic>
          <a:graphicData uri="http://schemas.openxmlformats.org/drawingml/2006/table">
            <a:tbl>
              <a:tblPr/>
              <a:tblGrid>
                <a:gridCol w="8574729">
                  <a:extLst>
                    <a:ext uri="{9D8B030D-6E8A-4147-A177-3AD203B41FA5}">
                      <a16:colId xmlns:a16="http://schemas.microsoft.com/office/drawing/2014/main" val="20000"/>
                    </a:ext>
                  </a:extLst>
                </a:gridCol>
                <a:gridCol w="7838374">
                  <a:extLst>
                    <a:ext uri="{9D8B030D-6E8A-4147-A177-3AD203B41FA5}">
                      <a16:colId xmlns:a16="http://schemas.microsoft.com/office/drawing/2014/main" val="20001"/>
                    </a:ext>
                  </a:extLst>
                </a:gridCol>
              </a:tblGrid>
              <a:tr h="619125">
                <a:tc>
                  <a:txBody>
                    <a:bodyPr/>
                    <a:lstStyle/>
                    <a:p>
                      <a:pPr algn="ctr" rtl="1">
                        <a:lnSpc>
                          <a:spcPts val="4320"/>
                        </a:lnSpc>
                        <a:defRPr/>
                      </a:pPr>
                      <a:r>
                        <a:rPr lang="ar-EG" sz="2400" b="1" spc="24">
                          <a:solidFill>
                            <a:srgbClr val="000000"/>
                          </a:solidFill>
                          <a:latin typeface="Almarai Bold"/>
                          <a:ea typeface="Almarai Bold"/>
                          <a:cs typeface="Almarai Bold"/>
                          <a:sym typeface="Almarai Bold"/>
                          <a:rtl/>
                        </a:rPr>
                        <a:t>المزايا </a:t>
                      </a:r>
                      <a:endParaRPr lang="en-US" sz="1100"/>
                    </a:p>
                  </a:txBody>
                  <a:tcPr marL="38100" marR="38100" marT="38100" marB="38100" anchor="ctr">
                    <a:lnL w="0" cap="flat" cmpd="sng" algn="ctr">
                      <a:solidFill>
                        <a:srgbClr val="000000"/>
                      </a:solidFill>
                      <a:prstDash val="solid"/>
                      <a:round/>
                      <a:headEnd type="none" w="med" len="med"/>
                      <a:tailEnd type="none" w="med" len="med"/>
                    </a:lnL>
                    <a:lnR w="9525" cap="flat" cmpd="sng" algn="ctr">
                      <a:solidFill>
                        <a:srgbClr val="A6A6A6"/>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algn="ctr" rtl="1">
                        <a:lnSpc>
                          <a:spcPts val="4320"/>
                        </a:lnSpc>
                        <a:defRPr/>
                      </a:pPr>
                      <a:r>
                        <a:rPr lang="ar-EG" sz="2400" b="1" spc="24">
                          <a:solidFill>
                            <a:srgbClr val="000000"/>
                          </a:solidFill>
                          <a:latin typeface="Almarai Bold"/>
                          <a:ea typeface="Almarai Bold"/>
                          <a:cs typeface="Almarai Bold"/>
                          <a:sym typeface="Almarai Bold"/>
                          <a:rtl/>
                        </a:rPr>
                        <a:t>العيوب</a:t>
                      </a:r>
                      <a:endParaRPr lang="en-US" sz="1100"/>
                    </a:p>
                  </a:txBody>
                  <a:tcPr marL="38100" marR="38100" marT="38100" marB="38100" anchor="ctr">
                    <a:lnL w="9525" cap="flat" cmpd="sng" algn="ctr">
                      <a:solidFill>
                        <a:srgbClr val="A6A6A6"/>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0"/>
                  </a:ext>
                </a:extLst>
              </a:tr>
              <a:tr h="1162050">
                <a:tc>
                  <a:txBody>
                    <a:bodyPr/>
                    <a:lstStyle/>
                    <a:p>
                      <a:pPr algn="r" rtl="1">
                        <a:lnSpc>
                          <a:spcPts val="4320"/>
                        </a:lnSpc>
                        <a:defRPr/>
                      </a:pPr>
                      <a:r>
                        <a:rPr lang="ar-EG" sz="2400" spc="24">
                          <a:solidFill>
                            <a:srgbClr val="000000"/>
                          </a:solidFill>
                          <a:latin typeface="Almarai"/>
                          <a:ea typeface="Almarai"/>
                          <a:cs typeface="Almarai"/>
                          <a:sym typeface="Almarai"/>
                          <a:rtl/>
                        </a:rPr>
                        <a:t>فرصة لاعداد دراسة تفصيلية متكاملة و تحديد جدواه و نسب نجاحه قبل تنفيذه </a:t>
                      </a:r>
                      <a:endParaRPr lang="en-US" sz="1100"/>
                    </a:p>
                  </a:txBody>
                  <a:tcPr marL="38100" marR="38100" marT="38100" marB="38100" anchor="ctr">
                    <a:lnL w="0" cap="flat" cmpd="sng" algn="ctr">
                      <a:solidFill>
                        <a:srgbClr val="000000"/>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algn="r" rtl="1">
                        <a:lnSpc>
                          <a:spcPts val="4320"/>
                        </a:lnSpc>
                        <a:defRPr/>
                      </a:pPr>
                      <a:r>
                        <a:rPr lang="ar-EG" sz="2400" spc="24">
                          <a:solidFill>
                            <a:srgbClr val="000000"/>
                          </a:solidFill>
                          <a:latin typeface="Almarai"/>
                          <a:ea typeface="Almarai"/>
                          <a:cs typeface="Almarai"/>
                          <a:sym typeface="Almarai"/>
                          <a:rtl/>
                        </a:rPr>
                        <a:t>يتطلب الكثير من الوقت و الجهد</a:t>
                      </a:r>
                      <a:endParaRPr lang="en-US" sz="1100"/>
                    </a:p>
                  </a:txBody>
                  <a:tcPr marL="38100" marR="38100" marT="38100" marB="38100" anchor="ctr">
                    <a:lnL w="9525" cap="flat" cmpd="sng" algn="ctr">
                      <a:solidFill>
                        <a:srgbClr val="A6A6A6"/>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1"/>
                  </a:ext>
                </a:extLst>
              </a:tr>
              <a:tr h="619125">
                <a:tc>
                  <a:txBody>
                    <a:bodyPr/>
                    <a:lstStyle/>
                    <a:p>
                      <a:pPr algn="r" rtl="1">
                        <a:lnSpc>
                          <a:spcPts val="4320"/>
                        </a:lnSpc>
                        <a:defRPr/>
                      </a:pPr>
                      <a:r>
                        <a:rPr lang="ar-EG" sz="2400" spc="24">
                          <a:solidFill>
                            <a:srgbClr val="000000"/>
                          </a:solidFill>
                          <a:latin typeface="Almarai"/>
                          <a:ea typeface="Almarai"/>
                          <a:cs typeface="Almarai"/>
                          <a:sym typeface="Almarai"/>
                          <a:rtl/>
                        </a:rPr>
                        <a:t>يمكن اختيار المشروع المتوافق مع الإمكانات المالية و الفنية</a:t>
                      </a:r>
                      <a:endParaRPr lang="en-US" sz="1100"/>
                    </a:p>
                  </a:txBody>
                  <a:tcPr marL="38100" marR="38100" marT="38100" marB="38100" anchor="ctr">
                    <a:lnL w="0" cap="flat" cmpd="sng" algn="ctr">
                      <a:solidFill>
                        <a:srgbClr val="000000"/>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algn="r" rtl="1">
                        <a:lnSpc>
                          <a:spcPts val="4320"/>
                        </a:lnSpc>
                        <a:defRPr/>
                      </a:pPr>
                      <a:r>
                        <a:rPr lang="ar-EG" sz="2400" spc="24">
                          <a:solidFill>
                            <a:srgbClr val="000000"/>
                          </a:solidFill>
                          <a:latin typeface="Almarai"/>
                          <a:ea typeface="Almarai"/>
                          <a:cs typeface="Almarai"/>
                          <a:sym typeface="Almarai"/>
                          <a:rtl/>
                        </a:rPr>
                        <a:t>يتطلب تكلفة عالية لاجراء دراسة تفصيلية </a:t>
                      </a:r>
                      <a:endParaRPr lang="en-US" sz="1100"/>
                    </a:p>
                  </a:txBody>
                  <a:tcPr marL="38100" marR="38100" marT="38100" marB="38100" anchor="ctr">
                    <a:lnL w="9525" cap="flat" cmpd="sng" algn="ctr">
                      <a:solidFill>
                        <a:srgbClr val="A6A6A6"/>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619125">
                <a:tc>
                  <a:txBody>
                    <a:bodyPr/>
                    <a:lstStyle/>
                    <a:p>
                      <a:pPr algn="r" rtl="1">
                        <a:lnSpc>
                          <a:spcPts val="4320"/>
                        </a:lnSpc>
                        <a:defRPr/>
                      </a:pPr>
                      <a:r>
                        <a:rPr lang="ar-EG" sz="2400" spc="24">
                          <a:solidFill>
                            <a:srgbClr val="000000"/>
                          </a:solidFill>
                          <a:latin typeface="Almarai"/>
                          <a:ea typeface="Almarai"/>
                          <a:cs typeface="Almarai"/>
                          <a:sym typeface="Almarai"/>
                          <a:rtl/>
                        </a:rPr>
                        <a:t>يمكن اختيار المشروع المتوافق مع خبراتك و مؤهلاتك </a:t>
                      </a:r>
                      <a:endParaRPr lang="en-US" sz="1100"/>
                    </a:p>
                  </a:txBody>
                  <a:tcPr marL="38100" marR="38100" marT="38100" marB="38100" anchor="ctr">
                    <a:lnL w="0" cap="flat" cmpd="sng" algn="ctr">
                      <a:solidFill>
                        <a:srgbClr val="000000"/>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algn="r" rtl="1">
                        <a:lnSpc>
                          <a:spcPts val="4320"/>
                        </a:lnSpc>
                        <a:defRPr/>
                      </a:pPr>
                      <a:r>
                        <a:rPr lang="ar-EG" sz="2400" spc="24">
                          <a:solidFill>
                            <a:srgbClr val="000000"/>
                          </a:solidFill>
                          <a:latin typeface="Almarai"/>
                          <a:ea typeface="Almarai"/>
                          <a:cs typeface="Almarai"/>
                          <a:sym typeface="Almarai"/>
                          <a:rtl/>
                        </a:rPr>
                        <a:t>يحتاج الى فترة قد تطول طويلة ليبدأ بعدها بتحقيق الايرادات</a:t>
                      </a:r>
                      <a:endParaRPr lang="en-US" sz="1100"/>
                    </a:p>
                  </a:txBody>
                  <a:tcPr marL="38100" marR="38100" marT="38100" marB="38100" anchor="ctr">
                    <a:lnL w="9525" cap="flat" cmpd="sng" algn="ctr">
                      <a:solidFill>
                        <a:srgbClr val="A6A6A6"/>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619125">
                <a:tc>
                  <a:txBody>
                    <a:bodyPr/>
                    <a:lstStyle/>
                    <a:p>
                      <a:pPr algn="r" rtl="1">
                        <a:lnSpc>
                          <a:spcPts val="4320"/>
                        </a:lnSpc>
                        <a:defRPr/>
                      </a:pPr>
                      <a:r>
                        <a:rPr lang="ar-EG" sz="2400" spc="24">
                          <a:solidFill>
                            <a:srgbClr val="000000"/>
                          </a:solidFill>
                          <a:latin typeface="Almarai"/>
                          <a:ea typeface="Almarai"/>
                          <a:cs typeface="Almarai"/>
                          <a:sym typeface="Almarai"/>
                          <a:rtl/>
                        </a:rPr>
                        <a:t>يمكن اختيار الموقع الملائم للمشروع</a:t>
                      </a:r>
                      <a:endParaRPr lang="en-US" sz="1100"/>
                    </a:p>
                  </a:txBody>
                  <a:tcPr marL="38100" marR="38100" marT="38100" marB="38100" anchor="ctr">
                    <a:lnL w="0" cap="flat" cmpd="sng" algn="ctr">
                      <a:solidFill>
                        <a:srgbClr val="000000"/>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algn="r" rtl="1">
                        <a:lnSpc>
                          <a:spcPts val="4320"/>
                        </a:lnSpc>
                        <a:defRPr/>
                      </a:pPr>
                      <a:r>
                        <a:rPr lang="ar-EG" sz="2400" spc="24">
                          <a:solidFill>
                            <a:srgbClr val="000000"/>
                          </a:solidFill>
                          <a:latin typeface="Almarai"/>
                          <a:ea typeface="Almarai"/>
                          <a:cs typeface="Almarai"/>
                          <a:sym typeface="Almarai"/>
                          <a:rtl/>
                        </a:rPr>
                        <a:t>قد يحتاج الى قدر كبير من السيولة النقدية </a:t>
                      </a:r>
                      <a:endParaRPr lang="en-US" sz="1100"/>
                    </a:p>
                  </a:txBody>
                  <a:tcPr marL="38100" marR="38100" marT="38100" marB="38100" anchor="ctr">
                    <a:lnL w="9525" cap="flat" cmpd="sng" algn="ctr">
                      <a:solidFill>
                        <a:srgbClr val="A6A6A6"/>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r h="619125">
                <a:tc>
                  <a:txBody>
                    <a:bodyPr/>
                    <a:lstStyle/>
                    <a:p>
                      <a:pPr algn="r" rtl="1">
                        <a:lnSpc>
                          <a:spcPts val="4320"/>
                        </a:lnSpc>
                        <a:defRPr/>
                      </a:pPr>
                      <a:r>
                        <a:rPr lang="ar-EG" sz="2400" spc="24">
                          <a:solidFill>
                            <a:srgbClr val="000000"/>
                          </a:solidFill>
                          <a:latin typeface="Almarai"/>
                          <a:ea typeface="Almarai"/>
                          <a:cs typeface="Almarai"/>
                          <a:sym typeface="Almarai"/>
                          <a:rtl/>
                        </a:rPr>
                        <a:t>يمكن من السيطرة على الجوانب و المستجدات المتعلقة بالمشروع </a:t>
                      </a:r>
                      <a:endParaRPr lang="en-US" sz="1100"/>
                    </a:p>
                  </a:txBody>
                  <a:tcPr marL="38100" marR="38100" marT="38100" marB="38100" anchor="ctr">
                    <a:lnL w="0" cap="flat" cmpd="sng" algn="ctr">
                      <a:solidFill>
                        <a:srgbClr val="000000"/>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tc>
                  <a:txBody>
                    <a:bodyPr/>
                    <a:lstStyle/>
                    <a:p>
                      <a:pPr algn="r" rtl="1">
                        <a:lnSpc>
                          <a:spcPts val="4320"/>
                        </a:lnSpc>
                        <a:defRPr/>
                      </a:pPr>
                      <a:r>
                        <a:rPr lang="ar-EG" sz="2400" spc="24">
                          <a:solidFill>
                            <a:srgbClr val="000000"/>
                          </a:solidFill>
                          <a:latin typeface="Almarai"/>
                          <a:ea typeface="Almarai"/>
                          <a:cs typeface="Almarai"/>
                          <a:sym typeface="Almarai"/>
                          <a:rtl/>
                        </a:rPr>
                        <a:t>يرتبط بجهد و تكلفة تأمين الموارد </a:t>
                      </a:r>
                      <a:endParaRPr lang="en-US" sz="1100"/>
                    </a:p>
                  </a:txBody>
                  <a:tcPr marL="38100" marR="38100" marT="38100" marB="38100" anchor="ctr">
                    <a:lnL w="9525" cap="flat" cmpd="sng" algn="ctr">
                      <a:solidFill>
                        <a:srgbClr val="A6A6A6"/>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A6A6A6"/>
                      </a:solidFill>
                      <a:prstDash val="solid"/>
                      <a:round/>
                      <a:headEnd type="none" w="med" len="med"/>
                      <a:tailEnd type="none" w="med" len="med"/>
                    </a:lnT>
                    <a:lnB w="9525"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5"/>
                  </a:ext>
                </a:extLst>
              </a:tr>
              <a:tr h="1162050">
                <a:tc>
                  <a:txBody>
                    <a:bodyPr/>
                    <a:lstStyle/>
                    <a:p>
                      <a:pPr algn="r" rtl="1">
                        <a:lnSpc>
                          <a:spcPts val="4320"/>
                        </a:lnSpc>
                        <a:defRPr/>
                      </a:pPr>
                      <a:r>
                        <a:rPr lang="ar-EG" sz="2400" spc="24">
                          <a:solidFill>
                            <a:srgbClr val="000000"/>
                          </a:solidFill>
                          <a:latin typeface="Almarai"/>
                          <a:ea typeface="Almarai"/>
                          <a:cs typeface="Almarai"/>
                          <a:sym typeface="Almarai"/>
                          <a:rtl/>
                        </a:rPr>
                        <a:t>لديك الفرصه لاختيار المشروع الجديد الذي خططت له </a:t>
                      </a:r>
                      <a:endParaRPr lang="en-US" sz="1100"/>
                    </a:p>
                  </a:txBody>
                  <a:tcPr marL="38100" marR="38100" marT="38100" marB="38100" anchor="ctr">
                    <a:lnL w="0" cap="flat" cmpd="sng" algn="ctr">
                      <a:solidFill>
                        <a:srgbClr val="000000"/>
                      </a:solidFill>
                      <a:prstDash val="solid"/>
                      <a:round/>
                      <a:headEnd type="none" w="med" len="med"/>
                      <a:tailEnd type="none" w="med" len="med"/>
                    </a:lnL>
                    <a:lnR w="9525" cap="flat" cmpd="sng" algn="ctr">
                      <a:solidFill>
                        <a:srgbClr val="A6A6A6"/>
                      </a:solidFill>
                      <a:prstDash val="solid"/>
                      <a:round/>
                      <a:headEnd type="none" w="med" len="med"/>
                      <a:tailEnd type="none" w="med" len="med"/>
                    </a:lnR>
                    <a:lnT w="9525" cap="flat" cmpd="sng" algn="ctr">
                      <a:solidFill>
                        <a:srgbClr val="A6A6A6"/>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r" rtl="1">
                        <a:lnSpc>
                          <a:spcPts val="4320"/>
                        </a:lnSpc>
                        <a:defRPr/>
                      </a:pPr>
                      <a:r>
                        <a:rPr lang="ar-EG" sz="2400" spc="24">
                          <a:solidFill>
                            <a:srgbClr val="000000"/>
                          </a:solidFill>
                          <a:latin typeface="Almarai"/>
                          <a:ea typeface="Almarai"/>
                          <a:cs typeface="Almarai"/>
                          <a:sym typeface="Almarai"/>
                          <a:rtl/>
                        </a:rPr>
                        <a:t>قد لا تتوفر لديك الخبرة الكافية لمنع كل الأخطاء و مواجهة الازمات </a:t>
                      </a:r>
                      <a:endParaRPr lang="en-US" sz="1100"/>
                    </a:p>
                  </a:txBody>
                  <a:tcPr marL="38100" marR="38100" marT="38100" marB="38100" anchor="ctr">
                    <a:lnL w="9525" cap="flat" cmpd="sng" algn="ctr">
                      <a:solidFill>
                        <a:srgbClr val="A6A6A6"/>
                      </a:solidFill>
                      <a:prstDash val="solid"/>
                      <a:round/>
                      <a:headEnd type="none" w="med" len="med"/>
                      <a:tailEnd type="none" w="med" len="med"/>
                    </a:lnL>
                    <a:lnR w="0" cap="flat" cmpd="sng" algn="ctr">
                      <a:solidFill>
                        <a:srgbClr val="000000"/>
                      </a:solidFill>
                      <a:prstDash val="solid"/>
                      <a:round/>
                      <a:headEnd type="none" w="med" len="med"/>
                      <a:tailEnd type="none" w="med" len="med"/>
                    </a:lnR>
                    <a:lnT w="9525" cap="flat" cmpd="sng" algn="ctr">
                      <a:solidFill>
                        <a:srgbClr val="A6A6A6"/>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32</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Freeform 9"/>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10" name="Group 10"/>
          <p:cNvGrpSpPr/>
          <p:nvPr/>
        </p:nvGrpSpPr>
        <p:grpSpPr>
          <a:xfrm>
            <a:off x="721523" y="3293896"/>
            <a:ext cx="16626648" cy="694311"/>
            <a:chOff x="0" y="0"/>
            <a:chExt cx="4379035" cy="182864"/>
          </a:xfrm>
        </p:grpSpPr>
        <p:sp>
          <p:nvSpPr>
            <p:cNvPr id="11" name="Freeform 11"/>
            <p:cNvSpPr/>
            <p:nvPr/>
          </p:nvSpPr>
          <p:spPr>
            <a:xfrm>
              <a:off x="0" y="0"/>
              <a:ext cx="4379035" cy="182864"/>
            </a:xfrm>
            <a:custGeom>
              <a:avLst/>
              <a:gdLst/>
              <a:ahLst/>
              <a:cxnLst/>
              <a:rect l="l" t="t" r="r" b="b"/>
              <a:pathLst>
                <a:path w="4379035" h="182864">
                  <a:moveTo>
                    <a:pt x="6984" y="0"/>
                  </a:moveTo>
                  <a:lnTo>
                    <a:pt x="4372051" y="0"/>
                  </a:lnTo>
                  <a:cubicBezTo>
                    <a:pt x="4375908" y="0"/>
                    <a:pt x="4379035" y="3127"/>
                    <a:pt x="4379035" y="6984"/>
                  </a:cubicBezTo>
                  <a:lnTo>
                    <a:pt x="4379035" y="175879"/>
                  </a:lnTo>
                  <a:cubicBezTo>
                    <a:pt x="4379035" y="177732"/>
                    <a:pt x="4378299" y="179508"/>
                    <a:pt x="4376989" y="180818"/>
                  </a:cubicBezTo>
                  <a:cubicBezTo>
                    <a:pt x="4375679" y="182128"/>
                    <a:pt x="4373903" y="182864"/>
                    <a:pt x="4372051" y="182864"/>
                  </a:cubicBezTo>
                  <a:lnTo>
                    <a:pt x="6984" y="182864"/>
                  </a:lnTo>
                  <a:cubicBezTo>
                    <a:pt x="5132" y="182864"/>
                    <a:pt x="3356" y="182128"/>
                    <a:pt x="2046" y="180818"/>
                  </a:cubicBezTo>
                  <a:cubicBezTo>
                    <a:pt x="736" y="179508"/>
                    <a:pt x="0" y="177732"/>
                    <a:pt x="0" y="175879"/>
                  </a:cubicBezTo>
                  <a:lnTo>
                    <a:pt x="0" y="6984"/>
                  </a:lnTo>
                  <a:cubicBezTo>
                    <a:pt x="0" y="5132"/>
                    <a:pt x="736" y="3356"/>
                    <a:pt x="2046" y="2046"/>
                  </a:cubicBezTo>
                  <a:cubicBezTo>
                    <a:pt x="3356" y="736"/>
                    <a:pt x="5132" y="0"/>
                    <a:pt x="6984" y="0"/>
                  </a:cubicBezTo>
                  <a:close/>
                </a:path>
              </a:pathLst>
            </a:custGeom>
            <a:solidFill>
              <a:srgbClr val="D9D9D9"/>
            </a:solidFill>
          </p:spPr>
          <p:txBody>
            <a:bodyPr/>
            <a:lstStyle/>
            <a:p>
              <a:endParaRPr lang="en-US"/>
            </a:p>
          </p:txBody>
        </p:sp>
        <p:sp>
          <p:nvSpPr>
            <p:cNvPr id="12" name="TextBox 12"/>
            <p:cNvSpPr txBox="1"/>
            <p:nvPr/>
          </p:nvSpPr>
          <p:spPr>
            <a:xfrm>
              <a:off x="0" y="-9525"/>
              <a:ext cx="4379035" cy="192389"/>
            </a:xfrm>
            <a:prstGeom prst="rect">
              <a:avLst/>
            </a:prstGeom>
          </p:spPr>
          <p:txBody>
            <a:bodyPr lIns="50800" tIns="50800" rIns="50800" bIns="50800" rtlCol="0" anchor="ctr"/>
            <a:lstStyle/>
            <a:p>
              <a:pPr algn="ctr">
                <a:lnSpc>
                  <a:spcPts val="1980"/>
                </a:lnSpc>
              </a:pPr>
              <a:endParaRPr/>
            </a:p>
          </p:txBody>
        </p:sp>
      </p:grpSp>
      <p:sp>
        <p:nvSpPr>
          <p:cNvPr id="13" name="TextBox 13"/>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04</a:t>
            </a:r>
          </a:p>
        </p:txBody>
      </p:sp>
      <p:sp>
        <p:nvSpPr>
          <p:cNvPr id="15" name="TextBox 15"/>
          <p:cNvSpPr txBox="1"/>
          <p:nvPr/>
        </p:nvSpPr>
        <p:spPr>
          <a:xfrm>
            <a:off x="6989023" y="613149"/>
            <a:ext cx="4717969" cy="1163504"/>
          </a:xfrm>
          <a:prstGeom prst="rect">
            <a:avLst/>
          </a:prstGeom>
        </p:spPr>
        <p:txBody>
          <a:bodyPr lIns="0" tIns="0" rIns="0" bIns="0" rtlCol="0" anchor="t">
            <a:spAutoFit/>
          </a:bodyPr>
          <a:lstStyle/>
          <a:p>
            <a:pPr algn="ctr" rtl="1">
              <a:lnSpc>
                <a:spcPts val="4543"/>
              </a:lnSpc>
            </a:pPr>
            <a:r>
              <a:rPr lang="ar-EG" sz="3786" b="1">
                <a:solidFill>
                  <a:srgbClr val="000000"/>
                </a:solidFill>
                <a:latin typeface="Almarai Bold"/>
                <a:ea typeface="Almarai Bold"/>
                <a:cs typeface="Almarai Bold"/>
                <a:sym typeface="Almarai Bold"/>
                <a:rtl/>
              </a:rPr>
              <a:t>الخيارات الاستراتيجية لإنشاء المشروع</a:t>
            </a:r>
          </a:p>
        </p:txBody>
      </p:sp>
      <p:sp>
        <p:nvSpPr>
          <p:cNvPr id="16" name="TextBox 16"/>
          <p:cNvSpPr txBox="1"/>
          <p:nvPr/>
        </p:nvSpPr>
        <p:spPr>
          <a:xfrm>
            <a:off x="1992650" y="2223140"/>
            <a:ext cx="14211025" cy="682219"/>
          </a:xfrm>
          <a:prstGeom prst="rect">
            <a:avLst/>
          </a:prstGeom>
        </p:spPr>
        <p:txBody>
          <a:bodyPr lIns="0" tIns="0" rIns="0" bIns="0" rtlCol="0" anchor="t">
            <a:spAutoFit/>
          </a:bodyPr>
          <a:lstStyle/>
          <a:p>
            <a:pPr algn="just" rtl="1">
              <a:lnSpc>
                <a:spcPts val="5605"/>
              </a:lnSpc>
            </a:pPr>
            <a:r>
              <a:rPr lang="ar-EG" sz="3459" b="1" spc="35">
                <a:solidFill>
                  <a:srgbClr val="000000"/>
                </a:solidFill>
                <a:latin typeface="Almarai Bold"/>
                <a:ea typeface="Almarai Bold"/>
                <a:cs typeface="Almarai Bold"/>
                <a:sym typeface="Almarai Bold"/>
                <a:rtl/>
              </a:rPr>
              <a:t>ثانياً : شراء مشروع قائم</a:t>
            </a:r>
          </a:p>
        </p:txBody>
      </p:sp>
      <p:grpSp>
        <p:nvGrpSpPr>
          <p:cNvPr id="17" name="Group 17"/>
          <p:cNvGrpSpPr/>
          <p:nvPr/>
        </p:nvGrpSpPr>
        <p:grpSpPr>
          <a:xfrm>
            <a:off x="721523" y="7551017"/>
            <a:ext cx="16626648" cy="632872"/>
            <a:chOff x="0" y="0"/>
            <a:chExt cx="4379035" cy="166682"/>
          </a:xfrm>
        </p:grpSpPr>
        <p:sp>
          <p:nvSpPr>
            <p:cNvPr id="18" name="Freeform 18"/>
            <p:cNvSpPr/>
            <p:nvPr/>
          </p:nvSpPr>
          <p:spPr>
            <a:xfrm>
              <a:off x="0" y="0"/>
              <a:ext cx="4379035" cy="166682"/>
            </a:xfrm>
            <a:custGeom>
              <a:avLst/>
              <a:gdLst/>
              <a:ahLst/>
              <a:cxnLst/>
              <a:rect l="l" t="t" r="r" b="b"/>
              <a:pathLst>
                <a:path w="4379035" h="166682">
                  <a:moveTo>
                    <a:pt x="6984" y="0"/>
                  </a:moveTo>
                  <a:lnTo>
                    <a:pt x="4372051" y="0"/>
                  </a:lnTo>
                  <a:cubicBezTo>
                    <a:pt x="4375908" y="0"/>
                    <a:pt x="4379035" y="3127"/>
                    <a:pt x="4379035" y="6984"/>
                  </a:cubicBezTo>
                  <a:lnTo>
                    <a:pt x="4379035" y="159698"/>
                  </a:lnTo>
                  <a:cubicBezTo>
                    <a:pt x="4379035" y="161550"/>
                    <a:pt x="4378299" y="163327"/>
                    <a:pt x="4376989" y="164637"/>
                  </a:cubicBezTo>
                  <a:cubicBezTo>
                    <a:pt x="4375679" y="165947"/>
                    <a:pt x="4373903" y="166682"/>
                    <a:pt x="4372051" y="166682"/>
                  </a:cubicBezTo>
                  <a:lnTo>
                    <a:pt x="6984" y="166682"/>
                  </a:lnTo>
                  <a:cubicBezTo>
                    <a:pt x="5132" y="166682"/>
                    <a:pt x="3356" y="165947"/>
                    <a:pt x="2046" y="164637"/>
                  </a:cubicBezTo>
                  <a:cubicBezTo>
                    <a:pt x="736" y="163327"/>
                    <a:pt x="0" y="161550"/>
                    <a:pt x="0" y="159698"/>
                  </a:cubicBezTo>
                  <a:lnTo>
                    <a:pt x="0" y="6984"/>
                  </a:lnTo>
                  <a:cubicBezTo>
                    <a:pt x="0" y="5132"/>
                    <a:pt x="736" y="3356"/>
                    <a:pt x="2046" y="2046"/>
                  </a:cubicBezTo>
                  <a:cubicBezTo>
                    <a:pt x="3356" y="736"/>
                    <a:pt x="5132" y="0"/>
                    <a:pt x="6984" y="0"/>
                  </a:cubicBezTo>
                  <a:close/>
                </a:path>
              </a:pathLst>
            </a:custGeom>
            <a:solidFill>
              <a:srgbClr val="FFDE79"/>
            </a:solidFill>
          </p:spPr>
          <p:txBody>
            <a:bodyPr/>
            <a:lstStyle/>
            <a:p>
              <a:endParaRPr lang="en-US"/>
            </a:p>
          </p:txBody>
        </p:sp>
        <p:sp>
          <p:nvSpPr>
            <p:cNvPr id="19" name="TextBox 19"/>
            <p:cNvSpPr txBox="1"/>
            <p:nvPr/>
          </p:nvSpPr>
          <p:spPr>
            <a:xfrm>
              <a:off x="0" y="-9525"/>
              <a:ext cx="4379035" cy="176207"/>
            </a:xfrm>
            <a:prstGeom prst="rect">
              <a:avLst/>
            </a:prstGeom>
          </p:spPr>
          <p:txBody>
            <a:bodyPr lIns="50800" tIns="50800" rIns="50800" bIns="50800" rtlCol="0" anchor="ctr"/>
            <a:lstStyle/>
            <a:p>
              <a:pPr algn="ctr">
                <a:lnSpc>
                  <a:spcPts val="1980"/>
                </a:lnSpc>
              </a:pPr>
              <a:endParaRPr/>
            </a:p>
          </p:txBody>
        </p:sp>
      </p:grpSp>
      <p:grpSp>
        <p:nvGrpSpPr>
          <p:cNvPr id="20" name="Group 20"/>
          <p:cNvGrpSpPr/>
          <p:nvPr/>
        </p:nvGrpSpPr>
        <p:grpSpPr>
          <a:xfrm>
            <a:off x="721523" y="6038647"/>
            <a:ext cx="16645528" cy="640022"/>
            <a:chOff x="0" y="0"/>
            <a:chExt cx="4384007" cy="168565"/>
          </a:xfrm>
        </p:grpSpPr>
        <p:sp>
          <p:nvSpPr>
            <p:cNvPr id="21" name="Freeform 21"/>
            <p:cNvSpPr/>
            <p:nvPr/>
          </p:nvSpPr>
          <p:spPr>
            <a:xfrm>
              <a:off x="0" y="0"/>
              <a:ext cx="4384008" cy="168565"/>
            </a:xfrm>
            <a:custGeom>
              <a:avLst/>
              <a:gdLst/>
              <a:ahLst/>
              <a:cxnLst/>
              <a:rect l="l" t="t" r="r" b="b"/>
              <a:pathLst>
                <a:path w="4384008" h="168565">
                  <a:moveTo>
                    <a:pt x="6977" y="0"/>
                  </a:moveTo>
                  <a:lnTo>
                    <a:pt x="4377031" y="0"/>
                  </a:lnTo>
                  <a:cubicBezTo>
                    <a:pt x="4378881" y="0"/>
                    <a:pt x="4380656" y="735"/>
                    <a:pt x="4381964" y="2043"/>
                  </a:cubicBezTo>
                  <a:cubicBezTo>
                    <a:pt x="4383273" y="3352"/>
                    <a:pt x="4384008" y="5126"/>
                    <a:pt x="4384008" y="6977"/>
                  </a:cubicBezTo>
                  <a:lnTo>
                    <a:pt x="4384008" y="161589"/>
                  </a:lnTo>
                  <a:cubicBezTo>
                    <a:pt x="4384008" y="163439"/>
                    <a:pt x="4383273" y="165214"/>
                    <a:pt x="4381964" y="166522"/>
                  </a:cubicBezTo>
                  <a:cubicBezTo>
                    <a:pt x="4380656" y="167830"/>
                    <a:pt x="4378881" y="168565"/>
                    <a:pt x="4377031" y="168565"/>
                  </a:cubicBezTo>
                  <a:lnTo>
                    <a:pt x="6977" y="168565"/>
                  </a:lnTo>
                  <a:cubicBezTo>
                    <a:pt x="5126" y="168565"/>
                    <a:pt x="3352" y="167830"/>
                    <a:pt x="2043" y="166522"/>
                  </a:cubicBezTo>
                  <a:cubicBezTo>
                    <a:pt x="735" y="165214"/>
                    <a:pt x="0" y="163439"/>
                    <a:pt x="0" y="161589"/>
                  </a:cubicBezTo>
                  <a:lnTo>
                    <a:pt x="0" y="6977"/>
                  </a:lnTo>
                  <a:cubicBezTo>
                    <a:pt x="0" y="5126"/>
                    <a:pt x="735" y="3352"/>
                    <a:pt x="2043" y="2043"/>
                  </a:cubicBezTo>
                  <a:cubicBezTo>
                    <a:pt x="3352" y="735"/>
                    <a:pt x="5126" y="0"/>
                    <a:pt x="6977" y="0"/>
                  </a:cubicBezTo>
                  <a:close/>
                </a:path>
              </a:pathLst>
            </a:custGeom>
            <a:solidFill>
              <a:srgbClr val="FFDE79"/>
            </a:solidFill>
          </p:spPr>
          <p:txBody>
            <a:bodyPr/>
            <a:lstStyle/>
            <a:p>
              <a:endParaRPr lang="en-US"/>
            </a:p>
          </p:txBody>
        </p:sp>
        <p:sp>
          <p:nvSpPr>
            <p:cNvPr id="22" name="TextBox 22"/>
            <p:cNvSpPr txBox="1"/>
            <p:nvPr/>
          </p:nvSpPr>
          <p:spPr>
            <a:xfrm>
              <a:off x="0" y="-9525"/>
              <a:ext cx="4384007" cy="178090"/>
            </a:xfrm>
            <a:prstGeom prst="rect">
              <a:avLst/>
            </a:prstGeom>
          </p:spPr>
          <p:txBody>
            <a:bodyPr lIns="50800" tIns="50800" rIns="50800" bIns="50800" rtlCol="0" anchor="ctr"/>
            <a:lstStyle/>
            <a:p>
              <a:pPr algn="ctr">
                <a:lnSpc>
                  <a:spcPts val="1980"/>
                </a:lnSpc>
              </a:pPr>
              <a:endParaRPr/>
            </a:p>
          </p:txBody>
        </p:sp>
      </p:grpSp>
      <p:grpSp>
        <p:nvGrpSpPr>
          <p:cNvPr id="23" name="Group 23"/>
          <p:cNvGrpSpPr/>
          <p:nvPr/>
        </p:nvGrpSpPr>
        <p:grpSpPr>
          <a:xfrm>
            <a:off x="702642" y="5455057"/>
            <a:ext cx="16645528" cy="516915"/>
            <a:chOff x="0" y="0"/>
            <a:chExt cx="4384007" cy="136142"/>
          </a:xfrm>
        </p:grpSpPr>
        <p:sp>
          <p:nvSpPr>
            <p:cNvPr id="24" name="Freeform 24"/>
            <p:cNvSpPr/>
            <p:nvPr/>
          </p:nvSpPr>
          <p:spPr>
            <a:xfrm>
              <a:off x="0" y="0"/>
              <a:ext cx="4384008" cy="136142"/>
            </a:xfrm>
            <a:custGeom>
              <a:avLst/>
              <a:gdLst/>
              <a:ahLst/>
              <a:cxnLst/>
              <a:rect l="l" t="t" r="r" b="b"/>
              <a:pathLst>
                <a:path w="4384008" h="136142">
                  <a:moveTo>
                    <a:pt x="6977" y="0"/>
                  </a:moveTo>
                  <a:lnTo>
                    <a:pt x="4377031" y="0"/>
                  </a:lnTo>
                  <a:cubicBezTo>
                    <a:pt x="4378881" y="0"/>
                    <a:pt x="4380656" y="735"/>
                    <a:pt x="4381964" y="2043"/>
                  </a:cubicBezTo>
                  <a:cubicBezTo>
                    <a:pt x="4383273" y="3352"/>
                    <a:pt x="4384008" y="5126"/>
                    <a:pt x="4384008" y="6977"/>
                  </a:cubicBezTo>
                  <a:lnTo>
                    <a:pt x="4384008" y="129166"/>
                  </a:lnTo>
                  <a:cubicBezTo>
                    <a:pt x="4384008" y="131016"/>
                    <a:pt x="4383273" y="132790"/>
                    <a:pt x="4381964" y="134099"/>
                  </a:cubicBezTo>
                  <a:cubicBezTo>
                    <a:pt x="4380656" y="135407"/>
                    <a:pt x="4378881" y="136142"/>
                    <a:pt x="4377031" y="136142"/>
                  </a:cubicBezTo>
                  <a:lnTo>
                    <a:pt x="6977" y="136142"/>
                  </a:lnTo>
                  <a:cubicBezTo>
                    <a:pt x="5126" y="136142"/>
                    <a:pt x="3352" y="135407"/>
                    <a:pt x="2043" y="134099"/>
                  </a:cubicBezTo>
                  <a:cubicBezTo>
                    <a:pt x="735" y="132790"/>
                    <a:pt x="0" y="131016"/>
                    <a:pt x="0" y="129166"/>
                  </a:cubicBezTo>
                  <a:lnTo>
                    <a:pt x="0" y="6977"/>
                  </a:lnTo>
                  <a:cubicBezTo>
                    <a:pt x="0" y="5126"/>
                    <a:pt x="735" y="3352"/>
                    <a:pt x="2043" y="2043"/>
                  </a:cubicBezTo>
                  <a:cubicBezTo>
                    <a:pt x="3352" y="735"/>
                    <a:pt x="5126" y="0"/>
                    <a:pt x="6977" y="0"/>
                  </a:cubicBezTo>
                  <a:close/>
                </a:path>
              </a:pathLst>
            </a:custGeom>
            <a:solidFill>
              <a:srgbClr val="FFDE79"/>
            </a:solidFill>
          </p:spPr>
          <p:txBody>
            <a:bodyPr/>
            <a:lstStyle/>
            <a:p>
              <a:endParaRPr lang="en-US"/>
            </a:p>
          </p:txBody>
        </p:sp>
        <p:sp>
          <p:nvSpPr>
            <p:cNvPr id="25" name="TextBox 25"/>
            <p:cNvSpPr txBox="1"/>
            <p:nvPr/>
          </p:nvSpPr>
          <p:spPr>
            <a:xfrm>
              <a:off x="0" y="-9525"/>
              <a:ext cx="4384007" cy="145667"/>
            </a:xfrm>
            <a:prstGeom prst="rect">
              <a:avLst/>
            </a:prstGeom>
          </p:spPr>
          <p:txBody>
            <a:bodyPr lIns="50800" tIns="50800" rIns="50800" bIns="50800" rtlCol="0" anchor="ctr"/>
            <a:lstStyle/>
            <a:p>
              <a:pPr algn="ctr">
                <a:lnSpc>
                  <a:spcPts val="1980"/>
                </a:lnSpc>
              </a:pPr>
              <a:endParaRPr/>
            </a:p>
          </p:txBody>
        </p:sp>
      </p:grpSp>
      <p:grpSp>
        <p:nvGrpSpPr>
          <p:cNvPr id="26" name="Group 26"/>
          <p:cNvGrpSpPr/>
          <p:nvPr/>
        </p:nvGrpSpPr>
        <p:grpSpPr>
          <a:xfrm>
            <a:off x="702642" y="4871467"/>
            <a:ext cx="16645528" cy="516915"/>
            <a:chOff x="0" y="0"/>
            <a:chExt cx="4384007" cy="136142"/>
          </a:xfrm>
        </p:grpSpPr>
        <p:sp>
          <p:nvSpPr>
            <p:cNvPr id="27" name="Freeform 27"/>
            <p:cNvSpPr/>
            <p:nvPr/>
          </p:nvSpPr>
          <p:spPr>
            <a:xfrm>
              <a:off x="0" y="0"/>
              <a:ext cx="4384008" cy="136142"/>
            </a:xfrm>
            <a:custGeom>
              <a:avLst/>
              <a:gdLst/>
              <a:ahLst/>
              <a:cxnLst/>
              <a:rect l="l" t="t" r="r" b="b"/>
              <a:pathLst>
                <a:path w="4384008" h="136142">
                  <a:moveTo>
                    <a:pt x="6977" y="0"/>
                  </a:moveTo>
                  <a:lnTo>
                    <a:pt x="4377031" y="0"/>
                  </a:lnTo>
                  <a:cubicBezTo>
                    <a:pt x="4378881" y="0"/>
                    <a:pt x="4380656" y="735"/>
                    <a:pt x="4381964" y="2043"/>
                  </a:cubicBezTo>
                  <a:cubicBezTo>
                    <a:pt x="4383273" y="3352"/>
                    <a:pt x="4384008" y="5126"/>
                    <a:pt x="4384008" y="6977"/>
                  </a:cubicBezTo>
                  <a:lnTo>
                    <a:pt x="4384008" y="129166"/>
                  </a:lnTo>
                  <a:cubicBezTo>
                    <a:pt x="4384008" y="131016"/>
                    <a:pt x="4383273" y="132790"/>
                    <a:pt x="4381964" y="134099"/>
                  </a:cubicBezTo>
                  <a:cubicBezTo>
                    <a:pt x="4380656" y="135407"/>
                    <a:pt x="4378881" y="136142"/>
                    <a:pt x="4377031" y="136142"/>
                  </a:cubicBezTo>
                  <a:lnTo>
                    <a:pt x="6977" y="136142"/>
                  </a:lnTo>
                  <a:cubicBezTo>
                    <a:pt x="5126" y="136142"/>
                    <a:pt x="3352" y="135407"/>
                    <a:pt x="2043" y="134099"/>
                  </a:cubicBezTo>
                  <a:cubicBezTo>
                    <a:pt x="735" y="132790"/>
                    <a:pt x="0" y="131016"/>
                    <a:pt x="0" y="129166"/>
                  </a:cubicBezTo>
                  <a:lnTo>
                    <a:pt x="0" y="6977"/>
                  </a:lnTo>
                  <a:cubicBezTo>
                    <a:pt x="0" y="5126"/>
                    <a:pt x="735" y="3352"/>
                    <a:pt x="2043" y="2043"/>
                  </a:cubicBezTo>
                  <a:cubicBezTo>
                    <a:pt x="3352" y="735"/>
                    <a:pt x="5126" y="0"/>
                    <a:pt x="6977" y="0"/>
                  </a:cubicBezTo>
                  <a:close/>
                </a:path>
              </a:pathLst>
            </a:custGeom>
            <a:solidFill>
              <a:srgbClr val="FFDE79"/>
            </a:solidFill>
          </p:spPr>
          <p:txBody>
            <a:bodyPr/>
            <a:lstStyle/>
            <a:p>
              <a:endParaRPr lang="en-US"/>
            </a:p>
          </p:txBody>
        </p:sp>
        <p:sp>
          <p:nvSpPr>
            <p:cNvPr id="28" name="TextBox 28"/>
            <p:cNvSpPr txBox="1"/>
            <p:nvPr/>
          </p:nvSpPr>
          <p:spPr>
            <a:xfrm>
              <a:off x="0" y="-9525"/>
              <a:ext cx="4384007" cy="145667"/>
            </a:xfrm>
            <a:prstGeom prst="rect">
              <a:avLst/>
            </a:prstGeom>
          </p:spPr>
          <p:txBody>
            <a:bodyPr lIns="50800" tIns="50800" rIns="50800" bIns="50800" rtlCol="0" anchor="ctr"/>
            <a:lstStyle/>
            <a:p>
              <a:pPr algn="ctr">
                <a:lnSpc>
                  <a:spcPts val="1980"/>
                </a:lnSpc>
              </a:pPr>
              <a:endParaRPr/>
            </a:p>
          </p:txBody>
        </p:sp>
      </p:grpSp>
      <p:grpSp>
        <p:nvGrpSpPr>
          <p:cNvPr id="29" name="Group 29"/>
          <p:cNvGrpSpPr/>
          <p:nvPr/>
        </p:nvGrpSpPr>
        <p:grpSpPr>
          <a:xfrm>
            <a:off x="702642" y="4045357"/>
            <a:ext cx="16645528" cy="768960"/>
            <a:chOff x="0" y="0"/>
            <a:chExt cx="4384007" cy="202524"/>
          </a:xfrm>
        </p:grpSpPr>
        <p:sp>
          <p:nvSpPr>
            <p:cNvPr id="30" name="Freeform 30"/>
            <p:cNvSpPr/>
            <p:nvPr/>
          </p:nvSpPr>
          <p:spPr>
            <a:xfrm>
              <a:off x="0" y="0"/>
              <a:ext cx="4384008" cy="202524"/>
            </a:xfrm>
            <a:custGeom>
              <a:avLst/>
              <a:gdLst/>
              <a:ahLst/>
              <a:cxnLst/>
              <a:rect l="l" t="t" r="r" b="b"/>
              <a:pathLst>
                <a:path w="4384008" h="202524">
                  <a:moveTo>
                    <a:pt x="6977" y="0"/>
                  </a:moveTo>
                  <a:lnTo>
                    <a:pt x="4377031" y="0"/>
                  </a:lnTo>
                  <a:cubicBezTo>
                    <a:pt x="4378881" y="0"/>
                    <a:pt x="4380656" y="735"/>
                    <a:pt x="4381964" y="2043"/>
                  </a:cubicBezTo>
                  <a:cubicBezTo>
                    <a:pt x="4383273" y="3352"/>
                    <a:pt x="4384008" y="5126"/>
                    <a:pt x="4384008" y="6977"/>
                  </a:cubicBezTo>
                  <a:lnTo>
                    <a:pt x="4384008" y="195548"/>
                  </a:lnTo>
                  <a:cubicBezTo>
                    <a:pt x="4384008" y="197398"/>
                    <a:pt x="4383273" y="199173"/>
                    <a:pt x="4381964" y="200481"/>
                  </a:cubicBezTo>
                  <a:cubicBezTo>
                    <a:pt x="4380656" y="201789"/>
                    <a:pt x="4378881" y="202524"/>
                    <a:pt x="4377031" y="202524"/>
                  </a:cubicBezTo>
                  <a:lnTo>
                    <a:pt x="6977" y="202524"/>
                  </a:lnTo>
                  <a:cubicBezTo>
                    <a:pt x="5126" y="202524"/>
                    <a:pt x="3352" y="201789"/>
                    <a:pt x="2043" y="200481"/>
                  </a:cubicBezTo>
                  <a:cubicBezTo>
                    <a:pt x="735" y="199173"/>
                    <a:pt x="0" y="197398"/>
                    <a:pt x="0" y="195548"/>
                  </a:cubicBezTo>
                  <a:lnTo>
                    <a:pt x="0" y="6977"/>
                  </a:lnTo>
                  <a:cubicBezTo>
                    <a:pt x="0" y="5126"/>
                    <a:pt x="735" y="3352"/>
                    <a:pt x="2043" y="2043"/>
                  </a:cubicBezTo>
                  <a:cubicBezTo>
                    <a:pt x="3352" y="735"/>
                    <a:pt x="5126" y="0"/>
                    <a:pt x="6977" y="0"/>
                  </a:cubicBezTo>
                  <a:close/>
                </a:path>
              </a:pathLst>
            </a:custGeom>
            <a:solidFill>
              <a:srgbClr val="FFDE79"/>
            </a:solidFill>
          </p:spPr>
          <p:txBody>
            <a:bodyPr/>
            <a:lstStyle/>
            <a:p>
              <a:endParaRPr lang="en-US"/>
            </a:p>
          </p:txBody>
        </p:sp>
        <p:sp>
          <p:nvSpPr>
            <p:cNvPr id="31" name="TextBox 31"/>
            <p:cNvSpPr txBox="1"/>
            <p:nvPr/>
          </p:nvSpPr>
          <p:spPr>
            <a:xfrm>
              <a:off x="0" y="-9525"/>
              <a:ext cx="4384007" cy="212049"/>
            </a:xfrm>
            <a:prstGeom prst="rect">
              <a:avLst/>
            </a:prstGeom>
          </p:spPr>
          <p:txBody>
            <a:bodyPr lIns="50800" tIns="50800" rIns="50800" bIns="50800" rtlCol="0" anchor="ctr"/>
            <a:lstStyle/>
            <a:p>
              <a:pPr algn="ctr">
                <a:lnSpc>
                  <a:spcPts val="1980"/>
                </a:lnSpc>
              </a:pPr>
              <a:endParaRPr/>
            </a:p>
          </p:txBody>
        </p:sp>
      </p:grpSp>
      <p:grpSp>
        <p:nvGrpSpPr>
          <p:cNvPr id="32" name="Group 32"/>
          <p:cNvGrpSpPr/>
          <p:nvPr/>
        </p:nvGrpSpPr>
        <p:grpSpPr>
          <a:xfrm>
            <a:off x="721523" y="6804357"/>
            <a:ext cx="16645528" cy="640022"/>
            <a:chOff x="0" y="0"/>
            <a:chExt cx="4384007" cy="168565"/>
          </a:xfrm>
        </p:grpSpPr>
        <p:sp>
          <p:nvSpPr>
            <p:cNvPr id="33" name="Freeform 33"/>
            <p:cNvSpPr/>
            <p:nvPr/>
          </p:nvSpPr>
          <p:spPr>
            <a:xfrm>
              <a:off x="0" y="0"/>
              <a:ext cx="4384008" cy="168565"/>
            </a:xfrm>
            <a:custGeom>
              <a:avLst/>
              <a:gdLst/>
              <a:ahLst/>
              <a:cxnLst/>
              <a:rect l="l" t="t" r="r" b="b"/>
              <a:pathLst>
                <a:path w="4384008" h="168565">
                  <a:moveTo>
                    <a:pt x="6977" y="0"/>
                  </a:moveTo>
                  <a:lnTo>
                    <a:pt x="4377031" y="0"/>
                  </a:lnTo>
                  <a:cubicBezTo>
                    <a:pt x="4378881" y="0"/>
                    <a:pt x="4380656" y="735"/>
                    <a:pt x="4381964" y="2043"/>
                  </a:cubicBezTo>
                  <a:cubicBezTo>
                    <a:pt x="4383273" y="3352"/>
                    <a:pt x="4384008" y="5126"/>
                    <a:pt x="4384008" y="6977"/>
                  </a:cubicBezTo>
                  <a:lnTo>
                    <a:pt x="4384008" y="161589"/>
                  </a:lnTo>
                  <a:cubicBezTo>
                    <a:pt x="4384008" y="163439"/>
                    <a:pt x="4383273" y="165214"/>
                    <a:pt x="4381964" y="166522"/>
                  </a:cubicBezTo>
                  <a:cubicBezTo>
                    <a:pt x="4380656" y="167830"/>
                    <a:pt x="4378881" y="168565"/>
                    <a:pt x="4377031" y="168565"/>
                  </a:cubicBezTo>
                  <a:lnTo>
                    <a:pt x="6977" y="168565"/>
                  </a:lnTo>
                  <a:cubicBezTo>
                    <a:pt x="5126" y="168565"/>
                    <a:pt x="3352" y="167830"/>
                    <a:pt x="2043" y="166522"/>
                  </a:cubicBezTo>
                  <a:cubicBezTo>
                    <a:pt x="735" y="165214"/>
                    <a:pt x="0" y="163439"/>
                    <a:pt x="0" y="161589"/>
                  </a:cubicBezTo>
                  <a:lnTo>
                    <a:pt x="0" y="6977"/>
                  </a:lnTo>
                  <a:cubicBezTo>
                    <a:pt x="0" y="5126"/>
                    <a:pt x="735" y="3352"/>
                    <a:pt x="2043" y="2043"/>
                  </a:cubicBezTo>
                  <a:cubicBezTo>
                    <a:pt x="3352" y="735"/>
                    <a:pt x="5126" y="0"/>
                    <a:pt x="6977" y="0"/>
                  </a:cubicBezTo>
                  <a:close/>
                </a:path>
              </a:pathLst>
            </a:custGeom>
            <a:solidFill>
              <a:srgbClr val="FFDE79"/>
            </a:solidFill>
          </p:spPr>
          <p:txBody>
            <a:bodyPr/>
            <a:lstStyle/>
            <a:p>
              <a:endParaRPr lang="en-US"/>
            </a:p>
          </p:txBody>
        </p:sp>
        <p:sp>
          <p:nvSpPr>
            <p:cNvPr id="34" name="TextBox 34"/>
            <p:cNvSpPr txBox="1"/>
            <p:nvPr/>
          </p:nvSpPr>
          <p:spPr>
            <a:xfrm>
              <a:off x="0" y="-9525"/>
              <a:ext cx="4384007" cy="178090"/>
            </a:xfrm>
            <a:prstGeom prst="rect">
              <a:avLst/>
            </a:prstGeom>
          </p:spPr>
          <p:txBody>
            <a:bodyPr lIns="50800" tIns="50800" rIns="50800" bIns="50800" rtlCol="0" anchor="ctr"/>
            <a:lstStyle/>
            <a:p>
              <a:pPr algn="ctr">
                <a:lnSpc>
                  <a:spcPts val="1980"/>
                </a:lnSpc>
              </a:pPr>
              <a:endParaRPr/>
            </a:p>
          </p:txBody>
        </p:sp>
      </p:grpSp>
      <p:graphicFrame>
        <p:nvGraphicFramePr>
          <p:cNvPr id="35" name="Table 35"/>
          <p:cNvGraphicFramePr>
            <a:graphicFrameLocks noGrp="1"/>
          </p:cNvGraphicFramePr>
          <p:nvPr/>
        </p:nvGraphicFramePr>
        <p:xfrm>
          <a:off x="721523" y="3293896"/>
          <a:ext cx="16626648" cy="4960759"/>
        </p:xfrm>
        <a:graphic>
          <a:graphicData uri="http://schemas.openxmlformats.org/drawingml/2006/table">
            <a:tbl>
              <a:tblPr/>
              <a:tblGrid>
                <a:gridCol w="7884482">
                  <a:extLst>
                    <a:ext uri="{9D8B030D-6E8A-4147-A177-3AD203B41FA5}">
                      <a16:colId xmlns:a16="http://schemas.microsoft.com/office/drawing/2014/main" val="20000"/>
                    </a:ext>
                  </a:extLst>
                </a:gridCol>
                <a:gridCol w="8742166">
                  <a:extLst>
                    <a:ext uri="{9D8B030D-6E8A-4147-A177-3AD203B41FA5}">
                      <a16:colId xmlns:a16="http://schemas.microsoft.com/office/drawing/2014/main" val="20001"/>
                    </a:ext>
                  </a:extLst>
                </a:gridCol>
              </a:tblGrid>
              <a:tr h="600075">
                <a:tc>
                  <a:txBody>
                    <a:bodyPr/>
                    <a:lstStyle/>
                    <a:p>
                      <a:pPr algn="ctr" rtl="1">
                        <a:lnSpc>
                          <a:spcPts val="4140"/>
                        </a:lnSpc>
                        <a:defRPr/>
                      </a:pPr>
                      <a:r>
                        <a:rPr lang="ar-EG" sz="2300" b="1" spc="23">
                          <a:solidFill>
                            <a:srgbClr val="000000"/>
                          </a:solidFill>
                          <a:latin typeface="Almarai Bold"/>
                          <a:ea typeface="Almarai Bold"/>
                          <a:cs typeface="Almarai Bold"/>
                          <a:sym typeface="Almarai Bold"/>
                          <a:rtl/>
                        </a:rPr>
                        <a:t>العيوب</a:t>
                      </a:r>
                      <a:endParaRPr lang="en-US" sz="1100"/>
                    </a:p>
                  </a:txBody>
                  <a:tcPr marL="38100" marR="38100" marT="38100" marB="38100" anchor="ctr">
                    <a:lnL w="0" cap="flat" cmpd="sng" algn="ctr">
                      <a:solidFill>
                        <a:srgbClr val="000000"/>
                      </a:solidFill>
                      <a:prstDash val="solid"/>
                      <a:round/>
                      <a:headEnd type="none" w="med" len="med"/>
                      <a:tailEnd type="none" w="med" len="med"/>
                    </a:lnL>
                    <a:lnR w="0" cap="flat" cmpd="sng" algn="ctr">
                      <a:solidFill>
                        <a:srgbClr val="A6A6A6"/>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A6A6A6"/>
                      </a:solidFill>
                      <a:prstDash val="solid"/>
                      <a:round/>
                      <a:headEnd type="none" w="med" len="med"/>
                      <a:tailEnd type="none" w="med" len="med"/>
                    </a:lnB>
                  </a:tcPr>
                </a:tc>
                <a:tc>
                  <a:txBody>
                    <a:bodyPr/>
                    <a:lstStyle/>
                    <a:p>
                      <a:pPr algn="ctr" rtl="1">
                        <a:lnSpc>
                          <a:spcPts val="4140"/>
                        </a:lnSpc>
                        <a:defRPr/>
                      </a:pPr>
                      <a:r>
                        <a:rPr lang="ar-EG" sz="2300" b="1" spc="23">
                          <a:solidFill>
                            <a:srgbClr val="000000"/>
                          </a:solidFill>
                          <a:latin typeface="Almarai Bold"/>
                          <a:ea typeface="Almarai Bold"/>
                          <a:cs typeface="Almarai Bold"/>
                          <a:sym typeface="Almarai Bold"/>
                          <a:rtl/>
                        </a:rPr>
                        <a:t>المزايا </a:t>
                      </a:r>
                      <a:endParaRPr lang="en-US" sz="1100"/>
                    </a:p>
                  </a:txBody>
                  <a:tcPr marL="38100" marR="38100" marT="38100" marB="38100" anchor="ctr">
                    <a:lnL w="0" cap="flat" cmpd="sng" algn="ctr">
                      <a:solidFill>
                        <a:srgbClr val="A6A6A6"/>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000000"/>
                      </a:solidFill>
                      <a:prstDash val="solid"/>
                      <a:round/>
                      <a:headEnd type="none" w="med" len="med"/>
                      <a:tailEnd type="none" w="med" len="med"/>
                    </a:lnT>
                    <a:lnB w="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0"/>
                  </a:ext>
                </a:extLst>
              </a:tr>
              <a:tr h="855521">
                <a:tc>
                  <a:txBody>
                    <a:bodyPr/>
                    <a:lstStyle/>
                    <a:p>
                      <a:pPr algn="r" rtl="1">
                        <a:lnSpc>
                          <a:spcPts val="3960"/>
                        </a:lnSpc>
                        <a:defRPr/>
                      </a:pPr>
                      <a:r>
                        <a:rPr lang="ar-EG" sz="2200" spc="22">
                          <a:solidFill>
                            <a:srgbClr val="000000"/>
                          </a:solidFill>
                          <a:latin typeface="Almarai"/>
                          <a:ea typeface="Almarai"/>
                          <a:cs typeface="Almarai"/>
                          <a:sym typeface="Almarai"/>
                          <a:rtl/>
                        </a:rPr>
                        <a:t>قد لا تتضح أسباب بيع المشروع التي قد تكون غير مرضية او إيجابية </a:t>
                      </a:r>
                      <a:endParaRPr lang="en-US" sz="1100"/>
                    </a:p>
                  </a:txBody>
                  <a:tcPr marL="38100" marR="38100" marT="38100" marB="38100" anchor="ctr">
                    <a:lnL w="0" cap="flat" cmpd="sng" algn="ctr">
                      <a:solidFill>
                        <a:srgbClr val="000000"/>
                      </a:solidFill>
                      <a:prstDash val="solid"/>
                      <a:round/>
                      <a:headEnd type="none" w="med" len="med"/>
                      <a:tailEnd type="none" w="med" len="med"/>
                    </a:lnL>
                    <a:lnR w="0" cap="flat" cmpd="sng" algn="ctr">
                      <a:solidFill>
                        <a:srgbClr val="A6A6A6"/>
                      </a:solidFill>
                      <a:prstDash val="solid"/>
                      <a:round/>
                      <a:headEnd type="none" w="med" len="med"/>
                      <a:tailEnd type="none" w="med" len="med"/>
                    </a:lnR>
                    <a:lnT w="0" cap="flat" cmpd="sng" algn="ctr">
                      <a:solidFill>
                        <a:srgbClr val="A6A6A6"/>
                      </a:solidFill>
                      <a:prstDash val="solid"/>
                      <a:round/>
                      <a:headEnd type="none" w="med" len="med"/>
                      <a:tailEnd type="none" w="med" len="med"/>
                    </a:lnT>
                    <a:lnB w="0" cap="flat" cmpd="sng" algn="ctr">
                      <a:solidFill>
                        <a:srgbClr val="A6A6A6"/>
                      </a:solidFill>
                      <a:prstDash val="solid"/>
                      <a:round/>
                      <a:headEnd type="none" w="med" len="med"/>
                      <a:tailEnd type="none" w="med" len="med"/>
                    </a:lnB>
                  </a:tcPr>
                </a:tc>
                <a:tc>
                  <a:txBody>
                    <a:bodyPr/>
                    <a:lstStyle/>
                    <a:p>
                      <a:pPr algn="r" rtl="1">
                        <a:lnSpc>
                          <a:spcPts val="4140"/>
                        </a:lnSpc>
                        <a:defRPr/>
                      </a:pPr>
                      <a:r>
                        <a:rPr lang="ar-EG" sz="2300" spc="23">
                          <a:solidFill>
                            <a:srgbClr val="000000"/>
                          </a:solidFill>
                          <a:latin typeface="Almarai"/>
                          <a:ea typeface="Almarai"/>
                          <a:cs typeface="Almarai"/>
                          <a:sym typeface="Almarai"/>
                          <a:rtl/>
                        </a:rPr>
                        <a:t>عدم الحاجة الى إجراءات ترخيص جديدة </a:t>
                      </a:r>
                      <a:endParaRPr lang="en-US" sz="1100"/>
                    </a:p>
                  </a:txBody>
                  <a:tcPr marL="38100" marR="38100" marT="38100" marB="38100" anchor="ctr">
                    <a:lnL w="0" cap="flat" cmpd="sng" algn="ctr">
                      <a:solidFill>
                        <a:srgbClr val="A6A6A6"/>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A6A6A6"/>
                      </a:solidFill>
                      <a:prstDash val="solid"/>
                      <a:round/>
                      <a:headEnd type="none" w="med" len="med"/>
                      <a:tailEnd type="none" w="med" len="med"/>
                    </a:lnT>
                    <a:lnB w="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1"/>
                  </a:ext>
                </a:extLst>
              </a:tr>
              <a:tr h="590550">
                <a:tc>
                  <a:txBody>
                    <a:bodyPr/>
                    <a:lstStyle/>
                    <a:p>
                      <a:pPr algn="r" rtl="1">
                        <a:lnSpc>
                          <a:spcPts val="4140"/>
                        </a:lnSpc>
                        <a:defRPr/>
                      </a:pPr>
                      <a:r>
                        <a:rPr lang="ar-EG" sz="2300" spc="23">
                          <a:solidFill>
                            <a:srgbClr val="000000"/>
                          </a:solidFill>
                          <a:latin typeface="Almarai"/>
                          <a:ea typeface="Almarai"/>
                          <a:cs typeface="Almarai"/>
                          <a:sym typeface="Almarai"/>
                          <a:rtl/>
                        </a:rPr>
                        <a:t>قد لا تتوفر في المشروع الخصائص و المقومات التي تبحث عنها </a:t>
                      </a:r>
                      <a:endParaRPr lang="en-US" sz="1100"/>
                    </a:p>
                  </a:txBody>
                  <a:tcPr marL="38100" marR="38100" marT="38100" marB="38100" anchor="ctr">
                    <a:lnL w="0" cap="flat" cmpd="sng" algn="ctr">
                      <a:solidFill>
                        <a:srgbClr val="000000"/>
                      </a:solidFill>
                      <a:prstDash val="solid"/>
                      <a:round/>
                      <a:headEnd type="none" w="med" len="med"/>
                      <a:tailEnd type="none" w="med" len="med"/>
                    </a:lnL>
                    <a:lnR w="0" cap="flat" cmpd="sng" algn="ctr">
                      <a:solidFill>
                        <a:srgbClr val="A6A6A6"/>
                      </a:solidFill>
                      <a:prstDash val="solid"/>
                      <a:round/>
                      <a:headEnd type="none" w="med" len="med"/>
                      <a:tailEnd type="none" w="med" len="med"/>
                    </a:lnR>
                    <a:lnT w="0" cap="flat" cmpd="sng" algn="ctr">
                      <a:solidFill>
                        <a:srgbClr val="A6A6A6"/>
                      </a:solidFill>
                      <a:prstDash val="solid"/>
                      <a:round/>
                      <a:headEnd type="none" w="med" len="med"/>
                      <a:tailEnd type="none" w="med" len="med"/>
                    </a:lnT>
                    <a:lnB w="0" cap="flat" cmpd="sng" algn="ctr">
                      <a:solidFill>
                        <a:srgbClr val="A6A6A6"/>
                      </a:solidFill>
                      <a:prstDash val="solid"/>
                      <a:round/>
                      <a:headEnd type="none" w="med" len="med"/>
                      <a:tailEnd type="none" w="med" len="med"/>
                    </a:lnB>
                  </a:tcPr>
                </a:tc>
                <a:tc>
                  <a:txBody>
                    <a:bodyPr/>
                    <a:lstStyle/>
                    <a:p>
                      <a:pPr algn="r" rtl="1">
                        <a:lnSpc>
                          <a:spcPts val="4140"/>
                        </a:lnSpc>
                        <a:defRPr/>
                      </a:pPr>
                      <a:r>
                        <a:rPr lang="ar-EG" sz="2300" spc="23">
                          <a:solidFill>
                            <a:srgbClr val="000000"/>
                          </a:solidFill>
                          <a:latin typeface="Almarai"/>
                          <a:ea typeface="Almarai"/>
                          <a:cs typeface="Almarai"/>
                          <a:sym typeface="Almarai"/>
                          <a:rtl/>
                        </a:rPr>
                        <a:t>الاستفادة من كونه قائم، فله سوقه و زبائنه و موردوه و موظفوه </a:t>
                      </a:r>
                      <a:endParaRPr lang="en-US" sz="1100"/>
                    </a:p>
                  </a:txBody>
                  <a:tcPr marL="38100" marR="38100" marT="38100" marB="38100" anchor="ctr">
                    <a:lnL w="0" cap="flat" cmpd="sng" algn="ctr">
                      <a:solidFill>
                        <a:srgbClr val="A6A6A6"/>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A6A6A6"/>
                      </a:solidFill>
                      <a:prstDash val="solid"/>
                      <a:round/>
                      <a:headEnd type="none" w="med" len="med"/>
                      <a:tailEnd type="none" w="med" len="med"/>
                    </a:lnT>
                    <a:lnB w="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590550">
                <a:tc>
                  <a:txBody>
                    <a:bodyPr/>
                    <a:lstStyle/>
                    <a:p>
                      <a:pPr algn="r" rtl="1">
                        <a:lnSpc>
                          <a:spcPts val="4140"/>
                        </a:lnSpc>
                        <a:defRPr/>
                      </a:pPr>
                      <a:r>
                        <a:rPr lang="ar-EG" sz="2300" spc="23">
                          <a:solidFill>
                            <a:srgbClr val="000000"/>
                          </a:solidFill>
                          <a:latin typeface="Almarai"/>
                          <a:ea typeface="Almarai"/>
                          <a:cs typeface="Almarai"/>
                          <a:sym typeface="Almarai"/>
                          <a:rtl/>
                        </a:rPr>
                        <a:t>قد لا يتوافق مع تصوراتك و طموحاتك </a:t>
                      </a:r>
                      <a:endParaRPr lang="en-US" sz="1100"/>
                    </a:p>
                  </a:txBody>
                  <a:tcPr marL="38100" marR="38100" marT="38100" marB="38100" anchor="ctr">
                    <a:lnL w="0" cap="flat" cmpd="sng" algn="ctr">
                      <a:solidFill>
                        <a:srgbClr val="000000"/>
                      </a:solidFill>
                      <a:prstDash val="solid"/>
                      <a:round/>
                      <a:headEnd type="none" w="med" len="med"/>
                      <a:tailEnd type="none" w="med" len="med"/>
                    </a:lnL>
                    <a:lnR w="0" cap="flat" cmpd="sng" algn="ctr">
                      <a:solidFill>
                        <a:srgbClr val="A6A6A6"/>
                      </a:solidFill>
                      <a:prstDash val="solid"/>
                      <a:round/>
                      <a:headEnd type="none" w="med" len="med"/>
                      <a:tailEnd type="none" w="med" len="med"/>
                    </a:lnR>
                    <a:lnT w="0" cap="flat" cmpd="sng" algn="ctr">
                      <a:solidFill>
                        <a:srgbClr val="A6A6A6"/>
                      </a:solidFill>
                      <a:prstDash val="solid"/>
                      <a:round/>
                      <a:headEnd type="none" w="med" len="med"/>
                      <a:tailEnd type="none" w="med" len="med"/>
                    </a:lnT>
                    <a:lnB w="0" cap="flat" cmpd="sng" algn="ctr">
                      <a:solidFill>
                        <a:srgbClr val="A6A6A6"/>
                      </a:solidFill>
                      <a:prstDash val="solid"/>
                      <a:round/>
                      <a:headEnd type="none" w="med" len="med"/>
                      <a:tailEnd type="none" w="med" len="med"/>
                    </a:lnB>
                  </a:tcPr>
                </a:tc>
                <a:tc>
                  <a:txBody>
                    <a:bodyPr/>
                    <a:lstStyle/>
                    <a:p>
                      <a:pPr algn="r" rtl="1">
                        <a:lnSpc>
                          <a:spcPts val="4140"/>
                        </a:lnSpc>
                        <a:defRPr/>
                      </a:pPr>
                      <a:r>
                        <a:rPr lang="ar-EG" sz="2300" spc="23">
                          <a:solidFill>
                            <a:srgbClr val="000000"/>
                          </a:solidFill>
                          <a:latin typeface="Almarai"/>
                          <a:ea typeface="Almarai"/>
                          <a:cs typeface="Almarai"/>
                          <a:sym typeface="Almarai"/>
                          <a:rtl/>
                        </a:rPr>
                        <a:t>الاستفادة مما للمشروع من خبراته العملية و يكفي المحافظة عليها </a:t>
                      </a:r>
                      <a:endParaRPr lang="en-US" sz="1100"/>
                    </a:p>
                  </a:txBody>
                  <a:tcPr marL="38100" marR="38100" marT="38100" marB="38100" anchor="ctr">
                    <a:lnL w="0" cap="flat" cmpd="sng" algn="ctr">
                      <a:solidFill>
                        <a:srgbClr val="A6A6A6"/>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A6A6A6"/>
                      </a:solidFill>
                      <a:prstDash val="solid"/>
                      <a:round/>
                      <a:headEnd type="none" w="med" len="med"/>
                      <a:tailEnd type="none" w="med" len="med"/>
                    </a:lnT>
                    <a:lnB w="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852952">
                <a:tc>
                  <a:txBody>
                    <a:bodyPr/>
                    <a:lstStyle/>
                    <a:p>
                      <a:pPr algn="r" rtl="1">
                        <a:lnSpc>
                          <a:spcPts val="4140"/>
                        </a:lnSpc>
                        <a:defRPr/>
                      </a:pPr>
                      <a:r>
                        <a:rPr lang="ar-EG" sz="2300" spc="23">
                          <a:solidFill>
                            <a:srgbClr val="000000"/>
                          </a:solidFill>
                          <a:latin typeface="Almarai"/>
                          <a:ea typeface="Almarai"/>
                          <a:cs typeface="Almarai"/>
                          <a:sym typeface="Almarai"/>
                          <a:rtl/>
                        </a:rPr>
                        <a:t>قد لا يلائم ظروفك و توجهاتك </a:t>
                      </a:r>
                      <a:endParaRPr lang="en-US" sz="1100"/>
                    </a:p>
                  </a:txBody>
                  <a:tcPr marL="38100" marR="38100" marT="38100" marB="38100" anchor="ctr">
                    <a:lnL w="0" cap="flat" cmpd="sng" algn="ctr">
                      <a:solidFill>
                        <a:srgbClr val="000000"/>
                      </a:solidFill>
                      <a:prstDash val="solid"/>
                      <a:round/>
                      <a:headEnd type="none" w="med" len="med"/>
                      <a:tailEnd type="none" w="med" len="med"/>
                    </a:lnL>
                    <a:lnR w="0" cap="flat" cmpd="sng" algn="ctr">
                      <a:solidFill>
                        <a:srgbClr val="A6A6A6"/>
                      </a:solidFill>
                      <a:prstDash val="solid"/>
                      <a:round/>
                      <a:headEnd type="none" w="med" len="med"/>
                      <a:tailEnd type="none" w="med" len="med"/>
                    </a:lnR>
                    <a:lnT w="0" cap="flat" cmpd="sng" algn="ctr">
                      <a:solidFill>
                        <a:srgbClr val="A6A6A6"/>
                      </a:solidFill>
                      <a:prstDash val="solid"/>
                      <a:round/>
                      <a:headEnd type="none" w="med" len="med"/>
                      <a:tailEnd type="none" w="med" len="med"/>
                    </a:lnT>
                    <a:lnB w="0" cap="flat" cmpd="sng" algn="ctr">
                      <a:solidFill>
                        <a:srgbClr val="A6A6A6"/>
                      </a:solidFill>
                      <a:prstDash val="solid"/>
                      <a:round/>
                      <a:headEnd type="none" w="med" len="med"/>
                      <a:tailEnd type="none" w="med" len="med"/>
                    </a:lnB>
                  </a:tcPr>
                </a:tc>
                <a:tc>
                  <a:txBody>
                    <a:bodyPr/>
                    <a:lstStyle/>
                    <a:p>
                      <a:pPr algn="r" rtl="1">
                        <a:lnSpc>
                          <a:spcPts val="4140"/>
                        </a:lnSpc>
                        <a:defRPr/>
                      </a:pPr>
                      <a:r>
                        <a:rPr lang="ar-EG" sz="2300" spc="23">
                          <a:solidFill>
                            <a:srgbClr val="000000"/>
                          </a:solidFill>
                          <a:latin typeface="Almarai"/>
                          <a:ea typeface="Almarai"/>
                          <a:cs typeface="Almarai"/>
                          <a:sym typeface="Almarai"/>
                          <a:rtl/>
                        </a:rPr>
                        <a:t>الاستفادة من كونه مستمراً و يحقق إيرادات مستمره </a:t>
                      </a:r>
                      <a:endParaRPr lang="en-US" sz="1100"/>
                    </a:p>
                  </a:txBody>
                  <a:tcPr marL="38100" marR="38100" marT="38100" marB="38100" anchor="ctr">
                    <a:lnL w="0" cap="flat" cmpd="sng" algn="ctr">
                      <a:solidFill>
                        <a:srgbClr val="A6A6A6"/>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A6A6A6"/>
                      </a:solidFill>
                      <a:prstDash val="solid"/>
                      <a:round/>
                      <a:headEnd type="none" w="med" len="med"/>
                      <a:tailEnd type="none" w="med" len="med"/>
                    </a:lnT>
                    <a:lnB w="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r h="604830">
                <a:tc>
                  <a:txBody>
                    <a:bodyPr/>
                    <a:lstStyle/>
                    <a:p>
                      <a:pPr algn="r" rtl="1">
                        <a:lnSpc>
                          <a:spcPts val="4140"/>
                        </a:lnSpc>
                        <a:defRPr/>
                      </a:pPr>
                      <a:r>
                        <a:rPr lang="ar-EG" sz="2300" spc="23">
                          <a:solidFill>
                            <a:srgbClr val="000000"/>
                          </a:solidFill>
                          <a:latin typeface="Almarai"/>
                          <a:ea typeface="Almarai"/>
                          <a:cs typeface="Almarai"/>
                          <a:sym typeface="Almarai"/>
                          <a:rtl/>
                        </a:rPr>
                        <a:t>قد تكون التغييرات على المشروع مكلفة</a:t>
                      </a:r>
                      <a:endParaRPr lang="en-US" sz="1100"/>
                    </a:p>
                  </a:txBody>
                  <a:tcPr marL="38100" marR="38100" marT="38100" marB="38100" anchor="ctr">
                    <a:lnL w="0" cap="flat" cmpd="sng" algn="ctr">
                      <a:solidFill>
                        <a:srgbClr val="000000"/>
                      </a:solidFill>
                      <a:prstDash val="solid"/>
                      <a:round/>
                      <a:headEnd type="none" w="med" len="med"/>
                      <a:tailEnd type="none" w="med" len="med"/>
                    </a:lnL>
                    <a:lnR w="0" cap="flat" cmpd="sng" algn="ctr">
                      <a:solidFill>
                        <a:srgbClr val="A6A6A6"/>
                      </a:solidFill>
                      <a:prstDash val="solid"/>
                      <a:round/>
                      <a:headEnd type="none" w="med" len="med"/>
                      <a:tailEnd type="none" w="med" len="med"/>
                    </a:lnR>
                    <a:lnT w="0" cap="flat" cmpd="sng" algn="ctr">
                      <a:solidFill>
                        <a:srgbClr val="A6A6A6"/>
                      </a:solidFill>
                      <a:prstDash val="solid"/>
                      <a:round/>
                      <a:headEnd type="none" w="med" len="med"/>
                      <a:tailEnd type="none" w="med" len="med"/>
                    </a:lnT>
                    <a:lnB w="0" cap="flat" cmpd="sng" algn="ctr">
                      <a:solidFill>
                        <a:srgbClr val="A6A6A6"/>
                      </a:solidFill>
                      <a:prstDash val="solid"/>
                      <a:round/>
                      <a:headEnd type="none" w="med" len="med"/>
                      <a:tailEnd type="none" w="med" len="med"/>
                    </a:lnB>
                  </a:tcPr>
                </a:tc>
                <a:tc>
                  <a:txBody>
                    <a:bodyPr/>
                    <a:lstStyle/>
                    <a:p>
                      <a:pPr algn="r" rtl="1">
                        <a:lnSpc>
                          <a:spcPts val="4140"/>
                        </a:lnSpc>
                        <a:defRPr/>
                      </a:pPr>
                      <a:r>
                        <a:rPr lang="ar-EG" sz="2300" spc="23">
                          <a:solidFill>
                            <a:srgbClr val="000000"/>
                          </a:solidFill>
                          <a:latin typeface="Almarai"/>
                          <a:ea typeface="Almarai"/>
                          <a:cs typeface="Almarai"/>
                          <a:sym typeface="Almarai"/>
                          <a:rtl/>
                        </a:rPr>
                        <a:t>الاستفادة من الصوره و السمعة الحسنة عن المشروع</a:t>
                      </a:r>
                      <a:endParaRPr lang="en-US" sz="1100"/>
                    </a:p>
                  </a:txBody>
                  <a:tcPr marL="38100" marR="38100" marT="38100" marB="38100" anchor="ctr">
                    <a:lnL w="0" cap="flat" cmpd="sng" algn="ctr">
                      <a:solidFill>
                        <a:srgbClr val="A6A6A6"/>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A6A6A6"/>
                      </a:solidFill>
                      <a:prstDash val="solid"/>
                      <a:round/>
                      <a:headEnd type="none" w="med" len="med"/>
                      <a:tailEnd type="none" w="med" len="med"/>
                    </a:lnT>
                    <a:lnB w="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5"/>
                  </a:ext>
                </a:extLst>
              </a:tr>
              <a:tr h="866281">
                <a:tc>
                  <a:txBody>
                    <a:bodyPr/>
                    <a:lstStyle/>
                    <a:p>
                      <a:pPr algn="r" rtl="1">
                        <a:lnSpc>
                          <a:spcPts val="4140"/>
                        </a:lnSpc>
                        <a:defRPr/>
                      </a:pPr>
                      <a:r>
                        <a:rPr lang="ar-EG" sz="2300" spc="23">
                          <a:solidFill>
                            <a:srgbClr val="000000"/>
                          </a:solidFill>
                          <a:latin typeface="Almarai"/>
                          <a:ea typeface="Almarai"/>
                          <a:cs typeface="Almarai"/>
                          <a:sym typeface="Almarai"/>
                          <a:rtl/>
                        </a:rPr>
                        <a:t>قد تكون تكلفة الشراء مرتفعة ، لانه يتضمن حق الملكية و الشهرة </a:t>
                      </a:r>
                      <a:endParaRPr lang="en-US" sz="1100"/>
                    </a:p>
                  </a:txBody>
                  <a:tcPr marL="38100" marR="38100" marT="38100" marB="38100" anchor="ctr">
                    <a:lnL w="0" cap="flat" cmpd="sng" algn="ctr">
                      <a:solidFill>
                        <a:srgbClr val="000000"/>
                      </a:solidFill>
                      <a:prstDash val="solid"/>
                      <a:round/>
                      <a:headEnd type="none" w="med" len="med"/>
                      <a:tailEnd type="none" w="med" len="med"/>
                    </a:lnL>
                    <a:lnR w="0" cap="flat" cmpd="sng" algn="ctr">
                      <a:solidFill>
                        <a:srgbClr val="A6A6A6"/>
                      </a:solidFill>
                      <a:prstDash val="solid"/>
                      <a:round/>
                      <a:headEnd type="none" w="med" len="med"/>
                      <a:tailEnd type="none" w="med" len="med"/>
                    </a:lnR>
                    <a:lnT w="0" cap="flat" cmpd="sng" algn="ctr">
                      <a:solidFill>
                        <a:srgbClr val="A6A6A6"/>
                      </a:solidFill>
                      <a:prstDash val="solid"/>
                      <a:round/>
                      <a:headEnd type="none" w="med" len="med"/>
                      <a:tailEnd type="none" w="med" len="med"/>
                    </a:lnT>
                    <a:lnB w="0" cap="flat" cmpd="sng" algn="ctr">
                      <a:solidFill>
                        <a:srgbClr val="000000"/>
                      </a:solidFill>
                      <a:prstDash val="solid"/>
                      <a:round/>
                      <a:headEnd type="none" w="med" len="med"/>
                      <a:tailEnd type="none" w="med" len="med"/>
                    </a:lnB>
                  </a:tcPr>
                </a:tc>
                <a:tc>
                  <a:txBody>
                    <a:bodyPr/>
                    <a:lstStyle/>
                    <a:p>
                      <a:pPr algn="r" rtl="1">
                        <a:lnSpc>
                          <a:spcPts val="4140"/>
                        </a:lnSpc>
                        <a:defRPr/>
                      </a:pPr>
                      <a:r>
                        <a:rPr lang="ar-EG" sz="2300" spc="23">
                          <a:solidFill>
                            <a:srgbClr val="000000"/>
                          </a:solidFill>
                          <a:latin typeface="Almarai"/>
                          <a:ea typeface="Almarai"/>
                          <a:cs typeface="Almarai"/>
                          <a:sym typeface="Almarai"/>
                          <a:rtl/>
                        </a:rPr>
                        <a:t>الاستفادة من موقع المشروع و الممتلكات التي يتضمنها </a:t>
                      </a:r>
                      <a:endParaRPr lang="en-US" sz="1100"/>
                    </a:p>
                  </a:txBody>
                  <a:tcPr marL="38100" marR="38100" marT="38100" marB="38100" anchor="ctr">
                    <a:lnL w="0" cap="flat" cmpd="sng" algn="ctr">
                      <a:solidFill>
                        <a:srgbClr val="A6A6A6"/>
                      </a:solidFill>
                      <a:prstDash val="solid"/>
                      <a:round/>
                      <a:headEnd type="none" w="med" len="med"/>
                      <a:tailEnd type="none" w="med" len="med"/>
                    </a:lnL>
                    <a:lnR w="0" cap="flat" cmpd="sng" algn="ctr">
                      <a:solidFill>
                        <a:srgbClr val="000000"/>
                      </a:solidFill>
                      <a:prstDash val="solid"/>
                      <a:round/>
                      <a:headEnd type="none" w="med" len="med"/>
                      <a:tailEnd type="none" w="med" len="med"/>
                    </a:lnR>
                    <a:lnT w="0" cap="flat" cmpd="sng" algn="ctr">
                      <a:solidFill>
                        <a:srgbClr val="A6A6A6"/>
                      </a:solidFill>
                      <a:prstDash val="solid"/>
                      <a:round/>
                      <a:headEnd type="none" w="med" len="med"/>
                      <a:tailEnd type="none" w="med" len="med"/>
                    </a:lnT>
                    <a:lnB w="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33</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grpSp>
        <p:nvGrpSpPr>
          <p:cNvPr id="9" name="Group 9"/>
          <p:cNvGrpSpPr/>
          <p:nvPr/>
        </p:nvGrpSpPr>
        <p:grpSpPr>
          <a:xfrm>
            <a:off x="13111206" y="3678762"/>
            <a:ext cx="4148094" cy="4591133"/>
            <a:chOff x="0" y="0"/>
            <a:chExt cx="1092502" cy="1209187"/>
          </a:xfrm>
        </p:grpSpPr>
        <p:sp>
          <p:nvSpPr>
            <p:cNvPr id="10" name="Freeform 10"/>
            <p:cNvSpPr/>
            <p:nvPr/>
          </p:nvSpPr>
          <p:spPr>
            <a:xfrm>
              <a:off x="0" y="0"/>
              <a:ext cx="1092502" cy="1209187"/>
            </a:xfrm>
            <a:custGeom>
              <a:avLst/>
              <a:gdLst/>
              <a:ahLst/>
              <a:cxnLst/>
              <a:rect l="l" t="t" r="r" b="b"/>
              <a:pathLst>
                <a:path w="1092502" h="1209187">
                  <a:moveTo>
                    <a:pt x="57858" y="0"/>
                  </a:moveTo>
                  <a:lnTo>
                    <a:pt x="1034644" y="0"/>
                  </a:lnTo>
                  <a:cubicBezTo>
                    <a:pt x="1066598" y="0"/>
                    <a:pt x="1092502" y="25904"/>
                    <a:pt x="1092502" y="57858"/>
                  </a:cubicBezTo>
                  <a:lnTo>
                    <a:pt x="1092502" y="1151329"/>
                  </a:lnTo>
                  <a:cubicBezTo>
                    <a:pt x="1092502" y="1166674"/>
                    <a:pt x="1086406" y="1181391"/>
                    <a:pt x="1075556" y="1192241"/>
                  </a:cubicBezTo>
                  <a:cubicBezTo>
                    <a:pt x="1064705" y="1203091"/>
                    <a:pt x="1049989" y="1209187"/>
                    <a:pt x="1034644" y="1209187"/>
                  </a:cubicBezTo>
                  <a:lnTo>
                    <a:pt x="57858" y="1209187"/>
                  </a:lnTo>
                  <a:cubicBezTo>
                    <a:pt x="25904" y="1209187"/>
                    <a:pt x="0" y="1183283"/>
                    <a:pt x="0" y="1151329"/>
                  </a:cubicBezTo>
                  <a:lnTo>
                    <a:pt x="0" y="57858"/>
                  </a:lnTo>
                  <a:cubicBezTo>
                    <a:pt x="0" y="25904"/>
                    <a:pt x="25904" y="0"/>
                    <a:pt x="57858" y="0"/>
                  </a:cubicBezTo>
                  <a:close/>
                </a:path>
              </a:pathLst>
            </a:custGeom>
            <a:solidFill>
              <a:srgbClr val="DEEFFF"/>
            </a:solidFill>
            <a:ln w="19050" cap="rnd">
              <a:solidFill>
                <a:srgbClr val="00B050"/>
              </a:solidFill>
              <a:prstDash val="lgDash"/>
              <a:round/>
            </a:ln>
          </p:spPr>
          <p:txBody>
            <a:bodyPr/>
            <a:lstStyle/>
            <a:p>
              <a:endParaRPr lang="en-US"/>
            </a:p>
          </p:txBody>
        </p:sp>
        <p:sp>
          <p:nvSpPr>
            <p:cNvPr id="11" name="TextBox 11"/>
            <p:cNvSpPr txBox="1"/>
            <p:nvPr/>
          </p:nvSpPr>
          <p:spPr>
            <a:xfrm>
              <a:off x="0" y="-9525"/>
              <a:ext cx="1092502" cy="1218712"/>
            </a:xfrm>
            <a:prstGeom prst="rect">
              <a:avLst/>
            </a:prstGeom>
          </p:spPr>
          <p:txBody>
            <a:bodyPr lIns="50800" tIns="50800" rIns="50800" bIns="50800" rtlCol="0" anchor="ctr"/>
            <a:lstStyle/>
            <a:p>
              <a:pPr algn="ctr">
                <a:lnSpc>
                  <a:spcPts val="2160"/>
                </a:lnSpc>
              </a:pPr>
              <a:endParaRPr/>
            </a:p>
          </p:txBody>
        </p:sp>
      </p:grpSp>
      <p:sp>
        <p:nvSpPr>
          <p:cNvPr id="12" name="Freeform 12"/>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13" name="Group 13"/>
          <p:cNvGrpSpPr/>
          <p:nvPr/>
        </p:nvGrpSpPr>
        <p:grpSpPr>
          <a:xfrm>
            <a:off x="6416221" y="3678762"/>
            <a:ext cx="6329338" cy="4591133"/>
            <a:chOff x="0" y="0"/>
            <a:chExt cx="1666986" cy="1209187"/>
          </a:xfrm>
        </p:grpSpPr>
        <p:sp>
          <p:nvSpPr>
            <p:cNvPr id="14" name="Freeform 14"/>
            <p:cNvSpPr/>
            <p:nvPr/>
          </p:nvSpPr>
          <p:spPr>
            <a:xfrm>
              <a:off x="0" y="0"/>
              <a:ext cx="1666986" cy="1209187"/>
            </a:xfrm>
            <a:custGeom>
              <a:avLst/>
              <a:gdLst/>
              <a:ahLst/>
              <a:cxnLst/>
              <a:rect l="l" t="t" r="r" b="b"/>
              <a:pathLst>
                <a:path w="1666986" h="1209187">
                  <a:moveTo>
                    <a:pt x="37919" y="0"/>
                  </a:moveTo>
                  <a:lnTo>
                    <a:pt x="1629067" y="0"/>
                  </a:lnTo>
                  <a:cubicBezTo>
                    <a:pt x="1650009" y="0"/>
                    <a:pt x="1666986" y="16977"/>
                    <a:pt x="1666986" y="37919"/>
                  </a:cubicBezTo>
                  <a:lnTo>
                    <a:pt x="1666986" y="1171269"/>
                  </a:lnTo>
                  <a:cubicBezTo>
                    <a:pt x="1666986" y="1192210"/>
                    <a:pt x="1650009" y="1209187"/>
                    <a:pt x="1629067" y="1209187"/>
                  </a:cubicBezTo>
                  <a:lnTo>
                    <a:pt x="37919" y="1209187"/>
                  </a:lnTo>
                  <a:cubicBezTo>
                    <a:pt x="16977" y="1209187"/>
                    <a:pt x="0" y="1192210"/>
                    <a:pt x="0" y="1171269"/>
                  </a:cubicBezTo>
                  <a:lnTo>
                    <a:pt x="0" y="37919"/>
                  </a:lnTo>
                  <a:cubicBezTo>
                    <a:pt x="0" y="16977"/>
                    <a:pt x="16977" y="0"/>
                    <a:pt x="37919" y="0"/>
                  </a:cubicBezTo>
                  <a:close/>
                </a:path>
              </a:pathLst>
            </a:custGeom>
            <a:solidFill>
              <a:srgbClr val="DEEFFF"/>
            </a:solidFill>
            <a:ln w="19050" cap="rnd">
              <a:solidFill>
                <a:srgbClr val="00B050"/>
              </a:solidFill>
              <a:prstDash val="lgDash"/>
              <a:round/>
            </a:ln>
          </p:spPr>
          <p:txBody>
            <a:bodyPr/>
            <a:lstStyle/>
            <a:p>
              <a:endParaRPr lang="en-US"/>
            </a:p>
          </p:txBody>
        </p:sp>
        <p:sp>
          <p:nvSpPr>
            <p:cNvPr id="15" name="TextBox 15"/>
            <p:cNvSpPr txBox="1"/>
            <p:nvPr/>
          </p:nvSpPr>
          <p:spPr>
            <a:xfrm>
              <a:off x="0" y="-9525"/>
              <a:ext cx="1666986" cy="1218712"/>
            </a:xfrm>
            <a:prstGeom prst="rect">
              <a:avLst/>
            </a:prstGeom>
          </p:spPr>
          <p:txBody>
            <a:bodyPr lIns="50800" tIns="50800" rIns="50800" bIns="50800" rtlCol="0" anchor="ctr"/>
            <a:lstStyle/>
            <a:p>
              <a:pPr algn="ctr">
                <a:lnSpc>
                  <a:spcPts val="2160"/>
                </a:lnSpc>
              </a:pPr>
              <a:endParaRPr/>
            </a:p>
          </p:txBody>
        </p:sp>
      </p:grpSp>
      <p:grpSp>
        <p:nvGrpSpPr>
          <p:cNvPr id="16" name="Group 16"/>
          <p:cNvGrpSpPr/>
          <p:nvPr/>
        </p:nvGrpSpPr>
        <p:grpSpPr>
          <a:xfrm>
            <a:off x="1362062" y="3678762"/>
            <a:ext cx="4765652" cy="4591133"/>
            <a:chOff x="0" y="0"/>
            <a:chExt cx="1255151" cy="1209187"/>
          </a:xfrm>
        </p:grpSpPr>
        <p:sp>
          <p:nvSpPr>
            <p:cNvPr id="17" name="Freeform 17"/>
            <p:cNvSpPr/>
            <p:nvPr/>
          </p:nvSpPr>
          <p:spPr>
            <a:xfrm>
              <a:off x="0" y="0"/>
              <a:ext cx="1255151" cy="1209187"/>
            </a:xfrm>
            <a:custGeom>
              <a:avLst/>
              <a:gdLst/>
              <a:ahLst/>
              <a:cxnLst/>
              <a:rect l="l" t="t" r="r" b="b"/>
              <a:pathLst>
                <a:path w="1255151" h="1209187">
                  <a:moveTo>
                    <a:pt x="50360" y="0"/>
                  </a:moveTo>
                  <a:lnTo>
                    <a:pt x="1204791" y="0"/>
                  </a:lnTo>
                  <a:cubicBezTo>
                    <a:pt x="1218147" y="0"/>
                    <a:pt x="1230957" y="5306"/>
                    <a:pt x="1240401" y="14750"/>
                  </a:cubicBezTo>
                  <a:cubicBezTo>
                    <a:pt x="1249845" y="24195"/>
                    <a:pt x="1255151" y="37004"/>
                    <a:pt x="1255151" y="50360"/>
                  </a:cubicBezTo>
                  <a:lnTo>
                    <a:pt x="1255151" y="1158827"/>
                  </a:lnTo>
                  <a:cubicBezTo>
                    <a:pt x="1255151" y="1172183"/>
                    <a:pt x="1249845" y="1184993"/>
                    <a:pt x="1240401" y="1194437"/>
                  </a:cubicBezTo>
                  <a:cubicBezTo>
                    <a:pt x="1230957" y="1203881"/>
                    <a:pt x="1218147" y="1209187"/>
                    <a:pt x="1204791" y="1209187"/>
                  </a:cubicBezTo>
                  <a:lnTo>
                    <a:pt x="50360" y="1209187"/>
                  </a:lnTo>
                  <a:cubicBezTo>
                    <a:pt x="22547" y="1209187"/>
                    <a:pt x="0" y="1186640"/>
                    <a:pt x="0" y="1158827"/>
                  </a:cubicBezTo>
                  <a:lnTo>
                    <a:pt x="0" y="50360"/>
                  </a:lnTo>
                  <a:cubicBezTo>
                    <a:pt x="0" y="37004"/>
                    <a:pt x="5306" y="24195"/>
                    <a:pt x="14750" y="14750"/>
                  </a:cubicBezTo>
                  <a:cubicBezTo>
                    <a:pt x="24195" y="5306"/>
                    <a:pt x="37004" y="0"/>
                    <a:pt x="50360" y="0"/>
                  </a:cubicBezTo>
                  <a:close/>
                </a:path>
              </a:pathLst>
            </a:custGeom>
            <a:solidFill>
              <a:srgbClr val="DEEFFF"/>
            </a:solidFill>
            <a:ln w="19050" cap="rnd">
              <a:solidFill>
                <a:srgbClr val="00B050"/>
              </a:solidFill>
              <a:prstDash val="lgDash"/>
              <a:round/>
            </a:ln>
          </p:spPr>
          <p:txBody>
            <a:bodyPr/>
            <a:lstStyle/>
            <a:p>
              <a:endParaRPr lang="en-US"/>
            </a:p>
          </p:txBody>
        </p:sp>
        <p:sp>
          <p:nvSpPr>
            <p:cNvPr id="18" name="TextBox 18"/>
            <p:cNvSpPr txBox="1"/>
            <p:nvPr/>
          </p:nvSpPr>
          <p:spPr>
            <a:xfrm>
              <a:off x="0" y="-9525"/>
              <a:ext cx="1255151" cy="1218712"/>
            </a:xfrm>
            <a:prstGeom prst="rect">
              <a:avLst/>
            </a:prstGeom>
          </p:spPr>
          <p:txBody>
            <a:bodyPr lIns="50800" tIns="50800" rIns="50800" bIns="50800" rtlCol="0" anchor="ctr"/>
            <a:lstStyle/>
            <a:p>
              <a:pPr algn="ctr">
                <a:lnSpc>
                  <a:spcPts val="2160"/>
                </a:lnSpc>
              </a:pPr>
              <a:endParaRPr/>
            </a:p>
          </p:txBody>
        </p:sp>
      </p:grpSp>
      <p:sp>
        <p:nvSpPr>
          <p:cNvPr id="19" name="TextBox 19"/>
          <p:cNvSpPr txBox="1"/>
          <p:nvPr/>
        </p:nvSpPr>
        <p:spPr>
          <a:xfrm>
            <a:off x="6574515" y="3833706"/>
            <a:ext cx="5699386" cy="4234037"/>
          </a:xfrm>
          <a:prstGeom prst="rect">
            <a:avLst/>
          </a:prstGeom>
        </p:spPr>
        <p:txBody>
          <a:bodyPr lIns="0" tIns="0" rIns="0" bIns="0" rtlCol="0" anchor="t">
            <a:spAutoFit/>
          </a:bodyPr>
          <a:lstStyle/>
          <a:p>
            <a:pPr algn="r" rtl="1">
              <a:lnSpc>
                <a:spcPts val="4189"/>
              </a:lnSpc>
            </a:pPr>
            <a:r>
              <a:rPr lang="ar-EG" sz="2586" b="1" spc="26">
                <a:solidFill>
                  <a:srgbClr val="000000"/>
                </a:solidFill>
                <a:latin typeface="Almarai Bold"/>
                <a:ea typeface="Almarai Bold"/>
                <a:cs typeface="Almarai Bold"/>
                <a:sym typeface="Almarai Bold"/>
                <a:rtl/>
              </a:rPr>
              <a:t>هو طريقة في التجارة تقوم من خلالها شركة (مانحة الامتياز) بمنح الآخرين (مشتري الامتياز) الحق في إنتاج وتوزيع أو تسويق منتجات أو خدمات الشركة الأصلية بما في ذلك قيام الشركة المشترية للامتياز باستخدام اسم الشركة مانحة الامتياز وعلامتها التجارية وسمعتها وإجراءاتها وتقنياتها في البيع.</a:t>
            </a:r>
          </a:p>
        </p:txBody>
      </p:sp>
      <p:sp>
        <p:nvSpPr>
          <p:cNvPr id="20" name="Freeform 20"/>
          <p:cNvSpPr/>
          <p:nvPr/>
        </p:nvSpPr>
        <p:spPr>
          <a:xfrm>
            <a:off x="16689262" y="3271636"/>
            <a:ext cx="757103" cy="757103"/>
          </a:xfrm>
          <a:custGeom>
            <a:avLst/>
            <a:gdLst/>
            <a:ahLst/>
            <a:cxnLst/>
            <a:rect l="l" t="t" r="r" b="b"/>
            <a:pathLst>
              <a:path w="757103" h="757103">
                <a:moveTo>
                  <a:pt x="0" y="0"/>
                </a:moveTo>
                <a:lnTo>
                  <a:pt x="757103" y="0"/>
                </a:lnTo>
                <a:lnTo>
                  <a:pt x="757103" y="757102"/>
                </a:lnTo>
                <a:lnTo>
                  <a:pt x="0" y="757102"/>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1" name="Freeform 21"/>
          <p:cNvSpPr/>
          <p:nvPr/>
        </p:nvSpPr>
        <p:spPr>
          <a:xfrm>
            <a:off x="12273901" y="3338556"/>
            <a:ext cx="680413" cy="680413"/>
          </a:xfrm>
          <a:custGeom>
            <a:avLst/>
            <a:gdLst/>
            <a:ahLst/>
            <a:cxnLst/>
            <a:rect l="l" t="t" r="r" b="b"/>
            <a:pathLst>
              <a:path w="680413" h="680413">
                <a:moveTo>
                  <a:pt x="0" y="0"/>
                </a:moveTo>
                <a:lnTo>
                  <a:pt x="680412" y="0"/>
                </a:lnTo>
                <a:lnTo>
                  <a:pt x="680412" y="680412"/>
                </a:lnTo>
                <a:lnTo>
                  <a:pt x="0" y="680412"/>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2" name="Freeform 22"/>
          <p:cNvSpPr/>
          <p:nvPr/>
        </p:nvSpPr>
        <p:spPr>
          <a:xfrm>
            <a:off x="5583408" y="3286643"/>
            <a:ext cx="680413" cy="680413"/>
          </a:xfrm>
          <a:custGeom>
            <a:avLst/>
            <a:gdLst/>
            <a:ahLst/>
            <a:cxnLst/>
            <a:rect l="l" t="t" r="r" b="b"/>
            <a:pathLst>
              <a:path w="680413" h="680413">
                <a:moveTo>
                  <a:pt x="0" y="0"/>
                </a:moveTo>
                <a:lnTo>
                  <a:pt x="680413" y="0"/>
                </a:lnTo>
                <a:lnTo>
                  <a:pt x="680413" y="680413"/>
                </a:lnTo>
                <a:lnTo>
                  <a:pt x="0" y="680413"/>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3" name="TextBox 23"/>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24" name="TextBox 24"/>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25" name="TextBox 25"/>
          <p:cNvSpPr txBox="1"/>
          <p:nvPr/>
        </p:nvSpPr>
        <p:spPr>
          <a:xfrm>
            <a:off x="6989023" y="613149"/>
            <a:ext cx="4717969" cy="1163504"/>
          </a:xfrm>
          <a:prstGeom prst="rect">
            <a:avLst/>
          </a:prstGeom>
        </p:spPr>
        <p:txBody>
          <a:bodyPr lIns="0" tIns="0" rIns="0" bIns="0" rtlCol="0" anchor="t">
            <a:spAutoFit/>
          </a:bodyPr>
          <a:lstStyle/>
          <a:p>
            <a:pPr algn="ctr" rtl="1">
              <a:lnSpc>
                <a:spcPts val="4543"/>
              </a:lnSpc>
            </a:pPr>
            <a:r>
              <a:rPr lang="ar-EG" sz="3786" b="1">
                <a:solidFill>
                  <a:srgbClr val="000000"/>
                </a:solidFill>
                <a:latin typeface="Almarai Bold"/>
                <a:ea typeface="Almarai Bold"/>
                <a:cs typeface="Almarai Bold"/>
                <a:sym typeface="Almarai Bold"/>
                <a:rtl/>
              </a:rPr>
              <a:t>الخيارات الاستراتيجية لإنشاء المشروع</a:t>
            </a:r>
          </a:p>
        </p:txBody>
      </p:sp>
      <p:sp>
        <p:nvSpPr>
          <p:cNvPr id="26" name="TextBox 26"/>
          <p:cNvSpPr txBox="1"/>
          <p:nvPr/>
        </p:nvSpPr>
        <p:spPr>
          <a:xfrm>
            <a:off x="13372270" y="4067572"/>
            <a:ext cx="3316992" cy="1075928"/>
          </a:xfrm>
          <a:prstGeom prst="rect">
            <a:avLst/>
          </a:prstGeom>
        </p:spPr>
        <p:txBody>
          <a:bodyPr lIns="0" tIns="0" rIns="0" bIns="0" rtlCol="0" anchor="t">
            <a:spAutoFit/>
          </a:bodyPr>
          <a:lstStyle/>
          <a:p>
            <a:pPr algn="just" rtl="1">
              <a:lnSpc>
                <a:spcPts val="4351"/>
              </a:lnSpc>
            </a:pPr>
            <a:r>
              <a:rPr lang="ar-EG" sz="2686" b="1" spc="27">
                <a:solidFill>
                  <a:srgbClr val="000000"/>
                </a:solidFill>
                <a:latin typeface="Almarai Bold"/>
                <a:ea typeface="Almarai Bold"/>
                <a:cs typeface="Almarai Bold"/>
                <a:sym typeface="Almarai Bold"/>
                <a:rtl/>
              </a:rPr>
              <a:t>هو أحد أهم الخيارات أمام رائد الأعمال.</a:t>
            </a:r>
          </a:p>
        </p:txBody>
      </p:sp>
      <p:sp>
        <p:nvSpPr>
          <p:cNvPr id="27" name="TextBox 27"/>
          <p:cNvSpPr txBox="1"/>
          <p:nvPr/>
        </p:nvSpPr>
        <p:spPr>
          <a:xfrm>
            <a:off x="1992650" y="2223140"/>
            <a:ext cx="14211025" cy="682219"/>
          </a:xfrm>
          <a:prstGeom prst="rect">
            <a:avLst/>
          </a:prstGeom>
        </p:spPr>
        <p:txBody>
          <a:bodyPr lIns="0" tIns="0" rIns="0" bIns="0" rtlCol="0" anchor="t">
            <a:spAutoFit/>
          </a:bodyPr>
          <a:lstStyle/>
          <a:p>
            <a:pPr algn="just" rtl="1">
              <a:lnSpc>
                <a:spcPts val="5605"/>
              </a:lnSpc>
            </a:pPr>
            <a:r>
              <a:rPr lang="ar-EG" sz="3459" b="1" spc="35">
                <a:solidFill>
                  <a:srgbClr val="000000"/>
                </a:solidFill>
                <a:latin typeface="Almarai Bold"/>
                <a:ea typeface="Almarai Bold"/>
                <a:cs typeface="Almarai Bold"/>
                <a:sym typeface="Almarai Bold"/>
                <a:rtl/>
              </a:rPr>
              <a:t>ثالثاً: الامتياز التجاري </a:t>
            </a:r>
            <a:r>
              <a:rPr lang="en-US" sz="3459" b="1" spc="35">
                <a:solidFill>
                  <a:srgbClr val="000000"/>
                </a:solidFill>
                <a:latin typeface="Almarai Bold"/>
                <a:ea typeface="Almarai Bold"/>
                <a:cs typeface="Almarai Bold"/>
                <a:sym typeface="Almarai Bold"/>
              </a:rPr>
              <a:t>Franchise</a:t>
            </a:r>
            <a:r>
              <a:rPr lang="ar-EG" sz="3459" b="1" spc="35">
                <a:solidFill>
                  <a:srgbClr val="000000"/>
                </a:solidFill>
                <a:latin typeface="Almarai Bold"/>
                <a:ea typeface="Almarai Bold"/>
                <a:cs typeface="Almarai Bold"/>
                <a:sym typeface="Almarai Bold"/>
                <a:rtl/>
              </a:rPr>
              <a:t> </a:t>
            </a:r>
          </a:p>
        </p:txBody>
      </p:sp>
      <p:sp>
        <p:nvSpPr>
          <p:cNvPr id="28" name="TextBox 28"/>
          <p:cNvSpPr txBox="1"/>
          <p:nvPr/>
        </p:nvSpPr>
        <p:spPr>
          <a:xfrm>
            <a:off x="1660221" y="3852756"/>
            <a:ext cx="4185689" cy="3285728"/>
          </a:xfrm>
          <a:prstGeom prst="rect">
            <a:avLst/>
          </a:prstGeom>
        </p:spPr>
        <p:txBody>
          <a:bodyPr lIns="0" tIns="0" rIns="0" bIns="0" rtlCol="0" anchor="t">
            <a:spAutoFit/>
          </a:bodyPr>
          <a:lstStyle/>
          <a:p>
            <a:pPr algn="r" rtl="1">
              <a:lnSpc>
                <a:spcPts val="4351"/>
              </a:lnSpc>
            </a:pPr>
            <a:r>
              <a:rPr lang="ar-EG" sz="2686" b="1" spc="27">
                <a:solidFill>
                  <a:srgbClr val="000000"/>
                </a:solidFill>
                <a:latin typeface="Almarai Bold"/>
                <a:ea typeface="Almarai Bold"/>
                <a:cs typeface="Almarai Bold"/>
                <a:sym typeface="Almarai Bold"/>
                <a:rtl/>
              </a:rPr>
              <a:t>وللحصول على هذه الحقوق يوافق مشتري الامتياز على دفع مبلغ من المال لمانح الامتياز (رسوم) ونسبة من المبيعات الإجمالية السنوية أو الاثنين معا.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34</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7" name="Group 7"/>
          <p:cNvGrpSpPr/>
          <p:nvPr/>
        </p:nvGrpSpPr>
        <p:grpSpPr>
          <a:xfrm>
            <a:off x="721523" y="1199663"/>
            <a:ext cx="1271127" cy="1271127"/>
            <a:chOff x="0" y="0"/>
            <a:chExt cx="1694836" cy="1694836"/>
          </a:xfrm>
        </p:grpSpPr>
        <p:sp>
          <p:nvSpPr>
            <p:cNvPr id="8" name="Freeform 8"/>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9" name="TextBox 9"/>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0" name="TextBox 10"/>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05</a:t>
            </a:r>
          </a:p>
        </p:txBody>
      </p:sp>
      <p:sp>
        <p:nvSpPr>
          <p:cNvPr id="11" name="TextBox 11"/>
          <p:cNvSpPr txBox="1"/>
          <p:nvPr/>
        </p:nvSpPr>
        <p:spPr>
          <a:xfrm>
            <a:off x="6989023" y="613149"/>
            <a:ext cx="4717969" cy="1163504"/>
          </a:xfrm>
          <a:prstGeom prst="rect">
            <a:avLst/>
          </a:prstGeom>
        </p:spPr>
        <p:txBody>
          <a:bodyPr lIns="0" tIns="0" rIns="0" bIns="0" rtlCol="0" anchor="t">
            <a:spAutoFit/>
          </a:bodyPr>
          <a:lstStyle/>
          <a:p>
            <a:pPr algn="ctr" rtl="1">
              <a:lnSpc>
                <a:spcPts val="4543"/>
              </a:lnSpc>
            </a:pPr>
            <a:r>
              <a:rPr lang="ar-EG" sz="3786" b="1">
                <a:solidFill>
                  <a:srgbClr val="000000"/>
                </a:solidFill>
                <a:latin typeface="Almarai Bold"/>
                <a:ea typeface="Almarai Bold"/>
                <a:cs typeface="Almarai Bold"/>
                <a:sym typeface="Almarai Bold"/>
                <a:rtl/>
              </a:rPr>
              <a:t>الخيارات الاستراتيجية لإنشاء المشروع</a:t>
            </a:r>
          </a:p>
        </p:txBody>
      </p:sp>
      <p:sp>
        <p:nvSpPr>
          <p:cNvPr id="12" name="TextBox 12"/>
          <p:cNvSpPr txBox="1"/>
          <p:nvPr/>
        </p:nvSpPr>
        <p:spPr>
          <a:xfrm>
            <a:off x="1992650" y="2223140"/>
            <a:ext cx="14211025" cy="682219"/>
          </a:xfrm>
          <a:prstGeom prst="rect">
            <a:avLst/>
          </a:prstGeom>
        </p:spPr>
        <p:txBody>
          <a:bodyPr lIns="0" tIns="0" rIns="0" bIns="0" rtlCol="0" anchor="t">
            <a:spAutoFit/>
          </a:bodyPr>
          <a:lstStyle/>
          <a:p>
            <a:pPr algn="just" rtl="1">
              <a:lnSpc>
                <a:spcPts val="5605"/>
              </a:lnSpc>
            </a:pPr>
            <a:r>
              <a:rPr lang="ar-EG" sz="3459" b="1" spc="35">
                <a:solidFill>
                  <a:srgbClr val="000000"/>
                </a:solidFill>
                <a:latin typeface="Almarai Bold"/>
                <a:ea typeface="Almarai Bold"/>
                <a:cs typeface="Almarai Bold"/>
                <a:sym typeface="Almarai Bold"/>
                <a:rtl/>
              </a:rPr>
              <a:t>ثالثاً: الامتياز التجاري </a:t>
            </a:r>
            <a:r>
              <a:rPr lang="en-US" sz="3459" b="1" spc="35">
                <a:solidFill>
                  <a:srgbClr val="000000"/>
                </a:solidFill>
                <a:latin typeface="Almarai Bold"/>
                <a:ea typeface="Almarai Bold"/>
                <a:cs typeface="Almarai Bold"/>
                <a:sym typeface="Almarai Bold"/>
              </a:rPr>
              <a:t>Franchise</a:t>
            </a:r>
            <a:r>
              <a:rPr lang="ar-EG" sz="3459" b="1" spc="35">
                <a:solidFill>
                  <a:srgbClr val="000000"/>
                </a:solidFill>
                <a:latin typeface="Almarai Bold"/>
                <a:ea typeface="Almarai Bold"/>
                <a:cs typeface="Almarai Bold"/>
                <a:sym typeface="Almarai Bold"/>
                <a:rtl/>
              </a:rPr>
              <a:t> </a:t>
            </a:r>
          </a:p>
        </p:txBody>
      </p:sp>
      <p:sp>
        <p:nvSpPr>
          <p:cNvPr id="13" name="Freeform 13"/>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14" name="Group 14"/>
          <p:cNvGrpSpPr/>
          <p:nvPr/>
        </p:nvGrpSpPr>
        <p:grpSpPr>
          <a:xfrm>
            <a:off x="601862" y="3122446"/>
            <a:ext cx="16978313" cy="572807"/>
            <a:chOff x="0" y="0"/>
            <a:chExt cx="4471654" cy="150863"/>
          </a:xfrm>
        </p:grpSpPr>
        <p:sp>
          <p:nvSpPr>
            <p:cNvPr id="15" name="Freeform 15"/>
            <p:cNvSpPr/>
            <p:nvPr/>
          </p:nvSpPr>
          <p:spPr>
            <a:xfrm>
              <a:off x="0" y="0"/>
              <a:ext cx="4471654" cy="150863"/>
            </a:xfrm>
            <a:custGeom>
              <a:avLst/>
              <a:gdLst/>
              <a:ahLst/>
              <a:cxnLst/>
              <a:rect l="l" t="t" r="r" b="b"/>
              <a:pathLst>
                <a:path w="4471654" h="150863">
                  <a:moveTo>
                    <a:pt x="6840" y="0"/>
                  </a:moveTo>
                  <a:lnTo>
                    <a:pt x="4464814" y="0"/>
                  </a:lnTo>
                  <a:cubicBezTo>
                    <a:pt x="4466629" y="0"/>
                    <a:pt x="4468368" y="721"/>
                    <a:pt x="4469651" y="2003"/>
                  </a:cubicBezTo>
                  <a:cubicBezTo>
                    <a:pt x="4470934" y="3286"/>
                    <a:pt x="4471654" y="5026"/>
                    <a:pt x="4471654" y="6840"/>
                  </a:cubicBezTo>
                  <a:lnTo>
                    <a:pt x="4471654" y="144023"/>
                  </a:lnTo>
                  <a:cubicBezTo>
                    <a:pt x="4471654" y="145837"/>
                    <a:pt x="4470934" y="147577"/>
                    <a:pt x="4469651" y="148859"/>
                  </a:cubicBezTo>
                  <a:cubicBezTo>
                    <a:pt x="4468368" y="150142"/>
                    <a:pt x="4466629" y="150863"/>
                    <a:pt x="4464814" y="150863"/>
                  </a:cubicBezTo>
                  <a:lnTo>
                    <a:pt x="6840" y="150863"/>
                  </a:lnTo>
                  <a:cubicBezTo>
                    <a:pt x="5026" y="150863"/>
                    <a:pt x="3286" y="150142"/>
                    <a:pt x="2003" y="148859"/>
                  </a:cubicBezTo>
                  <a:cubicBezTo>
                    <a:pt x="721" y="147577"/>
                    <a:pt x="0" y="145837"/>
                    <a:pt x="0" y="144023"/>
                  </a:cubicBezTo>
                  <a:lnTo>
                    <a:pt x="0" y="6840"/>
                  </a:lnTo>
                  <a:cubicBezTo>
                    <a:pt x="0" y="5026"/>
                    <a:pt x="721" y="3286"/>
                    <a:pt x="2003" y="2003"/>
                  </a:cubicBezTo>
                  <a:cubicBezTo>
                    <a:pt x="3286" y="721"/>
                    <a:pt x="5026" y="0"/>
                    <a:pt x="6840" y="0"/>
                  </a:cubicBezTo>
                  <a:close/>
                </a:path>
              </a:pathLst>
            </a:custGeom>
            <a:solidFill>
              <a:srgbClr val="D9D9D9"/>
            </a:solidFill>
          </p:spPr>
          <p:txBody>
            <a:bodyPr/>
            <a:lstStyle/>
            <a:p>
              <a:endParaRPr lang="en-US"/>
            </a:p>
          </p:txBody>
        </p:sp>
        <p:sp>
          <p:nvSpPr>
            <p:cNvPr id="16" name="TextBox 16"/>
            <p:cNvSpPr txBox="1"/>
            <p:nvPr/>
          </p:nvSpPr>
          <p:spPr>
            <a:xfrm>
              <a:off x="0" y="-9525"/>
              <a:ext cx="4471654" cy="160388"/>
            </a:xfrm>
            <a:prstGeom prst="rect">
              <a:avLst/>
            </a:prstGeom>
          </p:spPr>
          <p:txBody>
            <a:bodyPr lIns="50800" tIns="50800" rIns="50800" bIns="50800" rtlCol="0" anchor="ctr"/>
            <a:lstStyle/>
            <a:p>
              <a:pPr algn="ctr">
                <a:lnSpc>
                  <a:spcPts val="1980"/>
                </a:lnSpc>
              </a:pPr>
              <a:endParaRPr/>
            </a:p>
          </p:txBody>
        </p:sp>
      </p:grpSp>
      <p:grpSp>
        <p:nvGrpSpPr>
          <p:cNvPr id="17" name="Group 17"/>
          <p:cNvGrpSpPr/>
          <p:nvPr/>
        </p:nvGrpSpPr>
        <p:grpSpPr>
          <a:xfrm>
            <a:off x="601862" y="7827088"/>
            <a:ext cx="16978313" cy="799551"/>
            <a:chOff x="0" y="0"/>
            <a:chExt cx="4471654" cy="210581"/>
          </a:xfrm>
        </p:grpSpPr>
        <p:sp>
          <p:nvSpPr>
            <p:cNvPr id="18" name="Freeform 18"/>
            <p:cNvSpPr/>
            <p:nvPr/>
          </p:nvSpPr>
          <p:spPr>
            <a:xfrm>
              <a:off x="0" y="0"/>
              <a:ext cx="4471654" cy="210581"/>
            </a:xfrm>
            <a:custGeom>
              <a:avLst/>
              <a:gdLst/>
              <a:ahLst/>
              <a:cxnLst/>
              <a:rect l="l" t="t" r="r" b="b"/>
              <a:pathLst>
                <a:path w="4471654" h="210581">
                  <a:moveTo>
                    <a:pt x="6840" y="0"/>
                  </a:moveTo>
                  <a:lnTo>
                    <a:pt x="4464814" y="0"/>
                  </a:lnTo>
                  <a:cubicBezTo>
                    <a:pt x="4466629" y="0"/>
                    <a:pt x="4468368" y="721"/>
                    <a:pt x="4469651" y="2003"/>
                  </a:cubicBezTo>
                  <a:cubicBezTo>
                    <a:pt x="4470934" y="3286"/>
                    <a:pt x="4471654" y="5026"/>
                    <a:pt x="4471654" y="6840"/>
                  </a:cubicBezTo>
                  <a:lnTo>
                    <a:pt x="4471654" y="203741"/>
                  </a:lnTo>
                  <a:cubicBezTo>
                    <a:pt x="4471654" y="205556"/>
                    <a:pt x="4470934" y="207295"/>
                    <a:pt x="4469651" y="208578"/>
                  </a:cubicBezTo>
                  <a:cubicBezTo>
                    <a:pt x="4468368" y="209861"/>
                    <a:pt x="4466629" y="210581"/>
                    <a:pt x="4464814" y="210581"/>
                  </a:cubicBezTo>
                  <a:lnTo>
                    <a:pt x="6840" y="210581"/>
                  </a:lnTo>
                  <a:cubicBezTo>
                    <a:pt x="5026" y="210581"/>
                    <a:pt x="3286" y="209861"/>
                    <a:pt x="2003" y="208578"/>
                  </a:cubicBezTo>
                  <a:cubicBezTo>
                    <a:pt x="721" y="207295"/>
                    <a:pt x="0" y="205556"/>
                    <a:pt x="0" y="203741"/>
                  </a:cubicBezTo>
                  <a:lnTo>
                    <a:pt x="0" y="6840"/>
                  </a:lnTo>
                  <a:cubicBezTo>
                    <a:pt x="0" y="5026"/>
                    <a:pt x="721" y="3286"/>
                    <a:pt x="2003" y="2003"/>
                  </a:cubicBezTo>
                  <a:cubicBezTo>
                    <a:pt x="3286" y="721"/>
                    <a:pt x="5026" y="0"/>
                    <a:pt x="6840" y="0"/>
                  </a:cubicBezTo>
                  <a:close/>
                </a:path>
              </a:pathLst>
            </a:custGeom>
            <a:solidFill>
              <a:srgbClr val="FFDE79"/>
            </a:solidFill>
          </p:spPr>
          <p:txBody>
            <a:bodyPr/>
            <a:lstStyle/>
            <a:p>
              <a:endParaRPr lang="en-US"/>
            </a:p>
          </p:txBody>
        </p:sp>
        <p:sp>
          <p:nvSpPr>
            <p:cNvPr id="19" name="TextBox 19"/>
            <p:cNvSpPr txBox="1"/>
            <p:nvPr/>
          </p:nvSpPr>
          <p:spPr>
            <a:xfrm>
              <a:off x="0" y="-9525"/>
              <a:ext cx="4471654" cy="220106"/>
            </a:xfrm>
            <a:prstGeom prst="rect">
              <a:avLst/>
            </a:prstGeom>
          </p:spPr>
          <p:txBody>
            <a:bodyPr lIns="50800" tIns="50800" rIns="50800" bIns="50800" rtlCol="0" anchor="ctr"/>
            <a:lstStyle/>
            <a:p>
              <a:pPr algn="ctr">
                <a:lnSpc>
                  <a:spcPts val="1980"/>
                </a:lnSpc>
              </a:pPr>
              <a:endParaRPr/>
            </a:p>
          </p:txBody>
        </p:sp>
      </p:grpSp>
      <p:grpSp>
        <p:nvGrpSpPr>
          <p:cNvPr id="20" name="Group 20"/>
          <p:cNvGrpSpPr/>
          <p:nvPr/>
        </p:nvGrpSpPr>
        <p:grpSpPr>
          <a:xfrm>
            <a:off x="601862" y="6941812"/>
            <a:ext cx="16978313" cy="799551"/>
            <a:chOff x="0" y="0"/>
            <a:chExt cx="4471654" cy="210581"/>
          </a:xfrm>
        </p:grpSpPr>
        <p:sp>
          <p:nvSpPr>
            <p:cNvPr id="21" name="Freeform 21"/>
            <p:cNvSpPr/>
            <p:nvPr/>
          </p:nvSpPr>
          <p:spPr>
            <a:xfrm>
              <a:off x="0" y="0"/>
              <a:ext cx="4471654" cy="210581"/>
            </a:xfrm>
            <a:custGeom>
              <a:avLst/>
              <a:gdLst/>
              <a:ahLst/>
              <a:cxnLst/>
              <a:rect l="l" t="t" r="r" b="b"/>
              <a:pathLst>
                <a:path w="4471654" h="210581">
                  <a:moveTo>
                    <a:pt x="6840" y="0"/>
                  </a:moveTo>
                  <a:lnTo>
                    <a:pt x="4464814" y="0"/>
                  </a:lnTo>
                  <a:cubicBezTo>
                    <a:pt x="4466629" y="0"/>
                    <a:pt x="4468368" y="721"/>
                    <a:pt x="4469651" y="2003"/>
                  </a:cubicBezTo>
                  <a:cubicBezTo>
                    <a:pt x="4470934" y="3286"/>
                    <a:pt x="4471654" y="5026"/>
                    <a:pt x="4471654" y="6840"/>
                  </a:cubicBezTo>
                  <a:lnTo>
                    <a:pt x="4471654" y="203741"/>
                  </a:lnTo>
                  <a:cubicBezTo>
                    <a:pt x="4471654" y="205556"/>
                    <a:pt x="4470934" y="207295"/>
                    <a:pt x="4469651" y="208578"/>
                  </a:cubicBezTo>
                  <a:cubicBezTo>
                    <a:pt x="4468368" y="209861"/>
                    <a:pt x="4466629" y="210581"/>
                    <a:pt x="4464814" y="210581"/>
                  </a:cubicBezTo>
                  <a:lnTo>
                    <a:pt x="6840" y="210581"/>
                  </a:lnTo>
                  <a:cubicBezTo>
                    <a:pt x="5026" y="210581"/>
                    <a:pt x="3286" y="209861"/>
                    <a:pt x="2003" y="208578"/>
                  </a:cubicBezTo>
                  <a:cubicBezTo>
                    <a:pt x="721" y="207295"/>
                    <a:pt x="0" y="205556"/>
                    <a:pt x="0" y="203741"/>
                  </a:cubicBezTo>
                  <a:lnTo>
                    <a:pt x="0" y="6840"/>
                  </a:lnTo>
                  <a:cubicBezTo>
                    <a:pt x="0" y="5026"/>
                    <a:pt x="721" y="3286"/>
                    <a:pt x="2003" y="2003"/>
                  </a:cubicBezTo>
                  <a:cubicBezTo>
                    <a:pt x="3286" y="721"/>
                    <a:pt x="5026" y="0"/>
                    <a:pt x="6840" y="0"/>
                  </a:cubicBezTo>
                  <a:close/>
                </a:path>
              </a:pathLst>
            </a:custGeom>
            <a:solidFill>
              <a:srgbClr val="FFDE79"/>
            </a:solidFill>
          </p:spPr>
          <p:txBody>
            <a:bodyPr/>
            <a:lstStyle/>
            <a:p>
              <a:endParaRPr lang="en-US"/>
            </a:p>
          </p:txBody>
        </p:sp>
        <p:sp>
          <p:nvSpPr>
            <p:cNvPr id="22" name="TextBox 22"/>
            <p:cNvSpPr txBox="1"/>
            <p:nvPr/>
          </p:nvSpPr>
          <p:spPr>
            <a:xfrm>
              <a:off x="0" y="-9525"/>
              <a:ext cx="4471654" cy="220106"/>
            </a:xfrm>
            <a:prstGeom prst="rect">
              <a:avLst/>
            </a:prstGeom>
          </p:spPr>
          <p:txBody>
            <a:bodyPr lIns="50800" tIns="50800" rIns="50800" bIns="50800" rtlCol="0" anchor="ctr"/>
            <a:lstStyle/>
            <a:p>
              <a:pPr algn="ctr">
                <a:lnSpc>
                  <a:spcPts val="1980"/>
                </a:lnSpc>
              </a:pPr>
              <a:endParaRPr/>
            </a:p>
          </p:txBody>
        </p:sp>
      </p:grpSp>
      <p:grpSp>
        <p:nvGrpSpPr>
          <p:cNvPr id="23" name="Group 23"/>
          <p:cNvGrpSpPr/>
          <p:nvPr/>
        </p:nvGrpSpPr>
        <p:grpSpPr>
          <a:xfrm>
            <a:off x="601862" y="5835419"/>
            <a:ext cx="16978313" cy="1011143"/>
            <a:chOff x="0" y="0"/>
            <a:chExt cx="4471654" cy="266309"/>
          </a:xfrm>
        </p:grpSpPr>
        <p:sp>
          <p:nvSpPr>
            <p:cNvPr id="24" name="Freeform 24"/>
            <p:cNvSpPr/>
            <p:nvPr/>
          </p:nvSpPr>
          <p:spPr>
            <a:xfrm>
              <a:off x="0" y="0"/>
              <a:ext cx="4471654" cy="266309"/>
            </a:xfrm>
            <a:custGeom>
              <a:avLst/>
              <a:gdLst/>
              <a:ahLst/>
              <a:cxnLst/>
              <a:rect l="l" t="t" r="r" b="b"/>
              <a:pathLst>
                <a:path w="4471654" h="266309">
                  <a:moveTo>
                    <a:pt x="6840" y="0"/>
                  </a:moveTo>
                  <a:lnTo>
                    <a:pt x="4464814" y="0"/>
                  </a:lnTo>
                  <a:cubicBezTo>
                    <a:pt x="4466629" y="0"/>
                    <a:pt x="4468368" y="721"/>
                    <a:pt x="4469651" y="2003"/>
                  </a:cubicBezTo>
                  <a:cubicBezTo>
                    <a:pt x="4470934" y="3286"/>
                    <a:pt x="4471654" y="5026"/>
                    <a:pt x="4471654" y="6840"/>
                  </a:cubicBezTo>
                  <a:lnTo>
                    <a:pt x="4471654" y="259469"/>
                  </a:lnTo>
                  <a:cubicBezTo>
                    <a:pt x="4471654" y="261283"/>
                    <a:pt x="4470934" y="263023"/>
                    <a:pt x="4469651" y="264306"/>
                  </a:cubicBezTo>
                  <a:cubicBezTo>
                    <a:pt x="4468368" y="265589"/>
                    <a:pt x="4466629" y="266309"/>
                    <a:pt x="4464814" y="266309"/>
                  </a:cubicBezTo>
                  <a:lnTo>
                    <a:pt x="6840" y="266309"/>
                  </a:lnTo>
                  <a:cubicBezTo>
                    <a:pt x="5026" y="266309"/>
                    <a:pt x="3286" y="265589"/>
                    <a:pt x="2003" y="264306"/>
                  </a:cubicBezTo>
                  <a:cubicBezTo>
                    <a:pt x="721" y="263023"/>
                    <a:pt x="0" y="261283"/>
                    <a:pt x="0" y="259469"/>
                  </a:cubicBezTo>
                  <a:lnTo>
                    <a:pt x="0" y="6840"/>
                  </a:lnTo>
                  <a:cubicBezTo>
                    <a:pt x="0" y="5026"/>
                    <a:pt x="721" y="3286"/>
                    <a:pt x="2003" y="2003"/>
                  </a:cubicBezTo>
                  <a:cubicBezTo>
                    <a:pt x="3286" y="721"/>
                    <a:pt x="5026" y="0"/>
                    <a:pt x="6840" y="0"/>
                  </a:cubicBezTo>
                  <a:close/>
                </a:path>
              </a:pathLst>
            </a:custGeom>
            <a:solidFill>
              <a:srgbClr val="FFDE79"/>
            </a:solidFill>
          </p:spPr>
          <p:txBody>
            <a:bodyPr/>
            <a:lstStyle/>
            <a:p>
              <a:endParaRPr lang="en-US"/>
            </a:p>
          </p:txBody>
        </p:sp>
        <p:sp>
          <p:nvSpPr>
            <p:cNvPr id="25" name="TextBox 25"/>
            <p:cNvSpPr txBox="1"/>
            <p:nvPr/>
          </p:nvSpPr>
          <p:spPr>
            <a:xfrm>
              <a:off x="0" y="-9525"/>
              <a:ext cx="4471654" cy="275834"/>
            </a:xfrm>
            <a:prstGeom prst="rect">
              <a:avLst/>
            </a:prstGeom>
          </p:spPr>
          <p:txBody>
            <a:bodyPr lIns="50800" tIns="50800" rIns="50800" bIns="50800" rtlCol="0" anchor="ctr"/>
            <a:lstStyle/>
            <a:p>
              <a:pPr algn="ctr">
                <a:lnSpc>
                  <a:spcPts val="1980"/>
                </a:lnSpc>
              </a:pPr>
              <a:endParaRPr/>
            </a:p>
          </p:txBody>
        </p:sp>
      </p:grpSp>
      <p:grpSp>
        <p:nvGrpSpPr>
          <p:cNvPr id="26" name="Group 26"/>
          <p:cNvGrpSpPr/>
          <p:nvPr/>
        </p:nvGrpSpPr>
        <p:grpSpPr>
          <a:xfrm>
            <a:off x="601862" y="4971603"/>
            <a:ext cx="16978313" cy="787616"/>
            <a:chOff x="0" y="0"/>
            <a:chExt cx="4471654" cy="207438"/>
          </a:xfrm>
        </p:grpSpPr>
        <p:sp>
          <p:nvSpPr>
            <p:cNvPr id="27" name="Freeform 27"/>
            <p:cNvSpPr/>
            <p:nvPr/>
          </p:nvSpPr>
          <p:spPr>
            <a:xfrm>
              <a:off x="0" y="0"/>
              <a:ext cx="4471654" cy="207438"/>
            </a:xfrm>
            <a:custGeom>
              <a:avLst/>
              <a:gdLst/>
              <a:ahLst/>
              <a:cxnLst/>
              <a:rect l="l" t="t" r="r" b="b"/>
              <a:pathLst>
                <a:path w="4471654" h="207438">
                  <a:moveTo>
                    <a:pt x="6840" y="0"/>
                  </a:moveTo>
                  <a:lnTo>
                    <a:pt x="4464814" y="0"/>
                  </a:lnTo>
                  <a:cubicBezTo>
                    <a:pt x="4466629" y="0"/>
                    <a:pt x="4468368" y="721"/>
                    <a:pt x="4469651" y="2003"/>
                  </a:cubicBezTo>
                  <a:cubicBezTo>
                    <a:pt x="4470934" y="3286"/>
                    <a:pt x="4471654" y="5026"/>
                    <a:pt x="4471654" y="6840"/>
                  </a:cubicBezTo>
                  <a:lnTo>
                    <a:pt x="4471654" y="200598"/>
                  </a:lnTo>
                  <a:cubicBezTo>
                    <a:pt x="4471654" y="202412"/>
                    <a:pt x="4470934" y="204152"/>
                    <a:pt x="4469651" y="205435"/>
                  </a:cubicBezTo>
                  <a:cubicBezTo>
                    <a:pt x="4468368" y="206717"/>
                    <a:pt x="4466629" y="207438"/>
                    <a:pt x="4464814" y="207438"/>
                  </a:cubicBezTo>
                  <a:lnTo>
                    <a:pt x="6840" y="207438"/>
                  </a:lnTo>
                  <a:cubicBezTo>
                    <a:pt x="5026" y="207438"/>
                    <a:pt x="3286" y="206717"/>
                    <a:pt x="2003" y="205435"/>
                  </a:cubicBezTo>
                  <a:cubicBezTo>
                    <a:pt x="721" y="204152"/>
                    <a:pt x="0" y="202412"/>
                    <a:pt x="0" y="200598"/>
                  </a:cubicBezTo>
                  <a:lnTo>
                    <a:pt x="0" y="6840"/>
                  </a:lnTo>
                  <a:cubicBezTo>
                    <a:pt x="0" y="5026"/>
                    <a:pt x="721" y="3286"/>
                    <a:pt x="2003" y="2003"/>
                  </a:cubicBezTo>
                  <a:cubicBezTo>
                    <a:pt x="3286" y="721"/>
                    <a:pt x="5026" y="0"/>
                    <a:pt x="6840" y="0"/>
                  </a:cubicBezTo>
                  <a:close/>
                </a:path>
              </a:pathLst>
            </a:custGeom>
            <a:solidFill>
              <a:srgbClr val="FFDE79"/>
            </a:solidFill>
          </p:spPr>
          <p:txBody>
            <a:bodyPr/>
            <a:lstStyle/>
            <a:p>
              <a:endParaRPr lang="en-US"/>
            </a:p>
          </p:txBody>
        </p:sp>
        <p:sp>
          <p:nvSpPr>
            <p:cNvPr id="28" name="TextBox 28"/>
            <p:cNvSpPr txBox="1"/>
            <p:nvPr/>
          </p:nvSpPr>
          <p:spPr>
            <a:xfrm>
              <a:off x="0" y="-9525"/>
              <a:ext cx="4471654" cy="216963"/>
            </a:xfrm>
            <a:prstGeom prst="rect">
              <a:avLst/>
            </a:prstGeom>
          </p:spPr>
          <p:txBody>
            <a:bodyPr lIns="50800" tIns="50800" rIns="50800" bIns="50800" rtlCol="0" anchor="ctr"/>
            <a:lstStyle/>
            <a:p>
              <a:pPr algn="ctr">
                <a:lnSpc>
                  <a:spcPts val="1980"/>
                </a:lnSpc>
              </a:pPr>
              <a:endParaRPr/>
            </a:p>
          </p:txBody>
        </p:sp>
      </p:grpSp>
      <p:grpSp>
        <p:nvGrpSpPr>
          <p:cNvPr id="29" name="Group 29"/>
          <p:cNvGrpSpPr/>
          <p:nvPr/>
        </p:nvGrpSpPr>
        <p:grpSpPr>
          <a:xfrm>
            <a:off x="601862" y="4342953"/>
            <a:ext cx="16978313" cy="559016"/>
            <a:chOff x="0" y="0"/>
            <a:chExt cx="4471654" cy="147231"/>
          </a:xfrm>
        </p:grpSpPr>
        <p:sp>
          <p:nvSpPr>
            <p:cNvPr id="30" name="Freeform 30"/>
            <p:cNvSpPr/>
            <p:nvPr/>
          </p:nvSpPr>
          <p:spPr>
            <a:xfrm>
              <a:off x="0" y="0"/>
              <a:ext cx="4471654" cy="147231"/>
            </a:xfrm>
            <a:custGeom>
              <a:avLst/>
              <a:gdLst/>
              <a:ahLst/>
              <a:cxnLst/>
              <a:rect l="l" t="t" r="r" b="b"/>
              <a:pathLst>
                <a:path w="4471654" h="147231">
                  <a:moveTo>
                    <a:pt x="6840" y="0"/>
                  </a:moveTo>
                  <a:lnTo>
                    <a:pt x="4464814" y="0"/>
                  </a:lnTo>
                  <a:cubicBezTo>
                    <a:pt x="4466629" y="0"/>
                    <a:pt x="4468368" y="721"/>
                    <a:pt x="4469651" y="2003"/>
                  </a:cubicBezTo>
                  <a:cubicBezTo>
                    <a:pt x="4470934" y="3286"/>
                    <a:pt x="4471654" y="5026"/>
                    <a:pt x="4471654" y="6840"/>
                  </a:cubicBezTo>
                  <a:lnTo>
                    <a:pt x="4471654" y="140391"/>
                  </a:lnTo>
                  <a:cubicBezTo>
                    <a:pt x="4471654" y="142205"/>
                    <a:pt x="4470934" y="143945"/>
                    <a:pt x="4469651" y="145227"/>
                  </a:cubicBezTo>
                  <a:cubicBezTo>
                    <a:pt x="4468368" y="146510"/>
                    <a:pt x="4466629" y="147231"/>
                    <a:pt x="4464814" y="147231"/>
                  </a:cubicBezTo>
                  <a:lnTo>
                    <a:pt x="6840" y="147231"/>
                  </a:lnTo>
                  <a:cubicBezTo>
                    <a:pt x="5026" y="147231"/>
                    <a:pt x="3286" y="146510"/>
                    <a:pt x="2003" y="145227"/>
                  </a:cubicBezTo>
                  <a:cubicBezTo>
                    <a:pt x="721" y="143945"/>
                    <a:pt x="0" y="142205"/>
                    <a:pt x="0" y="140391"/>
                  </a:cubicBezTo>
                  <a:lnTo>
                    <a:pt x="0" y="6840"/>
                  </a:lnTo>
                  <a:cubicBezTo>
                    <a:pt x="0" y="5026"/>
                    <a:pt x="721" y="3286"/>
                    <a:pt x="2003" y="2003"/>
                  </a:cubicBezTo>
                  <a:cubicBezTo>
                    <a:pt x="3286" y="721"/>
                    <a:pt x="5026" y="0"/>
                    <a:pt x="6840" y="0"/>
                  </a:cubicBezTo>
                  <a:close/>
                </a:path>
              </a:pathLst>
            </a:custGeom>
            <a:solidFill>
              <a:srgbClr val="FFDE79"/>
            </a:solidFill>
          </p:spPr>
          <p:txBody>
            <a:bodyPr/>
            <a:lstStyle/>
            <a:p>
              <a:endParaRPr lang="en-US"/>
            </a:p>
          </p:txBody>
        </p:sp>
        <p:sp>
          <p:nvSpPr>
            <p:cNvPr id="31" name="TextBox 31"/>
            <p:cNvSpPr txBox="1"/>
            <p:nvPr/>
          </p:nvSpPr>
          <p:spPr>
            <a:xfrm>
              <a:off x="0" y="-9525"/>
              <a:ext cx="4471654" cy="156756"/>
            </a:xfrm>
            <a:prstGeom prst="rect">
              <a:avLst/>
            </a:prstGeom>
          </p:spPr>
          <p:txBody>
            <a:bodyPr lIns="50800" tIns="50800" rIns="50800" bIns="50800" rtlCol="0" anchor="ctr"/>
            <a:lstStyle/>
            <a:p>
              <a:pPr algn="ctr">
                <a:lnSpc>
                  <a:spcPts val="1980"/>
                </a:lnSpc>
              </a:pPr>
              <a:endParaRPr/>
            </a:p>
          </p:txBody>
        </p:sp>
      </p:grpSp>
      <p:grpSp>
        <p:nvGrpSpPr>
          <p:cNvPr id="32" name="Group 32"/>
          <p:cNvGrpSpPr/>
          <p:nvPr/>
        </p:nvGrpSpPr>
        <p:grpSpPr>
          <a:xfrm>
            <a:off x="601862" y="3739595"/>
            <a:ext cx="16978313" cy="559016"/>
            <a:chOff x="0" y="0"/>
            <a:chExt cx="4471654" cy="147231"/>
          </a:xfrm>
        </p:grpSpPr>
        <p:sp>
          <p:nvSpPr>
            <p:cNvPr id="33" name="Freeform 33"/>
            <p:cNvSpPr/>
            <p:nvPr/>
          </p:nvSpPr>
          <p:spPr>
            <a:xfrm>
              <a:off x="0" y="0"/>
              <a:ext cx="4471654" cy="147231"/>
            </a:xfrm>
            <a:custGeom>
              <a:avLst/>
              <a:gdLst/>
              <a:ahLst/>
              <a:cxnLst/>
              <a:rect l="l" t="t" r="r" b="b"/>
              <a:pathLst>
                <a:path w="4471654" h="147231">
                  <a:moveTo>
                    <a:pt x="6840" y="0"/>
                  </a:moveTo>
                  <a:lnTo>
                    <a:pt x="4464814" y="0"/>
                  </a:lnTo>
                  <a:cubicBezTo>
                    <a:pt x="4466629" y="0"/>
                    <a:pt x="4468368" y="721"/>
                    <a:pt x="4469651" y="2003"/>
                  </a:cubicBezTo>
                  <a:cubicBezTo>
                    <a:pt x="4470934" y="3286"/>
                    <a:pt x="4471654" y="5026"/>
                    <a:pt x="4471654" y="6840"/>
                  </a:cubicBezTo>
                  <a:lnTo>
                    <a:pt x="4471654" y="140391"/>
                  </a:lnTo>
                  <a:cubicBezTo>
                    <a:pt x="4471654" y="142205"/>
                    <a:pt x="4470934" y="143945"/>
                    <a:pt x="4469651" y="145227"/>
                  </a:cubicBezTo>
                  <a:cubicBezTo>
                    <a:pt x="4468368" y="146510"/>
                    <a:pt x="4466629" y="147231"/>
                    <a:pt x="4464814" y="147231"/>
                  </a:cubicBezTo>
                  <a:lnTo>
                    <a:pt x="6840" y="147231"/>
                  </a:lnTo>
                  <a:cubicBezTo>
                    <a:pt x="5026" y="147231"/>
                    <a:pt x="3286" y="146510"/>
                    <a:pt x="2003" y="145227"/>
                  </a:cubicBezTo>
                  <a:cubicBezTo>
                    <a:pt x="721" y="143945"/>
                    <a:pt x="0" y="142205"/>
                    <a:pt x="0" y="140391"/>
                  </a:cubicBezTo>
                  <a:lnTo>
                    <a:pt x="0" y="6840"/>
                  </a:lnTo>
                  <a:cubicBezTo>
                    <a:pt x="0" y="5026"/>
                    <a:pt x="721" y="3286"/>
                    <a:pt x="2003" y="2003"/>
                  </a:cubicBezTo>
                  <a:cubicBezTo>
                    <a:pt x="3286" y="721"/>
                    <a:pt x="5026" y="0"/>
                    <a:pt x="6840" y="0"/>
                  </a:cubicBezTo>
                  <a:close/>
                </a:path>
              </a:pathLst>
            </a:custGeom>
            <a:solidFill>
              <a:srgbClr val="FFDE79"/>
            </a:solidFill>
          </p:spPr>
          <p:txBody>
            <a:bodyPr/>
            <a:lstStyle/>
            <a:p>
              <a:endParaRPr lang="en-US"/>
            </a:p>
          </p:txBody>
        </p:sp>
        <p:sp>
          <p:nvSpPr>
            <p:cNvPr id="34" name="TextBox 34"/>
            <p:cNvSpPr txBox="1"/>
            <p:nvPr/>
          </p:nvSpPr>
          <p:spPr>
            <a:xfrm>
              <a:off x="0" y="-9525"/>
              <a:ext cx="4471654" cy="156756"/>
            </a:xfrm>
            <a:prstGeom prst="rect">
              <a:avLst/>
            </a:prstGeom>
          </p:spPr>
          <p:txBody>
            <a:bodyPr lIns="50800" tIns="50800" rIns="50800" bIns="50800" rtlCol="0" anchor="ctr"/>
            <a:lstStyle/>
            <a:p>
              <a:pPr algn="ctr">
                <a:lnSpc>
                  <a:spcPts val="1980"/>
                </a:lnSpc>
              </a:pPr>
              <a:endParaRPr/>
            </a:p>
          </p:txBody>
        </p:sp>
      </p:grpSp>
      <p:graphicFrame>
        <p:nvGraphicFramePr>
          <p:cNvPr id="35" name="Table 35"/>
          <p:cNvGraphicFramePr>
            <a:graphicFrameLocks noGrp="1"/>
          </p:cNvGraphicFramePr>
          <p:nvPr/>
        </p:nvGraphicFramePr>
        <p:xfrm>
          <a:off x="601862" y="3170931"/>
          <a:ext cx="16978312" cy="5455706"/>
        </p:xfrm>
        <a:graphic>
          <a:graphicData uri="http://schemas.openxmlformats.org/drawingml/2006/table">
            <a:tbl>
              <a:tblPr/>
              <a:tblGrid>
                <a:gridCol w="9170122">
                  <a:extLst>
                    <a:ext uri="{9D8B030D-6E8A-4147-A177-3AD203B41FA5}">
                      <a16:colId xmlns:a16="http://schemas.microsoft.com/office/drawing/2014/main" val="20000"/>
                    </a:ext>
                  </a:extLst>
                </a:gridCol>
                <a:gridCol w="7808190">
                  <a:extLst>
                    <a:ext uri="{9D8B030D-6E8A-4147-A177-3AD203B41FA5}">
                      <a16:colId xmlns:a16="http://schemas.microsoft.com/office/drawing/2014/main" val="20001"/>
                    </a:ext>
                  </a:extLst>
                </a:gridCol>
              </a:tblGrid>
              <a:tr h="570718">
                <a:tc>
                  <a:txBody>
                    <a:bodyPr/>
                    <a:lstStyle/>
                    <a:p>
                      <a:pPr algn="ctr" rtl="1">
                        <a:lnSpc>
                          <a:spcPts val="2760"/>
                        </a:lnSpc>
                        <a:defRPr/>
                      </a:pPr>
                      <a:r>
                        <a:rPr lang="ar-EG" sz="2300" b="1" spc="23">
                          <a:solidFill>
                            <a:srgbClr val="000000"/>
                          </a:solidFill>
                          <a:latin typeface="Almarai Bold"/>
                          <a:ea typeface="Almarai Bold"/>
                          <a:cs typeface="Almarai Bold"/>
                          <a:sym typeface="Almarai Bold"/>
                          <a:rtl/>
                        </a:rPr>
                        <a:t>العيوب</a:t>
                      </a:r>
                      <a:endParaRPr lang="en-US" sz="1100"/>
                    </a:p>
                  </a:txBody>
                  <a:tcPr marL="19050" marR="19050" marT="19050" marB="19050" anchor="ctr">
                    <a:lnL w="0" cap="flat" cmpd="sng" algn="ctr">
                      <a:solidFill>
                        <a:srgbClr val="A6A6A6"/>
                      </a:solidFill>
                      <a:prstDash val="solid"/>
                      <a:round/>
                      <a:headEnd type="none" w="med" len="med"/>
                      <a:tailEnd type="none" w="med" len="med"/>
                    </a:lnL>
                    <a:lnR w="4762" cap="flat" cmpd="sng" algn="ctr">
                      <a:solidFill>
                        <a:srgbClr val="A6A6A6"/>
                      </a:solidFill>
                      <a:prstDash val="solid"/>
                      <a:round/>
                      <a:headEnd type="none" w="med" len="med"/>
                      <a:tailEnd type="none" w="med" len="med"/>
                    </a:lnR>
                    <a:lnT w="0" cap="flat" cmpd="sng" algn="ctr">
                      <a:solidFill>
                        <a:srgbClr val="A6A6A6"/>
                      </a:solidFill>
                      <a:prstDash val="solid"/>
                      <a:round/>
                      <a:headEnd type="none" w="med" len="med"/>
                      <a:tailEnd type="none" w="med" len="med"/>
                    </a:lnT>
                    <a:lnB w="4762" cap="flat" cmpd="sng" algn="ctr">
                      <a:solidFill>
                        <a:srgbClr val="A6A6A6"/>
                      </a:solidFill>
                      <a:prstDash val="solid"/>
                      <a:round/>
                      <a:headEnd type="none" w="med" len="med"/>
                      <a:tailEnd type="none" w="med" len="med"/>
                    </a:lnB>
                  </a:tcPr>
                </a:tc>
                <a:tc>
                  <a:txBody>
                    <a:bodyPr/>
                    <a:lstStyle/>
                    <a:p>
                      <a:pPr algn="ctr" rtl="1">
                        <a:lnSpc>
                          <a:spcPts val="2760"/>
                        </a:lnSpc>
                        <a:defRPr/>
                      </a:pPr>
                      <a:r>
                        <a:rPr lang="ar-EG" sz="2300" b="1" spc="23">
                          <a:solidFill>
                            <a:srgbClr val="000000"/>
                          </a:solidFill>
                          <a:latin typeface="Almarai Bold"/>
                          <a:ea typeface="Almarai Bold"/>
                          <a:cs typeface="Almarai Bold"/>
                          <a:sym typeface="Almarai Bold"/>
                          <a:rtl/>
                        </a:rPr>
                        <a:t>المزايا</a:t>
                      </a:r>
                      <a:endParaRPr lang="en-US" sz="1100"/>
                    </a:p>
                  </a:txBody>
                  <a:tcPr marL="19050" marR="19050" marT="19050" marB="19050" anchor="ctr">
                    <a:lnL w="4762" cap="flat" cmpd="sng" algn="ctr">
                      <a:solidFill>
                        <a:srgbClr val="A6A6A6"/>
                      </a:solidFill>
                      <a:prstDash val="solid"/>
                      <a:round/>
                      <a:headEnd type="none" w="med" len="med"/>
                      <a:tailEnd type="none" w="med" len="med"/>
                    </a:lnL>
                    <a:lnR w="0" cap="flat" cmpd="sng" algn="ctr">
                      <a:solidFill>
                        <a:srgbClr val="A6A6A6"/>
                      </a:solidFill>
                      <a:prstDash val="solid"/>
                      <a:round/>
                      <a:headEnd type="none" w="med" len="med"/>
                      <a:tailEnd type="none" w="med" len="med"/>
                    </a:lnR>
                    <a:lnT w="0" cap="flat" cmpd="sng" algn="ctr">
                      <a:solidFill>
                        <a:srgbClr val="A6A6A6"/>
                      </a:solidFill>
                      <a:prstDash val="solid"/>
                      <a:round/>
                      <a:headEnd type="none" w="med" len="med"/>
                      <a:tailEnd type="none" w="med" len="med"/>
                    </a:lnT>
                    <a:lnB w="4762"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0"/>
                  </a:ext>
                </a:extLst>
              </a:tr>
              <a:tr h="563915">
                <a:tc>
                  <a:txBody>
                    <a:bodyPr/>
                    <a:lstStyle/>
                    <a:p>
                      <a:pPr algn="just" rtl="1">
                        <a:lnSpc>
                          <a:spcPts val="2760"/>
                        </a:lnSpc>
                        <a:defRPr/>
                      </a:pPr>
                      <a:r>
                        <a:rPr lang="ar-EG" sz="2300" spc="23">
                          <a:solidFill>
                            <a:srgbClr val="000000"/>
                          </a:solidFill>
                          <a:latin typeface="Almarai"/>
                          <a:ea typeface="Almarai"/>
                          <a:cs typeface="Almarai"/>
                          <a:sym typeface="Almarai"/>
                          <a:rtl/>
                        </a:rPr>
                        <a:t>التقيد بتعليمات وشروط مانح الامتياز</a:t>
                      </a:r>
                      <a:endParaRPr lang="en-US" sz="1100"/>
                    </a:p>
                  </a:txBody>
                  <a:tcPr marL="19050" marR="19050" marT="19050" marB="19050" anchor="ctr">
                    <a:lnL w="0" cap="flat" cmpd="sng" algn="ctr">
                      <a:solidFill>
                        <a:srgbClr val="A6A6A6"/>
                      </a:solidFill>
                      <a:prstDash val="solid"/>
                      <a:round/>
                      <a:headEnd type="none" w="med" len="med"/>
                      <a:tailEnd type="none" w="med" len="med"/>
                    </a:lnL>
                    <a:lnR w="4762" cap="flat" cmpd="sng" algn="ctr">
                      <a:solidFill>
                        <a:srgbClr val="A6A6A6"/>
                      </a:solidFill>
                      <a:prstDash val="solid"/>
                      <a:round/>
                      <a:headEnd type="none" w="med" len="med"/>
                      <a:tailEnd type="none" w="med" len="med"/>
                    </a:lnR>
                    <a:lnT w="4762" cap="flat" cmpd="sng" algn="ctr">
                      <a:solidFill>
                        <a:srgbClr val="A6A6A6"/>
                      </a:solidFill>
                      <a:prstDash val="solid"/>
                      <a:round/>
                      <a:headEnd type="none" w="med" len="med"/>
                      <a:tailEnd type="none" w="med" len="med"/>
                    </a:lnT>
                    <a:lnB w="4762" cap="flat" cmpd="sng" algn="ctr">
                      <a:solidFill>
                        <a:srgbClr val="A6A6A6"/>
                      </a:solidFill>
                      <a:prstDash val="solid"/>
                      <a:round/>
                      <a:headEnd type="none" w="med" len="med"/>
                      <a:tailEnd type="none" w="med" len="med"/>
                    </a:lnB>
                  </a:tcPr>
                </a:tc>
                <a:tc>
                  <a:txBody>
                    <a:bodyPr/>
                    <a:lstStyle/>
                    <a:p>
                      <a:pPr algn="just" rtl="1">
                        <a:lnSpc>
                          <a:spcPts val="2760"/>
                        </a:lnSpc>
                        <a:defRPr/>
                      </a:pPr>
                      <a:r>
                        <a:rPr lang="ar-EG" sz="2300" spc="23">
                          <a:solidFill>
                            <a:srgbClr val="000000"/>
                          </a:solidFill>
                          <a:latin typeface="Almarai"/>
                          <a:ea typeface="Almarai"/>
                          <a:cs typeface="Almarai"/>
                          <a:sym typeface="Almarai"/>
                          <a:rtl/>
                        </a:rPr>
                        <a:t>الاستفادة من خبرة مانح الامتياز</a:t>
                      </a:r>
                      <a:endParaRPr lang="en-US" sz="1100"/>
                    </a:p>
                  </a:txBody>
                  <a:tcPr marL="19050" marR="19050" marT="19050" marB="19050" anchor="ctr">
                    <a:lnL w="4762" cap="flat" cmpd="sng" algn="ctr">
                      <a:solidFill>
                        <a:srgbClr val="A6A6A6"/>
                      </a:solidFill>
                      <a:prstDash val="solid"/>
                      <a:round/>
                      <a:headEnd type="none" w="med" len="med"/>
                      <a:tailEnd type="none" w="med" len="med"/>
                    </a:lnL>
                    <a:lnR w="0" cap="flat" cmpd="sng" algn="ctr">
                      <a:solidFill>
                        <a:srgbClr val="A6A6A6"/>
                      </a:solidFill>
                      <a:prstDash val="solid"/>
                      <a:round/>
                      <a:headEnd type="none" w="med" len="med"/>
                      <a:tailEnd type="none" w="med" len="med"/>
                    </a:lnR>
                    <a:lnT w="4762" cap="flat" cmpd="sng" algn="ctr">
                      <a:solidFill>
                        <a:srgbClr val="A6A6A6"/>
                      </a:solidFill>
                      <a:prstDash val="solid"/>
                      <a:round/>
                      <a:headEnd type="none" w="med" len="med"/>
                      <a:tailEnd type="none" w="med" len="med"/>
                    </a:lnT>
                    <a:lnB w="4762"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1"/>
                  </a:ext>
                </a:extLst>
              </a:tr>
              <a:tr h="563915">
                <a:tc>
                  <a:txBody>
                    <a:bodyPr/>
                    <a:lstStyle/>
                    <a:p>
                      <a:pPr algn="just" rtl="1">
                        <a:lnSpc>
                          <a:spcPts val="2760"/>
                        </a:lnSpc>
                        <a:defRPr/>
                      </a:pPr>
                      <a:r>
                        <a:rPr lang="ar-EG" sz="2300" spc="23">
                          <a:solidFill>
                            <a:srgbClr val="000000"/>
                          </a:solidFill>
                          <a:latin typeface="Almarai"/>
                          <a:ea typeface="Almarai"/>
                          <a:cs typeface="Almarai"/>
                          <a:sym typeface="Almarai"/>
                          <a:rtl/>
                        </a:rPr>
                        <a:t>موقف مانح الامتياز اقوى عند التعاقد</a:t>
                      </a:r>
                      <a:endParaRPr lang="en-US" sz="1100"/>
                    </a:p>
                  </a:txBody>
                  <a:tcPr marL="19050" marR="19050" marT="19050" marB="19050" anchor="ctr">
                    <a:lnL w="0" cap="flat" cmpd="sng" algn="ctr">
                      <a:solidFill>
                        <a:srgbClr val="A6A6A6"/>
                      </a:solidFill>
                      <a:prstDash val="solid"/>
                      <a:round/>
                      <a:headEnd type="none" w="med" len="med"/>
                      <a:tailEnd type="none" w="med" len="med"/>
                    </a:lnL>
                    <a:lnR w="4762" cap="flat" cmpd="sng" algn="ctr">
                      <a:solidFill>
                        <a:srgbClr val="A6A6A6"/>
                      </a:solidFill>
                      <a:prstDash val="solid"/>
                      <a:round/>
                      <a:headEnd type="none" w="med" len="med"/>
                      <a:tailEnd type="none" w="med" len="med"/>
                    </a:lnR>
                    <a:lnT w="4762" cap="flat" cmpd="sng" algn="ctr">
                      <a:solidFill>
                        <a:srgbClr val="A6A6A6"/>
                      </a:solidFill>
                      <a:prstDash val="solid"/>
                      <a:round/>
                      <a:headEnd type="none" w="med" len="med"/>
                      <a:tailEnd type="none" w="med" len="med"/>
                    </a:lnT>
                    <a:lnB w="4762" cap="flat" cmpd="sng" algn="ctr">
                      <a:solidFill>
                        <a:srgbClr val="A6A6A6"/>
                      </a:solidFill>
                      <a:prstDash val="solid"/>
                      <a:round/>
                      <a:headEnd type="none" w="med" len="med"/>
                      <a:tailEnd type="none" w="med" len="med"/>
                    </a:lnB>
                  </a:tcPr>
                </a:tc>
                <a:tc>
                  <a:txBody>
                    <a:bodyPr/>
                    <a:lstStyle/>
                    <a:p>
                      <a:pPr algn="just" rtl="1">
                        <a:lnSpc>
                          <a:spcPts val="2760"/>
                        </a:lnSpc>
                        <a:defRPr/>
                      </a:pPr>
                      <a:r>
                        <a:rPr lang="ar-EG" sz="2300" spc="23">
                          <a:solidFill>
                            <a:srgbClr val="000000"/>
                          </a:solidFill>
                          <a:latin typeface="Almarai"/>
                          <a:ea typeface="Almarai"/>
                          <a:cs typeface="Almarai"/>
                          <a:sym typeface="Almarai"/>
                          <a:rtl/>
                        </a:rPr>
                        <a:t>توفير الدعم والتدريب المستمر</a:t>
                      </a:r>
                      <a:endParaRPr lang="en-US" sz="1100"/>
                    </a:p>
                  </a:txBody>
                  <a:tcPr marL="19050" marR="19050" marT="19050" marB="19050" anchor="ctr">
                    <a:lnL w="4762" cap="flat" cmpd="sng" algn="ctr">
                      <a:solidFill>
                        <a:srgbClr val="A6A6A6"/>
                      </a:solidFill>
                      <a:prstDash val="solid"/>
                      <a:round/>
                      <a:headEnd type="none" w="med" len="med"/>
                      <a:tailEnd type="none" w="med" len="med"/>
                    </a:lnL>
                    <a:lnR w="0" cap="flat" cmpd="sng" algn="ctr">
                      <a:solidFill>
                        <a:srgbClr val="A6A6A6"/>
                      </a:solidFill>
                      <a:prstDash val="solid"/>
                      <a:round/>
                      <a:headEnd type="none" w="med" len="med"/>
                      <a:tailEnd type="none" w="med" len="med"/>
                    </a:lnR>
                    <a:lnT w="4762" cap="flat" cmpd="sng" algn="ctr">
                      <a:solidFill>
                        <a:srgbClr val="A6A6A6"/>
                      </a:solidFill>
                      <a:prstDash val="solid"/>
                      <a:round/>
                      <a:headEnd type="none" w="med" len="med"/>
                      <a:tailEnd type="none" w="med" len="med"/>
                    </a:lnT>
                    <a:lnB w="4762"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2"/>
                  </a:ext>
                </a:extLst>
              </a:tr>
              <a:tr h="856431">
                <a:tc>
                  <a:txBody>
                    <a:bodyPr/>
                    <a:lstStyle/>
                    <a:p>
                      <a:pPr algn="just" rtl="1">
                        <a:lnSpc>
                          <a:spcPts val="2760"/>
                        </a:lnSpc>
                        <a:defRPr/>
                      </a:pPr>
                      <a:r>
                        <a:rPr lang="ar-EG" sz="2300" spc="23">
                          <a:solidFill>
                            <a:srgbClr val="000000"/>
                          </a:solidFill>
                          <a:latin typeface="Almarai"/>
                          <a:ea typeface="Almarai"/>
                          <a:cs typeface="Almarai"/>
                          <a:sym typeface="Almarai"/>
                          <a:rtl/>
                        </a:rPr>
                        <a:t>ضرورة دفع قيمة الامتياز من المبيعات مما يقلل الربحية</a:t>
                      </a:r>
                      <a:endParaRPr lang="en-US" sz="1100"/>
                    </a:p>
                  </a:txBody>
                  <a:tcPr marL="19050" marR="19050" marT="19050" marB="19050" anchor="ctr">
                    <a:lnL w="0" cap="flat" cmpd="sng" algn="ctr">
                      <a:solidFill>
                        <a:srgbClr val="A6A6A6"/>
                      </a:solidFill>
                      <a:prstDash val="solid"/>
                      <a:round/>
                      <a:headEnd type="none" w="med" len="med"/>
                      <a:tailEnd type="none" w="med" len="med"/>
                    </a:lnL>
                    <a:lnR w="4762" cap="flat" cmpd="sng" algn="ctr">
                      <a:solidFill>
                        <a:srgbClr val="A6A6A6"/>
                      </a:solidFill>
                      <a:prstDash val="solid"/>
                      <a:round/>
                      <a:headEnd type="none" w="med" len="med"/>
                      <a:tailEnd type="none" w="med" len="med"/>
                    </a:lnR>
                    <a:lnT w="4762" cap="flat" cmpd="sng" algn="ctr">
                      <a:solidFill>
                        <a:srgbClr val="A6A6A6"/>
                      </a:solidFill>
                      <a:prstDash val="solid"/>
                      <a:round/>
                      <a:headEnd type="none" w="med" len="med"/>
                      <a:tailEnd type="none" w="med" len="med"/>
                    </a:lnT>
                    <a:lnB w="4762" cap="flat" cmpd="sng" algn="ctr">
                      <a:solidFill>
                        <a:srgbClr val="A6A6A6"/>
                      </a:solidFill>
                      <a:prstDash val="solid"/>
                      <a:round/>
                      <a:headEnd type="none" w="med" len="med"/>
                      <a:tailEnd type="none" w="med" len="med"/>
                    </a:lnB>
                  </a:tcPr>
                </a:tc>
                <a:tc>
                  <a:txBody>
                    <a:bodyPr/>
                    <a:lstStyle/>
                    <a:p>
                      <a:pPr algn="just" rtl="1">
                        <a:lnSpc>
                          <a:spcPts val="2760"/>
                        </a:lnSpc>
                        <a:defRPr/>
                      </a:pPr>
                      <a:r>
                        <a:rPr lang="ar-EG" sz="2300" spc="23">
                          <a:solidFill>
                            <a:srgbClr val="000000"/>
                          </a:solidFill>
                          <a:latin typeface="Almarai"/>
                          <a:ea typeface="Almarai"/>
                          <a:cs typeface="Almarai"/>
                          <a:sym typeface="Almarai"/>
                          <a:rtl/>
                        </a:rPr>
                        <a:t>امكانية الحصول على تمويل بتقسيط مبالغ تكاليف بدء التشغيل</a:t>
                      </a:r>
                      <a:endParaRPr lang="en-US" sz="1100"/>
                    </a:p>
                  </a:txBody>
                  <a:tcPr marL="19050" marR="19050" marT="19050" marB="19050" anchor="ctr">
                    <a:lnL w="4762" cap="flat" cmpd="sng" algn="ctr">
                      <a:solidFill>
                        <a:srgbClr val="A6A6A6"/>
                      </a:solidFill>
                      <a:prstDash val="solid"/>
                      <a:round/>
                      <a:headEnd type="none" w="med" len="med"/>
                      <a:tailEnd type="none" w="med" len="med"/>
                    </a:lnL>
                    <a:lnR w="0" cap="flat" cmpd="sng" algn="ctr">
                      <a:solidFill>
                        <a:srgbClr val="A6A6A6"/>
                      </a:solidFill>
                      <a:prstDash val="solid"/>
                      <a:round/>
                      <a:headEnd type="none" w="med" len="med"/>
                      <a:tailEnd type="none" w="med" len="med"/>
                    </a:lnR>
                    <a:lnT w="4762" cap="flat" cmpd="sng" algn="ctr">
                      <a:solidFill>
                        <a:srgbClr val="A6A6A6"/>
                      </a:solidFill>
                      <a:prstDash val="solid"/>
                      <a:round/>
                      <a:headEnd type="none" w="med" len="med"/>
                      <a:tailEnd type="none" w="med" len="med"/>
                    </a:lnT>
                    <a:lnB w="4762"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3"/>
                  </a:ext>
                </a:extLst>
              </a:tr>
              <a:tr h="1148946">
                <a:tc>
                  <a:txBody>
                    <a:bodyPr/>
                    <a:lstStyle/>
                    <a:p>
                      <a:pPr algn="just" rtl="1">
                        <a:lnSpc>
                          <a:spcPts val="2760"/>
                        </a:lnSpc>
                        <a:defRPr/>
                      </a:pPr>
                      <a:r>
                        <a:rPr lang="ar-EG" sz="2300" spc="23">
                          <a:solidFill>
                            <a:srgbClr val="000000"/>
                          </a:solidFill>
                          <a:latin typeface="Almarai"/>
                          <a:ea typeface="Almarai"/>
                          <a:cs typeface="Almarai"/>
                          <a:sym typeface="Almarai"/>
                          <a:rtl/>
                        </a:rPr>
                        <a:t>  محدودية التصرف بالملكية بسبب شروط مناح الامتياز</a:t>
                      </a:r>
                      <a:endParaRPr lang="en-US" sz="1100"/>
                    </a:p>
                  </a:txBody>
                  <a:tcPr marL="19050" marR="19050" marT="19050" marB="19050" anchor="ctr">
                    <a:lnL w="0" cap="flat" cmpd="sng" algn="ctr">
                      <a:solidFill>
                        <a:srgbClr val="A6A6A6"/>
                      </a:solidFill>
                      <a:prstDash val="solid"/>
                      <a:round/>
                      <a:headEnd type="none" w="med" len="med"/>
                      <a:tailEnd type="none" w="med" len="med"/>
                    </a:lnL>
                    <a:lnR w="4762" cap="flat" cmpd="sng" algn="ctr">
                      <a:solidFill>
                        <a:srgbClr val="A6A6A6"/>
                      </a:solidFill>
                      <a:prstDash val="solid"/>
                      <a:round/>
                      <a:headEnd type="none" w="med" len="med"/>
                      <a:tailEnd type="none" w="med" len="med"/>
                    </a:lnR>
                    <a:lnT w="4762" cap="flat" cmpd="sng" algn="ctr">
                      <a:solidFill>
                        <a:srgbClr val="A6A6A6"/>
                      </a:solidFill>
                      <a:prstDash val="solid"/>
                      <a:round/>
                      <a:headEnd type="none" w="med" len="med"/>
                      <a:tailEnd type="none" w="med" len="med"/>
                    </a:lnT>
                    <a:lnB w="4762" cap="flat" cmpd="sng" algn="ctr">
                      <a:solidFill>
                        <a:srgbClr val="A6A6A6"/>
                      </a:solidFill>
                      <a:prstDash val="solid"/>
                      <a:round/>
                      <a:headEnd type="none" w="med" len="med"/>
                      <a:tailEnd type="none" w="med" len="med"/>
                    </a:lnB>
                  </a:tcPr>
                </a:tc>
                <a:tc>
                  <a:txBody>
                    <a:bodyPr/>
                    <a:lstStyle/>
                    <a:p>
                      <a:pPr algn="just" rtl="1">
                        <a:lnSpc>
                          <a:spcPts val="2760"/>
                        </a:lnSpc>
                        <a:defRPr/>
                      </a:pPr>
                      <a:r>
                        <a:rPr lang="ar-EG" sz="2300" spc="23">
                          <a:solidFill>
                            <a:srgbClr val="000000"/>
                          </a:solidFill>
                          <a:latin typeface="Almarai"/>
                          <a:ea typeface="Almarai"/>
                          <a:cs typeface="Almarai"/>
                          <a:sym typeface="Almarai"/>
                          <a:rtl/>
                        </a:rPr>
                        <a:t>شراء المنتجات والمواد والمعدات والخدمات المستخدمة</a:t>
                      </a:r>
                      <a:endParaRPr lang="en-US" sz="1100"/>
                    </a:p>
                    <a:p>
                      <a:pPr algn="just" rtl="1">
                        <a:lnSpc>
                          <a:spcPts val="2760"/>
                        </a:lnSpc>
                      </a:pPr>
                      <a:r>
                        <a:rPr lang="ar-EG" sz="2300" spc="23">
                          <a:solidFill>
                            <a:srgbClr val="000000"/>
                          </a:solidFill>
                          <a:latin typeface="Almarai"/>
                          <a:ea typeface="Almarai"/>
                          <a:cs typeface="Almarai"/>
                          <a:sym typeface="Almarai"/>
                          <a:rtl/>
                        </a:rPr>
                        <a:t> في مؤسستك بصورة مباشرة من مانح الامتياز بأسعار منخفضة</a:t>
                      </a:r>
                    </a:p>
                  </a:txBody>
                  <a:tcPr marL="19050" marR="19050" marT="19050" marB="19050" anchor="ctr">
                    <a:lnL w="4762" cap="flat" cmpd="sng" algn="ctr">
                      <a:solidFill>
                        <a:srgbClr val="A6A6A6"/>
                      </a:solidFill>
                      <a:prstDash val="solid"/>
                      <a:round/>
                      <a:headEnd type="none" w="med" len="med"/>
                      <a:tailEnd type="none" w="med" len="med"/>
                    </a:lnL>
                    <a:lnR w="0" cap="flat" cmpd="sng" algn="ctr">
                      <a:solidFill>
                        <a:srgbClr val="A6A6A6"/>
                      </a:solidFill>
                      <a:prstDash val="solid"/>
                      <a:round/>
                      <a:headEnd type="none" w="med" len="med"/>
                      <a:tailEnd type="none" w="med" len="med"/>
                    </a:lnR>
                    <a:lnT w="4762" cap="flat" cmpd="sng" algn="ctr">
                      <a:solidFill>
                        <a:srgbClr val="A6A6A6"/>
                      </a:solidFill>
                      <a:prstDash val="solid"/>
                      <a:round/>
                      <a:headEnd type="none" w="med" len="med"/>
                      <a:tailEnd type="none" w="med" len="med"/>
                    </a:lnT>
                    <a:lnB w="4762"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4"/>
                  </a:ext>
                </a:extLst>
              </a:tr>
              <a:tr h="895350">
                <a:tc>
                  <a:txBody>
                    <a:bodyPr/>
                    <a:lstStyle/>
                    <a:p>
                      <a:pPr algn="just" rtl="1">
                        <a:lnSpc>
                          <a:spcPts val="2760"/>
                        </a:lnSpc>
                        <a:defRPr/>
                      </a:pPr>
                      <a:r>
                        <a:rPr lang="ar-EG" sz="2300" spc="23">
                          <a:solidFill>
                            <a:srgbClr val="000000"/>
                          </a:solidFill>
                          <a:latin typeface="Almarai"/>
                          <a:ea typeface="Almarai"/>
                          <a:cs typeface="Almarai"/>
                          <a:sym typeface="Almarai"/>
                          <a:rtl/>
                        </a:rPr>
                        <a:t>الزام الممنوح شراء بعض المواد والمنتجات والخدمات من مانح الامتياز </a:t>
                      </a:r>
                      <a:endParaRPr lang="en-US" sz="1100"/>
                    </a:p>
                    <a:p>
                      <a:pPr algn="just" rtl="1">
                        <a:lnSpc>
                          <a:spcPts val="2760"/>
                        </a:lnSpc>
                      </a:pPr>
                      <a:r>
                        <a:rPr lang="ar-EG" sz="2300" spc="23">
                          <a:solidFill>
                            <a:srgbClr val="000000"/>
                          </a:solidFill>
                          <a:latin typeface="Almarai"/>
                          <a:ea typeface="Almarai"/>
                          <a:cs typeface="Almarai"/>
                          <a:sym typeface="Almarai"/>
                          <a:rtl/>
                        </a:rPr>
                        <a:t>حتى ولو كانت اغلى من السوق</a:t>
                      </a:r>
                    </a:p>
                  </a:txBody>
                  <a:tcPr marL="19050" marR="19050" marT="19050" marB="19050" anchor="ctr">
                    <a:lnL w="0" cap="flat" cmpd="sng" algn="ctr">
                      <a:solidFill>
                        <a:srgbClr val="A6A6A6"/>
                      </a:solidFill>
                      <a:prstDash val="solid"/>
                      <a:round/>
                      <a:headEnd type="none" w="med" len="med"/>
                      <a:tailEnd type="none" w="med" len="med"/>
                    </a:lnL>
                    <a:lnR w="4762" cap="flat" cmpd="sng" algn="ctr">
                      <a:solidFill>
                        <a:srgbClr val="A6A6A6"/>
                      </a:solidFill>
                      <a:prstDash val="solid"/>
                      <a:round/>
                      <a:headEnd type="none" w="med" len="med"/>
                      <a:tailEnd type="none" w="med" len="med"/>
                    </a:lnR>
                    <a:lnT w="4762" cap="flat" cmpd="sng" algn="ctr">
                      <a:solidFill>
                        <a:srgbClr val="A6A6A6"/>
                      </a:solidFill>
                      <a:prstDash val="solid"/>
                      <a:round/>
                      <a:headEnd type="none" w="med" len="med"/>
                      <a:tailEnd type="none" w="med" len="med"/>
                    </a:lnT>
                    <a:lnB w="4762" cap="flat" cmpd="sng" algn="ctr">
                      <a:solidFill>
                        <a:srgbClr val="A6A6A6"/>
                      </a:solidFill>
                      <a:prstDash val="solid"/>
                      <a:round/>
                      <a:headEnd type="none" w="med" len="med"/>
                      <a:tailEnd type="none" w="med" len="med"/>
                    </a:lnB>
                  </a:tcPr>
                </a:tc>
                <a:tc>
                  <a:txBody>
                    <a:bodyPr/>
                    <a:lstStyle/>
                    <a:p>
                      <a:pPr algn="just" rtl="1">
                        <a:lnSpc>
                          <a:spcPts val="2760"/>
                        </a:lnSpc>
                        <a:defRPr/>
                      </a:pPr>
                      <a:r>
                        <a:rPr lang="ar-EG" sz="2300" spc="23">
                          <a:solidFill>
                            <a:srgbClr val="000000"/>
                          </a:solidFill>
                          <a:latin typeface="Almarai"/>
                          <a:ea typeface="Almarai"/>
                          <a:cs typeface="Almarai"/>
                          <a:sym typeface="Almarai"/>
                          <a:rtl/>
                        </a:rPr>
                        <a:t>الاستفادة من قوة العلامة التجارية في جذب العملاء</a:t>
                      </a:r>
                      <a:endParaRPr lang="en-US" sz="1100"/>
                    </a:p>
                  </a:txBody>
                  <a:tcPr marL="19050" marR="19050" marT="19050" marB="19050" anchor="ctr">
                    <a:lnL w="4762" cap="flat" cmpd="sng" algn="ctr">
                      <a:solidFill>
                        <a:srgbClr val="A6A6A6"/>
                      </a:solidFill>
                      <a:prstDash val="solid"/>
                      <a:round/>
                      <a:headEnd type="none" w="med" len="med"/>
                      <a:tailEnd type="none" w="med" len="med"/>
                    </a:lnL>
                    <a:lnR w="0" cap="flat" cmpd="sng" algn="ctr">
                      <a:solidFill>
                        <a:srgbClr val="A6A6A6"/>
                      </a:solidFill>
                      <a:prstDash val="solid"/>
                      <a:round/>
                      <a:headEnd type="none" w="med" len="med"/>
                      <a:tailEnd type="none" w="med" len="med"/>
                    </a:lnR>
                    <a:lnT w="4762" cap="flat" cmpd="sng" algn="ctr">
                      <a:solidFill>
                        <a:srgbClr val="A6A6A6"/>
                      </a:solidFill>
                      <a:prstDash val="solid"/>
                      <a:round/>
                      <a:headEnd type="none" w="med" len="med"/>
                      <a:tailEnd type="none" w="med" len="med"/>
                    </a:lnT>
                    <a:lnB w="4762"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5"/>
                  </a:ext>
                </a:extLst>
              </a:tr>
              <a:tr h="856431">
                <a:tc>
                  <a:txBody>
                    <a:bodyPr/>
                    <a:lstStyle/>
                    <a:p>
                      <a:pPr algn="just" rtl="1">
                        <a:lnSpc>
                          <a:spcPts val="2760"/>
                        </a:lnSpc>
                        <a:defRPr/>
                      </a:pPr>
                      <a:r>
                        <a:rPr lang="ar-EG" sz="2300" spc="23">
                          <a:solidFill>
                            <a:srgbClr val="000000"/>
                          </a:solidFill>
                          <a:latin typeface="Almarai"/>
                          <a:ea typeface="Almarai"/>
                          <a:cs typeface="Almarai"/>
                          <a:sym typeface="Almarai"/>
                          <a:rtl/>
                        </a:rPr>
                        <a:t>اداء الممنوحين للامتياز في مواقع اخرى يؤثر على سمعة الممنوح.</a:t>
                      </a:r>
                      <a:endParaRPr lang="en-US" sz="1100"/>
                    </a:p>
                  </a:txBody>
                  <a:tcPr marL="19050" marR="19050" marT="19050" marB="19050" anchor="ctr">
                    <a:lnL w="0" cap="flat" cmpd="sng" algn="ctr">
                      <a:solidFill>
                        <a:srgbClr val="A6A6A6"/>
                      </a:solidFill>
                      <a:prstDash val="solid"/>
                      <a:round/>
                      <a:headEnd type="none" w="med" len="med"/>
                      <a:tailEnd type="none" w="med" len="med"/>
                    </a:lnL>
                    <a:lnR w="4762" cap="flat" cmpd="sng" algn="ctr">
                      <a:solidFill>
                        <a:srgbClr val="A6A6A6"/>
                      </a:solidFill>
                      <a:prstDash val="solid"/>
                      <a:round/>
                      <a:headEnd type="none" w="med" len="med"/>
                      <a:tailEnd type="none" w="med" len="med"/>
                    </a:lnR>
                    <a:lnT w="4762" cap="flat" cmpd="sng" algn="ctr">
                      <a:solidFill>
                        <a:srgbClr val="A6A6A6"/>
                      </a:solidFill>
                      <a:prstDash val="solid"/>
                      <a:round/>
                      <a:headEnd type="none" w="med" len="med"/>
                      <a:tailEnd type="none" w="med" len="med"/>
                    </a:lnT>
                    <a:lnB w="0" cap="flat" cmpd="sng" algn="ctr">
                      <a:solidFill>
                        <a:srgbClr val="A6A6A6"/>
                      </a:solidFill>
                      <a:prstDash val="solid"/>
                      <a:round/>
                      <a:headEnd type="none" w="med" len="med"/>
                      <a:tailEnd type="none" w="med" len="med"/>
                    </a:lnB>
                  </a:tcPr>
                </a:tc>
                <a:tc>
                  <a:txBody>
                    <a:bodyPr/>
                    <a:lstStyle/>
                    <a:p>
                      <a:pPr algn="just" rtl="1">
                        <a:lnSpc>
                          <a:spcPts val="2760"/>
                        </a:lnSpc>
                        <a:defRPr/>
                      </a:pPr>
                      <a:r>
                        <a:rPr lang="ar-EG" sz="2300" spc="23">
                          <a:solidFill>
                            <a:srgbClr val="000000"/>
                          </a:solidFill>
                          <a:latin typeface="Almarai"/>
                          <a:ea typeface="Almarai"/>
                          <a:cs typeface="Almarai"/>
                          <a:sym typeface="Almarai"/>
                          <a:rtl/>
                        </a:rPr>
                        <a:t>مساهمة مانح الامتياز بالإعلان والترويج العام للمنتج</a:t>
                      </a:r>
                      <a:endParaRPr lang="en-US" sz="1100"/>
                    </a:p>
                  </a:txBody>
                  <a:tcPr marL="19050" marR="19050" marT="19050" marB="19050" anchor="ctr">
                    <a:lnL w="4762" cap="flat" cmpd="sng" algn="ctr">
                      <a:solidFill>
                        <a:srgbClr val="A6A6A6"/>
                      </a:solidFill>
                      <a:prstDash val="solid"/>
                      <a:round/>
                      <a:headEnd type="none" w="med" len="med"/>
                      <a:tailEnd type="none" w="med" len="med"/>
                    </a:lnL>
                    <a:lnR w="0" cap="flat" cmpd="sng" algn="ctr">
                      <a:solidFill>
                        <a:srgbClr val="A6A6A6"/>
                      </a:solidFill>
                      <a:prstDash val="solid"/>
                      <a:round/>
                      <a:headEnd type="none" w="med" len="med"/>
                      <a:tailEnd type="none" w="med" len="med"/>
                    </a:lnR>
                    <a:lnT w="4762" cap="flat" cmpd="sng" algn="ctr">
                      <a:solidFill>
                        <a:srgbClr val="A6A6A6"/>
                      </a:solidFill>
                      <a:prstDash val="solid"/>
                      <a:round/>
                      <a:headEnd type="none" w="med" len="med"/>
                      <a:tailEnd type="none" w="med" len="med"/>
                    </a:lnT>
                    <a:lnB w="0" cap="flat" cmpd="sng" algn="ctr">
                      <a:solidFill>
                        <a:srgbClr val="A6A6A6"/>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1357086" y="2549632"/>
            <a:ext cx="15722343" cy="1915619"/>
            <a:chOff x="0" y="0"/>
            <a:chExt cx="4140864" cy="504525"/>
          </a:xfrm>
        </p:grpSpPr>
        <p:sp>
          <p:nvSpPr>
            <p:cNvPr id="3" name="Freeform 3"/>
            <p:cNvSpPr/>
            <p:nvPr/>
          </p:nvSpPr>
          <p:spPr>
            <a:xfrm>
              <a:off x="0" y="0"/>
              <a:ext cx="4140864" cy="504525"/>
            </a:xfrm>
            <a:custGeom>
              <a:avLst/>
              <a:gdLst/>
              <a:ahLst/>
              <a:cxnLst/>
              <a:rect l="l" t="t" r="r" b="b"/>
              <a:pathLst>
                <a:path w="4140864" h="504525">
                  <a:moveTo>
                    <a:pt x="15265" y="0"/>
                  </a:moveTo>
                  <a:lnTo>
                    <a:pt x="4125599" y="0"/>
                  </a:lnTo>
                  <a:cubicBezTo>
                    <a:pt x="4134029" y="0"/>
                    <a:pt x="4140864" y="6834"/>
                    <a:pt x="4140864" y="15265"/>
                  </a:cubicBezTo>
                  <a:lnTo>
                    <a:pt x="4140864" y="489260"/>
                  </a:lnTo>
                  <a:cubicBezTo>
                    <a:pt x="4140864" y="497691"/>
                    <a:pt x="4134029" y="504525"/>
                    <a:pt x="4125599" y="504525"/>
                  </a:cubicBezTo>
                  <a:lnTo>
                    <a:pt x="15265" y="504525"/>
                  </a:lnTo>
                  <a:cubicBezTo>
                    <a:pt x="11216" y="504525"/>
                    <a:pt x="7334" y="502917"/>
                    <a:pt x="4471" y="500054"/>
                  </a:cubicBezTo>
                  <a:cubicBezTo>
                    <a:pt x="1608" y="497192"/>
                    <a:pt x="0" y="493309"/>
                    <a:pt x="0" y="489260"/>
                  </a:cubicBezTo>
                  <a:lnTo>
                    <a:pt x="0" y="15265"/>
                  </a:lnTo>
                  <a:cubicBezTo>
                    <a:pt x="0" y="11216"/>
                    <a:pt x="1608" y="7334"/>
                    <a:pt x="4471" y="4471"/>
                  </a:cubicBezTo>
                  <a:cubicBezTo>
                    <a:pt x="7334" y="1608"/>
                    <a:pt x="11216" y="0"/>
                    <a:pt x="15265" y="0"/>
                  </a:cubicBezTo>
                  <a:close/>
                </a:path>
              </a:pathLst>
            </a:custGeom>
            <a:solidFill>
              <a:srgbClr val="DEEFFF"/>
            </a:solidFill>
            <a:ln w="19050" cap="rnd">
              <a:solidFill>
                <a:srgbClr val="00B050"/>
              </a:solidFill>
              <a:prstDash val="lgDash"/>
              <a:round/>
            </a:ln>
          </p:spPr>
          <p:txBody>
            <a:bodyPr/>
            <a:lstStyle/>
            <a:p>
              <a:endParaRPr lang="en-US"/>
            </a:p>
          </p:txBody>
        </p:sp>
        <p:sp>
          <p:nvSpPr>
            <p:cNvPr id="4" name="TextBox 4"/>
            <p:cNvSpPr txBox="1"/>
            <p:nvPr/>
          </p:nvSpPr>
          <p:spPr>
            <a:xfrm>
              <a:off x="0" y="-9525"/>
              <a:ext cx="4140864" cy="514050"/>
            </a:xfrm>
            <a:prstGeom prst="rect">
              <a:avLst/>
            </a:prstGeom>
          </p:spPr>
          <p:txBody>
            <a:bodyPr lIns="50800" tIns="50800" rIns="50800" bIns="50800" rtlCol="0" anchor="ctr"/>
            <a:lstStyle/>
            <a:p>
              <a:pPr algn="ctr">
                <a:lnSpc>
                  <a:spcPts val="2160"/>
                </a:lnSpc>
              </a:pPr>
              <a:endParaRPr/>
            </a:p>
          </p:txBody>
        </p:sp>
      </p:grpSp>
      <p:grpSp>
        <p:nvGrpSpPr>
          <p:cNvPr id="5" name="Group 5"/>
          <p:cNvGrpSpPr/>
          <p:nvPr/>
        </p:nvGrpSpPr>
        <p:grpSpPr>
          <a:xfrm>
            <a:off x="503394" y="8794186"/>
            <a:ext cx="1156827" cy="1156827"/>
            <a:chOff x="0" y="0"/>
            <a:chExt cx="1542436" cy="1542436"/>
          </a:xfrm>
        </p:grpSpPr>
        <p:sp>
          <p:nvSpPr>
            <p:cNvPr id="6" name="Freeform 6"/>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7" name="TextBox 7"/>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04</a:t>
              </a:r>
            </a:p>
          </p:txBody>
        </p:sp>
      </p:grpSp>
      <p:sp>
        <p:nvSpPr>
          <p:cNvPr id="8" name="Freeform 8"/>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9" name="TextBox 9"/>
          <p:cNvSpPr txBox="1"/>
          <p:nvPr/>
        </p:nvSpPr>
        <p:spPr>
          <a:xfrm>
            <a:off x="1855892" y="2705748"/>
            <a:ext cx="14984231" cy="1246480"/>
          </a:xfrm>
          <a:prstGeom prst="rect">
            <a:avLst/>
          </a:prstGeom>
        </p:spPr>
        <p:txBody>
          <a:bodyPr lIns="0" tIns="0" rIns="0" bIns="0" rtlCol="0" anchor="t">
            <a:spAutoFit/>
          </a:bodyPr>
          <a:lstStyle/>
          <a:p>
            <a:pPr marL="660654" lvl="1" indent="-330327" algn="just" rtl="1">
              <a:lnSpc>
                <a:spcPts val="4957"/>
              </a:lnSpc>
              <a:buFont typeface="Arial"/>
              <a:buChar char="•"/>
            </a:pPr>
            <a:r>
              <a:rPr lang="ar-EG" sz="3060" b="1" spc="30">
                <a:solidFill>
                  <a:srgbClr val="000000"/>
                </a:solidFill>
                <a:latin typeface="Almarai Bold"/>
                <a:ea typeface="Almarai Bold"/>
                <a:cs typeface="Almarai Bold"/>
                <a:sym typeface="Almarai Bold"/>
                <a:rtl/>
              </a:rPr>
              <a:t>من المهم البدء مبكرًا في تجميع الأفكار الملائمة لإنشاء مشروع.</a:t>
            </a:r>
          </a:p>
          <a:p>
            <a:pPr marL="660654" lvl="1" indent="-330327" algn="just" rtl="1">
              <a:lnSpc>
                <a:spcPts val="4957"/>
              </a:lnSpc>
              <a:buFont typeface="Arial"/>
              <a:buChar char="•"/>
            </a:pPr>
            <a:r>
              <a:rPr lang="ar-EG" sz="3060" b="1" spc="31">
                <a:solidFill>
                  <a:srgbClr val="000000"/>
                </a:solidFill>
                <a:latin typeface="Almarai Bold"/>
                <a:ea typeface="Almarai Bold"/>
                <a:cs typeface="Almarai Bold"/>
                <a:sym typeface="Almarai Bold"/>
                <a:rtl/>
              </a:rPr>
              <a:t>إن من أهم المصادر لأفكار إنشاء المنشاة الصغيرة والمنشآت بصفة عامة التالي:</a:t>
            </a:r>
          </a:p>
        </p:txBody>
      </p:sp>
      <p:sp>
        <p:nvSpPr>
          <p:cNvPr id="10" name="Freeform 10"/>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12" name="Group 12"/>
          <p:cNvGrpSpPr/>
          <p:nvPr/>
        </p:nvGrpSpPr>
        <p:grpSpPr>
          <a:xfrm>
            <a:off x="721523" y="1199663"/>
            <a:ext cx="1271127" cy="1271127"/>
            <a:chOff x="0" y="0"/>
            <a:chExt cx="1694836" cy="1694836"/>
          </a:xfrm>
        </p:grpSpPr>
        <p:sp>
          <p:nvSpPr>
            <p:cNvPr id="13" name="Freeform 13"/>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14" name="TextBox 14"/>
          <p:cNvSpPr txBox="1"/>
          <p:nvPr/>
        </p:nvSpPr>
        <p:spPr>
          <a:xfrm>
            <a:off x="6989023" y="613149"/>
            <a:ext cx="4717969" cy="1163504"/>
          </a:xfrm>
          <a:prstGeom prst="rect">
            <a:avLst/>
          </a:prstGeom>
        </p:spPr>
        <p:txBody>
          <a:bodyPr lIns="0" tIns="0" rIns="0" bIns="0" rtlCol="0" anchor="t">
            <a:spAutoFit/>
          </a:bodyPr>
          <a:lstStyle/>
          <a:p>
            <a:pPr algn="ctr" rtl="1">
              <a:lnSpc>
                <a:spcPts val="4543"/>
              </a:lnSpc>
            </a:pPr>
            <a:r>
              <a:rPr lang="ar-EG" sz="3786" b="1">
                <a:solidFill>
                  <a:srgbClr val="000000"/>
                </a:solidFill>
                <a:latin typeface="Almarai Bold"/>
                <a:ea typeface="Almarai Bold"/>
                <a:cs typeface="Almarai Bold"/>
                <a:sym typeface="Almarai Bold"/>
                <a:rtl/>
              </a:rPr>
              <a:t>مصادر الأفكار لإنشاء مشروع صغير</a:t>
            </a:r>
          </a:p>
        </p:txBody>
      </p:sp>
      <p:sp>
        <p:nvSpPr>
          <p:cNvPr id="15" name="TextBox 15"/>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6" name="TextBox 16"/>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02</a:t>
            </a:r>
          </a:p>
        </p:txBody>
      </p:sp>
      <p:sp>
        <p:nvSpPr>
          <p:cNvPr id="17" name="Freeform 17"/>
          <p:cNvSpPr/>
          <p:nvPr/>
        </p:nvSpPr>
        <p:spPr>
          <a:xfrm>
            <a:off x="4105341" y="4631914"/>
            <a:ext cx="10485333" cy="4997861"/>
          </a:xfrm>
          <a:custGeom>
            <a:avLst/>
            <a:gdLst/>
            <a:ahLst/>
            <a:cxnLst/>
            <a:rect l="l" t="t" r="r" b="b"/>
            <a:pathLst>
              <a:path w="10485333" h="4997861">
                <a:moveTo>
                  <a:pt x="0" y="0"/>
                </a:moveTo>
                <a:lnTo>
                  <a:pt x="10485333" y="0"/>
                </a:lnTo>
                <a:lnTo>
                  <a:pt x="10485333" y="4997861"/>
                </a:lnTo>
                <a:lnTo>
                  <a:pt x="0" y="499786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04</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1110382" y="2278153"/>
            <a:ext cx="14984231" cy="645262"/>
          </a:xfrm>
          <a:prstGeom prst="rect">
            <a:avLst/>
          </a:prstGeom>
        </p:spPr>
        <p:txBody>
          <a:bodyPr lIns="0" tIns="0" rIns="0" bIns="0" rtlCol="0" anchor="t">
            <a:spAutoFit/>
          </a:bodyPr>
          <a:lstStyle/>
          <a:p>
            <a:pPr algn="just" rtl="1">
              <a:lnSpc>
                <a:spcPts val="5281"/>
              </a:lnSpc>
            </a:pPr>
            <a:r>
              <a:rPr lang="ar-EG" sz="3259" b="1" spc="33">
                <a:solidFill>
                  <a:srgbClr val="000000"/>
                </a:solidFill>
                <a:latin typeface="Almarai Bold"/>
                <a:ea typeface="Almarai Bold"/>
                <a:cs typeface="Almarai Bold"/>
                <a:sym typeface="Almarai Bold"/>
                <a:rtl/>
              </a:rPr>
              <a:t>أهم المصادر لأفكار إنشاء المنشأة الصغيرة:</a:t>
            </a:r>
          </a:p>
        </p:txBody>
      </p:sp>
      <p:sp>
        <p:nvSpPr>
          <p:cNvPr id="7" name="Freeform 7"/>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9" name="Group 9"/>
          <p:cNvGrpSpPr/>
          <p:nvPr/>
        </p:nvGrpSpPr>
        <p:grpSpPr>
          <a:xfrm>
            <a:off x="721523" y="1199663"/>
            <a:ext cx="1271127" cy="1271127"/>
            <a:chOff x="0" y="0"/>
            <a:chExt cx="1694836" cy="1694836"/>
          </a:xfrm>
        </p:grpSpPr>
        <p:sp>
          <p:nvSpPr>
            <p:cNvPr id="10" name="Freeform 10"/>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11" name="Freeform 11"/>
          <p:cNvSpPr/>
          <p:nvPr/>
        </p:nvSpPr>
        <p:spPr>
          <a:xfrm>
            <a:off x="2348353" y="3571115"/>
            <a:ext cx="13591295" cy="4383193"/>
          </a:xfrm>
          <a:custGeom>
            <a:avLst/>
            <a:gdLst/>
            <a:ahLst/>
            <a:cxnLst/>
            <a:rect l="l" t="t" r="r" b="b"/>
            <a:pathLst>
              <a:path w="13591295" h="4383193">
                <a:moveTo>
                  <a:pt x="0" y="0"/>
                </a:moveTo>
                <a:lnTo>
                  <a:pt x="13591294" y="0"/>
                </a:lnTo>
                <a:lnTo>
                  <a:pt x="13591294" y="4383193"/>
                </a:lnTo>
                <a:lnTo>
                  <a:pt x="0" y="4383193"/>
                </a:lnTo>
                <a:lnTo>
                  <a:pt x="0" y="0"/>
                </a:lnTo>
                <a:close/>
              </a:path>
            </a:pathLst>
          </a:custGeom>
          <a:blipFill>
            <a:blip r:embed="rId7"/>
            <a:stretch>
              <a:fillRect/>
            </a:stretch>
          </a:blipFill>
        </p:spPr>
        <p:txBody>
          <a:bodyPr/>
          <a:lstStyle/>
          <a:p>
            <a:endParaRPr lang="en-US"/>
          </a:p>
        </p:txBody>
      </p:sp>
      <p:sp>
        <p:nvSpPr>
          <p:cNvPr id="12" name="TextBox 12"/>
          <p:cNvSpPr txBox="1"/>
          <p:nvPr/>
        </p:nvSpPr>
        <p:spPr>
          <a:xfrm>
            <a:off x="6989023" y="613149"/>
            <a:ext cx="4717969" cy="1163504"/>
          </a:xfrm>
          <a:prstGeom prst="rect">
            <a:avLst/>
          </a:prstGeom>
        </p:spPr>
        <p:txBody>
          <a:bodyPr lIns="0" tIns="0" rIns="0" bIns="0" rtlCol="0" anchor="t">
            <a:spAutoFit/>
          </a:bodyPr>
          <a:lstStyle/>
          <a:p>
            <a:pPr algn="ctr" rtl="1">
              <a:lnSpc>
                <a:spcPts val="4543"/>
              </a:lnSpc>
            </a:pPr>
            <a:r>
              <a:rPr lang="ar-EG" sz="3786" b="1">
                <a:solidFill>
                  <a:srgbClr val="000000"/>
                </a:solidFill>
                <a:latin typeface="Almarai Bold"/>
                <a:ea typeface="Almarai Bold"/>
                <a:cs typeface="Almarai Bold"/>
                <a:sym typeface="Almarai Bold"/>
                <a:rtl/>
              </a:rPr>
              <a:t>مصادر الأفكار لإنشاء مشروع صغير</a:t>
            </a:r>
          </a:p>
        </p:txBody>
      </p:sp>
      <p:sp>
        <p:nvSpPr>
          <p:cNvPr id="13" name="TextBox 13"/>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02</a:t>
            </a:r>
          </a:p>
        </p:txBody>
      </p:sp>
      <p:sp>
        <p:nvSpPr>
          <p:cNvPr id="15" name="TextBox 15"/>
          <p:cNvSpPr txBox="1"/>
          <p:nvPr/>
        </p:nvSpPr>
        <p:spPr>
          <a:xfrm>
            <a:off x="13381795" y="5581737"/>
            <a:ext cx="2286688" cy="1342743"/>
          </a:xfrm>
          <a:prstGeom prst="rect">
            <a:avLst/>
          </a:prstGeom>
        </p:spPr>
        <p:txBody>
          <a:bodyPr lIns="0" tIns="0" rIns="0" bIns="0" rtlCol="0" anchor="t">
            <a:spAutoFit/>
          </a:bodyPr>
          <a:lstStyle/>
          <a:p>
            <a:pPr algn="ctr" rtl="1">
              <a:lnSpc>
                <a:spcPts val="5406"/>
              </a:lnSpc>
            </a:pPr>
            <a:r>
              <a:rPr lang="ar-EG" sz="3003" b="1" spc="31">
                <a:solidFill>
                  <a:srgbClr val="000000"/>
                </a:solidFill>
                <a:latin typeface="Almarai Bold"/>
                <a:ea typeface="Almarai Bold"/>
                <a:cs typeface="Almarai Bold"/>
                <a:sym typeface="Almarai Bold"/>
                <a:rtl/>
              </a:rPr>
              <a:t>الخبرة الشخصية </a:t>
            </a:r>
          </a:p>
        </p:txBody>
      </p:sp>
      <p:sp>
        <p:nvSpPr>
          <p:cNvPr id="16" name="TextBox 16"/>
          <p:cNvSpPr txBox="1"/>
          <p:nvPr/>
        </p:nvSpPr>
        <p:spPr>
          <a:xfrm>
            <a:off x="10803901" y="5326730"/>
            <a:ext cx="2105286" cy="2027430"/>
          </a:xfrm>
          <a:prstGeom prst="rect">
            <a:avLst/>
          </a:prstGeom>
        </p:spPr>
        <p:txBody>
          <a:bodyPr lIns="0" tIns="0" rIns="0" bIns="0" rtlCol="0" anchor="t">
            <a:spAutoFit/>
          </a:bodyPr>
          <a:lstStyle/>
          <a:p>
            <a:pPr algn="ctr" rtl="1">
              <a:lnSpc>
                <a:spcPts val="3128"/>
              </a:lnSpc>
            </a:pPr>
            <a:r>
              <a:rPr lang="ar-EG" sz="2607" b="1" spc="27">
                <a:solidFill>
                  <a:srgbClr val="000000"/>
                </a:solidFill>
                <a:latin typeface="Almarai Bold"/>
                <a:ea typeface="Almarai Bold"/>
                <a:cs typeface="Almarai Bold"/>
                <a:sym typeface="Almarai Bold"/>
                <a:rtl/>
              </a:rPr>
              <a:t>المعرفة بسلسلة الإمداد</a:t>
            </a:r>
          </a:p>
          <a:p>
            <a:pPr algn="ctr" rtl="1">
              <a:lnSpc>
                <a:spcPts val="3128"/>
              </a:lnSpc>
            </a:pPr>
            <a:r>
              <a:rPr lang="ar-EG" sz="2607" b="1" spc="27">
                <a:solidFill>
                  <a:srgbClr val="000000"/>
                </a:solidFill>
                <a:latin typeface="Almarai Bold"/>
                <a:ea typeface="Almarai Bold"/>
                <a:cs typeface="Almarai Bold"/>
                <a:sym typeface="Almarai Bold"/>
                <a:rtl/>
              </a:rPr>
              <a:t> الصناعية داخل قطاع الصناعة</a:t>
            </a:r>
          </a:p>
        </p:txBody>
      </p:sp>
      <p:sp>
        <p:nvSpPr>
          <p:cNvPr id="17" name="TextBox 17"/>
          <p:cNvSpPr txBox="1"/>
          <p:nvPr/>
        </p:nvSpPr>
        <p:spPr>
          <a:xfrm>
            <a:off x="7967716" y="5671272"/>
            <a:ext cx="2352568" cy="1283970"/>
          </a:xfrm>
          <a:prstGeom prst="rect">
            <a:avLst/>
          </a:prstGeom>
        </p:spPr>
        <p:txBody>
          <a:bodyPr lIns="0" tIns="0" rIns="0" bIns="0" rtlCol="0" anchor="t">
            <a:spAutoFit/>
          </a:bodyPr>
          <a:lstStyle/>
          <a:p>
            <a:pPr algn="ctr" rtl="1">
              <a:lnSpc>
                <a:spcPts val="5219"/>
              </a:lnSpc>
            </a:pPr>
            <a:r>
              <a:rPr lang="ar-EG" sz="2899" b="1" spc="30">
                <a:solidFill>
                  <a:srgbClr val="000000"/>
                </a:solidFill>
                <a:latin typeface="Almarai Bold"/>
                <a:ea typeface="Almarai Bold"/>
                <a:cs typeface="Almarai Bold"/>
                <a:sym typeface="Almarai Bold"/>
                <a:rtl/>
              </a:rPr>
              <a:t>التعليم والتدريب</a:t>
            </a:r>
          </a:p>
        </p:txBody>
      </p:sp>
      <p:sp>
        <p:nvSpPr>
          <p:cNvPr id="18" name="TextBox 18"/>
          <p:cNvSpPr txBox="1"/>
          <p:nvPr/>
        </p:nvSpPr>
        <p:spPr>
          <a:xfrm>
            <a:off x="5184832" y="5591262"/>
            <a:ext cx="2420934" cy="1283970"/>
          </a:xfrm>
          <a:prstGeom prst="rect">
            <a:avLst/>
          </a:prstGeom>
        </p:spPr>
        <p:txBody>
          <a:bodyPr lIns="0" tIns="0" rIns="0" bIns="0" rtlCol="0" anchor="t">
            <a:spAutoFit/>
          </a:bodyPr>
          <a:lstStyle/>
          <a:p>
            <a:pPr algn="ctr" rtl="1">
              <a:lnSpc>
                <a:spcPts val="5219"/>
              </a:lnSpc>
            </a:pPr>
            <a:r>
              <a:rPr lang="ar-EG" sz="2899" b="1" spc="30">
                <a:solidFill>
                  <a:srgbClr val="000000"/>
                </a:solidFill>
                <a:latin typeface="Almarai Bold"/>
                <a:ea typeface="Almarai Bold"/>
                <a:cs typeface="Almarai Bold"/>
                <a:sym typeface="Almarai Bold"/>
                <a:rtl/>
              </a:rPr>
              <a:t>التقليد والمحاكاة</a:t>
            </a:r>
          </a:p>
        </p:txBody>
      </p:sp>
      <p:sp>
        <p:nvSpPr>
          <p:cNvPr id="19" name="TextBox 19"/>
          <p:cNvSpPr txBox="1"/>
          <p:nvPr/>
        </p:nvSpPr>
        <p:spPr>
          <a:xfrm>
            <a:off x="2406931" y="5690322"/>
            <a:ext cx="2476339" cy="1283970"/>
          </a:xfrm>
          <a:prstGeom prst="rect">
            <a:avLst/>
          </a:prstGeom>
        </p:spPr>
        <p:txBody>
          <a:bodyPr lIns="0" tIns="0" rIns="0" bIns="0" rtlCol="0" anchor="t">
            <a:spAutoFit/>
          </a:bodyPr>
          <a:lstStyle/>
          <a:p>
            <a:pPr algn="ctr" rtl="1">
              <a:lnSpc>
                <a:spcPts val="5219"/>
              </a:lnSpc>
            </a:pPr>
            <a:r>
              <a:rPr lang="ar-EG" sz="2899" b="1" spc="30">
                <a:solidFill>
                  <a:srgbClr val="000000"/>
                </a:solidFill>
                <a:latin typeface="Almarai Bold"/>
                <a:ea typeface="Almarai Bold"/>
                <a:cs typeface="Almarai Bold"/>
                <a:sym typeface="Almarai Bold"/>
                <a:rtl/>
              </a:rPr>
              <a:t>المصادر الرسمية</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06</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p:cNvGrpSpPr/>
          <p:nvPr/>
        </p:nvGrpSpPr>
        <p:grpSpPr>
          <a:xfrm>
            <a:off x="8327722" y="3122528"/>
            <a:ext cx="8662637" cy="4806737"/>
            <a:chOff x="0" y="0"/>
            <a:chExt cx="2281518" cy="1265972"/>
          </a:xfrm>
        </p:grpSpPr>
        <p:sp>
          <p:nvSpPr>
            <p:cNvPr id="7" name="Freeform 7"/>
            <p:cNvSpPr/>
            <p:nvPr/>
          </p:nvSpPr>
          <p:spPr>
            <a:xfrm>
              <a:off x="0" y="0"/>
              <a:ext cx="2281518" cy="1265972"/>
            </a:xfrm>
            <a:custGeom>
              <a:avLst/>
              <a:gdLst/>
              <a:ahLst/>
              <a:cxnLst/>
              <a:rect l="l" t="t" r="r" b="b"/>
              <a:pathLst>
                <a:path w="2281518" h="1265972">
                  <a:moveTo>
                    <a:pt x="27705" y="0"/>
                  </a:moveTo>
                  <a:lnTo>
                    <a:pt x="2253812" y="0"/>
                  </a:lnTo>
                  <a:cubicBezTo>
                    <a:pt x="2269113" y="0"/>
                    <a:pt x="2281518" y="12404"/>
                    <a:pt x="2281518" y="27705"/>
                  </a:cubicBezTo>
                  <a:lnTo>
                    <a:pt x="2281518" y="1238267"/>
                  </a:lnTo>
                  <a:cubicBezTo>
                    <a:pt x="2281518" y="1253568"/>
                    <a:pt x="2269113" y="1265972"/>
                    <a:pt x="2253812" y="1265972"/>
                  </a:cubicBezTo>
                  <a:lnTo>
                    <a:pt x="27705" y="1265972"/>
                  </a:lnTo>
                  <a:cubicBezTo>
                    <a:pt x="20357" y="1265972"/>
                    <a:pt x="13310" y="1263053"/>
                    <a:pt x="8115" y="1257857"/>
                  </a:cubicBezTo>
                  <a:cubicBezTo>
                    <a:pt x="2919" y="1252662"/>
                    <a:pt x="0" y="1245615"/>
                    <a:pt x="0" y="1238267"/>
                  </a:cubicBezTo>
                  <a:lnTo>
                    <a:pt x="0" y="27705"/>
                  </a:lnTo>
                  <a:cubicBezTo>
                    <a:pt x="0" y="12404"/>
                    <a:pt x="12404" y="0"/>
                    <a:pt x="27705" y="0"/>
                  </a:cubicBezTo>
                  <a:close/>
                </a:path>
              </a:pathLst>
            </a:custGeom>
            <a:solidFill>
              <a:srgbClr val="DEEFFF"/>
            </a:solidFill>
            <a:ln w="19050" cap="rnd">
              <a:solidFill>
                <a:srgbClr val="00B050"/>
              </a:solidFill>
              <a:prstDash val="lgDash"/>
              <a:round/>
            </a:ln>
          </p:spPr>
          <p:txBody>
            <a:bodyPr/>
            <a:lstStyle/>
            <a:p>
              <a:endParaRPr lang="en-US"/>
            </a:p>
          </p:txBody>
        </p:sp>
        <p:sp>
          <p:nvSpPr>
            <p:cNvPr id="8" name="TextBox 8"/>
            <p:cNvSpPr txBox="1"/>
            <p:nvPr/>
          </p:nvSpPr>
          <p:spPr>
            <a:xfrm>
              <a:off x="0" y="-9525"/>
              <a:ext cx="2281518" cy="1275497"/>
            </a:xfrm>
            <a:prstGeom prst="rect">
              <a:avLst/>
            </a:prstGeom>
          </p:spPr>
          <p:txBody>
            <a:bodyPr lIns="50800" tIns="50800" rIns="50800" bIns="50800" rtlCol="0" anchor="ctr"/>
            <a:lstStyle/>
            <a:p>
              <a:pPr algn="ctr">
                <a:lnSpc>
                  <a:spcPts val="2160"/>
                </a:lnSpc>
              </a:pPr>
              <a:endParaRPr/>
            </a:p>
          </p:txBody>
        </p:sp>
      </p:grpSp>
      <p:sp>
        <p:nvSpPr>
          <p:cNvPr id="9" name="TextBox 9"/>
          <p:cNvSpPr txBox="1"/>
          <p:nvPr/>
        </p:nvSpPr>
        <p:spPr>
          <a:xfrm>
            <a:off x="1110382" y="2278153"/>
            <a:ext cx="14984231" cy="645262"/>
          </a:xfrm>
          <a:prstGeom prst="rect">
            <a:avLst/>
          </a:prstGeom>
        </p:spPr>
        <p:txBody>
          <a:bodyPr lIns="0" tIns="0" rIns="0" bIns="0" rtlCol="0" anchor="t">
            <a:spAutoFit/>
          </a:bodyPr>
          <a:lstStyle/>
          <a:p>
            <a:pPr algn="just" rtl="1">
              <a:lnSpc>
                <a:spcPts val="5281"/>
              </a:lnSpc>
            </a:pPr>
            <a:r>
              <a:rPr lang="ar-EG" sz="3259" b="1" spc="33">
                <a:solidFill>
                  <a:srgbClr val="000000"/>
                </a:solidFill>
                <a:latin typeface="Almarai Bold"/>
                <a:ea typeface="Almarai Bold"/>
                <a:cs typeface="Almarai Bold"/>
                <a:sym typeface="Almarai Bold"/>
                <a:rtl/>
              </a:rPr>
              <a:t>أهم المصادر لأفكار إنشاء المنشأة الصغيرة:</a:t>
            </a:r>
          </a:p>
        </p:txBody>
      </p:sp>
      <p:sp>
        <p:nvSpPr>
          <p:cNvPr id="10" name="Freeform 10"/>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12" name="Group 12"/>
          <p:cNvGrpSpPr/>
          <p:nvPr/>
        </p:nvGrpSpPr>
        <p:grpSpPr>
          <a:xfrm>
            <a:off x="721523" y="1199663"/>
            <a:ext cx="1271127" cy="1271127"/>
            <a:chOff x="0" y="0"/>
            <a:chExt cx="1694836" cy="1694836"/>
          </a:xfrm>
        </p:grpSpPr>
        <p:sp>
          <p:nvSpPr>
            <p:cNvPr id="13" name="Freeform 13"/>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14" name="TextBox 14"/>
          <p:cNvSpPr txBox="1"/>
          <p:nvPr/>
        </p:nvSpPr>
        <p:spPr>
          <a:xfrm>
            <a:off x="6989023" y="613149"/>
            <a:ext cx="4717969" cy="1163504"/>
          </a:xfrm>
          <a:prstGeom prst="rect">
            <a:avLst/>
          </a:prstGeom>
        </p:spPr>
        <p:txBody>
          <a:bodyPr lIns="0" tIns="0" rIns="0" bIns="0" rtlCol="0" anchor="t">
            <a:spAutoFit/>
          </a:bodyPr>
          <a:lstStyle/>
          <a:p>
            <a:pPr algn="ctr" rtl="1">
              <a:lnSpc>
                <a:spcPts val="4543"/>
              </a:lnSpc>
            </a:pPr>
            <a:r>
              <a:rPr lang="ar-EG" sz="3786" b="1">
                <a:solidFill>
                  <a:srgbClr val="000000"/>
                </a:solidFill>
                <a:latin typeface="Almarai Bold"/>
                <a:ea typeface="Almarai Bold"/>
                <a:cs typeface="Almarai Bold"/>
                <a:sym typeface="Almarai Bold"/>
                <a:rtl/>
              </a:rPr>
              <a:t>مصادر الأفكار لإنشاء مشروع صغير</a:t>
            </a:r>
          </a:p>
        </p:txBody>
      </p:sp>
      <p:sp>
        <p:nvSpPr>
          <p:cNvPr id="15" name="TextBox 15"/>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6" name="TextBox 16"/>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02</a:t>
            </a:r>
          </a:p>
        </p:txBody>
      </p:sp>
      <p:sp>
        <p:nvSpPr>
          <p:cNvPr id="17" name="TextBox 17"/>
          <p:cNvSpPr txBox="1"/>
          <p:nvPr/>
        </p:nvSpPr>
        <p:spPr>
          <a:xfrm>
            <a:off x="13372270" y="3136173"/>
            <a:ext cx="3295218" cy="658848"/>
          </a:xfrm>
          <a:prstGeom prst="rect">
            <a:avLst/>
          </a:prstGeom>
        </p:spPr>
        <p:txBody>
          <a:bodyPr lIns="0" tIns="0" rIns="0" bIns="0" rtlCol="0" anchor="t">
            <a:spAutoFit/>
          </a:bodyPr>
          <a:lstStyle/>
          <a:p>
            <a:pPr algn="ctr" rtl="1">
              <a:lnSpc>
                <a:spcPts val="5586"/>
              </a:lnSpc>
            </a:pPr>
            <a:r>
              <a:rPr lang="en-US" sz="3103" b="1" spc="32">
                <a:solidFill>
                  <a:srgbClr val="FF6600"/>
                </a:solidFill>
                <a:latin typeface="Almarai Bold"/>
                <a:ea typeface="Almarai Bold"/>
                <a:cs typeface="Almarai Bold"/>
                <a:sym typeface="Almarai Bold"/>
              </a:rPr>
              <a:t>1</a:t>
            </a:r>
            <a:r>
              <a:rPr lang="ar-EG" sz="3103" b="1" spc="32">
                <a:solidFill>
                  <a:srgbClr val="FF6600"/>
                </a:solidFill>
                <a:latin typeface="Almarai Bold"/>
                <a:ea typeface="Almarai Bold"/>
                <a:cs typeface="Almarai Bold"/>
                <a:sym typeface="Almarai Bold"/>
                <a:rtl/>
              </a:rPr>
              <a:t>.الخبرة الشخصية </a:t>
            </a:r>
          </a:p>
        </p:txBody>
      </p:sp>
      <p:sp>
        <p:nvSpPr>
          <p:cNvPr id="18" name="TextBox 18"/>
          <p:cNvSpPr txBox="1"/>
          <p:nvPr/>
        </p:nvSpPr>
        <p:spPr>
          <a:xfrm>
            <a:off x="9144000" y="4002666"/>
            <a:ext cx="7355358" cy="2913110"/>
          </a:xfrm>
          <a:prstGeom prst="rect">
            <a:avLst/>
          </a:prstGeom>
        </p:spPr>
        <p:txBody>
          <a:bodyPr lIns="0" tIns="0" rIns="0" bIns="0" rtlCol="0" anchor="t">
            <a:spAutoFit/>
          </a:bodyPr>
          <a:lstStyle/>
          <a:p>
            <a:pPr marL="623091" lvl="1" indent="-311545" algn="just" rtl="1">
              <a:lnSpc>
                <a:spcPts val="4675"/>
              </a:lnSpc>
              <a:buFont typeface="Arial"/>
              <a:buChar char="•"/>
            </a:pPr>
            <a:r>
              <a:rPr lang="ar-EG" sz="2886" b="1" spc="29">
                <a:solidFill>
                  <a:srgbClr val="000000"/>
                </a:solidFill>
                <a:latin typeface="Almarai Bold"/>
                <a:ea typeface="Almarai Bold"/>
                <a:cs typeface="Almarai Bold"/>
                <a:sym typeface="Almarai Bold"/>
                <a:rtl/>
              </a:rPr>
              <a:t>سواء كانت تعليمية، عملية أو تدريبية فإن لها دور كبير في الإيحاء بأفكار لمشروعات ناجحة , وتقوم هذه الفكرة على مبدأ أن من يملك خبرة سابقة يسعى رائمًا لتقديم الأفضل. </a:t>
            </a:r>
          </a:p>
        </p:txBody>
      </p:sp>
      <p:sp>
        <p:nvSpPr>
          <p:cNvPr id="19" name="Freeform 19"/>
          <p:cNvSpPr/>
          <p:nvPr/>
        </p:nvSpPr>
        <p:spPr>
          <a:xfrm>
            <a:off x="1660221" y="2470790"/>
            <a:ext cx="6017107" cy="6525976"/>
          </a:xfrm>
          <a:custGeom>
            <a:avLst/>
            <a:gdLst/>
            <a:ahLst/>
            <a:cxnLst/>
            <a:rect l="l" t="t" r="r" b="b"/>
            <a:pathLst>
              <a:path w="6017107" h="6525976">
                <a:moveTo>
                  <a:pt x="0" y="0"/>
                </a:moveTo>
                <a:lnTo>
                  <a:pt x="6017107" y="0"/>
                </a:lnTo>
                <a:lnTo>
                  <a:pt x="6017107" y="6525977"/>
                </a:lnTo>
                <a:lnTo>
                  <a:pt x="0" y="652597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06</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p:cNvGrpSpPr/>
          <p:nvPr/>
        </p:nvGrpSpPr>
        <p:grpSpPr>
          <a:xfrm>
            <a:off x="1642359" y="3122528"/>
            <a:ext cx="15347999" cy="2020972"/>
            <a:chOff x="0" y="0"/>
            <a:chExt cx="4042271" cy="532273"/>
          </a:xfrm>
        </p:grpSpPr>
        <p:sp>
          <p:nvSpPr>
            <p:cNvPr id="7" name="Freeform 7"/>
            <p:cNvSpPr/>
            <p:nvPr/>
          </p:nvSpPr>
          <p:spPr>
            <a:xfrm>
              <a:off x="0" y="0"/>
              <a:ext cx="4042271" cy="532273"/>
            </a:xfrm>
            <a:custGeom>
              <a:avLst/>
              <a:gdLst/>
              <a:ahLst/>
              <a:cxnLst/>
              <a:rect l="l" t="t" r="r" b="b"/>
              <a:pathLst>
                <a:path w="4042271" h="532273">
                  <a:moveTo>
                    <a:pt x="15637" y="0"/>
                  </a:moveTo>
                  <a:lnTo>
                    <a:pt x="4026634" y="0"/>
                  </a:lnTo>
                  <a:cubicBezTo>
                    <a:pt x="4030781" y="0"/>
                    <a:pt x="4034759" y="1647"/>
                    <a:pt x="4037692" y="4580"/>
                  </a:cubicBezTo>
                  <a:cubicBezTo>
                    <a:pt x="4040624" y="7513"/>
                    <a:pt x="4042271" y="11490"/>
                    <a:pt x="4042271" y="15637"/>
                  </a:cubicBezTo>
                  <a:lnTo>
                    <a:pt x="4042271" y="516635"/>
                  </a:lnTo>
                  <a:cubicBezTo>
                    <a:pt x="4042271" y="520783"/>
                    <a:pt x="4040624" y="524760"/>
                    <a:pt x="4037692" y="527693"/>
                  </a:cubicBezTo>
                  <a:cubicBezTo>
                    <a:pt x="4034759" y="530625"/>
                    <a:pt x="4030781" y="532273"/>
                    <a:pt x="4026634" y="532273"/>
                  </a:cubicBezTo>
                  <a:lnTo>
                    <a:pt x="15637" y="532273"/>
                  </a:lnTo>
                  <a:cubicBezTo>
                    <a:pt x="11490" y="532273"/>
                    <a:pt x="7513" y="530625"/>
                    <a:pt x="4580" y="527693"/>
                  </a:cubicBezTo>
                  <a:cubicBezTo>
                    <a:pt x="1647" y="524760"/>
                    <a:pt x="0" y="520783"/>
                    <a:pt x="0" y="516635"/>
                  </a:cubicBezTo>
                  <a:lnTo>
                    <a:pt x="0" y="15637"/>
                  </a:lnTo>
                  <a:cubicBezTo>
                    <a:pt x="0" y="11490"/>
                    <a:pt x="1647" y="7513"/>
                    <a:pt x="4580" y="4580"/>
                  </a:cubicBezTo>
                  <a:cubicBezTo>
                    <a:pt x="7513" y="1647"/>
                    <a:pt x="11490" y="0"/>
                    <a:pt x="15637" y="0"/>
                  </a:cubicBezTo>
                  <a:close/>
                </a:path>
              </a:pathLst>
            </a:custGeom>
            <a:solidFill>
              <a:srgbClr val="DEEFFF"/>
            </a:solidFill>
            <a:ln w="19050" cap="rnd">
              <a:solidFill>
                <a:srgbClr val="00B050"/>
              </a:solidFill>
              <a:prstDash val="lgDash"/>
              <a:round/>
            </a:ln>
          </p:spPr>
          <p:txBody>
            <a:bodyPr/>
            <a:lstStyle/>
            <a:p>
              <a:endParaRPr lang="en-US"/>
            </a:p>
          </p:txBody>
        </p:sp>
        <p:sp>
          <p:nvSpPr>
            <p:cNvPr id="8" name="TextBox 8"/>
            <p:cNvSpPr txBox="1"/>
            <p:nvPr/>
          </p:nvSpPr>
          <p:spPr>
            <a:xfrm>
              <a:off x="0" y="-9525"/>
              <a:ext cx="4042271" cy="541798"/>
            </a:xfrm>
            <a:prstGeom prst="rect">
              <a:avLst/>
            </a:prstGeom>
          </p:spPr>
          <p:txBody>
            <a:bodyPr lIns="50800" tIns="50800" rIns="50800" bIns="50800" rtlCol="0" anchor="ctr"/>
            <a:lstStyle/>
            <a:p>
              <a:pPr algn="ctr">
                <a:lnSpc>
                  <a:spcPts val="2160"/>
                </a:lnSpc>
              </a:pPr>
              <a:endParaRPr/>
            </a:p>
          </p:txBody>
        </p:sp>
      </p:grpSp>
      <p:sp>
        <p:nvSpPr>
          <p:cNvPr id="9" name="TextBox 9"/>
          <p:cNvSpPr txBox="1"/>
          <p:nvPr/>
        </p:nvSpPr>
        <p:spPr>
          <a:xfrm>
            <a:off x="1110382" y="2278153"/>
            <a:ext cx="14984231" cy="645262"/>
          </a:xfrm>
          <a:prstGeom prst="rect">
            <a:avLst/>
          </a:prstGeom>
        </p:spPr>
        <p:txBody>
          <a:bodyPr lIns="0" tIns="0" rIns="0" bIns="0" rtlCol="0" anchor="t">
            <a:spAutoFit/>
          </a:bodyPr>
          <a:lstStyle/>
          <a:p>
            <a:pPr algn="just" rtl="1">
              <a:lnSpc>
                <a:spcPts val="5281"/>
              </a:lnSpc>
            </a:pPr>
            <a:r>
              <a:rPr lang="ar-EG" sz="3259" b="1" spc="33">
                <a:solidFill>
                  <a:srgbClr val="000000"/>
                </a:solidFill>
                <a:latin typeface="Almarai Bold"/>
                <a:ea typeface="Almarai Bold"/>
                <a:cs typeface="Almarai Bold"/>
                <a:sym typeface="Almarai Bold"/>
                <a:rtl/>
              </a:rPr>
              <a:t>أهم المصادر لأفكار إنشاء المنشأة الصغيرة:</a:t>
            </a:r>
          </a:p>
        </p:txBody>
      </p:sp>
      <p:sp>
        <p:nvSpPr>
          <p:cNvPr id="10" name="Freeform 10"/>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12" name="Group 12"/>
          <p:cNvGrpSpPr/>
          <p:nvPr/>
        </p:nvGrpSpPr>
        <p:grpSpPr>
          <a:xfrm>
            <a:off x="721523" y="1199663"/>
            <a:ext cx="1271127" cy="1271127"/>
            <a:chOff x="0" y="0"/>
            <a:chExt cx="1694836" cy="1694836"/>
          </a:xfrm>
        </p:grpSpPr>
        <p:sp>
          <p:nvSpPr>
            <p:cNvPr id="13" name="Freeform 13"/>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14" name="TextBox 14"/>
          <p:cNvSpPr txBox="1"/>
          <p:nvPr/>
        </p:nvSpPr>
        <p:spPr>
          <a:xfrm>
            <a:off x="6989023" y="613149"/>
            <a:ext cx="4717969" cy="1163504"/>
          </a:xfrm>
          <a:prstGeom prst="rect">
            <a:avLst/>
          </a:prstGeom>
        </p:spPr>
        <p:txBody>
          <a:bodyPr lIns="0" tIns="0" rIns="0" bIns="0" rtlCol="0" anchor="t">
            <a:spAutoFit/>
          </a:bodyPr>
          <a:lstStyle/>
          <a:p>
            <a:pPr algn="ctr" rtl="1">
              <a:lnSpc>
                <a:spcPts val="4543"/>
              </a:lnSpc>
            </a:pPr>
            <a:r>
              <a:rPr lang="ar-EG" sz="3786" b="1">
                <a:solidFill>
                  <a:srgbClr val="000000"/>
                </a:solidFill>
                <a:latin typeface="Almarai Bold"/>
                <a:ea typeface="Almarai Bold"/>
                <a:cs typeface="Almarai Bold"/>
                <a:sym typeface="Almarai Bold"/>
                <a:rtl/>
              </a:rPr>
              <a:t>مصادر الأفكار لإنشاء مشروع صغير</a:t>
            </a:r>
          </a:p>
        </p:txBody>
      </p:sp>
      <p:sp>
        <p:nvSpPr>
          <p:cNvPr id="15" name="TextBox 15"/>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6" name="TextBox 16"/>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02</a:t>
            </a:r>
          </a:p>
        </p:txBody>
      </p:sp>
      <p:sp>
        <p:nvSpPr>
          <p:cNvPr id="17" name="TextBox 17"/>
          <p:cNvSpPr txBox="1"/>
          <p:nvPr/>
        </p:nvSpPr>
        <p:spPr>
          <a:xfrm>
            <a:off x="13372270" y="3136173"/>
            <a:ext cx="3295218" cy="658848"/>
          </a:xfrm>
          <a:prstGeom prst="rect">
            <a:avLst/>
          </a:prstGeom>
        </p:spPr>
        <p:txBody>
          <a:bodyPr lIns="0" tIns="0" rIns="0" bIns="0" rtlCol="0" anchor="t">
            <a:spAutoFit/>
          </a:bodyPr>
          <a:lstStyle/>
          <a:p>
            <a:pPr algn="ctr" rtl="1">
              <a:lnSpc>
                <a:spcPts val="5586"/>
              </a:lnSpc>
            </a:pPr>
            <a:r>
              <a:rPr lang="en-US" sz="3103" b="1" spc="32">
                <a:solidFill>
                  <a:srgbClr val="FF6600"/>
                </a:solidFill>
                <a:latin typeface="Almarai Bold"/>
                <a:ea typeface="Almarai Bold"/>
                <a:cs typeface="Almarai Bold"/>
                <a:sym typeface="Almarai Bold"/>
              </a:rPr>
              <a:t>2</a:t>
            </a:r>
            <a:r>
              <a:rPr lang="ar-EG" sz="3103" b="1" spc="32">
                <a:solidFill>
                  <a:srgbClr val="FF6600"/>
                </a:solidFill>
                <a:latin typeface="Almarai Bold"/>
                <a:ea typeface="Almarai Bold"/>
                <a:cs typeface="Almarai Bold"/>
                <a:sym typeface="Almarai Bold"/>
                <a:rtl/>
              </a:rPr>
              <a:t>.التعليم والتدريب</a:t>
            </a:r>
          </a:p>
        </p:txBody>
      </p:sp>
      <p:sp>
        <p:nvSpPr>
          <p:cNvPr id="18" name="TextBox 18"/>
          <p:cNvSpPr txBox="1"/>
          <p:nvPr/>
        </p:nvSpPr>
        <p:spPr>
          <a:xfrm>
            <a:off x="2420471" y="4002666"/>
            <a:ext cx="14078887" cy="550910"/>
          </a:xfrm>
          <a:prstGeom prst="rect">
            <a:avLst/>
          </a:prstGeom>
        </p:spPr>
        <p:txBody>
          <a:bodyPr lIns="0" tIns="0" rIns="0" bIns="0" rtlCol="0" anchor="t">
            <a:spAutoFit/>
          </a:bodyPr>
          <a:lstStyle/>
          <a:p>
            <a:pPr marL="623091" lvl="1" indent="-311545" algn="just" rtl="1">
              <a:lnSpc>
                <a:spcPts val="4675"/>
              </a:lnSpc>
              <a:buFont typeface="Arial"/>
              <a:buChar char="•"/>
            </a:pPr>
            <a:r>
              <a:rPr lang="ar-EG" sz="2886" b="1" spc="29">
                <a:solidFill>
                  <a:srgbClr val="000000"/>
                </a:solidFill>
                <a:latin typeface="Almarai Bold"/>
                <a:ea typeface="Almarai Bold"/>
                <a:cs typeface="Almarai Bold"/>
                <a:sym typeface="Almarai Bold"/>
                <a:rtl/>
              </a:rPr>
              <a:t>الإبداع مهارة يمكن تنميتها حيث يصقل التعليم والتدريب مهارات الشخص الإبداعية. </a:t>
            </a:r>
          </a:p>
        </p:txBody>
      </p:sp>
      <p:grpSp>
        <p:nvGrpSpPr>
          <p:cNvPr id="19" name="Group 19"/>
          <p:cNvGrpSpPr/>
          <p:nvPr/>
        </p:nvGrpSpPr>
        <p:grpSpPr>
          <a:xfrm>
            <a:off x="1642359" y="5467350"/>
            <a:ext cx="15347999" cy="2020972"/>
            <a:chOff x="0" y="0"/>
            <a:chExt cx="4042271" cy="532273"/>
          </a:xfrm>
        </p:grpSpPr>
        <p:sp>
          <p:nvSpPr>
            <p:cNvPr id="20" name="Freeform 20"/>
            <p:cNvSpPr/>
            <p:nvPr/>
          </p:nvSpPr>
          <p:spPr>
            <a:xfrm>
              <a:off x="0" y="0"/>
              <a:ext cx="4042271" cy="532273"/>
            </a:xfrm>
            <a:custGeom>
              <a:avLst/>
              <a:gdLst/>
              <a:ahLst/>
              <a:cxnLst/>
              <a:rect l="l" t="t" r="r" b="b"/>
              <a:pathLst>
                <a:path w="4042271" h="532273">
                  <a:moveTo>
                    <a:pt x="15637" y="0"/>
                  </a:moveTo>
                  <a:lnTo>
                    <a:pt x="4026634" y="0"/>
                  </a:lnTo>
                  <a:cubicBezTo>
                    <a:pt x="4030781" y="0"/>
                    <a:pt x="4034759" y="1647"/>
                    <a:pt x="4037692" y="4580"/>
                  </a:cubicBezTo>
                  <a:cubicBezTo>
                    <a:pt x="4040624" y="7513"/>
                    <a:pt x="4042271" y="11490"/>
                    <a:pt x="4042271" y="15637"/>
                  </a:cubicBezTo>
                  <a:lnTo>
                    <a:pt x="4042271" y="516635"/>
                  </a:lnTo>
                  <a:cubicBezTo>
                    <a:pt x="4042271" y="520783"/>
                    <a:pt x="4040624" y="524760"/>
                    <a:pt x="4037692" y="527693"/>
                  </a:cubicBezTo>
                  <a:cubicBezTo>
                    <a:pt x="4034759" y="530625"/>
                    <a:pt x="4030781" y="532273"/>
                    <a:pt x="4026634" y="532273"/>
                  </a:cubicBezTo>
                  <a:lnTo>
                    <a:pt x="15637" y="532273"/>
                  </a:lnTo>
                  <a:cubicBezTo>
                    <a:pt x="11490" y="532273"/>
                    <a:pt x="7513" y="530625"/>
                    <a:pt x="4580" y="527693"/>
                  </a:cubicBezTo>
                  <a:cubicBezTo>
                    <a:pt x="1647" y="524760"/>
                    <a:pt x="0" y="520783"/>
                    <a:pt x="0" y="516635"/>
                  </a:cubicBezTo>
                  <a:lnTo>
                    <a:pt x="0" y="15637"/>
                  </a:lnTo>
                  <a:cubicBezTo>
                    <a:pt x="0" y="11490"/>
                    <a:pt x="1647" y="7513"/>
                    <a:pt x="4580" y="4580"/>
                  </a:cubicBezTo>
                  <a:cubicBezTo>
                    <a:pt x="7513" y="1647"/>
                    <a:pt x="11490" y="0"/>
                    <a:pt x="15637" y="0"/>
                  </a:cubicBezTo>
                  <a:close/>
                </a:path>
              </a:pathLst>
            </a:custGeom>
            <a:solidFill>
              <a:srgbClr val="DEEFFF"/>
            </a:solidFill>
            <a:ln w="19050" cap="rnd">
              <a:solidFill>
                <a:srgbClr val="00B050"/>
              </a:solidFill>
              <a:prstDash val="lgDash"/>
              <a:round/>
            </a:ln>
          </p:spPr>
          <p:txBody>
            <a:bodyPr/>
            <a:lstStyle/>
            <a:p>
              <a:endParaRPr lang="en-US"/>
            </a:p>
          </p:txBody>
        </p:sp>
        <p:sp>
          <p:nvSpPr>
            <p:cNvPr id="21" name="TextBox 21"/>
            <p:cNvSpPr txBox="1"/>
            <p:nvPr/>
          </p:nvSpPr>
          <p:spPr>
            <a:xfrm>
              <a:off x="0" y="-9525"/>
              <a:ext cx="4042271" cy="541798"/>
            </a:xfrm>
            <a:prstGeom prst="rect">
              <a:avLst/>
            </a:prstGeom>
          </p:spPr>
          <p:txBody>
            <a:bodyPr lIns="50800" tIns="50800" rIns="50800" bIns="50800" rtlCol="0" anchor="ctr"/>
            <a:lstStyle/>
            <a:p>
              <a:pPr algn="ctr">
                <a:lnSpc>
                  <a:spcPts val="2160"/>
                </a:lnSpc>
              </a:pPr>
              <a:endParaRPr/>
            </a:p>
          </p:txBody>
        </p:sp>
      </p:grpSp>
      <p:sp>
        <p:nvSpPr>
          <p:cNvPr id="22" name="TextBox 22"/>
          <p:cNvSpPr txBox="1"/>
          <p:nvPr/>
        </p:nvSpPr>
        <p:spPr>
          <a:xfrm>
            <a:off x="12758253" y="5457825"/>
            <a:ext cx="3967571" cy="658848"/>
          </a:xfrm>
          <a:prstGeom prst="rect">
            <a:avLst/>
          </a:prstGeom>
        </p:spPr>
        <p:txBody>
          <a:bodyPr lIns="0" tIns="0" rIns="0" bIns="0" rtlCol="0" anchor="t">
            <a:spAutoFit/>
          </a:bodyPr>
          <a:lstStyle/>
          <a:p>
            <a:pPr algn="ctr" rtl="1">
              <a:lnSpc>
                <a:spcPts val="5586"/>
              </a:lnSpc>
            </a:pPr>
            <a:r>
              <a:rPr lang="en-US" sz="3103" b="1" spc="32">
                <a:solidFill>
                  <a:srgbClr val="FF6600"/>
                </a:solidFill>
                <a:latin typeface="Almarai Bold"/>
                <a:ea typeface="Almarai Bold"/>
                <a:cs typeface="Almarai Bold"/>
                <a:sym typeface="Almarai Bold"/>
              </a:rPr>
              <a:t>3</a:t>
            </a:r>
            <a:r>
              <a:rPr lang="ar-EG" sz="3103" b="1" spc="32">
                <a:solidFill>
                  <a:srgbClr val="FF6600"/>
                </a:solidFill>
                <a:latin typeface="Almarai Bold"/>
                <a:ea typeface="Almarai Bold"/>
                <a:cs typeface="Almarai Bold"/>
                <a:sym typeface="Almarai Bold"/>
                <a:rtl/>
              </a:rPr>
              <a:t>. المصادر الرسمية</a:t>
            </a:r>
          </a:p>
        </p:txBody>
      </p:sp>
      <p:sp>
        <p:nvSpPr>
          <p:cNvPr id="23" name="TextBox 23"/>
          <p:cNvSpPr txBox="1"/>
          <p:nvPr/>
        </p:nvSpPr>
        <p:spPr>
          <a:xfrm>
            <a:off x="2308564" y="6126198"/>
            <a:ext cx="14078887" cy="1165832"/>
          </a:xfrm>
          <a:prstGeom prst="rect">
            <a:avLst/>
          </a:prstGeom>
        </p:spPr>
        <p:txBody>
          <a:bodyPr lIns="0" tIns="0" rIns="0" bIns="0" rtlCol="0" anchor="t">
            <a:spAutoFit/>
          </a:bodyPr>
          <a:lstStyle/>
          <a:p>
            <a:pPr marL="623091" lvl="1" indent="-311545" algn="just" rtl="1">
              <a:lnSpc>
                <a:spcPts val="4675"/>
              </a:lnSpc>
              <a:buFont typeface="Arial"/>
              <a:buChar char="•"/>
            </a:pPr>
            <a:r>
              <a:rPr lang="ar-EG" sz="2886" b="1" spc="29" dirty="0">
                <a:solidFill>
                  <a:srgbClr val="000000"/>
                </a:solidFill>
                <a:latin typeface="Almarai Bold"/>
                <a:ea typeface="Almarai Bold"/>
                <a:cs typeface="Almarai Bold"/>
                <a:sym typeface="Almarai Bold"/>
                <a:rtl/>
              </a:rPr>
              <a:t>كالكتيبات والأدلة التي تصدرها المرافق والمؤسسات ذات العلاقة (دليل الفرص الاستثمارية للغرفة التجارية، قائمة الواردات</a:t>
            </a:r>
            <a:r>
              <a:rPr lang="ar-SA" sz="2886" b="1" spc="29" dirty="0">
                <a:solidFill>
                  <a:srgbClr val="000000"/>
                </a:solidFill>
                <a:latin typeface="Almarai Bold"/>
                <a:ea typeface="Almarai Bold"/>
                <a:cs typeface="Almarai Bold"/>
                <a:sym typeface="Almarai Bold"/>
                <a:rtl/>
              </a:rPr>
              <a:t>، التقارير المتخصصة</a:t>
            </a:r>
            <a:r>
              <a:rPr lang="ar-EG" sz="2886" b="1" spc="29" dirty="0">
                <a:solidFill>
                  <a:srgbClr val="000000"/>
                </a:solidFill>
                <a:latin typeface="Almarai Bold"/>
                <a:ea typeface="Almarai Bold"/>
                <a:cs typeface="Almarai Bold"/>
                <a:sym typeface="Almarai Bold"/>
                <a:rtl/>
              </a:rPr>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08</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grpSp>
        <p:nvGrpSpPr>
          <p:cNvPr id="6" name="Group 6"/>
          <p:cNvGrpSpPr/>
          <p:nvPr/>
        </p:nvGrpSpPr>
        <p:grpSpPr>
          <a:xfrm>
            <a:off x="1642359" y="3122528"/>
            <a:ext cx="15347999" cy="2020972"/>
            <a:chOff x="0" y="0"/>
            <a:chExt cx="4042271" cy="532273"/>
          </a:xfrm>
        </p:grpSpPr>
        <p:sp>
          <p:nvSpPr>
            <p:cNvPr id="7" name="Freeform 7"/>
            <p:cNvSpPr/>
            <p:nvPr/>
          </p:nvSpPr>
          <p:spPr>
            <a:xfrm>
              <a:off x="0" y="0"/>
              <a:ext cx="4042271" cy="532273"/>
            </a:xfrm>
            <a:custGeom>
              <a:avLst/>
              <a:gdLst/>
              <a:ahLst/>
              <a:cxnLst/>
              <a:rect l="l" t="t" r="r" b="b"/>
              <a:pathLst>
                <a:path w="4042271" h="532273">
                  <a:moveTo>
                    <a:pt x="15637" y="0"/>
                  </a:moveTo>
                  <a:lnTo>
                    <a:pt x="4026634" y="0"/>
                  </a:lnTo>
                  <a:cubicBezTo>
                    <a:pt x="4030781" y="0"/>
                    <a:pt x="4034759" y="1647"/>
                    <a:pt x="4037692" y="4580"/>
                  </a:cubicBezTo>
                  <a:cubicBezTo>
                    <a:pt x="4040624" y="7513"/>
                    <a:pt x="4042271" y="11490"/>
                    <a:pt x="4042271" y="15637"/>
                  </a:cubicBezTo>
                  <a:lnTo>
                    <a:pt x="4042271" y="516635"/>
                  </a:lnTo>
                  <a:cubicBezTo>
                    <a:pt x="4042271" y="520783"/>
                    <a:pt x="4040624" y="524760"/>
                    <a:pt x="4037692" y="527693"/>
                  </a:cubicBezTo>
                  <a:cubicBezTo>
                    <a:pt x="4034759" y="530625"/>
                    <a:pt x="4030781" y="532273"/>
                    <a:pt x="4026634" y="532273"/>
                  </a:cubicBezTo>
                  <a:lnTo>
                    <a:pt x="15637" y="532273"/>
                  </a:lnTo>
                  <a:cubicBezTo>
                    <a:pt x="11490" y="532273"/>
                    <a:pt x="7513" y="530625"/>
                    <a:pt x="4580" y="527693"/>
                  </a:cubicBezTo>
                  <a:cubicBezTo>
                    <a:pt x="1647" y="524760"/>
                    <a:pt x="0" y="520783"/>
                    <a:pt x="0" y="516635"/>
                  </a:cubicBezTo>
                  <a:lnTo>
                    <a:pt x="0" y="15637"/>
                  </a:lnTo>
                  <a:cubicBezTo>
                    <a:pt x="0" y="11490"/>
                    <a:pt x="1647" y="7513"/>
                    <a:pt x="4580" y="4580"/>
                  </a:cubicBezTo>
                  <a:cubicBezTo>
                    <a:pt x="7513" y="1647"/>
                    <a:pt x="11490" y="0"/>
                    <a:pt x="15637" y="0"/>
                  </a:cubicBezTo>
                  <a:close/>
                </a:path>
              </a:pathLst>
            </a:custGeom>
            <a:solidFill>
              <a:srgbClr val="DEEFFF"/>
            </a:solidFill>
            <a:ln w="19050" cap="rnd">
              <a:solidFill>
                <a:srgbClr val="00B050"/>
              </a:solidFill>
              <a:prstDash val="lgDash"/>
              <a:round/>
            </a:ln>
          </p:spPr>
          <p:txBody>
            <a:bodyPr/>
            <a:lstStyle/>
            <a:p>
              <a:endParaRPr lang="en-US"/>
            </a:p>
          </p:txBody>
        </p:sp>
        <p:sp>
          <p:nvSpPr>
            <p:cNvPr id="8" name="TextBox 8"/>
            <p:cNvSpPr txBox="1"/>
            <p:nvPr/>
          </p:nvSpPr>
          <p:spPr>
            <a:xfrm>
              <a:off x="0" y="-9525"/>
              <a:ext cx="4042271" cy="541798"/>
            </a:xfrm>
            <a:prstGeom prst="rect">
              <a:avLst/>
            </a:prstGeom>
          </p:spPr>
          <p:txBody>
            <a:bodyPr lIns="50800" tIns="50800" rIns="50800" bIns="50800" rtlCol="0" anchor="ctr"/>
            <a:lstStyle/>
            <a:p>
              <a:pPr algn="ctr">
                <a:lnSpc>
                  <a:spcPts val="2160"/>
                </a:lnSpc>
              </a:pPr>
              <a:endParaRPr/>
            </a:p>
          </p:txBody>
        </p:sp>
      </p:grpSp>
      <p:sp>
        <p:nvSpPr>
          <p:cNvPr id="9" name="TextBox 9"/>
          <p:cNvSpPr txBox="1"/>
          <p:nvPr/>
        </p:nvSpPr>
        <p:spPr>
          <a:xfrm>
            <a:off x="1110382" y="2278153"/>
            <a:ext cx="14984231" cy="645262"/>
          </a:xfrm>
          <a:prstGeom prst="rect">
            <a:avLst/>
          </a:prstGeom>
        </p:spPr>
        <p:txBody>
          <a:bodyPr lIns="0" tIns="0" rIns="0" bIns="0" rtlCol="0" anchor="t">
            <a:spAutoFit/>
          </a:bodyPr>
          <a:lstStyle/>
          <a:p>
            <a:pPr algn="just" rtl="1">
              <a:lnSpc>
                <a:spcPts val="5281"/>
              </a:lnSpc>
            </a:pPr>
            <a:r>
              <a:rPr lang="ar-EG" sz="3259" b="1" spc="33">
                <a:solidFill>
                  <a:srgbClr val="000000"/>
                </a:solidFill>
                <a:latin typeface="Almarai Bold"/>
                <a:ea typeface="Almarai Bold"/>
                <a:cs typeface="Almarai Bold"/>
                <a:sym typeface="Almarai Bold"/>
                <a:rtl/>
              </a:rPr>
              <a:t>أهم المصادر لأفكار إنشاء المنشأة الصغيرة:</a:t>
            </a:r>
          </a:p>
        </p:txBody>
      </p:sp>
      <p:sp>
        <p:nvSpPr>
          <p:cNvPr id="10" name="Freeform 10"/>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1" name="Freeform 11"/>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12" name="Group 12"/>
          <p:cNvGrpSpPr/>
          <p:nvPr/>
        </p:nvGrpSpPr>
        <p:grpSpPr>
          <a:xfrm>
            <a:off x="721523" y="1199663"/>
            <a:ext cx="1271127" cy="1271127"/>
            <a:chOff x="0" y="0"/>
            <a:chExt cx="1694836" cy="1694836"/>
          </a:xfrm>
        </p:grpSpPr>
        <p:sp>
          <p:nvSpPr>
            <p:cNvPr id="13" name="Freeform 13"/>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14" name="TextBox 14"/>
          <p:cNvSpPr txBox="1"/>
          <p:nvPr/>
        </p:nvSpPr>
        <p:spPr>
          <a:xfrm>
            <a:off x="6989023" y="613149"/>
            <a:ext cx="4717969" cy="1163504"/>
          </a:xfrm>
          <a:prstGeom prst="rect">
            <a:avLst/>
          </a:prstGeom>
        </p:spPr>
        <p:txBody>
          <a:bodyPr lIns="0" tIns="0" rIns="0" bIns="0" rtlCol="0" anchor="t">
            <a:spAutoFit/>
          </a:bodyPr>
          <a:lstStyle/>
          <a:p>
            <a:pPr algn="ctr" rtl="1">
              <a:lnSpc>
                <a:spcPts val="4543"/>
              </a:lnSpc>
            </a:pPr>
            <a:r>
              <a:rPr lang="ar-EG" sz="3786" b="1">
                <a:solidFill>
                  <a:srgbClr val="000000"/>
                </a:solidFill>
                <a:latin typeface="Almarai Bold"/>
                <a:ea typeface="Almarai Bold"/>
                <a:cs typeface="Almarai Bold"/>
                <a:sym typeface="Almarai Bold"/>
                <a:rtl/>
              </a:rPr>
              <a:t>مصادر الأفكار لإنشاء مشروع صغير</a:t>
            </a:r>
          </a:p>
        </p:txBody>
      </p:sp>
      <p:sp>
        <p:nvSpPr>
          <p:cNvPr id="15" name="TextBox 15"/>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6" name="TextBox 16"/>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02</a:t>
            </a:r>
          </a:p>
        </p:txBody>
      </p:sp>
      <p:sp>
        <p:nvSpPr>
          <p:cNvPr id="17" name="TextBox 17"/>
          <p:cNvSpPr txBox="1"/>
          <p:nvPr/>
        </p:nvSpPr>
        <p:spPr>
          <a:xfrm>
            <a:off x="6445487" y="3142645"/>
            <a:ext cx="10523012" cy="658848"/>
          </a:xfrm>
          <a:prstGeom prst="rect">
            <a:avLst/>
          </a:prstGeom>
        </p:spPr>
        <p:txBody>
          <a:bodyPr lIns="0" tIns="0" rIns="0" bIns="0" rtlCol="0" anchor="t">
            <a:spAutoFit/>
          </a:bodyPr>
          <a:lstStyle/>
          <a:p>
            <a:pPr algn="ctr" rtl="1">
              <a:lnSpc>
                <a:spcPts val="5586"/>
              </a:lnSpc>
            </a:pPr>
            <a:r>
              <a:rPr lang="en-US" sz="3103" b="1" spc="32">
                <a:solidFill>
                  <a:srgbClr val="FF6600"/>
                </a:solidFill>
                <a:latin typeface="Almarai Bold"/>
                <a:ea typeface="Almarai Bold"/>
                <a:cs typeface="Almarai Bold"/>
                <a:sym typeface="Almarai Bold"/>
              </a:rPr>
              <a:t>4</a:t>
            </a:r>
            <a:r>
              <a:rPr lang="ar-EG" sz="3103" b="1" spc="32">
                <a:solidFill>
                  <a:srgbClr val="FF6600"/>
                </a:solidFill>
                <a:latin typeface="Almarai Bold"/>
                <a:ea typeface="Almarai Bold"/>
                <a:cs typeface="Almarai Bold"/>
                <a:sym typeface="Almarai Bold"/>
                <a:rtl/>
              </a:rPr>
              <a:t>. المعرفة بسلسلة الإمداد الصناعية داخل قطاع الصناعة</a:t>
            </a:r>
          </a:p>
        </p:txBody>
      </p:sp>
      <p:sp>
        <p:nvSpPr>
          <p:cNvPr id="18" name="TextBox 18"/>
          <p:cNvSpPr txBox="1"/>
          <p:nvPr/>
        </p:nvSpPr>
        <p:spPr>
          <a:xfrm>
            <a:off x="2382401" y="3849117"/>
            <a:ext cx="14078887" cy="1141460"/>
          </a:xfrm>
          <a:prstGeom prst="rect">
            <a:avLst/>
          </a:prstGeom>
        </p:spPr>
        <p:txBody>
          <a:bodyPr lIns="0" tIns="0" rIns="0" bIns="0" rtlCol="0" anchor="t">
            <a:spAutoFit/>
          </a:bodyPr>
          <a:lstStyle/>
          <a:p>
            <a:pPr marL="623091" lvl="1" indent="-311545" algn="just" rtl="1">
              <a:lnSpc>
                <a:spcPts val="4675"/>
              </a:lnSpc>
              <a:buFont typeface="Arial"/>
              <a:buChar char="•"/>
            </a:pPr>
            <a:r>
              <a:rPr lang="ar-EG" sz="2886" b="1" spc="29">
                <a:solidFill>
                  <a:srgbClr val="000000"/>
                </a:solidFill>
                <a:latin typeface="Almarai Bold"/>
                <a:ea typeface="Almarai Bold"/>
                <a:cs typeface="Almarai Bold"/>
                <a:sym typeface="Almarai Bold"/>
                <a:rtl/>
              </a:rPr>
              <a:t>يمكن للمستثمر أن ينشئ مشروعًا إما ليستفيد من منتجات مشروعات أخرى قائمة كمدخلات لمشروعه أو ينتج منتجًا يمثل مستلزمات إنتاج لمشروعات قائمة. </a:t>
            </a:r>
          </a:p>
        </p:txBody>
      </p:sp>
      <p:grpSp>
        <p:nvGrpSpPr>
          <p:cNvPr id="19" name="Group 19"/>
          <p:cNvGrpSpPr/>
          <p:nvPr/>
        </p:nvGrpSpPr>
        <p:grpSpPr>
          <a:xfrm>
            <a:off x="1642359" y="5467350"/>
            <a:ext cx="15347999" cy="3326836"/>
            <a:chOff x="0" y="0"/>
            <a:chExt cx="4042271" cy="876204"/>
          </a:xfrm>
        </p:grpSpPr>
        <p:sp>
          <p:nvSpPr>
            <p:cNvPr id="20" name="Freeform 20"/>
            <p:cNvSpPr/>
            <p:nvPr/>
          </p:nvSpPr>
          <p:spPr>
            <a:xfrm>
              <a:off x="0" y="0"/>
              <a:ext cx="4042271" cy="876204"/>
            </a:xfrm>
            <a:custGeom>
              <a:avLst/>
              <a:gdLst/>
              <a:ahLst/>
              <a:cxnLst/>
              <a:rect l="l" t="t" r="r" b="b"/>
              <a:pathLst>
                <a:path w="4042271" h="876204">
                  <a:moveTo>
                    <a:pt x="15637" y="0"/>
                  </a:moveTo>
                  <a:lnTo>
                    <a:pt x="4026634" y="0"/>
                  </a:lnTo>
                  <a:cubicBezTo>
                    <a:pt x="4030781" y="0"/>
                    <a:pt x="4034759" y="1647"/>
                    <a:pt x="4037692" y="4580"/>
                  </a:cubicBezTo>
                  <a:cubicBezTo>
                    <a:pt x="4040624" y="7513"/>
                    <a:pt x="4042271" y="11490"/>
                    <a:pt x="4042271" y="15637"/>
                  </a:cubicBezTo>
                  <a:lnTo>
                    <a:pt x="4042271" y="860567"/>
                  </a:lnTo>
                  <a:cubicBezTo>
                    <a:pt x="4042271" y="864714"/>
                    <a:pt x="4040624" y="868691"/>
                    <a:pt x="4037692" y="871624"/>
                  </a:cubicBezTo>
                  <a:cubicBezTo>
                    <a:pt x="4034759" y="874556"/>
                    <a:pt x="4030781" y="876204"/>
                    <a:pt x="4026634" y="876204"/>
                  </a:cubicBezTo>
                  <a:lnTo>
                    <a:pt x="15637" y="876204"/>
                  </a:lnTo>
                  <a:cubicBezTo>
                    <a:pt x="11490" y="876204"/>
                    <a:pt x="7513" y="874556"/>
                    <a:pt x="4580" y="871624"/>
                  </a:cubicBezTo>
                  <a:cubicBezTo>
                    <a:pt x="1647" y="868691"/>
                    <a:pt x="0" y="864714"/>
                    <a:pt x="0" y="860567"/>
                  </a:cubicBezTo>
                  <a:lnTo>
                    <a:pt x="0" y="15637"/>
                  </a:lnTo>
                  <a:cubicBezTo>
                    <a:pt x="0" y="11490"/>
                    <a:pt x="1647" y="7513"/>
                    <a:pt x="4580" y="4580"/>
                  </a:cubicBezTo>
                  <a:cubicBezTo>
                    <a:pt x="7513" y="1647"/>
                    <a:pt x="11490" y="0"/>
                    <a:pt x="15637" y="0"/>
                  </a:cubicBezTo>
                  <a:close/>
                </a:path>
              </a:pathLst>
            </a:custGeom>
            <a:solidFill>
              <a:srgbClr val="DEEFFF"/>
            </a:solidFill>
            <a:ln w="19050" cap="rnd">
              <a:solidFill>
                <a:srgbClr val="00B050"/>
              </a:solidFill>
              <a:prstDash val="lgDash"/>
              <a:round/>
            </a:ln>
          </p:spPr>
          <p:txBody>
            <a:bodyPr/>
            <a:lstStyle/>
            <a:p>
              <a:endParaRPr lang="en-US"/>
            </a:p>
          </p:txBody>
        </p:sp>
        <p:sp>
          <p:nvSpPr>
            <p:cNvPr id="21" name="TextBox 21"/>
            <p:cNvSpPr txBox="1"/>
            <p:nvPr/>
          </p:nvSpPr>
          <p:spPr>
            <a:xfrm>
              <a:off x="0" y="-9525"/>
              <a:ext cx="4042271" cy="885729"/>
            </a:xfrm>
            <a:prstGeom prst="rect">
              <a:avLst/>
            </a:prstGeom>
          </p:spPr>
          <p:txBody>
            <a:bodyPr lIns="50800" tIns="50800" rIns="50800" bIns="50800" rtlCol="0" anchor="ctr"/>
            <a:lstStyle/>
            <a:p>
              <a:pPr algn="ctr">
                <a:lnSpc>
                  <a:spcPts val="2160"/>
                </a:lnSpc>
              </a:pPr>
              <a:endParaRPr/>
            </a:p>
          </p:txBody>
        </p:sp>
      </p:grpSp>
      <p:sp>
        <p:nvSpPr>
          <p:cNvPr id="22" name="TextBox 22"/>
          <p:cNvSpPr txBox="1"/>
          <p:nvPr/>
        </p:nvSpPr>
        <p:spPr>
          <a:xfrm>
            <a:off x="12758253" y="5457825"/>
            <a:ext cx="3967571" cy="658848"/>
          </a:xfrm>
          <a:prstGeom prst="rect">
            <a:avLst/>
          </a:prstGeom>
        </p:spPr>
        <p:txBody>
          <a:bodyPr lIns="0" tIns="0" rIns="0" bIns="0" rtlCol="0" anchor="t">
            <a:spAutoFit/>
          </a:bodyPr>
          <a:lstStyle/>
          <a:p>
            <a:pPr algn="ctr" rtl="1">
              <a:lnSpc>
                <a:spcPts val="5586"/>
              </a:lnSpc>
            </a:pPr>
            <a:r>
              <a:rPr lang="en-US" sz="3103" b="1" spc="32">
                <a:solidFill>
                  <a:srgbClr val="FF6600"/>
                </a:solidFill>
                <a:latin typeface="Almarai Bold"/>
                <a:ea typeface="Almarai Bold"/>
                <a:cs typeface="Almarai Bold"/>
                <a:sym typeface="Almarai Bold"/>
              </a:rPr>
              <a:t>5</a:t>
            </a:r>
            <a:r>
              <a:rPr lang="ar-EG" sz="3103" b="1" spc="32">
                <a:solidFill>
                  <a:srgbClr val="FF6600"/>
                </a:solidFill>
                <a:latin typeface="Almarai Bold"/>
                <a:ea typeface="Almarai Bold"/>
                <a:cs typeface="Almarai Bold"/>
                <a:sym typeface="Almarai Bold"/>
                <a:rtl/>
              </a:rPr>
              <a:t>. التقليد والمحاكاة</a:t>
            </a:r>
          </a:p>
        </p:txBody>
      </p:sp>
      <p:sp>
        <p:nvSpPr>
          <p:cNvPr id="23" name="TextBox 23"/>
          <p:cNvSpPr txBox="1"/>
          <p:nvPr/>
        </p:nvSpPr>
        <p:spPr>
          <a:xfrm>
            <a:off x="2308564" y="6126198"/>
            <a:ext cx="14078887" cy="2322560"/>
          </a:xfrm>
          <a:prstGeom prst="rect">
            <a:avLst/>
          </a:prstGeom>
        </p:spPr>
        <p:txBody>
          <a:bodyPr lIns="0" tIns="0" rIns="0" bIns="0" rtlCol="0" anchor="t">
            <a:spAutoFit/>
          </a:bodyPr>
          <a:lstStyle/>
          <a:p>
            <a:pPr marL="623091" lvl="1" indent="-311545" algn="just" rtl="1">
              <a:lnSpc>
                <a:spcPts val="4675"/>
              </a:lnSpc>
              <a:buFont typeface="Arial"/>
              <a:buChar char="•"/>
            </a:pPr>
            <a:r>
              <a:rPr lang="ar-EG" sz="2886" b="1" spc="28">
                <a:solidFill>
                  <a:srgbClr val="000000"/>
                </a:solidFill>
                <a:latin typeface="Almarai Bold"/>
                <a:ea typeface="Almarai Bold"/>
                <a:cs typeface="Almarai Bold"/>
                <a:sym typeface="Almarai Bold"/>
                <a:rtl/>
              </a:rPr>
              <a:t>يحمل هذا الأسلوب درجة مخاطرة عالية وذلك لأنه يترتب عنه ارتفاع الكمية المعروضة من هذا المنتج في السوق.</a:t>
            </a:r>
          </a:p>
          <a:p>
            <a:pPr marL="623091" lvl="1" indent="-311545" algn="just" rtl="1">
              <a:lnSpc>
                <a:spcPts val="4675"/>
              </a:lnSpc>
              <a:buFont typeface="Arial"/>
              <a:buChar char="•"/>
            </a:pPr>
            <a:r>
              <a:rPr lang="ar-EG" sz="2886" b="1" spc="29">
                <a:solidFill>
                  <a:srgbClr val="000000"/>
                </a:solidFill>
                <a:latin typeface="Almarai Bold"/>
                <a:ea typeface="Almarai Bold"/>
                <a:cs typeface="Almarai Bold"/>
                <a:sym typeface="Almarai Bold"/>
                <a:rtl/>
              </a:rPr>
              <a:t>ينصح عند استخدام هذا الأسلوب بالبحث عن طريقة للتميز أما بالتنويع بالمنتج أو دخول سوق جديدة أو إضافات خدمية للمنتج تميزه عن الآخرين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rgbClr val="CCE4FF">
                <a:alpha val="100000"/>
              </a:srgbClr>
            </a:gs>
            <a:gs pos="100000">
              <a:srgbClr val="96CEA4">
                <a:alpha val="100000"/>
              </a:srgbClr>
            </a:gs>
          </a:gsLst>
          <a:lin ang="0"/>
        </a:gradFill>
        <a:effectLst/>
      </p:bgPr>
    </p:bg>
    <p:spTree>
      <p:nvGrpSpPr>
        <p:cNvPr id="1" name=""/>
        <p:cNvGrpSpPr/>
        <p:nvPr/>
      </p:nvGrpSpPr>
      <p:grpSpPr>
        <a:xfrm>
          <a:off x="0" y="0"/>
          <a:ext cx="0" cy="0"/>
          <a:chOff x="0" y="0"/>
          <a:chExt cx="0" cy="0"/>
        </a:xfrm>
      </p:grpSpPr>
      <p:grpSp>
        <p:nvGrpSpPr>
          <p:cNvPr id="2" name="Group 2"/>
          <p:cNvGrpSpPr/>
          <p:nvPr/>
        </p:nvGrpSpPr>
        <p:grpSpPr>
          <a:xfrm>
            <a:off x="503394" y="8794186"/>
            <a:ext cx="1156827" cy="1156827"/>
            <a:chOff x="0" y="0"/>
            <a:chExt cx="1542436" cy="1542436"/>
          </a:xfrm>
        </p:grpSpPr>
        <p:sp>
          <p:nvSpPr>
            <p:cNvPr id="3" name="Freeform 3"/>
            <p:cNvSpPr/>
            <p:nvPr/>
          </p:nvSpPr>
          <p:spPr>
            <a:xfrm>
              <a:off x="0" y="0"/>
              <a:ext cx="1542542" cy="1542542"/>
            </a:xfrm>
            <a:custGeom>
              <a:avLst/>
              <a:gdLst/>
              <a:ahLst/>
              <a:cxnLst/>
              <a:rect l="l" t="t" r="r" b="b"/>
              <a:pathLst>
                <a:path w="1542542" h="1542542">
                  <a:moveTo>
                    <a:pt x="0" y="771271"/>
                  </a:moveTo>
                  <a:cubicBezTo>
                    <a:pt x="0" y="345313"/>
                    <a:pt x="345313" y="0"/>
                    <a:pt x="771271" y="0"/>
                  </a:cubicBezTo>
                  <a:cubicBezTo>
                    <a:pt x="1197229" y="0"/>
                    <a:pt x="1542542" y="345313"/>
                    <a:pt x="1542542" y="771271"/>
                  </a:cubicBezTo>
                  <a:cubicBezTo>
                    <a:pt x="1542542" y="1197229"/>
                    <a:pt x="1197229" y="1542542"/>
                    <a:pt x="771271" y="1542542"/>
                  </a:cubicBezTo>
                  <a:cubicBezTo>
                    <a:pt x="345313" y="1542542"/>
                    <a:pt x="0" y="1197102"/>
                    <a:pt x="0" y="771271"/>
                  </a:cubicBezTo>
                  <a:close/>
                </a:path>
              </a:pathLst>
            </a:custGeom>
            <a:solidFill>
              <a:srgbClr val="FFC000"/>
            </a:solidFill>
          </p:spPr>
          <p:txBody>
            <a:bodyPr/>
            <a:lstStyle/>
            <a:p>
              <a:endParaRPr lang="en-US"/>
            </a:p>
          </p:txBody>
        </p:sp>
        <p:sp>
          <p:nvSpPr>
            <p:cNvPr id="4" name="TextBox 4"/>
            <p:cNvSpPr txBox="1"/>
            <p:nvPr/>
          </p:nvSpPr>
          <p:spPr>
            <a:xfrm>
              <a:off x="0" y="-9525"/>
              <a:ext cx="1542436" cy="1551961"/>
            </a:xfrm>
            <a:prstGeom prst="rect">
              <a:avLst/>
            </a:prstGeom>
          </p:spPr>
          <p:txBody>
            <a:bodyPr lIns="50800" tIns="50800" rIns="50800" bIns="50800" rtlCol="0" anchor="ctr"/>
            <a:lstStyle/>
            <a:p>
              <a:pPr algn="ctr">
                <a:lnSpc>
                  <a:spcPts val="5040"/>
                </a:lnSpc>
              </a:pPr>
              <a:r>
                <a:rPr lang="en-US" sz="4200" b="1" spc="39">
                  <a:solidFill>
                    <a:srgbClr val="FFFFFF"/>
                  </a:solidFill>
                  <a:latin typeface="TT Rounds Condensed Bold"/>
                  <a:ea typeface="TT Rounds Condensed Bold"/>
                  <a:cs typeface="TT Rounds Condensed Bold"/>
                  <a:sym typeface="TT Rounds Condensed Bold"/>
                </a:rPr>
                <a:t>09</a:t>
              </a:r>
            </a:p>
          </p:txBody>
        </p:sp>
      </p:grpSp>
      <p:sp>
        <p:nvSpPr>
          <p:cNvPr id="5" name="Freeform 5"/>
          <p:cNvSpPr/>
          <p:nvPr/>
        </p:nvSpPr>
        <p:spPr>
          <a:xfrm>
            <a:off x="5083295" y="552087"/>
            <a:ext cx="8288975" cy="1295152"/>
          </a:xfrm>
          <a:custGeom>
            <a:avLst/>
            <a:gdLst/>
            <a:ahLst/>
            <a:cxnLst/>
            <a:rect l="l" t="t" r="r" b="b"/>
            <a:pathLst>
              <a:path w="8288975" h="1295152">
                <a:moveTo>
                  <a:pt x="0" y="0"/>
                </a:moveTo>
                <a:lnTo>
                  <a:pt x="8288975" y="0"/>
                </a:lnTo>
                <a:lnTo>
                  <a:pt x="8288975" y="1295153"/>
                </a:lnTo>
                <a:lnTo>
                  <a:pt x="0" y="129515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1110382" y="2278153"/>
            <a:ext cx="14984231" cy="645262"/>
          </a:xfrm>
          <a:prstGeom prst="rect">
            <a:avLst/>
          </a:prstGeom>
        </p:spPr>
        <p:txBody>
          <a:bodyPr lIns="0" tIns="0" rIns="0" bIns="0" rtlCol="0" anchor="t">
            <a:spAutoFit/>
          </a:bodyPr>
          <a:lstStyle/>
          <a:p>
            <a:pPr algn="just" rtl="1">
              <a:lnSpc>
                <a:spcPts val="5281"/>
              </a:lnSpc>
            </a:pPr>
            <a:r>
              <a:rPr lang="ar-EG" sz="3259" b="1" spc="33">
                <a:solidFill>
                  <a:srgbClr val="000000"/>
                </a:solidFill>
                <a:latin typeface="Almarai Bold"/>
                <a:ea typeface="Almarai Bold"/>
                <a:cs typeface="Almarai Bold"/>
                <a:sym typeface="Almarai Bold"/>
                <a:rtl/>
              </a:rPr>
              <a:t>مصادر المعلومات متعددة وواسعة أمام رائد الأعمال ومن أهمها: </a:t>
            </a:r>
          </a:p>
        </p:txBody>
      </p:sp>
      <p:sp>
        <p:nvSpPr>
          <p:cNvPr id="7" name="Freeform 7"/>
          <p:cNvSpPr/>
          <p:nvPr/>
        </p:nvSpPr>
        <p:spPr>
          <a:xfrm rot="-2700000">
            <a:off x="16289429" y="-890936"/>
            <a:ext cx="1939742" cy="2886046"/>
          </a:xfrm>
          <a:custGeom>
            <a:avLst/>
            <a:gdLst/>
            <a:ahLst/>
            <a:cxnLst/>
            <a:rect l="l" t="t" r="r" b="b"/>
            <a:pathLst>
              <a:path w="1939742" h="2886046">
                <a:moveTo>
                  <a:pt x="0" y="0"/>
                </a:moveTo>
                <a:lnTo>
                  <a:pt x="1939742" y="0"/>
                </a:lnTo>
                <a:lnTo>
                  <a:pt x="1939742" y="2886046"/>
                </a:lnTo>
                <a:lnTo>
                  <a:pt x="0" y="288604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6461288" y="2270765"/>
            <a:ext cx="529071" cy="737381"/>
          </a:xfrm>
          <a:custGeom>
            <a:avLst/>
            <a:gdLst/>
            <a:ahLst/>
            <a:cxnLst/>
            <a:rect l="l" t="t" r="r" b="b"/>
            <a:pathLst>
              <a:path w="529071" h="737381">
                <a:moveTo>
                  <a:pt x="0" y="0"/>
                </a:moveTo>
                <a:lnTo>
                  <a:pt x="529071" y="0"/>
                </a:lnTo>
                <a:lnTo>
                  <a:pt x="529071" y="737381"/>
                </a:lnTo>
                <a:lnTo>
                  <a:pt x="0" y="737381"/>
                </a:lnTo>
                <a:lnTo>
                  <a:pt x="0" y="0"/>
                </a:lnTo>
                <a:close/>
              </a:path>
            </a:pathLst>
          </a:custGeom>
          <a:blipFill>
            <a:blip r:embed="rId6"/>
            <a:stretch>
              <a:fillRect/>
            </a:stretch>
          </a:blipFill>
        </p:spPr>
        <p:txBody>
          <a:bodyPr/>
          <a:lstStyle/>
          <a:p>
            <a:endParaRPr lang="en-US"/>
          </a:p>
        </p:txBody>
      </p:sp>
      <p:grpSp>
        <p:nvGrpSpPr>
          <p:cNvPr id="9" name="Group 9"/>
          <p:cNvGrpSpPr/>
          <p:nvPr/>
        </p:nvGrpSpPr>
        <p:grpSpPr>
          <a:xfrm>
            <a:off x="721523" y="1199663"/>
            <a:ext cx="1271127" cy="1271127"/>
            <a:chOff x="0" y="0"/>
            <a:chExt cx="1694836" cy="1694836"/>
          </a:xfrm>
        </p:grpSpPr>
        <p:sp>
          <p:nvSpPr>
            <p:cNvPr id="10" name="Freeform 10"/>
            <p:cNvSpPr/>
            <p:nvPr/>
          </p:nvSpPr>
          <p:spPr>
            <a:xfrm>
              <a:off x="0" y="0"/>
              <a:ext cx="1694942" cy="1694942"/>
            </a:xfrm>
            <a:custGeom>
              <a:avLst/>
              <a:gdLst/>
              <a:ahLst/>
              <a:cxnLst/>
              <a:rect l="l" t="t" r="r" b="b"/>
              <a:pathLst>
                <a:path w="1694942" h="1694942">
                  <a:moveTo>
                    <a:pt x="0" y="847471"/>
                  </a:moveTo>
                  <a:cubicBezTo>
                    <a:pt x="0" y="379349"/>
                    <a:pt x="379349" y="0"/>
                    <a:pt x="847471" y="0"/>
                  </a:cubicBezTo>
                  <a:lnTo>
                    <a:pt x="847471" y="76200"/>
                  </a:lnTo>
                  <a:lnTo>
                    <a:pt x="847471" y="0"/>
                  </a:lnTo>
                  <a:cubicBezTo>
                    <a:pt x="1315466" y="0"/>
                    <a:pt x="1694942" y="379349"/>
                    <a:pt x="1694942" y="847471"/>
                  </a:cubicBezTo>
                  <a:cubicBezTo>
                    <a:pt x="1694942" y="1315593"/>
                    <a:pt x="1315593" y="1694942"/>
                    <a:pt x="847471" y="1694942"/>
                  </a:cubicBezTo>
                  <a:lnTo>
                    <a:pt x="847471" y="1618742"/>
                  </a:lnTo>
                  <a:lnTo>
                    <a:pt x="847471" y="1694942"/>
                  </a:lnTo>
                  <a:cubicBezTo>
                    <a:pt x="379349" y="1694815"/>
                    <a:pt x="0" y="1315466"/>
                    <a:pt x="0" y="847471"/>
                  </a:cubicBezTo>
                  <a:lnTo>
                    <a:pt x="76200" y="847471"/>
                  </a:lnTo>
                  <a:lnTo>
                    <a:pt x="141732" y="886333"/>
                  </a:lnTo>
                  <a:cubicBezTo>
                    <a:pt x="124206" y="915797"/>
                    <a:pt x="89154" y="930021"/>
                    <a:pt x="56007" y="920877"/>
                  </a:cubicBezTo>
                  <a:cubicBezTo>
                    <a:pt x="22860" y="911733"/>
                    <a:pt x="0" y="881761"/>
                    <a:pt x="0" y="847471"/>
                  </a:cubicBezTo>
                  <a:moveTo>
                    <a:pt x="152400" y="847471"/>
                  </a:moveTo>
                  <a:lnTo>
                    <a:pt x="76200" y="847471"/>
                  </a:lnTo>
                  <a:lnTo>
                    <a:pt x="10668" y="808482"/>
                  </a:lnTo>
                  <a:cubicBezTo>
                    <a:pt x="28194" y="779018"/>
                    <a:pt x="63246" y="764794"/>
                    <a:pt x="96393" y="773938"/>
                  </a:cubicBezTo>
                  <a:cubicBezTo>
                    <a:pt x="129540" y="783082"/>
                    <a:pt x="152400" y="813054"/>
                    <a:pt x="152400" y="847471"/>
                  </a:cubicBezTo>
                  <a:cubicBezTo>
                    <a:pt x="152400" y="1231265"/>
                    <a:pt x="463550" y="1542542"/>
                    <a:pt x="847471" y="1542542"/>
                  </a:cubicBezTo>
                  <a:cubicBezTo>
                    <a:pt x="1231392" y="1542542"/>
                    <a:pt x="1542542" y="1231392"/>
                    <a:pt x="1542542" y="847471"/>
                  </a:cubicBezTo>
                  <a:lnTo>
                    <a:pt x="1618742" y="847471"/>
                  </a:lnTo>
                  <a:lnTo>
                    <a:pt x="1542542" y="847471"/>
                  </a:lnTo>
                  <a:cubicBezTo>
                    <a:pt x="1542415" y="463550"/>
                    <a:pt x="1231265" y="152400"/>
                    <a:pt x="847471" y="152400"/>
                  </a:cubicBezTo>
                  <a:lnTo>
                    <a:pt x="847471" y="76200"/>
                  </a:lnTo>
                  <a:lnTo>
                    <a:pt x="847471" y="152400"/>
                  </a:lnTo>
                  <a:cubicBezTo>
                    <a:pt x="463550" y="152400"/>
                    <a:pt x="152400" y="463550"/>
                    <a:pt x="152400" y="847471"/>
                  </a:cubicBezTo>
                  <a:close/>
                </a:path>
              </a:pathLst>
            </a:custGeom>
            <a:solidFill>
              <a:srgbClr val="FFC000"/>
            </a:solidFill>
          </p:spPr>
          <p:txBody>
            <a:bodyPr/>
            <a:lstStyle/>
            <a:p>
              <a:endParaRPr lang="en-US"/>
            </a:p>
          </p:txBody>
        </p:sp>
      </p:grpSp>
      <p:sp>
        <p:nvSpPr>
          <p:cNvPr id="11" name="Freeform 11"/>
          <p:cNvSpPr/>
          <p:nvPr/>
        </p:nvSpPr>
        <p:spPr>
          <a:xfrm>
            <a:off x="1081808" y="3170071"/>
            <a:ext cx="15697123" cy="5062322"/>
          </a:xfrm>
          <a:custGeom>
            <a:avLst/>
            <a:gdLst/>
            <a:ahLst/>
            <a:cxnLst/>
            <a:rect l="l" t="t" r="r" b="b"/>
            <a:pathLst>
              <a:path w="15697123" h="5062322">
                <a:moveTo>
                  <a:pt x="0" y="0"/>
                </a:moveTo>
                <a:lnTo>
                  <a:pt x="15697123" y="0"/>
                </a:lnTo>
                <a:lnTo>
                  <a:pt x="15697123" y="5062322"/>
                </a:lnTo>
                <a:lnTo>
                  <a:pt x="0" y="5062322"/>
                </a:lnTo>
                <a:lnTo>
                  <a:pt x="0" y="0"/>
                </a:lnTo>
                <a:close/>
              </a:path>
            </a:pathLst>
          </a:custGeom>
          <a:blipFill>
            <a:blip r:embed="rId7"/>
            <a:stretch>
              <a:fillRect/>
            </a:stretch>
          </a:blipFill>
        </p:spPr>
        <p:txBody>
          <a:bodyPr/>
          <a:lstStyle/>
          <a:p>
            <a:endParaRPr lang="en-US"/>
          </a:p>
        </p:txBody>
      </p:sp>
      <p:sp>
        <p:nvSpPr>
          <p:cNvPr id="12" name="TextBox 12"/>
          <p:cNvSpPr txBox="1"/>
          <p:nvPr/>
        </p:nvSpPr>
        <p:spPr>
          <a:xfrm>
            <a:off x="6989023" y="613149"/>
            <a:ext cx="4717969" cy="1163504"/>
          </a:xfrm>
          <a:prstGeom prst="rect">
            <a:avLst/>
          </a:prstGeom>
        </p:spPr>
        <p:txBody>
          <a:bodyPr lIns="0" tIns="0" rIns="0" bIns="0" rtlCol="0" anchor="t">
            <a:spAutoFit/>
          </a:bodyPr>
          <a:lstStyle/>
          <a:p>
            <a:pPr algn="ctr" rtl="1">
              <a:lnSpc>
                <a:spcPts val="4543"/>
              </a:lnSpc>
            </a:pPr>
            <a:r>
              <a:rPr lang="ar-EG" sz="3786" b="1">
                <a:solidFill>
                  <a:srgbClr val="000000"/>
                </a:solidFill>
                <a:latin typeface="Almarai Bold"/>
                <a:ea typeface="Almarai Bold"/>
                <a:cs typeface="Almarai Bold"/>
                <a:sym typeface="Almarai Bold"/>
                <a:rtl/>
              </a:rPr>
              <a:t>مصادر الأفكار لإنشاء مشروع صغير</a:t>
            </a:r>
          </a:p>
        </p:txBody>
      </p:sp>
      <p:sp>
        <p:nvSpPr>
          <p:cNvPr id="13" name="TextBox 13"/>
          <p:cNvSpPr txBox="1"/>
          <p:nvPr/>
        </p:nvSpPr>
        <p:spPr>
          <a:xfrm>
            <a:off x="2160651" y="9248775"/>
            <a:ext cx="2432706" cy="257175"/>
          </a:xfrm>
          <a:prstGeom prst="rect">
            <a:avLst/>
          </a:prstGeom>
        </p:spPr>
        <p:txBody>
          <a:bodyPr lIns="0" tIns="0" rIns="0" bIns="0" rtlCol="0" anchor="t">
            <a:spAutoFit/>
          </a:bodyPr>
          <a:lstStyle/>
          <a:p>
            <a:pPr algn="r">
              <a:lnSpc>
                <a:spcPts val="1980"/>
              </a:lnSpc>
            </a:pPr>
            <a:r>
              <a:rPr lang="en-US" sz="1650" b="1">
                <a:solidFill>
                  <a:srgbClr val="A6A6A6"/>
                </a:solidFill>
                <a:latin typeface="Almarai Bold"/>
                <a:ea typeface="Almarai Bold"/>
                <a:cs typeface="Almarai Bold"/>
                <a:sym typeface="Almarai Bold"/>
              </a:rPr>
              <a:t>©       </a:t>
            </a:r>
            <a:r>
              <a:rPr lang="ar-EG" sz="1650" b="1">
                <a:solidFill>
                  <a:srgbClr val="A6A6A6"/>
                </a:solidFill>
                <a:latin typeface="Almarai Bold"/>
                <a:ea typeface="Almarai Bold"/>
                <a:cs typeface="Almarai Bold"/>
                <a:sym typeface="Almarai Bold"/>
                <a:rtl/>
              </a:rPr>
              <a:t>الشميمري والمبيريك</a:t>
            </a:r>
          </a:p>
        </p:txBody>
      </p:sp>
      <p:sp>
        <p:nvSpPr>
          <p:cNvPr id="14" name="TextBox 14"/>
          <p:cNvSpPr txBox="1"/>
          <p:nvPr/>
        </p:nvSpPr>
        <p:spPr>
          <a:xfrm>
            <a:off x="1081764" y="1546711"/>
            <a:ext cx="560595" cy="542925"/>
          </a:xfrm>
          <a:prstGeom prst="rect">
            <a:avLst/>
          </a:prstGeom>
        </p:spPr>
        <p:txBody>
          <a:bodyPr lIns="0" tIns="0" rIns="0" bIns="0" rtlCol="0" anchor="t">
            <a:spAutoFit/>
          </a:bodyPr>
          <a:lstStyle/>
          <a:p>
            <a:pPr algn="ctr">
              <a:lnSpc>
                <a:spcPts val="4320"/>
              </a:lnSpc>
            </a:pPr>
            <a:r>
              <a:rPr lang="en-US" sz="3600" b="1" spc="33">
                <a:solidFill>
                  <a:srgbClr val="FFFFFF"/>
                </a:solidFill>
                <a:latin typeface="TT Rounds Condensed Bold"/>
                <a:ea typeface="TT Rounds Condensed Bold"/>
                <a:cs typeface="TT Rounds Condensed Bold"/>
                <a:sym typeface="TT Rounds Condensed Bold"/>
              </a:rPr>
              <a:t>02</a:t>
            </a:r>
          </a:p>
        </p:txBody>
      </p:sp>
      <p:sp>
        <p:nvSpPr>
          <p:cNvPr id="15" name="TextBox 15"/>
          <p:cNvSpPr txBox="1"/>
          <p:nvPr/>
        </p:nvSpPr>
        <p:spPr>
          <a:xfrm>
            <a:off x="14118100" y="3971025"/>
            <a:ext cx="1976514" cy="1402081"/>
          </a:xfrm>
          <a:prstGeom prst="rect">
            <a:avLst/>
          </a:prstGeom>
        </p:spPr>
        <p:txBody>
          <a:bodyPr lIns="0" tIns="0" rIns="0" bIns="0" rtlCol="0" anchor="t">
            <a:spAutoFit/>
          </a:bodyPr>
          <a:lstStyle/>
          <a:p>
            <a:pPr algn="ctr" rtl="1">
              <a:lnSpc>
                <a:spcPts val="5759"/>
              </a:lnSpc>
            </a:pPr>
            <a:r>
              <a:rPr lang="ar-EG" sz="2999" b="1" spc="31">
                <a:solidFill>
                  <a:srgbClr val="000000"/>
                </a:solidFill>
                <a:latin typeface="Almarai Bold"/>
                <a:ea typeface="Almarai Bold"/>
                <a:cs typeface="Almarai Bold"/>
                <a:sym typeface="Almarai Bold"/>
                <a:rtl/>
              </a:rPr>
              <a:t>الغرف التجارية </a:t>
            </a:r>
          </a:p>
        </p:txBody>
      </p:sp>
      <p:sp>
        <p:nvSpPr>
          <p:cNvPr id="16" name="TextBox 16"/>
          <p:cNvSpPr txBox="1"/>
          <p:nvPr/>
        </p:nvSpPr>
        <p:spPr>
          <a:xfrm>
            <a:off x="12384013" y="5630280"/>
            <a:ext cx="1976514" cy="1402081"/>
          </a:xfrm>
          <a:prstGeom prst="rect">
            <a:avLst/>
          </a:prstGeom>
        </p:spPr>
        <p:txBody>
          <a:bodyPr lIns="0" tIns="0" rIns="0" bIns="0" rtlCol="0" anchor="t">
            <a:spAutoFit/>
          </a:bodyPr>
          <a:lstStyle/>
          <a:p>
            <a:pPr algn="ctr" rtl="1">
              <a:lnSpc>
                <a:spcPts val="5759"/>
              </a:lnSpc>
            </a:pPr>
            <a:r>
              <a:rPr lang="ar-EG" sz="2999" b="1" spc="31">
                <a:solidFill>
                  <a:srgbClr val="000000"/>
                </a:solidFill>
                <a:latin typeface="Almarai Bold"/>
                <a:ea typeface="Almarai Bold"/>
                <a:cs typeface="Almarai Bold"/>
                <a:sym typeface="Almarai Bold"/>
                <a:rtl/>
              </a:rPr>
              <a:t>الخبراء والمرشدين</a:t>
            </a:r>
          </a:p>
        </p:txBody>
      </p:sp>
      <p:sp>
        <p:nvSpPr>
          <p:cNvPr id="17" name="TextBox 17"/>
          <p:cNvSpPr txBox="1"/>
          <p:nvPr/>
        </p:nvSpPr>
        <p:spPr>
          <a:xfrm>
            <a:off x="10718736" y="3971025"/>
            <a:ext cx="1976514" cy="1402081"/>
          </a:xfrm>
          <a:prstGeom prst="rect">
            <a:avLst/>
          </a:prstGeom>
        </p:spPr>
        <p:txBody>
          <a:bodyPr lIns="0" tIns="0" rIns="0" bIns="0" rtlCol="0" anchor="t">
            <a:spAutoFit/>
          </a:bodyPr>
          <a:lstStyle/>
          <a:p>
            <a:pPr algn="ctr" rtl="1">
              <a:lnSpc>
                <a:spcPts val="5759"/>
              </a:lnSpc>
            </a:pPr>
            <a:r>
              <a:rPr lang="ar-EG" sz="2999" b="1" spc="31">
                <a:solidFill>
                  <a:srgbClr val="000000"/>
                </a:solidFill>
                <a:latin typeface="Almarai Bold"/>
                <a:ea typeface="Almarai Bold"/>
                <a:cs typeface="Almarai Bold"/>
                <a:sym typeface="Almarai Bold"/>
                <a:rtl/>
              </a:rPr>
              <a:t>المعارض التجارية</a:t>
            </a:r>
          </a:p>
        </p:txBody>
      </p:sp>
      <p:sp>
        <p:nvSpPr>
          <p:cNvPr id="18" name="TextBox 18"/>
          <p:cNvSpPr txBox="1"/>
          <p:nvPr/>
        </p:nvSpPr>
        <p:spPr>
          <a:xfrm>
            <a:off x="7167486" y="3971025"/>
            <a:ext cx="1976514" cy="1402081"/>
          </a:xfrm>
          <a:prstGeom prst="rect">
            <a:avLst/>
          </a:prstGeom>
        </p:spPr>
        <p:txBody>
          <a:bodyPr lIns="0" tIns="0" rIns="0" bIns="0" rtlCol="0" anchor="t">
            <a:spAutoFit/>
          </a:bodyPr>
          <a:lstStyle/>
          <a:p>
            <a:pPr algn="ctr" rtl="1">
              <a:lnSpc>
                <a:spcPts val="5759"/>
              </a:lnSpc>
            </a:pPr>
            <a:r>
              <a:rPr lang="ar-EG" sz="2999" b="1" spc="31">
                <a:solidFill>
                  <a:srgbClr val="000000"/>
                </a:solidFill>
                <a:latin typeface="Almarai Bold"/>
                <a:ea typeface="Almarai Bold"/>
                <a:cs typeface="Almarai Bold"/>
                <a:sym typeface="Almarai Bold"/>
                <a:rtl/>
              </a:rPr>
              <a:t>المجلات التجارية</a:t>
            </a:r>
          </a:p>
        </p:txBody>
      </p:sp>
      <p:sp>
        <p:nvSpPr>
          <p:cNvPr id="19" name="TextBox 19"/>
          <p:cNvSpPr txBox="1"/>
          <p:nvPr/>
        </p:nvSpPr>
        <p:spPr>
          <a:xfrm>
            <a:off x="3189692" y="3963526"/>
            <a:ext cx="2654928" cy="1474227"/>
          </a:xfrm>
          <a:prstGeom prst="rect">
            <a:avLst/>
          </a:prstGeom>
        </p:spPr>
        <p:txBody>
          <a:bodyPr lIns="0" tIns="0" rIns="0" bIns="0" rtlCol="0" anchor="t">
            <a:spAutoFit/>
          </a:bodyPr>
          <a:lstStyle/>
          <a:p>
            <a:pPr algn="ctr" rtl="1">
              <a:lnSpc>
                <a:spcPts val="3897"/>
              </a:lnSpc>
            </a:pPr>
            <a:r>
              <a:rPr lang="ar-EG" sz="2581" b="1" spc="25">
                <a:solidFill>
                  <a:srgbClr val="000000"/>
                </a:solidFill>
                <a:latin typeface="Almarai Bold"/>
                <a:ea typeface="Almarai Bold"/>
                <a:cs typeface="Almarai Bold"/>
                <a:sym typeface="Almarai Bold"/>
                <a:rtl/>
              </a:rPr>
              <a:t>المقابلات الشخصية</a:t>
            </a:r>
          </a:p>
          <a:p>
            <a:pPr algn="ctr" rtl="1">
              <a:lnSpc>
                <a:spcPts val="3897"/>
              </a:lnSpc>
            </a:pPr>
            <a:r>
              <a:rPr lang="ar-EG" sz="2581" b="1" spc="26">
                <a:solidFill>
                  <a:srgbClr val="000000"/>
                </a:solidFill>
                <a:latin typeface="Almarai Bold"/>
                <a:ea typeface="Almarai Bold"/>
                <a:cs typeface="Almarai Bold"/>
                <a:sym typeface="Almarai Bold"/>
                <a:rtl/>
              </a:rPr>
              <a:t> مع المجربين </a:t>
            </a:r>
          </a:p>
        </p:txBody>
      </p:sp>
      <p:sp>
        <p:nvSpPr>
          <p:cNvPr id="20" name="TextBox 20"/>
          <p:cNvSpPr txBox="1"/>
          <p:nvPr/>
        </p:nvSpPr>
        <p:spPr>
          <a:xfrm>
            <a:off x="1872327" y="5754105"/>
            <a:ext cx="1716782" cy="1510863"/>
          </a:xfrm>
          <a:prstGeom prst="rect">
            <a:avLst/>
          </a:prstGeom>
        </p:spPr>
        <p:txBody>
          <a:bodyPr lIns="0" tIns="0" rIns="0" bIns="0" rtlCol="0" anchor="t">
            <a:spAutoFit/>
          </a:bodyPr>
          <a:lstStyle/>
          <a:p>
            <a:pPr algn="ctr" rtl="1">
              <a:lnSpc>
                <a:spcPts val="3960"/>
              </a:lnSpc>
            </a:pPr>
            <a:r>
              <a:rPr lang="ar-EG" sz="2605" b="1" spc="26" dirty="0">
                <a:solidFill>
                  <a:srgbClr val="000000"/>
                </a:solidFill>
                <a:latin typeface="Almarai Bold"/>
                <a:ea typeface="Almarai Bold"/>
                <a:cs typeface="Almarai Bold"/>
                <a:sym typeface="Almarai Bold"/>
                <a:rtl/>
              </a:rPr>
              <a:t>المجموعات والمنتديات </a:t>
            </a:r>
          </a:p>
          <a:p>
            <a:pPr algn="ctr" rtl="1">
              <a:lnSpc>
                <a:spcPts val="3960"/>
              </a:lnSpc>
            </a:pPr>
            <a:r>
              <a:rPr lang="en-US" sz="2605" b="1" spc="26" dirty="0">
                <a:solidFill>
                  <a:srgbClr val="000000"/>
                </a:solidFill>
                <a:latin typeface="Almarai Bold"/>
                <a:ea typeface="Almarai Bold"/>
                <a:cs typeface="Almarai Bold"/>
                <a:sym typeface="Almarai Bold"/>
                <a:rtl/>
              </a:rPr>
              <a:t>AI</a:t>
            </a:r>
            <a:endParaRPr lang="ar-EG" sz="2605" b="1" spc="26" dirty="0">
              <a:solidFill>
                <a:srgbClr val="000000"/>
              </a:solidFill>
              <a:latin typeface="Almarai Bold"/>
              <a:ea typeface="Almarai Bold"/>
              <a:cs typeface="Almarai Bold"/>
              <a:sym typeface="Almarai Bold"/>
              <a:rtl/>
            </a:endParaRPr>
          </a:p>
        </p:txBody>
      </p:sp>
      <p:sp>
        <p:nvSpPr>
          <p:cNvPr id="21" name="TextBox 21"/>
          <p:cNvSpPr txBox="1"/>
          <p:nvPr/>
        </p:nvSpPr>
        <p:spPr>
          <a:xfrm>
            <a:off x="5322660" y="5596457"/>
            <a:ext cx="1844827" cy="1633922"/>
          </a:xfrm>
          <a:prstGeom prst="rect">
            <a:avLst/>
          </a:prstGeom>
        </p:spPr>
        <p:txBody>
          <a:bodyPr lIns="0" tIns="0" rIns="0" bIns="0" rtlCol="0" anchor="t">
            <a:spAutoFit/>
          </a:bodyPr>
          <a:lstStyle/>
          <a:p>
            <a:pPr algn="ctr" rtl="1">
              <a:lnSpc>
                <a:spcPts val="4340"/>
              </a:lnSpc>
            </a:pPr>
            <a:r>
              <a:rPr lang="ar-EG" sz="2800" b="1" spc="29">
                <a:solidFill>
                  <a:srgbClr val="000000"/>
                </a:solidFill>
                <a:latin typeface="Almarai Bold"/>
                <a:ea typeface="Almarai Bold"/>
                <a:cs typeface="Almarai Bold"/>
                <a:sym typeface="Almarai Bold"/>
                <a:rtl/>
              </a:rPr>
              <a:t>المكتبات الرقمية والتقليدية</a:t>
            </a:r>
          </a:p>
        </p:txBody>
      </p:sp>
      <p:sp>
        <p:nvSpPr>
          <p:cNvPr id="22" name="TextBox 22"/>
          <p:cNvSpPr txBox="1"/>
          <p:nvPr/>
        </p:nvSpPr>
        <p:spPr>
          <a:xfrm>
            <a:off x="8721724" y="5735055"/>
            <a:ext cx="1976514" cy="1402081"/>
          </a:xfrm>
          <a:prstGeom prst="rect">
            <a:avLst/>
          </a:prstGeom>
        </p:spPr>
        <p:txBody>
          <a:bodyPr lIns="0" tIns="0" rIns="0" bIns="0" rtlCol="0" anchor="t">
            <a:spAutoFit/>
          </a:bodyPr>
          <a:lstStyle/>
          <a:p>
            <a:pPr algn="ctr" rtl="1">
              <a:lnSpc>
                <a:spcPts val="5759"/>
              </a:lnSpc>
            </a:pPr>
            <a:r>
              <a:rPr lang="ar-EG" sz="2999" b="1" spc="31">
                <a:solidFill>
                  <a:srgbClr val="000000"/>
                </a:solidFill>
                <a:latin typeface="Almarai Bold"/>
                <a:ea typeface="Almarai Bold"/>
                <a:cs typeface="Almarai Bold"/>
                <a:sym typeface="Almarai Bold"/>
                <a:rtl/>
              </a:rPr>
              <a:t>الجهات الداعمة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TotalTime>
  <Words>2269</Words>
  <Application>Microsoft Office PowerPoint</Application>
  <PresentationFormat>Custom</PresentationFormat>
  <Paragraphs>408</Paragraphs>
  <Slides>34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Almarai</vt:lpstr>
      <vt:lpstr>Calibri</vt:lpstr>
      <vt:lpstr>Almarai Bold</vt:lpstr>
      <vt:lpstr>TT Rounds Condensed Bold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فصل 5 تحويل الأفكار إلى مشاريع.pptx</dc:title>
  <cp:lastModifiedBy>Valentina Wilson</cp:lastModifiedBy>
  <cp:revision>5</cp:revision>
  <dcterms:created xsi:type="dcterms:W3CDTF">2006-08-16T00:00:00Z</dcterms:created>
  <dcterms:modified xsi:type="dcterms:W3CDTF">2024-09-21T11:48:17Z</dcterms:modified>
  <dc:identifier>DAGRCXpr3Ys</dc:identifier>
</cp:coreProperties>
</file>