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721" r:id="rId3"/>
    <p:sldId id="722" r:id="rId4"/>
    <p:sldId id="723" r:id="rId5"/>
    <p:sldId id="724" r:id="rId6"/>
    <p:sldId id="725" r:id="rId7"/>
    <p:sldId id="726" r:id="rId8"/>
    <p:sldId id="727" r:id="rId9"/>
    <p:sldId id="728" r:id="rId10"/>
    <p:sldId id="729" r:id="rId11"/>
    <p:sldId id="730" r:id="rId12"/>
    <p:sldId id="731" r:id="rId13"/>
    <p:sldId id="732" r:id="rId14"/>
    <p:sldId id="733" r:id="rId15"/>
    <p:sldId id="734" r:id="rId16"/>
    <p:sldId id="7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E08"/>
    <a:srgbClr val="005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p:scale>
          <a:sx n="57" d="100"/>
          <a:sy n="57" d="100"/>
        </p:scale>
        <p:origin x="109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5.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ar-SA"/>
              <a:t>تطور</a:t>
            </a:r>
            <a:r>
              <a:rPr lang="ar-SA" baseline="0"/>
              <a:t> عدد حاضنات الأعمال بالعالم</a:t>
            </a:r>
            <a:endParaRPr lang="ar-SA"/>
          </a:p>
        </c:rich>
      </c:tx>
      <c:overlay val="0"/>
    </c:title>
    <c:autoTitleDeleted val="0"/>
    <c:plotArea>
      <c:layout/>
      <c:barChart>
        <c:barDir val="col"/>
        <c:grouping val="stacked"/>
        <c:varyColors val="0"/>
        <c:ser>
          <c:idx val="0"/>
          <c:order val="0"/>
          <c:tx>
            <c:strRef>
              <c:f>ورقة1!$B$1</c:f>
              <c:strCache>
                <c:ptCount val="1"/>
                <c:pt idx="0">
                  <c:v>العدد</c:v>
                </c:pt>
              </c:strCache>
            </c:strRef>
          </c:tx>
          <c:invertIfNegative val="0"/>
          <c:dPt>
            <c:idx val="3"/>
            <c:invertIfNegative val="0"/>
            <c:bubble3D val="0"/>
            <c:spPr>
              <a:solidFill>
                <a:schemeClr val="accent6">
                  <a:lumMod val="50000"/>
                </a:schemeClr>
              </a:solidFill>
            </c:spPr>
            <c:extLst>
              <c:ext xmlns:c16="http://schemas.microsoft.com/office/drawing/2014/chart" uri="{C3380CC4-5D6E-409C-BE32-E72D297353CC}">
                <c16:uniqueId val="{00000001-5F2A-43F3-A8BE-DF7EE3EBEE1D}"/>
              </c:ext>
            </c:extLst>
          </c:dPt>
          <c:dPt>
            <c:idx val="4"/>
            <c:invertIfNegative val="0"/>
            <c:bubble3D val="0"/>
            <c:spPr>
              <a:solidFill>
                <a:srgbClr val="00B050"/>
              </a:soli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5F2A-43F3-A8BE-DF7EE3EBEE1D}"/>
              </c:ext>
            </c:extLst>
          </c:dPt>
          <c:dPt>
            <c:idx val="5"/>
            <c:invertIfNegative val="0"/>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5-5F2A-43F3-A8BE-DF7EE3EBEE1D}"/>
              </c:ext>
            </c:extLst>
          </c:dPt>
          <c:dPt>
            <c:idx val="6"/>
            <c:invertIfNegative val="0"/>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7-5F2A-43F3-A8BE-DF7EE3EBEE1D}"/>
              </c:ext>
            </c:extLst>
          </c:dPt>
          <c:dPt>
            <c:idx val="7"/>
            <c:invertIfNegative val="0"/>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9-5F2A-43F3-A8BE-DF7EE3EBEE1D}"/>
              </c:ext>
            </c:extLst>
          </c:dPt>
          <c:dPt>
            <c:idx val="8"/>
            <c:invertIfNegative val="0"/>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B-5F2A-43F3-A8BE-DF7EE3EBEE1D}"/>
              </c:ext>
            </c:extLst>
          </c:dPt>
          <c:dPt>
            <c:idx val="9"/>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D-5F2A-43F3-A8BE-DF7EE3EBEE1D}"/>
              </c:ext>
            </c:extLst>
          </c:dPt>
          <c:dPt>
            <c:idx val="10"/>
            <c:invertIfNegative val="0"/>
            <c:bubble3D val="0"/>
            <c:spPr>
              <a:blipFill>
                <a:blip xmlns:r="http://schemas.openxmlformats.org/officeDocument/2006/relationships" r:embed="rId1"/>
                <a:tile tx="0" ty="0" sx="100000" sy="100000" flip="none" algn="tl"/>
              </a:blip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5F2A-43F3-A8BE-DF7EE3EBEE1D}"/>
              </c:ext>
            </c:extLst>
          </c:dPt>
          <c:cat>
            <c:numRef>
              <c:f>ورقة1!$A$2:$A$12</c:f>
              <c:numCache>
                <c:formatCode>General</c:formatCode>
                <c:ptCount val="11"/>
                <c:pt idx="0">
                  <c:v>1960</c:v>
                </c:pt>
                <c:pt idx="1">
                  <c:v>1980</c:v>
                </c:pt>
                <c:pt idx="2">
                  <c:v>1985</c:v>
                </c:pt>
                <c:pt idx="3">
                  <c:v>1990</c:v>
                </c:pt>
                <c:pt idx="4">
                  <c:v>1995</c:v>
                </c:pt>
                <c:pt idx="5">
                  <c:v>2000</c:v>
                </c:pt>
                <c:pt idx="6">
                  <c:v>2005</c:v>
                </c:pt>
                <c:pt idx="7">
                  <c:v>2011</c:v>
                </c:pt>
                <c:pt idx="8">
                  <c:v>2013</c:v>
                </c:pt>
                <c:pt idx="9">
                  <c:v>2018</c:v>
                </c:pt>
                <c:pt idx="10">
                  <c:v>2020</c:v>
                </c:pt>
              </c:numCache>
            </c:numRef>
          </c:cat>
          <c:val>
            <c:numRef>
              <c:f>ورقة1!$B$2:$B$12</c:f>
              <c:numCache>
                <c:formatCode>General</c:formatCode>
                <c:ptCount val="11"/>
                <c:pt idx="0">
                  <c:v>10</c:v>
                </c:pt>
                <c:pt idx="1">
                  <c:v>50</c:v>
                </c:pt>
                <c:pt idx="2">
                  <c:v>300</c:v>
                </c:pt>
                <c:pt idx="3">
                  <c:v>900</c:v>
                </c:pt>
                <c:pt idx="4">
                  <c:v>1200</c:v>
                </c:pt>
                <c:pt idx="5">
                  <c:v>3000</c:v>
                </c:pt>
                <c:pt idx="6">
                  <c:v>3700</c:v>
                </c:pt>
                <c:pt idx="7">
                  <c:v>6800</c:v>
                </c:pt>
                <c:pt idx="8">
                  <c:v>8800</c:v>
                </c:pt>
                <c:pt idx="9">
                  <c:v>9200</c:v>
                </c:pt>
                <c:pt idx="10">
                  <c:v>10000</c:v>
                </c:pt>
              </c:numCache>
            </c:numRef>
          </c:val>
          <c:extLst>
            <c:ext xmlns:c16="http://schemas.microsoft.com/office/drawing/2014/chart" uri="{C3380CC4-5D6E-409C-BE32-E72D297353CC}">
              <c16:uniqueId val="{00000010-5F2A-43F3-A8BE-DF7EE3EBEE1D}"/>
            </c:ext>
          </c:extLst>
        </c:ser>
        <c:dLbls>
          <c:showLegendKey val="0"/>
          <c:showVal val="0"/>
          <c:showCatName val="0"/>
          <c:showSerName val="0"/>
          <c:showPercent val="0"/>
          <c:showBubbleSize val="0"/>
        </c:dLbls>
        <c:gapWidth val="55"/>
        <c:overlap val="100"/>
        <c:axId val="113670784"/>
        <c:axId val="113681152"/>
      </c:barChart>
      <c:catAx>
        <c:axId val="113670784"/>
        <c:scaling>
          <c:orientation val="minMax"/>
        </c:scaling>
        <c:delete val="0"/>
        <c:axPos val="b"/>
        <c:title>
          <c:tx>
            <c:rich>
              <a:bodyPr/>
              <a:lstStyle/>
              <a:p>
                <a:pPr>
                  <a:defRPr/>
                </a:pPr>
                <a:r>
                  <a:rPr lang="ar-SA"/>
                  <a:t>السنوات</a:t>
                </a:r>
              </a:p>
            </c:rich>
          </c:tx>
          <c:overlay val="0"/>
        </c:title>
        <c:numFmt formatCode="General" sourceLinked="1"/>
        <c:majorTickMark val="none"/>
        <c:minorTickMark val="none"/>
        <c:tickLblPos val="nextTo"/>
        <c:crossAx val="113681152"/>
        <c:crosses val="autoZero"/>
        <c:auto val="1"/>
        <c:lblAlgn val="ctr"/>
        <c:lblOffset val="100"/>
        <c:noMultiLvlLbl val="0"/>
      </c:catAx>
      <c:valAx>
        <c:axId val="113681152"/>
        <c:scaling>
          <c:orientation val="minMax"/>
        </c:scaling>
        <c:delete val="0"/>
        <c:axPos val="l"/>
        <c:majorGridlines/>
        <c:title>
          <c:tx>
            <c:rich>
              <a:bodyPr/>
              <a:lstStyle/>
              <a:p>
                <a:pPr>
                  <a:defRPr/>
                </a:pPr>
                <a:r>
                  <a:rPr lang="ar-SA"/>
                  <a:t>عدد الحاضنات</a:t>
                </a:r>
              </a:p>
            </c:rich>
          </c:tx>
          <c:overlay val="0"/>
        </c:title>
        <c:numFmt formatCode="General" sourceLinked="1"/>
        <c:majorTickMark val="none"/>
        <c:minorTickMark val="none"/>
        <c:tickLblPos val="nextTo"/>
        <c:crossAx val="113670784"/>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AD8FC-5D9D-4979-8714-213CA46427AD}" type="datetimeFigureOut">
              <a:rPr lang="en-US" smtClean="0"/>
              <a:t>7/5/2020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449ED-81A8-4F3B-9429-46733E58894E}" type="slidenum">
              <a:rPr lang="en-US" smtClean="0"/>
              <a:t>‹#›</a:t>
            </a:fld>
            <a:endParaRPr lang="en-US"/>
          </a:p>
        </p:txBody>
      </p:sp>
    </p:spTree>
    <p:extLst>
      <p:ext uri="{BB962C8B-B14F-4D97-AF65-F5344CB8AC3E}">
        <p14:creationId xmlns:p14="http://schemas.microsoft.com/office/powerpoint/2010/main" val="82997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D9C1-03E2-4EB8-BC33-606562963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8F70B2F-DCF6-45D7-A89D-1E1B28F6AE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88EE6-7EC3-41C5-88A5-AB11A781FC81}"/>
              </a:ext>
            </a:extLst>
          </p:cNvPr>
          <p:cNvSpPr>
            <a:spLocks noGrp="1"/>
          </p:cNvSpPr>
          <p:nvPr>
            <p:ph type="dt" sz="half" idx="10"/>
          </p:nvPr>
        </p:nvSpPr>
        <p:spPr/>
        <p:txBody>
          <a:bodyPr/>
          <a:lstStyle/>
          <a:p>
            <a:fld id="{AC8B38E0-F6AA-4581-8090-8EDCF254C9DB}" type="datetime1">
              <a:rPr lang="en-SG" smtClean="0"/>
              <a:t>5/7/2020</a:t>
            </a:fld>
            <a:endParaRPr lang="en-SG"/>
          </a:p>
        </p:txBody>
      </p:sp>
      <p:sp>
        <p:nvSpPr>
          <p:cNvPr id="5" name="Footer Placeholder 4">
            <a:extLst>
              <a:ext uri="{FF2B5EF4-FFF2-40B4-BE49-F238E27FC236}">
                <a16:creationId xmlns:a16="http://schemas.microsoft.com/office/drawing/2014/main" id="{4196C48D-16AA-4009-A7E7-70CFFE8FE163}"/>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751CFB1F-27DB-461A-AF75-32C899522404}"/>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318334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BB1-F49F-4F8F-B40A-BEB0A9FBD049}"/>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F513466-DB8B-4CB8-9B7D-5C2712E60D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F0EC786-A8AE-4539-B099-315B45187C0F}"/>
              </a:ext>
            </a:extLst>
          </p:cNvPr>
          <p:cNvSpPr>
            <a:spLocks noGrp="1"/>
          </p:cNvSpPr>
          <p:nvPr>
            <p:ph type="dt" sz="half" idx="10"/>
          </p:nvPr>
        </p:nvSpPr>
        <p:spPr/>
        <p:txBody>
          <a:bodyPr/>
          <a:lstStyle/>
          <a:p>
            <a:fld id="{18BB6DB7-1C17-45B1-869A-B4CF4E66B156}" type="datetime1">
              <a:rPr lang="en-SG" smtClean="0"/>
              <a:t>5/7/2020</a:t>
            </a:fld>
            <a:endParaRPr lang="en-SG"/>
          </a:p>
        </p:txBody>
      </p:sp>
      <p:sp>
        <p:nvSpPr>
          <p:cNvPr id="5" name="Footer Placeholder 4">
            <a:extLst>
              <a:ext uri="{FF2B5EF4-FFF2-40B4-BE49-F238E27FC236}">
                <a16:creationId xmlns:a16="http://schemas.microsoft.com/office/drawing/2014/main" id="{49D487AA-3BE5-4D7E-A755-E48A74FB9AA8}"/>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A0B4E37B-8E58-41B6-8ACA-3BD589965A05}"/>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3725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B3E24-C0B1-4C46-A82C-F6678FF082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B9C6F3C8-71B9-40AF-95E2-3F6B3BB6EE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D60BE6-3FC1-414B-970D-A2ECE8970709}"/>
              </a:ext>
            </a:extLst>
          </p:cNvPr>
          <p:cNvSpPr>
            <a:spLocks noGrp="1"/>
          </p:cNvSpPr>
          <p:nvPr>
            <p:ph type="dt" sz="half" idx="10"/>
          </p:nvPr>
        </p:nvSpPr>
        <p:spPr/>
        <p:txBody>
          <a:bodyPr/>
          <a:lstStyle/>
          <a:p>
            <a:fld id="{5A158D07-A60D-48E4-AF1D-39554519CDBA}" type="datetime1">
              <a:rPr lang="en-SG" smtClean="0"/>
              <a:t>5/7/2020</a:t>
            </a:fld>
            <a:endParaRPr lang="en-SG"/>
          </a:p>
        </p:txBody>
      </p:sp>
      <p:sp>
        <p:nvSpPr>
          <p:cNvPr id="5" name="Footer Placeholder 4">
            <a:extLst>
              <a:ext uri="{FF2B5EF4-FFF2-40B4-BE49-F238E27FC236}">
                <a16:creationId xmlns:a16="http://schemas.microsoft.com/office/drawing/2014/main" id="{BCB938D2-C09C-4379-953B-62DFD8641EF6}"/>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F147FE8B-A338-40B2-8161-479477790F38}"/>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5894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62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5006-272D-4C41-80DB-E46297D0FD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5040D9-D2C3-4333-86E6-B148C805E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B76377BA-9EE9-45BB-B77C-ABB452D9BBBA}"/>
              </a:ext>
            </a:extLst>
          </p:cNvPr>
          <p:cNvSpPr>
            <a:spLocks noGrp="1"/>
          </p:cNvSpPr>
          <p:nvPr>
            <p:ph type="dt" sz="half" idx="10"/>
          </p:nvPr>
        </p:nvSpPr>
        <p:spPr/>
        <p:txBody>
          <a:bodyPr/>
          <a:lstStyle/>
          <a:p>
            <a:fld id="{55864A50-6690-4BED-8E6A-498E40024251}" type="datetime1">
              <a:rPr lang="en-SG" smtClean="0"/>
              <a:t>5/7/2020</a:t>
            </a:fld>
            <a:endParaRPr lang="en-SG"/>
          </a:p>
        </p:txBody>
      </p:sp>
      <p:sp>
        <p:nvSpPr>
          <p:cNvPr id="5" name="Footer Placeholder 4">
            <a:extLst>
              <a:ext uri="{FF2B5EF4-FFF2-40B4-BE49-F238E27FC236}">
                <a16:creationId xmlns:a16="http://schemas.microsoft.com/office/drawing/2014/main" id="{34C16D64-CB0E-4E84-870B-A1950793BDA0}"/>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67F18D8C-DF66-4770-802F-21FE28653D8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701762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FFBC-BC43-473A-A034-94C848A8438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C5B6E91-9BEC-4970-BAF6-21A5BDD26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A8D237-A8E0-48FA-9BDF-69FF10F14EB6}"/>
              </a:ext>
            </a:extLst>
          </p:cNvPr>
          <p:cNvSpPr>
            <a:spLocks noGrp="1"/>
          </p:cNvSpPr>
          <p:nvPr>
            <p:ph type="dt" sz="half" idx="10"/>
          </p:nvPr>
        </p:nvSpPr>
        <p:spPr/>
        <p:txBody>
          <a:bodyPr/>
          <a:lstStyle/>
          <a:p>
            <a:fld id="{00E17F71-873E-4B61-AD06-72A7FF586BCB}" type="datetime1">
              <a:rPr lang="en-SG" smtClean="0"/>
              <a:t>5/7/2020</a:t>
            </a:fld>
            <a:endParaRPr lang="en-SG"/>
          </a:p>
        </p:txBody>
      </p:sp>
      <p:sp>
        <p:nvSpPr>
          <p:cNvPr id="5" name="Footer Placeholder 4">
            <a:extLst>
              <a:ext uri="{FF2B5EF4-FFF2-40B4-BE49-F238E27FC236}">
                <a16:creationId xmlns:a16="http://schemas.microsoft.com/office/drawing/2014/main" id="{9FA762FE-BCB5-49D4-A953-E9D99154EC37}"/>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0D94D455-29D5-4AFC-A956-5904B343EEE8}"/>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5125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20CD-0B6B-41C0-B0DF-107007ADC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77557B8-3962-4DA3-AE87-3DC682611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C1AA5-9D26-416A-BDF6-B1812DA53EA6}"/>
              </a:ext>
            </a:extLst>
          </p:cNvPr>
          <p:cNvSpPr>
            <a:spLocks noGrp="1"/>
          </p:cNvSpPr>
          <p:nvPr>
            <p:ph type="dt" sz="half" idx="10"/>
          </p:nvPr>
        </p:nvSpPr>
        <p:spPr/>
        <p:txBody>
          <a:bodyPr/>
          <a:lstStyle/>
          <a:p>
            <a:fld id="{5D9B8EF5-B8DC-4CCA-8A59-3FD41FC5F861}" type="datetime1">
              <a:rPr lang="en-SG" smtClean="0"/>
              <a:t>5/7/2020</a:t>
            </a:fld>
            <a:endParaRPr lang="en-SG"/>
          </a:p>
        </p:txBody>
      </p:sp>
      <p:sp>
        <p:nvSpPr>
          <p:cNvPr id="5" name="Footer Placeholder 4">
            <a:extLst>
              <a:ext uri="{FF2B5EF4-FFF2-40B4-BE49-F238E27FC236}">
                <a16:creationId xmlns:a16="http://schemas.microsoft.com/office/drawing/2014/main" id="{BED9952F-DB18-4920-A0FB-5525D17E9F72}"/>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8441379B-247A-4CE7-BACA-FFF02124A9A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422171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DE9-6DF0-4764-A5DB-170F94E8A31B}"/>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EC79725-3BA3-4AD6-8A31-518338B0A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DB4ABC8-0462-4936-8581-C3041766A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7543678-AA91-4150-BFE3-9AC914FCB56C}"/>
              </a:ext>
            </a:extLst>
          </p:cNvPr>
          <p:cNvSpPr>
            <a:spLocks noGrp="1"/>
          </p:cNvSpPr>
          <p:nvPr>
            <p:ph type="dt" sz="half" idx="10"/>
          </p:nvPr>
        </p:nvSpPr>
        <p:spPr/>
        <p:txBody>
          <a:bodyPr/>
          <a:lstStyle/>
          <a:p>
            <a:fld id="{310648D6-AD06-47D7-A7ED-D74FBA5592CA}" type="datetime1">
              <a:rPr lang="en-SG" smtClean="0"/>
              <a:t>5/7/2020</a:t>
            </a:fld>
            <a:endParaRPr lang="en-SG"/>
          </a:p>
        </p:txBody>
      </p:sp>
      <p:sp>
        <p:nvSpPr>
          <p:cNvPr id="6" name="Footer Placeholder 5">
            <a:extLst>
              <a:ext uri="{FF2B5EF4-FFF2-40B4-BE49-F238E27FC236}">
                <a16:creationId xmlns:a16="http://schemas.microsoft.com/office/drawing/2014/main" id="{FC9A8202-6758-4633-ABAC-0BD3B60CCEB0}"/>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7" name="Slide Number Placeholder 6">
            <a:extLst>
              <a:ext uri="{FF2B5EF4-FFF2-40B4-BE49-F238E27FC236}">
                <a16:creationId xmlns:a16="http://schemas.microsoft.com/office/drawing/2014/main" id="{5CFF0D70-7FCA-49D2-A7F9-6F70CAA74F3D}"/>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919209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59740-15E8-4487-B6CF-02BCBB74DB4F}"/>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BF841D0-352A-4DDF-9AA6-FBE37E45F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03A749-CCD2-4A72-AA0A-6F031A9E80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52A5841-6708-4CD4-AAB5-837D6CB5B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862B5-F511-4028-AD3C-DEB52329E0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874234C-733E-4107-82A0-96EC3CF6D852}"/>
              </a:ext>
            </a:extLst>
          </p:cNvPr>
          <p:cNvSpPr>
            <a:spLocks noGrp="1"/>
          </p:cNvSpPr>
          <p:nvPr>
            <p:ph type="dt" sz="half" idx="10"/>
          </p:nvPr>
        </p:nvSpPr>
        <p:spPr/>
        <p:txBody>
          <a:bodyPr/>
          <a:lstStyle/>
          <a:p>
            <a:fld id="{FC6AA49B-EC1E-452D-81B5-67C15BB611C2}" type="datetime1">
              <a:rPr lang="en-SG" smtClean="0"/>
              <a:t>5/7/2020</a:t>
            </a:fld>
            <a:endParaRPr lang="en-SG"/>
          </a:p>
        </p:txBody>
      </p:sp>
      <p:sp>
        <p:nvSpPr>
          <p:cNvPr id="8" name="Footer Placeholder 7">
            <a:extLst>
              <a:ext uri="{FF2B5EF4-FFF2-40B4-BE49-F238E27FC236}">
                <a16:creationId xmlns:a16="http://schemas.microsoft.com/office/drawing/2014/main" id="{4A2BEC86-80E5-4D3B-A471-001FE96F1E0B}"/>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9" name="Slide Number Placeholder 8">
            <a:extLst>
              <a:ext uri="{FF2B5EF4-FFF2-40B4-BE49-F238E27FC236}">
                <a16:creationId xmlns:a16="http://schemas.microsoft.com/office/drawing/2014/main" id="{32DDBAA0-229C-4F9C-9B41-BCD53E54BF40}"/>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60581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EDF00-3AE8-4834-9F5F-59A214E37A68}"/>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E4528CD6-8D16-414B-B6B5-3AD9265F3AB0}"/>
              </a:ext>
            </a:extLst>
          </p:cNvPr>
          <p:cNvSpPr>
            <a:spLocks noGrp="1"/>
          </p:cNvSpPr>
          <p:nvPr>
            <p:ph type="dt" sz="half" idx="10"/>
          </p:nvPr>
        </p:nvSpPr>
        <p:spPr/>
        <p:txBody>
          <a:bodyPr/>
          <a:lstStyle/>
          <a:p>
            <a:fld id="{ACDDF5DE-7D6B-448E-9B7A-EBB1B2279837}" type="datetime1">
              <a:rPr lang="en-SG" smtClean="0"/>
              <a:t>5/7/2020</a:t>
            </a:fld>
            <a:endParaRPr lang="en-SG"/>
          </a:p>
        </p:txBody>
      </p:sp>
      <p:sp>
        <p:nvSpPr>
          <p:cNvPr id="4" name="Footer Placeholder 3">
            <a:extLst>
              <a:ext uri="{FF2B5EF4-FFF2-40B4-BE49-F238E27FC236}">
                <a16:creationId xmlns:a16="http://schemas.microsoft.com/office/drawing/2014/main" id="{0C631063-598D-47C8-98D9-DB41E136732E}"/>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5" name="Slide Number Placeholder 4">
            <a:extLst>
              <a:ext uri="{FF2B5EF4-FFF2-40B4-BE49-F238E27FC236}">
                <a16:creationId xmlns:a16="http://schemas.microsoft.com/office/drawing/2014/main" id="{6CA7FF61-9BA0-48DE-B3EC-284BFE57A265}"/>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05542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5844DA2-6B31-4694-8A20-14F30C2DFE11}"/>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4" name="Slide Number Placeholder 3">
            <a:extLst>
              <a:ext uri="{FF2B5EF4-FFF2-40B4-BE49-F238E27FC236}">
                <a16:creationId xmlns:a16="http://schemas.microsoft.com/office/drawing/2014/main" id="{F1E7DC51-A405-4F6A-8771-030A9C42BED2}"/>
              </a:ext>
            </a:extLst>
          </p:cNvPr>
          <p:cNvSpPr>
            <a:spLocks noGrp="1"/>
          </p:cNvSpPr>
          <p:nvPr>
            <p:ph type="sldNum" sz="quarter" idx="12"/>
          </p:nvPr>
        </p:nvSpPr>
        <p:spPr/>
        <p:txBody>
          <a:bodyPr/>
          <a:lstStyle/>
          <a:p>
            <a:fld id="{FA886BE4-9573-48EB-A40D-97A2603FAA35}" type="slidenum">
              <a:rPr lang="en-SG" smtClean="0"/>
              <a:t>‹#›</a:t>
            </a:fld>
            <a:endParaRPr lang="en-SG"/>
          </a:p>
        </p:txBody>
      </p:sp>
      <p:sp>
        <p:nvSpPr>
          <p:cNvPr id="6" name="Rectangle 3">
            <a:extLst>
              <a:ext uri="{FF2B5EF4-FFF2-40B4-BE49-F238E27FC236}">
                <a16:creationId xmlns:a16="http://schemas.microsoft.com/office/drawing/2014/main" id="{188A4D18-ED69-4D2D-BD8D-1B0CD8649873}"/>
              </a:ext>
            </a:extLst>
          </p:cNvPr>
          <p:cNvSpPr>
            <a:spLocks noChangeArrowheads="1"/>
          </p:cNvSpPr>
          <p:nvPr userDrawn="1"/>
        </p:nvSpPr>
        <p:spPr bwMode="auto">
          <a:xfrm>
            <a:off x="0" y="6308079"/>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281204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5DC9-1D7B-42BA-B723-9C541CD2AAF9}"/>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FFE018DD-88C6-4D51-A04A-5142477953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9BE464C-C413-45BA-A5F7-0BFAC013508C}"/>
              </a:ext>
            </a:extLst>
          </p:cNvPr>
          <p:cNvSpPr>
            <a:spLocks noGrp="1"/>
          </p:cNvSpPr>
          <p:nvPr>
            <p:ph type="dt" sz="half" idx="10"/>
          </p:nvPr>
        </p:nvSpPr>
        <p:spPr/>
        <p:txBody>
          <a:bodyPr/>
          <a:lstStyle/>
          <a:p>
            <a:fld id="{9E934B07-A3B1-4E85-A1AD-CE3147B68F35}" type="datetime1">
              <a:rPr lang="en-SG" smtClean="0"/>
              <a:t>5/7/2020</a:t>
            </a:fld>
            <a:endParaRPr lang="en-SG"/>
          </a:p>
        </p:txBody>
      </p:sp>
      <p:sp>
        <p:nvSpPr>
          <p:cNvPr id="5" name="Footer Placeholder 4">
            <a:extLst>
              <a:ext uri="{FF2B5EF4-FFF2-40B4-BE49-F238E27FC236}">
                <a16:creationId xmlns:a16="http://schemas.microsoft.com/office/drawing/2014/main" id="{359F219D-409D-4887-B269-58EACF36EBD5}"/>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2BA80A68-CF42-4762-9D21-7E8B284A79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6186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5ED7-734B-423F-B1C5-5152B97AE9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ED8FF0AF-8141-4F63-A24A-C48B1B485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F4AB5F8-A75B-4866-A4E5-2D91A7B10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9354-C633-473B-A0F5-2DC68323F8DF}"/>
              </a:ext>
            </a:extLst>
          </p:cNvPr>
          <p:cNvSpPr>
            <a:spLocks noGrp="1"/>
          </p:cNvSpPr>
          <p:nvPr>
            <p:ph type="dt" sz="half" idx="10"/>
          </p:nvPr>
        </p:nvSpPr>
        <p:spPr/>
        <p:txBody>
          <a:bodyPr/>
          <a:lstStyle/>
          <a:p>
            <a:fld id="{9DE07C5F-0C4A-41FE-B2C4-6B7543C003FC}" type="datetime1">
              <a:rPr lang="en-SG" smtClean="0"/>
              <a:t>5/7/2020</a:t>
            </a:fld>
            <a:endParaRPr lang="en-SG"/>
          </a:p>
        </p:txBody>
      </p:sp>
      <p:sp>
        <p:nvSpPr>
          <p:cNvPr id="6" name="Footer Placeholder 5">
            <a:extLst>
              <a:ext uri="{FF2B5EF4-FFF2-40B4-BE49-F238E27FC236}">
                <a16:creationId xmlns:a16="http://schemas.microsoft.com/office/drawing/2014/main" id="{AF381985-BB15-4334-BC8B-2BB3B9C96F43}"/>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7" name="Slide Number Placeholder 6">
            <a:extLst>
              <a:ext uri="{FF2B5EF4-FFF2-40B4-BE49-F238E27FC236}">
                <a16:creationId xmlns:a16="http://schemas.microsoft.com/office/drawing/2014/main" id="{6F220775-352D-424F-AF16-57C48B577057}"/>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384276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DD35-F6DE-4648-806C-DA5B4422C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1D5DA42-0E33-43A8-88D0-4CE2994AE2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F0965CA4-8016-4D8D-B54F-0BF3D37A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127BB-D559-494B-A266-A9A0A3321B39}"/>
              </a:ext>
            </a:extLst>
          </p:cNvPr>
          <p:cNvSpPr>
            <a:spLocks noGrp="1"/>
          </p:cNvSpPr>
          <p:nvPr>
            <p:ph type="dt" sz="half" idx="10"/>
          </p:nvPr>
        </p:nvSpPr>
        <p:spPr/>
        <p:txBody>
          <a:bodyPr/>
          <a:lstStyle/>
          <a:p>
            <a:fld id="{34BCC6F1-3AF4-4F54-B639-5913E84F7AC8}" type="datetime1">
              <a:rPr lang="en-SG" smtClean="0"/>
              <a:t>5/7/2020</a:t>
            </a:fld>
            <a:endParaRPr lang="en-SG"/>
          </a:p>
        </p:txBody>
      </p:sp>
      <p:sp>
        <p:nvSpPr>
          <p:cNvPr id="6" name="Footer Placeholder 5">
            <a:extLst>
              <a:ext uri="{FF2B5EF4-FFF2-40B4-BE49-F238E27FC236}">
                <a16:creationId xmlns:a16="http://schemas.microsoft.com/office/drawing/2014/main" id="{B9E005AC-8DE9-4EB7-8373-C16A0763AE66}"/>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7" name="Slide Number Placeholder 6">
            <a:extLst>
              <a:ext uri="{FF2B5EF4-FFF2-40B4-BE49-F238E27FC236}">
                <a16:creationId xmlns:a16="http://schemas.microsoft.com/office/drawing/2014/main" id="{5455CB89-5B35-49FE-8F71-54FE13272A7F}"/>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09091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438-5ADA-4C01-A9B2-69ED508848B2}"/>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1FBFA18-B3B1-41B9-9FE6-81C3BCD051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B2D09B7-131D-4E5A-90E7-2D7D13E87D61}"/>
              </a:ext>
            </a:extLst>
          </p:cNvPr>
          <p:cNvSpPr>
            <a:spLocks noGrp="1"/>
          </p:cNvSpPr>
          <p:nvPr>
            <p:ph type="dt" sz="half" idx="10"/>
          </p:nvPr>
        </p:nvSpPr>
        <p:spPr/>
        <p:txBody>
          <a:bodyPr/>
          <a:lstStyle/>
          <a:p>
            <a:fld id="{45AF21DC-9C09-4F79-8328-F30A5366F749}" type="datetime1">
              <a:rPr lang="en-SG" smtClean="0"/>
              <a:t>5/7/2020</a:t>
            </a:fld>
            <a:endParaRPr lang="en-SG"/>
          </a:p>
        </p:txBody>
      </p:sp>
      <p:sp>
        <p:nvSpPr>
          <p:cNvPr id="5" name="Footer Placeholder 4">
            <a:extLst>
              <a:ext uri="{FF2B5EF4-FFF2-40B4-BE49-F238E27FC236}">
                <a16:creationId xmlns:a16="http://schemas.microsoft.com/office/drawing/2014/main" id="{ECA8F33B-45D8-45A6-A047-2438633A16F6}"/>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426CACE7-EB23-4591-BF49-983C6D693504}"/>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2790656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C08B2-DEED-49B3-9352-D8B53E8C33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0222E0-D43E-41E4-AE5B-E8E139924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44A77A5-9410-4846-895F-D6EC4B61200A}"/>
              </a:ext>
            </a:extLst>
          </p:cNvPr>
          <p:cNvSpPr>
            <a:spLocks noGrp="1"/>
          </p:cNvSpPr>
          <p:nvPr>
            <p:ph type="dt" sz="half" idx="10"/>
          </p:nvPr>
        </p:nvSpPr>
        <p:spPr/>
        <p:txBody>
          <a:bodyPr/>
          <a:lstStyle/>
          <a:p>
            <a:fld id="{A9412498-05DA-495F-A99A-B42C4E2DDC43}" type="datetime1">
              <a:rPr lang="en-SG" smtClean="0"/>
              <a:t>5/7/2020</a:t>
            </a:fld>
            <a:endParaRPr lang="en-SG"/>
          </a:p>
        </p:txBody>
      </p:sp>
      <p:sp>
        <p:nvSpPr>
          <p:cNvPr id="5" name="Footer Placeholder 4">
            <a:extLst>
              <a:ext uri="{FF2B5EF4-FFF2-40B4-BE49-F238E27FC236}">
                <a16:creationId xmlns:a16="http://schemas.microsoft.com/office/drawing/2014/main" id="{AE20FA6C-2369-4DA2-85F4-F42D8F5E48A3}"/>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B8444AB3-883B-4BE2-B028-3AF110691B3B}"/>
              </a:ext>
            </a:extLst>
          </p:cNvPr>
          <p:cNvSpPr>
            <a:spLocks noGrp="1"/>
          </p:cNvSpPr>
          <p:nvPr>
            <p:ph type="sldNum" sz="quarter" idx="12"/>
          </p:nvPr>
        </p:nvSpPr>
        <p:spPr/>
        <p:txBody>
          <a:bodyPr/>
          <a:lstStyle/>
          <a:p>
            <a:fld id="{FA886BE4-9573-48EB-A40D-97A2603FAA35}" type="slidenum">
              <a:rPr lang="en-SG" smtClean="0"/>
              <a:t>‹#›</a:t>
            </a:fld>
            <a:endParaRPr lang="en-SG"/>
          </a:p>
        </p:txBody>
      </p:sp>
    </p:spTree>
    <p:extLst>
      <p:ext uri="{BB962C8B-B14F-4D97-AF65-F5344CB8AC3E}">
        <p14:creationId xmlns:p14="http://schemas.microsoft.com/office/powerpoint/2010/main" val="1337494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776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Left_Blank">
    <p:spTree>
      <p:nvGrpSpPr>
        <p:cNvPr id="1" name=""/>
        <p:cNvGrpSpPr/>
        <p:nvPr/>
      </p:nvGrpSpPr>
      <p:grpSpPr>
        <a:xfrm>
          <a:off x="0" y="0"/>
          <a:ext cx="0" cy="0"/>
          <a:chOff x="0" y="0"/>
          <a:chExt cx="0" cy="0"/>
        </a:xfrm>
      </p:grpSpPr>
      <p:pic>
        <p:nvPicPr>
          <p:cNvPr id="2" name="Picture 1" descr="A picture containing umbrella, dome, building, black&#10;&#10;Description automatically generated">
            <a:extLst>
              <a:ext uri="{FF2B5EF4-FFF2-40B4-BE49-F238E27FC236}">
                <a16:creationId xmlns:a16="http://schemas.microsoft.com/office/drawing/2014/main" id="{D3A2057D-4E0A-4FC7-BA4B-4F1425E8C917}"/>
              </a:ext>
            </a:extLst>
          </p:cNvPr>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cxnSp>
        <p:nvCxnSpPr>
          <p:cNvPr id="4" name="Straight Connector 3">
            <a:extLst>
              <a:ext uri="{FF2B5EF4-FFF2-40B4-BE49-F238E27FC236}">
                <a16:creationId xmlns:a16="http://schemas.microsoft.com/office/drawing/2014/main" id="{7F29D55E-D440-4C0C-BAB3-662AD27E9B60}"/>
              </a:ext>
            </a:extLst>
          </p:cNvPr>
          <p:cNvCxnSpPr/>
          <p:nvPr userDrawn="1"/>
        </p:nvCxnSpPr>
        <p:spPr>
          <a:xfrm flipH="1">
            <a:off x="4194628" y="1005908"/>
            <a:ext cx="6502400" cy="0"/>
          </a:xfrm>
          <a:prstGeom prst="line">
            <a:avLst/>
          </a:prstGeom>
          <a:ln w="38100">
            <a:solidFill>
              <a:srgbClr val="EFAE08"/>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0FAE2C-D88E-4138-B5A9-FF47058AC309}"/>
              </a:ext>
            </a:extLst>
          </p:cNvPr>
          <p:cNvGrpSpPr/>
          <p:nvPr userDrawn="1"/>
        </p:nvGrpSpPr>
        <p:grpSpPr>
          <a:xfrm>
            <a:off x="11192975" y="0"/>
            <a:ext cx="1149374" cy="1216155"/>
            <a:chOff x="6756014" y="0"/>
            <a:chExt cx="5937734" cy="6282730"/>
          </a:xfrm>
        </p:grpSpPr>
        <p:sp>
          <p:nvSpPr>
            <p:cNvPr id="6" name="Diamond 5">
              <a:extLst>
                <a:ext uri="{FF2B5EF4-FFF2-40B4-BE49-F238E27FC236}">
                  <a16:creationId xmlns:a16="http://schemas.microsoft.com/office/drawing/2014/main" id="{5A8A33CD-3CAF-45C5-B9F1-D224DECB22C3}"/>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605D0182-6CED-4485-8A4E-E12319F4F6D1}"/>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7546499-0CAD-4D6A-8086-75B8F945961C}"/>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DA89BF3-DA44-4400-9DB1-0F2ADA74AE5B}"/>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3CF6665F-A737-4C7B-82EB-14904C38A854}"/>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B16B444E-B910-49E7-A3EC-9A6EB6DF2D3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F4F16B4D-4699-4FB8-B0EA-03E3E5A2DDE6}"/>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C87C2B3-F61C-4258-A27E-3686C5FBC0D0}"/>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20" name="Right Triangle 19">
                <a:extLst>
                  <a:ext uri="{FF2B5EF4-FFF2-40B4-BE49-F238E27FC236}">
                    <a16:creationId xmlns:a16="http://schemas.microsoft.com/office/drawing/2014/main" id="{52A2FA7F-34C0-494E-A544-43CFBB4AB91B}"/>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DEEA0DD7-E759-4926-BF7F-475E5F4FD86C}"/>
                  </a:ext>
                </a:extLst>
              </p:cNvPr>
              <p:cNvSpPr/>
              <p:nvPr/>
            </p:nvSpPr>
            <p:spPr>
              <a:xfrm rot="2698065">
                <a:off x="42809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iamond 13">
              <a:extLst>
                <a:ext uri="{FF2B5EF4-FFF2-40B4-BE49-F238E27FC236}">
                  <a16:creationId xmlns:a16="http://schemas.microsoft.com/office/drawing/2014/main" id="{71FA796B-5FD4-4776-906F-6D3FE90EB6D9}"/>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61D5C63-A9A2-452A-A411-6FD2D8F32B30}"/>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F616341C-E850-43D8-8FD2-1DB5B1EBABB1}"/>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CAC4DC72-D8FA-4AFC-9A0A-165BDB88FF2F}"/>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FF603E19-EE65-4F8A-8135-987071F8CC7A}"/>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484E808-A927-4FF8-AE39-A0D79DE2F82B}"/>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a:extLst>
              <a:ext uri="{FF2B5EF4-FFF2-40B4-BE49-F238E27FC236}">
                <a16:creationId xmlns:a16="http://schemas.microsoft.com/office/drawing/2014/main" id="{7AC874E8-9BBD-46B0-97CB-6A59D9E6F7D0}"/>
              </a:ext>
            </a:extLst>
          </p:cNvPr>
          <p:cNvSpPr>
            <a:spLocks noGrp="1"/>
          </p:cNvSpPr>
          <p:nvPr>
            <p:ph type="title"/>
          </p:nvPr>
        </p:nvSpPr>
        <p:spPr>
          <a:xfrm>
            <a:off x="1482436" y="478575"/>
            <a:ext cx="9214592" cy="436278"/>
          </a:xfrm>
        </p:spPr>
        <p:txBody>
          <a:bodyPr vert="horz" lIns="91440" tIns="45720" rIns="91440" bIns="45720" rtlCol="0" anchor="b">
            <a:normAutofit/>
          </a:bodyPr>
          <a:lstStyle>
            <a:lvl1pPr algn="r" rtl="1">
              <a:defRPr lang="en-US" sz="3000">
                <a:solidFill>
                  <a:srgbClr val="00506B"/>
                </a:solidFill>
                <a:latin typeface="+mj-lt"/>
                <a:ea typeface="GE SS Two Bold" panose="020A0503020102020204" pitchFamily="18" charset="-78"/>
                <a:cs typeface="GE SS Two Bold" panose="020A0503020102020204" pitchFamily="18" charset="-78"/>
              </a:defRPr>
            </a:lvl1pPr>
          </a:lstStyle>
          <a:p>
            <a:pPr marL="0" lvl="0" algn="r" rtl="1"/>
            <a:r>
              <a:rPr lang="en-US"/>
              <a:t>Click to edit Master title style</a:t>
            </a:r>
          </a:p>
        </p:txBody>
      </p:sp>
      <p:sp>
        <p:nvSpPr>
          <p:cNvPr id="24" name="Slide Number Placeholder 85">
            <a:extLst>
              <a:ext uri="{FF2B5EF4-FFF2-40B4-BE49-F238E27FC236}">
                <a16:creationId xmlns:a16="http://schemas.microsoft.com/office/drawing/2014/main" id="{F6D068AA-A6EE-4702-A881-8D0738A044F8}"/>
              </a:ext>
            </a:extLst>
          </p:cNvPr>
          <p:cNvSpPr>
            <a:spLocks noGrp="1"/>
          </p:cNvSpPr>
          <p:nvPr>
            <p:ph type="sldNum" sz="quarter" idx="12"/>
          </p:nvPr>
        </p:nvSpPr>
        <p:spPr>
          <a:xfrm>
            <a:off x="8610600" y="6356350"/>
            <a:ext cx="2743200" cy="365125"/>
          </a:xfrm>
        </p:spPr>
        <p:txBody>
          <a:bodyPr/>
          <a:lstStyle/>
          <a:p>
            <a:fld id="{C9889D55-D75C-4F24-87F5-5B8662090B10}" type="slidenum">
              <a:rPr lang="en-SG" smtClean="0"/>
              <a:t>‹#›</a:t>
            </a:fld>
            <a:endParaRPr lang="en-SG" dirty="0"/>
          </a:p>
        </p:txBody>
      </p:sp>
      <p:sp>
        <p:nvSpPr>
          <p:cNvPr id="25" name="Footer Placeholder 2">
            <a:extLst>
              <a:ext uri="{FF2B5EF4-FFF2-40B4-BE49-F238E27FC236}">
                <a16:creationId xmlns:a16="http://schemas.microsoft.com/office/drawing/2014/main" id="{E1F4FFF9-5ADF-4A85-AC1C-BC707358A05E}"/>
              </a:ext>
            </a:extLst>
          </p:cNvPr>
          <p:cNvSpPr>
            <a:spLocks noGrp="1"/>
          </p:cNvSpPr>
          <p:nvPr>
            <p:ph type="ftr" sz="quarter" idx="11"/>
          </p:nvPr>
        </p:nvSpPr>
        <p:spPr>
          <a:xfrm>
            <a:off x="4038600" y="6356350"/>
            <a:ext cx="4114800" cy="365125"/>
          </a:xfrm>
        </p:spPr>
        <p:txBody>
          <a:bodyPr/>
          <a:lstStyle/>
          <a:p>
            <a:r>
              <a:rPr lang="ar-SA"/>
              <a:t>الفصل الثالث / تطور حاضنات الأعمال</a:t>
            </a:r>
            <a:endParaRPr lang="en-SG" dirty="0"/>
          </a:p>
        </p:txBody>
      </p:sp>
      <p:sp>
        <p:nvSpPr>
          <p:cNvPr id="26" name="Rectangle 3">
            <a:extLst>
              <a:ext uri="{FF2B5EF4-FFF2-40B4-BE49-F238E27FC236}">
                <a16:creationId xmlns:a16="http://schemas.microsoft.com/office/drawing/2014/main" id="{E2A5EA1D-5504-4DF5-8002-2DC4123E345B}"/>
              </a:ext>
            </a:extLst>
          </p:cNvPr>
          <p:cNvSpPr>
            <a:spLocks noChangeArrowheads="1"/>
          </p:cNvSpPr>
          <p:nvPr userDrawn="1"/>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323903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ED4EA-DC90-4BCA-8805-62F6296ED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2EA15B6-EE01-44FA-B31B-62E8A594F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D7413-8B1E-4C78-808B-DC50AC8E9259}"/>
              </a:ext>
            </a:extLst>
          </p:cNvPr>
          <p:cNvSpPr>
            <a:spLocks noGrp="1"/>
          </p:cNvSpPr>
          <p:nvPr>
            <p:ph type="dt" sz="half" idx="10"/>
          </p:nvPr>
        </p:nvSpPr>
        <p:spPr/>
        <p:txBody>
          <a:bodyPr/>
          <a:lstStyle/>
          <a:p>
            <a:fld id="{D0920E2C-64C3-4A50-A4A6-C08811D1FA27}" type="datetime1">
              <a:rPr lang="en-SG" smtClean="0"/>
              <a:t>5/7/2020</a:t>
            </a:fld>
            <a:endParaRPr lang="en-SG"/>
          </a:p>
        </p:txBody>
      </p:sp>
      <p:sp>
        <p:nvSpPr>
          <p:cNvPr id="5" name="Footer Placeholder 4">
            <a:extLst>
              <a:ext uri="{FF2B5EF4-FFF2-40B4-BE49-F238E27FC236}">
                <a16:creationId xmlns:a16="http://schemas.microsoft.com/office/drawing/2014/main" id="{17BC09CA-6652-4146-8E3B-C8E06C0C4A6D}"/>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950E316F-22FE-4D83-BDA2-F899461D58F1}"/>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55924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8906-250F-4CC1-9D20-14D0744B637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71ABF8-C2A9-45F9-9DC5-E57E6C4643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48B59324-98F3-4F3F-BA5C-77FFE16A14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A8B2577-B8D2-42FB-9280-7DF6DC5BBA25}"/>
              </a:ext>
            </a:extLst>
          </p:cNvPr>
          <p:cNvSpPr>
            <a:spLocks noGrp="1"/>
          </p:cNvSpPr>
          <p:nvPr>
            <p:ph type="dt" sz="half" idx="10"/>
          </p:nvPr>
        </p:nvSpPr>
        <p:spPr/>
        <p:txBody>
          <a:bodyPr/>
          <a:lstStyle/>
          <a:p>
            <a:fld id="{B067F92C-B0B1-487D-840F-99EEDB971520}" type="datetime1">
              <a:rPr lang="en-SG" smtClean="0"/>
              <a:t>5/7/2020</a:t>
            </a:fld>
            <a:endParaRPr lang="en-SG"/>
          </a:p>
        </p:txBody>
      </p:sp>
      <p:sp>
        <p:nvSpPr>
          <p:cNvPr id="6" name="Footer Placeholder 5">
            <a:extLst>
              <a:ext uri="{FF2B5EF4-FFF2-40B4-BE49-F238E27FC236}">
                <a16:creationId xmlns:a16="http://schemas.microsoft.com/office/drawing/2014/main" id="{C9A58840-ADF4-4A96-BA20-3E5B93D0E7BC}"/>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7" name="Slide Number Placeholder 6">
            <a:extLst>
              <a:ext uri="{FF2B5EF4-FFF2-40B4-BE49-F238E27FC236}">
                <a16:creationId xmlns:a16="http://schemas.microsoft.com/office/drawing/2014/main" id="{A8A0D6DC-A4EE-417D-815E-F472C3B65D1C}"/>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58205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F831-8F5E-471F-A2DF-0641EE9B989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A3053CC-4D3A-46B7-9ADA-B758563E3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3D60A-0A98-492E-B450-811FE104F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10677660-051C-49E8-ACA0-B1CB83534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96-B686-4591-BE34-D71FD393F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F7D82C4-06AF-4BB2-9593-B7F6F7BC9A00}"/>
              </a:ext>
            </a:extLst>
          </p:cNvPr>
          <p:cNvSpPr>
            <a:spLocks noGrp="1"/>
          </p:cNvSpPr>
          <p:nvPr>
            <p:ph type="dt" sz="half" idx="10"/>
          </p:nvPr>
        </p:nvSpPr>
        <p:spPr/>
        <p:txBody>
          <a:bodyPr/>
          <a:lstStyle/>
          <a:p>
            <a:fld id="{0D2708D9-BC9B-44B4-BB35-9A332A668F06}" type="datetime1">
              <a:rPr lang="en-SG" smtClean="0"/>
              <a:t>5/7/2020</a:t>
            </a:fld>
            <a:endParaRPr lang="en-SG"/>
          </a:p>
        </p:txBody>
      </p:sp>
      <p:sp>
        <p:nvSpPr>
          <p:cNvPr id="8" name="Footer Placeholder 7">
            <a:extLst>
              <a:ext uri="{FF2B5EF4-FFF2-40B4-BE49-F238E27FC236}">
                <a16:creationId xmlns:a16="http://schemas.microsoft.com/office/drawing/2014/main" id="{1FDB9407-6805-426E-AF38-D39C558150A9}"/>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9" name="Slide Number Placeholder 8">
            <a:extLst>
              <a:ext uri="{FF2B5EF4-FFF2-40B4-BE49-F238E27FC236}">
                <a16:creationId xmlns:a16="http://schemas.microsoft.com/office/drawing/2014/main" id="{B874005C-CC2B-4367-B09E-9ADF5F9962CD}"/>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8033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4C78-713C-4C3C-80EA-64BAB1823971}"/>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6BAB225-B662-4672-BDA3-611F2237D774}"/>
              </a:ext>
            </a:extLst>
          </p:cNvPr>
          <p:cNvSpPr>
            <a:spLocks noGrp="1"/>
          </p:cNvSpPr>
          <p:nvPr>
            <p:ph type="dt" sz="half" idx="10"/>
          </p:nvPr>
        </p:nvSpPr>
        <p:spPr/>
        <p:txBody>
          <a:bodyPr/>
          <a:lstStyle/>
          <a:p>
            <a:fld id="{823143CB-EE51-4018-BA68-87C4121C313F}" type="datetime1">
              <a:rPr lang="en-SG" smtClean="0"/>
              <a:t>5/7/2020</a:t>
            </a:fld>
            <a:endParaRPr lang="en-SG"/>
          </a:p>
        </p:txBody>
      </p:sp>
      <p:sp>
        <p:nvSpPr>
          <p:cNvPr id="4" name="Footer Placeholder 3">
            <a:extLst>
              <a:ext uri="{FF2B5EF4-FFF2-40B4-BE49-F238E27FC236}">
                <a16:creationId xmlns:a16="http://schemas.microsoft.com/office/drawing/2014/main" id="{C2701CCF-9488-43C4-90CA-AC7BCB0CF3B9}"/>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5" name="Slide Number Placeholder 4">
            <a:extLst>
              <a:ext uri="{FF2B5EF4-FFF2-40B4-BE49-F238E27FC236}">
                <a16:creationId xmlns:a16="http://schemas.microsoft.com/office/drawing/2014/main" id="{F0295A92-E93F-4787-972F-C625B72405D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6606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587A4A-DC74-4AA3-8AAD-5966D9E00339}"/>
              </a:ext>
            </a:extLst>
          </p:cNvPr>
          <p:cNvSpPr>
            <a:spLocks noGrp="1"/>
          </p:cNvSpPr>
          <p:nvPr>
            <p:ph type="dt" sz="half" idx="10"/>
          </p:nvPr>
        </p:nvSpPr>
        <p:spPr/>
        <p:txBody>
          <a:bodyPr/>
          <a:lstStyle/>
          <a:p>
            <a:fld id="{8611FB2F-2CC9-4130-A380-7E0B940678D3}" type="datetime1">
              <a:rPr lang="en-SG" smtClean="0"/>
              <a:t>5/7/2020</a:t>
            </a:fld>
            <a:endParaRPr lang="en-SG"/>
          </a:p>
        </p:txBody>
      </p:sp>
      <p:sp>
        <p:nvSpPr>
          <p:cNvPr id="3" name="Footer Placeholder 2">
            <a:extLst>
              <a:ext uri="{FF2B5EF4-FFF2-40B4-BE49-F238E27FC236}">
                <a16:creationId xmlns:a16="http://schemas.microsoft.com/office/drawing/2014/main" id="{AF71A97A-C54E-4C8E-9615-A3A867BB028B}"/>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4" name="Slide Number Placeholder 3">
            <a:extLst>
              <a:ext uri="{FF2B5EF4-FFF2-40B4-BE49-F238E27FC236}">
                <a16:creationId xmlns:a16="http://schemas.microsoft.com/office/drawing/2014/main" id="{E722B2C7-F319-48DF-93B2-B4FE375FAF8F}"/>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37188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FF6-AFCF-4F87-9100-68B7DED38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B7CB5B0-175A-49DA-850C-93B7B2FC92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3083D70C-9875-4CC0-A8A5-BCABCA6FE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C3A5A-4BA1-4F24-ABAA-495E8487C0C1}"/>
              </a:ext>
            </a:extLst>
          </p:cNvPr>
          <p:cNvSpPr>
            <a:spLocks noGrp="1"/>
          </p:cNvSpPr>
          <p:nvPr>
            <p:ph type="dt" sz="half" idx="10"/>
          </p:nvPr>
        </p:nvSpPr>
        <p:spPr/>
        <p:txBody>
          <a:bodyPr/>
          <a:lstStyle/>
          <a:p>
            <a:fld id="{78F640A5-44E6-449A-A0EA-57378FA0EA0F}" type="datetime1">
              <a:rPr lang="en-SG" smtClean="0"/>
              <a:t>5/7/2020</a:t>
            </a:fld>
            <a:endParaRPr lang="en-SG"/>
          </a:p>
        </p:txBody>
      </p:sp>
      <p:sp>
        <p:nvSpPr>
          <p:cNvPr id="6" name="Footer Placeholder 5">
            <a:extLst>
              <a:ext uri="{FF2B5EF4-FFF2-40B4-BE49-F238E27FC236}">
                <a16:creationId xmlns:a16="http://schemas.microsoft.com/office/drawing/2014/main" id="{46187C31-FBE2-4687-AEBD-7317830C8592}"/>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7" name="Slide Number Placeholder 6">
            <a:extLst>
              <a:ext uri="{FF2B5EF4-FFF2-40B4-BE49-F238E27FC236}">
                <a16:creationId xmlns:a16="http://schemas.microsoft.com/office/drawing/2014/main" id="{0D7FCC0D-3895-4517-BDE5-E1363E6E492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189052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41DC-C5D6-471E-AD07-7D4515CBD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5DBDC91-8F7F-4D3F-B937-B3F82DF66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2E524BD-D1C1-4284-9F37-6B02DF755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FFE08-12A8-48AF-A670-FC972DF738AA}"/>
              </a:ext>
            </a:extLst>
          </p:cNvPr>
          <p:cNvSpPr>
            <a:spLocks noGrp="1"/>
          </p:cNvSpPr>
          <p:nvPr>
            <p:ph type="dt" sz="half" idx="10"/>
          </p:nvPr>
        </p:nvSpPr>
        <p:spPr/>
        <p:txBody>
          <a:bodyPr/>
          <a:lstStyle/>
          <a:p>
            <a:fld id="{AF6FAC88-559A-4B29-ABF2-987093773B05}" type="datetime1">
              <a:rPr lang="en-SG" smtClean="0"/>
              <a:t>5/7/2020</a:t>
            </a:fld>
            <a:endParaRPr lang="en-SG"/>
          </a:p>
        </p:txBody>
      </p:sp>
      <p:sp>
        <p:nvSpPr>
          <p:cNvPr id="6" name="Footer Placeholder 5">
            <a:extLst>
              <a:ext uri="{FF2B5EF4-FFF2-40B4-BE49-F238E27FC236}">
                <a16:creationId xmlns:a16="http://schemas.microsoft.com/office/drawing/2014/main" id="{E6D2E745-5650-4444-ABD7-EA74BEF1E2AB}"/>
              </a:ext>
            </a:extLst>
          </p:cNvPr>
          <p:cNvSpPr>
            <a:spLocks noGrp="1"/>
          </p:cNvSpPr>
          <p:nvPr>
            <p:ph type="ftr" sz="quarter" idx="11"/>
          </p:nvPr>
        </p:nvSpPr>
        <p:spPr/>
        <p:txBody>
          <a:bodyPr/>
          <a:lstStyle/>
          <a:p>
            <a:r>
              <a:rPr lang="ar-SA"/>
              <a:t>الفصل الثالث / تطور حاضنات الأعمال</a:t>
            </a:r>
            <a:endParaRPr lang="en-SG"/>
          </a:p>
        </p:txBody>
      </p:sp>
      <p:sp>
        <p:nvSpPr>
          <p:cNvPr id="7" name="Slide Number Placeholder 6">
            <a:extLst>
              <a:ext uri="{FF2B5EF4-FFF2-40B4-BE49-F238E27FC236}">
                <a16:creationId xmlns:a16="http://schemas.microsoft.com/office/drawing/2014/main" id="{FA7D586C-3BD7-4D68-8E51-200FB39BC5B3}"/>
              </a:ext>
            </a:extLst>
          </p:cNvPr>
          <p:cNvSpPr>
            <a:spLocks noGrp="1"/>
          </p:cNvSpPr>
          <p:nvPr>
            <p:ph type="sldNum" sz="quarter" idx="12"/>
          </p:nvPr>
        </p:nvSpPr>
        <p:spPr/>
        <p:txBody>
          <a:bodyPr/>
          <a:lstStyle/>
          <a:p>
            <a:fld id="{C9889D55-D75C-4F24-87F5-5B8662090B10}" type="slidenum">
              <a:rPr lang="en-SG" smtClean="0"/>
              <a:t>‹#›</a:t>
            </a:fld>
            <a:endParaRPr lang="en-SG"/>
          </a:p>
        </p:txBody>
      </p:sp>
    </p:spTree>
    <p:extLst>
      <p:ext uri="{BB962C8B-B14F-4D97-AF65-F5344CB8AC3E}">
        <p14:creationId xmlns:p14="http://schemas.microsoft.com/office/powerpoint/2010/main" val="222870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C59B5-BF3A-4659-B5DD-F20560A44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725B03E-3EDB-4390-ADD5-9859BA8EC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7A6F7D-62A2-481C-855E-B65FFD7AE3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E8273-5BF2-43C0-B86D-8F77CEA9F978}" type="datetime1">
              <a:rPr lang="en-SG" smtClean="0"/>
              <a:t>5/7/2020</a:t>
            </a:fld>
            <a:endParaRPr lang="en-SG"/>
          </a:p>
        </p:txBody>
      </p:sp>
      <p:sp>
        <p:nvSpPr>
          <p:cNvPr id="5" name="Footer Placeholder 4">
            <a:extLst>
              <a:ext uri="{FF2B5EF4-FFF2-40B4-BE49-F238E27FC236}">
                <a16:creationId xmlns:a16="http://schemas.microsoft.com/office/drawing/2014/main" id="{9610E0C7-C32E-4D7F-AD9B-5AB07A644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E373A889-9C66-4BBE-93DC-21950209F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9D55-D75C-4F24-87F5-5B8662090B10}" type="slidenum">
              <a:rPr lang="en-SG" smtClean="0"/>
              <a:t>‹#›</a:t>
            </a:fld>
            <a:endParaRPr lang="en-SG"/>
          </a:p>
        </p:txBody>
      </p:sp>
    </p:spTree>
    <p:extLst>
      <p:ext uri="{BB962C8B-B14F-4D97-AF65-F5344CB8AC3E}">
        <p14:creationId xmlns:p14="http://schemas.microsoft.com/office/powerpoint/2010/main" val="36913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92A9DA-7FE8-429A-B831-CD08F2B89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DE77D2B5-85A9-42C5-968B-5A5C353EC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494577-769F-4567-B4CE-6353F301EA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C0437-85D4-421D-92D8-9B296ED3D0DF}" type="datetime1">
              <a:rPr lang="en-SG" smtClean="0"/>
              <a:t>5/7/2020</a:t>
            </a:fld>
            <a:endParaRPr lang="en-SG"/>
          </a:p>
        </p:txBody>
      </p:sp>
      <p:sp>
        <p:nvSpPr>
          <p:cNvPr id="5" name="Footer Placeholder 4">
            <a:extLst>
              <a:ext uri="{FF2B5EF4-FFF2-40B4-BE49-F238E27FC236}">
                <a16:creationId xmlns:a16="http://schemas.microsoft.com/office/drawing/2014/main" id="{0A553894-0137-48E2-894B-4DDE4C0A7D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SA"/>
              <a:t>الفصل الثالث / تطور حاضنات الأعمال</a:t>
            </a:r>
            <a:endParaRPr lang="en-SG"/>
          </a:p>
        </p:txBody>
      </p:sp>
      <p:sp>
        <p:nvSpPr>
          <p:cNvPr id="6" name="Slide Number Placeholder 5">
            <a:extLst>
              <a:ext uri="{FF2B5EF4-FFF2-40B4-BE49-F238E27FC236}">
                <a16:creationId xmlns:a16="http://schemas.microsoft.com/office/drawing/2014/main" id="{3F9C04AF-CDC4-4EEC-BD8C-E5838910E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86BE4-9573-48EB-A40D-97A2603FAA35}" type="slidenum">
              <a:rPr lang="en-SG" smtClean="0"/>
              <a:t>‹#›</a:t>
            </a:fld>
            <a:endParaRPr lang="en-SG"/>
          </a:p>
        </p:txBody>
      </p:sp>
    </p:spTree>
    <p:extLst>
      <p:ext uri="{BB962C8B-B14F-4D97-AF65-F5344CB8AC3E}">
        <p14:creationId xmlns:p14="http://schemas.microsoft.com/office/powerpoint/2010/main" val="34678774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4126F2-C0DE-4D91-A40B-F36F604D0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6745" cy="6853779"/>
          </a:xfrm>
          <a:prstGeom prst="rect">
            <a:avLst/>
          </a:prstGeom>
          <a:ln>
            <a:solidFill>
              <a:srgbClr val="13690F"/>
            </a:solidFill>
          </a:ln>
        </p:spPr>
      </p:pic>
      <p:sp>
        <p:nvSpPr>
          <p:cNvPr id="9" name="Rectangle 8">
            <a:extLst>
              <a:ext uri="{FF2B5EF4-FFF2-40B4-BE49-F238E27FC236}">
                <a16:creationId xmlns:a16="http://schemas.microsoft.com/office/drawing/2014/main" id="{782C9BD2-FCCB-411B-9393-280647DFFB3F}"/>
              </a:ext>
            </a:extLst>
          </p:cNvPr>
          <p:cNvSpPr/>
          <p:nvPr/>
        </p:nvSpPr>
        <p:spPr>
          <a:xfrm>
            <a:off x="5401338" y="1763618"/>
            <a:ext cx="4910430" cy="830997"/>
          </a:xfrm>
          <a:prstGeom prst="rect">
            <a:avLst/>
          </a:prstGeom>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rPr>
              <a:t>حاضنات الأعمال والواحات العلمية</a:t>
            </a: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rPr>
              <a:t>المفاهيم والتطبيقات في الاقتصاد المعرفي</a:t>
            </a:r>
            <a:endParaRPr kumimoji="0" lang="en-SG" sz="2400" b="0" i="0" u="none" strike="noStrike" kern="1200" cap="none" spc="0" normalizeH="0" baseline="0" noProof="0" dirty="0">
              <a:ln>
                <a:noFill/>
              </a:ln>
              <a:solidFill>
                <a:srgbClr val="351B4B"/>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cxnSp>
        <p:nvCxnSpPr>
          <p:cNvPr id="11" name="Straight Connector 10">
            <a:extLst>
              <a:ext uri="{FF2B5EF4-FFF2-40B4-BE49-F238E27FC236}">
                <a16:creationId xmlns:a16="http://schemas.microsoft.com/office/drawing/2014/main" id="{7B217956-0A0B-49AD-B6B7-12C9B159711E}"/>
              </a:ext>
            </a:extLst>
          </p:cNvPr>
          <p:cNvCxnSpPr>
            <a:cxnSpLocks/>
          </p:cNvCxnSpPr>
          <p:nvPr/>
        </p:nvCxnSpPr>
        <p:spPr>
          <a:xfrm flipH="1">
            <a:off x="7203745" y="2973305"/>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CC9BCB3-9BB5-415D-A5EA-FA7907E84C12}"/>
              </a:ext>
            </a:extLst>
          </p:cNvPr>
          <p:cNvSpPr/>
          <p:nvPr/>
        </p:nvSpPr>
        <p:spPr>
          <a:xfrm>
            <a:off x="5502126" y="4031261"/>
            <a:ext cx="5858163" cy="369332"/>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أ. د. أحمد الشميمري </a:t>
            </a:r>
            <a:r>
              <a:rPr kumimoji="0" lang="en-US"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                       </a:t>
            </a:r>
            <a:r>
              <a:rPr kumimoji="0" lang="ar-SA"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rPr>
              <a:t>أ. د. سرور علي سرور</a:t>
            </a:r>
            <a:endParaRPr kumimoji="0" lang="en-US" sz="1800" b="1" i="0" u="none" strike="noStrike" kern="1200" cap="none" spc="0" normalizeH="0" baseline="0" noProof="0" dirty="0">
              <a:ln>
                <a:noFill/>
              </a:ln>
              <a:solidFill>
                <a:srgbClr val="3A1F4F"/>
              </a:solidFill>
              <a:effectLst/>
              <a:uLnTx/>
              <a:uFillTx/>
              <a:latin typeface="Dubai" panose="020B0503030403030204" pitchFamily="34" charset="-78"/>
              <a:ea typeface="GE SS Two Bold" panose="020A0503020102020204" pitchFamily="18" charset="-78"/>
              <a:cs typeface="Dubai" panose="020B0503030403030204" pitchFamily="34" charset="-78"/>
            </a:endParaRPr>
          </a:p>
        </p:txBody>
      </p:sp>
      <p:grpSp>
        <p:nvGrpSpPr>
          <p:cNvPr id="39" name="Group 38">
            <a:extLst>
              <a:ext uri="{FF2B5EF4-FFF2-40B4-BE49-F238E27FC236}">
                <a16:creationId xmlns:a16="http://schemas.microsoft.com/office/drawing/2014/main" id="{DB574141-E16E-4B1A-9B10-089C5D991C74}"/>
              </a:ext>
            </a:extLst>
          </p:cNvPr>
          <p:cNvGrpSpPr/>
          <p:nvPr/>
        </p:nvGrpSpPr>
        <p:grpSpPr>
          <a:xfrm>
            <a:off x="10132454" y="0"/>
            <a:ext cx="2285138" cy="2417910"/>
            <a:chOff x="6756014" y="0"/>
            <a:chExt cx="5937734" cy="6282730"/>
          </a:xfrm>
        </p:grpSpPr>
        <p:sp>
          <p:nvSpPr>
            <p:cNvPr id="40" name="Diamond 39">
              <a:extLst>
                <a:ext uri="{FF2B5EF4-FFF2-40B4-BE49-F238E27FC236}">
                  <a16:creationId xmlns:a16="http://schemas.microsoft.com/office/drawing/2014/main" id="{7AC767A1-BDC4-4A87-B4D5-9AF2B0B277A9}"/>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43" name="Diamond 42">
              <a:extLst>
                <a:ext uri="{FF2B5EF4-FFF2-40B4-BE49-F238E27FC236}">
                  <a16:creationId xmlns:a16="http://schemas.microsoft.com/office/drawing/2014/main" id="{FBE3B507-C6C4-439D-BA24-C43866BB561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44" name="Diamond 43">
              <a:extLst>
                <a:ext uri="{FF2B5EF4-FFF2-40B4-BE49-F238E27FC236}">
                  <a16:creationId xmlns:a16="http://schemas.microsoft.com/office/drawing/2014/main" id="{DAD75005-8073-47AC-9B4A-185EDC4337A4}"/>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45" name="Diamond 44">
              <a:extLst>
                <a:ext uri="{FF2B5EF4-FFF2-40B4-BE49-F238E27FC236}">
                  <a16:creationId xmlns:a16="http://schemas.microsoft.com/office/drawing/2014/main" id="{4C487C76-3BE2-4177-A154-6572C1E1BE2E}"/>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46" name="Diamond 45">
              <a:extLst>
                <a:ext uri="{FF2B5EF4-FFF2-40B4-BE49-F238E27FC236}">
                  <a16:creationId xmlns:a16="http://schemas.microsoft.com/office/drawing/2014/main" id="{8385215A-A005-45B0-9CFF-FFE4F859EC9A}"/>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47" name="Diamond 46">
              <a:extLst>
                <a:ext uri="{FF2B5EF4-FFF2-40B4-BE49-F238E27FC236}">
                  <a16:creationId xmlns:a16="http://schemas.microsoft.com/office/drawing/2014/main" id="{F98FB038-C792-483D-BA3D-4ADD39695E7A}"/>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48" name="Diamond 47">
              <a:extLst>
                <a:ext uri="{FF2B5EF4-FFF2-40B4-BE49-F238E27FC236}">
                  <a16:creationId xmlns:a16="http://schemas.microsoft.com/office/drawing/2014/main" id="{A87249FB-E263-48ED-92C0-F3598ED62CF7}"/>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grpSp>
          <p:nvGrpSpPr>
            <p:cNvPr id="49" name="Group 48">
              <a:extLst>
                <a:ext uri="{FF2B5EF4-FFF2-40B4-BE49-F238E27FC236}">
                  <a16:creationId xmlns:a16="http://schemas.microsoft.com/office/drawing/2014/main" id="{183CC99E-92E1-42E1-89EA-A47557FFB9D6}"/>
                </a:ext>
              </a:extLst>
            </p:cNvPr>
            <p:cNvGrpSpPr/>
            <p:nvPr/>
          </p:nvGrpSpPr>
          <p:grpSpPr>
            <a:xfrm>
              <a:off x="6756014" y="0"/>
              <a:ext cx="5937734" cy="5179921"/>
              <a:chOff x="4280967" y="839039"/>
              <a:chExt cx="5937734" cy="5179921"/>
            </a:xfrm>
            <a:effectLst>
              <a:outerShdw blurRad="177800" dist="76200" dir="8100000" sx="106000" sy="106000" algn="tr" rotWithShape="0">
                <a:prstClr val="black">
                  <a:alpha val="38000"/>
                </a:prstClr>
              </a:outerShdw>
            </a:effectLst>
          </p:grpSpPr>
          <p:sp>
            <p:nvSpPr>
              <p:cNvPr id="56" name="Right Triangle 55">
                <a:extLst>
                  <a:ext uri="{FF2B5EF4-FFF2-40B4-BE49-F238E27FC236}">
                    <a16:creationId xmlns:a16="http://schemas.microsoft.com/office/drawing/2014/main" id="{9C93B43E-8F2B-4090-8F81-A8F06C365F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57" name="Parallelogram 56">
                <a:extLst>
                  <a:ext uri="{FF2B5EF4-FFF2-40B4-BE49-F238E27FC236}">
                    <a16:creationId xmlns:a16="http://schemas.microsoft.com/office/drawing/2014/main" id="{334898B8-DE0F-4534-BC84-AB17DC74B5C6}"/>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sp>
          <p:nvSpPr>
            <p:cNvPr id="50" name="Diamond 49">
              <a:extLst>
                <a:ext uri="{FF2B5EF4-FFF2-40B4-BE49-F238E27FC236}">
                  <a16:creationId xmlns:a16="http://schemas.microsoft.com/office/drawing/2014/main" id="{F07C29E0-EB10-45F4-AC82-99775915BDA5}"/>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sp>
          <p:nvSpPr>
            <p:cNvPr id="51" name="Diamond 50">
              <a:extLst>
                <a:ext uri="{FF2B5EF4-FFF2-40B4-BE49-F238E27FC236}">
                  <a16:creationId xmlns:a16="http://schemas.microsoft.com/office/drawing/2014/main" id="{9AC963D7-863C-4ED1-B6E1-6F08D087435A}"/>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52" name="Diamond 51">
              <a:extLst>
                <a:ext uri="{FF2B5EF4-FFF2-40B4-BE49-F238E27FC236}">
                  <a16:creationId xmlns:a16="http://schemas.microsoft.com/office/drawing/2014/main" id="{AAA06CB9-9AAE-4341-9464-8F9622E76940}"/>
                </a:ext>
              </a:extLst>
            </p:cNvPr>
            <p:cNvSpPr/>
            <p:nvPr/>
          </p:nvSpPr>
          <p:spPr>
            <a:xfrm>
              <a:off x="8337645" y="1276731"/>
              <a:ext cx="724048" cy="724048"/>
            </a:xfrm>
            <a:prstGeom prst="diamond">
              <a:avLst/>
            </a:prstGeom>
            <a:solidFill>
              <a:srgbClr val="331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53" name="Diamond 52">
              <a:extLst>
                <a:ext uri="{FF2B5EF4-FFF2-40B4-BE49-F238E27FC236}">
                  <a16:creationId xmlns:a16="http://schemas.microsoft.com/office/drawing/2014/main" id="{5EED7FD7-7CB1-48CA-BC1F-E6C8D65A620B}"/>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54" name="Diamond 53">
              <a:extLst>
                <a:ext uri="{FF2B5EF4-FFF2-40B4-BE49-F238E27FC236}">
                  <a16:creationId xmlns:a16="http://schemas.microsoft.com/office/drawing/2014/main" id="{CEAC743A-A8EC-4510-A789-1CBDF97953D4}"/>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55" name="Diamond 54">
              <a:extLst>
                <a:ext uri="{FF2B5EF4-FFF2-40B4-BE49-F238E27FC236}">
                  <a16:creationId xmlns:a16="http://schemas.microsoft.com/office/drawing/2014/main" id="{4E9CEEFC-6986-4C71-9EB9-1B7745E12315}"/>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sp>
        <p:nvSpPr>
          <p:cNvPr id="76" name="Rectangle 75">
            <a:extLst>
              <a:ext uri="{FF2B5EF4-FFF2-40B4-BE49-F238E27FC236}">
                <a16:creationId xmlns:a16="http://schemas.microsoft.com/office/drawing/2014/main" id="{FF2A44DD-60DB-46B9-B784-9937BF089147}"/>
              </a:ext>
            </a:extLst>
          </p:cNvPr>
          <p:cNvSpPr/>
          <p:nvPr/>
        </p:nvSpPr>
        <p:spPr>
          <a:xfrm>
            <a:off x="4726745" y="0"/>
            <a:ext cx="196947" cy="6858000"/>
          </a:xfrm>
          <a:prstGeom prst="rect">
            <a:avLst/>
          </a:prstGeom>
          <a:solidFill>
            <a:srgbClr val="F2B22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nvGrpSpPr>
          <p:cNvPr id="77" name="Group 76">
            <a:extLst>
              <a:ext uri="{FF2B5EF4-FFF2-40B4-BE49-F238E27FC236}">
                <a16:creationId xmlns:a16="http://schemas.microsoft.com/office/drawing/2014/main" id="{F29341BB-5A4D-4AEA-8639-9EB5A11E7769}"/>
              </a:ext>
            </a:extLst>
          </p:cNvPr>
          <p:cNvGrpSpPr/>
          <p:nvPr/>
        </p:nvGrpSpPr>
        <p:grpSpPr>
          <a:xfrm flipH="1" flipV="1">
            <a:off x="4726745" y="4435869"/>
            <a:ext cx="2285138" cy="2417910"/>
            <a:chOff x="6756011" y="-1"/>
            <a:chExt cx="5937733" cy="6282731"/>
          </a:xfrm>
          <a:effectLst/>
        </p:grpSpPr>
        <p:sp>
          <p:nvSpPr>
            <p:cNvPr id="78" name="Diamond 77">
              <a:extLst>
                <a:ext uri="{FF2B5EF4-FFF2-40B4-BE49-F238E27FC236}">
                  <a16:creationId xmlns:a16="http://schemas.microsoft.com/office/drawing/2014/main" id="{74A8FABD-4ED7-4ED7-A560-9F83238D73B6}"/>
                </a:ext>
              </a:extLst>
            </p:cNvPr>
            <p:cNvSpPr/>
            <p:nvPr/>
          </p:nvSpPr>
          <p:spPr>
            <a:xfrm>
              <a:off x="8845052" y="3318231"/>
              <a:ext cx="2553289" cy="2553287"/>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79" name="Diamond 78">
              <a:extLst>
                <a:ext uri="{FF2B5EF4-FFF2-40B4-BE49-F238E27FC236}">
                  <a16:creationId xmlns:a16="http://schemas.microsoft.com/office/drawing/2014/main" id="{A4A764B3-E056-488C-9AAF-BDFE8D93C5A9}"/>
                </a:ext>
              </a:extLst>
            </p:cNvPr>
            <p:cNvSpPr/>
            <p:nvPr/>
          </p:nvSpPr>
          <p:spPr>
            <a:xfrm>
              <a:off x="11291219" y="5191253"/>
              <a:ext cx="784869" cy="784869"/>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0" name="Diamond 79">
              <a:extLst>
                <a:ext uri="{FF2B5EF4-FFF2-40B4-BE49-F238E27FC236}">
                  <a16:creationId xmlns:a16="http://schemas.microsoft.com/office/drawing/2014/main" id="{B9A5054F-A7F9-453A-864A-39D990707B1D}"/>
                </a:ext>
              </a:extLst>
            </p:cNvPr>
            <p:cNvSpPr/>
            <p:nvPr/>
          </p:nvSpPr>
          <p:spPr>
            <a:xfrm>
              <a:off x="8997675" y="352585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1" name="Diamond 80">
              <a:extLst>
                <a:ext uri="{FF2B5EF4-FFF2-40B4-BE49-F238E27FC236}">
                  <a16:creationId xmlns:a16="http://schemas.microsoft.com/office/drawing/2014/main" id="{B5A73831-5CB8-41A8-92DC-92A009BBBF57}"/>
                </a:ext>
              </a:extLst>
            </p:cNvPr>
            <p:cNvSpPr/>
            <p:nvPr/>
          </p:nvSpPr>
          <p:spPr>
            <a:xfrm>
              <a:off x="8895864" y="5451903"/>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2" name="Diamond 81">
              <a:extLst>
                <a:ext uri="{FF2B5EF4-FFF2-40B4-BE49-F238E27FC236}">
                  <a16:creationId xmlns:a16="http://schemas.microsoft.com/office/drawing/2014/main" id="{B7422DA4-DED3-43E1-B8AE-35343270617A}"/>
                </a:ext>
              </a:extLst>
            </p:cNvPr>
            <p:cNvSpPr/>
            <p:nvPr/>
          </p:nvSpPr>
          <p:spPr>
            <a:xfrm>
              <a:off x="8101376" y="3754941"/>
              <a:ext cx="733631" cy="733631"/>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3" name="Diamond 82">
              <a:extLst>
                <a:ext uri="{FF2B5EF4-FFF2-40B4-BE49-F238E27FC236}">
                  <a16:creationId xmlns:a16="http://schemas.microsoft.com/office/drawing/2014/main" id="{B6837165-26D1-44BB-B139-5373C8A18C4D}"/>
                </a:ext>
              </a:extLst>
            </p:cNvPr>
            <p:cNvSpPr/>
            <p:nvPr/>
          </p:nvSpPr>
          <p:spPr>
            <a:xfrm>
              <a:off x="7206311" y="1709147"/>
              <a:ext cx="2400666" cy="2400664"/>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4" name="Diamond 83">
              <a:extLst>
                <a:ext uri="{FF2B5EF4-FFF2-40B4-BE49-F238E27FC236}">
                  <a16:creationId xmlns:a16="http://schemas.microsoft.com/office/drawing/2014/main" id="{FF24A5A6-3F30-41D8-A0B2-71616D711F5F}"/>
                </a:ext>
              </a:extLst>
            </p:cNvPr>
            <p:cNvSpPr/>
            <p:nvPr/>
          </p:nvSpPr>
          <p:spPr>
            <a:xfrm>
              <a:off x="7218658" y="1337585"/>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grpSp>
          <p:nvGrpSpPr>
            <p:cNvPr id="85" name="Group 84">
              <a:extLst>
                <a:ext uri="{FF2B5EF4-FFF2-40B4-BE49-F238E27FC236}">
                  <a16:creationId xmlns:a16="http://schemas.microsoft.com/office/drawing/2014/main" id="{D0F6C8F1-8E0D-41BA-BD3F-EA8D348516C0}"/>
                </a:ext>
              </a:extLst>
            </p:cNvPr>
            <p:cNvGrpSpPr/>
            <p:nvPr/>
          </p:nvGrpSpPr>
          <p:grpSpPr>
            <a:xfrm>
              <a:off x="6756011" y="-1"/>
              <a:ext cx="5937733" cy="5179922"/>
              <a:chOff x="4280967" y="839040"/>
              <a:chExt cx="5937734" cy="5179926"/>
            </a:xfrm>
            <a:effectLst>
              <a:outerShdw blurRad="177800" dist="76200" dir="8100000" sx="106000" sy="106000" algn="tr" rotWithShape="0">
                <a:prstClr val="black">
                  <a:alpha val="38000"/>
                </a:prstClr>
              </a:outerShdw>
            </a:effectLst>
          </p:grpSpPr>
          <p:sp>
            <p:nvSpPr>
              <p:cNvPr id="92" name="Right Triangle 91">
                <a:extLst>
                  <a:ext uri="{FF2B5EF4-FFF2-40B4-BE49-F238E27FC236}">
                    <a16:creationId xmlns:a16="http://schemas.microsoft.com/office/drawing/2014/main" id="{95CA0B04-C0BF-4437-8709-4E9A99169865}"/>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sp>
            <p:nvSpPr>
              <p:cNvPr id="93" name="Parallelogram 92">
                <a:extLst>
                  <a:ext uri="{FF2B5EF4-FFF2-40B4-BE49-F238E27FC236}">
                    <a16:creationId xmlns:a16="http://schemas.microsoft.com/office/drawing/2014/main" id="{E7555195-2625-4980-A803-B3BCE7EB3C2F}"/>
                  </a:ext>
                </a:extLst>
              </p:cNvPr>
              <p:cNvSpPr/>
              <p:nvPr/>
            </p:nvSpPr>
            <p:spPr>
              <a:xfrm rot="2698065">
                <a:off x="4280967" y="2601745"/>
                <a:ext cx="5937734" cy="406387"/>
              </a:xfrm>
              <a:prstGeom prst="parallelogram">
                <a:avLst>
                  <a:gd name="adj" fmla="val 98102"/>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sp>
          <p:nvSpPr>
            <p:cNvPr id="86" name="Diamond 85">
              <a:extLst>
                <a:ext uri="{FF2B5EF4-FFF2-40B4-BE49-F238E27FC236}">
                  <a16:creationId xmlns:a16="http://schemas.microsoft.com/office/drawing/2014/main" id="{C8CE1F01-C508-4B7E-BB9D-A4E94B66DD06}"/>
                </a:ext>
              </a:extLst>
            </p:cNvPr>
            <p:cNvSpPr/>
            <p:nvPr/>
          </p:nvSpPr>
          <p:spPr>
            <a:xfrm>
              <a:off x="10678983" y="3899899"/>
              <a:ext cx="1434644" cy="1434644"/>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7" name="Diamond 86">
              <a:extLst>
                <a:ext uri="{FF2B5EF4-FFF2-40B4-BE49-F238E27FC236}">
                  <a16:creationId xmlns:a16="http://schemas.microsoft.com/office/drawing/2014/main" id="{C613678C-2D44-4542-93E7-16FC531ED6BD}"/>
                </a:ext>
              </a:extLst>
            </p:cNvPr>
            <p:cNvSpPr/>
            <p:nvPr/>
          </p:nvSpPr>
          <p:spPr>
            <a:xfrm>
              <a:off x="8475020" y="4381419"/>
              <a:ext cx="1434644" cy="1434644"/>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8" name="Diamond 87">
              <a:extLst>
                <a:ext uri="{FF2B5EF4-FFF2-40B4-BE49-F238E27FC236}">
                  <a16:creationId xmlns:a16="http://schemas.microsoft.com/office/drawing/2014/main" id="{135884CE-0BE2-44A8-AD6F-20D32A05540C}"/>
                </a:ext>
              </a:extLst>
            </p:cNvPr>
            <p:cNvSpPr/>
            <p:nvPr/>
          </p:nvSpPr>
          <p:spPr>
            <a:xfrm>
              <a:off x="8337644" y="1276730"/>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89" name="Diamond 88">
              <a:extLst>
                <a:ext uri="{FF2B5EF4-FFF2-40B4-BE49-F238E27FC236}">
                  <a16:creationId xmlns:a16="http://schemas.microsoft.com/office/drawing/2014/main" id="{555194D1-ABBA-4148-B6B7-A90503D4FDF0}"/>
                </a:ext>
              </a:extLst>
            </p:cNvPr>
            <p:cNvSpPr/>
            <p:nvPr/>
          </p:nvSpPr>
          <p:spPr>
            <a:xfrm>
              <a:off x="8291278"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90" name="Diamond 89">
              <a:extLst>
                <a:ext uri="{FF2B5EF4-FFF2-40B4-BE49-F238E27FC236}">
                  <a16:creationId xmlns:a16="http://schemas.microsoft.com/office/drawing/2014/main" id="{7BED1DD6-CC5B-4D51-AFBB-29D3E96CCA80}"/>
                </a:ext>
              </a:extLst>
            </p:cNvPr>
            <p:cNvSpPr/>
            <p:nvPr/>
          </p:nvSpPr>
          <p:spPr>
            <a:xfrm>
              <a:off x="9504846" y="3471070"/>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panose="020B0503030403030204" pitchFamily="34" charset="-78"/>
                <a:cs typeface="Dubai" panose="020B0503030403030204" pitchFamily="34" charset="-78"/>
              </a:endParaRPr>
            </a:p>
          </p:txBody>
        </p:sp>
        <p:sp>
          <p:nvSpPr>
            <p:cNvPr id="91" name="Diamond 90">
              <a:extLst>
                <a:ext uri="{FF2B5EF4-FFF2-40B4-BE49-F238E27FC236}">
                  <a16:creationId xmlns:a16="http://schemas.microsoft.com/office/drawing/2014/main" id="{859B990A-591A-4B4B-BC11-3FA65A9A5890}"/>
                </a:ext>
              </a:extLst>
            </p:cNvPr>
            <p:cNvSpPr/>
            <p:nvPr/>
          </p:nvSpPr>
          <p:spPr>
            <a:xfrm>
              <a:off x="7935984" y="1638757"/>
              <a:ext cx="2569028" cy="2569028"/>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ubai" panose="020B0503030403030204" pitchFamily="34" charset="-78"/>
                <a:cs typeface="Dubai" panose="020B0503030403030204" pitchFamily="34" charset="-78"/>
              </a:endParaRPr>
            </a:p>
          </p:txBody>
        </p:sp>
      </p:grpSp>
      <p:cxnSp>
        <p:nvCxnSpPr>
          <p:cNvPr id="94" name="Straight Connector 93">
            <a:extLst>
              <a:ext uri="{FF2B5EF4-FFF2-40B4-BE49-F238E27FC236}">
                <a16:creationId xmlns:a16="http://schemas.microsoft.com/office/drawing/2014/main" id="{14B74D3C-EA97-4643-876C-26E5A16EF7FB}"/>
              </a:ext>
            </a:extLst>
          </p:cNvPr>
          <p:cNvCxnSpPr>
            <a:cxnSpLocks/>
          </p:cNvCxnSpPr>
          <p:nvPr/>
        </p:nvCxnSpPr>
        <p:spPr>
          <a:xfrm flipH="1">
            <a:off x="5565796" y="1454593"/>
            <a:ext cx="3023917" cy="0"/>
          </a:xfrm>
          <a:prstGeom prst="line">
            <a:avLst/>
          </a:prstGeom>
          <a:ln w="57150">
            <a:solidFill>
              <a:srgbClr val="F1B426"/>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D11C0E4C-80E0-4CF2-89AF-CE2B72099C93}"/>
              </a:ext>
            </a:extLst>
          </p:cNvPr>
          <p:cNvSpPr/>
          <p:nvPr/>
        </p:nvSpPr>
        <p:spPr>
          <a:xfrm>
            <a:off x="8257516" y="5323838"/>
            <a:ext cx="3940292" cy="646331"/>
          </a:xfrm>
          <a:prstGeom prst="rect">
            <a:avLst/>
          </a:prstGeom>
          <a:solidFill>
            <a:srgbClr val="00506B"/>
          </a:solidFill>
        </p:spPr>
        <p:txBody>
          <a:bodyPr wrap="square">
            <a:spAutoFit/>
          </a:bodyPr>
          <a:lstStyle/>
          <a:p>
            <a:pPr lvl="0" algn="r" rtl="1"/>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الثالث / </a:t>
            </a:r>
            <a:b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br>
            <a:r>
              <a:rPr lang="ar-SA" b="1" dirty="0">
                <a:solidFill>
                  <a:schemeClr val="bg1"/>
                </a:solidFill>
                <a:latin typeface="Dubai" panose="020B0503030403030204" pitchFamily="34" charset="-78"/>
                <a:ea typeface="GE SS Two Bold" panose="020A0503020102020204" pitchFamily="18" charset="-78"/>
                <a:cs typeface="Dubai" panose="020B0503030403030204" pitchFamily="34" charset="-78"/>
              </a:rPr>
              <a:t>تطور حاضنات الأعمال</a:t>
            </a:r>
          </a:p>
        </p:txBody>
      </p:sp>
    </p:spTree>
    <p:extLst>
      <p:ext uri="{BB962C8B-B14F-4D97-AF65-F5344CB8AC3E}">
        <p14:creationId xmlns:p14="http://schemas.microsoft.com/office/powerpoint/2010/main" val="7746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869839A-FA91-49AF-962F-E01EC33144E8}"/>
              </a:ext>
            </a:extLst>
          </p:cNvPr>
          <p:cNvCxnSpPr>
            <a:cxnSpLocks/>
            <a:stCxn id="15" idx="0"/>
            <a:endCxn id="29" idx="3"/>
          </p:cNvCxnSpPr>
          <p:nvPr/>
        </p:nvCxnSpPr>
        <p:spPr>
          <a:xfrm flipV="1">
            <a:off x="4247454" y="3125129"/>
            <a:ext cx="223057" cy="3357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0374E1-6E52-4F1C-9044-B786D19E999C}"/>
              </a:ext>
            </a:extLst>
          </p:cNvPr>
          <p:cNvCxnSpPr>
            <a:cxnSpLocks/>
            <a:stCxn id="19" idx="0"/>
            <a:endCxn id="28" idx="0"/>
          </p:cNvCxnSpPr>
          <p:nvPr/>
        </p:nvCxnSpPr>
        <p:spPr>
          <a:xfrm flipV="1">
            <a:off x="6126389" y="4063584"/>
            <a:ext cx="0" cy="5173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الجيل الثاني : استثمار مخرجات الأبحاث العلمية الأساسية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8" name="Group 7">
            <a:extLst>
              <a:ext uri="{FF2B5EF4-FFF2-40B4-BE49-F238E27FC236}">
                <a16:creationId xmlns:a16="http://schemas.microsoft.com/office/drawing/2014/main" id="{1B0C3B01-6FE2-4AB9-A53E-EC1435B84A78}"/>
              </a:ext>
            </a:extLst>
          </p:cNvPr>
          <p:cNvGrpSpPr/>
          <p:nvPr/>
        </p:nvGrpSpPr>
        <p:grpSpPr>
          <a:xfrm>
            <a:off x="4329962" y="849577"/>
            <a:ext cx="3440624" cy="3440624"/>
            <a:chOff x="4110582" y="345817"/>
            <a:chExt cx="3440624" cy="3440624"/>
          </a:xfrm>
        </p:grpSpPr>
        <p:grpSp>
          <p:nvGrpSpPr>
            <p:cNvPr id="26" name="Group 25">
              <a:extLst>
                <a:ext uri="{FF2B5EF4-FFF2-40B4-BE49-F238E27FC236}">
                  <a16:creationId xmlns:a16="http://schemas.microsoft.com/office/drawing/2014/main" id="{9DAFFCD1-AD48-4259-9A6C-3036578F4032}"/>
                </a:ext>
              </a:extLst>
            </p:cNvPr>
            <p:cNvGrpSpPr/>
            <p:nvPr/>
          </p:nvGrpSpPr>
          <p:grpSpPr>
            <a:xfrm>
              <a:off x="4110582" y="345817"/>
              <a:ext cx="3440624" cy="3440624"/>
              <a:chOff x="3955929" y="134227"/>
              <a:chExt cx="4090024" cy="4090024"/>
            </a:xfrm>
          </p:grpSpPr>
          <p:sp>
            <p:nvSpPr>
              <p:cNvPr id="30" name="Oval 29">
                <a:extLst>
                  <a:ext uri="{FF2B5EF4-FFF2-40B4-BE49-F238E27FC236}">
                    <a16:creationId xmlns:a16="http://schemas.microsoft.com/office/drawing/2014/main" id="{921907C1-285B-40E4-8322-C6B412E5B444}"/>
                  </a:ext>
                </a:extLst>
              </p:cNvPr>
              <p:cNvSpPr/>
              <p:nvPr/>
            </p:nvSpPr>
            <p:spPr>
              <a:xfrm>
                <a:off x="4525503" y="714649"/>
                <a:ext cx="2929180" cy="2929180"/>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الجيل الأول</a:t>
                </a:r>
                <a:endParaRPr lang="en-US" b="1" dirty="0">
                  <a:latin typeface="Dubai" panose="020B0503030403030204" pitchFamily="34" charset="-78"/>
                  <a:cs typeface="Dubai" panose="020B0503030403030204" pitchFamily="34" charset="-78"/>
                </a:endParaRPr>
              </a:p>
            </p:txBody>
          </p:sp>
          <p:sp>
            <p:nvSpPr>
              <p:cNvPr id="31" name="Block Arc 30">
                <a:extLst>
                  <a:ext uri="{FF2B5EF4-FFF2-40B4-BE49-F238E27FC236}">
                    <a16:creationId xmlns:a16="http://schemas.microsoft.com/office/drawing/2014/main" id="{13AD7D6E-9F41-416F-B63A-6DDEE623CF04}"/>
                  </a:ext>
                </a:extLst>
              </p:cNvPr>
              <p:cNvSpPr/>
              <p:nvPr/>
            </p:nvSpPr>
            <p:spPr>
              <a:xfrm flipV="1">
                <a:off x="3955929" y="134227"/>
                <a:ext cx="4090024" cy="4090024"/>
              </a:xfrm>
              <a:prstGeom prst="blockArc">
                <a:avLst>
                  <a:gd name="adj1" fmla="val 10583492"/>
                  <a:gd name="adj2" fmla="val 517202"/>
                  <a:gd name="adj3" fmla="val 70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27" name="Oval 26">
              <a:extLst>
                <a:ext uri="{FF2B5EF4-FFF2-40B4-BE49-F238E27FC236}">
                  <a16:creationId xmlns:a16="http://schemas.microsoft.com/office/drawing/2014/main" id="{85590AA2-8A3A-4BD0-A368-139BA6CB1F90}"/>
                </a:ext>
              </a:extLst>
            </p:cNvPr>
            <p:cNvSpPr/>
            <p:nvPr/>
          </p:nvSpPr>
          <p:spPr>
            <a:xfrm>
              <a:off x="7222210" y="2561095"/>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Oval 27">
              <a:extLst>
                <a:ext uri="{FF2B5EF4-FFF2-40B4-BE49-F238E27FC236}">
                  <a16:creationId xmlns:a16="http://schemas.microsoft.com/office/drawing/2014/main" id="{6931E0FB-F219-4205-8B3E-5DAE28A661BD}"/>
                </a:ext>
              </a:extLst>
            </p:cNvPr>
            <p:cNvSpPr/>
            <p:nvPr/>
          </p:nvSpPr>
          <p:spPr>
            <a:xfrm>
              <a:off x="5821768" y="355982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Oval 28">
              <a:extLst>
                <a:ext uri="{FF2B5EF4-FFF2-40B4-BE49-F238E27FC236}">
                  <a16:creationId xmlns:a16="http://schemas.microsoft.com/office/drawing/2014/main" id="{D1C6B261-2F2B-4449-9E89-17126F52BD11}"/>
                </a:ext>
              </a:extLst>
            </p:cNvPr>
            <p:cNvSpPr/>
            <p:nvPr/>
          </p:nvSpPr>
          <p:spPr>
            <a:xfrm>
              <a:off x="4226164" y="247585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0" name="Group 19">
            <a:extLst>
              <a:ext uri="{FF2B5EF4-FFF2-40B4-BE49-F238E27FC236}">
                <a16:creationId xmlns:a16="http://schemas.microsoft.com/office/drawing/2014/main" id="{F23AFBE6-D7FF-4EC3-B62E-5DC799A87C99}"/>
              </a:ext>
            </a:extLst>
          </p:cNvPr>
          <p:cNvGrpSpPr/>
          <p:nvPr/>
        </p:nvGrpSpPr>
        <p:grpSpPr>
          <a:xfrm>
            <a:off x="7392330" y="3356806"/>
            <a:ext cx="1549830" cy="1549830"/>
            <a:chOff x="6991823" y="4171940"/>
            <a:chExt cx="1549830" cy="1549830"/>
          </a:xfrm>
        </p:grpSpPr>
        <p:sp>
          <p:nvSpPr>
            <p:cNvPr id="24" name="Oval 23">
              <a:extLst>
                <a:ext uri="{FF2B5EF4-FFF2-40B4-BE49-F238E27FC236}">
                  <a16:creationId xmlns:a16="http://schemas.microsoft.com/office/drawing/2014/main" id="{C334DB9C-BF59-4DF8-A606-95C22F64A91D}"/>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خدمات مشتركة</a:t>
              </a:r>
              <a:endParaRPr lang="en-US" b="1" dirty="0">
                <a:latin typeface="Dubai" panose="020B0503030403030204" pitchFamily="34" charset="-78"/>
                <a:cs typeface="Dubai" panose="020B0503030403030204" pitchFamily="34" charset="-78"/>
              </a:endParaRPr>
            </a:p>
          </p:txBody>
        </p:sp>
        <p:sp>
          <p:nvSpPr>
            <p:cNvPr id="25" name="Oval 24">
              <a:extLst>
                <a:ext uri="{FF2B5EF4-FFF2-40B4-BE49-F238E27FC236}">
                  <a16:creationId xmlns:a16="http://schemas.microsoft.com/office/drawing/2014/main" id="{AEE950E5-C4F3-4925-9939-AE65A31C7CB8}"/>
                </a:ext>
              </a:extLst>
            </p:cNvPr>
            <p:cNvSpPr/>
            <p:nvPr/>
          </p:nvSpPr>
          <p:spPr>
            <a:xfrm>
              <a:off x="7430913" y="427599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16" name="Group 15">
            <a:extLst>
              <a:ext uri="{FF2B5EF4-FFF2-40B4-BE49-F238E27FC236}">
                <a16:creationId xmlns:a16="http://schemas.microsoft.com/office/drawing/2014/main" id="{FE1B503B-1B19-46E7-B434-E764E7DA0402}"/>
              </a:ext>
            </a:extLst>
          </p:cNvPr>
          <p:cNvGrpSpPr/>
          <p:nvPr/>
        </p:nvGrpSpPr>
        <p:grpSpPr>
          <a:xfrm>
            <a:off x="5351474" y="4458593"/>
            <a:ext cx="1549830" cy="1549830"/>
            <a:chOff x="6834257" y="4008400"/>
            <a:chExt cx="1549830" cy="1549830"/>
          </a:xfrm>
        </p:grpSpPr>
        <p:sp>
          <p:nvSpPr>
            <p:cNvPr id="18" name="Oval 17">
              <a:extLst>
                <a:ext uri="{FF2B5EF4-FFF2-40B4-BE49-F238E27FC236}">
                  <a16:creationId xmlns:a16="http://schemas.microsoft.com/office/drawing/2014/main" id="{38D1C538-C7C8-4ED5-8AE7-16333F8B17C1}"/>
                </a:ext>
              </a:extLst>
            </p:cNvPr>
            <p:cNvSpPr/>
            <p:nvPr/>
          </p:nvSpPr>
          <p:spPr>
            <a:xfrm>
              <a:off x="6834257" y="400840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مكان للإقامة</a:t>
              </a:r>
              <a:endParaRPr lang="en-US" b="1" dirty="0">
                <a:latin typeface="Dubai" panose="020B0503030403030204" pitchFamily="34" charset="-78"/>
                <a:cs typeface="Dubai" panose="020B0503030403030204" pitchFamily="34" charset="-78"/>
              </a:endParaRPr>
            </a:p>
          </p:txBody>
        </p:sp>
        <p:sp>
          <p:nvSpPr>
            <p:cNvPr id="19" name="Oval 18">
              <a:extLst>
                <a:ext uri="{FF2B5EF4-FFF2-40B4-BE49-F238E27FC236}">
                  <a16:creationId xmlns:a16="http://schemas.microsoft.com/office/drawing/2014/main" id="{D3A1D7EA-C8DD-418F-A60A-3F5CBC847738}"/>
                </a:ext>
              </a:extLst>
            </p:cNvPr>
            <p:cNvSpPr/>
            <p:nvPr/>
          </p:nvSpPr>
          <p:spPr>
            <a:xfrm>
              <a:off x="7523931" y="4130782"/>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12" name="Group 11">
            <a:extLst>
              <a:ext uri="{FF2B5EF4-FFF2-40B4-BE49-F238E27FC236}">
                <a16:creationId xmlns:a16="http://schemas.microsoft.com/office/drawing/2014/main" id="{4725B2E2-3891-4B63-BC26-8B960F55F773}"/>
              </a:ext>
            </a:extLst>
          </p:cNvPr>
          <p:cNvGrpSpPr/>
          <p:nvPr/>
        </p:nvGrpSpPr>
        <p:grpSpPr>
          <a:xfrm>
            <a:off x="3198437" y="3356806"/>
            <a:ext cx="1549830" cy="1549830"/>
            <a:chOff x="6991823" y="4171940"/>
            <a:chExt cx="1549830" cy="1549830"/>
          </a:xfrm>
        </p:grpSpPr>
        <p:sp>
          <p:nvSpPr>
            <p:cNvPr id="14" name="Oval 13">
              <a:extLst>
                <a:ext uri="{FF2B5EF4-FFF2-40B4-BE49-F238E27FC236}">
                  <a16:creationId xmlns:a16="http://schemas.microsoft.com/office/drawing/2014/main" id="{1799329F-8DE2-4FB8-A513-D45E30C8CC64}"/>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تفاعل مع السوق</a:t>
              </a:r>
              <a:endParaRPr lang="en-US" b="1" dirty="0">
                <a:latin typeface="Dubai" panose="020B0503030403030204" pitchFamily="34" charset="-78"/>
                <a:cs typeface="Dubai" panose="020B0503030403030204" pitchFamily="34" charset="-78"/>
              </a:endParaRPr>
            </a:p>
          </p:txBody>
        </p:sp>
        <p:sp>
          <p:nvSpPr>
            <p:cNvPr id="15" name="Oval 14">
              <a:extLst>
                <a:ext uri="{FF2B5EF4-FFF2-40B4-BE49-F238E27FC236}">
                  <a16:creationId xmlns:a16="http://schemas.microsoft.com/office/drawing/2014/main" id="{641F95D2-4A2D-4BEE-9244-E98140406C48}"/>
                </a:ext>
              </a:extLst>
            </p:cNvPr>
            <p:cNvSpPr/>
            <p:nvPr/>
          </p:nvSpPr>
          <p:spPr>
            <a:xfrm>
              <a:off x="7955599" y="427599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cxnSp>
        <p:nvCxnSpPr>
          <p:cNvPr id="3" name="Straight Connector 2">
            <a:extLst>
              <a:ext uri="{FF2B5EF4-FFF2-40B4-BE49-F238E27FC236}">
                <a16:creationId xmlns:a16="http://schemas.microsoft.com/office/drawing/2014/main" id="{DB8D1B4C-2C8F-4031-9A96-A3CE932B737A}"/>
              </a:ext>
            </a:extLst>
          </p:cNvPr>
          <p:cNvCxnSpPr>
            <a:cxnSpLocks/>
            <a:stCxn id="25" idx="1"/>
            <a:endCxn id="27" idx="5"/>
          </p:cNvCxnSpPr>
          <p:nvPr/>
        </p:nvCxnSpPr>
        <p:spPr>
          <a:xfrm flipH="1" flipV="1">
            <a:off x="7587105" y="3210370"/>
            <a:ext cx="269282" cy="2754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AE8DB2F-78C1-42A6-BE68-C6F7B2D49AF6}"/>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3287753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الحاضنات بالعالم</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2" name="Group 1">
            <a:extLst>
              <a:ext uri="{FF2B5EF4-FFF2-40B4-BE49-F238E27FC236}">
                <a16:creationId xmlns:a16="http://schemas.microsoft.com/office/drawing/2014/main" id="{BA84D883-A925-4311-A49C-0A04A813CECC}"/>
              </a:ext>
            </a:extLst>
          </p:cNvPr>
          <p:cNvGrpSpPr/>
          <p:nvPr/>
        </p:nvGrpSpPr>
        <p:grpSpPr>
          <a:xfrm>
            <a:off x="1045634" y="1057750"/>
            <a:ext cx="10100733" cy="5298600"/>
            <a:chOff x="1473200" y="1326968"/>
            <a:chExt cx="8771467" cy="5120662"/>
          </a:xfrm>
        </p:grpSpPr>
        <p:sp>
          <p:nvSpPr>
            <p:cNvPr id="32" name="Rectangle: Rounded Corners 31">
              <a:extLst>
                <a:ext uri="{FF2B5EF4-FFF2-40B4-BE49-F238E27FC236}">
                  <a16:creationId xmlns:a16="http://schemas.microsoft.com/office/drawing/2014/main" id="{ED51EEA5-EAA7-4CF4-90CE-CBD93A2F2365}"/>
                </a:ext>
              </a:extLst>
            </p:cNvPr>
            <p:cNvSpPr/>
            <p:nvPr/>
          </p:nvSpPr>
          <p:spPr>
            <a:xfrm>
              <a:off x="1477818" y="1326968"/>
              <a:ext cx="8762231" cy="5120662"/>
            </a:xfrm>
            <a:prstGeom prst="roundRect">
              <a:avLst>
                <a:gd name="adj" fmla="val 641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34" name="مخطط 229">
              <a:extLst>
                <a:ext uri="{FF2B5EF4-FFF2-40B4-BE49-F238E27FC236}">
                  <a16:creationId xmlns:a16="http://schemas.microsoft.com/office/drawing/2014/main" id="{54644E37-0ED6-4DED-BA80-33F044CE430E}"/>
                </a:ext>
              </a:extLst>
            </p:cNvPr>
            <p:cNvGraphicFramePr/>
            <p:nvPr>
              <p:extLst>
                <p:ext uri="{D42A27DB-BD31-4B8C-83A1-F6EECF244321}">
                  <p14:modId xmlns:p14="http://schemas.microsoft.com/office/powerpoint/2010/main" val="844992590"/>
                </p:ext>
              </p:extLst>
            </p:nvPr>
          </p:nvGraphicFramePr>
          <p:xfrm>
            <a:off x="1473200" y="1326968"/>
            <a:ext cx="8771467" cy="5120662"/>
          </p:xfrm>
          <a:graphic>
            <a:graphicData uri="http://schemas.openxmlformats.org/drawingml/2006/chart">
              <c:chart xmlns:c="http://schemas.openxmlformats.org/drawingml/2006/chart" xmlns:r="http://schemas.openxmlformats.org/officeDocument/2006/relationships" r:id="rId2"/>
            </a:graphicData>
          </a:graphic>
        </p:graphicFrame>
      </p:grpSp>
      <p:sp>
        <p:nvSpPr>
          <p:cNvPr id="4" name="Footer Placeholder 3">
            <a:extLst>
              <a:ext uri="{FF2B5EF4-FFF2-40B4-BE49-F238E27FC236}">
                <a16:creationId xmlns:a16="http://schemas.microsoft.com/office/drawing/2014/main" id="{DFC06224-83BD-4D93-9E82-11D58B715451}"/>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224081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6833410" y="1776548"/>
            <a:ext cx="4701372" cy="4124206"/>
          </a:xfrm>
          <a:prstGeom prst="rect">
            <a:avLst/>
          </a:prstGeom>
        </p:spPr>
        <p:txBody>
          <a:bodyPr wrap="square">
            <a:spAutoFit/>
          </a:bodyPr>
          <a:lstStyle/>
          <a:p>
            <a:pPr lvl="0" algn="justLow" rtl="1">
              <a:lnSpc>
                <a:spcPct val="150000"/>
              </a:lnSpc>
              <a:spcAft>
                <a:spcPts val="800"/>
              </a:spcAft>
            </a:pPr>
            <a:r>
              <a:rPr lang="ar-SA" sz="1600" dirty="0">
                <a:solidFill>
                  <a:prstClr val="black"/>
                </a:solidFill>
                <a:ea typeface="Times New Roman" panose="02020603050405020304" pitchFamily="18" charset="0"/>
              </a:rPr>
              <a:t>تعتبر التجربة  الأمريكية  من أقدم التجارب، حيث إن مفهوم حاضنات الأعمال تم استحداثه وتطويره بشكل أساسي في الولايات المتحدة الأمريكية.  وتذكر تقارير الجمعية الوطنية لحاضنات الأعمال في الولايات المتحدة </a:t>
            </a:r>
            <a:r>
              <a:rPr lang="en-US" sz="1600" dirty="0">
                <a:solidFill>
                  <a:prstClr val="black"/>
                </a:solidFill>
                <a:ea typeface="Times New Roman" panose="02020603050405020304" pitchFamily="18" charset="0"/>
              </a:rPr>
              <a:t>NBIA  </a:t>
            </a:r>
            <a:r>
              <a:rPr lang="ar-SA" sz="1600" dirty="0">
                <a:solidFill>
                  <a:prstClr val="black"/>
                </a:solidFill>
                <a:ea typeface="Times New Roman" panose="02020603050405020304" pitchFamily="18" charset="0"/>
              </a:rPr>
              <a:t>أن معدل ازدياد أعداد حاضنات الأعمال في الخمس عشرة سنة الأخيرة كان مرتفعاً إذا إن معدل ازدياد حاضنات الأعمال وصل إلى إقامة حاضنة كل أسبوع في هذه الفترة. ويتوزع موقع  حاضنات المشروعات جغرافياً، على مختلف الولايات داخل الولايات المتحدة لأمريكية، إلا أن هناك تركيزاً واضحاً للحاضنات التكنولوجية في الولايات الكبرى كما أن 45% من حاضنات الأعمال  الأمريكية  تقع في المدن الكبرى. </a:t>
            </a: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الحاضنات في أمريكا</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8" name="Group 7">
            <a:extLst>
              <a:ext uri="{FF2B5EF4-FFF2-40B4-BE49-F238E27FC236}">
                <a16:creationId xmlns:a16="http://schemas.microsoft.com/office/drawing/2014/main" id="{E3D371F6-D092-4CF5-8851-36427C31E1D5}"/>
              </a:ext>
            </a:extLst>
          </p:cNvPr>
          <p:cNvGrpSpPr/>
          <p:nvPr/>
        </p:nvGrpSpPr>
        <p:grpSpPr>
          <a:xfrm>
            <a:off x="1133934" y="1624149"/>
            <a:ext cx="4955798" cy="3320385"/>
            <a:chOff x="859205" y="1776548"/>
            <a:chExt cx="5243065" cy="3512854"/>
          </a:xfrm>
          <a:effectLst>
            <a:outerShdw blurRad="152400" dist="317500" dir="5400000" sx="90000" sy="-19000" rotWithShape="0">
              <a:prstClr val="black">
                <a:alpha val="15000"/>
              </a:prstClr>
            </a:outerShdw>
          </a:effectLst>
        </p:grpSpPr>
        <p:sp>
          <p:nvSpPr>
            <p:cNvPr id="7" name="Speech Bubble: Rectangle with Corners Rounded 6">
              <a:extLst>
                <a:ext uri="{FF2B5EF4-FFF2-40B4-BE49-F238E27FC236}">
                  <a16:creationId xmlns:a16="http://schemas.microsoft.com/office/drawing/2014/main" id="{FAD09A8D-5EB0-47C4-B097-828C4163367F}"/>
                </a:ext>
              </a:extLst>
            </p:cNvPr>
            <p:cNvSpPr/>
            <p:nvPr/>
          </p:nvSpPr>
          <p:spPr>
            <a:xfrm>
              <a:off x="859205" y="1776548"/>
              <a:ext cx="5243065" cy="3512854"/>
            </a:xfrm>
            <a:prstGeom prst="wedgeRoundRectCallout">
              <a:avLst>
                <a:gd name="adj1" fmla="val -23094"/>
                <a:gd name="adj2" fmla="val 70695"/>
                <a:gd name="adj3"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tcaster-photo-100634481-Business-team-on-Patriotic-American-Flag ...">
              <a:extLst>
                <a:ext uri="{FF2B5EF4-FFF2-40B4-BE49-F238E27FC236}">
                  <a16:creationId xmlns:a16="http://schemas.microsoft.com/office/drawing/2014/main" id="{2F0EB7D8-BD57-4465-8169-53CCEB97D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034" y="1890380"/>
              <a:ext cx="4605405" cy="3285189"/>
            </a:xfrm>
            <a:prstGeom prst="roundRect">
              <a:avLst>
                <a:gd name="adj" fmla="val 6874"/>
              </a:avLst>
            </a:prstGeom>
            <a:noFill/>
            <a:extLst>
              <a:ext uri="{909E8E84-426E-40DD-AFC4-6F175D3DCCD1}">
                <a14:hiddenFill xmlns:a14="http://schemas.microsoft.com/office/drawing/2010/main">
                  <a:solidFill>
                    <a:srgbClr val="FFFFFF"/>
                  </a:solidFill>
                </a14:hiddenFill>
              </a:ext>
            </a:extLst>
          </p:spPr>
        </p:pic>
      </p:grpSp>
      <p:sp>
        <p:nvSpPr>
          <p:cNvPr id="9" name="Footer Placeholder 8">
            <a:extLst>
              <a:ext uri="{FF2B5EF4-FFF2-40B4-BE49-F238E27FC236}">
                <a16:creationId xmlns:a16="http://schemas.microsoft.com/office/drawing/2014/main" id="{3C004E3E-278E-4FDE-AEF5-35FF7EA86A0A}"/>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107929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6833410" y="1776548"/>
            <a:ext cx="4701372" cy="4124206"/>
          </a:xfrm>
          <a:prstGeom prst="rect">
            <a:avLst/>
          </a:prstGeom>
        </p:spPr>
        <p:txBody>
          <a:bodyPr wrap="square">
            <a:spAutoFit/>
          </a:bodyPr>
          <a:lstStyle/>
          <a:p>
            <a:pPr lvl="0" algn="justLow" rtl="1">
              <a:lnSpc>
                <a:spcPct val="150000"/>
              </a:lnSpc>
              <a:spcAft>
                <a:spcPts val="800"/>
              </a:spcAft>
            </a:pPr>
            <a:r>
              <a:rPr lang="ar-SA" sz="1600" dirty="0">
                <a:solidFill>
                  <a:prstClr val="black"/>
                </a:solidFill>
                <a:ea typeface="Times New Roman" panose="02020603050405020304" pitchFamily="18" charset="0"/>
              </a:rPr>
              <a:t>يعود إنشاء الحاضنات في فرنسا إلى حوالي منتصف الثمانينيات، وهناك ما لا يقل عن 250 حاضنة تعمل  في مختلف المدن الفرنسية. وقد تم عام 2001 إقامة مؤسسة مركزية لتنظيم نشاط هذه الحاضنات تسمى الجمعية الفرنسية للحاضنات "</a:t>
            </a:r>
            <a:r>
              <a:rPr lang="en-US" sz="1600" dirty="0">
                <a:solidFill>
                  <a:prstClr val="black"/>
                </a:solidFill>
                <a:ea typeface="Times New Roman" panose="02020603050405020304" pitchFamily="18" charset="0"/>
              </a:rPr>
              <a:t>France Incubation". </a:t>
            </a:r>
            <a:r>
              <a:rPr lang="ar-SA" sz="1600" dirty="0">
                <a:solidFill>
                  <a:prstClr val="black"/>
                </a:solidFill>
                <a:ea typeface="Times New Roman" panose="02020603050405020304" pitchFamily="18" charset="0"/>
              </a:rPr>
              <a:t>وقد قامت هذه الجمعية بوضع تصنيف جديد لعدة أنواع من التخصصات التكنولوجية التي يتم تبعاً لها تقسيم المشروعات الجديدة، وهي: العلوم البيولوجية: تطبيقات التكنولوجيا الحيوية، الصحة، الصناعات الغذائية، علوم الحياة. وتكنولوجيا المعلومات والاتصالات : الإنترنت، البرمجيات، علم الشبكات، الاتصالات، الوسائط المتعددة. والعلوم الإنسانية والاجتماعية: التعلم، والثقافة. </a:t>
            </a: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الحاضنات في فرنسا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8" name="Group 7">
            <a:extLst>
              <a:ext uri="{FF2B5EF4-FFF2-40B4-BE49-F238E27FC236}">
                <a16:creationId xmlns:a16="http://schemas.microsoft.com/office/drawing/2014/main" id="{E3D371F6-D092-4CF5-8851-36427C31E1D5}"/>
              </a:ext>
            </a:extLst>
          </p:cNvPr>
          <p:cNvGrpSpPr/>
          <p:nvPr/>
        </p:nvGrpSpPr>
        <p:grpSpPr>
          <a:xfrm>
            <a:off x="1140201" y="1539482"/>
            <a:ext cx="4955799" cy="3320385"/>
            <a:chOff x="859205" y="1776548"/>
            <a:chExt cx="5243065" cy="3512854"/>
          </a:xfrm>
          <a:effectLst>
            <a:outerShdw blurRad="152400" dist="317500" dir="5400000" sx="90000" sy="-19000" rotWithShape="0">
              <a:prstClr val="black">
                <a:alpha val="15000"/>
              </a:prstClr>
            </a:outerShdw>
          </a:effectLst>
        </p:grpSpPr>
        <p:sp>
          <p:nvSpPr>
            <p:cNvPr id="7" name="Speech Bubble: Rectangle with Corners Rounded 6">
              <a:extLst>
                <a:ext uri="{FF2B5EF4-FFF2-40B4-BE49-F238E27FC236}">
                  <a16:creationId xmlns:a16="http://schemas.microsoft.com/office/drawing/2014/main" id="{FAD09A8D-5EB0-47C4-B097-828C4163367F}"/>
                </a:ext>
              </a:extLst>
            </p:cNvPr>
            <p:cNvSpPr/>
            <p:nvPr/>
          </p:nvSpPr>
          <p:spPr>
            <a:xfrm>
              <a:off x="859205" y="1776548"/>
              <a:ext cx="5243065" cy="3512854"/>
            </a:xfrm>
            <a:prstGeom prst="wedgeRoundRectCallout">
              <a:avLst>
                <a:gd name="adj1" fmla="val -23094"/>
                <a:gd name="adj2" fmla="val 70695"/>
                <a:gd name="adj3"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a:ea typeface="+mn-ea"/>
                <a:cs typeface="Dubai"/>
              </a:endParaRPr>
            </a:p>
          </p:txBody>
        </p:sp>
        <p:pic>
          <p:nvPicPr>
            <p:cNvPr id="1026" name="Picture 2">
              <a:extLst>
                <a:ext uri="{FF2B5EF4-FFF2-40B4-BE49-F238E27FC236}">
                  <a16:creationId xmlns:a16="http://schemas.microsoft.com/office/drawing/2014/main" id="{2F0EB7D8-BD57-4465-8169-53CCEB97D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53271" y="1973611"/>
              <a:ext cx="4854933" cy="3118727"/>
            </a:xfrm>
            <a:prstGeom prst="roundRect">
              <a:avLst>
                <a:gd name="adj" fmla="val 8597"/>
              </a:avLst>
            </a:prstGeom>
            <a:noFill/>
            <a:extLst>
              <a:ext uri="{909E8E84-426E-40DD-AFC4-6F175D3DCCD1}">
                <a14:hiddenFill xmlns:a14="http://schemas.microsoft.com/office/drawing/2010/main">
                  <a:solidFill>
                    <a:srgbClr val="FFFFFF"/>
                  </a:solidFill>
                </a14:hiddenFill>
              </a:ext>
            </a:extLst>
          </p:spPr>
        </p:pic>
      </p:grpSp>
      <p:sp>
        <p:nvSpPr>
          <p:cNvPr id="2" name="Footer Placeholder 1">
            <a:extLst>
              <a:ext uri="{FF2B5EF4-FFF2-40B4-BE49-F238E27FC236}">
                <a16:creationId xmlns:a16="http://schemas.microsoft.com/office/drawing/2014/main" id="{3C51BF55-0E38-49AF-949B-349A249F8E80}"/>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327352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6279433" y="1166948"/>
            <a:ext cx="5221482" cy="5338641"/>
          </a:xfrm>
          <a:prstGeom prst="rect">
            <a:avLst/>
          </a:prstGeom>
        </p:spPr>
        <p:txBody>
          <a:bodyPr wrap="square">
            <a:spAutoFit/>
          </a:bodyPr>
          <a:lstStyle/>
          <a:p>
            <a:pPr lvl="0" algn="justLow" rtl="1">
              <a:lnSpc>
                <a:spcPct val="150000"/>
              </a:lnSpc>
              <a:spcAft>
                <a:spcPts val="800"/>
              </a:spcAft>
            </a:pPr>
            <a:r>
              <a:rPr lang="ar-SA" sz="1400">
                <a:solidFill>
                  <a:prstClr val="black"/>
                </a:solidFill>
                <a:ea typeface="Times New Roman" panose="02020603050405020304" pitchFamily="18" charset="0"/>
              </a:rPr>
              <a:t>في عام 1988م بدأت الصين في إعداد برنامج قومي مركزي يعرف بـ "</a:t>
            </a:r>
            <a:r>
              <a:rPr lang="en-US" sz="1400">
                <a:solidFill>
                  <a:prstClr val="black"/>
                </a:solidFill>
                <a:ea typeface="Times New Roman" panose="02020603050405020304" pitchFamily="18" charset="0"/>
              </a:rPr>
              <a:t>Torch "، </a:t>
            </a:r>
            <a:r>
              <a:rPr lang="ar-SA" sz="1400">
                <a:solidFill>
                  <a:prstClr val="black"/>
                </a:solidFill>
                <a:ea typeface="Times New Roman" panose="02020603050405020304" pitchFamily="18" charset="0"/>
              </a:rPr>
              <a:t>والذي تم بناء عناصره الرئيسية على أساس ثلاث نقاط محورية للنهوض بالبحث العلمي وتعظيم نتائجه، هذه المحاور هي : تقوية وتنشيط عمليات الإبداع التكنولوجي، وتنمية وتطوير التقنية العالية وتطبيقاتها، وإتمام تحديث وتطوير عمليات التصنيع ورفع المحتوى التقني للمنتجات الصينية. وقد تم العمل على تنفيذ برنامج </a:t>
            </a:r>
            <a:r>
              <a:rPr lang="en-US" sz="1400">
                <a:solidFill>
                  <a:prstClr val="black"/>
                </a:solidFill>
                <a:ea typeface="Times New Roman" panose="02020603050405020304" pitchFamily="18" charset="0"/>
              </a:rPr>
              <a:t>Torch </a:t>
            </a:r>
            <a:r>
              <a:rPr lang="ar-SA" sz="1400">
                <a:solidFill>
                  <a:prstClr val="black"/>
                </a:solidFill>
                <a:ea typeface="Times New Roman" panose="02020603050405020304" pitchFamily="18" charset="0"/>
              </a:rPr>
              <a:t>على المستويين المركزي وعلى مستوى كل إقليم في الصين، وذلك عن طريق التوسع في إقامة الحدائق والحاضنات والمراكز التقنية والقواعد الصناعية وبرامج التمويل الخاصة.</a:t>
            </a:r>
          </a:p>
          <a:p>
            <a:pPr lvl="0" algn="justLow" rtl="1">
              <a:lnSpc>
                <a:spcPct val="150000"/>
              </a:lnSpc>
              <a:spcAft>
                <a:spcPts val="800"/>
              </a:spcAft>
            </a:pPr>
            <a:r>
              <a:rPr lang="ar-SA" sz="1400">
                <a:solidFill>
                  <a:prstClr val="black"/>
                </a:solidFill>
                <a:ea typeface="Times New Roman" panose="02020603050405020304" pitchFamily="18" charset="0"/>
              </a:rPr>
              <a:t> هذا البرنامج حقق للصين المركز الثاني في العالم في عدد الحاضنات بعد الولايات المتحدة، وقبل ألمانيا التي كانت تتربع على المركز الثاني بحوالي 300 حاضنة. ووصل عدد الشركات التي أقيمت في هذه الحدائق التقنية إلى 20.796 من الشركات التي تنتج منتجات عالية التقنية، يعمل بهذه الشركات حوالي 2.51 مليون شخص، في الغالبية ذوو مؤهلات عالية. وبلغ مجموع دخل هذه الشركات حوالي 115 مليار دولار أمريكي ، ونتج عنها مبلغ 13 مليار دولار أمريكي من الضرائب، وبلغت مكاسب هذه الشركات من التصدير لهذه المنتجات التقنية حوالي 18.6 مليار دولار أمريكي. </a:t>
            </a:r>
            <a:endParaRPr lang="ar-SA" sz="1400" dirty="0">
              <a:solidFill>
                <a:prstClr val="black"/>
              </a:solidFill>
              <a:ea typeface="Times New Roman" panose="02020603050405020304" pitchFamily="18" charset="0"/>
            </a:endParaRP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a:latin typeface="Dubai" panose="020B0503030403030204" pitchFamily="34" charset="-78"/>
                <a:cs typeface="Dubai" panose="020B0503030403030204" pitchFamily="34" charset="-78"/>
              </a:rPr>
              <a:t>الحاضنات في الصين</a:t>
            </a:r>
            <a:endParaRPr lang="ar-SA" b="1" dirty="0">
              <a:latin typeface="Dubai" panose="020B0503030403030204" pitchFamily="34" charset="-78"/>
              <a:cs typeface="Dubai" panose="020B0503030403030204" pitchFamily="34" charset="-78"/>
            </a:endParaRP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8" name="Group 7">
            <a:extLst>
              <a:ext uri="{FF2B5EF4-FFF2-40B4-BE49-F238E27FC236}">
                <a16:creationId xmlns:a16="http://schemas.microsoft.com/office/drawing/2014/main" id="{E3D371F6-D092-4CF5-8851-36427C31E1D5}"/>
              </a:ext>
            </a:extLst>
          </p:cNvPr>
          <p:cNvGrpSpPr/>
          <p:nvPr/>
        </p:nvGrpSpPr>
        <p:grpSpPr>
          <a:xfrm>
            <a:off x="1140201" y="1539482"/>
            <a:ext cx="4955799" cy="3320385"/>
            <a:chOff x="859205" y="1776548"/>
            <a:chExt cx="5243065" cy="3512854"/>
          </a:xfrm>
          <a:effectLst>
            <a:outerShdw blurRad="152400" dist="317500" dir="5400000" sx="90000" sy="-19000" rotWithShape="0">
              <a:prstClr val="black">
                <a:alpha val="15000"/>
              </a:prstClr>
            </a:outerShdw>
          </a:effectLst>
        </p:grpSpPr>
        <p:sp>
          <p:nvSpPr>
            <p:cNvPr id="7" name="Speech Bubble: Rectangle with Corners Rounded 6">
              <a:extLst>
                <a:ext uri="{FF2B5EF4-FFF2-40B4-BE49-F238E27FC236}">
                  <a16:creationId xmlns:a16="http://schemas.microsoft.com/office/drawing/2014/main" id="{FAD09A8D-5EB0-47C4-B097-828C4163367F}"/>
                </a:ext>
              </a:extLst>
            </p:cNvPr>
            <p:cNvSpPr/>
            <p:nvPr/>
          </p:nvSpPr>
          <p:spPr>
            <a:xfrm>
              <a:off x="859205" y="1776548"/>
              <a:ext cx="5243065" cy="3512854"/>
            </a:xfrm>
            <a:prstGeom prst="wedgeRoundRectCallout">
              <a:avLst>
                <a:gd name="adj1" fmla="val -23094"/>
                <a:gd name="adj2" fmla="val 70695"/>
                <a:gd name="adj3" fmla="val 1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ubai"/>
                <a:ea typeface="+mn-ea"/>
                <a:cs typeface="Dubai"/>
              </a:endParaRPr>
            </a:p>
          </p:txBody>
        </p:sp>
        <p:pic>
          <p:nvPicPr>
            <p:cNvPr id="1026" name="Picture 2">
              <a:extLst>
                <a:ext uri="{FF2B5EF4-FFF2-40B4-BE49-F238E27FC236}">
                  <a16:creationId xmlns:a16="http://schemas.microsoft.com/office/drawing/2014/main" id="{2F0EB7D8-BD57-4465-8169-53CCEB97D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72256" y="1973611"/>
              <a:ext cx="4816963" cy="3118727"/>
            </a:xfrm>
            <a:prstGeom prst="roundRect">
              <a:avLst>
                <a:gd name="adj" fmla="val 8023"/>
              </a:avLst>
            </a:prstGeom>
            <a:noFill/>
            <a:extLst>
              <a:ext uri="{909E8E84-426E-40DD-AFC4-6F175D3DCCD1}">
                <a14:hiddenFill xmlns:a14="http://schemas.microsoft.com/office/drawing/2010/main">
                  <a:solidFill>
                    <a:srgbClr val="FFFFFF"/>
                  </a:solidFill>
                </a14:hiddenFill>
              </a:ext>
            </a:extLst>
          </p:spPr>
        </p:pic>
      </p:grpSp>
      <p:sp>
        <p:nvSpPr>
          <p:cNvPr id="2" name="Footer Placeholder 1">
            <a:extLst>
              <a:ext uri="{FF2B5EF4-FFF2-40B4-BE49-F238E27FC236}">
                <a16:creationId xmlns:a16="http://schemas.microsoft.com/office/drawing/2014/main" id="{B47A5CBF-C294-49A3-95DE-4202822BC391}"/>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76772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6279433" y="1166948"/>
            <a:ext cx="5221482" cy="430887"/>
          </a:xfrm>
          <a:prstGeom prst="rect">
            <a:avLst/>
          </a:prstGeom>
        </p:spPr>
        <p:txBody>
          <a:bodyPr wrap="square">
            <a:spAutoFit/>
          </a:bodyPr>
          <a:lstStyle/>
          <a:p>
            <a:pPr lvl="0" algn="justLow" rtl="1">
              <a:lnSpc>
                <a:spcPct val="150000"/>
              </a:lnSpc>
              <a:spcAft>
                <a:spcPts val="800"/>
              </a:spcAft>
            </a:pPr>
            <a:r>
              <a:rPr lang="ar-SA" sz="1600" b="1" dirty="0">
                <a:solidFill>
                  <a:prstClr val="black"/>
                </a:solidFill>
                <a:ea typeface="Times New Roman" panose="02020603050405020304" pitchFamily="18" charset="0"/>
              </a:rPr>
              <a:t>يلاحظ من تجارب الحاضنات العالمية عدة استنتاجات منها ما يلي : </a:t>
            </a: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الخلاصة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4" name="Group 3">
            <a:extLst>
              <a:ext uri="{FF2B5EF4-FFF2-40B4-BE49-F238E27FC236}">
                <a16:creationId xmlns:a16="http://schemas.microsoft.com/office/drawing/2014/main" id="{47B595FC-A0FF-4D65-9116-9F2D66DBE2A0}"/>
              </a:ext>
            </a:extLst>
          </p:cNvPr>
          <p:cNvGrpSpPr/>
          <p:nvPr/>
        </p:nvGrpSpPr>
        <p:grpSpPr>
          <a:xfrm>
            <a:off x="982133" y="1640096"/>
            <a:ext cx="11209867" cy="645498"/>
            <a:chOff x="800705" y="1841110"/>
            <a:chExt cx="11209867" cy="897467"/>
          </a:xfrm>
        </p:grpSpPr>
        <p:sp>
          <p:nvSpPr>
            <p:cNvPr id="2" name="Rectangle 1">
              <a:extLst>
                <a:ext uri="{FF2B5EF4-FFF2-40B4-BE49-F238E27FC236}">
                  <a16:creationId xmlns:a16="http://schemas.microsoft.com/office/drawing/2014/main" id="{A50537F8-0833-49B8-91ED-338681129A89}"/>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500" dirty="0">
                  <a:latin typeface="Calibri" panose="020F0502020204030204" pitchFamily="34" charset="0"/>
                  <a:ea typeface="Times New Roman" panose="02020603050405020304" pitchFamily="18" charset="0"/>
                </a:rPr>
                <a:t>يقع العبء الأكبر في إقامة الحاضنات العلمية على الحكومة، على سبيل المثال فإن أكثر من نصف حاضنات التكنولوجيا في أمريكا تقوم الحكومة بتمويلها, بينما يقوم القطاع الخاص بتوفير</a:t>
              </a:r>
              <a:r>
                <a:rPr lang="ar-SA" sz="1500"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1500" dirty="0">
                  <a:latin typeface="Calibri" panose="020F0502020204030204" pitchFamily="34" charset="0"/>
                  <a:ea typeface="Times New Roman" panose="02020603050405020304" pitchFamily="18" charset="0"/>
                </a:rPr>
                <a:t>الاستشارات والخبرات، بالإضافة أيضا إلى الشق التمويلي.</a:t>
              </a:r>
              <a:endParaRPr lang="en-SG" sz="1500" dirty="0">
                <a:latin typeface="Simplified Arabic" panose="02020603050405020304" pitchFamily="18" charset="-78"/>
                <a:ea typeface="Times New Roman" panose="02020603050405020304" pitchFamily="18" charset="0"/>
                <a:cs typeface="Simplified Arabic" panose="02020603050405020304" pitchFamily="18" charset="-78"/>
              </a:endParaRPr>
            </a:p>
          </p:txBody>
        </p:sp>
        <p:sp>
          <p:nvSpPr>
            <p:cNvPr id="9" name="Rectangle 8">
              <a:extLst>
                <a:ext uri="{FF2B5EF4-FFF2-40B4-BE49-F238E27FC236}">
                  <a16:creationId xmlns:a16="http://schemas.microsoft.com/office/drawing/2014/main" id="{84D1F5B9-E7AA-40B1-A011-E5F151665F94}"/>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latin typeface="+mj-lt"/>
                  <a:ea typeface="Times New Roman" panose="02020603050405020304" pitchFamily="18" charset="0"/>
                  <a:cs typeface="Simplified Arabic" panose="02020603050405020304" pitchFamily="18" charset="-78"/>
                </a:rPr>
                <a:t>01</a:t>
              </a:r>
              <a:endParaRPr lang="en-SG" sz="2400" b="1" dirty="0">
                <a:latin typeface="+mj-lt"/>
                <a:ea typeface="Times New Roman" panose="02020603050405020304" pitchFamily="18" charset="0"/>
                <a:cs typeface="Simplified Arabic" panose="02020603050405020304" pitchFamily="18" charset="-78"/>
              </a:endParaRPr>
            </a:p>
          </p:txBody>
        </p:sp>
      </p:grpSp>
      <p:grpSp>
        <p:nvGrpSpPr>
          <p:cNvPr id="11" name="Group 10">
            <a:extLst>
              <a:ext uri="{FF2B5EF4-FFF2-40B4-BE49-F238E27FC236}">
                <a16:creationId xmlns:a16="http://schemas.microsoft.com/office/drawing/2014/main" id="{94B636F9-A9F3-48A0-9A1E-342F5C506C5C}"/>
              </a:ext>
            </a:extLst>
          </p:cNvPr>
          <p:cNvGrpSpPr/>
          <p:nvPr/>
        </p:nvGrpSpPr>
        <p:grpSpPr>
          <a:xfrm>
            <a:off x="982133" y="2391099"/>
            <a:ext cx="11209867" cy="645498"/>
            <a:chOff x="800705" y="1841110"/>
            <a:chExt cx="11209867" cy="897467"/>
          </a:xfrm>
        </p:grpSpPr>
        <p:sp>
          <p:nvSpPr>
            <p:cNvPr id="12" name="Rectangle 11">
              <a:extLst>
                <a:ext uri="{FF2B5EF4-FFF2-40B4-BE49-F238E27FC236}">
                  <a16:creationId xmlns:a16="http://schemas.microsoft.com/office/drawing/2014/main" id="{2857C553-01F4-496A-97B9-717860785D5D}"/>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500" dirty="0">
                  <a:latin typeface="Calibri" panose="020F0502020204030204" pitchFamily="34" charset="0"/>
                  <a:ea typeface="Times New Roman" panose="02020603050405020304" pitchFamily="18" charset="0"/>
                </a:rPr>
                <a:t>في التجربة الأمريكية تلعب بعض الهيئات </a:t>
              </a:r>
              <a:r>
                <a:rPr lang="ar-SA" sz="1500" dirty="0" err="1">
                  <a:latin typeface="Calibri" panose="020F0502020204030204" pitchFamily="34" charset="0"/>
                  <a:ea typeface="Times New Roman" panose="02020603050405020304" pitchFamily="18" charset="0"/>
                </a:rPr>
                <a:t>الخاصة،الجمعيات</a:t>
              </a:r>
              <a:r>
                <a:rPr lang="ar-SA" sz="1500" dirty="0">
                  <a:latin typeface="Calibri" panose="020F0502020204030204" pitchFamily="34" charset="0"/>
                  <a:ea typeface="Times New Roman" panose="02020603050405020304" pitchFamily="18" charset="0"/>
                </a:rPr>
                <a:t> الفنية، الغرف التجارية، وبعض الجاليات ذات الأصول غير الأمريكية، دوراً مهماً في إنشاء وتمويل الحاضنات, والتي تهدف في الغالب إلى تنمية بعض المشروعات أو الصناعات التقليدية المتخصصة، أو توفير فرص عمل لفئات اجتماعية محددة. </a:t>
              </a:r>
            </a:p>
          </p:txBody>
        </p:sp>
        <p:sp>
          <p:nvSpPr>
            <p:cNvPr id="13" name="Rectangle 12">
              <a:extLst>
                <a:ext uri="{FF2B5EF4-FFF2-40B4-BE49-F238E27FC236}">
                  <a16:creationId xmlns:a16="http://schemas.microsoft.com/office/drawing/2014/main" id="{160F9BE8-806C-4DF0-9E20-FB0DABC58947}"/>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ea typeface="Times New Roman" panose="02020603050405020304" pitchFamily="18" charset="0"/>
                  <a:cs typeface="Simplified Arabic" panose="02020603050405020304" pitchFamily="18" charset="-78"/>
                </a:rPr>
                <a:t>02</a:t>
              </a:r>
              <a:endParaRPr lang="en-SG" sz="2400" b="1" dirty="0">
                <a:latin typeface="+mj-lt"/>
                <a:ea typeface="Times New Roman" panose="02020603050405020304" pitchFamily="18" charset="0"/>
                <a:cs typeface="Simplified Arabic" panose="02020603050405020304" pitchFamily="18" charset="-78"/>
              </a:endParaRPr>
            </a:p>
          </p:txBody>
        </p:sp>
      </p:grpSp>
      <p:grpSp>
        <p:nvGrpSpPr>
          <p:cNvPr id="14" name="Group 13">
            <a:extLst>
              <a:ext uri="{FF2B5EF4-FFF2-40B4-BE49-F238E27FC236}">
                <a16:creationId xmlns:a16="http://schemas.microsoft.com/office/drawing/2014/main" id="{5273B9CA-1310-409F-94C0-4DC15FFB095A}"/>
              </a:ext>
            </a:extLst>
          </p:cNvPr>
          <p:cNvGrpSpPr/>
          <p:nvPr/>
        </p:nvGrpSpPr>
        <p:grpSpPr>
          <a:xfrm>
            <a:off x="982133" y="3142102"/>
            <a:ext cx="11209867" cy="645498"/>
            <a:chOff x="800705" y="1841110"/>
            <a:chExt cx="11209867" cy="897467"/>
          </a:xfrm>
        </p:grpSpPr>
        <p:sp>
          <p:nvSpPr>
            <p:cNvPr id="15" name="Rectangle 14">
              <a:extLst>
                <a:ext uri="{FF2B5EF4-FFF2-40B4-BE49-F238E27FC236}">
                  <a16:creationId xmlns:a16="http://schemas.microsoft.com/office/drawing/2014/main" id="{1E1971BB-FCD6-4C2E-A3F8-71F63997C2F3}"/>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Calibri" panose="020F0502020204030204" pitchFamily="34" charset="0"/>
                  <a:ea typeface="Times New Roman" panose="02020603050405020304" pitchFamily="18" charset="0"/>
                </a:rPr>
                <a:t>من العوامل التي تساعد على نجاح نشاط الحاضنات في أي دولة أن يكون هناك مؤسسة مركزية</a:t>
              </a:r>
              <a:r>
                <a:rPr lang="ar-SA" sz="1500" dirty="0">
                  <a:latin typeface="Simplified Arabic" panose="02020603050405020304" pitchFamily="18" charset="-78"/>
                  <a:ea typeface="Times New Roman" panose="02020603050405020304" pitchFamily="18" charset="0"/>
                  <a:cs typeface="Simplified Arabic" panose="02020603050405020304" pitchFamily="18" charset="-78"/>
                </a:rPr>
                <a:t> </a:t>
              </a:r>
              <a:r>
                <a:rPr lang="ar-SA" sz="1500" dirty="0">
                  <a:latin typeface="Calibri" panose="020F0502020204030204" pitchFamily="34" charset="0"/>
                  <a:ea typeface="Times New Roman" panose="02020603050405020304" pitchFamily="18" charset="0"/>
                </a:rPr>
                <a:t>لتنظيم نشاط هذه الحاضنات، ففي فرنسا توجد الجمعية الفرنسية للحاضنات التي تهتم بكل شؤون الحاضنات في جميع أنحاء فرنسا.</a:t>
              </a:r>
              <a:endParaRPr lang="en-SG" sz="1500" dirty="0">
                <a:latin typeface="Simplified Arabic" panose="02020603050405020304" pitchFamily="18" charset="-78"/>
                <a:ea typeface="Times New Roman" panose="02020603050405020304" pitchFamily="18" charset="0"/>
                <a:cs typeface="Simplified Arabic" panose="02020603050405020304" pitchFamily="18" charset="-78"/>
              </a:endParaRPr>
            </a:p>
          </p:txBody>
        </p:sp>
        <p:sp>
          <p:nvSpPr>
            <p:cNvPr id="16" name="Rectangle 15">
              <a:extLst>
                <a:ext uri="{FF2B5EF4-FFF2-40B4-BE49-F238E27FC236}">
                  <a16:creationId xmlns:a16="http://schemas.microsoft.com/office/drawing/2014/main" id="{0F71FAC7-8C41-4209-AED1-9C2A721FE006}"/>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ea typeface="Times New Roman" panose="02020603050405020304" pitchFamily="18" charset="0"/>
                  <a:cs typeface="Simplified Arabic" panose="02020603050405020304" pitchFamily="18" charset="-78"/>
                </a:rPr>
                <a:t>03</a:t>
              </a:r>
              <a:endParaRPr lang="en-SG" sz="2400" b="1" dirty="0">
                <a:latin typeface="+mj-lt"/>
                <a:ea typeface="Times New Roman" panose="02020603050405020304" pitchFamily="18" charset="0"/>
                <a:cs typeface="Simplified Arabic" panose="02020603050405020304" pitchFamily="18" charset="-78"/>
              </a:endParaRPr>
            </a:p>
          </p:txBody>
        </p:sp>
      </p:grpSp>
      <p:grpSp>
        <p:nvGrpSpPr>
          <p:cNvPr id="17" name="Group 16">
            <a:extLst>
              <a:ext uri="{FF2B5EF4-FFF2-40B4-BE49-F238E27FC236}">
                <a16:creationId xmlns:a16="http://schemas.microsoft.com/office/drawing/2014/main" id="{7F17F9C0-C74F-4E3B-A264-4F8F76F01C12}"/>
              </a:ext>
            </a:extLst>
          </p:cNvPr>
          <p:cNvGrpSpPr/>
          <p:nvPr/>
        </p:nvGrpSpPr>
        <p:grpSpPr>
          <a:xfrm>
            <a:off x="982133" y="3893105"/>
            <a:ext cx="11209867" cy="645498"/>
            <a:chOff x="800705" y="1841110"/>
            <a:chExt cx="11209867" cy="897467"/>
          </a:xfrm>
        </p:grpSpPr>
        <p:sp>
          <p:nvSpPr>
            <p:cNvPr id="18" name="Rectangle 17">
              <a:extLst>
                <a:ext uri="{FF2B5EF4-FFF2-40B4-BE49-F238E27FC236}">
                  <a16:creationId xmlns:a16="http://schemas.microsoft.com/office/drawing/2014/main" id="{E2DA870E-45BE-48C7-8252-BE3297AC13B2}"/>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Calibri" panose="020F0502020204030204" pitchFamily="34" charset="0"/>
                  <a:ea typeface="Times New Roman" panose="02020603050405020304" pitchFamily="18" charset="0"/>
                </a:rPr>
                <a:t>تلعب غرف التجارة والصناعة وكذلك الشركات الكبرى وبيوت الخبرة العالمية دوراً مهما في إنشاء الحاضنات وتمويلها، كما في تجربة فرنسا.</a:t>
              </a:r>
            </a:p>
          </p:txBody>
        </p:sp>
        <p:sp>
          <p:nvSpPr>
            <p:cNvPr id="19" name="Rectangle 18">
              <a:extLst>
                <a:ext uri="{FF2B5EF4-FFF2-40B4-BE49-F238E27FC236}">
                  <a16:creationId xmlns:a16="http://schemas.microsoft.com/office/drawing/2014/main" id="{B78FF732-C0D5-4619-BFCD-766CA2F72B14}"/>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ea typeface="Times New Roman" panose="02020603050405020304" pitchFamily="18" charset="0"/>
                  <a:cs typeface="Simplified Arabic" panose="02020603050405020304" pitchFamily="18" charset="-78"/>
                </a:rPr>
                <a:t>04</a:t>
              </a:r>
              <a:endParaRPr lang="en-SG" sz="2400" b="1" dirty="0">
                <a:latin typeface="+mj-lt"/>
                <a:ea typeface="Times New Roman" panose="02020603050405020304" pitchFamily="18" charset="0"/>
                <a:cs typeface="Simplified Arabic" panose="02020603050405020304" pitchFamily="18" charset="-78"/>
              </a:endParaRPr>
            </a:p>
          </p:txBody>
        </p:sp>
      </p:grpSp>
      <p:grpSp>
        <p:nvGrpSpPr>
          <p:cNvPr id="20" name="Group 19">
            <a:extLst>
              <a:ext uri="{FF2B5EF4-FFF2-40B4-BE49-F238E27FC236}">
                <a16:creationId xmlns:a16="http://schemas.microsoft.com/office/drawing/2014/main" id="{AD9E3CAA-172B-4337-852B-DCB63DBBF7AF}"/>
              </a:ext>
            </a:extLst>
          </p:cNvPr>
          <p:cNvGrpSpPr/>
          <p:nvPr/>
        </p:nvGrpSpPr>
        <p:grpSpPr>
          <a:xfrm>
            <a:off x="982133" y="4644108"/>
            <a:ext cx="11209867" cy="645498"/>
            <a:chOff x="800705" y="1841110"/>
            <a:chExt cx="11209867" cy="897467"/>
          </a:xfrm>
        </p:grpSpPr>
        <p:sp>
          <p:nvSpPr>
            <p:cNvPr id="21" name="Rectangle 20">
              <a:extLst>
                <a:ext uri="{FF2B5EF4-FFF2-40B4-BE49-F238E27FC236}">
                  <a16:creationId xmlns:a16="http://schemas.microsoft.com/office/drawing/2014/main" id="{D836E262-2587-4537-AC54-8E8A342591ED}"/>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Calibri" panose="020F0502020204030204" pitchFamily="34" charset="0"/>
                  <a:ea typeface="Times New Roman" panose="02020603050405020304" pitchFamily="18" charset="0"/>
                </a:rPr>
                <a:t>يجب الإشارة إلى الدور المهم الذي يمكن أن تلعبه الجامعات في تطوير الحاضنات, ففي الصين هناك عدد كبير من الجامعات تمتلك شركات خاصة بها تقوم بتقديم الخدمات وعمل المشروعات خارج إطار الجامعة، مثلاً هناك  حوالي 60 جامعة في بكين لديها شركات خاصة تمتلك الدولة منها 30 شركة.</a:t>
              </a:r>
            </a:p>
          </p:txBody>
        </p:sp>
        <p:sp>
          <p:nvSpPr>
            <p:cNvPr id="22" name="Rectangle 21">
              <a:extLst>
                <a:ext uri="{FF2B5EF4-FFF2-40B4-BE49-F238E27FC236}">
                  <a16:creationId xmlns:a16="http://schemas.microsoft.com/office/drawing/2014/main" id="{3EEB70A9-7FF5-4386-9E0D-075AC3C2E43B}"/>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ea typeface="Times New Roman" panose="02020603050405020304" pitchFamily="18" charset="0"/>
                  <a:cs typeface="Simplified Arabic" panose="02020603050405020304" pitchFamily="18" charset="-78"/>
                </a:rPr>
                <a:t>05</a:t>
              </a:r>
              <a:endParaRPr lang="en-SG" sz="2400" b="1" dirty="0">
                <a:latin typeface="+mj-lt"/>
                <a:ea typeface="Times New Roman" panose="02020603050405020304" pitchFamily="18" charset="0"/>
                <a:cs typeface="Simplified Arabic" panose="02020603050405020304" pitchFamily="18" charset="-78"/>
              </a:endParaRPr>
            </a:p>
          </p:txBody>
        </p:sp>
      </p:grpSp>
      <p:grpSp>
        <p:nvGrpSpPr>
          <p:cNvPr id="24" name="Group 23">
            <a:extLst>
              <a:ext uri="{FF2B5EF4-FFF2-40B4-BE49-F238E27FC236}">
                <a16:creationId xmlns:a16="http://schemas.microsoft.com/office/drawing/2014/main" id="{772DA3D5-4457-4D66-8146-C4F7E5A565B3}"/>
              </a:ext>
            </a:extLst>
          </p:cNvPr>
          <p:cNvGrpSpPr/>
          <p:nvPr/>
        </p:nvGrpSpPr>
        <p:grpSpPr>
          <a:xfrm>
            <a:off x="982133" y="5395112"/>
            <a:ext cx="11209867" cy="645498"/>
            <a:chOff x="800705" y="1841110"/>
            <a:chExt cx="11209867" cy="897467"/>
          </a:xfrm>
        </p:grpSpPr>
        <p:sp>
          <p:nvSpPr>
            <p:cNvPr id="25" name="Rectangle 24">
              <a:extLst>
                <a:ext uri="{FF2B5EF4-FFF2-40B4-BE49-F238E27FC236}">
                  <a16:creationId xmlns:a16="http://schemas.microsoft.com/office/drawing/2014/main" id="{0F7EE1E9-1B67-4F6E-92A4-ECAE2D006ACB}"/>
                </a:ext>
              </a:extLst>
            </p:cNvPr>
            <p:cNvSpPr/>
            <p:nvPr/>
          </p:nvSpPr>
          <p:spPr>
            <a:xfrm>
              <a:off x="800705" y="1841110"/>
              <a:ext cx="10553095" cy="897467"/>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lnSpc>
                  <a:spcPct val="115000"/>
                </a:lnSpc>
                <a:spcAft>
                  <a:spcPts val="0"/>
                </a:spcAft>
              </a:pPr>
              <a:r>
                <a:rPr lang="ar-SA" sz="1500" dirty="0">
                  <a:latin typeface="Calibri" panose="020F0502020204030204" pitchFamily="34" charset="0"/>
                  <a:ea typeface="Times New Roman" panose="02020603050405020304" pitchFamily="18" charset="0"/>
                </a:rPr>
                <a:t>التعاون الوثيق بين الجامعات والشركات الموجودة بالمراكز التكنولوجية (تجربة ماليزيا).</a:t>
              </a:r>
            </a:p>
          </p:txBody>
        </p:sp>
        <p:sp>
          <p:nvSpPr>
            <p:cNvPr id="26" name="Rectangle 25">
              <a:extLst>
                <a:ext uri="{FF2B5EF4-FFF2-40B4-BE49-F238E27FC236}">
                  <a16:creationId xmlns:a16="http://schemas.microsoft.com/office/drawing/2014/main" id="{D46672D6-AF2B-40B2-AA77-16F7FDB8651A}"/>
                </a:ext>
              </a:extLst>
            </p:cNvPr>
            <p:cNvSpPr/>
            <p:nvPr/>
          </p:nvSpPr>
          <p:spPr>
            <a:xfrm>
              <a:off x="11353800" y="1841110"/>
              <a:ext cx="656772" cy="897467"/>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ea typeface="Times New Roman" panose="02020603050405020304" pitchFamily="18" charset="0"/>
                  <a:cs typeface="Simplified Arabic" panose="02020603050405020304" pitchFamily="18" charset="-78"/>
                </a:rPr>
                <a:t>06</a:t>
              </a:r>
              <a:endParaRPr lang="en-SG" sz="2400" b="1" dirty="0">
                <a:latin typeface="+mj-lt"/>
                <a:ea typeface="Times New Roman" panose="02020603050405020304" pitchFamily="18" charset="0"/>
                <a:cs typeface="Simplified Arabic" panose="02020603050405020304" pitchFamily="18" charset="-78"/>
              </a:endParaRPr>
            </a:p>
          </p:txBody>
        </p:sp>
      </p:grpSp>
      <p:sp>
        <p:nvSpPr>
          <p:cNvPr id="27" name="Footer Placeholder 26">
            <a:extLst>
              <a:ext uri="{FF2B5EF4-FFF2-40B4-BE49-F238E27FC236}">
                <a16:creationId xmlns:a16="http://schemas.microsoft.com/office/drawing/2014/main" id="{DB2BBF23-6CFA-426E-A988-FC4A3EFEB78E}"/>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238103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A picture containing umbrella, dome, building, black&#10;&#10;Description automatically generated">
            <a:extLst>
              <a:ext uri="{FF2B5EF4-FFF2-40B4-BE49-F238E27FC236}">
                <a16:creationId xmlns:a16="http://schemas.microsoft.com/office/drawing/2014/main" id="{91EC8F6F-71F0-4125-8675-35120FBFE6AF}"/>
              </a:ext>
            </a:extLst>
          </p:cNvPr>
          <p:cNvPicPr>
            <a:picLocks noChangeAspect="1"/>
          </p:cNvPicPr>
          <p:nvPr/>
        </p:nvPicPr>
        <p:blipFill>
          <a:blip r:embed="rId2">
            <a:alphaModFix amt="7000"/>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A0935B5A-1999-423B-8900-1086833A7255}"/>
              </a:ext>
            </a:extLst>
          </p:cNvPr>
          <p:cNvSpPr/>
          <p:nvPr/>
        </p:nvSpPr>
        <p:spPr>
          <a:xfrm flipH="1">
            <a:off x="9845358" y="1431248"/>
            <a:ext cx="1257075" cy="584775"/>
          </a:xfrm>
          <a:prstGeom prst="rect">
            <a:avLst/>
          </a:prstGeom>
        </p:spPr>
        <p:txBody>
          <a:bodyPr wrap="none">
            <a:spAutoFit/>
          </a:bodyPr>
          <a:lstStyle/>
          <a:p>
            <a:pPr lvl="0" algn="ctr" defTabSz="914400">
              <a:defRPr/>
            </a:pPr>
            <a:r>
              <a:rPr lang="ar-SA" sz="3200" b="1" dirty="0">
                <a:solidFill>
                  <a:prstClr val="white"/>
                </a:solidFill>
                <a:latin typeface="Dubai" panose="020B0503030403030204" pitchFamily="34" charset="-78"/>
                <a:cs typeface="Dubai" panose="020B0503030403030204" pitchFamily="34" charset="-78"/>
              </a:rPr>
              <a:t>الأجندة</a:t>
            </a:r>
            <a:endParaRPr lang="en-US" sz="3200" b="1" dirty="0">
              <a:solidFill>
                <a:prstClr val="white"/>
              </a:solidFill>
              <a:latin typeface="Dubai" panose="020B0503030403030204" pitchFamily="34" charset="-78"/>
              <a:cs typeface="Dubai" panose="020B0503030403030204" pitchFamily="34" charset="-78"/>
            </a:endParaRPr>
          </a:p>
        </p:txBody>
      </p:sp>
      <p:grpSp>
        <p:nvGrpSpPr>
          <p:cNvPr id="2" name="Group 1">
            <a:extLst>
              <a:ext uri="{FF2B5EF4-FFF2-40B4-BE49-F238E27FC236}">
                <a16:creationId xmlns:a16="http://schemas.microsoft.com/office/drawing/2014/main" id="{47C0A7F3-6CF0-412E-8CB9-A8DD80E349C1}"/>
              </a:ext>
            </a:extLst>
          </p:cNvPr>
          <p:cNvGrpSpPr/>
          <p:nvPr/>
        </p:nvGrpSpPr>
        <p:grpSpPr>
          <a:xfrm>
            <a:off x="1056445" y="1829545"/>
            <a:ext cx="6108211" cy="3730323"/>
            <a:chOff x="395905" y="1277775"/>
            <a:chExt cx="6108211" cy="2177777"/>
          </a:xfrm>
        </p:grpSpPr>
        <p:grpSp>
          <p:nvGrpSpPr>
            <p:cNvPr id="6" name="Group 5">
              <a:extLst>
                <a:ext uri="{FF2B5EF4-FFF2-40B4-BE49-F238E27FC236}">
                  <a16:creationId xmlns:a16="http://schemas.microsoft.com/office/drawing/2014/main" id="{D21E7195-D38C-43FE-BEF2-158A789D4D5C}"/>
                </a:ext>
              </a:extLst>
            </p:cNvPr>
            <p:cNvGrpSpPr/>
            <p:nvPr/>
          </p:nvGrpSpPr>
          <p:grpSpPr>
            <a:xfrm flipH="1">
              <a:off x="395905" y="1277775"/>
              <a:ext cx="6108211" cy="619467"/>
              <a:chOff x="4552520" y="638865"/>
              <a:chExt cx="7181151" cy="2257210"/>
            </a:xfrm>
          </p:grpSpPr>
          <p:sp>
            <p:nvSpPr>
              <p:cNvPr id="7" name="Rectangle 6">
                <a:extLst>
                  <a:ext uri="{FF2B5EF4-FFF2-40B4-BE49-F238E27FC236}">
                    <a16:creationId xmlns:a16="http://schemas.microsoft.com/office/drawing/2014/main" id="{6F498716-178D-4BBF-B24F-376C3AC8848F}"/>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lgn="ctr"/>
                <a:r>
                  <a:rPr lang="ar-SA" sz="2000" b="1" dirty="0">
                    <a:solidFill>
                      <a:srgbClr val="11526A"/>
                    </a:solidFill>
                    <a:latin typeface="Dubai" panose="020B0503030403030204" pitchFamily="34" charset="-78"/>
                    <a:cs typeface="Dubai" panose="020B0503030403030204" pitchFamily="34" charset="-78"/>
                  </a:rPr>
                  <a:t>تاريخ حاضنات الأعمال </a:t>
                </a:r>
              </a:p>
            </p:txBody>
          </p:sp>
          <p:sp>
            <p:nvSpPr>
              <p:cNvPr id="8" name="Rectangle 7">
                <a:extLst>
                  <a:ext uri="{FF2B5EF4-FFF2-40B4-BE49-F238E27FC236}">
                    <a16:creationId xmlns:a16="http://schemas.microsoft.com/office/drawing/2014/main" id="{694AFCD3-6AE8-45A7-BE8B-BD43D01BAB77}"/>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AE08"/>
                    </a:solidFill>
                    <a:latin typeface="Dubai" panose="020B0503030403030204" pitchFamily="34" charset="-78"/>
                    <a:cs typeface="Dubai" panose="020B0503030403030204" pitchFamily="34" charset="-78"/>
                  </a:rPr>
                  <a:t>01</a:t>
                </a:r>
              </a:p>
            </p:txBody>
          </p:sp>
        </p:grpSp>
        <p:grpSp>
          <p:nvGrpSpPr>
            <p:cNvPr id="30" name="Group 29">
              <a:extLst>
                <a:ext uri="{FF2B5EF4-FFF2-40B4-BE49-F238E27FC236}">
                  <a16:creationId xmlns:a16="http://schemas.microsoft.com/office/drawing/2014/main" id="{24AAB110-FB6C-42CC-A16E-2805F70452CC}"/>
                </a:ext>
              </a:extLst>
            </p:cNvPr>
            <p:cNvGrpSpPr/>
            <p:nvPr/>
          </p:nvGrpSpPr>
          <p:grpSpPr>
            <a:xfrm flipH="1">
              <a:off x="395905" y="2055771"/>
              <a:ext cx="6108211" cy="619467"/>
              <a:chOff x="4552520" y="638865"/>
              <a:chExt cx="7181151" cy="2257210"/>
            </a:xfrm>
          </p:grpSpPr>
          <p:sp>
            <p:nvSpPr>
              <p:cNvPr id="31" name="Rectangle 30">
                <a:extLst>
                  <a:ext uri="{FF2B5EF4-FFF2-40B4-BE49-F238E27FC236}">
                    <a16:creationId xmlns:a16="http://schemas.microsoft.com/office/drawing/2014/main" id="{5796D80A-9BD0-4907-B5CD-167E33A07A95}"/>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lgn="ctr"/>
                <a:r>
                  <a:rPr lang="ar-SA" sz="2000" b="1" dirty="0">
                    <a:solidFill>
                      <a:srgbClr val="11526A"/>
                    </a:solidFill>
                    <a:latin typeface="Dubai" panose="020B0503030403030204" pitchFamily="34" charset="-78"/>
                    <a:cs typeface="Dubai" panose="020B0503030403030204" pitchFamily="34" charset="-78"/>
                  </a:rPr>
                  <a:t>تطور جيل الحاضنات </a:t>
                </a:r>
              </a:p>
            </p:txBody>
          </p:sp>
          <p:sp>
            <p:nvSpPr>
              <p:cNvPr id="32" name="Rectangle 31">
                <a:extLst>
                  <a:ext uri="{FF2B5EF4-FFF2-40B4-BE49-F238E27FC236}">
                    <a16:creationId xmlns:a16="http://schemas.microsoft.com/office/drawing/2014/main" id="{A8D10B77-9470-42C2-9DDA-2ACC5DBD2BAB}"/>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AE08"/>
                    </a:solidFill>
                    <a:latin typeface="Dubai" panose="020B0503030403030204" pitchFamily="34" charset="-78"/>
                    <a:cs typeface="Dubai" panose="020B0503030403030204" pitchFamily="34" charset="-78"/>
                  </a:rPr>
                  <a:t>02</a:t>
                </a:r>
              </a:p>
            </p:txBody>
          </p:sp>
        </p:grpSp>
        <p:grpSp>
          <p:nvGrpSpPr>
            <p:cNvPr id="33" name="Group 32">
              <a:extLst>
                <a:ext uri="{FF2B5EF4-FFF2-40B4-BE49-F238E27FC236}">
                  <a16:creationId xmlns:a16="http://schemas.microsoft.com/office/drawing/2014/main" id="{3C3EDCA4-BB0D-4B83-8CE8-267E6B710B64}"/>
                </a:ext>
              </a:extLst>
            </p:cNvPr>
            <p:cNvGrpSpPr/>
            <p:nvPr/>
          </p:nvGrpSpPr>
          <p:grpSpPr>
            <a:xfrm flipH="1">
              <a:off x="395905" y="2836085"/>
              <a:ext cx="6108211" cy="619467"/>
              <a:chOff x="4552520" y="638865"/>
              <a:chExt cx="7181151" cy="2257210"/>
            </a:xfrm>
          </p:grpSpPr>
          <p:sp>
            <p:nvSpPr>
              <p:cNvPr id="34" name="Rectangle 33">
                <a:extLst>
                  <a:ext uri="{FF2B5EF4-FFF2-40B4-BE49-F238E27FC236}">
                    <a16:creationId xmlns:a16="http://schemas.microsoft.com/office/drawing/2014/main" id="{61AD0125-C702-40EA-9F16-67DD1CB0ABA0}"/>
                  </a:ext>
                </a:extLst>
              </p:cNvPr>
              <p:cNvSpPr/>
              <p:nvPr/>
            </p:nvSpPr>
            <p:spPr>
              <a:xfrm>
                <a:off x="4860325" y="638865"/>
                <a:ext cx="6873346" cy="225721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6263" algn="ctr"/>
                <a:r>
                  <a:rPr lang="ar-SA" sz="2000" b="1" dirty="0">
                    <a:solidFill>
                      <a:srgbClr val="11526A"/>
                    </a:solidFill>
                    <a:latin typeface="Dubai" panose="020B0503030403030204" pitchFamily="34" charset="-78"/>
                    <a:cs typeface="Dubai" panose="020B0503030403030204" pitchFamily="34" charset="-78"/>
                  </a:rPr>
                  <a:t>الحاضنات في العالم</a:t>
                </a:r>
              </a:p>
            </p:txBody>
          </p:sp>
          <p:sp>
            <p:nvSpPr>
              <p:cNvPr id="35" name="Rectangle 34">
                <a:extLst>
                  <a:ext uri="{FF2B5EF4-FFF2-40B4-BE49-F238E27FC236}">
                    <a16:creationId xmlns:a16="http://schemas.microsoft.com/office/drawing/2014/main" id="{1F45401F-CF3E-4491-BD4A-497ABBDD0D43}"/>
                  </a:ext>
                </a:extLst>
              </p:cNvPr>
              <p:cNvSpPr/>
              <p:nvPr/>
            </p:nvSpPr>
            <p:spPr>
              <a:xfrm>
                <a:off x="4552520" y="1314692"/>
                <a:ext cx="770918" cy="905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AE08"/>
                    </a:solidFill>
                    <a:latin typeface="Dubai" panose="020B0503030403030204" pitchFamily="34" charset="-78"/>
                    <a:cs typeface="Dubai" panose="020B0503030403030204" pitchFamily="34" charset="-78"/>
                  </a:rPr>
                  <a:t>03</a:t>
                </a:r>
              </a:p>
            </p:txBody>
          </p:sp>
        </p:grpSp>
      </p:grpSp>
      <p:grpSp>
        <p:nvGrpSpPr>
          <p:cNvPr id="68" name="Group 67">
            <a:extLst>
              <a:ext uri="{FF2B5EF4-FFF2-40B4-BE49-F238E27FC236}">
                <a16:creationId xmlns:a16="http://schemas.microsoft.com/office/drawing/2014/main" id="{116F6FB8-8CAC-47F3-8939-DBBEA4E2C756}"/>
              </a:ext>
            </a:extLst>
          </p:cNvPr>
          <p:cNvGrpSpPr/>
          <p:nvPr/>
        </p:nvGrpSpPr>
        <p:grpSpPr>
          <a:xfrm>
            <a:off x="6773500" y="0"/>
            <a:ext cx="6004560" cy="6353438"/>
            <a:chOff x="6792514" y="0"/>
            <a:chExt cx="5937734" cy="6282730"/>
          </a:xfrm>
        </p:grpSpPr>
        <p:sp>
          <p:nvSpPr>
            <p:cNvPr id="69" name="Diamond 68">
              <a:extLst>
                <a:ext uri="{FF2B5EF4-FFF2-40B4-BE49-F238E27FC236}">
                  <a16:creationId xmlns:a16="http://schemas.microsoft.com/office/drawing/2014/main" id="{B8A1893A-CA9F-4AF4-A9AE-B8425761735A}"/>
                </a:ext>
              </a:extLst>
            </p:cNvPr>
            <p:cNvSpPr/>
            <p:nvPr/>
          </p:nvSpPr>
          <p:spPr>
            <a:xfrm>
              <a:off x="8845055" y="3318230"/>
              <a:ext cx="2553288" cy="2553288"/>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0" name="Diamond 69">
              <a:extLst>
                <a:ext uri="{FF2B5EF4-FFF2-40B4-BE49-F238E27FC236}">
                  <a16:creationId xmlns:a16="http://schemas.microsoft.com/office/drawing/2014/main" id="{3B998701-CC27-4478-AB16-B8DB7853980A}"/>
                </a:ext>
              </a:extLst>
            </p:cNvPr>
            <p:cNvSpPr/>
            <p:nvPr/>
          </p:nvSpPr>
          <p:spPr>
            <a:xfrm>
              <a:off x="11291220" y="5191252"/>
              <a:ext cx="784870" cy="784870"/>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1" name="Diamond 70">
              <a:extLst>
                <a:ext uri="{FF2B5EF4-FFF2-40B4-BE49-F238E27FC236}">
                  <a16:creationId xmlns:a16="http://schemas.microsoft.com/office/drawing/2014/main" id="{BAAC6381-158C-4E63-BC94-67351E3DB2DA}"/>
                </a:ext>
              </a:extLst>
            </p:cNvPr>
            <p:cNvSpPr/>
            <p:nvPr/>
          </p:nvSpPr>
          <p:spPr>
            <a:xfrm>
              <a:off x="8997678" y="3525855"/>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2" name="Diamond 71">
              <a:extLst>
                <a:ext uri="{FF2B5EF4-FFF2-40B4-BE49-F238E27FC236}">
                  <a16:creationId xmlns:a16="http://schemas.microsoft.com/office/drawing/2014/main" id="{A303E554-4B2C-449E-A931-A815B30A5B31}"/>
                </a:ext>
              </a:extLst>
            </p:cNvPr>
            <p:cNvSpPr/>
            <p:nvPr/>
          </p:nvSpPr>
          <p:spPr>
            <a:xfrm>
              <a:off x="8895867" y="5451904"/>
              <a:ext cx="711113" cy="711113"/>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3" name="Diamond 72">
              <a:extLst>
                <a:ext uri="{FF2B5EF4-FFF2-40B4-BE49-F238E27FC236}">
                  <a16:creationId xmlns:a16="http://schemas.microsoft.com/office/drawing/2014/main" id="{9191A70D-F269-4F01-BB39-6CA3ACBF034D}"/>
                </a:ext>
              </a:extLst>
            </p:cNvPr>
            <p:cNvSpPr/>
            <p:nvPr/>
          </p:nvSpPr>
          <p:spPr>
            <a:xfrm>
              <a:off x="8101377" y="3754940"/>
              <a:ext cx="733632" cy="733632"/>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4" name="Diamond 73">
              <a:extLst>
                <a:ext uri="{FF2B5EF4-FFF2-40B4-BE49-F238E27FC236}">
                  <a16:creationId xmlns:a16="http://schemas.microsoft.com/office/drawing/2014/main" id="{CECDFA5B-96E3-47AA-8AE8-77FF24BD97A5}"/>
                </a:ext>
              </a:extLst>
            </p:cNvPr>
            <p:cNvSpPr/>
            <p:nvPr/>
          </p:nvSpPr>
          <p:spPr>
            <a:xfrm>
              <a:off x="7206315" y="1709146"/>
              <a:ext cx="2400665" cy="2400665"/>
            </a:xfrm>
            <a:prstGeom prst="diamond">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5" name="Diamond 74">
              <a:extLst>
                <a:ext uri="{FF2B5EF4-FFF2-40B4-BE49-F238E27FC236}">
                  <a16:creationId xmlns:a16="http://schemas.microsoft.com/office/drawing/2014/main" id="{F2293D64-0A73-4C03-93B4-5E7EBF9B1308}"/>
                </a:ext>
              </a:extLst>
            </p:cNvPr>
            <p:cNvSpPr/>
            <p:nvPr/>
          </p:nvSpPr>
          <p:spPr>
            <a:xfrm>
              <a:off x="7218659" y="1337583"/>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grpSp>
          <p:nvGrpSpPr>
            <p:cNvPr id="76" name="Group 75">
              <a:extLst>
                <a:ext uri="{FF2B5EF4-FFF2-40B4-BE49-F238E27FC236}">
                  <a16:creationId xmlns:a16="http://schemas.microsoft.com/office/drawing/2014/main" id="{365852FE-9EF1-4129-B06B-406332751508}"/>
                </a:ext>
              </a:extLst>
            </p:cNvPr>
            <p:cNvGrpSpPr/>
            <p:nvPr/>
          </p:nvGrpSpPr>
          <p:grpSpPr>
            <a:xfrm>
              <a:off x="6792514" y="0"/>
              <a:ext cx="5937734" cy="5179921"/>
              <a:chOff x="4317467" y="839039"/>
              <a:chExt cx="5937734" cy="5179921"/>
            </a:xfrm>
            <a:effectLst>
              <a:outerShdw blurRad="177800" dist="76200" dir="8100000" sx="106000" sy="106000" algn="tr" rotWithShape="0">
                <a:prstClr val="black">
                  <a:alpha val="38000"/>
                </a:prstClr>
              </a:outerShdw>
            </a:effectLst>
          </p:grpSpPr>
          <p:sp>
            <p:nvSpPr>
              <p:cNvPr id="83" name="Right Triangle 82">
                <a:extLst>
                  <a:ext uri="{FF2B5EF4-FFF2-40B4-BE49-F238E27FC236}">
                    <a16:creationId xmlns:a16="http://schemas.microsoft.com/office/drawing/2014/main" id="{BFC28A52-81FF-4B20-9C51-F2847290F7CF}"/>
                  </a:ext>
                </a:extLst>
              </p:cNvPr>
              <p:cNvSpPr/>
              <p:nvPr/>
            </p:nvSpPr>
            <p:spPr>
              <a:xfrm flipH="1" flipV="1">
                <a:off x="4528356" y="839039"/>
                <a:ext cx="5181699" cy="5179921"/>
              </a:xfrm>
              <a:prstGeom prst="rtTriangl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4" name="Parallelogram 83">
                <a:extLst>
                  <a:ext uri="{FF2B5EF4-FFF2-40B4-BE49-F238E27FC236}">
                    <a16:creationId xmlns:a16="http://schemas.microsoft.com/office/drawing/2014/main" id="{B1901907-E36A-4648-A053-5444F7F9929F}"/>
                  </a:ext>
                </a:extLst>
              </p:cNvPr>
              <p:cNvSpPr/>
              <p:nvPr/>
            </p:nvSpPr>
            <p:spPr>
              <a:xfrm rot="2698065">
                <a:off x="4317467" y="2601745"/>
                <a:ext cx="5937734" cy="406387"/>
              </a:xfrm>
              <a:prstGeom prst="parallelogram">
                <a:avLst>
                  <a:gd name="adj" fmla="val 98102"/>
                </a:avLst>
              </a:prstGeom>
              <a:solidFill>
                <a:srgbClr val="115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77" name="Diamond 76">
              <a:extLst>
                <a:ext uri="{FF2B5EF4-FFF2-40B4-BE49-F238E27FC236}">
                  <a16:creationId xmlns:a16="http://schemas.microsoft.com/office/drawing/2014/main" id="{B718C0BF-72F1-473F-B5BE-C8C8D21DE5B2}"/>
                </a:ext>
              </a:extLst>
            </p:cNvPr>
            <p:cNvSpPr/>
            <p:nvPr/>
          </p:nvSpPr>
          <p:spPr>
            <a:xfrm>
              <a:off x="10681021" y="3889881"/>
              <a:ext cx="1434645" cy="1434645"/>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8" name="Diamond 77">
              <a:extLst>
                <a:ext uri="{FF2B5EF4-FFF2-40B4-BE49-F238E27FC236}">
                  <a16:creationId xmlns:a16="http://schemas.microsoft.com/office/drawing/2014/main" id="{A556B60C-A757-4DDD-9C4B-0F1AA58E52F7}"/>
                </a:ext>
              </a:extLst>
            </p:cNvPr>
            <p:cNvSpPr/>
            <p:nvPr/>
          </p:nvSpPr>
          <p:spPr>
            <a:xfrm>
              <a:off x="8475021" y="4381417"/>
              <a:ext cx="1434645" cy="1434645"/>
            </a:xfrm>
            <a:prstGeom prst="diamond">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79" name="Diamond 78">
              <a:extLst>
                <a:ext uri="{FF2B5EF4-FFF2-40B4-BE49-F238E27FC236}">
                  <a16:creationId xmlns:a16="http://schemas.microsoft.com/office/drawing/2014/main" id="{AEEC37DA-FD09-43AC-9365-44BA82494EB4}"/>
                </a:ext>
              </a:extLst>
            </p:cNvPr>
            <p:cNvSpPr/>
            <p:nvPr/>
          </p:nvSpPr>
          <p:spPr>
            <a:xfrm>
              <a:off x="8337645" y="1276731"/>
              <a:ext cx="724048" cy="724048"/>
            </a:xfrm>
            <a:prstGeom prst="diamond">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0" name="Diamond 79">
              <a:extLst>
                <a:ext uri="{FF2B5EF4-FFF2-40B4-BE49-F238E27FC236}">
                  <a16:creationId xmlns:a16="http://schemas.microsoft.com/office/drawing/2014/main" id="{23BA725E-C9A7-4803-A985-CE2DFBD7AE25}"/>
                </a:ext>
              </a:extLst>
            </p:cNvPr>
            <p:cNvSpPr/>
            <p:nvPr/>
          </p:nvSpPr>
          <p:spPr>
            <a:xfrm>
              <a:off x="8291280" y="5558682"/>
              <a:ext cx="724048" cy="724048"/>
            </a:xfrm>
            <a:prstGeom prst="diamond">
              <a:avLst/>
            </a:prstGeom>
            <a:solidFill>
              <a:srgbClr val="F7D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1" name="Diamond 80">
              <a:extLst>
                <a:ext uri="{FF2B5EF4-FFF2-40B4-BE49-F238E27FC236}">
                  <a16:creationId xmlns:a16="http://schemas.microsoft.com/office/drawing/2014/main" id="{760B698B-2A3C-4A24-9897-690AA39605F3}"/>
                </a:ext>
              </a:extLst>
            </p:cNvPr>
            <p:cNvSpPr/>
            <p:nvPr/>
          </p:nvSpPr>
          <p:spPr>
            <a:xfrm>
              <a:off x="9504845" y="3471071"/>
              <a:ext cx="1008696" cy="1008696"/>
            </a:xfrm>
            <a:prstGeom prst="diamond">
              <a:avLst/>
            </a:prstGeom>
            <a:solidFill>
              <a:schemeClr val="bg1">
                <a:lumMod val="8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ubai" panose="020B0503030403030204" pitchFamily="34" charset="-78"/>
                <a:cs typeface="Dubai" panose="020B0503030403030204" pitchFamily="34" charset="-78"/>
              </a:endParaRPr>
            </a:p>
          </p:txBody>
        </p:sp>
        <p:sp>
          <p:nvSpPr>
            <p:cNvPr id="82" name="Diamond 81">
              <a:extLst>
                <a:ext uri="{FF2B5EF4-FFF2-40B4-BE49-F238E27FC236}">
                  <a16:creationId xmlns:a16="http://schemas.microsoft.com/office/drawing/2014/main" id="{6B5F2AC2-983F-4BFC-BA20-26BC2AB7F376}"/>
                </a:ext>
              </a:extLst>
            </p:cNvPr>
            <p:cNvSpPr/>
            <p:nvPr/>
          </p:nvSpPr>
          <p:spPr>
            <a:xfrm>
              <a:off x="7935982" y="1638755"/>
              <a:ext cx="2569029" cy="2569029"/>
            </a:xfrm>
            <a:prstGeom prst="diamond">
              <a:avLst/>
            </a:prstGeom>
            <a:solidFill>
              <a:srgbClr val="F7D33B"/>
            </a:solidFill>
            <a:ln>
              <a:noFill/>
            </a:ln>
            <a:effectLst>
              <a:outerShdw blurRad="215900" dist="38100" sx="114000" sy="11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ubai" panose="020B0503030403030204" pitchFamily="34" charset="-78"/>
                <a:cs typeface="Dubai" panose="020B0503030403030204" pitchFamily="34" charset="-78"/>
              </a:endParaRPr>
            </a:p>
          </p:txBody>
        </p:sp>
      </p:grpSp>
      <p:sp>
        <p:nvSpPr>
          <p:cNvPr id="85" name="Rectangle 84">
            <a:extLst>
              <a:ext uri="{FF2B5EF4-FFF2-40B4-BE49-F238E27FC236}">
                <a16:creationId xmlns:a16="http://schemas.microsoft.com/office/drawing/2014/main" id="{6A844C2A-27E2-4A19-BD11-42945810EF2E}"/>
              </a:ext>
            </a:extLst>
          </p:cNvPr>
          <p:cNvSpPr/>
          <p:nvPr/>
        </p:nvSpPr>
        <p:spPr>
          <a:xfrm>
            <a:off x="9417776" y="320694"/>
            <a:ext cx="2778537" cy="830997"/>
          </a:xfrm>
          <a:prstGeom prst="rect">
            <a:avLst/>
          </a:prstGeom>
        </p:spPr>
        <p:txBody>
          <a:bodyPr wrap="square">
            <a:spAutoFit/>
          </a:bodyPr>
          <a:lstStyle/>
          <a:p>
            <a:pPr algn="ctr" rtl="1"/>
            <a:r>
              <a:rPr lang="ar-SA"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t>تطور حاضنات </a:t>
            </a:r>
            <a:endParaRPr lang="en-US" sz="2400" b="1" dirty="0">
              <a:solidFill>
                <a:schemeClr val="bg1"/>
              </a:solidFill>
              <a:latin typeface="Dubai" panose="020B0503030403030204" pitchFamily="34" charset="-78"/>
              <a:ea typeface="GE SS Two Bold" panose="020A0503020102020204" pitchFamily="18" charset="-78"/>
              <a:cs typeface="Dubai" panose="020B0503030403030204" pitchFamily="34" charset="-78"/>
            </a:endParaRPr>
          </a:p>
          <a:p>
            <a:pPr algn="ctr" rtl="1"/>
            <a:r>
              <a:rPr lang="ar-SA"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الأعمال</a:t>
            </a:r>
            <a:endParaRPr lang="en-US" sz="2400" b="1" dirty="0">
              <a:solidFill>
                <a:schemeClr val="bg1"/>
              </a:solidFill>
              <a:latin typeface="Dubai" panose="020B0503030403030204" pitchFamily="34" charset="-78"/>
              <a:ea typeface="GE SS Two Bold" panose="020A0503020102020204" pitchFamily="18" charset="-78"/>
              <a:cs typeface="Dubai" panose="020B0503030403030204" pitchFamily="34" charset="-78"/>
            </a:endParaRPr>
          </a:p>
        </p:txBody>
      </p:sp>
      <p:sp>
        <p:nvSpPr>
          <p:cNvPr id="86" name="Slide Number Placeholder 85">
            <a:extLst>
              <a:ext uri="{FF2B5EF4-FFF2-40B4-BE49-F238E27FC236}">
                <a16:creationId xmlns:a16="http://schemas.microsoft.com/office/drawing/2014/main" id="{48FBB0E1-836D-4632-AAB5-83659E3B99D6}"/>
              </a:ext>
            </a:extLst>
          </p:cNvPr>
          <p:cNvSpPr>
            <a:spLocks noGrp="1"/>
          </p:cNvSpPr>
          <p:nvPr>
            <p:ph type="sldNum" sz="quarter" idx="12"/>
          </p:nvPr>
        </p:nvSpPr>
        <p:spPr/>
        <p:txBody>
          <a:bodyPr/>
          <a:lstStyle/>
          <a:p>
            <a:fld id="{C9889D55-D75C-4F24-87F5-5B8662090B10}" type="slidenum">
              <a:rPr lang="en-SG" smtClean="0">
                <a:latin typeface="Dubai" panose="020B0503030403030204" pitchFamily="34" charset="-78"/>
                <a:cs typeface="Dubai" panose="020B0503030403030204" pitchFamily="34" charset="-78"/>
              </a:rPr>
              <a:t>2</a:t>
            </a:fld>
            <a:endParaRPr lang="en-SG" dirty="0">
              <a:latin typeface="Dubai" panose="020B0503030403030204" pitchFamily="34" charset="-78"/>
              <a:cs typeface="Dubai" panose="020B0503030403030204" pitchFamily="34" charset="-78"/>
            </a:endParaRPr>
          </a:p>
        </p:txBody>
      </p:sp>
      <p:sp>
        <p:nvSpPr>
          <p:cNvPr id="49" name="Rectangle 48">
            <a:extLst>
              <a:ext uri="{FF2B5EF4-FFF2-40B4-BE49-F238E27FC236}">
                <a16:creationId xmlns:a16="http://schemas.microsoft.com/office/drawing/2014/main" id="{A99DE58B-FE95-4C9D-ADFB-FF3E2D74B463}"/>
              </a:ext>
            </a:extLst>
          </p:cNvPr>
          <p:cNvSpPr/>
          <p:nvPr/>
        </p:nvSpPr>
        <p:spPr>
          <a:xfrm>
            <a:off x="7696209" y="2671317"/>
            <a:ext cx="2962228" cy="461665"/>
          </a:xfrm>
          <a:prstGeom prst="rect">
            <a:avLst/>
          </a:prstGeom>
        </p:spPr>
        <p:txBody>
          <a:bodyPr wrap="square">
            <a:spAutoFit/>
          </a:bodyPr>
          <a:lstStyle/>
          <a:p>
            <a:pPr algn="ctr" rtl="1"/>
            <a:r>
              <a:rPr lang="ar-SA" sz="2400" b="1" dirty="0">
                <a:solidFill>
                  <a:schemeClr val="bg1"/>
                </a:solidFill>
                <a:latin typeface="Dubai" panose="020B0503030403030204" pitchFamily="34" charset="-78"/>
                <a:ea typeface="GE SS Two Bold" panose="020A0503020102020204" pitchFamily="18" charset="-78"/>
                <a:cs typeface="Dubai" panose="020B0503030403030204" pitchFamily="34" charset="-78"/>
              </a:rPr>
              <a:t>الفصل الثالث</a:t>
            </a:r>
            <a:endParaRPr lang="en-US" sz="2400" b="1" dirty="0">
              <a:solidFill>
                <a:schemeClr val="bg1"/>
              </a:solidFill>
              <a:latin typeface="Dubai" panose="020B0503030403030204" pitchFamily="34" charset="-78"/>
              <a:ea typeface="GE SS Two Bold" panose="020A0503020102020204" pitchFamily="18" charset="-78"/>
              <a:cs typeface="Dubai" panose="020B0503030403030204" pitchFamily="34" charset="-78"/>
            </a:endParaRPr>
          </a:p>
        </p:txBody>
      </p:sp>
      <p:sp>
        <p:nvSpPr>
          <p:cNvPr id="3" name="Footer Placeholder 2">
            <a:extLst>
              <a:ext uri="{FF2B5EF4-FFF2-40B4-BE49-F238E27FC236}">
                <a16:creationId xmlns:a16="http://schemas.microsoft.com/office/drawing/2014/main" id="{20E728B0-6C04-42CF-BF80-D90C6D796DAC}"/>
              </a:ext>
            </a:extLst>
          </p:cNvPr>
          <p:cNvSpPr>
            <a:spLocks noGrp="1"/>
          </p:cNvSpPr>
          <p:nvPr>
            <p:ph type="ftr" sz="quarter" idx="11"/>
          </p:nvPr>
        </p:nvSpPr>
        <p:spPr/>
        <p:txBody>
          <a:bodyPr/>
          <a:lstStyle/>
          <a:p>
            <a:r>
              <a:rPr lang="ar-SA">
                <a:latin typeface="Dubai" panose="020B0503030403030204" pitchFamily="34" charset="-78"/>
                <a:cs typeface="Dubai" panose="020B0503030403030204" pitchFamily="34" charset="-78"/>
              </a:rPr>
              <a:t>الفصل الثالث / تطور حاضنات الأعمال</a:t>
            </a:r>
            <a:endParaRPr lang="en-SG" dirty="0">
              <a:latin typeface="Dubai" panose="020B0503030403030204" pitchFamily="34" charset="-78"/>
              <a:cs typeface="Dubai" panose="020B0503030403030204" pitchFamily="34" charset="-78"/>
            </a:endParaRPr>
          </a:p>
        </p:txBody>
      </p:sp>
      <p:sp>
        <p:nvSpPr>
          <p:cNvPr id="36" name="Rectangle 3">
            <a:extLst>
              <a:ext uri="{FF2B5EF4-FFF2-40B4-BE49-F238E27FC236}">
                <a16:creationId xmlns:a16="http://schemas.microsoft.com/office/drawing/2014/main" id="{0FC619D5-7FB0-4116-B931-A2968D7DA127}"/>
              </a:ext>
            </a:extLst>
          </p:cNvPr>
          <p:cNvSpPr>
            <a:spLocks noChangeArrowheads="1"/>
          </p:cNvSpPr>
          <p:nvPr/>
        </p:nvSpPr>
        <p:spPr bwMode="auto">
          <a:xfrm>
            <a:off x="0" y="6259810"/>
            <a:ext cx="2152908" cy="461665"/>
          </a:xfrm>
          <a:prstGeom prst="rect">
            <a:avLst/>
          </a:prstGeom>
        </p:spPr>
        <p:txBody>
          <a:bodyPr vert="horz" lIns="91440" tIns="45720" rIns="91440" bIns="45720" rtlCol="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ar-SA" altLang="en-US" sz="1200" dirty="0">
                <a:solidFill>
                  <a:schemeClr val="tx1">
                    <a:tint val="75000"/>
                  </a:schemeClr>
                </a:solidFill>
              </a:rPr>
              <a:t>©        الشميمري وسرور 2020</a:t>
            </a:r>
          </a:p>
        </p:txBody>
      </p:sp>
    </p:spTree>
    <p:extLst>
      <p:ext uri="{BB962C8B-B14F-4D97-AF65-F5344CB8AC3E}">
        <p14:creationId xmlns:p14="http://schemas.microsoft.com/office/powerpoint/2010/main" val="13941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66B31B-F09E-494B-A7F4-A9CACA9E32F9}"/>
              </a:ext>
            </a:extLst>
          </p:cNvPr>
          <p:cNvSpPr/>
          <p:nvPr/>
        </p:nvSpPr>
        <p:spPr>
          <a:xfrm>
            <a:off x="6833410" y="1776548"/>
            <a:ext cx="4701372" cy="3016210"/>
          </a:xfrm>
          <a:prstGeom prst="rect">
            <a:avLst/>
          </a:prstGeom>
        </p:spPr>
        <p:txBody>
          <a:bodyPr wrap="square">
            <a:spAutoFit/>
          </a:bodyPr>
          <a:lstStyle/>
          <a:p>
            <a:pPr lvl="0" algn="justLow" rtl="1">
              <a:lnSpc>
                <a:spcPct val="150000"/>
              </a:lnSpc>
              <a:spcAft>
                <a:spcPts val="800"/>
              </a:spcAft>
            </a:pPr>
            <a:r>
              <a:rPr lang="ar-SA" sz="1600" b="1" dirty="0">
                <a:solidFill>
                  <a:prstClr val="black"/>
                </a:solidFill>
                <a:ea typeface="Times New Roman" panose="02020603050405020304" pitchFamily="18" charset="0"/>
              </a:rPr>
              <a:t>وقد تشكل مفهوم الحاضنة منذ سنة 1959 على الأقل عندما افتتح مركز </a:t>
            </a:r>
            <a:r>
              <a:rPr lang="ar-SA" sz="1600" b="1" dirty="0" err="1">
                <a:solidFill>
                  <a:prstClr val="black"/>
                </a:solidFill>
                <a:ea typeface="Times New Roman" panose="02020603050405020304" pitchFamily="18" charset="0"/>
              </a:rPr>
              <a:t>بتافيا</a:t>
            </a:r>
            <a:r>
              <a:rPr lang="ar-SA" sz="1600" b="1" dirty="0">
                <a:solidFill>
                  <a:prstClr val="black"/>
                </a:solidFill>
                <a:ea typeface="Times New Roman" panose="02020603050405020304" pitchFamily="18" charset="0"/>
              </a:rPr>
              <a:t> الصناعي </a:t>
            </a:r>
            <a:r>
              <a:rPr lang="en-US" sz="1600" b="1" dirty="0">
                <a:solidFill>
                  <a:prstClr val="black"/>
                </a:solidFill>
                <a:ea typeface="Times New Roman" panose="02020603050405020304" pitchFamily="18" charset="0"/>
              </a:rPr>
              <a:t>Batavia Industrial Center </a:t>
            </a:r>
            <a:r>
              <a:rPr lang="ar-SA" sz="1600" b="1" dirty="0">
                <a:solidFill>
                  <a:prstClr val="black"/>
                </a:solidFill>
                <a:ea typeface="Times New Roman" panose="02020603050405020304" pitchFamily="18" charset="0"/>
              </a:rPr>
              <a:t>في </a:t>
            </a:r>
            <a:r>
              <a:rPr lang="ar-SA" sz="1600" b="1" dirty="0" err="1">
                <a:solidFill>
                  <a:prstClr val="black"/>
                </a:solidFill>
                <a:ea typeface="Times New Roman" panose="02020603050405020304" pitchFamily="18" charset="0"/>
              </a:rPr>
              <a:t>بتافيا</a:t>
            </a:r>
            <a:r>
              <a:rPr lang="ar-SA" sz="1600" b="1" dirty="0">
                <a:solidFill>
                  <a:prstClr val="black"/>
                </a:solidFill>
                <a:ea typeface="Times New Roman" panose="02020603050405020304" pitchFamily="18" charset="0"/>
              </a:rPr>
              <a:t> في نيويورك </a:t>
            </a:r>
            <a:r>
              <a:rPr lang="en-US" sz="1600" b="1" dirty="0">
                <a:solidFill>
                  <a:prstClr val="black"/>
                </a:solidFill>
                <a:ea typeface="Times New Roman" panose="02020603050405020304" pitchFamily="18" charset="0"/>
              </a:rPr>
              <a:t>Batavia, New York. </a:t>
            </a:r>
            <a:r>
              <a:rPr lang="ar-SA" sz="1600" b="1" dirty="0">
                <a:solidFill>
                  <a:prstClr val="black"/>
                </a:solidFill>
                <a:ea typeface="Times New Roman" panose="02020603050405020304" pitchFamily="18" charset="0"/>
              </a:rPr>
              <a:t>وقد كانت البداية أن واجهت العائلة التي تملك الشركة ديوناً عالية جعلتها تلجأ إلى فكرة تأجير الآلات الصناعية وتدريب المصنعين في موقع الشركة، وتم تطوير الفكرة لتشمل تأجير مبنى الشركة وتأجير مكاتبها ومرافقها للأفراد الراغبين في إنشاء مشاريع صناعية مع توفير الاستشارة الإدارية والفنية.</a:t>
            </a:r>
          </a:p>
        </p:txBody>
      </p: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تاريخ حاضنات الأعمال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4" name="Group 3">
            <a:extLst>
              <a:ext uri="{FF2B5EF4-FFF2-40B4-BE49-F238E27FC236}">
                <a16:creationId xmlns:a16="http://schemas.microsoft.com/office/drawing/2014/main" id="{D9E8CA1B-A09D-4D59-A1C1-10D9EE420C10}"/>
              </a:ext>
            </a:extLst>
          </p:cNvPr>
          <p:cNvGrpSpPr/>
          <p:nvPr/>
        </p:nvGrpSpPr>
        <p:grpSpPr>
          <a:xfrm>
            <a:off x="749300" y="1590050"/>
            <a:ext cx="4979964" cy="3677899"/>
            <a:chOff x="0" y="1347973"/>
            <a:chExt cx="4979964" cy="3677899"/>
          </a:xfrm>
        </p:grpSpPr>
        <p:grpSp>
          <p:nvGrpSpPr>
            <p:cNvPr id="2" name="Group 1">
              <a:extLst>
                <a:ext uri="{FF2B5EF4-FFF2-40B4-BE49-F238E27FC236}">
                  <a16:creationId xmlns:a16="http://schemas.microsoft.com/office/drawing/2014/main" id="{C88AE0AB-66D5-4E5D-89CA-0F63E2B7D27D}"/>
                </a:ext>
              </a:extLst>
            </p:cNvPr>
            <p:cNvGrpSpPr/>
            <p:nvPr/>
          </p:nvGrpSpPr>
          <p:grpSpPr>
            <a:xfrm>
              <a:off x="0" y="1347973"/>
              <a:ext cx="4979964" cy="3444785"/>
              <a:chOff x="0" y="2491605"/>
              <a:chExt cx="4979964" cy="3444785"/>
            </a:xfrm>
          </p:grpSpPr>
          <p:sp>
            <p:nvSpPr>
              <p:cNvPr id="27" name="Rectangle 26">
                <a:extLst>
                  <a:ext uri="{FF2B5EF4-FFF2-40B4-BE49-F238E27FC236}">
                    <a16:creationId xmlns:a16="http://schemas.microsoft.com/office/drawing/2014/main" id="{2F50A774-E6C4-4D5C-B2FB-23977900B26E}"/>
                  </a:ext>
                </a:extLst>
              </p:cNvPr>
              <p:cNvSpPr/>
              <p:nvPr/>
            </p:nvSpPr>
            <p:spPr>
              <a:xfrm>
                <a:off x="0" y="2491605"/>
                <a:ext cx="4478389" cy="3152579"/>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6C619F-56DB-49B3-A187-3FBFFFEBE1A1}"/>
                  </a:ext>
                </a:extLst>
              </p:cNvPr>
              <p:cNvSpPr/>
              <p:nvPr/>
            </p:nvSpPr>
            <p:spPr>
              <a:xfrm>
                <a:off x="146667" y="2783811"/>
                <a:ext cx="4833297" cy="3152579"/>
              </a:xfrm>
              <a:prstGeom prst="rect">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صورة 24">
              <a:extLst>
                <a:ext uri="{FF2B5EF4-FFF2-40B4-BE49-F238E27FC236}">
                  <a16:creationId xmlns:a16="http://schemas.microsoft.com/office/drawing/2014/main" id="{EDA0F3A1-2243-44C1-80E7-79E1CFC353C7}"/>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564668" y="1832128"/>
              <a:ext cx="4060388" cy="3193744"/>
            </a:xfrm>
            <a:prstGeom prst="rect">
              <a:avLst/>
            </a:prstGeom>
          </p:spPr>
        </p:pic>
      </p:grpSp>
      <p:sp>
        <p:nvSpPr>
          <p:cNvPr id="7" name="Footer Placeholder 6">
            <a:extLst>
              <a:ext uri="{FF2B5EF4-FFF2-40B4-BE49-F238E27FC236}">
                <a16:creationId xmlns:a16="http://schemas.microsoft.com/office/drawing/2014/main" id="{675F651A-F0CE-4DD6-88FE-21AF7AE36444}"/>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18740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تاريخ حاضنات الأعمال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2" name="Group 1">
            <a:extLst>
              <a:ext uri="{FF2B5EF4-FFF2-40B4-BE49-F238E27FC236}">
                <a16:creationId xmlns:a16="http://schemas.microsoft.com/office/drawing/2014/main" id="{C88AE0AB-66D5-4E5D-89CA-0F63E2B7D27D}"/>
              </a:ext>
            </a:extLst>
          </p:cNvPr>
          <p:cNvGrpSpPr/>
          <p:nvPr/>
        </p:nvGrpSpPr>
        <p:grpSpPr>
          <a:xfrm>
            <a:off x="749300" y="1590050"/>
            <a:ext cx="4979964" cy="3444785"/>
            <a:chOff x="0" y="2491605"/>
            <a:chExt cx="4979964" cy="3444785"/>
          </a:xfrm>
        </p:grpSpPr>
        <p:sp>
          <p:nvSpPr>
            <p:cNvPr id="27" name="Rectangle 26">
              <a:extLst>
                <a:ext uri="{FF2B5EF4-FFF2-40B4-BE49-F238E27FC236}">
                  <a16:creationId xmlns:a16="http://schemas.microsoft.com/office/drawing/2014/main" id="{2F50A774-E6C4-4D5C-B2FB-23977900B26E}"/>
                </a:ext>
              </a:extLst>
            </p:cNvPr>
            <p:cNvSpPr/>
            <p:nvPr/>
          </p:nvSpPr>
          <p:spPr>
            <a:xfrm>
              <a:off x="0" y="2491605"/>
              <a:ext cx="4478389" cy="3152579"/>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6C619F-56DB-49B3-A187-3FBFFFEBE1A1}"/>
                </a:ext>
              </a:extLst>
            </p:cNvPr>
            <p:cNvSpPr/>
            <p:nvPr/>
          </p:nvSpPr>
          <p:spPr>
            <a:xfrm>
              <a:off x="146667" y="2783811"/>
              <a:ext cx="4833297" cy="3152579"/>
            </a:xfrm>
            <a:prstGeom prst="rect">
              <a:avLst/>
            </a:prstGeom>
            <a:solidFill>
              <a:srgbClr val="005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صورة 16">
            <a:extLst>
              <a:ext uri="{FF2B5EF4-FFF2-40B4-BE49-F238E27FC236}">
                <a16:creationId xmlns:a16="http://schemas.microsoft.com/office/drawing/2014/main" id="{052A579B-2363-4FC1-9ACD-C03BCA5E730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00324" y="2125643"/>
            <a:ext cx="4274032" cy="3201398"/>
          </a:xfrm>
          <a:prstGeom prst="rect">
            <a:avLst/>
          </a:prstGeom>
        </p:spPr>
      </p:pic>
      <p:grpSp>
        <p:nvGrpSpPr>
          <p:cNvPr id="8" name="Group 7">
            <a:extLst>
              <a:ext uri="{FF2B5EF4-FFF2-40B4-BE49-F238E27FC236}">
                <a16:creationId xmlns:a16="http://schemas.microsoft.com/office/drawing/2014/main" id="{095AAE06-559F-4DB4-A3AD-6BF6B1DF3AB0}"/>
              </a:ext>
            </a:extLst>
          </p:cNvPr>
          <p:cNvGrpSpPr/>
          <p:nvPr/>
        </p:nvGrpSpPr>
        <p:grpSpPr>
          <a:xfrm>
            <a:off x="6833410" y="2089044"/>
            <a:ext cx="5358590" cy="698500"/>
            <a:chOff x="6833410" y="2802190"/>
            <a:chExt cx="5358590" cy="698500"/>
          </a:xfrm>
        </p:grpSpPr>
        <p:sp>
          <p:nvSpPr>
            <p:cNvPr id="7" name="Rectangle 6">
              <a:extLst>
                <a:ext uri="{FF2B5EF4-FFF2-40B4-BE49-F238E27FC236}">
                  <a16:creationId xmlns:a16="http://schemas.microsoft.com/office/drawing/2014/main" id="{199132B7-930E-45B1-BA91-CCA6A0C56055}"/>
                </a:ext>
              </a:extLst>
            </p:cNvPr>
            <p:cNvSpPr/>
            <p:nvPr/>
          </p:nvSpPr>
          <p:spPr>
            <a:xfrm>
              <a:off x="6833410" y="2802190"/>
              <a:ext cx="5143500" cy="69850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b="1" dirty="0">
                  <a:ea typeface="Times New Roman" panose="02020603050405020304" pitchFamily="18" charset="0"/>
                </a:rPr>
                <a:t>الحاضنات في أمريكا</a:t>
              </a:r>
            </a:p>
          </p:txBody>
        </p:sp>
        <p:sp>
          <p:nvSpPr>
            <p:cNvPr id="13" name="Rectangle 12">
              <a:extLst>
                <a:ext uri="{FF2B5EF4-FFF2-40B4-BE49-F238E27FC236}">
                  <a16:creationId xmlns:a16="http://schemas.microsoft.com/office/drawing/2014/main" id="{3B447EC9-48F8-40C2-B1C1-FE69AA838DFC}"/>
                </a:ext>
              </a:extLst>
            </p:cNvPr>
            <p:cNvSpPr/>
            <p:nvPr/>
          </p:nvSpPr>
          <p:spPr>
            <a:xfrm>
              <a:off x="11976910" y="2802190"/>
              <a:ext cx="215090" cy="698500"/>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SA" b="1" dirty="0">
                <a:ea typeface="Times New Roman" panose="02020603050405020304" pitchFamily="18" charset="0"/>
              </a:endParaRPr>
            </a:p>
          </p:txBody>
        </p:sp>
      </p:grpSp>
      <p:grpSp>
        <p:nvGrpSpPr>
          <p:cNvPr id="15" name="Group 14">
            <a:extLst>
              <a:ext uri="{FF2B5EF4-FFF2-40B4-BE49-F238E27FC236}">
                <a16:creationId xmlns:a16="http://schemas.microsoft.com/office/drawing/2014/main" id="{6A30CD81-C87D-451F-9E18-0E60E0957555}"/>
              </a:ext>
            </a:extLst>
          </p:cNvPr>
          <p:cNvGrpSpPr/>
          <p:nvPr/>
        </p:nvGrpSpPr>
        <p:grpSpPr>
          <a:xfrm>
            <a:off x="6833410" y="3066586"/>
            <a:ext cx="5358590" cy="698500"/>
            <a:chOff x="6833410" y="2802190"/>
            <a:chExt cx="5358590" cy="698500"/>
          </a:xfrm>
        </p:grpSpPr>
        <p:sp>
          <p:nvSpPr>
            <p:cNvPr id="16" name="Rectangle 15">
              <a:extLst>
                <a:ext uri="{FF2B5EF4-FFF2-40B4-BE49-F238E27FC236}">
                  <a16:creationId xmlns:a16="http://schemas.microsoft.com/office/drawing/2014/main" id="{34EB33B2-E7CB-48D6-AB9C-161219F67431}"/>
                </a:ext>
              </a:extLst>
            </p:cNvPr>
            <p:cNvSpPr/>
            <p:nvPr/>
          </p:nvSpPr>
          <p:spPr>
            <a:xfrm>
              <a:off x="6833410" y="2802190"/>
              <a:ext cx="5143500" cy="69850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b="1" dirty="0">
                  <a:ea typeface="Times New Roman" panose="02020603050405020304" pitchFamily="18" charset="0"/>
                </a:rPr>
                <a:t>الحاضنات في أوربا</a:t>
              </a:r>
            </a:p>
          </p:txBody>
        </p:sp>
        <p:sp>
          <p:nvSpPr>
            <p:cNvPr id="17" name="Rectangle 16">
              <a:extLst>
                <a:ext uri="{FF2B5EF4-FFF2-40B4-BE49-F238E27FC236}">
                  <a16:creationId xmlns:a16="http://schemas.microsoft.com/office/drawing/2014/main" id="{FFD49E60-678E-4F18-B983-38769F821766}"/>
                </a:ext>
              </a:extLst>
            </p:cNvPr>
            <p:cNvSpPr/>
            <p:nvPr/>
          </p:nvSpPr>
          <p:spPr>
            <a:xfrm>
              <a:off x="11976910" y="2802190"/>
              <a:ext cx="215090" cy="698500"/>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SA" b="1" dirty="0">
                <a:ea typeface="Times New Roman" panose="02020603050405020304" pitchFamily="18" charset="0"/>
              </a:endParaRPr>
            </a:p>
          </p:txBody>
        </p:sp>
      </p:grpSp>
      <p:grpSp>
        <p:nvGrpSpPr>
          <p:cNvPr id="18" name="Group 17">
            <a:extLst>
              <a:ext uri="{FF2B5EF4-FFF2-40B4-BE49-F238E27FC236}">
                <a16:creationId xmlns:a16="http://schemas.microsoft.com/office/drawing/2014/main" id="{73ED4F11-9EF2-4FBB-893A-EB40DF2E74F6}"/>
              </a:ext>
            </a:extLst>
          </p:cNvPr>
          <p:cNvGrpSpPr/>
          <p:nvPr/>
        </p:nvGrpSpPr>
        <p:grpSpPr>
          <a:xfrm>
            <a:off x="6833410" y="4044129"/>
            <a:ext cx="5358590" cy="698500"/>
            <a:chOff x="6833410" y="2802190"/>
            <a:chExt cx="5358590" cy="698500"/>
          </a:xfrm>
        </p:grpSpPr>
        <p:sp>
          <p:nvSpPr>
            <p:cNvPr id="19" name="Rectangle 18">
              <a:extLst>
                <a:ext uri="{FF2B5EF4-FFF2-40B4-BE49-F238E27FC236}">
                  <a16:creationId xmlns:a16="http://schemas.microsoft.com/office/drawing/2014/main" id="{4C389405-32AF-4C5D-8038-3BFC59335CD7}"/>
                </a:ext>
              </a:extLst>
            </p:cNvPr>
            <p:cNvSpPr/>
            <p:nvPr/>
          </p:nvSpPr>
          <p:spPr>
            <a:xfrm>
              <a:off x="6833410" y="2802190"/>
              <a:ext cx="5143500" cy="698500"/>
            </a:xfrm>
            <a:prstGeom prst="rect">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b="1" dirty="0">
                  <a:ea typeface="Times New Roman" panose="02020603050405020304" pitchFamily="18" charset="0"/>
                </a:rPr>
                <a:t>الحاضنات في العالم العربي </a:t>
              </a:r>
            </a:p>
          </p:txBody>
        </p:sp>
        <p:sp>
          <p:nvSpPr>
            <p:cNvPr id="20" name="Rectangle 19">
              <a:extLst>
                <a:ext uri="{FF2B5EF4-FFF2-40B4-BE49-F238E27FC236}">
                  <a16:creationId xmlns:a16="http://schemas.microsoft.com/office/drawing/2014/main" id="{B3AE4721-DE3D-49AB-AA7B-51E34E54A135}"/>
                </a:ext>
              </a:extLst>
            </p:cNvPr>
            <p:cNvSpPr/>
            <p:nvPr/>
          </p:nvSpPr>
          <p:spPr>
            <a:xfrm>
              <a:off x="11976910" y="2802190"/>
              <a:ext cx="215090" cy="698500"/>
            </a:xfrm>
            <a:prstGeom prst="rect">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SA" b="1" dirty="0">
                <a:ea typeface="Times New Roman" panose="02020603050405020304" pitchFamily="18" charset="0"/>
              </a:endParaRPr>
            </a:p>
          </p:txBody>
        </p:sp>
      </p:grpSp>
      <p:sp>
        <p:nvSpPr>
          <p:cNvPr id="9" name="Footer Placeholder 8">
            <a:extLst>
              <a:ext uri="{FF2B5EF4-FFF2-40B4-BE49-F238E27FC236}">
                <a16:creationId xmlns:a16="http://schemas.microsoft.com/office/drawing/2014/main" id="{16CBDF5C-FBE7-4BA4-B367-F2E9BA368864}"/>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68519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تطور جيل الحاضنات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sp>
        <p:nvSpPr>
          <p:cNvPr id="21" name="Rectangle 20">
            <a:extLst>
              <a:ext uri="{FF2B5EF4-FFF2-40B4-BE49-F238E27FC236}">
                <a16:creationId xmlns:a16="http://schemas.microsoft.com/office/drawing/2014/main" id="{A46B5777-ADBE-416B-8DF5-E4C1AC848180}"/>
              </a:ext>
            </a:extLst>
          </p:cNvPr>
          <p:cNvSpPr/>
          <p:nvPr/>
        </p:nvSpPr>
        <p:spPr>
          <a:xfrm>
            <a:off x="6089732" y="1014548"/>
            <a:ext cx="4701372" cy="430887"/>
          </a:xfrm>
          <a:prstGeom prst="rect">
            <a:avLst/>
          </a:prstGeom>
        </p:spPr>
        <p:txBody>
          <a:bodyPr wrap="square">
            <a:spAutoFit/>
          </a:bodyPr>
          <a:lstStyle/>
          <a:p>
            <a:pPr lvl="0" algn="justLow" rtl="1">
              <a:lnSpc>
                <a:spcPct val="150000"/>
              </a:lnSpc>
              <a:spcAft>
                <a:spcPts val="800"/>
              </a:spcAft>
            </a:pPr>
            <a:r>
              <a:rPr lang="ar-SA" sz="1600" b="1" dirty="0">
                <a:solidFill>
                  <a:prstClr val="black"/>
                </a:solidFill>
                <a:ea typeface="Times New Roman" panose="02020603050405020304" pitchFamily="18" charset="0"/>
              </a:rPr>
              <a:t>الصفات الأساسية لنماذج حضانات الأعمال</a:t>
            </a:r>
          </a:p>
        </p:txBody>
      </p:sp>
      <p:graphicFrame>
        <p:nvGraphicFramePr>
          <p:cNvPr id="22" name="Table 21">
            <a:extLst>
              <a:ext uri="{FF2B5EF4-FFF2-40B4-BE49-F238E27FC236}">
                <a16:creationId xmlns:a16="http://schemas.microsoft.com/office/drawing/2014/main" id="{1D8C9FD0-1374-401C-92A4-B5607D6CB8FD}"/>
              </a:ext>
            </a:extLst>
          </p:cNvPr>
          <p:cNvGraphicFramePr>
            <a:graphicFrameLocks noGrp="1"/>
          </p:cNvGraphicFramePr>
          <p:nvPr>
            <p:extLst>
              <p:ext uri="{D42A27DB-BD31-4B8C-83A1-F6EECF244321}">
                <p14:modId xmlns:p14="http://schemas.microsoft.com/office/powerpoint/2010/main" val="1522712365"/>
              </p:ext>
            </p:extLst>
          </p:nvPr>
        </p:nvGraphicFramePr>
        <p:xfrm>
          <a:off x="330199" y="1414220"/>
          <a:ext cx="11277600" cy="4957457"/>
        </p:xfrm>
        <a:graphic>
          <a:graphicData uri="http://schemas.openxmlformats.org/drawingml/2006/table">
            <a:tbl>
              <a:tblPr rtl="1" firstRow="1" firstCol="1" bandRow="1">
                <a:tableStyleId>{5C22544A-7EE6-4342-B048-85BDC9FD1C3A}</a:tableStyleId>
              </a:tblPr>
              <a:tblGrid>
                <a:gridCol w="2391147">
                  <a:extLst>
                    <a:ext uri="{9D8B030D-6E8A-4147-A177-3AD203B41FA5}">
                      <a16:colId xmlns:a16="http://schemas.microsoft.com/office/drawing/2014/main" val="769455625"/>
                    </a:ext>
                  </a:extLst>
                </a:gridCol>
                <a:gridCol w="2261219">
                  <a:extLst>
                    <a:ext uri="{9D8B030D-6E8A-4147-A177-3AD203B41FA5}">
                      <a16:colId xmlns:a16="http://schemas.microsoft.com/office/drawing/2014/main" val="1126914762"/>
                    </a:ext>
                  </a:extLst>
                </a:gridCol>
                <a:gridCol w="2262357">
                  <a:extLst>
                    <a:ext uri="{9D8B030D-6E8A-4147-A177-3AD203B41FA5}">
                      <a16:colId xmlns:a16="http://schemas.microsoft.com/office/drawing/2014/main" val="1015137048"/>
                    </a:ext>
                  </a:extLst>
                </a:gridCol>
                <a:gridCol w="2293132">
                  <a:extLst>
                    <a:ext uri="{9D8B030D-6E8A-4147-A177-3AD203B41FA5}">
                      <a16:colId xmlns:a16="http://schemas.microsoft.com/office/drawing/2014/main" val="4132091615"/>
                    </a:ext>
                  </a:extLst>
                </a:gridCol>
                <a:gridCol w="2069745">
                  <a:extLst>
                    <a:ext uri="{9D8B030D-6E8A-4147-A177-3AD203B41FA5}">
                      <a16:colId xmlns:a16="http://schemas.microsoft.com/office/drawing/2014/main" val="4263492717"/>
                    </a:ext>
                  </a:extLst>
                </a:gridCol>
              </a:tblGrid>
              <a:tr h="414580">
                <a:tc>
                  <a:txBody>
                    <a:bodyPr/>
                    <a:lstStyle/>
                    <a:p>
                      <a:pPr algn="ctr" rtl="1">
                        <a:lnSpc>
                          <a:spcPct val="115000"/>
                        </a:lnSpc>
                        <a:spcAft>
                          <a:spcPts val="0"/>
                        </a:spcAft>
                      </a:pPr>
                      <a:r>
                        <a:rPr lang="ar-SA" sz="1300" dirty="0">
                          <a:effectLst/>
                          <a:cs typeface="+mn-cs"/>
                        </a:rPr>
                        <a:t>التشكيل</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ctr" rtl="1">
                        <a:lnSpc>
                          <a:spcPct val="115000"/>
                        </a:lnSpc>
                        <a:spcAft>
                          <a:spcPts val="0"/>
                        </a:spcAft>
                      </a:pPr>
                      <a:r>
                        <a:rPr lang="ar-SA" sz="1300">
                          <a:effectLst/>
                          <a:cs typeface="+mn-cs"/>
                        </a:rPr>
                        <a:t>نموذج الخاص-العام</a:t>
                      </a:r>
                      <a:endParaRPr lang="en-SG" sz="130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ctr" rtl="1">
                        <a:lnSpc>
                          <a:spcPct val="115000"/>
                        </a:lnSpc>
                        <a:spcAft>
                          <a:spcPts val="0"/>
                        </a:spcAft>
                      </a:pPr>
                      <a:r>
                        <a:rPr lang="ar-SA" sz="1300" dirty="0">
                          <a:effectLst/>
                          <a:cs typeface="+mn-cs"/>
                        </a:rPr>
                        <a:t>نموذج الدعم المؤسسي</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ctr" rtl="1">
                        <a:lnSpc>
                          <a:spcPct val="115000"/>
                        </a:lnSpc>
                        <a:spcAft>
                          <a:spcPts val="0"/>
                        </a:spcAft>
                      </a:pPr>
                      <a:r>
                        <a:rPr lang="ar-SA" sz="1300">
                          <a:effectLst/>
                          <a:cs typeface="+mn-cs"/>
                        </a:rPr>
                        <a:t>نموذج رأس المال المغامر</a:t>
                      </a:r>
                      <a:endParaRPr lang="en-SG" sz="130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ctr" rtl="1">
                        <a:lnSpc>
                          <a:spcPct val="115000"/>
                        </a:lnSpc>
                        <a:spcAft>
                          <a:spcPts val="0"/>
                        </a:spcAft>
                      </a:pPr>
                      <a:r>
                        <a:rPr lang="ar-SA" sz="1300" dirty="0">
                          <a:effectLst/>
                          <a:cs typeface="+mn-cs"/>
                        </a:rPr>
                        <a:t>نموذج رعاية الشركات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extLst>
                  <a:ext uri="{0D108BD9-81ED-4DB2-BD59-A6C34878D82A}">
                    <a16:rowId xmlns:a16="http://schemas.microsoft.com/office/drawing/2014/main" val="2750671234"/>
                  </a:ext>
                </a:extLst>
              </a:tr>
              <a:tr h="224694">
                <a:tc>
                  <a:txBody>
                    <a:bodyPr/>
                    <a:lstStyle/>
                    <a:p>
                      <a:pPr algn="ctr" rtl="1">
                        <a:lnSpc>
                          <a:spcPct val="115000"/>
                        </a:lnSpc>
                        <a:spcAft>
                          <a:spcPts val="0"/>
                        </a:spcAft>
                      </a:pPr>
                      <a:r>
                        <a:rPr lang="ar-SA" sz="1300" dirty="0">
                          <a:effectLst/>
                          <a:cs typeface="+mn-cs"/>
                        </a:rPr>
                        <a:t>التوجه للربح</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غير هادف للربح</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noFill/>
                  </a:tcPr>
                </a:tc>
                <a:tc>
                  <a:txBody>
                    <a:bodyPr/>
                    <a:lstStyle/>
                    <a:p>
                      <a:pPr algn="r" rtl="1">
                        <a:lnSpc>
                          <a:spcPct val="115000"/>
                        </a:lnSpc>
                        <a:spcAft>
                          <a:spcPts val="0"/>
                        </a:spcAft>
                      </a:pPr>
                      <a:r>
                        <a:rPr lang="ar-SA" sz="1300" dirty="0">
                          <a:effectLst/>
                          <a:cs typeface="+mn-cs"/>
                        </a:rPr>
                        <a:t>يعتمد على المؤسسة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noFill/>
                  </a:tcPr>
                </a:tc>
                <a:tc>
                  <a:txBody>
                    <a:bodyPr/>
                    <a:lstStyle/>
                    <a:p>
                      <a:pPr algn="r" rtl="1">
                        <a:lnSpc>
                          <a:spcPct val="115000"/>
                        </a:lnSpc>
                        <a:spcAft>
                          <a:spcPts val="0"/>
                        </a:spcAft>
                      </a:pPr>
                      <a:r>
                        <a:rPr lang="ar-SA" sz="1300" dirty="0">
                          <a:effectLst/>
                          <a:cs typeface="+mn-cs"/>
                        </a:rPr>
                        <a:t>هادف بقوة شديدة للربح</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noFill/>
                  </a:tcPr>
                </a:tc>
                <a:tc>
                  <a:txBody>
                    <a:bodyPr/>
                    <a:lstStyle/>
                    <a:p>
                      <a:pPr algn="r" rtl="1">
                        <a:lnSpc>
                          <a:spcPct val="115000"/>
                        </a:lnSpc>
                        <a:spcAft>
                          <a:spcPts val="0"/>
                        </a:spcAft>
                      </a:pPr>
                      <a:r>
                        <a:rPr lang="ar-SA" sz="1300" dirty="0">
                          <a:effectLst/>
                          <a:cs typeface="+mn-cs"/>
                        </a:rPr>
                        <a:t>هادف للربح</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noFill/>
                  </a:tcPr>
                </a:tc>
                <a:extLst>
                  <a:ext uri="{0D108BD9-81ED-4DB2-BD59-A6C34878D82A}">
                    <a16:rowId xmlns:a16="http://schemas.microsoft.com/office/drawing/2014/main" val="2132254662"/>
                  </a:ext>
                </a:extLst>
              </a:tr>
              <a:tr h="337041">
                <a:tc>
                  <a:txBody>
                    <a:bodyPr/>
                    <a:lstStyle/>
                    <a:p>
                      <a:pPr algn="ctr" rtl="1">
                        <a:lnSpc>
                          <a:spcPct val="115000"/>
                        </a:lnSpc>
                        <a:spcAft>
                          <a:spcPts val="0"/>
                        </a:spcAft>
                      </a:pPr>
                      <a:r>
                        <a:rPr lang="ar-SA" sz="1300" dirty="0">
                          <a:effectLst/>
                          <a:cs typeface="+mn-cs"/>
                        </a:rPr>
                        <a:t>مصدر الإدارة والدعم</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أصحاب المصالح من المنشأة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أصحاب المصالح من المنشأة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تمويل من أفراد، ووكالات، ورأس مال مغامر</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الشركات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0874775"/>
                  </a:ext>
                </a:extLst>
              </a:tr>
              <a:tr h="443452">
                <a:tc>
                  <a:txBody>
                    <a:bodyPr/>
                    <a:lstStyle/>
                    <a:p>
                      <a:pPr algn="ctr" rtl="1">
                        <a:lnSpc>
                          <a:spcPct val="115000"/>
                        </a:lnSpc>
                        <a:spcAft>
                          <a:spcPts val="0"/>
                        </a:spcAft>
                      </a:pPr>
                      <a:r>
                        <a:rPr lang="ar-SA" sz="1300">
                          <a:effectLst/>
                          <a:cs typeface="+mn-cs"/>
                        </a:rPr>
                        <a:t>الخدمات الرئيسية المقدمة</a:t>
                      </a:r>
                      <a:endParaRPr lang="en-SG" sz="130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مكان للإيجار، وخدمات مشتركة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مكان للإيجار، وخدمات مشتركة، واتصال بالمعرفة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اتصال برأس المال وحقوق الملكية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المكان، وخدمات مشتركة، وشبكات خبراء</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extLst>
                  <a:ext uri="{0D108BD9-81ED-4DB2-BD59-A6C34878D82A}">
                    <a16:rowId xmlns:a16="http://schemas.microsoft.com/office/drawing/2014/main" val="1688511665"/>
                  </a:ext>
                </a:extLst>
              </a:tr>
              <a:tr h="332590">
                <a:tc>
                  <a:txBody>
                    <a:bodyPr/>
                    <a:lstStyle/>
                    <a:p>
                      <a:pPr algn="ctr" rtl="1">
                        <a:lnSpc>
                          <a:spcPct val="115000"/>
                        </a:lnSpc>
                        <a:spcAft>
                          <a:spcPts val="0"/>
                        </a:spcAft>
                      </a:pPr>
                      <a:r>
                        <a:rPr lang="ar-SA" sz="1300" dirty="0">
                          <a:effectLst/>
                          <a:cs typeface="+mn-cs"/>
                        </a:rPr>
                        <a:t>مصدر التمويل</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إعانات، ورسوم، وإيجارات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إعانات، ورسوم، وإيجارات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حقوق ملكية، ورسوم</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حقوق ملكية، ورسوم، ومبيعات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5191802"/>
                  </a:ext>
                </a:extLst>
              </a:tr>
              <a:tr h="224694">
                <a:tc>
                  <a:txBody>
                    <a:bodyPr/>
                    <a:lstStyle/>
                    <a:p>
                      <a:pPr algn="ctr" rtl="1">
                        <a:lnSpc>
                          <a:spcPct val="115000"/>
                        </a:lnSpc>
                        <a:spcAft>
                          <a:spcPts val="0"/>
                        </a:spcAft>
                      </a:pPr>
                      <a:r>
                        <a:rPr lang="ar-SA" sz="1300">
                          <a:effectLst/>
                          <a:cs typeface="+mn-cs"/>
                        </a:rPr>
                        <a:t>فترة الحضانة</a:t>
                      </a:r>
                      <a:endParaRPr lang="en-SG" sz="130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حوالي 3 سنوات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حوالي 3 سنوات</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أقصر، يمكن أن تكون شهور</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لا توجد فترة نمطية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extLst>
                  <a:ext uri="{0D108BD9-81ED-4DB2-BD59-A6C34878D82A}">
                    <a16:rowId xmlns:a16="http://schemas.microsoft.com/office/drawing/2014/main" val="3040938800"/>
                  </a:ext>
                </a:extLst>
              </a:tr>
              <a:tr h="443452">
                <a:tc>
                  <a:txBody>
                    <a:bodyPr/>
                    <a:lstStyle/>
                    <a:p>
                      <a:pPr algn="ctr" rtl="1">
                        <a:lnSpc>
                          <a:spcPct val="115000"/>
                        </a:lnSpc>
                        <a:spcAft>
                          <a:spcPts val="0"/>
                        </a:spcAft>
                      </a:pPr>
                      <a:r>
                        <a:rPr lang="ar-SA" sz="1300" dirty="0">
                          <a:effectLst/>
                          <a:cs typeface="+mn-cs"/>
                        </a:rPr>
                        <a:t>معايير الدخول</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فكرة أو تقنية واعدة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فكرة أو تقنية واعدة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تقنية واعدة، عادة في مرحلة أكثر تطورا</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فكرة أو تقنية واعدة والتي سوف تعزز موقف الحاضنة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804787"/>
                  </a:ext>
                </a:extLst>
              </a:tr>
              <a:tr h="443452">
                <a:tc>
                  <a:txBody>
                    <a:bodyPr/>
                    <a:lstStyle/>
                    <a:p>
                      <a:pPr algn="ctr" rtl="1">
                        <a:lnSpc>
                          <a:spcPct val="115000"/>
                        </a:lnSpc>
                        <a:spcAft>
                          <a:spcPts val="0"/>
                        </a:spcAft>
                      </a:pPr>
                      <a:r>
                        <a:rPr lang="ar-SA" sz="1300" dirty="0">
                          <a:effectLst/>
                          <a:cs typeface="+mn-cs"/>
                        </a:rPr>
                        <a:t>معايير التخرج</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شعور المنشأة بالثقة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شعور المنشأة بالثقة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الاستعداد لمرحلة تعظيم رأس المال، مثل </a:t>
                      </a:r>
                      <a:r>
                        <a:rPr lang="en-US" sz="1300" dirty="0">
                          <a:effectLst/>
                          <a:cs typeface="+mn-cs"/>
                        </a:rPr>
                        <a:t>IPO, M&amp;A</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تمييز الحاضنة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extLst>
                  <a:ext uri="{0D108BD9-81ED-4DB2-BD59-A6C34878D82A}">
                    <a16:rowId xmlns:a16="http://schemas.microsoft.com/office/drawing/2014/main" val="1859416944"/>
                  </a:ext>
                </a:extLst>
              </a:tr>
              <a:tr h="674082">
                <a:tc>
                  <a:txBody>
                    <a:bodyPr/>
                    <a:lstStyle/>
                    <a:p>
                      <a:pPr algn="ctr" rtl="1">
                        <a:lnSpc>
                          <a:spcPct val="115000"/>
                        </a:lnSpc>
                        <a:spcAft>
                          <a:spcPts val="0"/>
                        </a:spcAft>
                      </a:pPr>
                      <a:r>
                        <a:rPr lang="ar-SA" sz="1300">
                          <a:effectLst/>
                          <a:cs typeface="+mn-cs"/>
                        </a:rPr>
                        <a:t>الأهداف</a:t>
                      </a:r>
                      <a:endParaRPr lang="en-SG" sz="130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تنوع اقتصادي محلي، الاقتصار على الأعمال في محيط المجتمع، ونمو للمنشآت الصغيرة </a:t>
                      </a:r>
                      <a:r>
                        <a:rPr lang="en-US" sz="1300" dirty="0">
                          <a:effectLst/>
                          <a:cs typeface="+mn-cs"/>
                        </a:rPr>
                        <a:t>SMEs</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نقل التقنية، والنمذجة التجارية، والعناقيد  وتطوير ريادة الأعمال</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تعظيم الفرص الاستثمارية والتقنية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تطوير تقنيات جديدة ومكملة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4839617"/>
                  </a:ext>
                </a:extLst>
              </a:tr>
              <a:tr h="337041">
                <a:tc>
                  <a:txBody>
                    <a:bodyPr/>
                    <a:lstStyle/>
                    <a:p>
                      <a:pPr algn="ctr" rtl="1">
                        <a:lnSpc>
                          <a:spcPct val="115000"/>
                        </a:lnSpc>
                        <a:spcAft>
                          <a:spcPts val="0"/>
                        </a:spcAft>
                      </a:pPr>
                      <a:r>
                        <a:rPr lang="ar-SA" sz="1300" dirty="0">
                          <a:effectLst/>
                          <a:cs typeface="+mn-cs"/>
                        </a:rPr>
                        <a:t>القطاع</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عادة شركات خدمة صغيرة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عادة آخر التقنيات الحديثة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تقنيات جديدة وواعدة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تقنيات مرتبطة بمجال أعمال الحاضنة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extLst>
                  <a:ext uri="{0D108BD9-81ED-4DB2-BD59-A6C34878D82A}">
                    <a16:rowId xmlns:a16="http://schemas.microsoft.com/office/drawing/2014/main" val="420123196"/>
                  </a:ext>
                </a:extLst>
              </a:tr>
              <a:tr h="337041">
                <a:tc>
                  <a:txBody>
                    <a:bodyPr/>
                    <a:lstStyle/>
                    <a:p>
                      <a:pPr algn="ctr" rtl="1">
                        <a:lnSpc>
                          <a:spcPct val="115000"/>
                        </a:lnSpc>
                        <a:spcAft>
                          <a:spcPts val="0"/>
                        </a:spcAft>
                      </a:pPr>
                      <a:r>
                        <a:rPr lang="ar-SA" sz="1300" dirty="0">
                          <a:effectLst/>
                          <a:cs typeface="+mn-cs"/>
                        </a:rPr>
                        <a:t>الرقابة الادارية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نصيحة إدارية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نصيحة إدارية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مراقبة إدارية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tc>
                  <a:txBody>
                    <a:bodyPr/>
                    <a:lstStyle/>
                    <a:p>
                      <a:pPr algn="r" rtl="1">
                        <a:lnSpc>
                          <a:spcPct val="115000"/>
                        </a:lnSpc>
                        <a:spcAft>
                          <a:spcPts val="0"/>
                        </a:spcAft>
                      </a:pPr>
                      <a:r>
                        <a:rPr lang="ar-SA" sz="1300" dirty="0">
                          <a:effectLst/>
                          <a:cs typeface="+mn-cs"/>
                        </a:rPr>
                        <a:t>مراقبة إدارية مباشرة وغير مباشرة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38693049"/>
                  </a:ext>
                </a:extLst>
              </a:tr>
              <a:tr h="337041">
                <a:tc>
                  <a:txBody>
                    <a:bodyPr/>
                    <a:lstStyle/>
                    <a:p>
                      <a:pPr algn="ctr" rtl="1">
                        <a:lnSpc>
                          <a:spcPct val="115000"/>
                        </a:lnSpc>
                        <a:spcAft>
                          <a:spcPts val="0"/>
                        </a:spcAft>
                      </a:pPr>
                      <a:r>
                        <a:rPr lang="ar-SA" sz="1300" dirty="0">
                          <a:effectLst/>
                          <a:cs typeface="+mn-cs"/>
                        </a:rPr>
                        <a:t>العلاقة بعد التخرج</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rgbClr val="00506B"/>
                    </a:solidFill>
                  </a:tcPr>
                </a:tc>
                <a:tc>
                  <a:txBody>
                    <a:bodyPr/>
                    <a:lstStyle/>
                    <a:p>
                      <a:pPr algn="r" rtl="1">
                        <a:lnSpc>
                          <a:spcPct val="115000"/>
                        </a:lnSpc>
                        <a:spcAft>
                          <a:spcPts val="0"/>
                        </a:spcAft>
                      </a:pPr>
                      <a:r>
                        <a:rPr lang="ar-SA" sz="1300" dirty="0">
                          <a:effectLst/>
                          <a:cs typeface="+mn-cs"/>
                        </a:rPr>
                        <a:t>لا توجد، أو عابرة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لا توجد، أو غير رسمية</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لا توجد</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tc>
                  <a:txBody>
                    <a:bodyPr/>
                    <a:lstStyle/>
                    <a:p>
                      <a:pPr algn="r" rtl="1">
                        <a:lnSpc>
                          <a:spcPct val="115000"/>
                        </a:lnSpc>
                        <a:spcAft>
                          <a:spcPts val="0"/>
                        </a:spcAft>
                      </a:pPr>
                      <a:r>
                        <a:rPr lang="ar-SA" sz="1300" dirty="0">
                          <a:effectLst/>
                          <a:cs typeface="+mn-cs"/>
                        </a:rPr>
                        <a:t>محاطة أو هناك اهتمام قوي باستمرارها</a:t>
                      </a:r>
                      <a:endParaRPr lang="en-SG" sz="1300" dirty="0">
                        <a:effectLst/>
                        <a:latin typeface="Simplified Arabic" panose="02020603050405020304" pitchFamily="18" charset="-78"/>
                        <a:ea typeface="Times New Roman" panose="02020603050405020304" pitchFamily="18" charset="0"/>
                        <a:cs typeface="+mn-cs"/>
                      </a:endParaRPr>
                    </a:p>
                  </a:txBody>
                  <a:tcPr marL="34749" marR="34749" marT="0" marB="0" anchor="ctr">
                    <a:lnL w="12700" cap="flat" cmpd="sng" algn="ctr">
                      <a:solidFill>
                        <a:srgbClr val="EFAE08"/>
                      </a:solidFill>
                      <a:prstDash val="solid"/>
                      <a:round/>
                      <a:headEnd type="none" w="med" len="med"/>
                      <a:tailEnd type="none" w="med" len="med"/>
                    </a:lnL>
                    <a:lnR w="12700" cap="flat" cmpd="sng" algn="ctr">
                      <a:solidFill>
                        <a:srgbClr val="EFAE08"/>
                      </a:solidFill>
                      <a:prstDash val="solid"/>
                      <a:round/>
                      <a:headEnd type="none" w="med" len="med"/>
                      <a:tailEnd type="none" w="med" len="med"/>
                    </a:lnR>
                    <a:lnT w="12700" cap="flat" cmpd="sng" algn="ctr">
                      <a:solidFill>
                        <a:srgbClr val="EFAE08"/>
                      </a:solidFill>
                      <a:prstDash val="solid"/>
                      <a:round/>
                      <a:headEnd type="none" w="med" len="med"/>
                      <a:tailEnd type="none" w="med" len="med"/>
                    </a:lnT>
                    <a:lnB w="12700" cap="flat" cmpd="sng" algn="ctr">
                      <a:solidFill>
                        <a:srgbClr val="EFAE08"/>
                      </a:solidFill>
                      <a:prstDash val="solid"/>
                      <a:round/>
                      <a:headEnd type="none" w="med" len="med"/>
                      <a:tailEnd type="none" w="med" len="med"/>
                    </a:lnB>
                    <a:solidFill>
                      <a:schemeClr val="bg1"/>
                    </a:solidFill>
                  </a:tcPr>
                </a:tc>
                <a:extLst>
                  <a:ext uri="{0D108BD9-81ED-4DB2-BD59-A6C34878D82A}">
                    <a16:rowId xmlns:a16="http://schemas.microsoft.com/office/drawing/2014/main" val="73976018"/>
                  </a:ext>
                </a:extLst>
              </a:tr>
            </a:tbl>
          </a:graphicData>
        </a:graphic>
      </p:graphicFrame>
      <p:sp>
        <p:nvSpPr>
          <p:cNvPr id="3" name="Footer Placeholder 2">
            <a:extLst>
              <a:ext uri="{FF2B5EF4-FFF2-40B4-BE49-F238E27FC236}">
                <a16:creationId xmlns:a16="http://schemas.microsoft.com/office/drawing/2014/main" id="{333BB43A-C57F-4218-B440-13FD64199632}"/>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341207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0869839A-FA91-49AF-962F-E01EC33144E8}"/>
              </a:ext>
            </a:extLst>
          </p:cNvPr>
          <p:cNvCxnSpPr>
            <a:cxnSpLocks/>
            <a:stCxn id="15" idx="0"/>
            <a:endCxn id="29" idx="3"/>
          </p:cNvCxnSpPr>
          <p:nvPr/>
        </p:nvCxnSpPr>
        <p:spPr>
          <a:xfrm flipV="1">
            <a:off x="4247454" y="3125129"/>
            <a:ext cx="223057" cy="3357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0374E1-6E52-4F1C-9044-B786D19E999C}"/>
              </a:ext>
            </a:extLst>
          </p:cNvPr>
          <p:cNvCxnSpPr>
            <a:cxnSpLocks/>
            <a:stCxn id="19" idx="0"/>
            <a:endCxn id="28" idx="0"/>
          </p:cNvCxnSpPr>
          <p:nvPr/>
        </p:nvCxnSpPr>
        <p:spPr>
          <a:xfrm flipV="1">
            <a:off x="6126389" y="4063584"/>
            <a:ext cx="0" cy="5173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الجيل الثاني : استثمار مخرجات الأبحاث العلمية الأساسية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8" name="Group 7">
            <a:extLst>
              <a:ext uri="{FF2B5EF4-FFF2-40B4-BE49-F238E27FC236}">
                <a16:creationId xmlns:a16="http://schemas.microsoft.com/office/drawing/2014/main" id="{1B0C3B01-6FE2-4AB9-A53E-EC1435B84A78}"/>
              </a:ext>
            </a:extLst>
          </p:cNvPr>
          <p:cNvGrpSpPr/>
          <p:nvPr/>
        </p:nvGrpSpPr>
        <p:grpSpPr>
          <a:xfrm>
            <a:off x="4329962" y="849577"/>
            <a:ext cx="3440624" cy="3440624"/>
            <a:chOff x="4110582" y="345817"/>
            <a:chExt cx="3440624" cy="3440624"/>
          </a:xfrm>
        </p:grpSpPr>
        <p:grpSp>
          <p:nvGrpSpPr>
            <p:cNvPr id="26" name="Group 25">
              <a:extLst>
                <a:ext uri="{FF2B5EF4-FFF2-40B4-BE49-F238E27FC236}">
                  <a16:creationId xmlns:a16="http://schemas.microsoft.com/office/drawing/2014/main" id="{9DAFFCD1-AD48-4259-9A6C-3036578F4032}"/>
                </a:ext>
              </a:extLst>
            </p:cNvPr>
            <p:cNvGrpSpPr/>
            <p:nvPr/>
          </p:nvGrpSpPr>
          <p:grpSpPr>
            <a:xfrm>
              <a:off x="4110582" y="345817"/>
              <a:ext cx="3440624" cy="3440624"/>
              <a:chOff x="3955929" y="134227"/>
              <a:chExt cx="4090024" cy="4090024"/>
            </a:xfrm>
          </p:grpSpPr>
          <p:sp>
            <p:nvSpPr>
              <p:cNvPr id="30" name="Oval 29">
                <a:extLst>
                  <a:ext uri="{FF2B5EF4-FFF2-40B4-BE49-F238E27FC236}">
                    <a16:creationId xmlns:a16="http://schemas.microsoft.com/office/drawing/2014/main" id="{921907C1-285B-40E4-8322-C6B412E5B444}"/>
                  </a:ext>
                </a:extLst>
              </p:cNvPr>
              <p:cNvSpPr/>
              <p:nvPr/>
            </p:nvSpPr>
            <p:spPr>
              <a:xfrm>
                <a:off x="4525503" y="714649"/>
                <a:ext cx="2929180" cy="2929180"/>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الجيل الأول</a:t>
                </a:r>
                <a:endParaRPr lang="en-US" b="1" dirty="0">
                  <a:latin typeface="Dubai" panose="020B0503030403030204" pitchFamily="34" charset="-78"/>
                  <a:cs typeface="Dubai" panose="020B0503030403030204" pitchFamily="34" charset="-78"/>
                </a:endParaRPr>
              </a:p>
            </p:txBody>
          </p:sp>
          <p:sp>
            <p:nvSpPr>
              <p:cNvPr id="31" name="Block Arc 30">
                <a:extLst>
                  <a:ext uri="{FF2B5EF4-FFF2-40B4-BE49-F238E27FC236}">
                    <a16:creationId xmlns:a16="http://schemas.microsoft.com/office/drawing/2014/main" id="{13AD7D6E-9F41-416F-B63A-6DDEE623CF04}"/>
                  </a:ext>
                </a:extLst>
              </p:cNvPr>
              <p:cNvSpPr/>
              <p:nvPr/>
            </p:nvSpPr>
            <p:spPr>
              <a:xfrm flipV="1">
                <a:off x="3955929" y="134227"/>
                <a:ext cx="4090024" cy="4090024"/>
              </a:xfrm>
              <a:prstGeom prst="blockArc">
                <a:avLst>
                  <a:gd name="adj1" fmla="val 10583492"/>
                  <a:gd name="adj2" fmla="val 517202"/>
                  <a:gd name="adj3" fmla="val 70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27" name="Oval 26">
              <a:extLst>
                <a:ext uri="{FF2B5EF4-FFF2-40B4-BE49-F238E27FC236}">
                  <a16:creationId xmlns:a16="http://schemas.microsoft.com/office/drawing/2014/main" id="{85590AA2-8A3A-4BD0-A368-139BA6CB1F90}"/>
                </a:ext>
              </a:extLst>
            </p:cNvPr>
            <p:cNvSpPr/>
            <p:nvPr/>
          </p:nvSpPr>
          <p:spPr>
            <a:xfrm>
              <a:off x="7222210" y="2561095"/>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Oval 27">
              <a:extLst>
                <a:ext uri="{FF2B5EF4-FFF2-40B4-BE49-F238E27FC236}">
                  <a16:creationId xmlns:a16="http://schemas.microsoft.com/office/drawing/2014/main" id="{6931E0FB-F219-4205-8B3E-5DAE28A661BD}"/>
                </a:ext>
              </a:extLst>
            </p:cNvPr>
            <p:cNvSpPr/>
            <p:nvPr/>
          </p:nvSpPr>
          <p:spPr>
            <a:xfrm>
              <a:off x="5821768" y="355982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Oval 28">
              <a:extLst>
                <a:ext uri="{FF2B5EF4-FFF2-40B4-BE49-F238E27FC236}">
                  <a16:creationId xmlns:a16="http://schemas.microsoft.com/office/drawing/2014/main" id="{D1C6B261-2F2B-4449-9E89-17126F52BD11}"/>
                </a:ext>
              </a:extLst>
            </p:cNvPr>
            <p:cNvSpPr/>
            <p:nvPr/>
          </p:nvSpPr>
          <p:spPr>
            <a:xfrm>
              <a:off x="4226164" y="247585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20" name="Group 19">
            <a:extLst>
              <a:ext uri="{FF2B5EF4-FFF2-40B4-BE49-F238E27FC236}">
                <a16:creationId xmlns:a16="http://schemas.microsoft.com/office/drawing/2014/main" id="{F23AFBE6-D7FF-4EC3-B62E-5DC799A87C99}"/>
              </a:ext>
            </a:extLst>
          </p:cNvPr>
          <p:cNvGrpSpPr/>
          <p:nvPr/>
        </p:nvGrpSpPr>
        <p:grpSpPr>
          <a:xfrm>
            <a:off x="7392330" y="3356806"/>
            <a:ext cx="1549830" cy="1549830"/>
            <a:chOff x="6991823" y="4171940"/>
            <a:chExt cx="1549830" cy="1549830"/>
          </a:xfrm>
        </p:grpSpPr>
        <p:sp>
          <p:nvSpPr>
            <p:cNvPr id="24" name="Oval 23">
              <a:extLst>
                <a:ext uri="{FF2B5EF4-FFF2-40B4-BE49-F238E27FC236}">
                  <a16:creationId xmlns:a16="http://schemas.microsoft.com/office/drawing/2014/main" id="{C334DB9C-BF59-4DF8-A606-95C22F64A91D}"/>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خدمات مشتركة</a:t>
              </a:r>
              <a:endParaRPr lang="en-US" b="1" dirty="0">
                <a:latin typeface="Dubai" panose="020B0503030403030204" pitchFamily="34" charset="-78"/>
                <a:cs typeface="Dubai" panose="020B0503030403030204" pitchFamily="34" charset="-78"/>
              </a:endParaRPr>
            </a:p>
          </p:txBody>
        </p:sp>
        <p:sp>
          <p:nvSpPr>
            <p:cNvPr id="25" name="Oval 24">
              <a:extLst>
                <a:ext uri="{FF2B5EF4-FFF2-40B4-BE49-F238E27FC236}">
                  <a16:creationId xmlns:a16="http://schemas.microsoft.com/office/drawing/2014/main" id="{AEE950E5-C4F3-4925-9939-AE65A31C7CB8}"/>
                </a:ext>
              </a:extLst>
            </p:cNvPr>
            <p:cNvSpPr/>
            <p:nvPr/>
          </p:nvSpPr>
          <p:spPr>
            <a:xfrm>
              <a:off x="7430913" y="427599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16" name="Group 15">
            <a:extLst>
              <a:ext uri="{FF2B5EF4-FFF2-40B4-BE49-F238E27FC236}">
                <a16:creationId xmlns:a16="http://schemas.microsoft.com/office/drawing/2014/main" id="{FE1B503B-1B19-46E7-B434-E764E7DA0402}"/>
              </a:ext>
            </a:extLst>
          </p:cNvPr>
          <p:cNvGrpSpPr/>
          <p:nvPr/>
        </p:nvGrpSpPr>
        <p:grpSpPr>
          <a:xfrm>
            <a:off x="5351474" y="4458593"/>
            <a:ext cx="1549830" cy="1549830"/>
            <a:chOff x="6834257" y="4008400"/>
            <a:chExt cx="1549830" cy="1549830"/>
          </a:xfrm>
        </p:grpSpPr>
        <p:sp>
          <p:nvSpPr>
            <p:cNvPr id="18" name="Oval 17">
              <a:extLst>
                <a:ext uri="{FF2B5EF4-FFF2-40B4-BE49-F238E27FC236}">
                  <a16:creationId xmlns:a16="http://schemas.microsoft.com/office/drawing/2014/main" id="{38D1C538-C7C8-4ED5-8AE7-16333F8B17C1}"/>
                </a:ext>
              </a:extLst>
            </p:cNvPr>
            <p:cNvSpPr/>
            <p:nvPr/>
          </p:nvSpPr>
          <p:spPr>
            <a:xfrm>
              <a:off x="6834257" y="400840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مكان للإقامة</a:t>
              </a:r>
              <a:endParaRPr lang="en-US" b="1" dirty="0">
                <a:latin typeface="Dubai" panose="020B0503030403030204" pitchFamily="34" charset="-78"/>
                <a:cs typeface="Dubai" panose="020B0503030403030204" pitchFamily="34" charset="-78"/>
              </a:endParaRPr>
            </a:p>
          </p:txBody>
        </p:sp>
        <p:sp>
          <p:nvSpPr>
            <p:cNvPr id="19" name="Oval 18">
              <a:extLst>
                <a:ext uri="{FF2B5EF4-FFF2-40B4-BE49-F238E27FC236}">
                  <a16:creationId xmlns:a16="http://schemas.microsoft.com/office/drawing/2014/main" id="{D3A1D7EA-C8DD-418F-A60A-3F5CBC847738}"/>
                </a:ext>
              </a:extLst>
            </p:cNvPr>
            <p:cNvSpPr/>
            <p:nvPr/>
          </p:nvSpPr>
          <p:spPr>
            <a:xfrm>
              <a:off x="7523931" y="4130782"/>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12" name="Group 11">
            <a:extLst>
              <a:ext uri="{FF2B5EF4-FFF2-40B4-BE49-F238E27FC236}">
                <a16:creationId xmlns:a16="http://schemas.microsoft.com/office/drawing/2014/main" id="{4725B2E2-3891-4B63-BC26-8B960F55F773}"/>
              </a:ext>
            </a:extLst>
          </p:cNvPr>
          <p:cNvGrpSpPr/>
          <p:nvPr/>
        </p:nvGrpSpPr>
        <p:grpSpPr>
          <a:xfrm>
            <a:off x="3198437" y="3356806"/>
            <a:ext cx="1549830" cy="1549830"/>
            <a:chOff x="6991823" y="4171940"/>
            <a:chExt cx="1549830" cy="1549830"/>
          </a:xfrm>
        </p:grpSpPr>
        <p:sp>
          <p:nvSpPr>
            <p:cNvPr id="14" name="Oval 13">
              <a:extLst>
                <a:ext uri="{FF2B5EF4-FFF2-40B4-BE49-F238E27FC236}">
                  <a16:creationId xmlns:a16="http://schemas.microsoft.com/office/drawing/2014/main" id="{1799329F-8DE2-4FB8-A513-D45E30C8CC64}"/>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تفاعل مع السوق</a:t>
              </a:r>
              <a:endParaRPr lang="en-US" b="1" dirty="0">
                <a:latin typeface="Dubai" panose="020B0503030403030204" pitchFamily="34" charset="-78"/>
                <a:cs typeface="Dubai" panose="020B0503030403030204" pitchFamily="34" charset="-78"/>
              </a:endParaRPr>
            </a:p>
          </p:txBody>
        </p:sp>
        <p:sp>
          <p:nvSpPr>
            <p:cNvPr id="15" name="Oval 14">
              <a:extLst>
                <a:ext uri="{FF2B5EF4-FFF2-40B4-BE49-F238E27FC236}">
                  <a16:creationId xmlns:a16="http://schemas.microsoft.com/office/drawing/2014/main" id="{641F95D2-4A2D-4BEE-9244-E98140406C48}"/>
                </a:ext>
              </a:extLst>
            </p:cNvPr>
            <p:cNvSpPr/>
            <p:nvPr/>
          </p:nvSpPr>
          <p:spPr>
            <a:xfrm>
              <a:off x="7955599" y="427599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cxnSp>
        <p:nvCxnSpPr>
          <p:cNvPr id="3" name="Straight Connector 2">
            <a:extLst>
              <a:ext uri="{FF2B5EF4-FFF2-40B4-BE49-F238E27FC236}">
                <a16:creationId xmlns:a16="http://schemas.microsoft.com/office/drawing/2014/main" id="{DB8D1B4C-2C8F-4031-9A96-A3CE932B737A}"/>
              </a:ext>
            </a:extLst>
          </p:cNvPr>
          <p:cNvCxnSpPr>
            <a:cxnSpLocks/>
            <a:stCxn id="25" idx="1"/>
            <a:endCxn id="27" idx="5"/>
          </p:cNvCxnSpPr>
          <p:nvPr/>
        </p:nvCxnSpPr>
        <p:spPr>
          <a:xfrm flipH="1" flipV="1">
            <a:off x="7587105" y="3210370"/>
            <a:ext cx="269282" cy="2754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Footer Placeholder 43">
            <a:extLst>
              <a:ext uri="{FF2B5EF4-FFF2-40B4-BE49-F238E27FC236}">
                <a16:creationId xmlns:a16="http://schemas.microsoft.com/office/drawing/2014/main" id="{D8A05247-19F9-4326-9821-8094FADFAF8C}"/>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330777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362A57A4-E1CD-4064-88B6-57B82DF8B175}"/>
              </a:ext>
            </a:extLst>
          </p:cNvPr>
          <p:cNvCxnSpPr>
            <a:cxnSpLocks/>
            <a:stCxn id="41" idx="0"/>
          </p:cNvCxnSpPr>
          <p:nvPr/>
        </p:nvCxnSpPr>
        <p:spPr>
          <a:xfrm flipH="1" flipV="1">
            <a:off x="5193205" y="3863129"/>
            <a:ext cx="14054" cy="549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34F565-1093-4F5C-BEA5-E58971E01227}"/>
              </a:ext>
            </a:extLst>
          </p:cNvPr>
          <p:cNvCxnSpPr>
            <a:cxnSpLocks/>
            <a:stCxn id="35" idx="1"/>
            <a:endCxn id="42" idx="0"/>
          </p:cNvCxnSpPr>
          <p:nvPr/>
        </p:nvCxnSpPr>
        <p:spPr>
          <a:xfrm flipH="1" flipV="1">
            <a:off x="7102714" y="3692646"/>
            <a:ext cx="181393" cy="4869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E4C5C7-B53D-4FEB-BDEE-0862371D6154}"/>
              </a:ext>
            </a:extLst>
          </p:cNvPr>
          <p:cNvCxnSpPr>
            <a:cxnSpLocks/>
            <a:stCxn id="25" idx="6"/>
            <a:endCxn id="27" idx="2"/>
          </p:cNvCxnSpPr>
          <p:nvPr/>
        </p:nvCxnSpPr>
        <p:spPr>
          <a:xfrm flipH="1" flipV="1">
            <a:off x="7585598" y="2592090"/>
            <a:ext cx="694773" cy="2590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الجيل الثاني : استثمار مخرجات الأبحاث العلمية الأساسية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sp>
        <p:nvSpPr>
          <p:cNvPr id="30" name="Oval 29">
            <a:extLst>
              <a:ext uri="{FF2B5EF4-FFF2-40B4-BE49-F238E27FC236}">
                <a16:creationId xmlns:a16="http://schemas.microsoft.com/office/drawing/2014/main" id="{921907C1-285B-40E4-8322-C6B412E5B444}"/>
              </a:ext>
            </a:extLst>
          </p:cNvPr>
          <p:cNvSpPr/>
          <p:nvPr/>
        </p:nvSpPr>
        <p:spPr>
          <a:xfrm>
            <a:off x="4809101" y="1337842"/>
            <a:ext cx="2464095" cy="2464095"/>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الجيل الثاني</a:t>
            </a:r>
            <a:endParaRPr lang="en-US" b="1" dirty="0">
              <a:latin typeface="Dubai" panose="020B0503030403030204" pitchFamily="34" charset="-78"/>
              <a:cs typeface="Dubai" panose="020B0503030403030204" pitchFamily="34" charset="-78"/>
            </a:endParaRPr>
          </a:p>
        </p:txBody>
      </p:sp>
      <p:sp>
        <p:nvSpPr>
          <p:cNvPr id="31" name="Block Arc 30">
            <a:extLst>
              <a:ext uri="{FF2B5EF4-FFF2-40B4-BE49-F238E27FC236}">
                <a16:creationId xmlns:a16="http://schemas.microsoft.com/office/drawing/2014/main" id="{13AD7D6E-9F41-416F-B63A-6DDEE623CF04}"/>
              </a:ext>
            </a:extLst>
          </p:cNvPr>
          <p:cNvSpPr/>
          <p:nvPr/>
        </p:nvSpPr>
        <p:spPr>
          <a:xfrm flipV="1">
            <a:off x="4329962" y="849577"/>
            <a:ext cx="3440624" cy="3440624"/>
          </a:xfrm>
          <a:prstGeom prst="blockArc">
            <a:avLst>
              <a:gd name="adj1" fmla="val 10583492"/>
              <a:gd name="adj2" fmla="val 517202"/>
              <a:gd name="adj3" fmla="val 70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9" name="Oval 28">
            <a:extLst>
              <a:ext uri="{FF2B5EF4-FFF2-40B4-BE49-F238E27FC236}">
                <a16:creationId xmlns:a16="http://schemas.microsoft.com/office/drawing/2014/main" id="{D1C6B261-2F2B-4449-9E89-17126F52BD11}"/>
              </a:ext>
            </a:extLst>
          </p:cNvPr>
          <p:cNvSpPr/>
          <p:nvPr/>
        </p:nvSpPr>
        <p:spPr>
          <a:xfrm>
            <a:off x="4445544" y="297961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Oval 26">
            <a:extLst>
              <a:ext uri="{FF2B5EF4-FFF2-40B4-BE49-F238E27FC236}">
                <a16:creationId xmlns:a16="http://schemas.microsoft.com/office/drawing/2014/main" id="{85590AA2-8A3A-4BD0-A368-139BA6CB1F90}"/>
              </a:ext>
            </a:extLst>
          </p:cNvPr>
          <p:cNvSpPr/>
          <p:nvPr/>
        </p:nvSpPr>
        <p:spPr>
          <a:xfrm>
            <a:off x="7585598" y="2506849"/>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0" name="Group 19">
            <a:extLst>
              <a:ext uri="{FF2B5EF4-FFF2-40B4-BE49-F238E27FC236}">
                <a16:creationId xmlns:a16="http://schemas.microsoft.com/office/drawing/2014/main" id="{F23AFBE6-D7FF-4EC3-B62E-5DC799A87C99}"/>
              </a:ext>
            </a:extLst>
          </p:cNvPr>
          <p:cNvGrpSpPr/>
          <p:nvPr/>
        </p:nvGrpSpPr>
        <p:grpSpPr>
          <a:xfrm>
            <a:off x="7835685" y="2501774"/>
            <a:ext cx="1549830" cy="1549830"/>
            <a:chOff x="6991823" y="4171940"/>
            <a:chExt cx="1549830" cy="1549830"/>
          </a:xfrm>
        </p:grpSpPr>
        <p:sp>
          <p:nvSpPr>
            <p:cNvPr id="24" name="Oval 23">
              <a:extLst>
                <a:ext uri="{FF2B5EF4-FFF2-40B4-BE49-F238E27FC236}">
                  <a16:creationId xmlns:a16="http://schemas.microsoft.com/office/drawing/2014/main" id="{C334DB9C-BF59-4DF8-A606-95C22F64A91D}"/>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خدمات مشتركة</a:t>
              </a:r>
              <a:endParaRPr lang="en-US" b="1" dirty="0">
                <a:latin typeface="Dubai" panose="020B0503030403030204" pitchFamily="34" charset="-78"/>
                <a:cs typeface="Dubai" panose="020B0503030403030204" pitchFamily="34" charset="-78"/>
              </a:endParaRPr>
            </a:p>
          </p:txBody>
        </p:sp>
        <p:sp>
          <p:nvSpPr>
            <p:cNvPr id="25" name="Oval 24">
              <a:extLst>
                <a:ext uri="{FF2B5EF4-FFF2-40B4-BE49-F238E27FC236}">
                  <a16:creationId xmlns:a16="http://schemas.microsoft.com/office/drawing/2014/main" id="{AEE950E5-C4F3-4925-9939-AE65A31C7CB8}"/>
                </a:ext>
              </a:extLst>
            </p:cNvPr>
            <p:cNvSpPr/>
            <p:nvPr/>
          </p:nvSpPr>
          <p:spPr>
            <a:xfrm>
              <a:off x="7266027" y="4436077"/>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33" name="Group 32">
            <a:extLst>
              <a:ext uri="{FF2B5EF4-FFF2-40B4-BE49-F238E27FC236}">
                <a16:creationId xmlns:a16="http://schemas.microsoft.com/office/drawing/2014/main" id="{2F49C143-3CD4-42E8-B62A-653EA535EF5F}"/>
              </a:ext>
            </a:extLst>
          </p:cNvPr>
          <p:cNvGrpSpPr/>
          <p:nvPr/>
        </p:nvGrpSpPr>
        <p:grpSpPr>
          <a:xfrm>
            <a:off x="6498281" y="4083124"/>
            <a:ext cx="1549830" cy="1549830"/>
            <a:chOff x="6991823" y="4171940"/>
            <a:chExt cx="1549830" cy="1549830"/>
          </a:xfrm>
        </p:grpSpPr>
        <p:sp>
          <p:nvSpPr>
            <p:cNvPr id="34" name="Oval 33">
              <a:extLst>
                <a:ext uri="{FF2B5EF4-FFF2-40B4-BE49-F238E27FC236}">
                  <a16:creationId xmlns:a16="http://schemas.microsoft.com/office/drawing/2014/main" id="{86FDADDF-90E2-4F81-AC89-23401C85C761}"/>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تجاوب مع السوق</a:t>
              </a:r>
              <a:endParaRPr lang="en-US" b="1" dirty="0">
                <a:latin typeface="Dubai" panose="020B0503030403030204" pitchFamily="34" charset="-78"/>
                <a:cs typeface="Dubai" panose="020B0503030403030204" pitchFamily="34" charset="-78"/>
              </a:endParaRPr>
            </a:p>
          </p:txBody>
        </p:sp>
        <p:sp>
          <p:nvSpPr>
            <p:cNvPr id="35" name="Oval 34">
              <a:extLst>
                <a:ext uri="{FF2B5EF4-FFF2-40B4-BE49-F238E27FC236}">
                  <a16:creationId xmlns:a16="http://schemas.microsoft.com/office/drawing/2014/main" id="{CCBA1C21-F5F2-474C-83AA-4F990376250C}"/>
                </a:ext>
              </a:extLst>
            </p:cNvPr>
            <p:cNvSpPr/>
            <p:nvPr/>
          </p:nvSpPr>
          <p:spPr>
            <a:xfrm>
              <a:off x="7752682" y="4243491"/>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36" name="Group 35">
            <a:extLst>
              <a:ext uri="{FF2B5EF4-FFF2-40B4-BE49-F238E27FC236}">
                <a16:creationId xmlns:a16="http://schemas.microsoft.com/office/drawing/2014/main" id="{6D38E9D8-3C24-4C1C-94B7-71075DAC8C17}"/>
              </a:ext>
            </a:extLst>
          </p:cNvPr>
          <p:cNvGrpSpPr/>
          <p:nvPr/>
        </p:nvGrpSpPr>
        <p:grpSpPr>
          <a:xfrm flipH="1">
            <a:off x="2882514" y="2794638"/>
            <a:ext cx="1549830" cy="1549830"/>
            <a:chOff x="6991823" y="4171940"/>
            <a:chExt cx="1549830" cy="1549830"/>
          </a:xfrm>
        </p:grpSpPr>
        <p:sp>
          <p:nvSpPr>
            <p:cNvPr id="37" name="Oval 36">
              <a:extLst>
                <a:ext uri="{FF2B5EF4-FFF2-40B4-BE49-F238E27FC236}">
                  <a16:creationId xmlns:a16="http://schemas.microsoft.com/office/drawing/2014/main" id="{911047DB-141B-4F6D-854F-8BE32FA48CD3}"/>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مكان للإقامة</a:t>
              </a:r>
              <a:endParaRPr lang="en-US" b="1" dirty="0">
                <a:latin typeface="Dubai" panose="020B0503030403030204" pitchFamily="34" charset="-78"/>
                <a:cs typeface="Dubai" panose="020B0503030403030204" pitchFamily="34" charset="-78"/>
              </a:endParaRPr>
            </a:p>
          </p:txBody>
        </p:sp>
        <p:sp>
          <p:nvSpPr>
            <p:cNvPr id="38" name="Oval 37">
              <a:extLst>
                <a:ext uri="{FF2B5EF4-FFF2-40B4-BE49-F238E27FC236}">
                  <a16:creationId xmlns:a16="http://schemas.microsoft.com/office/drawing/2014/main" id="{9214D8B6-E333-4412-8FB7-54E371E7F4F5}"/>
                </a:ext>
              </a:extLst>
            </p:cNvPr>
            <p:cNvSpPr/>
            <p:nvPr/>
          </p:nvSpPr>
          <p:spPr>
            <a:xfrm>
              <a:off x="7233173" y="4478838"/>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39" name="Group 38">
            <a:extLst>
              <a:ext uri="{FF2B5EF4-FFF2-40B4-BE49-F238E27FC236}">
                <a16:creationId xmlns:a16="http://schemas.microsoft.com/office/drawing/2014/main" id="{1DE95C88-4299-4B70-A528-1ED2A822B86D}"/>
              </a:ext>
            </a:extLst>
          </p:cNvPr>
          <p:cNvGrpSpPr/>
          <p:nvPr/>
        </p:nvGrpSpPr>
        <p:grpSpPr>
          <a:xfrm flipH="1">
            <a:off x="4432344" y="4290201"/>
            <a:ext cx="1549830" cy="1549830"/>
            <a:chOff x="6991823" y="4171940"/>
            <a:chExt cx="1549830" cy="1549830"/>
          </a:xfrm>
        </p:grpSpPr>
        <p:sp>
          <p:nvSpPr>
            <p:cNvPr id="40" name="Oval 39">
              <a:extLst>
                <a:ext uri="{FF2B5EF4-FFF2-40B4-BE49-F238E27FC236}">
                  <a16:creationId xmlns:a16="http://schemas.microsoft.com/office/drawing/2014/main" id="{50459D3B-8052-4CC9-8D0B-747B775DD564}"/>
                </a:ext>
              </a:extLst>
            </p:cNvPr>
            <p:cNvSpPr/>
            <p:nvPr/>
          </p:nvSpPr>
          <p:spPr>
            <a:xfrm>
              <a:off x="6991823" y="4171940"/>
              <a:ext cx="1549830" cy="1549830"/>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تدريب و تأهيل</a:t>
              </a:r>
              <a:endParaRPr lang="en-US" b="1" dirty="0">
                <a:latin typeface="Dubai" panose="020B0503030403030204" pitchFamily="34" charset="-78"/>
                <a:cs typeface="Dubai" panose="020B0503030403030204" pitchFamily="34" charset="-78"/>
              </a:endParaRPr>
            </a:p>
          </p:txBody>
        </p:sp>
        <p:sp>
          <p:nvSpPr>
            <p:cNvPr id="41" name="Oval 40">
              <a:extLst>
                <a:ext uri="{FF2B5EF4-FFF2-40B4-BE49-F238E27FC236}">
                  <a16:creationId xmlns:a16="http://schemas.microsoft.com/office/drawing/2014/main" id="{18F18E2A-B833-4DFF-A899-1354768BA1C8}"/>
                </a:ext>
              </a:extLst>
            </p:cNvPr>
            <p:cNvSpPr/>
            <p:nvPr/>
          </p:nvSpPr>
          <p:spPr>
            <a:xfrm>
              <a:off x="7681497" y="4294322"/>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sp>
        <p:nvSpPr>
          <p:cNvPr id="42" name="Oval 41">
            <a:extLst>
              <a:ext uri="{FF2B5EF4-FFF2-40B4-BE49-F238E27FC236}">
                <a16:creationId xmlns:a16="http://schemas.microsoft.com/office/drawing/2014/main" id="{811548F7-03CA-46FA-8CCD-F7E9146E642F}"/>
              </a:ext>
            </a:extLst>
          </p:cNvPr>
          <p:cNvSpPr/>
          <p:nvPr/>
        </p:nvSpPr>
        <p:spPr>
          <a:xfrm>
            <a:off x="7017473" y="3692646"/>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Oval 42">
            <a:extLst>
              <a:ext uri="{FF2B5EF4-FFF2-40B4-BE49-F238E27FC236}">
                <a16:creationId xmlns:a16="http://schemas.microsoft.com/office/drawing/2014/main" id="{9290FFD5-ECC1-48A9-AD7D-E6D59E473541}"/>
              </a:ext>
            </a:extLst>
          </p:cNvPr>
          <p:cNvSpPr/>
          <p:nvPr/>
        </p:nvSpPr>
        <p:spPr>
          <a:xfrm>
            <a:off x="5122018" y="3811398"/>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56" name="Straight Connector 55">
            <a:extLst>
              <a:ext uri="{FF2B5EF4-FFF2-40B4-BE49-F238E27FC236}">
                <a16:creationId xmlns:a16="http://schemas.microsoft.com/office/drawing/2014/main" id="{28CBB82E-FC01-400E-9899-A91A70647BD0}"/>
              </a:ext>
            </a:extLst>
          </p:cNvPr>
          <p:cNvCxnSpPr>
            <a:cxnSpLocks/>
            <a:stCxn id="38" idx="1"/>
            <a:endCxn id="29" idx="2"/>
          </p:cNvCxnSpPr>
          <p:nvPr/>
        </p:nvCxnSpPr>
        <p:spPr>
          <a:xfrm flipV="1">
            <a:off x="4166027" y="3064855"/>
            <a:ext cx="279517" cy="616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ooter Placeholder 60">
            <a:extLst>
              <a:ext uri="{FF2B5EF4-FFF2-40B4-BE49-F238E27FC236}">
                <a16:creationId xmlns:a16="http://schemas.microsoft.com/office/drawing/2014/main" id="{FB2BA14F-A3A3-4F8F-9F28-FAD1CEF3D6FA}"/>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160085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الجيل الثالث : التغير التقني السريع، وانفتاح أسواق حقوق الملكية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10" name="Group 9">
            <a:extLst>
              <a:ext uri="{FF2B5EF4-FFF2-40B4-BE49-F238E27FC236}">
                <a16:creationId xmlns:a16="http://schemas.microsoft.com/office/drawing/2014/main" id="{2CBD5D76-FB46-40C8-B229-32F5EFC88043}"/>
              </a:ext>
            </a:extLst>
          </p:cNvPr>
          <p:cNvGrpSpPr/>
          <p:nvPr/>
        </p:nvGrpSpPr>
        <p:grpSpPr>
          <a:xfrm>
            <a:off x="2805588" y="1403961"/>
            <a:ext cx="6568287" cy="4990454"/>
            <a:chOff x="2817228" y="849577"/>
            <a:chExt cx="6568287" cy="4990454"/>
          </a:xfrm>
        </p:grpSpPr>
        <p:cxnSp>
          <p:nvCxnSpPr>
            <p:cNvPr id="48" name="Straight Connector 47">
              <a:extLst>
                <a:ext uri="{FF2B5EF4-FFF2-40B4-BE49-F238E27FC236}">
                  <a16:creationId xmlns:a16="http://schemas.microsoft.com/office/drawing/2014/main" id="{EF26C60B-9073-4A6E-9B32-CCDF6B15C6DC}"/>
                </a:ext>
              </a:extLst>
            </p:cNvPr>
            <p:cNvCxnSpPr>
              <a:cxnSpLocks/>
              <a:stCxn id="44" idx="1"/>
            </p:cNvCxnSpPr>
            <p:nvPr/>
          </p:nvCxnSpPr>
          <p:spPr>
            <a:xfrm flipV="1">
              <a:off x="4100741" y="1368909"/>
              <a:ext cx="720403" cy="81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62A57A4-E1CD-4064-88B6-57B82DF8B175}"/>
                </a:ext>
              </a:extLst>
            </p:cNvPr>
            <p:cNvCxnSpPr>
              <a:cxnSpLocks/>
              <a:stCxn id="41" idx="0"/>
            </p:cNvCxnSpPr>
            <p:nvPr/>
          </p:nvCxnSpPr>
          <p:spPr>
            <a:xfrm flipH="1" flipV="1">
              <a:off x="5193205" y="3863129"/>
              <a:ext cx="14054" cy="549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634F565-1093-4F5C-BEA5-E58971E01227}"/>
                </a:ext>
              </a:extLst>
            </p:cNvPr>
            <p:cNvCxnSpPr>
              <a:cxnSpLocks/>
              <a:stCxn id="35" idx="1"/>
              <a:endCxn id="42" idx="0"/>
            </p:cNvCxnSpPr>
            <p:nvPr/>
          </p:nvCxnSpPr>
          <p:spPr>
            <a:xfrm flipH="1" flipV="1">
              <a:off x="7102714" y="3692646"/>
              <a:ext cx="181393" cy="48699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E4C5C7-B53D-4FEB-BDEE-0862371D6154}"/>
                </a:ext>
              </a:extLst>
            </p:cNvPr>
            <p:cNvCxnSpPr>
              <a:cxnSpLocks/>
              <a:stCxn id="25" idx="6"/>
              <a:endCxn id="27" idx="2"/>
            </p:cNvCxnSpPr>
            <p:nvPr/>
          </p:nvCxnSpPr>
          <p:spPr>
            <a:xfrm flipH="1" flipV="1">
              <a:off x="7585598" y="2592090"/>
              <a:ext cx="694773" cy="2590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21907C1-285B-40E4-8322-C6B412E5B444}"/>
                </a:ext>
              </a:extLst>
            </p:cNvPr>
            <p:cNvSpPr/>
            <p:nvPr/>
          </p:nvSpPr>
          <p:spPr>
            <a:xfrm>
              <a:off x="4809101" y="1337842"/>
              <a:ext cx="2464095" cy="2464095"/>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الجيل الثالث </a:t>
              </a:r>
              <a:endParaRPr lang="en-US" b="1" dirty="0">
                <a:latin typeface="Dubai" panose="020B0503030403030204" pitchFamily="34" charset="-78"/>
                <a:cs typeface="Dubai" panose="020B0503030403030204" pitchFamily="34" charset="-78"/>
              </a:endParaRPr>
            </a:p>
          </p:txBody>
        </p:sp>
        <p:sp>
          <p:nvSpPr>
            <p:cNvPr id="31" name="Block Arc 30">
              <a:extLst>
                <a:ext uri="{FF2B5EF4-FFF2-40B4-BE49-F238E27FC236}">
                  <a16:creationId xmlns:a16="http://schemas.microsoft.com/office/drawing/2014/main" id="{13AD7D6E-9F41-416F-B63A-6DDEE623CF04}"/>
                </a:ext>
              </a:extLst>
            </p:cNvPr>
            <p:cNvSpPr/>
            <p:nvPr/>
          </p:nvSpPr>
          <p:spPr>
            <a:xfrm flipV="1">
              <a:off x="4329962" y="849577"/>
              <a:ext cx="3440624" cy="3440624"/>
            </a:xfrm>
            <a:prstGeom prst="blockArc">
              <a:avLst>
                <a:gd name="adj1" fmla="val 7241743"/>
                <a:gd name="adj2" fmla="val 517202"/>
                <a:gd name="adj3" fmla="val 7013"/>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9" name="Oval 28">
              <a:extLst>
                <a:ext uri="{FF2B5EF4-FFF2-40B4-BE49-F238E27FC236}">
                  <a16:creationId xmlns:a16="http://schemas.microsoft.com/office/drawing/2014/main" id="{D1C6B261-2F2B-4449-9E89-17126F52BD11}"/>
                </a:ext>
              </a:extLst>
            </p:cNvPr>
            <p:cNvSpPr/>
            <p:nvPr/>
          </p:nvSpPr>
          <p:spPr>
            <a:xfrm>
              <a:off x="4445544" y="2979614"/>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7" name="Oval 26">
              <a:extLst>
                <a:ext uri="{FF2B5EF4-FFF2-40B4-BE49-F238E27FC236}">
                  <a16:creationId xmlns:a16="http://schemas.microsoft.com/office/drawing/2014/main" id="{85590AA2-8A3A-4BD0-A368-139BA6CB1F90}"/>
                </a:ext>
              </a:extLst>
            </p:cNvPr>
            <p:cNvSpPr/>
            <p:nvPr/>
          </p:nvSpPr>
          <p:spPr>
            <a:xfrm>
              <a:off x="7585598" y="2506849"/>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0" name="Group 19">
              <a:extLst>
                <a:ext uri="{FF2B5EF4-FFF2-40B4-BE49-F238E27FC236}">
                  <a16:creationId xmlns:a16="http://schemas.microsoft.com/office/drawing/2014/main" id="{F23AFBE6-D7FF-4EC3-B62E-5DC799A87C99}"/>
                </a:ext>
              </a:extLst>
            </p:cNvPr>
            <p:cNvGrpSpPr/>
            <p:nvPr/>
          </p:nvGrpSpPr>
          <p:grpSpPr>
            <a:xfrm>
              <a:off x="7835685" y="2501774"/>
              <a:ext cx="1549830" cy="1549830"/>
              <a:chOff x="6991823" y="4171940"/>
              <a:chExt cx="1549830" cy="1549830"/>
            </a:xfrm>
          </p:grpSpPr>
          <p:sp>
            <p:nvSpPr>
              <p:cNvPr id="24" name="Oval 23">
                <a:extLst>
                  <a:ext uri="{FF2B5EF4-FFF2-40B4-BE49-F238E27FC236}">
                    <a16:creationId xmlns:a16="http://schemas.microsoft.com/office/drawing/2014/main" id="{C334DB9C-BF59-4DF8-A606-95C22F64A91D}"/>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خدمات مشتركة</a:t>
                </a:r>
                <a:endParaRPr lang="en-US" b="1" dirty="0">
                  <a:latin typeface="Dubai" panose="020B0503030403030204" pitchFamily="34" charset="-78"/>
                  <a:cs typeface="Dubai" panose="020B0503030403030204" pitchFamily="34" charset="-78"/>
                </a:endParaRPr>
              </a:p>
            </p:txBody>
          </p:sp>
          <p:sp>
            <p:nvSpPr>
              <p:cNvPr id="25" name="Oval 24">
                <a:extLst>
                  <a:ext uri="{FF2B5EF4-FFF2-40B4-BE49-F238E27FC236}">
                    <a16:creationId xmlns:a16="http://schemas.microsoft.com/office/drawing/2014/main" id="{AEE950E5-C4F3-4925-9939-AE65A31C7CB8}"/>
                  </a:ext>
                </a:extLst>
              </p:cNvPr>
              <p:cNvSpPr/>
              <p:nvPr/>
            </p:nvSpPr>
            <p:spPr>
              <a:xfrm>
                <a:off x="7266027" y="4436077"/>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grpSp>
          <p:nvGrpSpPr>
            <p:cNvPr id="33" name="Group 32">
              <a:extLst>
                <a:ext uri="{FF2B5EF4-FFF2-40B4-BE49-F238E27FC236}">
                  <a16:creationId xmlns:a16="http://schemas.microsoft.com/office/drawing/2014/main" id="{2F49C143-3CD4-42E8-B62A-653EA535EF5F}"/>
                </a:ext>
              </a:extLst>
            </p:cNvPr>
            <p:cNvGrpSpPr/>
            <p:nvPr/>
          </p:nvGrpSpPr>
          <p:grpSpPr>
            <a:xfrm>
              <a:off x="6498281" y="4083124"/>
              <a:ext cx="1549830" cy="1549830"/>
              <a:chOff x="6991823" y="4171940"/>
              <a:chExt cx="1549830" cy="1549830"/>
            </a:xfrm>
          </p:grpSpPr>
          <p:sp>
            <p:nvSpPr>
              <p:cNvPr id="34" name="Oval 33">
                <a:extLst>
                  <a:ext uri="{FF2B5EF4-FFF2-40B4-BE49-F238E27FC236}">
                    <a16:creationId xmlns:a16="http://schemas.microsoft.com/office/drawing/2014/main" id="{86FDADDF-90E2-4F81-AC89-23401C85C761}"/>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تجاوب مع السوق</a:t>
                </a:r>
                <a:endParaRPr lang="en-US" b="1" dirty="0">
                  <a:latin typeface="Dubai" panose="020B0503030403030204" pitchFamily="34" charset="-78"/>
                  <a:cs typeface="Dubai" panose="020B0503030403030204" pitchFamily="34" charset="-78"/>
                </a:endParaRPr>
              </a:p>
            </p:txBody>
          </p:sp>
          <p:sp>
            <p:nvSpPr>
              <p:cNvPr id="35" name="Oval 34">
                <a:extLst>
                  <a:ext uri="{FF2B5EF4-FFF2-40B4-BE49-F238E27FC236}">
                    <a16:creationId xmlns:a16="http://schemas.microsoft.com/office/drawing/2014/main" id="{CCBA1C21-F5F2-474C-83AA-4F990376250C}"/>
                  </a:ext>
                </a:extLst>
              </p:cNvPr>
              <p:cNvSpPr/>
              <p:nvPr/>
            </p:nvSpPr>
            <p:spPr>
              <a:xfrm>
                <a:off x="7752682" y="4243491"/>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sp>
          <p:nvSpPr>
            <p:cNvPr id="37" name="Oval 36">
              <a:extLst>
                <a:ext uri="{FF2B5EF4-FFF2-40B4-BE49-F238E27FC236}">
                  <a16:creationId xmlns:a16="http://schemas.microsoft.com/office/drawing/2014/main" id="{911047DB-141B-4F6D-854F-8BE32FA48CD3}"/>
                </a:ext>
              </a:extLst>
            </p:cNvPr>
            <p:cNvSpPr/>
            <p:nvPr/>
          </p:nvSpPr>
          <p:spPr>
            <a:xfrm flipH="1">
              <a:off x="2882514" y="2801562"/>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مكان للإقامة</a:t>
              </a:r>
              <a:endParaRPr lang="en-US" b="1" dirty="0">
                <a:latin typeface="Dubai" panose="020B0503030403030204" pitchFamily="34" charset="-78"/>
                <a:cs typeface="Dubai" panose="020B0503030403030204" pitchFamily="34" charset="-78"/>
              </a:endParaRPr>
            </a:p>
          </p:txBody>
        </p:sp>
        <p:sp>
          <p:nvSpPr>
            <p:cNvPr id="38" name="Oval 37">
              <a:extLst>
                <a:ext uri="{FF2B5EF4-FFF2-40B4-BE49-F238E27FC236}">
                  <a16:creationId xmlns:a16="http://schemas.microsoft.com/office/drawing/2014/main" id="{9214D8B6-E333-4412-8FB7-54E371E7F4F5}"/>
                </a:ext>
              </a:extLst>
            </p:cNvPr>
            <p:cNvSpPr/>
            <p:nvPr/>
          </p:nvSpPr>
          <p:spPr>
            <a:xfrm flipH="1">
              <a:off x="4020512" y="3108460"/>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nvGrpSpPr>
            <p:cNvPr id="39" name="Group 38">
              <a:extLst>
                <a:ext uri="{FF2B5EF4-FFF2-40B4-BE49-F238E27FC236}">
                  <a16:creationId xmlns:a16="http://schemas.microsoft.com/office/drawing/2014/main" id="{1DE95C88-4299-4B70-A528-1ED2A822B86D}"/>
                </a:ext>
              </a:extLst>
            </p:cNvPr>
            <p:cNvGrpSpPr/>
            <p:nvPr/>
          </p:nvGrpSpPr>
          <p:grpSpPr>
            <a:xfrm flipH="1">
              <a:off x="4432344" y="4290201"/>
              <a:ext cx="1549830" cy="1549830"/>
              <a:chOff x="6991823" y="4171940"/>
              <a:chExt cx="1549830" cy="1549830"/>
            </a:xfrm>
          </p:grpSpPr>
          <p:sp>
            <p:nvSpPr>
              <p:cNvPr id="40" name="Oval 39">
                <a:extLst>
                  <a:ext uri="{FF2B5EF4-FFF2-40B4-BE49-F238E27FC236}">
                    <a16:creationId xmlns:a16="http://schemas.microsoft.com/office/drawing/2014/main" id="{50459D3B-8052-4CC9-8D0B-747B775DD564}"/>
                  </a:ext>
                </a:extLst>
              </p:cNvPr>
              <p:cNvSpPr/>
              <p:nvPr/>
            </p:nvSpPr>
            <p:spPr>
              <a:xfrm>
                <a:off x="6991823" y="4171940"/>
                <a:ext cx="1549830" cy="1549830"/>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تدريب و تأهيل</a:t>
                </a:r>
                <a:endParaRPr lang="en-US" b="1" dirty="0">
                  <a:latin typeface="Dubai" panose="020B0503030403030204" pitchFamily="34" charset="-78"/>
                  <a:cs typeface="Dubai" panose="020B0503030403030204" pitchFamily="34" charset="-78"/>
                </a:endParaRPr>
              </a:p>
            </p:txBody>
          </p:sp>
          <p:sp>
            <p:nvSpPr>
              <p:cNvPr id="41" name="Oval 40">
                <a:extLst>
                  <a:ext uri="{FF2B5EF4-FFF2-40B4-BE49-F238E27FC236}">
                    <a16:creationId xmlns:a16="http://schemas.microsoft.com/office/drawing/2014/main" id="{18F18E2A-B833-4DFF-A899-1354768BA1C8}"/>
                  </a:ext>
                </a:extLst>
              </p:cNvPr>
              <p:cNvSpPr/>
              <p:nvPr/>
            </p:nvSpPr>
            <p:spPr>
              <a:xfrm>
                <a:off x="7681497" y="4294322"/>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grpSp>
        <p:sp>
          <p:nvSpPr>
            <p:cNvPr id="42" name="Oval 41">
              <a:extLst>
                <a:ext uri="{FF2B5EF4-FFF2-40B4-BE49-F238E27FC236}">
                  <a16:creationId xmlns:a16="http://schemas.microsoft.com/office/drawing/2014/main" id="{811548F7-03CA-46FA-8CCD-F7E9146E642F}"/>
                </a:ext>
              </a:extLst>
            </p:cNvPr>
            <p:cNvSpPr/>
            <p:nvPr/>
          </p:nvSpPr>
          <p:spPr>
            <a:xfrm>
              <a:off x="7017473" y="3692646"/>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Oval 42">
              <a:extLst>
                <a:ext uri="{FF2B5EF4-FFF2-40B4-BE49-F238E27FC236}">
                  <a16:creationId xmlns:a16="http://schemas.microsoft.com/office/drawing/2014/main" id="{9290FFD5-ECC1-48A9-AD7D-E6D59E473541}"/>
                </a:ext>
              </a:extLst>
            </p:cNvPr>
            <p:cNvSpPr/>
            <p:nvPr/>
          </p:nvSpPr>
          <p:spPr>
            <a:xfrm>
              <a:off x="5122018" y="3811398"/>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56" name="Straight Connector 55">
              <a:extLst>
                <a:ext uri="{FF2B5EF4-FFF2-40B4-BE49-F238E27FC236}">
                  <a16:creationId xmlns:a16="http://schemas.microsoft.com/office/drawing/2014/main" id="{28CBB82E-FC01-400E-9899-A91A70647BD0}"/>
                </a:ext>
              </a:extLst>
            </p:cNvPr>
            <p:cNvCxnSpPr>
              <a:cxnSpLocks/>
              <a:stCxn id="38" idx="1"/>
              <a:endCxn id="29" idx="2"/>
            </p:cNvCxnSpPr>
            <p:nvPr/>
          </p:nvCxnSpPr>
          <p:spPr>
            <a:xfrm flipV="1">
              <a:off x="4166027" y="3064855"/>
              <a:ext cx="279517" cy="685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7C56F70-1B3E-45F2-831D-E9DBFA071758}"/>
                </a:ext>
              </a:extLst>
            </p:cNvPr>
            <p:cNvSpPr/>
            <p:nvPr/>
          </p:nvSpPr>
          <p:spPr>
            <a:xfrm>
              <a:off x="4784965" y="1315516"/>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Oval 31">
              <a:extLst>
                <a:ext uri="{FF2B5EF4-FFF2-40B4-BE49-F238E27FC236}">
                  <a16:creationId xmlns:a16="http://schemas.microsoft.com/office/drawing/2014/main" id="{35F9A2F5-A64C-4AC8-9D3E-EA6E105E7AF0}"/>
                </a:ext>
              </a:extLst>
            </p:cNvPr>
            <p:cNvSpPr/>
            <p:nvPr/>
          </p:nvSpPr>
          <p:spPr>
            <a:xfrm flipH="1">
              <a:off x="2817228" y="1045202"/>
              <a:ext cx="1549830" cy="1549830"/>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latin typeface="Dubai" panose="020B0503030403030204" pitchFamily="34" charset="-78"/>
                  <a:cs typeface="Dubai" panose="020B0503030403030204" pitchFamily="34" charset="-78"/>
                </a:rPr>
                <a:t>الخدمات المالية </a:t>
              </a:r>
              <a:endParaRPr lang="en-US" b="1" dirty="0">
                <a:latin typeface="Dubai" panose="020B0503030403030204" pitchFamily="34" charset="-78"/>
                <a:cs typeface="Dubai" panose="020B0503030403030204" pitchFamily="34" charset="-78"/>
              </a:endParaRPr>
            </a:p>
          </p:txBody>
        </p:sp>
        <p:sp>
          <p:nvSpPr>
            <p:cNvPr id="44" name="Oval 43">
              <a:extLst>
                <a:ext uri="{FF2B5EF4-FFF2-40B4-BE49-F238E27FC236}">
                  <a16:creationId xmlns:a16="http://schemas.microsoft.com/office/drawing/2014/main" id="{7DC22542-C1F5-486D-A2BA-6606AA3E51AE}"/>
                </a:ext>
              </a:extLst>
            </p:cNvPr>
            <p:cNvSpPr/>
            <p:nvPr/>
          </p:nvSpPr>
          <p:spPr>
            <a:xfrm flipH="1">
              <a:off x="3955226" y="1352100"/>
              <a:ext cx="170482" cy="170482"/>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Dubai" panose="020B0503030403030204" pitchFamily="34" charset="-78"/>
                <a:cs typeface="Dubai" panose="020B0503030403030204" pitchFamily="34" charset="-78"/>
              </a:endParaRPr>
            </a:p>
          </p:txBody>
        </p:sp>
        <p:cxnSp>
          <p:nvCxnSpPr>
            <p:cNvPr id="46" name="Straight Connector 45">
              <a:extLst>
                <a:ext uri="{FF2B5EF4-FFF2-40B4-BE49-F238E27FC236}">
                  <a16:creationId xmlns:a16="http://schemas.microsoft.com/office/drawing/2014/main" id="{BBA3AAF5-FA90-417B-A8B7-791837BD29C5}"/>
                </a:ext>
              </a:extLst>
            </p:cNvPr>
            <p:cNvCxnSpPr>
              <a:cxnSpLocks/>
              <a:endCxn id="28" idx="2"/>
            </p:cNvCxnSpPr>
            <p:nvPr/>
          </p:nvCxnSpPr>
          <p:spPr>
            <a:xfrm>
              <a:off x="4784965" y="1400757"/>
              <a:ext cx="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1" name="Footer Placeholder 10">
            <a:extLst>
              <a:ext uri="{FF2B5EF4-FFF2-40B4-BE49-F238E27FC236}">
                <a16:creationId xmlns:a16="http://schemas.microsoft.com/office/drawing/2014/main" id="{2F01696C-BDD6-46AA-A4F3-A79F23169C1F}"/>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425721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D380-EABC-478A-BE44-57BF92A4EC16}"/>
              </a:ext>
            </a:extLst>
          </p:cNvPr>
          <p:cNvSpPr>
            <a:spLocks noGrp="1"/>
          </p:cNvSpPr>
          <p:nvPr>
            <p:ph type="title"/>
          </p:nvPr>
        </p:nvSpPr>
        <p:spPr>
          <a:xfrm>
            <a:off x="1482436" y="463585"/>
            <a:ext cx="9214592" cy="436278"/>
          </a:xfrm>
        </p:spPr>
        <p:txBody>
          <a:bodyPr vert="horz" lIns="91440" tIns="45720" rIns="91440" bIns="45720" rtlCol="0" anchor="b">
            <a:normAutofit fontScale="90000"/>
          </a:bodyPr>
          <a:lstStyle/>
          <a:p>
            <a:r>
              <a:rPr lang="ar-SA" b="1" dirty="0">
                <a:latin typeface="Dubai" panose="020B0503030403030204" pitchFamily="34" charset="-78"/>
                <a:cs typeface="Dubai" panose="020B0503030403030204" pitchFamily="34" charset="-78"/>
              </a:rPr>
              <a:t>الجيل الرابع : الحاضنات الافتراضية وشبكات الأعمال </a:t>
            </a:r>
          </a:p>
        </p:txBody>
      </p:sp>
      <p:sp>
        <p:nvSpPr>
          <p:cNvPr id="5" name="Slide Number Placeholder 4">
            <a:extLst>
              <a:ext uri="{FF2B5EF4-FFF2-40B4-BE49-F238E27FC236}">
                <a16:creationId xmlns:a16="http://schemas.microsoft.com/office/drawing/2014/main" id="{3C36F310-FEA0-4F38-A5BA-60E490151F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889D55-D75C-4F24-87F5-5B8662090B10}" type="slidenum">
              <a:rPr kumimoji="0" lang="en-SG" sz="1200" b="0" i="0" u="none" strike="noStrike" kern="1200" cap="none" spc="0" normalizeH="0" baseline="0" noProof="0" smtClean="0">
                <a:ln>
                  <a:noFill/>
                </a:ln>
                <a:solidFill>
                  <a:prstClr val="black">
                    <a:tint val="75000"/>
                  </a:prstClr>
                </a:solidFill>
                <a:effectLst/>
                <a:uLnTx/>
                <a:uFillTx/>
                <a:latin typeface="Dubai"/>
                <a:ea typeface="+mn-ea"/>
                <a:cs typeface="Duba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G" sz="1200" b="0" i="0" u="none" strike="noStrike" kern="1200" cap="none" spc="0" normalizeH="0" baseline="0" noProof="0">
              <a:ln>
                <a:noFill/>
              </a:ln>
              <a:solidFill>
                <a:prstClr val="black">
                  <a:tint val="75000"/>
                </a:prstClr>
              </a:solidFill>
              <a:effectLst/>
              <a:uLnTx/>
              <a:uFillTx/>
              <a:latin typeface="Dubai"/>
              <a:ea typeface="+mn-ea"/>
              <a:cs typeface="Dubai"/>
            </a:endParaRPr>
          </a:p>
        </p:txBody>
      </p:sp>
      <p:grpSp>
        <p:nvGrpSpPr>
          <p:cNvPr id="18" name="Group 17">
            <a:extLst>
              <a:ext uri="{FF2B5EF4-FFF2-40B4-BE49-F238E27FC236}">
                <a16:creationId xmlns:a16="http://schemas.microsoft.com/office/drawing/2014/main" id="{148566EB-6A3E-4FDA-8B0E-8CD820A2B3E7}"/>
              </a:ext>
            </a:extLst>
          </p:cNvPr>
          <p:cNvGrpSpPr/>
          <p:nvPr/>
        </p:nvGrpSpPr>
        <p:grpSpPr>
          <a:xfrm>
            <a:off x="3205818" y="1271326"/>
            <a:ext cx="5216727" cy="5237551"/>
            <a:chOff x="3205818" y="1271326"/>
            <a:chExt cx="5216727" cy="5237551"/>
          </a:xfrm>
        </p:grpSpPr>
        <p:grpSp>
          <p:nvGrpSpPr>
            <p:cNvPr id="14" name="Group 13">
              <a:extLst>
                <a:ext uri="{FF2B5EF4-FFF2-40B4-BE49-F238E27FC236}">
                  <a16:creationId xmlns:a16="http://schemas.microsoft.com/office/drawing/2014/main" id="{8D687B6F-FF18-41EA-880C-C3E021D0B610}"/>
                </a:ext>
              </a:extLst>
            </p:cNvPr>
            <p:cNvGrpSpPr/>
            <p:nvPr/>
          </p:nvGrpSpPr>
          <p:grpSpPr>
            <a:xfrm>
              <a:off x="3205818" y="1271326"/>
              <a:ext cx="5216727" cy="5237551"/>
              <a:chOff x="3190319" y="1096286"/>
              <a:chExt cx="5216727" cy="5237551"/>
            </a:xfrm>
          </p:grpSpPr>
          <p:sp>
            <p:nvSpPr>
              <p:cNvPr id="30" name="Oval 29">
                <a:extLst>
                  <a:ext uri="{FF2B5EF4-FFF2-40B4-BE49-F238E27FC236}">
                    <a16:creationId xmlns:a16="http://schemas.microsoft.com/office/drawing/2014/main" id="{921907C1-285B-40E4-8322-C6B412E5B444}"/>
                  </a:ext>
                </a:extLst>
              </p:cNvPr>
              <p:cNvSpPr/>
              <p:nvPr/>
            </p:nvSpPr>
            <p:spPr>
              <a:xfrm>
                <a:off x="4762033" y="2846276"/>
                <a:ext cx="1908778" cy="1908779"/>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الجيل الرابع </a:t>
                </a:r>
              </a:p>
            </p:txBody>
          </p:sp>
          <p:sp>
            <p:nvSpPr>
              <p:cNvPr id="31" name="Block Arc 30">
                <a:extLst>
                  <a:ext uri="{FF2B5EF4-FFF2-40B4-BE49-F238E27FC236}">
                    <a16:creationId xmlns:a16="http://schemas.microsoft.com/office/drawing/2014/main" id="{13AD7D6E-9F41-416F-B63A-6DDEE623CF04}"/>
                  </a:ext>
                </a:extLst>
              </p:cNvPr>
              <p:cNvSpPr/>
              <p:nvPr/>
            </p:nvSpPr>
            <p:spPr>
              <a:xfrm flipV="1">
                <a:off x="4390874" y="2468048"/>
                <a:ext cx="2665234" cy="2665234"/>
              </a:xfrm>
              <a:prstGeom prst="blockArc">
                <a:avLst>
                  <a:gd name="adj1" fmla="val 555947"/>
                  <a:gd name="adj2" fmla="val 541477"/>
                  <a:gd name="adj3" fmla="val 6054"/>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24" name="Oval 23">
                <a:extLst>
                  <a:ext uri="{FF2B5EF4-FFF2-40B4-BE49-F238E27FC236}">
                    <a16:creationId xmlns:a16="http://schemas.microsoft.com/office/drawing/2014/main" id="{C334DB9C-BF59-4DF8-A606-95C22F64A91D}"/>
                  </a:ext>
                </a:extLst>
              </p:cNvPr>
              <p:cNvSpPr/>
              <p:nvPr/>
            </p:nvSpPr>
            <p:spPr>
              <a:xfrm>
                <a:off x="7206491" y="3283267"/>
                <a:ext cx="1200555" cy="1200555"/>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خدمات مشتركة</a:t>
                </a:r>
                <a:endParaRPr lang="en-US" sz="1600" b="1" dirty="0">
                  <a:latin typeface="Dubai" panose="020B0503030403030204" pitchFamily="34" charset="-78"/>
                  <a:cs typeface="Dubai" panose="020B0503030403030204" pitchFamily="34" charset="-78"/>
                </a:endParaRPr>
              </a:p>
            </p:txBody>
          </p:sp>
          <p:sp>
            <p:nvSpPr>
              <p:cNvPr id="34" name="Oval 33">
                <a:extLst>
                  <a:ext uri="{FF2B5EF4-FFF2-40B4-BE49-F238E27FC236}">
                    <a16:creationId xmlns:a16="http://schemas.microsoft.com/office/drawing/2014/main" id="{86FDADDF-90E2-4F81-AC89-23401C85C761}"/>
                  </a:ext>
                </a:extLst>
              </p:cNvPr>
              <p:cNvSpPr/>
              <p:nvPr/>
            </p:nvSpPr>
            <p:spPr>
              <a:xfrm>
                <a:off x="6334005" y="4911232"/>
                <a:ext cx="1200555" cy="1200555"/>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تجاوب مع السوق</a:t>
                </a:r>
                <a:endParaRPr lang="en-US" sz="1600" b="1" dirty="0">
                  <a:latin typeface="Dubai" panose="020B0503030403030204" pitchFamily="34" charset="-78"/>
                  <a:cs typeface="Dubai" panose="020B0503030403030204" pitchFamily="34" charset="-78"/>
                </a:endParaRPr>
              </a:p>
            </p:txBody>
          </p:sp>
          <p:sp>
            <p:nvSpPr>
              <p:cNvPr id="37" name="Oval 36">
                <a:extLst>
                  <a:ext uri="{FF2B5EF4-FFF2-40B4-BE49-F238E27FC236}">
                    <a16:creationId xmlns:a16="http://schemas.microsoft.com/office/drawing/2014/main" id="{911047DB-141B-4F6D-854F-8BE32FA48CD3}"/>
                  </a:ext>
                </a:extLst>
              </p:cNvPr>
              <p:cNvSpPr/>
              <p:nvPr/>
            </p:nvSpPr>
            <p:spPr>
              <a:xfrm flipH="1">
                <a:off x="3190319" y="3772317"/>
                <a:ext cx="1200555" cy="1200555"/>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مكان للإقامة</a:t>
                </a:r>
                <a:endParaRPr lang="en-US" sz="1600" b="1" dirty="0">
                  <a:latin typeface="Dubai" panose="020B0503030403030204" pitchFamily="34" charset="-78"/>
                  <a:cs typeface="Dubai" panose="020B0503030403030204" pitchFamily="34" charset="-78"/>
                </a:endParaRPr>
              </a:p>
            </p:txBody>
          </p:sp>
          <p:sp>
            <p:nvSpPr>
              <p:cNvPr id="40" name="Oval 39">
                <a:extLst>
                  <a:ext uri="{FF2B5EF4-FFF2-40B4-BE49-F238E27FC236}">
                    <a16:creationId xmlns:a16="http://schemas.microsoft.com/office/drawing/2014/main" id="{50459D3B-8052-4CC9-8D0B-747B775DD564}"/>
                  </a:ext>
                </a:extLst>
              </p:cNvPr>
              <p:cNvSpPr/>
              <p:nvPr/>
            </p:nvSpPr>
            <p:spPr>
              <a:xfrm flipH="1">
                <a:off x="4470183" y="5133282"/>
                <a:ext cx="1200555" cy="1200555"/>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تدريب و تأهيل</a:t>
                </a:r>
                <a:endParaRPr lang="en-US" sz="1600" b="1" dirty="0">
                  <a:latin typeface="Dubai" panose="020B0503030403030204" pitchFamily="34" charset="-78"/>
                  <a:cs typeface="Dubai" panose="020B0503030403030204" pitchFamily="34" charset="-78"/>
                </a:endParaRPr>
              </a:p>
            </p:txBody>
          </p:sp>
          <p:sp>
            <p:nvSpPr>
              <p:cNvPr id="32" name="Oval 31">
                <a:extLst>
                  <a:ext uri="{FF2B5EF4-FFF2-40B4-BE49-F238E27FC236}">
                    <a16:creationId xmlns:a16="http://schemas.microsoft.com/office/drawing/2014/main" id="{35F9A2F5-A64C-4AC8-9D3E-EA6E105E7AF0}"/>
                  </a:ext>
                </a:extLst>
              </p:cNvPr>
              <p:cNvSpPr/>
              <p:nvPr/>
            </p:nvSpPr>
            <p:spPr>
              <a:xfrm flipH="1">
                <a:off x="3453723" y="2019308"/>
                <a:ext cx="1200555" cy="1200555"/>
              </a:xfrm>
              <a:prstGeom prst="ellipse">
                <a:avLst/>
              </a:prstGeom>
              <a:solidFill>
                <a:srgbClr val="005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400" b="1" dirty="0">
                    <a:latin typeface="Dubai" panose="020B0503030403030204" pitchFamily="34" charset="-78"/>
                    <a:cs typeface="Dubai" panose="020B0503030403030204" pitchFamily="34" charset="-78"/>
                  </a:rPr>
                  <a:t>الخدمات المالية </a:t>
                </a:r>
                <a:endParaRPr lang="en-US" sz="1400" b="1" dirty="0">
                  <a:latin typeface="Dubai" panose="020B0503030403030204" pitchFamily="34" charset="-78"/>
                  <a:cs typeface="Dubai" panose="020B0503030403030204" pitchFamily="34" charset="-78"/>
                </a:endParaRPr>
              </a:p>
            </p:txBody>
          </p:sp>
          <p:cxnSp>
            <p:nvCxnSpPr>
              <p:cNvPr id="46" name="Straight Connector 45">
                <a:extLst>
                  <a:ext uri="{FF2B5EF4-FFF2-40B4-BE49-F238E27FC236}">
                    <a16:creationId xmlns:a16="http://schemas.microsoft.com/office/drawing/2014/main" id="{BBA3AAF5-FA90-417B-A8B7-791837BD29C5}"/>
                  </a:ext>
                </a:extLst>
              </p:cNvPr>
              <p:cNvCxnSpPr>
                <a:cxnSpLocks/>
              </p:cNvCxnSpPr>
              <p:nvPr/>
            </p:nvCxnSpPr>
            <p:spPr>
              <a:xfrm>
                <a:off x="4790769" y="2936372"/>
                <a:ext cx="44700" cy="138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17DFF0B3-1DB6-4EFA-B227-1F15FBC4A085}"/>
                  </a:ext>
                </a:extLst>
              </p:cNvPr>
              <p:cNvSpPr/>
              <p:nvPr/>
            </p:nvSpPr>
            <p:spPr>
              <a:xfrm>
                <a:off x="6648479" y="1773901"/>
                <a:ext cx="1200555" cy="1200555"/>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برامج مساندة</a:t>
                </a:r>
                <a:endParaRPr lang="en-US" sz="1600" b="1" dirty="0">
                  <a:latin typeface="Dubai" panose="020B0503030403030204" pitchFamily="34" charset="-78"/>
                  <a:cs typeface="Dubai" panose="020B0503030403030204" pitchFamily="34" charset="-78"/>
                </a:endParaRPr>
              </a:p>
            </p:txBody>
          </p:sp>
          <p:sp>
            <p:nvSpPr>
              <p:cNvPr id="58" name="Oval 57">
                <a:extLst>
                  <a:ext uri="{FF2B5EF4-FFF2-40B4-BE49-F238E27FC236}">
                    <a16:creationId xmlns:a16="http://schemas.microsoft.com/office/drawing/2014/main" id="{19BA7FF2-B515-43BF-827C-0735B74B782C}"/>
                  </a:ext>
                </a:extLst>
              </p:cNvPr>
              <p:cNvSpPr/>
              <p:nvPr/>
            </p:nvSpPr>
            <p:spPr>
              <a:xfrm>
                <a:off x="5019929" y="1096286"/>
                <a:ext cx="1200555" cy="1200555"/>
              </a:xfrm>
              <a:prstGeom prst="ellipse">
                <a:avLst/>
              </a:prstGeom>
              <a:solidFill>
                <a:srgbClr val="EFA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600" b="1" dirty="0">
                    <a:latin typeface="Dubai" panose="020B0503030403030204" pitchFamily="34" charset="-78"/>
                    <a:cs typeface="Dubai" panose="020B0503030403030204" pitchFamily="34" charset="-78"/>
                  </a:rPr>
                  <a:t>خدمات متقدمة</a:t>
                </a:r>
                <a:endParaRPr lang="en-US" sz="1600" b="1" dirty="0">
                  <a:latin typeface="Dubai" panose="020B0503030403030204" pitchFamily="34" charset="-78"/>
                  <a:cs typeface="Dubai" panose="020B0503030403030204" pitchFamily="34" charset="-78"/>
                </a:endParaRPr>
              </a:p>
            </p:txBody>
          </p:sp>
        </p:grpSp>
        <p:sp>
          <p:nvSpPr>
            <p:cNvPr id="60" name="Oval 59">
              <a:extLst>
                <a:ext uri="{FF2B5EF4-FFF2-40B4-BE49-F238E27FC236}">
                  <a16:creationId xmlns:a16="http://schemas.microsoft.com/office/drawing/2014/main" id="{BEC7A5B6-5795-4F15-A699-714CACD5AF44}"/>
                </a:ext>
              </a:extLst>
            </p:cNvPr>
            <p:cNvSpPr/>
            <p:nvPr/>
          </p:nvSpPr>
          <p:spPr>
            <a:xfrm>
              <a:off x="5598323" y="2675301"/>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1" name="Oval 60">
              <a:extLst>
                <a:ext uri="{FF2B5EF4-FFF2-40B4-BE49-F238E27FC236}">
                  <a16:creationId xmlns:a16="http://schemas.microsoft.com/office/drawing/2014/main" id="{28850B31-F522-4135-8A0E-A5B02CBB5B36}"/>
                </a:ext>
              </a:extLst>
            </p:cNvPr>
            <p:cNvSpPr/>
            <p:nvPr/>
          </p:nvSpPr>
          <p:spPr>
            <a:xfrm>
              <a:off x="6634009" y="3089879"/>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2" name="Oval 61">
              <a:extLst>
                <a:ext uri="{FF2B5EF4-FFF2-40B4-BE49-F238E27FC236}">
                  <a16:creationId xmlns:a16="http://schemas.microsoft.com/office/drawing/2014/main" id="{DDCDA13A-6429-45CD-A071-14090ECC9971}"/>
                </a:ext>
              </a:extLst>
            </p:cNvPr>
            <p:cNvSpPr/>
            <p:nvPr/>
          </p:nvSpPr>
          <p:spPr>
            <a:xfrm>
              <a:off x="4667739" y="3194480"/>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3" name="Oval 62">
              <a:extLst>
                <a:ext uri="{FF2B5EF4-FFF2-40B4-BE49-F238E27FC236}">
                  <a16:creationId xmlns:a16="http://schemas.microsoft.com/office/drawing/2014/main" id="{1ECFA528-F801-4FF9-BCBD-B0020AD5FB2D}"/>
                </a:ext>
              </a:extLst>
            </p:cNvPr>
            <p:cNvSpPr/>
            <p:nvPr/>
          </p:nvSpPr>
          <p:spPr>
            <a:xfrm>
              <a:off x="4461827" y="4199100"/>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4" name="Oval 63">
              <a:extLst>
                <a:ext uri="{FF2B5EF4-FFF2-40B4-BE49-F238E27FC236}">
                  <a16:creationId xmlns:a16="http://schemas.microsoft.com/office/drawing/2014/main" id="{E80C54EE-555F-4C49-A8E0-F6ECAA4E44B9}"/>
                </a:ext>
              </a:extLst>
            </p:cNvPr>
            <p:cNvSpPr/>
            <p:nvPr/>
          </p:nvSpPr>
          <p:spPr>
            <a:xfrm>
              <a:off x="5221037" y="5062381"/>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5" name="Oval 64">
              <a:extLst>
                <a:ext uri="{FF2B5EF4-FFF2-40B4-BE49-F238E27FC236}">
                  <a16:creationId xmlns:a16="http://schemas.microsoft.com/office/drawing/2014/main" id="{AEEFE4BC-FD50-4783-980A-1ABF1FC2F25A}"/>
                </a:ext>
              </a:extLst>
            </p:cNvPr>
            <p:cNvSpPr/>
            <p:nvPr/>
          </p:nvSpPr>
          <p:spPr>
            <a:xfrm>
              <a:off x="6529408" y="4877794"/>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6" name="Oval 65">
              <a:extLst>
                <a:ext uri="{FF2B5EF4-FFF2-40B4-BE49-F238E27FC236}">
                  <a16:creationId xmlns:a16="http://schemas.microsoft.com/office/drawing/2014/main" id="{E01EBA74-309E-4790-9F16-AE7AF00D4E28}"/>
                </a:ext>
              </a:extLst>
            </p:cNvPr>
            <p:cNvSpPr/>
            <p:nvPr/>
          </p:nvSpPr>
          <p:spPr>
            <a:xfrm>
              <a:off x="6940856" y="3960982"/>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7" name="Oval 66">
              <a:extLst>
                <a:ext uri="{FF2B5EF4-FFF2-40B4-BE49-F238E27FC236}">
                  <a16:creationId xmlns:a16="http://schemas.microsoft.com/office/drawing/2014/main" id="{F058BFAD-9942-4D35-84E7-91955EAC0E5F}"/>
                </a:ext>
              </a:extLst>
            </p:cNvPr>
            <p:cNvSpPr/>
            <p:nvPr/>
          </p:nvSpPr>
          <p:spPr>
            <a:xfrm>
              <a:off x="7273852" y="3960982"/>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8" name="Oval 67">
              <a:extLst>
                <a:ext uri="{FF2B5EF4-FFF2-40B4-BE49-F238E27FC236}">
                  <a16:creationId xmlns:a16="http://schemas.microsoft.com/office/drawing/2014/main" id="{F7262ECD-15F1-41C3-A62E-63AB76B8D226}"/>
                </a:ext>
              </a:extLst>
            </p:cNvPr>
            <p:cNvSpPr/>
            <p:nvPr/>
          </p:nvSpPr>
          <p:spPr>
            <a:xfrm>
              <a:off x="6849169" y="2858185"/>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9" name="Oval 68">
              <a:extLst>
                <a:ext uri="{FF2B5EF4-FFF2-40B4-BE49-F238E27FC236}">
                  <a16:creationId xmlns:a16="http://schemas.microsoft.com/office/drawing/2014/main" id="{0C73166A-D135-4E33-9905-D886474F9A4E}"/>
                </a:ext>
              </a:extLst>
            </p:cNvPr>
            <p:cNvSpPr/>
            <p:nvPr/>
          </p:nvSpPr>
          <p:spPr>
            <a:xfrm>
              <a:off x="5598323" y="2297073"/>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0" name="Oval 69">
              <a:extLst>
                <a:ext uri="{FF2B5EF4-FFF2-40B4-BE49-F238E27FC236}">
                  <a16:creationId xmlns:a16="http://schemas.microsoft.com/office/drawing/2014/main" id="{CF9A28CD-590D-4E36-8CA5-8221594DBC63}"/>
                </a:ext>
              </a:extLst>
            </p:cNvPr>
            <p:cNvSpPr/>
            <p:nvPr/>
          </p:nvSpPr>
          <p:spPr>
            <a:xfrm>
              <a:off x="4420970" y="3025742"/>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1" name="Oval 70">
              <a:extLst>
                <a:ext uri="{FF2B5EF4-FFF2-40B4-BE49-F238E27FC236}">
                  <a16:creationId xmlns:a16="http://schemas.microsoft.com/office/drawing/2014/main" id="{BB60BECD-6483-4DFB-875B-F38E8C2E117F}"/>
                </a:ext>
              </a:extLst>
            </p:cNvPr>
            <p:cNvSpPr/>
            <p:nvPr/>
          </p:nvSpPr>
          <p:spPr>
            <a:xfrm>
              <a:off x="4196220" y="4247011"/>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2" name="Oval 71">
              <a:extLst>
                <a:ext uri="{FF2B5EF4-FFF2-40B4-BE49-F238E27FC236}">
                  <a16:creationId xmlns:a16="http://schemas.microsoft.com/office/drawing/2014/main" id="{5A04DF2A-16E2-48A7-9015-9C4C4920F131}"/>
                </a:ext>
              </a:extLst>
            </p:cNvPr>
            <p:cNvSpPr/>
            <p:nvPr/>
          </p:nvSpPr>
          <p:spPr>
            <a:xfrm>
              <a:off x="5117688" y="5397361"/>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3" name="Oval 72">
              <a:extLst>
                <a:ext uri="{FF2B5EF4-FFF2-40B4-BE49-F238E27FC236}">
                  <a16:creationId xmlns:a16="http://schemas.microsoft.com/office/drawing/2014/main" id="{A2F45BEC-C521-4FF7-8E22-DC1A8ED9BB50}"/>
                </a:ext>
              </a:extLst>
            </p:cNvPr>
            <p:cNvSpPr/>
            <p:nvPr/>
          </p:nvSpPr>
          <p:spPr>
            <a:xfrm>
              <a:off x="6693641" y="5195940"/>
              <a:ext cx="104601" cy="104601"/>
            </a:xfrm>
            <a:prstGeom prst="ellipse">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19" name="Footer Placeholder 18">
            <a:extLst>
              <a:ext uri="{FF2B5EF4-FFF2-40B4-BE49-F238E27FC236}">
                <a16:creationId xmlns:a16="http://schemas.microsoft.com/office/drawing/2014/main" id="{3BB5FE29-4D0F-409D-BDBF-4C8F5BB2D4FA}"/>
              </a:ext>
            </a:extLst>
          </p:cNvPr>
          <p:cNvSpPr>
            <a:spLocks noGrp="1"/>
          </p:cNvSpPr>
          <p:nvPr>
            <p:ph type="ftr" sz="quarter" idx="11"/>
          </p:nvPr>
        </p:nvSpPr>
        <p:spPr/>
        <p:txBody>
          <a:bodyPr/>
          <a:lstStyle/>
          <a:p>
            <a:r>
              <a:rPr lang="ar-SA"/>
              <a:t>الفصل الثالث / تطور حاضنات الأعمال</a:t>
            </a:r>
            <a:endParaRPr lang="en-SG" dirty="0"/>
          </a:p>
        </p:txBody>
      </p:sp>
    </p:spTree>
    <p:extLst>
      <p:ext uri="{BB962C8B-B14F-4D97-AF65-F5344CB8AC3E}">
        <p14:creationId xmlns:p14="http://schemas.microsoft.com/office/powerpoint/2010/main" val="2173149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Dubai"/>
        <a:ea typeface=""/>
        <a:cs typeface="Dubai"/>
      </a:majorFont>
      <a:minorFont>
        <a:latin typeface="Dubai"/>
        <a:ea typeface=""/>
        <a:cs typeface="Duba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1235</Words>
  <Application>Microsoft Office PowerPoint</Application>
  <PresentationFormat>Widescreen</PresentationFormat>
  <Paragraphs>168</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Dubai</vt:lpstr>
      <vt:lpstr>Simplified Arabic</vt:lpstr>
      <vt:lpstr>Office Theme</vt:lpstr>
      <vt:lpstr>1_Office Theme</vt:lpstr>
      <vt:lpstr>PowerPoint Presentation</vt:lpstr>
      <vt:lpstr>PowerPoint Presentation</vt:lpstr>
      <vt:lpstr>تاريخ حاضنات الأعمال </vt:lpstr>
      <vt:lpstr>تاريخ حاضنات الأعمال </vt:lpstr>
      <vt:lpstr>تطور جيل الحاضنات </vt:lpstr>
      <vt:lpstr>الجيل الثاني : استثمار مخرجات الأبحاث العلمية الأساسية </vt:lpstr>
      <vt:lpstr>الجيل الثاني : استثمار مخرجات الأبحاث العلمية الأساسية </vt:lpstr>
      <vt:lpstr>الجيل الثالث : التغير التقني السريع، وانفتاح أسواق حقوق الملكية </vt:lpstr>
      <vt:lpstr>الجيل الرابع : الحاضنات الافتراضية وشبكات الأعمال </vt:lpstr>
      <vt:lpstr>الجيل الثاني : استثمار مخرجات الأبحاث العلمية الأساسية </vt:lpstr>
      <vt:lpstr>الحاضنات بالعالم</vt:lpstr>
      <vt:lpstr>الحاضنات في أمريكا</vt:lpstr>
      <vt:lpstr>الحاضنات في فرنسا </vt:lpstr>
      <vt:lpstr>الحاضنات في الصين</vt:lpstr>
      <vt:lpstr>الخلاصة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الثاني</dc:title>
  <dc:creator>Ahmed .</dc:creator>
  <cp:lastModifiedBy>sahar naser</cp:lastModifiedBy>
  <cp:revision>18</cp:revision>
  <dcterms:created xsi:type="dcterms:W3CDTF">2020-06-20T20:48:58Z</dcterms:created>
  <dcterms:modified xsi:type="dcterms:W3CDTF">2020-07-05T13:28:24Z</dcterms:modified>
</cp:coreProperties>
</file>