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29LT Bukra Bold" panose="000B0903020204020204" pitchFamily="34" charset="-78"/>
      <p:bold r:id="rId20"/>
    </p:embeddedFont>
    <p:embeddedFont>
      <p:font typeface="Almarai Bold" panose="020B0604020202020204" charset="-78"/>
      <p:regular r:id="rId21"/>
    </p:embeddedFont>
    <p:embeddedFont>
      <p:font typeface="TT Rounds Condensed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2.svg"/><Relationship Id="rId7"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2.svg"/><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22.sv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0.png"/><Relationship Id="rId5" Type="http://schemas.openxmlformats.org/officeDocument/2006/relationships/image" Target="../media/image5.svg"/><Relationship Id="rId10" Type="http://schemas.openxmlformats.org/officeDocument/2006/relationships/image" Target="../media/image39.svg"/><Relationship Id="rId4" Type="http://schemas.openxmlformats.org/officeDocument/2006/relationships/image" Target="../media/image4.png"/><Relationship Id="rId9" Type="http://schemas.openxmlformats.org/officeDocument/2006/relationships/image" Target="../media/image38.png"/><Relationship Id="rId14"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2.svg"/><Relationship Id="rId7" Type="http://schemas.openxmlformats.org/officeDocument/2006/relationships/image" Target="../media/image4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10073773" y="1452676"/>
            <a:ext cx="5973601" cy="1228150"/>
          </a:xfrm>
          <a:prstGeom prst="rect">
            <a:avLst/>
          </a:prstGeom>
        </p:spPr>
        <p:txBody>
          <a:bodyPr lIns="0" tIns="0" rIns="0" bIns="0" rtlCol="0" anchor="t">
            <a:spAutoFit/>
          </a:bodyPr>
          <a:lstStyle/>
          <a:p>
            <a:pPr algn="r" rtl="1">
              <a:lnSpc>
                <a:spcPts val="9205"/>
              </a:lnSpc>
            </a:pPr>
            <a:r>
              <a:rPr lang="ar-EG" sz="8523" b="1" spc="-133">
                <a:solidFill>
                  <a:srgbClr val="00B050"/>
                </a:solidFill>
                <a:latin typeface="Almarai Bold"/>
                <a:ea typeface="Almarai Bold"/>
                <a:cs typeface="Almarai Bold"/>
                <a:sym typeface="Almarai Bold"/>
                <a:rtl/>
              </a:rPr>
              <a:t>الفصل الثالث</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660221" y="2920318"/>
            <a:ext cx="15070008" cy="990287"/>
            <a:chOff x="0" y="0"/>
            <a:chExt cx="3969056" cy="260816"/>
          </a:xfrm>
        </p:grpSpPr>
        <p:sp>
          <p:nvSpPr>
            <p:cNvPr id="8" name="Freeform 8"/>
            <p:cNvSpPr/>
            <p:nvPr/>
          </p:nvSpPr>
          <p:spPr>
            <a:xfrm>
              <a:off x="0" y="0"/>
              <a:ext cx="3969056" cy="260816"/>
            </a:xfrm>
            <a:custGeom>
              <a:avLst/>
              <a:gdLst/>
              <a:ahLst/>
              <a:cxnLst/>
              <a:rect l="l" t="t" r="r" b="b"/>
              <a:pathLst>
                <a:path w="3969056" h="260816">
                  <a:moveTo>
                    <a:pt x="15926" y="0"/>
                  </a:moveTo>
                  <a:lnTo>
                    <a:pt x="3953130" y="0"/>
                  </a:lnTo>
                  <a:cubicBezTo>
                    <a:pt x="3957354" y="0"/>
                    <a:pt x="3961405" y="1678"/>
                    <a:pt x="3964391" y="4665"/>
                  </a:cubicBezTo>
                  <a:cubicBezTo>
                    <a:pt x="3967378" y="7651"/>
                    <a:pt x="3969056" y="11702"/>
                    <a:pt x="3969056" y="15926"/>
                  </a:cubicBezTo>
                  <a:lnTo>
                    <a:pt x="3969056" y="244891"/>
                  </a:lnTo>
                  <a:cubicBezTo>
                    <a:pt x="3969056" y="253686"/>
                    <a:pt x="3961926" y="260816"/>
                    <a:pt x="3953130" y="260816"/>
                  </a:cubicBezTo>
                  <a:lnTo>
                    <a:pt x="15926" y="260816"/>
                  </a:lnTo>
                  <a:cubicBezTo>
                    <a:pt x="11702" y="260816"/>
                    <a:pt x="7651" y="259139"/>
                    <a:pt x="4665" y="256152"/>
                  </a:cubicBezTo>
                  <a:cubicBezTo>
                    <a:pt x="1678" y="253165"/>
                    <a:pt x="0" y="249114"/>
                    <a:pt x="0" y="244891"/>
                  </a:cubicBezTo>
                  <a:lnTo>
                    <a:pt x="0" y="15926"/>
                  </a:lnTo>
                  <a:cubicBezTo>
                    <a:pt x="0" y="11702"/>
                    <a:pt x="1678" y="7651"/>
                    <a:pt x="4665" y="4665"/>
                  </a:cubicBezTo>
                  <a:cubicBezTo>
                    <a:pt x="7651" y="1678"/>
                    <a:pt x="11702" y="0"/>
                    <a:pt x="15926" y="0"/>
                  </a:cubicBezTo>
                  <a:close/>
                </a:path>
              </a:pathLst>
            </a:custGeom>
            <a:solidFill>
              <a:srgbClr val="DEEFFF"/>
            </a:solidFill>
            <a:ln w="19050" cap="rnd">
              <a:solidFill>
                <a:srgbClr val="00B050"/>
              </a:solidFill>
              <a:prstDash val="lgDash"/>
              <a:round/>
            </a:ln>
          </p:spPr>
          <p:txBody>
            <a:bodyPr/>
            <a:lstStyle/>
            <a:p>
              <a:endParaRPr lang="en-US"/>
            </a:p>
          </p:txBody>
        </p:sp>
        <p:sp>
          <p:nvSpPr>
            <p:cNvPr id="9" name="TextBox 9"/>
            <p:cNvSpPr txBox="1"/>
            <p:nvPr/>
          </p:nvSpPr>
          <p:spPr>
            <a:xfrm>
              <a:off x="0" y="-9525"/>
              <a:ext cx="3969056" cy="270341"/>
            </a:xfrm>
            <a:prstGeom prst="rect">
              <a:avLst/>
            </a:prstGeom>
          </p:spPr>
          <p:txBody>
            <a:bodyPr lIns="50800" tIns="50800" rIns="50800" bIns="50800" rtlCol="0" anchor="ctr"/>
            <a:lstStyle/>
            <a:p>
              <a:pPr algn="ctr">
                <a:lnSpc>
                  <a:spcPts val="2160"/>
                </a:lnSpc>
              </a:pPr>
              <a:endParaRPr/>
            </a:p>
          </p:txBody>
        </p:sp>
      </p:grpSp>
      <p:sp>
        <p:nvSpPr>
          <p:cNvPr id="10" name="Freeform 10"/>
          <p:cNvSpPr/>
          <p:nvPr/>
        </p:nvSpPr>
        <p:spPr>
          <a:xfrm>
            <a:off x="16382134" y="2551628"/>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6"/>
            <a:stretch>
              <a:fillRect/>
            </a:stretch>
          </a:blipFill>
        </p:spPr>
        <p:txBody>
          <a:bodyPr/>
          <a:lstStyle/>
          <a:p>
            <a:endParaRPr lang="en-US"/>
          </a:p>
        </p:txBody>
      </p:sp>
      <p:sp>
        <p:nvSpPr>
          <p:cNvPr id="11" name="Freeform 11"/>
          <p:cNvSpPr/>
          <p:nvPr/>
        </p:nvSpPr>
        <p:spPr>
          <a:xfrm>
            <a:off x="4031806" y="4024905"/>
            <a:ext cx="10391953" cy="5053087"/>
          </a:xfrm>
          <a:custGeom>
            <a:avLst/>
            <a:gdLst/>
            <a:ahLst/>
            <a:cxnLst/>
            <a:rect l="l" t="t" r="r" b="b"/>
            <a:pathLst>
              <a:path w="10391953" h="5053087">
                <a:moveTo>
                  <a:pt x="0" y="0"/>
                </a:moveTo>
                <a:lnTo>
                  <a:pt x="10391953" y="0"/>
                </a:lnTo>
                <a:lnTo>
                  <a:pt x="10391953" y="5053087"/>
                </a:lnTo>
                <a:lnTo>
                  <a:pt x="0" y="50530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1742839" y="2997910"/>
            <a:ext cx="14722855" cy="586740"/>
          </a:xfrm>
          <a:prstGeom prst="rect">
            <a:avLst/>
          </a:prstGeom>
        </p:spPr>
        <p:txBody>
          <a:bodyPr lIns="0" tIns="0" rIns="0" bIns="0" rtlCol="0" anchor="t">
            <a:spAutoFit/>
          </a:bodyPr>
          <a:lstStyle/>
          <a:p>
            <a:pPr algn="r" rtl="1">
              <a:lnSpc>
                <a:spcPts val="4829"/>
              </a:lnSpc>
            </a:pPr>
            <a:r>
              <a:rPr lang="ar-EG" sz="2999" b="1" spc="29">
                <a:solidFill>
                  <a:srgbClr val="000000"/>
                </a:solidFill>
                <a:latin typeface="Almarai Bold"/>
                <a:ea typeface="Almarai Bold"/>
                <a:cs typeface="Almarai Bold"/>
                <a:sym typeface="Almarai Bold"/>
                <a:rtl/>
              </a:rPr>
              <a:t>ظهرت عدة اتجاهات بهدف التعرف إلى خصائص رائد الأعمال التي تميزه عن غيرة من الأفراد </a:t>
            </a:r>
          </a:p>
        </p:txBody>
      </p:sp>
      <p:sp>
        <p:nvSpPr>
          <p:cNvPr id="13" name="TextBox 13"/>
          <p:cNvSpPr txBox="1"/>
          <p:nvPr/>
        </p:nvSpPr>
        <p:spPr>
          <a:xfrm>
            <a:off x="6987879" y="605078"/>
            <a:ext cx="4479807" cy="1189171"/>
          </a:xfrm>
          <a:prstGeom prst="rect">
            <a:avLst/>
          </a:prstGeom>
        </p:spPr>
        <p:txBody>
          <a:bodyPr lIns="0" tIns="0" rIns="0" bIns="0" rtlCol="0" anchor="t">
            <a:spAutoFit/>
          </a:bodyPr>
          <a:lstStyle/>
          <a:p>
            <a:pPr algn="ctr" rtl="1">
              <a:lnSpc>
                <a:spcPts val="4669"/>
              </a:lnSpc>
            </a:pPr>
            <a:r>
              <a:rPr lang="ar-EG" sz="3891" b="1">
                <a:solidFill>
                  <a:srgbClr val="000000"/>
                </a:solidFill>
                <a:latin typeface="Almarai Bold"/>
                <a:ea typeface="Almarai Bold"/>
                <a:cs typeface="Almarai Bold"/>
                <a:sym typeface="Almarai Bold"/>
                <a:rtl/>
              </a:rPr>
              <a:t>مدارس صفات رائد الأعمال </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6416584" y="4311440"/>
            <a:ext cx="5827993" cy="596737"/>
          </a:xfrm>
          <a:prstGeom prst="rect">
            <a:avLst/>
          </a:prstGeom>
        </p:spPr>
        <p:txBody>
          <a:bodyPr lIns="0" tIns="0" rIns="0" bIns="0" rtlCol="0" anchor="t">
            <a:spAutoFit/>
          </a:bodyPr>
          <a:lstStyle/>
          <a:p>
            <a:pPr algn="ctr" rtl="1">
              <a:lnSpc>
                <a:spcPts val="4686"/>
              </a:lnSpc>
              <a:spcBef>
                <a:spcPct val="0"/>
              </a:spcBef>
            </a:pPr>
            <a:r>
              <a:rPr lang="ar-EG" sz="3905" b="1">
                <a:solidFill>
                  <a:srgbClr val="000000"/>
                </a:solidFill>
                <a:latin typeface="Almarai Bold"/>
                <a:ea typeface="Almarai Bold"/>
                <a:cs typeface="Almarai Bold"/>
                <a:sym typeface="Almarai Bold"/>
                <a:rtl/>
              </a:rPr>
              <a:t>مدارس سلوك رائد الأعمال </a:t>
            </a:r>
          </a:p>
        </p:txBody>
      </p:sp>
      <p:sp>
        <p:nvSpPr>
          <p:cNvPr id="16" name="TextBox 16"/>
          <p:cNvSpPr txBox="1"/>
          <p:nvPr/>
        </p:nvSpPr>
        <p:spPr>
          <a:xfrm>
            <a:off x="9454405" y="7451351"/>
            <a:ext cx="2247107" cy="958289"/>
          </a:xfrm>
          <a:prstGeom prst="rect">
            <a:avLst/>
          </a:prstGeom>
        </p:spPr>
        <p:txBody>
          <a:bodyPr lIns="0" tIns="0" rIns="0" bIns="0" rtlCol="0" anchor="t">
            <a:spAutoFit/>
          </a:bodyPr>
          <a:lstStyle/>
          <a:p>
            <a:pPr algn="ctr">
              <a:lnSpc>
                <a:spcPts val="3617"/>
              </a:lnSpc>
            </a:pPr>
            <a:r>
              <a:rPr lang="ar-EG" sz="3349" b="1">
                <a:solidFill>
                  <a:srgbClr val="000000"/>
                </a:solidFill>
                <a:latin typeface="Almarai Bold"/>
                <a:ea typeface="Almarai Bold"/>
                <a:cs typeface="Almarai Bold"/>
                <a:sym typeface="Almarai Bold"/>
                <a:rtl/>
              </a:rPr>
              <a:t>المدرسة البيئية</a:t>
            </a:r>
            <a:r>
              <a:rPr lang="en-US" sz="3349" b="1">
                <a:solidFill>
                  <a:srgbClr val="000000"/>
                </a:solidFill>
                <a:latin typeface="Almarai Bold"/>
                <a:ea typeface="Almarai Bold"/>
                <a:cs typeface="Almarai Bold"/>
                <a:sym typeface="Almarai Bold"/>
              </a:rPr>
              <a:t> </a:t>
            </a:r>
          </a:p>
        </p:txBody>
      </p:sp>
      <p:sp>
        <p:nvSpPr>
          <p:cNvPr id="17" name="TextBox 17"/>
          <p:cNvSpPr txBox="1"/>
          <p:nvPr/>
        </p:nvSpPr>
        <p:spPr>
          <a:xfrm>
            <a:off x="12157602" y="7451351"/>
            <a:ext cx="2247107" cy="958289"/>
          </a:xfrm>
          <a:prstGeom prst="rect">
            <a:avLst/>
          </a:prstGeom>
        </p:spPr>
        <p:txBody>
          <a:bodyPr lIns="0" tIns="0" rIns="0" bIns="0" rtlCol="0" anchor="t">
            <a:spAutoFit/>
          </a:bodyPr>
          <a:lstStyle/>
          <a:p>
            <a:pPr algn="ctr">
              <a:lnSpc>
                <a:spcPts val="3617"/>
              </a:lnSpc>
            </a:pPr>
            <a:r>
              <a:rPr lang="ar-EG" sz="3349" b="1">
                <a:solidFill>
                  <a:srgbClr val="000000"/>
                </a:solidFill>
                <a:latin typeface="Almarai Bold"/>
                <a:ea typeface="Almarai Bold"/>
                <a:cs typeface="Almarai Bold"/>
                <a:sym typeface="Almarai Bold"/>
                <a:rtl/>
              </a:rPr>
              <a:t>مدرسة السمات</a:t>
            </a:r>
            <a:r>
              <a:rPr lang="en-US" sz="3349" b="1">
                <a:solidFill>
                  <a:srgbClr val="000000"/>
                </a:solidFill>
                <a:latin typeface="Almarai Bold"/>
                <a:ea typeface="Almarai Bold"/>
                <a:cs typeface="Almarai Bold"/>
                <a:sym typeface="Almarai Bold"/>
              </a:rPr>
              <a:t> </a:t>
            </a:r>
          </a:p>
        </p:txBody>
      </p:sp>
      <p:sp>
        <p:nvSpPr>
          <p:cNvPr id="18" name="TextBox 18"/>
          <p:cNvSpPr txBox="1"/>
          <p:nvPr/>
        </p:nvSpPr>
        <p:spPr>
          <a:xfrm>
            <a:off x="6759623" y="7403726"/>
            <a:ext cx="2247107" cy="958289"/>
          </a:xfrm>
          <a:prstGeom prst="rect">
            <a:avLst/>
          </a:prstGeom>
        </p:spPr>
        <p:txBody>
          <a:bodyPr lIns="0" tIns="0" rIns="0" bIns="0" rtlCol="0" anchor="t">
            <a:spAutoFit/>
          </a:bodyPr>
          <a:lstStyle/>
          <a:p>
            <a:pPr algn="ctr">
              <a:lnSpc>
                <a:spcPts val="3617"/>
              </a:lnSpc>
            </a:pPr>
            <a:r>
              <a:rPr lang="ar-EG" sz="3349" b="1">
                <a:solidFill>
                  <a:srgbClr val="000000"/>
                </a:solidFill>
                <a:latin typeface="Almarai Bold"/>
                <a:ea typeface="Almarai Bold"/>
                <a:cs typeface="Almarai Bold"/>
                <a:sym typeface="Almarai Bold"/>
                <a:rtl/>
              </a:rPr>
              <a:t>المدرسة السلوكية</a:t>
            </a:r>
            <a:r>
              <a:rPr lang="en-US" sz="3349" b="1">
                <a:solidFill>
                  <a:srgbClr val="000000"/>
                </a:solidFill>
                <a:latin typeface="Almarai Bold"/>
                <a:ea typeface="Almarai Bold"/>
                <a:cs typeface="Almarai Bold"/>
                <a:sym typeface="Almarai Bold"/>
              </a:rPr>
              <a:t> </a:t>
            </a:r>
          </a:p>
        </p:txBody>
      </p:sp>
      <p:sp>
        <p:nvSpPr>
          <p:cNvPr id="19" name="TextBox 19"/>
          <p:cNvSpPr txBox="1"/>
          <p:nvPr/>
        </p:nvSpPr>
        <p:spPr>
          <a:xfrm>
            <a:off x="4169477" y="7403726"/>
            <a:ext cx="2247107" cy="958289"/>
          </a:xfrm>
          <a:prstGeom prst="rect">
            <a:avLst/>
          </a:prstGeom>
        </p:spPr>
        <p:txBody>
          <a:bodyPr lIns="0" tIns="0" rIns="0" bIns="0" rtlCol="0" anchor="t">
            <a:spAutoFit/>
          </a:bodyPr>
          <a:lstStyle/>
          <a:p>
            <a:pPr algn="ctr">
              <a:lnSpc>
                <a:spcPts val="3617"/>
              </a:lnSpc>
            </a:pPr>
            <a:r>
              <a:rPr lang="ar-EG" sz="3349" b="1">
                <a:solidFill>
                  <a:srgbClr val="000000"/>
                </a:solidFill>
                <a:latin typeface="Almarai Bold"/>
                <a:ea typeface="Almarai Bold"/>
                <a:cs typeface="Almarai Bold"/>
                <a:sym typeface="Almarai Bold"/>
                <a:rtl/>
              </a:rPr>
              <a:t>المدرسة الموقفية</a:t>
            </a:r>
            <a:r>
              <a:rPr lang="en-US" sz="3349" b="1">
                <a:solidFill>
                  <a:srgbClr val="000000"/>
                </a:solidFill>
                <a:latin typeface="Almarai Bold"/>
                <a:ea typeface="Almarai Bold"/>
                <a:cs typeface="Almarai Bold"/>
                <a:sym typeface="Almarai Bold"/>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660221" y="2689970"/>
            <a:ext cx="15070008" cy="1747000"/>
            <a:chOff x="0" y="0"/>
            <a:chExt cx="3969056" cy="460115"/>
          </a:xfrm>
        </p:grpSpPr>
        <p:sp>
          <p:nvSpPr>
            <p:cNvPr id="3" name="Freeform 3"/>
            <p:cNvSpPr/>
            <p:nvPr/>
          </p:nvSpPr>
          <p:spPr>
            <a:xfrm>
              <a:off x="0" y="0"/>
              <a:ext cx="3969056" cy="460115"/>
            </a:xfrm>
            <a:custGeom>
              <a:avLst/>
              <a:gdLst/>
              <a:ahLst/>
              <a:cxnLst/>
              <a:rect l="l" t="t" r="r" b="b"/>
              <a:pathLst>
                <a:path w="3969056" h="460115">
                  <a:moveTo>
                    <a:pt x="15926" y="0"/>
                  </a:moveTo>
                  <a:lnTo>
                    <a:pt x="3953130" y="0"/>
                  </a:lnTo>
                  <a:cubicBezTo>
                    <a:pt x="3957354" y="0"/>
                    <a:pt x="3961405" y="1678"/>
                    <a:pt x="3964391" y="4665"/>
                  </a:cubicBezTo>
                  <a:cubicBezTo>
                    <a:pt x="3967378" y="7651"/>
                    <a:pt x="3969056" y="11702"/>
                    <a:pt x="3969056" y="15926"/>
                  </a:cubicBezTo>
                  <a:lnTo>
                    <a:pt x="3969056" y="444189"/>
                  </a:lnTo>
                  <a:cubicBezTo>
                    <a:pt x="3969056" y="448413"/>
                    <a:pt x="3967378" y="452464"/>
                    <a:pt x="3964391" y="455451"/>
                  </a:cubicBezTo>
                  <a:cubicBezTo>
                    <a:pt x="3961405" y="458437"/>
                    <a:pt x="3957354" y="460115"/>
                    <a:pt x="3953130" y="460115"/>
                  </a:cubicBezTo>
                  <a:lnTo>
                    <a:pt x="15926" y="460115"/>
                  </a:lnTo>
                  <a:cubicBezTo>
                    <a:pt x="11702" y="460115"/>
                    <a:pt x="7651" y="458437"/>
                    <a:pt x="4665" y="455451"/>
                  </a:cubicBezTo>
                  <a:cubicBezTo>
                    <a:pt x="1678" y="452464"/>
                    <a:pt x="0" y="448413"/>
                    <a:pt x="0" y="444189"/>
                  </a:cubicBezTo>
                  <a:lnTo>
                    <a:pt x="0" y="15926"/>
                  </a:lnTo>
                  <a:cubicBezTo>
                    <a:pt x="0" y="11702"/>
                    <a:pt x="1678" y="7651"/>
                    <a:pt x="4665" y="4665"/>
                  </a:cubicBezTo>
                  <a:cubicBezTo>
                    <a:pt x="7651" y="1678"/>
                    <a:pt x="11702" y="0"/>
                    <a:pt x="15926"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3969056" cy="469640"/>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201159" y="2258261"/>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1660221" y="2737595"/>
            <a:ext cx="14795770" cy="1333120"/>
          </a:xfrm>
          <a:prstGeom prst="rect">
            <a:avLst/>
          </a:prstGeom>
        </p:spPr>
        <p:txBody>
          <a:bodyPr lIns="0" tIns="0" rIns="0" bIns="0" rtlCol="0" anchor="t">
            <a:spAutoFit/>
          </a:bodyPr>
          <a:lstStyle/>
          <a:p>
            <a:pPr algn="r" rtl="1">
              <a:lnSpc>
                <a:spcPts val="5312"/>
              </a:lnSpc>
            </a:pPr>
            <a:r>
              <a:rPr lang="ar-EG" sz="3299" b="1" spc="32">
                <a:solidFill>
                  <a:srgbClr val="000000"/>
                </a:solidFill>
                <a:latin typeface="Almarai Bold"/>
                <a:ea typeface="Almarai Bold"/>
                <a:cs typeface="Almarai Bold"/>
                <a:sym typeface="Almarai Bold"/>
                <a:rtl/>
              </a:rPr>
              <a:t>تقوم هذه المدرسه على فرضية أن رائد الأعمال شخص يمتلك مجموعة من الخصائص الشخصية تمكنة من إدارة المنشأة بنجاح .</a:t>
            </a:r>
          </a:p>
        </p:txBody>
      </p:sp>
      <p:sp>
        <p:nvSpPr>
          <p:cNvPr id="12" name="TextBox 12"/>
          <p:cNvSpPr txBox="1"/>
          <p:nvPr/>
        </p:nvSpPr>
        <p:spPr>
          <a:xfrm>
            <a:off x="6711755" y="818663"/>
            <a:ext cx="5032056" cy="733425"/>
          </a:xfrm>
          <a:prstGeom prst="rect">
            <a:avLst/>
          </a:prstGeom>
        </p:spPr>
        <p:txBody>
          <a:bodyPr lIns="0" tIns="0" rIns="0" bIns="0" rtlCol="0" anchor="t">
            <a:spAutoFit/>
          </a:bodyPr>
          <a:lstStyle/>
          <a:p>
            <a:pPr algn="ctr" rtl="1">
              <a:lnSpc>
                <a:spcPts val="5759"/>
              </a:lnSpc>
            </a:pPr>
            <a:r>
              <a:rPr lang="ar-EG" sz="4800" b="1">
                <a:solidFill>
                  <a:srgbClr val="000000"/>
                </a:solidFill>
                <a:latin typeface="Almarai Bold"/>
                <a:ea typeface="Almarai Bold"/>
                <a:cs typeface="Almarai Bold"/>
                <a:sym typeface="Almarai Bold"/>
                <a:rtl/>
              </a:rPr>
              <a:t>مدرسة السمات </a:t>
            </a: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grpSp>
        <p:nvGrpSpPr>
          <p:cNvPr id="14" name="Group 14"/>
          <p:cNvGrpSpPr/>
          <p:nvPr/>
        </p:nvGrpSpPr>
        <p:grpSpPr>
          <a:xfrm>
            <a:off x="6198603" y="4784246"/>
            <a:ext cx="10531626" cy="3572911"/>
            <a:chOff x="0" y="0"/>
            <a:chExt cx="2773762" cy="941014"/>
          </a:xfrm>
        </p:grpSpPr>
        <p:sp>
          <p:nvSpPr>
            <p:cNvPr id="15" name="Freeform 15"/>
            <p:cNvSpPr/>
            <p:nvPr/>
          </p:nvSpPr>
          <p:spPr>
            <a:xfrm>
              <a:off x="0" y="0"/>
              <a:ext cx="2773762" cy="941014"/>
            </a:xfrm>
            <a:custGeom>
              <a:avLst/>
              <a:gdLst/>
              <a:ahLst/>
              <a:cxnLst/>
              <a:rect l="l" t="t" r="r" b="b"/>
              <a:pathLst>
                <a:path w="2773762" h="941014">
                  <a:moveTo>
                    <a:pt x="22788" y="0"/>
                  </a:moveTo>
                  <a:lnTo>
                    <a:pt x="2750973" y="0"/>
                  </a:lnTo>
                  <a:cubicBezTo>
                    <a:pt x="2757017" y="0"/>
                    <a:pt x="2762813" y="2401"/>
                    <a:pt x="2767087" y="6675"/>
                  </a:cubicBezTo>
                  <a:cubicBezTo>
                    <a:pt x="2771361" y="10948"/>
                    <a:pt x="2773762" y="16745"/>
                    <a:pt x="2773762" y="22788"/>
                  </a:cubicBezTo>
                  <a:lnTo>
                    <a:pt x="2773762" y="918225"/>
                  </a:lnTo>
                  <a:cubicBezTo>
                    <a:pt x="2773762" y="930811"/>
                    <a:pt x="2763559" y="941014"/>
                    <a:pt x="2750973" y="941014"/>
                  </a:cubicBezTo>
                  <a:lnTo>
                    <a:pt x="22788" y="941014"/>
                  </a:lnTo>
                  <a:cubicBezTo>
                    <a:pt x="10203" y="941014"/>
                    <a:pt x="0" y="930811"/>
                    <a:pt x="0" y="918225"/>
                  </a:cubicBezTo>
                  <a:lnTo>
                    <a:pt x="0" y="22788"/>
                  </a:lnTo>
                  <a:cubicBezTo>
                    <a:pt x="0" y="10203"/>
                    <a:pt x="10203" y="0"/>
                    <a:pt x="22788" y="0"/>
                  </a:cubicBezTo>
                  <a:close/>
                </a:path>
              </a:pathLst>
            </a:custGeom>
            <a:solidFill>
              <a:srgbClr val="DEEFFF"/>
            </a:solidFill>
            <a:ln w="19050" cap="rnd">
              <a:solidFill>
                <a:srgbClr val="00B050"/>
              </a:solidFill>
              <a:prstDash val="lgDash"/>
              <a:round/>
            </a:ln>
          </p:spPr>
          <p:txBody>
            <a:bodyPr/>
            <a:lstStyle/>
            <a:p>
              <a:endParaRPr lang="en-US"/>
            </a:p>
          </p:txBody>
        </p:sp>
        <p:sp>
          <p:nvSpPr>
            <p:cNvPr id="16" name="TextBox 16"/>
            <p:cNvSpPr txBox="1"/>
            <p:nvPr/>
          </p:nvSpPr>
          <p:spPr>
            <a:xfrm>
              <a:off x="0" y="-9525"/>
              <a:ext cx="2773762" cy="950539"/>
            </a:xfrm>
            <a:prstGeom prst="rect">
              <a:avLst/>
            </a:prstGeom>
          </p:spPr>
          <p:txBody>
            <a:bodyPr lIns="50800" tIns="50800" rIns="50800" bIns="50800" rtlCol="0" anchor="ctr"/>
            <a:lstStyle/>
            <a:p>
              <a:pPr algn="ctr">
                <a:lnSpc>
                  <a:spcPts val="2160"/>
                </a:lnSpc>
              </a:pPr>
              <a:endParaRPr/>
            </a:p>
          </p:txBody>
        </p:sp>
      </p:grpSp>
      <p:sp>
        <p:nvSpPr>
          <p:cNvPr id="17" name="TextBox 17"/>
          <p:cNvSpPr txBox="1"/>
          <p:nvPr/>
        </p:nvSpPr>
        <p:spPr>
          <a:xfrm>
            <a:off x="6938192" y="4913219"/>
            <a:ext cx="9517800" cy="656845"/>
          </a:xfrm>
          <a:prstGeom prst="rect">
            <a:avLst/>
          </a:prstGeom>
        </p:spPr>
        <p:txBody>
          <a:bodyPr lIns="0" tIns="0" rIns="0" bIns="0" rtlCol="0" anchor="t">
            <a:spAutoFit/>
          </a:bodyPr>
          <a:lstStyle/>
          <a:p>
            <a:pPr algn="r" rtl="1">
              <a:lnSpc>
                <a:spcPts val="5312"/>
              </a:lnSpc>
            </a:pPr>
            <a:r>
              <a:rPr lang="ar-EG" sz="3299" b="1" spc="32">
                <a:solidFill>
                  <a:srgbClr val="FF6600"/>
                </a:solidFill>
                <a:latin typeface="Almarai Bold"/>
                <a:ea typeface="Almarai Bold"/>
                <a:cs typeface="Almarai Bold"/>
                <a:sym typeface="Almarai Bold"/>
                <a:rtl/>
              </a:rPr>
              <a:t>أهم هذة السمات التي أشارت إليها هذه الدراسات :</a:t>
            </a:r>
          </a:p>
        </p:txBody>
      </p:sp>
      <p:sp>
        <p:nvSpPr>
          <p:cNvPr id="18" name="TextBox 18"/>
          <p:cNvSpPr txBox="1"/>
          <p:nvPr/>
        </p:nvSpPr>
        <p:spPr>
          <a:xfrm>
            <a:off x="11220038" y="5645517"/>
            <a:ext cx="5465573" cy="2363597"/>
          </a:xfrm>
          <a:prstGeom prst="rect">
            <a:avLst/>
          </a:prstGeom>
        </p:spPr>
        <p:txBody>
          <a:bodyPr lIns="0" tIns="0" rIns="0" bIns="0" rtlCol="0" anchor="t">
            <a:spAutoFit/>
          </a:bodyPr>
          <a:lstStyle/>
          <a:p>
            <a:pPr marL="626109" lvl="1" indent="-313054" algn="r" rtl="1">
              <a:lnSpc>
                <a:spcPts val="4668"/>
              </a:lnSpc>
              <a:buFont typeface="Arial"/>
              <a:buChar char="•"/>
            </a:pPr>
            <a:r>
              <a:rPr lang="ar-EG" sz="2899" b="1" spc="28">
                <a:solidFill>
                  <a:srgbClr val="000000"/>
                </a:solidFill>
                <a:latin typeface="Almarai Bold"/>
                <a:ea typeface="Almarai Bold"/>
                <a:cs typeface="Almarai Bold"/>
                <a:sym typeface="Almarai Bold"/>
                <a:rtl/>
              </a:rPr>
              <a:t>الحاجة الشديدة للإنجاز.</a:t>
            </a:r>
          </a:p>
          <a:p>
            <a:pPr marL="626109" lvl="1" indent="-313054" algn="r" rtl="1">
              <a:lnSpc>
                <a:spcPts val="4668"/>
              </a:lnSpc>
              <a:buFont typeface="Arial"/>
              <a:buChar char="•"/>
            </a:pPr>
            <a:r>
              <a:rPr lang="ar-EG" sz="2899" b="1" spc="28">
                <a:solidFill>
                  <a:srgbClr val="000000"/>
                </a:solidFill>
                <a:latin typeface="Almarai Bold"/>
                <a:ea typeface="Almarai Bold"/>
                <a:cs typeface="Almarai Bold"/>
                <a:sym typeface="Almarai Bold"/>
                <a:rtl/>
              </a:rPr>
              <a:t>المنافسة و الإبداع و الذكاء .</a:t>
            </a:r>
          </a:p>
          <a:p>
            <a:pPr marL="626109" lvl="1" indent="-313054" algn="r" rtl="1">
              <a:lnSpc>
                <a:spcPts val="4668"/>
              </a:lnSpc>
              <a:buFont typeface="Arial"/>
              <a:buChar char="•"/>
            </a:pPr>
            <a:r>
              <a:rPr lang="ar-EG" sz="2899" b="1" spc="28">
                <a:solidFill>
                  <a:srgbClr val="000000"/>
                </a:solidFill>
                <a:latin typeface="Almarai Bold"/>
                <a:ea typeface="Almarai Bold"/>
                <a:cs typeface="Almarai Bold"/>
                <a:sym typeface="Almarai Bold"/>
                <a:rtl/>
              </a:rPr>
              <a:t>القدرة على تحمل المخاطر .</a:t>
            </a:r>
          </a:p>
          <a:p>
            <a:pPr marL="626109" lvl="1" indent="-313054" algn="r" rtl="1">
              <a:lnSpc>
                <a:spcPts val="4668"/>
              </a:lnSpc>
              <a:buFont typeface="Arial"/>
              <a:buChar char="•"/>
            </a:pPr>
            <a:r>
              <a:rPr lang="ar-EG" sz="2899" b="1" spc="28">
                <a:solidFill>
                  <a:srgbClr val="000000"/>
                </a:solidFill>
                <a:latin typeface="Almarai Bold"/>
                <a:ea typeface="Almarai Bold"/>
                <a:cs typeface="Almarai Bold"/>
                <a:sym typeface="Almarai Bold"/>
                <a:rtl/>
              </a:rPr>
              <a:t>القدرة على التفكير الإبتكاري .</a:t>
            </a:r>
          </a:p>
        </p:txBody>
      </p:sp>
      <p:sp>
        <p:nvSpPr>
          <p:cNvPr id="19" name="TextBox 19"/>
          <p:cNvSpPr txBox="1"/>
          <p:nvPr/>
        </p:nvSpPr>
        <p:spPr>
          <a:xfrm>
            <a:off x="6408709" y="5655042"/>
            <a:ext cx="4811329" cy="2363597"/>
          </a:xfrm>
          <a:prstGeom prst="rect">
            <a:avLst/>
          </a:prstGeom>
        </p:spPr>
        <p:txBody>
          <a:bodyPr lIns="0" tIns="0" rIns="0" bIns="0" rtlCol="0" anchor="t">
            <a:spAutoFit/>
          </a:bodyPr>
          <a:lstStyle/>
          <a:p>
            <a:pPr marL="626109" lvl="1" indent="-313054" algn="r" rtl="1">
              <a:lnSpc>
                <a:spcPts val="4668"/>
              </a:lnSpc>
              <a:spcBef>
                <a:spcPct val="0"/>
              </a:spcBef>
              <a:buFont typeface="Arial"/>
              <a:buChar char="•"/>
            </a:pPr>
            <a:r>
              <a:rPr lang="ar-EG" sz="2899" b="1" u="none" strike="noStrike" spc="28">
                <a:solidFill>
                  <a:srgbClr val="000000"/>
                </a:solidFill>
                <a:latin typeface="Almarai Bold"/>
                <a:ea typeface="Almarai Bold"/>
                <a:cs typeface="Almarai Bold"/>
                <a:sym typeface="Almarai Bold"/>
                <a:rtl/>
              </a:rPr>
              <a:t>الميل للاستقلالية .</a:t>
            </a:r>
          </a:p>
          <a:p>
            <a:pPr marL="626109" lvl="1" indent="-313054" algn="r" rtl="1">
              <a:lnSpc>
                <a:spcPts val="4668"/>
              </a:lnSpc>
              <a:spcBef>
                <a:spcPct val="0"/>
              </a:spcBef>
              <a:buFont typeface="Arial"/>
              <a:buChar char="•"/>
            </a:pPr>
            <a:r>
              <a:rPr lang="ar-EG" sz="2899" b="1" u="none" strike="noStrike" spc="28">
                <a:solidFill>
                  <a:srgbClr val="000000"/>
                </a:solidFill>
                <a:latin typeface="Almarai Bold"/>
                <a:ea typeface="Almarai Bold"/>
                <a:cs typeface="Almarai Bold"/>
                <a:sym typeface="Almarai Bold"/>
                <a:rtl/>
              </a:rPr>
              <a:t>القدرة على الضبط الذاتي .</a:t>
            </a:r>
          </a:p>
          <a:p>
            <a:pPr marL="626109" lvl="1" indent="-313054" algn="r" rtl="1">
              <a:lnSpc>
                <a:spcPts val="4668"/>
              </a:lnSpc>
              <a:spcBef>
                <a:spcPct val="0"/>
              </a:spcBef>
              <a:buFont typeface="Arial"/>
              <a:buChar char="•"/>
            </a:pPr>
            <a:r>
              <a:rPr lang="ar-EG" sz="2899" b="1" u="none" strike="noStrike" spc="28">
                <a:solidFill>
                  <a:srgbClr val="000000"/>
                </a:solidFill>
                <a:latin typeface="Almarai Bold"/>
                <a:ea typeface="Almarai Bold"/>
                <a:cs typeface="Almarai Bold"/>
                <a:sym typeface="Almarai Bold"/>
                <a:rtl/>
              </a:rPr>
              <a:t>العزيمة و الإصرار .</a:t>
            </a:r>
          </a:p>
          <a:p>
            <a:pPr marL="626109" lvl="1" indent="-313054" algn="r" rtl="1">
              <a:lnSpc>
                <a:spcPts val="4668"/>
              </a:lnSpc>
              <a:spcBef>
                <a:spcPct val="0"/>
              </a:spcBef>
              <a:buFont typeface="Arial"/>
              <a:buChar char="•"/>
            </a:pPr>
            <a:r>
              <a:rPr lang="ar-EG" sz="2899" b="1" u="none" strike="noStrike" spc="28">
                <a:solidFill>
                  <a:srgbClr val="000000"/>
                </a:solidFill>
                <a:latin typeface="Almarai Bold"/>
                <a:ea typeface="Almarai Bold"/>
                <a:cs typeface="Almarai Bold"/>
                <a:sym typeface="Almarai Bold"/>
                <a:rtl/>
              </a:rPr>
              <a:t>الثقة بالنفس .</a:t>
            </a:r>
          </a:p>
        </p:txBody>
      </p:sp>
      <p:sp>
        <p:nvSpPr>
          <p:cNvPr id="20" name="Freeform 20"/>
          <p:cNvSpPr/>
          <p:nvPr/>
        </p:nvSpPr>
        <p:spPr>
          <a:xfrm>
            <a:off x="773494" y="5846158"/>
            <a:ext cx="4940319" cy="2272547"/>
          </a:xfrm>
          <a:custGeom>
            <a:avLst/>
            <a:gdLst/>
            <a:ahLst/>
            <a:cxnLst/>
            <a:rect l="l" t="t" r="r" b="b"/>
            <a:pathLst>
              <a:path w="4940319" h="2272547">
                <a:moveTo>
                  <a:pt x="0" y="0"/>
                </a:moveTo>
                <a:lnTo>
                  <a:pt x="4940319" y="0"/>
                </a:lnTo>
                <a:lnTo>
                  <a:pt x="4940319" y="2272547"/>
                </a:lnTo>
                <a:lnTo>
                  <a:pt x="0" y="22725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3560463" y="5952853"/>
            <a:ext cx="2065787" cy="2065787"/>
          </a:xfrm>
          <a:custGeom>
            <a:avLst/>
            <a:gdLst/>
            <a:ahLst/>
            <a:cxnLst/>
            <a:rect l="l" t="t" r="r" b="b"/>
            <a:pathLst>
              <a:path w="2065787" h="2065787">
                <a:moveTo>
                  <a:pt x="0" y="0"/>
                </a:moveTo>
                <a:lnTo>
                  <a:pt x="2065787" y="0"/>
                </a:lnTo>
                <a:lnTo>
                  <a:pt x="2065787" y="2065787"/>
                </a:lnTo>
                <a:lnTo>
                  <a:pt x="0" y="2065787"/>
                </a:lnTo>
                <a:lnTo>
                  <a:pt x="0" y="0"/>
                </a:lnTo>
                <a:close/>
              </a:path>
            </a:pathLst>
          </a:custGeom>
          <a:blipFill>
            <a:blip r:embed="rId9"/>
            <a:stretch>
              <a:fillRect/>
            </a:stretch>
          </a:blipFill>
        </p:spPr>
        <p:txBody>
          <a:bodyPr/>
          <a:lstStyle/>
          <a:p>
            <a:endParaRPr lang="en-US"/>
          </a:p>
        </p:txBody>
      </p:sp>
      <p:sp>
        <p:nvSpPr>
          <p:cNvPr id="22" name="TextBox 22"/>
          <p:cNvSpPr txBox="1"/>
          <p:nvPr/>
        </p:nvSpPr>
        <p:spPr>
          <a:xfrm>
            <a:off x="503394" y="5095875"/>
            <a:ext cx="5362067" cy="429441"/>
          </a:xfrm>
          <a:prstGeom prst="rect">
            <a:avLst/>
          </a:prstGeom>
        </p:spPr>
        <p:txBody>
          <a:bodyPr lIns="0" tIns="0" rIns="0" bIns="0" rtlCol="0" anchor="t">
            <a:spAutoFit/>
          </a:bodyPr>
          <a:lstStyle/>
          <a:p>
            <a:pPr algn="ctr" rtl="1">
              <a:lnSpc>
                <a:spcPts val="3400"/>
              </a:lnSpc>
            </a:pPr>
            <a:r>
              <a:rPr lang="ar-EG" sz="2464" b="1" spc="25">
                <a:solidFill>
                  <a:srgbClr val="000000"/>
                </a:solidFill>
                <a:latin typeface="Almarai Bold"/>
                <a:ea typeface="Almarai Bold"/>
                <a:cs typeface="Almarai Bold"/>
                <a:sym typeface="Almarai Bold"/>
                <a:rtl/>
              </a:rPr>
              <a:t>مقطع فيديو -  سمات رائد الأعمال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660221" y="2562643"/>
            <a:ext cx="15070008" cy="1188947"/>
            <a:chOff x="0" y="0"/>
            <a:chExt cx="3969056" cy="313138"/>
          </a:xfrm>
        </p:grpSpPr>
        <p:sp>
          <p:nvSpPr>
            <p:cNvPr id="3" name="Freeform 3"/>
            <p:cNvSpPr/>
            <p:nvPr/>
          </p:nvSpPr>
          <p:spPr>
            <a:xfrm>
              <a:off x="0" y="0"/>
              <a:ext cx="3969056" cy="313138"/>
            </a:xfrm>
            <a:custGeom>
              <a:avLst/>
              <a:gdLst/>
              <a:ahLst/>
              <a:cxnLst/>
              <a:rect l="l" t="t" r="r" b="b"/>
              <a:pathLst>
                <a:path w="3969056" h="313138">
                  <a:moveTo>
                    <a:pt x="15926" y="0"/>
                  </a:moveTo>
                  <a:lnTo>
                    <a:pt x="3953130" y="0"/>
                  </a:lnTo>
                  <a:cubicBezTo>
                    <a:pt x="3957354" y="0"/>
                    <a:pt x="3961405" y="1678"/>
                    <a:pt x="3964391" y="4665"/>
                  </a:cubicBezTo>
                  <a:cubicBezTo>
                    <a:pt x="3967378" y="7651"/>
                    <a:pt x="3969056" y="11702"/>
                    <a:pt x="3969056" y="15926"/>
                  </a:cubicBezTo>
                  <a:lnTo>
                    <a:pt x="3969056" y="297213"/>
                  </a:lnTo>
                  <a:cubicBezTo>
                    <a:pt x="3969056" y="306008"/>
                    <a:pt x="3961926" y="313138"/>
                    <a:pt x="3953130" y="313138"/>
                  </a:cubicBezTo>
                  <a:lnTo>
                    <a:pt x="15926" y="313138"/>
                  </a:lnTo>
                  <a:cubicBezTo>
                    <a:pt x="11702" y="313138"/>
                    <a:pt x="7651" y="311460"/>
                    <a:pt x="4665" y="308474"/>
                  </a:cubicBezTo>
                  <a:cubicBezTo>
                    <a:pt x="1678" y="305487"/>
                    <a:pt x="0" y="301436"/>
                    <a:pt x="0" y="297213"/>
                  </a:cubicBezTo>
                  <a:lnTo>
                    <a:pt x="0" y="15926"/>
                  </a:lnTo>
                  <a:cubicBezTo>
                    <a:pt x="0" y="11702"/>
                    <a:pt x="1678" y="7651"/>
                    <a:pt x="4665" y="4665"/>
                  </a:cubicBezTo>
                  <a:cubicBezTo>
                    <a:pt x="7651" y="1678"/>
                    <a:pt x="11702" y="0"/>
                    <a:pt x="15926"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3969056" cy="322663"/>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201159" y="2174902"/>
            <a:ext cx="529071" cy="737381"/>
          </a:xfrm>
          <a:custGeom>
            <a:avLst/>
            <a:gdLst/>
            <a:ahLst/>
            <a:cxnLst/>
            <a:rect l="l" t="t" r="r" b="b"/>
            <a:pathLst>
              <a:path w="529071" h="737381">
                <a:moveTo>
                  <a:pt x="0" y="0"/>
                </a:moveTo>
                <a:lnTo>
                  <a:pt x="529070" y="0"/>
                </a:lnTo>
                <a:lnTo>
                  <a:pt x="529070" y="737381"/>
                </a:lnTo>
                <a:lnTo>
                  <a:pt x="0" y="737381"/>
                </a:lnTo>
                <a:lnTo>
                  <a:pt x="0" y="0"/>
                </a:lnTo>
                <a:close/>
              </a:path>
            </a:pathLst>
          </a:custGeom>
          <a:blipFill>
            <a:blip r:embed="rId6"/>
            <a:stretch>
              <a:fillRect/>
            </a:stretch>
          </a:blipFill>
        </p:spPr>
        <p:txBody>
          <a:bodyPr/>
          <a:lstStyle/>
          <a:p>
            <a:endParaRPr lang="en-US"/>
          </a:p>
        </p:txBody>
      </p:sp>
      <p:grpSp>
        <p:nvGrpSpPr>
          <p:cNvPr id="11" name="Group 11"/>
          <p:cNvGrpSpPr/>
          <p:nvPr/>
        </p:nvGrpSpPr>
        <p:grpSpPr>
          <a:xfrm>
            <a:off x="1717549" y="4513589"/>
            <a:ext cx="11303450" cy="756594"/>
            <a:chOff x="0" y="0"/>
            <a:chExt cx="2977040" cy="199268"/>
          </a:xfrm>
        </p:grpSpPr>
        <p:sp>
          <p:nvSpPr>
            <p:cNvPr id="12" name="Freeform 12"/>
            <p:cNvSpPr/>
            <p:nvPr/>
          </p:nvSpPr>
          <p:spPr>
            <a:xfrm>
              <a:off x="0" y="0"/>
              <a:ext cx="2977040" cy="199268"/>
            </a:xfrm>
            <a:custGeom>
              <a:avLst/>
              <a:gdLst/>
              <a:ahLst/>
              <a:cxnLst/>
              <a:rect l="l" t="t" r="r" b="b"/>
              <a:pathLst>
                <a:path w="2977040" h="199268">
                  <a:moveTo>
                    <a:pt x="34931" y="0"/>
                  </a:moveTo>
                  <a:lnTo>
                    <a:pt x="2942110" y="0"/>
                  </a:lnTo>
                  <a:cubicBezTo>
                    <a:pt x="2961401" y="0"/>
                    <a:pt x="2977040" y="15639"/>
                    <a:pt x="2977040" y="34931"/>
                  </a:cubicBezTo>
                  <a:lnTo>
                    <a:pt x="2977040" y="164337"/>
                  </a:lnTo>
                  <a:cubicBezTo>
                    <a:pt x="2977040" y="183629"/>
                    <a:pt x="2961401" y="199268"/>
                    <a:pt x="2942110" y="199268"/>
                  </a:cubicBezTo>
                  <a:lnTo>
                    <a:pt x="34931" y="199268"/>
                  </a:lnTo>
                  <a:cubicBezTo>
                    <a:pt x="15639" y="199268"/>
                    <a:pt x="0" y="183629"/>
                    <a:pt x="0" y="164337"/>
                  </a:cubicBezTo>
                  <a:lnTo>
                    <a:pt x="0" y="34931"/>
                  </a:lnTo>
                  <a:cubicBezTo>
                    <a:pt x="0" y="15639"/>
                    <a:pt x="15639" y="0"/>
                    <a:pt x="34931" y="0"/>
                  </a:cubicBezTo>
                  <a:close/>
                </a:path>
              </a:pathLst>
            </a:custGeom>
            <a:solidFill>
              <a:srgbClr val="FFC000"/>
            </a:solidFill>
          </p:spPr>
          <p:txBody>
            <a:bodyPr/>
            <a:lstStyle/>
            <a:p>
              <a:endParaRPr lang="en-US"/>
            </a:p>
          </p:txBody>
        </p:sp>
        <p:sp>
          <p:nvSpPr>
            <p:cNvPr id="13" name="TextBox 13"/>
            <p:cNvSpPr txBox="1"/>
            <p:nvPr/>
          </p:nvSpPr>
          <p:spPr>
            <a:xfrm>
              <a:off x="0" y="-9525"/>
              <a:ext cx="2977040" cy="208793"/>
            </a:xfrm>
            <a:prstGeom prst="rect">
              <a:avLst/>
            </a:prstGeom>
          </p:spPr>
          <p:txBody>
            <a:bodyPr lIns="50800" tIns="50800" rIns="50800" bIns="50800" rtlCol="0" anchor="ctr"/>
            <a:lstStyle/>
            <a:p>
              <a:pPr algn="ctr">
                <a:lnSpc>
                  <a:spcPts val="1980"/>
                </a:lnSpc>
              </a:pPr>
              <a:endParaRPr/>
            </a:p>
          </p:txBody>
        </p:sp>
      </p:grpSp>
      <p:sp>
        <p:nvSpPr>
          <p:cNvPr id="14" name="TextBox 14"/>
          <p:cNvSpPr txBox="1"/>
          <p:nvPr/>
        </p:nvSpPr>
        <p:spPr>
          <a:xfrm>
            <a:off x="1717549" y="2539628"/>
            <a:ext cx="14795770" cy="1078611"/>
          </a:xfrm>
          <a:prstGeom prst="rect">
            <a:avLst/>
          </a:prstGeom>
        </p:spPr>
        <p:txBody>
          <a:bodyPr lIns="0" tIns="0" rIns="0" bIns="0" rtlCol="0" anchor="t">
            <a:spAutoFit/>
          </a:bodyPr>
          <a:lstStyle/>
          <a:p>
            <a:pPr algn="r" rtl="1">
              <a:lnSpc>
                <a:spcPts val="4347"/>
              </a:lnSpc>
            </a:pPr>
            <a:r>
              <a:rPr lang="ar-EG" sz="2700" b="1" spc="27">
                <a:solidFill>
                  <a:srgbClr val="000000"/>
                </a:solidFill>
                <a:latin typeface="Almarai Bold"/>
                <a:ea typeface="Almarai Bold"/>
                <a:cs typeface="Almarai Bold"/>
                <a:sym typeface="Almarai Bold"/>
                <a:rtl/>
              </a:rPr>
              <a:t>تؤمن هذه المدرسه بأن خصائص رائد الأعمال ترتبط كثيراً بالبيئة وما تحوية من عوامل خارجية .لذا فإن العوامل الإجتماعية والديموغرافية تلعب دور رئيسياً في تحديد سلوك رائد الأعمال و شخصيته .</a:t>
            </a:r>
          </a:p>
        </p:txBody>
      </p:sp>
      <p:sp>
        <p:nvSpPr>
          <p:cNvPr id="15" name="TextBox 15"/>
          <p:cNvSpPr txBox="1"/>
          <p:nvPr/>
        </p:nvSpPr>
        <p:spPr>
          <a:xfrm>
            <a:off x="6711755" y="818663"/>
            <a:ext cx="5032056" cy="733425"/>
          </a:xfrm>
          <a:prstGeom prst="rect">
            <a:avLst/>
          </a:prstGeom>
        </p:spPr>
        <p:txBody>
          <a:bodyPr lIns="0" tIns="0" rIns="0" bIns="0" rtlCol="0" anchor="t">
            <a:spAutoFit/>
          </a:bodyPr>
          <a:lstStyle/>
          <a:p>
            <a:pPr algn="ctr" rtl="1">
              <a:lnSpc>
                <a:spcPts val="5759"/>
              </a:lnSpc>
            </a:pPr>
            <a:r>
              <a:rPr lang="ar-EG" sz="4800" b="1">
                <a:solidFill>
                  <a:srgbClr val="000000"/>
                </a:solidFill>
                <a:latin typeface="Almarai Bold"/>
                <a:ea typeface="Almarai Bold"/>
                <a:cs typeface="Almarai Bold"/>
                <a:sym typeface="Almarai Bold"/>
                <a:rtl/>
              </a:rPr>
              <a:t>المدرسة البيئية</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grpSp>
        <p:nvGrpSpPr>
          <p:cNvPr id="17" name="Group 17"/>
          <p:cNvGrpSpPr/>
          <p:nvPr/>
        </p:nvGrpSpPr>
        <p:grpSpPr>
          <a:xfrm>
            <a:off x="1717549" y="5317809"/>
            <a:ext cx="11303450" cy="756594"/>
            <a:chOff x="0" y="0"/>
            <a:chExt cx="2977040" cy="199268"/>
          </a:xfrm>
        </p:grpSpPr>
        <p:sp>
          <p:nvSpPr>
            <p:cNvPr id="18" name="Freeform 18"/>
            <p:cNvSpPr/>
            <p:nvPr/>
          </p:nvSpPr>
          <p:spPr>
            <a:xfrm>
              <a:off x="0" y="0"/>
              <a:ext cx="2977040" cy="199268"/>
            </a:xfrm>
            <a:custGeom>
              <a:avLst/>
              <a:gdLst/>
              <a:ahLst/>
              <a:cxnLst/>
              <a:rect l="l" t="t" r="r" b="b"/>
              <a:pathLst>
                <a:path w="2977040" h="199268">
                  <a:moveTo>
                    <a:pt x="34931" y="0"/>
                  </a:moveTo>
                  <a:lnTo>
                    <a:pt x="2942110" y="0"/>
                  </a:lnTo>
                  <a:cubicBezTo>
                    <a:pt x="2961401" y="0"/>
                    <a:pt x="2977040" y="15639"/>
                    <a:pt x="2977040" y="34931"/>
                  </a:cubicBezTo>
                  <a:lnTo>
                    <a:pt x="2977040" y="164337"/>
                  </a:lnTo>
                  <a:cubicBezTo>
                    <a:pt x="2977040" y="183629"/>
                    <a:pt x="2961401" y="199268"/>
                    <a:pt x="2942110" y="199268"/>
                  </a:cubicBezTo>
                  <a:lnTo>
                    <a:pt x="34931" y="199268"/>
                  </a:lnTo>
                  <a:cubicBezTo>
                    <a:pt x="15639" y="199268"/>
                    <a:pt x="0" y="183629"/>
                    <a:pt x="0" y="164337"/>
                  </a:cubicBezTo>
                  <a:lnTo>
                    <a:pt x="0" y="34931"/>
                  </a:lnTo>
                  <a:cubicBezTo>
                    <a:pt x="0" y="15639"/>
                    <a:pt x="15639" y="0"/>
                    <a:pt x="34931" y="0"/>
                  </a:cubicBezTo>
                  <a:close/>
                </a:path>
              </a:pathLst>
            </a:custGeom>
            <a:solidFill>
              <a:srgbClr val="FFC000"/>
            </a:solidFill>
          </p:spPr>
          <p:txBody>
            <a:bodyPr/>
            <a:lstStyle/>
            <a:p>
              <a:endParaRPr lang="en-US"/>
            </a:p>
          </p:txBody>
        </p:sp>
        <p:sp>
          <p:nvSpPr>
            <p:cNvPr id="19" name="TextBox 19"/>
            <p:cNvSpPr txBox="1"/>
            <p:nvPr/>
          </p:nvSpPr>
          <p:spPr>
            <a:xfrm>
              <a:off x="0" y="-9525"/>
              <a:ext cx="2977040" cy="208793"/>
            </a:xfrm>
            <a:prstGeom prst="rect">
              <a:avLst/>
            </a:prstGeom>
          </p:spPr>
          <p:txBody>
            <a:bodyPr lIns="50800" tIns="50800" rIns="50800" bIns="50800" rtlCol="0" anchor="ctr"/>
            <a:lstStyle/>
            <a:p>
              <a:pPr algn="ctr">
                <a:lnSpc>
                  <a:spcPts val="1980"/>
                </a:lnSpc>
              </a:pPr>
              <a:endParaRPr/>
            </a:p>
          </p:txBody>
        </p:sp>
      </p:grpSp>
      <p:grpSp>
        <p:nvGrpSpPr>
          <p:cNvPr id="20" name="Group 20"/>
          <p:cNvGrpSpPr/>
          <p:nvPr/>
        </p:nvGrpSpPr>
        <p:grpSpPr>
          <a:xfrm>
            <a:off x="1717549" y="6131553"/>
            <a:ext cx="11303450" cy="1065791"/>
            <a:chOff x="0" y="0"/>
            <a:chExt cx="2977040" cy="280702"/>
          </a:xfrm>
        </p:grpSpPr>
        <p:sp>
          <p:nvSpPr>
            <p:cNvPr id="21" name="Freeform 21"/>
            <p:cNvSpPr/>
            <p:nvPr/>
          </p:nvSpPr>
          <p:spPr>
            <a:xfrm>
              <a:off x="0" y="0"/>
              <a:ext cx="2977040" cy="280702"/>
            </a:xfrm>
            <a:custGeom>
              <a:avLst/>
              <a:gdLst/>
              <a:ahLst/>
              <a:cxnLst/>
              <a:rect l="l" t="t" r="r" b="b"/>
              <a:pathLst>
                <a:path w="2977040" h="280702">
                  <a:moveTo>
                    <a:pt x="34931" y="0"/>
                  </a:moveTo>
                  <a:lnTo>
                    <a:pt x="2942110" y="0"/>
                  </a:lnTo>
                  <a:cubicBezTo>
                    <a:pt x="2961401" y="0"/>
                    <a:pt x="2977040" y="15639"/>
                    <a:pt x="2977040" y="34931"/>
                  </a:cubicBezTo>
                  <a:lnTo>
                    <a:pt x="2977040" y="245771"/>
                  </a:lnTo>
                  <a:cubicBezTo>
                    <a:pt x="2977040" y="265063"/>
                    <a:pt x="2961401" y="280702"/>
                    <a:pt x="2942110" y="280702"/>
                  </a:cubicBezTo>
                  <a:lnTo>
                    <a:pt x="34931" y="280702"/>
                  </a:lnTo>
                  <a:cubicBezTo>
                    <a:pt x="15639" y="280702"/>
                    <a:pt x="0" y="265063"/>
                    <a:pt x="0" y="245771"/>
                  </a:cubicBezTo>
                  <a:lnTo>
                    <a:pt x="0" y="34931"/>
                  </a:lnTo>
                  <a:cubicBezTo>
                    <a:pt x="0" y="15639"/>
                    <a:pt x="15639" y="0"/>
                    <a:pt x="34931" y="0"/>
                  </a:cubicBezTo>
                  <a:close/>
                </a:path>
              </a:pathLst>
            </a:custGeom>
            <a:solidFill>
              <a:srgbClr val="FFC000"/>
            </a:solidFill>
          </p:spPr>
          <p:txBody>
            <a:bodyPr/>
            <a:lstStyle/>
            <a:p>
              <a:endParaRPr lang="en-US"/>
            </a:p>
          </p:txBody>
        </p:sp>
        <p:sp>
          <p:nvSpPr>
            <p:cNvPr id="22" name="TextBox 22"/>
            <p:cNvSpPr txBox="1"/>
            <p:nvPr/>
          </p:nvSpPr>
          <p:spPr>
            <a:xfrm>
              <a:off x="0" y="-9525"/>
              <a:ext cx="2977040" cy="290227"/>
            </a:xfrm>
            <a:prstGeom prst="rect">
              <a:avLst/>
            </a:prstGeom>
          </p:spPr>
          <p:txBody>
            <a:bodyPr lIns="50800" tIns="50800" rIns="50800" bIns="50800" rtlCol="0" anchor="ctr"/>
            <a:lstStyle/>
            <a:p>
              <a:pPr algn="ctr">
                <a:lnSpc>
                  <a:spcPts val="1980"/>
                </a:lnSpc>
              </a:pPr>
              <a:endParaRPr/>
            </a:p>
          </p:txBody>
        </p:sp>
      </p:grpSp>
      <p:grpSp>
        <p:nvGrpSpPr>
          <p:cNvPr id="23" name="Group 23"/>
          <p:cNvGrpSpPr/>
          <p:nvPr/>
        </p:nvGrpSpPr>
        <p:grpSpPr>
          <a:xfrm>
            <a:off x="1717549" y="7235444"/>
            <a:ext cx="11303450" cy="797821"/>
            <a:chOff x="0" y="0"/>
            <a:chExt cx="2977040" cy="210126"/>
          </a:xfrm>
        </p:grpSpPr>
        <p:sp>
          <p:nvSpPr>
            <p:cNvPr id="24" name="Freeform 24"/>
            <p:cNvSpPr/>
            <p:nvPr/>
          </p:nvSpPr>
          <p:spPr>
            <a:xfrm>
              <a:off x="0" y="0"/>
              <a:ext cx="2977040" cy="210126"/>
            </a:xfrm>
            <a:custGeom>
              <a:avLst/>
              <a:gdLst/>
              <a:ahLst/>
              <a:cxnLst/>
              <a:rect l="l" t="t" r="r" b="b"/>
              <a:pathLst>
                <a:path w="2977040" h="210126">
                  <a:moveTo>
                    <a:pt x="34931" y="0"/>
                  </a:moveTo>
                  <a:lnTo>
                    <a:pt x="2942110" y="0"/>
                  </a:lnTo>
                  <a:cubicBezTo>
                    <a:pt x="2961401" y="0"/>
                    <a:pt x="2977040" y="15639"/>
                    <a:pt x="2977040" y="34931"/>
                  </a:cubicBezTo>
                  <a:lnTo>
                    <a:pt x="2977040" y="175195"/>
                  </a:lnTo>
                  <a:cubicBezTo>
                    <a:pt x="2977040" y="194487"/>
                    <a:pt x="2961401" y="210126"/>
                    <a:pt x="2942110" y="210126"/>
                  </a:cubicBezTo>
                  <a:lnTo>
                    <a:pt x="34931" y="210126"/>
                  </a:lnTo>
                  <a:cubicBezTo>
                    <a:pt x="15639" y="210126"/>
                    <a:pt x="0" y="194487"/>
                    <a:pt x="0" y="175195"/>
                  </a:cubicBezTo>
                  <a:lnTo>
                    <a:pt x="0" y="34931"/>
                  </a:lnTo>
                  <a:cubicBezTo>
                    <a:pt x="0" y="15639"/>
                    <a:pt x="15639" y="0"/>
                    <a:pt x="34931" y="0"/>
                  </a:cubicBezTo>
                  <a:close/>
                </a:path>
              </a:pathLst>
            </a:custGeom>
            <a:solidFill>
              <a:srgbClr val="FFC000"/>
            </a:solidFill>
          </p:spPr>
          <p:txBody>
            <a:bodyPr/>
            <a:lstStyle/>
            <a:p>
              <a:endParaRPr lang="en-US"/>
            </a:p>
          </p:txBody>
        </p:sp>
        <p:sp>
          <p:nvSpPr>
            <p:cNvPr id="25" name="TextBox 25"/>
            <p:cNvSpPr txBox="1"/>
            <p:nvPr/>
          </p:nvSpPr>
          <p:spPr>
            <a:xfrm>
              <a:off x="0" y="-9525"/>
              <a:ext cx="2977040" cy="219651"/>
            </a:xfrm>
            <a:prstGeom prst="rect">
              <a:avLst/>
            </a:prstGeom>
          </p:spPr>
          <p:txBody>
            <a:bodyPr lIns="50800" tIns="50800" rIns="50800" bIns="50800" rtlCol="0" anchor="ctr"/>
            <a:lstStyle/>
            <a:p>
              <a:pPr algn="ctr">
                <a:lnSpc>
                  <a:spcPts val="1980"/>
                </a:lnSpc>
              </a:pPr>
              <a:endParaRPr/>
            </a:p>
          </p:txBody>
        </p:sp>
      </p:grpSp>
      <p:grpSp>
        <p:nvGrpSpPr>
          <p:cNvPr id="26" name="Group 26"/>
          <p:cNvGrpSpPr/>
          <p:nvPr/>
        </p:nvGrpSpPr>
        <p:grpSpPr>
          <a:xfrm>
            <a:off x="1717549" y="8080890"/>
            <a:ext cx="11303450" cy="797821"/>
            <a:chOff x="0" y="0"/>
            <a:chExt cx="2977040" cy="210126"/>
          </a:xfrm>
        </p:grpSpPr>
        <p:sp>
          <p:nvSpPr>
            <p:cNvPr id="27" name="Freeform 27"/>
            <p:cNvSpPr/>
            <p:nvPr/>
          </p:nvSpPr>
          <p:spPr>
            <a:xfrm>
              <a:off x="0" y="0"/>
              <a:ext cx="2977040" cy="210126"/>
            </a:xfrm>
            <a:custGeom>
              <a:avLst/>
              <a:gdLst/>
              <a:ahLst/>
              <a:cxnLst/>
              <a:rect l="l" t="t" r="r" b="b"/>
              <a:pathLst>
                <a:path w="2977040" h="210126">
                  <a:moveTo>
                    <a:pt x="34931" y="0"/>
                  </a:moveTo>
                  <a:lnTo>
                    <a:pt x="2942110" y="0"/>
                  </a:lnTo>
                  <a:cubicBezTo>
                    <a:pt x="2961401" y="0"/>
                    <a:pt x="2977040" y="15639"/>
                    <a:pt x="2977040" y="34931"/>
                  </a:cubicBezTo>
                  <a:lnTo>
                    <a:pt x="2977040" y="175195"/>
                  </a:lnTo>
                  <a:cubicBezTo>
                    <a:pt x="2977040" y="194487"/>
                    <a:pt x="2961401" y="210126"/>
                    <a:pt x="2942110" y="210126"/>
                  </a:cubicBezTo>
                  <a:lnTo>
                    <a:pt x="34931" y="210126"/>
                  </a:lnTo>
                  <a:cubicBezTo>
                    <a:pt x="15639" y="210126"/>
                    <a:pt x="0" y="194487"/>
                    <a:pt x="0" y="175195"/>
                  </a:cubicBezTo>
                  <a:lnTo>
                    <a:pt x="0" y="34931"/>
                  </a:lnTo>
                  <a:cubicBezTo>
                    <a:pt x="0" y="15639"/>
                    <a:pt x="15639" y="0"/>
                    <a:pt x="34931" y="0"/>
                  </a:cubicBezTo>
                  <a:close/>
                </a:path>
              </a:pathLst>
            </a:custGeom>
            <a:solidFill>
              <a:srgbClr val="FFC000"/>
            </a:solidFill>
          </p:spPr>
          <p:txBody>
            <a:bodyPr/>
            <a:lstStyle/>
            <a:p>
              <a:endParaRPr lang="en-US"/>
            </a:p>
          </p:txBody>
        </p:sp>
        <p:sp>
          <p:nvSpPr>
            <p:cNvPr id="28" name="TextBox 28"/>
            <p:cNvSpPr txBox="1"/>
            <p:nvPr/>
          </p:nvSpPr>
          <p:spPr>
            <a:xfrm>
              <a:off x="0" y="-9525"/>
              <a:ext cx="2977040" cy="219651"/>
            </a:xfrm>
            <a:prstGeom prst="rect">
              <a:avLst/>
            </a:prstGeom>
          </p:spPr>
          <p:txBody>
            <a:bodyPr lIns="50800" tIns="50800" rIns="50800" bIns="50800" rtlCol="0" anchor="ctr"/>
            <a:lstStyle/>
            <a:p>
              <a:pPr algn="ctr">
                <a:lnSpc>
                  <a:spcPts val="1980"/>
                </a:lnSpc>
              </a:pPr>
              <a:endParaRPr/>
            </a:p>
          </p:txBody>
        </p:sp>
      </p:grpSp>
      <p:grpSp>
        <p:nvGrpSpPr>
          <p:cNvPr id="29" name="Group 29"/>
          <p:cNvGrpSpPr/>
          <p:nvPr/>
        </p:nvGrpSpPr>
        <p:grpSpPr>
          <a:xfrm>
            <a:off x="13078149" y="4513589"/>
            <a:ext cx="3652081" cy="4280597"/>
            <a:chOff x="0" y="0"/>
            <a:chExt cx="961865" cy="1127400"/>
          </a:xfrm>
        </p:grpSpPr>
        <p:sp>
          <p:nvSpPr>
            <p:cNvPr id="30" name="Freeform 30"/>
            <p:cNvSpPr/>
            <p:nvPr/>
          </p:nvSpPr>
          <p:spPr>
            <a:xfrm>
              <a:off x="0" y="0"/>
              <a:ext cx="961865" cy="1127400"/>
            </a:xfrm>
            <a:custGeom>
              <a:avLst/>
              <a:gdLst/>
              <a:ahLst/>
              <a:cxnLst/>
              <a:rect l="l" t="t" r="r" b="b"/>
              <a:pathLst>
                <a:path w="961865" h="1127400">
                  <a:moveTo>
                    <a:pt x="108113" y="0"/>
                  </a:moveTo>
                  <a:lnTo>
                    <a:pt x="853752" y="0"/>
                  </a:lnTo>
                  <a:cubicBezTo>
                    <a:pt x="882425" y="0"/>
                    <a:pt x="909924" y="11390"/>
                    <a:pt x="930199" y="31666"/>
                  </a:cubicBezTo>
                  <a:cubicBezTo>
                    <a:pt x="950474" y="51941"/>
                    <a:pt x="961865" y="79440"/>
                    <a:pt x="961865" y="108113"/>
                  </a:cubicBezTo>
                  <a:lnTo>
                    <a:pt x="961865" y="1019287"/>
                  </a:lnTo>
                  <a:cubicBezTo>
                    <a:pt x="961865" y="1047960"/>
                    <a:pt x="950474" y="1075459"/>
                    <a:pt x="930199" y="1095734"/>
                  </a:cubicBezTo>
                  <a:cubicBezTo>
                    <a:pt x="909924" y="1116010"/>
                    <a:pt x="882425" y="1127400"/>
                    <a:pt x="853752" y="1127400"/>
                  </a:cubicBezTo>
                  <a:lnTo>
                    <a:pt x="108113" y="1127400"/>
                  </a:lnTo>
                  <a:cubicBezTo>
                    <a:pt x="79440" y="1127400"/>
                    <a:pt x="51941" y="1116010"/>
                    <a:pt x="31666" y="1095734"/>
                  </a:cubicBezTo>
                  <a:cubicBezTo>
                    <a:pt x="11390" y="1075459"/>
                    <a:pt x="0" y="1047960"/>
                    <a:pt x="0" y="1019287"/>
                  </a:cubicBezTo>
                  <a:lnTo>
                    <a:pt x="0" y="108113"/>
                  </a:lnTo>
                  <a:cubicBezTo>
                    <a:pt x="0" y="79440"/>
                    <a:pt x="11390" y="51941"/>
                    <a:pt x="31666" y="31666"/>
                  </a:cubicBezTo>
                  <a:cubicBezTo>
                    <a:pt x="51941" y="11390"/>
                    <a:pt x="79440" y="0"/>
                    <a:pt x="108113" y="0"/>
                  </a:cubicBezTo>
                  <a:close/>
                </a:path>
              </a:pathLst>
            </a:custGeom>
            <a:solidFill>
              <a:srgbClr val="D9D9D9"/>
            </a:solidFill>
          </p:spPr>
          <p:txBody>
            <a:bodyPr/>
            <a:lstStyle/>
            <a:p>
              <a:endParaRPr lang="en-US"/>
            </a:p>
          </p:txBody>
        </p:sp>
        <p:sp>
          <p:nvSpPr>
            <p:cNvPr id="31" name="TextBox 31"/>
            <p:cNvSpPr txBox="1"/>
            <p:nvPr/>
          </p:nvSpPr>
          <p:spPr>
            <a:xfrm>
              <a:off x="0" y="-9525"/>
              <a:ext cx="961865" cy="1136925"/>
            </a:xfrm>
            <a:prstGeom prst="rect">
              <a:avLst/>
            </a:prstGeom>
          </p:spPr>
          <p:txBody>
            <a:bodyPr lIns="50800" tIns="50800" rIns="50800" bIns="50800" rtlCol="0" anchor="ctr"/>
            <a:lstStyle/>
            <a:p>
              <a:pPr algn="ctr">
                <a:lnSpc>
                  <a:spcPts val="1980"/>
                </a:lnSpc>
              </a:pPr>
              <a:endParaRPr/>
            </a:p>
          </p:txBody>
        </p:sp>
      </p:grpSp>
      <p:graphicFrame>
        <p:nvGraphicFramePr>
          <p:cNvPr id="32" name="Table 32"/>
          <p:cNvGraphicFramePr>
            <a:graphicFrameLocks noGrp="1"/>
          </p:cNvGraphicFramePr>
          <p:nvPr/>
        </p:nvGraphicFramePr>
        <p:xfrm>
          <a:off x="1717549" y="4513589"/>
          <a:ext cx="15007918" cy="4419600"/>
        </p:xfrm>
        <a:graphic>
          <a:graphicData uri="http://schemas.openxmlformats.org/drawingml/2006/table">
            <a:tbl>
              <a:tblPr/>
              <a:tblGrid>
                <a:gridCol w="6960275">
                  <a:extLst>
                    <a:ext uri="{9D8B030D-6E8A-4147-A177-3AD203B41FA5}">
                      <a16:colId xmlns:a16="http://schemas.microsoft.com/office/drawing/2014/main" val="20000"/>
                    </a:ext>
                  </a:extLst>
                </a:gridCol>
                <a:gridCol w="4401100">
                  <a:extLst>
                    <a:ext uri="{9D8B030D-6E8A-4147-A177-3AD203B41FA5}">
                      <a16:colId xmlns:a16="http://schemas.microsoft.com/office/drawing/2014/main" val="20001"/>
                    </a:ext>
                  </a:extLst>
                </a:gridCol>
                <a:gridCol w="3646543">
                  <a:extLst>
                    <a:ext uri="{9D8B030D-6E8A-4147-A177-3AD203B41FA5}">
                      <a16:colId xmlns:a16="http://schemas.microsoft.com/office/drawing/2014/main" val="20002"/>
                    </a:ext>
                  </a:extLst>
                </a:gridCol>
              </a:tblGrid>
              <a:tr h="800100">
                <a:tc>
                  <a:txBody>
                    <a:bodyPr/>
                    <a:lstStyle/>
                    <a:p>
                      <a:pPr algn="r">
                        <a:lnSpc>
                          <a:spcPts val="3240"/>
                        </a:lnSpc>
                        <a:defRPr/>
                      </a:pPr>
                      <a:r>
                        <a:rPr lang="ar-EG" sz="2700" b="1">
                          <a:solidFill>
                            <a:srgbClr val="000000"/>
                          </a:solidFill>
                          <a:latin typeface="Almarai Bold"/>
                          <a:ea typeface="Almarai Bold"/>
                          <a:cs typeface="Almarai Bold"/>
                          <a:sym typeface="Almarai Bold"/>
                          <a:rtl/>
                        </a:rPr>
                        <a:t>ظهور أثر الثقافة على الفرد</a:t>
                      </a:r>
                      <a:r>
                        <a:rPr lang="en-US" sz="2700" b="1">
                          <a:solidFill>
                            <a:srgbClr val="000000"/>
                          </a:solidFill>
                          <a:latin typeface="Almarai Bold"/>
                          <a:ea typeface="Almarai Bold"/>
                          <a:cs typeface="Almarai Bold"/>
                          <a:sym typeface="Almarai Bold"/>
                        </a:rPr>
                        <a:t> </a:t>
                      </a:r>
                      <a:endParaRPr lang="en-US" sz="1100"/>
                    </a:p>
                  </a:txBody>
                  <a:tcPr marT="91440" marB="91440" anchor="ctr">
                    <a:lnL w="0"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0"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a:lnSpc>
                          <a:spcPts val="3240"/>
                        </a:lnSpc>
                        <a:defRPr/>
                      </a:pPr>
                      <a:r>
                        <a:rPr lang="ar-EG" sz="2700" b="1">
                          <a:solidFill>
                            <a:srgbClr val="000000"/>
                          </a:solidFill>
                          <a:latin typeface="Almarai Bold"/>
                          <a:ea typeface="Almarai Bold"/>
                          <a:cs typeface="Almarai Bold"/>
                          <a:sym typeface="Almarai Bold"/>
                          <a:rtl/>
                        </a:rPr>
                        <a:t>دور الثقافة</a:t>
                      </a:r>
                      <a:r>
                        <a:rPr lang="en-US" sz="2700" b="1">
                          <a:solidFill>
                            <a:srgbClr val="000000"/>
                          </a:solidFill>
                          <a:latin typeface="Almarai Bold"/>
                          <a:ea typeface="Almarai Bold"/>
                          <a:cs typeface="Almarai Bold"/>
                          <a:sym typeface="Almarai Bold"/>
                        </a:rPr>
                        <a:t> </a:t>
                      </a:r>
                      <a:endParaRPr lang="en-US" sz="1100"/>
                    </a:p>
                  </a:txBody>
                  <a:tcPr marT="91440" marB="9144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0"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rowSpan="5">
                  <a:txBody>
                    <a:bodyPr/>
                    <a:lstStyle/>
                    <a:p>
                      <a:pPr algn="ctr">
                        <a:lnSpc>
                          <a:spcPts val="5759"/>
                        </a:lnSpc>
                        <a:defRPr/>
                      </a:pPr>
                      <a:r>
                        <a:rPr lang="ar-EG" sz="4800" b="1">
                          <a:solidFill>
                            <a:srgbClr val="FF6600"/>
                          </a:solidFill>
                          <a:latin typeface="Almarai Bold"/>
                          <a:ea typeface="Almarai Bold"/>
                          <a:cs typeface="Almarai Bold"/>
                          <a:sym typeface="Almarai Bold"/>
                          <a:rtl/>
                        </a:rPr>
                        <a:t>المدرسة البيئية</a:t>
                      </a:r>
                      <a:r>
                        <a:rPr lang="en-US" sz="4800" b="1">
                          <a:solidFill>
                            <a:srgbClr val="FF6600"/>
                          </a:solidFill>
                          <a:latin typeface="Almarai Bold"/>
                          <a:ea typeface="Almarai Bold"/>
                          <a:cs typeface="Almarai Bold"/>
                          <a:sym typeface="Almarai Bold"/>
                        </a:rPr>
                        <a:t> </a:t>
                      </a:r>
                      <a:endParaRPr lang="en-US" sz="1100"/>
                    </a:p>
                  </a:txBody>
                  <a:tcPr marT="91440" marB="91440" anchor="ctr">
                    <a:lnL w="4762" cap="flat" cmpd="sng" algn="ctr">
                      <a:solidFill>
                        <a:srgbClr val="D9D9D9"/>
                      </a:solidFill>
                      <a:prstDash val="solid"/>
                      <a:round/>
                      <a:headEnd type="none" w="med" len="med"/>
                      <a:tailEnd type="none" w="med" len="med"/>
                    </a:lnL>
                    <a:lnR w="0" cap="flat" cmpd="sng" algn="ctr">
                      <a:solidFill>
                        <a:srgbClr val="D9D9D9"/>
                      </a:solidFill>
                      <a:prstDash val="solid"/>
                      <a:round/>
                      <a:headEnd type="none" w="med" len="med"/>
                      <a:tailEnd type="none" w="med" len="med"/>
                    </a:lnR>
                    <a:lnT w="0" cap="flat" cmpd="sng" algn="ctr">
                      <a:solidFill>
                        <a:srgbClr val="D9D9D9"/>
                      </a:solidFill>
                      <a:prstDash val="solid"/>
                      <a:round/>
                      <a:headEnd type="none" w="med" len="med"/>
                      <a:tailEnd type="none" w="med" len="med"/>
                    </a:lnT>
                    <a:lnB w="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0"/>
                  </a:ext>
                </a:extLst>
              </a:tr>
              <a:tr h="800100">
                <a:tc>
                  <a:txBody>
                    <a:bodyPr/>
                    <a:lstStyle/>
                    <a:p>
                      <a:pPr algn="r">
                        <a:lnSpc>
                          <a:spcPts val="3240"/>
                        </a:lnSpc>
                        <a:defRPr/>
                      </a:pPr>
                      <a:r>
                        <a:rPr lang="ar-EG" sz="2700" b="1">
                          <a:solidFill>
                            <a:srgbClr val="000000"/>
                          </a:solidFill>
                          <a:latin typeface="Almarai Bold"/>
                          <a:ea typeface="Almarai Bold"/>
                          <a:cs typeface="Almarai Bold"/>
                          <a:sym typeface="Almarai Bold"/>
                          <a:rtl/>
                        </a:rPr>
                        <a:t>تجذبه بيئة إيجابية و تدفعه بيئه سلبية</a:t>
                      </a:r>
                      <a:r>
                        <a:rPr lang="en-US" sz="2700" b="1">
                          <a:solidFill>
                            <a:srgbClr val="000000"/>
                          </a:solidFill>
                          <a:latin typeface="Almarai Bold"/>
                          <a:ea typeface="Almarai Bold"/>
                          <a:cs typeface="Almarai Bold"/>
                          <a:sym typeface="Almarai Bold"/>
                        </a:rPr>
                        <a:t> </a:t>
                      </a:r>
                      <a:endParaRPr lang="en-US" sz="1100"/>
                    </a:p>
                  </a:txBody>
                  <a:tcPr marT="91440" marB="91440" anchor="ctr">
                    <a:lnL w="0"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a:lnSpc>
                          <a:spcPts val="3240"/>
                        </a:lnSpc>
                        <a:defRPr/>
                      </a:pPr>
                      <a:r>
                        <a:rPr lang="ar-EG" sz="2700" b="1">
                          <a:solidFill>
                            <a:srgbClr val="000000"/>
                          </a:solidFill>
                          <a:latin typeface="Almarai Bold"/>
                          <a:ea typeface="Almarai Bold"/>
                          <a:cs typeface="Almarai Bold"/>
                          <a:sym typeface="Almarai Bold"/>
                          <a:rtl/>
                        </a:rPr>
                        <a:t>نظرية الجذب و الدفع</a:t>
                      </a:r>
                      <a:r>
                        <a:rPr lang="en-US" sz="2700" b="1">
                          <a:solidFill>
                            <a:srgbClr val="000000"/>
                          </a:solidFill>
                          <a:latin typeface="Almarai Bold"/>
                          <a:ea typeface="Almarai Bold"/>
                          <a:cs typeface="Almarai Bold"/>
                          <a:sym typeface="Almarai Bold"/>
                        </a:rPr>
                        <a:t> </a:t>
                      </a:r>
                      <a:endParaRPr lang="en-US" sz="1100"/>
                    </a:p>
                  </a:txBody>
                  <a:tcPr marT="91440" marB="9144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vMerge="1">
                  <a:txBody>
                    <a:bodyPr/>
                    <a:lstStyle/>
                    <a:p>
                      <a:pPr algn="ctr">
                        <a:lnSpc>
                          <a:spcPts val="5759"/>
                        </a:lnSpc>
                        <a:defRPr/>
                      </a:pPr>
                      <a:r>
                        <a:rPr lang="ar-EG" sz="4800" b="1">
                          <a:solidFill>
                            <a:srgbClr val="FF6600"/>
                          </a:solidFill>
                          <a:latin typeface="Almarai Bold"/>
                          <a:ea typeface="Almarai Bold"/>
                          <a:cs typeface="Almarai Bold"/>
                          <a:sym typeface="Almarai Bold"/>
                          <a:rtl/>
                        </a:rPr>
                        <a:t>المدرسة البيئية</a:t>
                      </a:r>
                      <a:r>
                        <a:rPr lang="en-US" sz="4800" b="1">
                          <a:solidFill>
                            <a:srgbClr val="FF6600"/>
                          </a:solidFill>
                          <a:latin typeface="Almarai Bold"/>
                          <a:ea typeface="Almarai Bold"/>
                          <a:cs typeface="Almarai Bold"/>
                          <a:sym typeface="Almarai Bold"/>
                        </a:rPr>
                        <a:t> </a:t>
                      </a:r>
                      <a:endParaRPr lang="en-US" sz="1100"/>
                    </a:p>
                  </a:txBody>
                  <a:tcPr marT="91440" marB="91440" anchor="ctr">
                    <a:lnL w="4762" cap="flat" cmpd="sng" algn="ctr">
                      <a:solidFill>
                        <a:srgbClr val="D9D9D9"/>
                      </a:solidFill>
                      <a:prstDash val="solid"/>
                      <a:round/>
                      <a:headEnd type="none" w="med" len="med"/>
                      <a:tailEnd type="none" w="med" len="med"/>
                    </a:lnL>
                    <a:lnR w="0" cap="flat" cmpd="sng" algn="ctr">
                      <a:solidFill>
                        <a:srgbClr val="D9D9D9"/>
                      </a:solidFill>
                      <a:prstDash val="solid"/>
                      <a:round/>
                      <a:headEnd type="none" w="med" len="med"/>
                      <a:tailEnd type="none" w="med" len="med"/>
                    </a:lnR>
                    <a:lnT w="0" cap="flat" cmpd="sng" algn="ctr">
                      <a:solidFill>
                        <a:srgbClr val="D9D9D9"/>
                      </a:solidFill>
                      <a:prstDash val="solid"/>
                      <a:round/>
                      <a:headEnd type="none" w="med" len="med"/>
                      <a:tailEnd type="none" w="med" len="med"/>
                    </a:lnT>
                    <a:lnB w="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1219200">
                <a:tc>
                  <a:txBody>
                    <a:bodyPr/>
                    <a:lstStyle/>
                    <a:p>
                      <a:pPr algn="r">
                        <a:lnSpc>
                          <a:spcPts val="3240"/>
                        </a:lnSpc>
                        <a:defRPr/>
                      </a:pPr>
                      <a:r>
                        <a:rPr lang="ar-EG" sz="2700" b="1">
                          <a:solidFill>
                            <a:srgbClr val="000000"/>
                          </a:solidFill>
                          <a:latin typeface="Almarai Bold"/>
                          <a:ea typeface="Almarai Bold"/>
                          <a:cs typeface="Almarai Bold"/>
                          <a:sym typeface="Almarai Bold"/>
                          <a:rtl/>
                        </a:rPr>
                        <a:t>الترحال–الهامش الاجتماعي- التمييز– الأهلية والتكامل الاجتماعي</a:t>
                      </a:r>
                      <a:endParaRPr lang="en-US" sz="1100"/>
                    </a:p>
                  </a:txBody>
                  <a:tcPr marT="91440" marB="91440" anchor="ctr">
                    <a:lnL w="0"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a:lnSpc>
                          <a:spcPts val="3240"/>
                        </a:lnSpc>
                        <a:defRPr/>
                      </a:pPr>
                      <a:r>
                        <a:rPr lang="ar-EG" sz="2700" b="1">
                          <a:solidFill>
                            <a:srgbClr val="000000"/>
                          </a:solidFill>
                          <a:latin typeface="Almarai Bold"/>
                          <a:ea typeface="Almarai Bold"/>
                          <a:cs typeface="Almarai Bold"/>
                          <a:sym typeface="Almarai Bold"/>
                          <a:rtl/>
                        </a:rPr>
                        <a:t>منهج التهميش أو التنحية</a:t>
                      </a:r>
                      <a:endParaRPr lang="en-US" sz="1100"/>
                    </a:p>
                  </a:txBody>
                  <a:tcPr marT="91440" marB="9144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vMerge="1">
                  <a:txBody>
                    <a:bodyPr/>
                    <a:lstStyle/>
                    <a:p>
                      <a:pPr algn="ctr">
                        <a:lnSpc>
                          <a:spcPts val="5759"/>
                        </a:lnSpc>
                        <a:defRPr/>
                      </a:pPr>
                      <a:r>
                        <a:rPr lang="ar-EG" sz="4800" b="1">
                          <a:solidFill>
                            <a:srgbClr val="FF6600"/>
                          </a:solidFill>
                          <a:latin typeface="Almarai Bold"/>
                          <a:ea typeface="Almarai Bold"/>
                          <a:cs typeface="Almarai Bold"/>
                          <a:sym typeface="Almarai Bold"/>
                          <a:rtl/>
                        </a:rPr>
                        <a:t>المدرسة البيئية</a:t>
                      </a:r>
                      <a:r>
                        <a:rPr lang="en-US" sz="4800" b="1">
                          <a:solidFill>
                            <a:srgbClr val="FF6600"/>
                          </a:solidFill>
                          <a:latin typeface="Almarai Bold"/>
                          <a:ea typeface="Almarai Bold"/>
                          <a:cs typeface="Almarai Bold"/>
                          <a:sym typeface="Almarai Bold"/>
                        </a:rPr>
                        <a:t> </a:t>
                      </a:r>
                      <a:endParaRPr lang="en-US" sz="1100"/>
                    </a:p>
                  </a:txBody>
                  <a:tcPr marT="91440" marB="91440" anchor="ctr">
                    <a:lnL w="4762" cap="flat" cmpd="sng" algn="ctr">
                      <a:solidFill>
                        <a:srgbClr val="D9D9D9"/>
                      </a:solidFill>
                      <a:prstDash val="solid"/>
                      <a:round/>
                      <a:headEnd type="none" w="med" len="med"/>
                      <a:tailEnd type="none" w="med" len="med"/>
                    </a:lnL>
                    <a:lnR w="0" cap="flat" cmpd="sng" algn="ctr">
                      <a:solidFill>
                        <a:srgbClr val="D9D9D9"/>
                      </a:solidFill>
                      <a:prstDash val="solid"/>
                      <a:round/>
                      <a:headEnd type="none" w="med" len="med"/>
                      <a:tailEnd type="none" w="med" len="med"/>
                    </a:lnR>
                    <a:lnT w="0" cap="flat" cmpd="sng" algn="ctr">
                      <a:solidFill>
                        <a:srgbClr val="D9D9D9"/>
                      </a:solidFill>
                      <a:prstDash val="solid"/>
                      <a:round/>
                      <a:headEnd type="none" w="med" len="med"/>
                      <a:tailEnd type="none" w="med" len="med"/>
                    </a:lnT>
                    <a:lnB w="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800100">
                <a:tc>
                  <a:txBody>
                    <a:bodyPr/>
                    <a:lstStyle/>
                    <a:p>
                      <a:pPr algn="r">
                        <a:lnSpc>
                          <a:spcPts val="3240"/>
                        </a:lnSpc>
                        <a:defRPr/>
                      </a:pPr>
                      <a:r>
                        <a:rPr lang="ar-EG" sz="2700" b="1">
                          <a:solidFill>
                            <a:srgbClr val="000000"/>
                          </a:solidFill>
                          <a:latin typeface="Almarai Bold"/>
                          <a:ea typeface="Almarai Bold"/>
                          <a:cs typeface="Almarai Bold"/>
                          <a:sym typeface="Almarai Bold"/>
                          <a:rtl/>
                        </a:rPr>
                        <a:t>الميلاد –القدوة-العلاقة مع الوالدين</a:t>
                      </a:r>
                      <a:r>
                        <a:rPr lang="en-US" sz="2700" b="1">
                          <a:solidFill>
                            <a:srgbClr val="000000"/>
                          </a:solidFill>
                          <a:latin typeface="Almarai Bold"/>
                          <a:ea typeface="Almarai Bold"/>
                          <a:cs typeface="Almarai Bold"/>
                          <a:sym typeface="Almarai Bold"/>
                        </a:rPr>
                        <a:t> </a:t>
                      </a:r>
                      <a:endParaRPr lang="en-US" sz="1100"/>
                    </a:p>
                  </a:txBody>
                  <a:tcPr marT="91440" marB="91440" anchor="ctr">
                    <a:lnL w="0"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a:lnSpc>
                          <a:spcPts val="3240"/>
                        </a:lnSpc>
                        <a:defRPr/>
                      </a:pPr>
                      <a:r>
                        <a:rPr lang="ar-EG" sz="2700" b="1">
                          <a:solidFill>
                            <a:srgbClr val="000000"/>
                          </a:solidFill>
                          <a:latin typeface="Almarai Bold"/>
                          <a:ea typeface="Almarai Bold"/>
                          <a:cs typeface="Almarai Bold"/>
                          <a:sym typeface="Almarai Bold"/>
                          <a:rtl/>
                        </a:rPr>
                        <a:t>الخلفية الأسرية</a:t>
                      </a:r>
                      <a:r>
                        <a:rPr lang="en-US" sz="2700" b="1">
                          <a:solidFill>
                            <a:srgbClr val="000000"/>
                          </a:solidFill>
                          <a:latin typeface="Almarai Bold"/>
                          <a:ea typeface="Almarai Bold"/>
                          <a:cs typeface="Almarai Bold"/>
                          <a:sym typeface="Almarai Bold"/>
                        </a:rPr>
                        <a:t> </a:t>
                      </a:r>
                      <a:endParaRPr lang="en-US" sz="1100"/>
                    </a:p>
                  </a:txBody>
                  <a:tcPr marT="91440" marB="9144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vMerge="1">
                  <a:txBody>
                    <a:bodyPr/>
                    <a:lstStyle/>
                    <a:p>
                      <a:pPr algn="ctr">
                        <a:lnSpc>
                          <a:spcPts val="5759"/>
                        </a:lnSpc>
                        <a:defRPr/>
                      </a:pPr>
                      <a:r>
                        <a:rPr lang="ar-EG" sz="4800" b="1">
                          <a:solidFill>
                            <a:srgbClr val="FF6600"/>
                          </a:solidFill>
                          <a:latin typeface="Almarai Bold"/>
                          <a:ea typeface="Almarai Bold"/>
                          <a:cs typeface="Almarai Bold"/>
                          <a:sym typeface="Almarai Bold"/>
                          <a:rtl/>
                        </a:rPr>
                        <a:t>المدرسة البيئية</a:t>
                      </a:r>
                      <a:r>
                        <a:rPr lang="en-US" sz="4800" b="1">
                          <a:solidFill>
                            <a:srgbClr val="FF6600"/>
                          </a:solidFill>
                          <a:latin typeface="Almarai Bold"/>
                          <a:ea typeface="Almarai Bold"/>
                          <a:cs typeface="Almarai Bold"/>
                          <a:sym typeface="Almarai Bold"/>
                        </a:rPr>
                        <a:t> </a:t>
                      </a:r>
                      <a:endParaRPr lang="en-US" sz="1100"/>
                    </a:p>
                  </a:txBody>
                  <a:tcPr marT="91440" marB="91440" anchor="ctr">
                    <a:lnL w="4762" cap="flat" cmpd="sng" algn="ctr">
                      <a:solidFill>
                        <a:srgbClr val="D9D9D9"/>
                      </a:solidFill>
                      <a:prstDash val="solid"/>
                      <a:round/>
                      <a:headEnd type="none" w="med" len="med"/>
                      <a:tailEnd type="none" w="med" len="med"/>
                    </a:lnL>
                    <a:lnR w="0" cap="flat" cmpd="sng" algn="ctr">
                      <a:solidFill>
                        <a:srgbClr val="D9D9D9"/>
                      </a:solidFill>
                      <a:prstDash val="solid"/>
                      <a:round/>
                      <a:headEnd type="none" w="med" len="med"/>
                      <a:tailEnd type="none" w="med" len="med"/>
                    </a:lnR>
                    <a:lnT w="0" cap="flat" cmpd="sng" algn="ctr">
                      <a:solidFill>
                        <a:srgbClr val="D9D9D9"/>
                      </a:solidFill>
                      <a:prstDash val="solid"/>
                      <a:round/>
                      <a:headEnd type="none" w="med" len="med"/>
                      <a:tailEnd type="none" w="med" len="med"/>
                    </a:lnT>
                    <a:lnB w="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800100">
                <a:tc>
                  <a:txBody>
                    <a:bodyPr/>
                    <a:lstStyle/>
                    <a:p>
                      <a:pPr algn="r">
                        <a:lnSpc>
                          <a:spcPts val="3240"/>
                        </a:lnSpc>
                        <a:defRPr/>
                      </a:pPr>
                      <a:r>
                        <a:rPr lang="ar-EG" sz="2700" b="1">
                          <a:solidFill>
                            <a:srgbClr val="000000"/>
                          </a:solidFill>
                          <a:latin typeface="Almarai Bold"/>
                          <a:ea typeface="Almarai Bold"/>
                          <a:cs typeface="Almarai Bold"/>
                          <a:sym typeface="Almarai Bold"/>
                          <a:rtl/>
                        </a:rPr>
                        <a:t>مستوى التعليم –الخبرة السابقة</a:t>
                      </a:r>
                      <a:endParaRPr lang="en-US" sz="1100"/>
                    </a:p>
                  </a:txBody>
                  <a:tcPr marT="91440" marB="91440" anchor="ctr">
                    <a:lnL w="0"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0" cap="flat" cmpd="sng" algn="ctr">
                      <a:solidFill>
                        <a:srgbClr val="D9D9D9"/>
                      </a:solidFill>
                      <a:prstDash val="solid"/>
                      <a:round/>
                      <a:headEnd type="none" w="med" len="med"/>
                      <a:tailEnd type="none" w="med" len="med"/>
                    </a:lnB>
                  </a:tcPr>
                </a:tc>
                <a:tc>
                  <a:txBody>
                    <a:bodyPr/>
                    <a:lstStyle/>
                    <a:p>
                      <a:pPr algn="ctr">
                        <a:lnSpc>
                          <a:spcPts val="3240"/>
                        </a:lnSpc>
                        <a:defRPr/>
                      </a:pPr>
                      <a:r>
                        <a:rPr lang="ar-EG" sz="2700" b="1">
                          <a:solidFill>
                            <a:srgbClr val="000000"/>
                          </a:solidFill>
                          <a:latin typeface="Almarai Bold"/>
                          <a:ea typeface="Almarai Bold"/>
                          <a:cs typeface="Almarai Bold"/>
                          <a:sym typeface="Almarai Bold"/>
                          <a:rtl/>
                        </a:rPr>
                        <a:t>التعليم و الخبرة</a:t>
                      </a:r>
                      <a:r>
                        <a:rPr lang="en-US" sz="2700" b="1">
                          <a:solidFill>
                            <a:srgbClr val="000000"/>
                          </a:solidFill>
                          <a:latin typeface="Almarai Bold"/>
                          <a:ea typeface="Almarai Bold"/>
                          <a:cs typeface="Almarai Bold"/>
                          <a:sym typeface="Almarai Bold"/>
                        </a:rPr>
                        <a:t> </a:t>
                      </a:r>
                      <a:endParaRPr lang="en-US" sz="1100"/>
                    </a:p>
                  </a:txBody>
                  <a:tcPr marT="91440" marB="9144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0" cap="flat" cmpd="sng" algn="ctr">
                      <a:solidFill>
                        <a:srgbClr val="D9D9D9"/>
                      </a:solidFill>
                      <a:prstDash val="solid"/>
                      <a:round/>
                      <a:headEnd type="none" w="med" len="med"/>
                      <a:tailEnd type="none" w="med" len="med"/>
                    </a:lnB>
                  </a:tcPr>
                </a:tc>
                <a:tc vMerge="1">
                  <a:txBody>
                    <a:bodyPr/>
                    <a:lstStyle/>
                    <a:p>
                      <a:pPr algn="ctr">
                        <a:lnSpc>
                          <a:spcPts val="5759"/>
                        </a:lnSpc>
                        <a:defRPr/>
                      </a:pPr>
                      <a:r>
                        <a:rPr lang="ar-EG" sz="4800" b="1">
                          <a:solidFill>
                            <a:srgbClr val="FF6600"/>
                          </a:solidFill>
                          <a:latin typeface="Almarai Bold"/>
                          <a:ea typeface="Almarai Bold"/>
                          <a:cs typeface="Almarai Bold"/>
                          <a:sym typeface="Almarai Bold"/>
                          <a:rtl/>
                        </a:rPr>
                        <a:t>المدرسة البيئية</a:t>
                      </a:r>
                      <a:r>
                        <a:rPr lang="en-US" sz="4800" b="1">
                          <a:solidFill>
                            <a:srgbClr val="FF6600"/>
                          </a:solidFill>
                          <a:latin typeface="Almarai Bold"/>
                          <a:ea typeface="Almarai Bold"/>
                          <a:cs typeface="Almarai Bold"/>
                          <a:sym typeface="Almarai Bold"/>
                        </a:rPr>
                        <a:t> </a:t>
                      </a:r>
                      <a:endParaRPr lang="en-US" sz="1100"/>
                    </a:p>
                  </a:txBody>
                  <a:tcPr marT="91440" marB="91440" anchor="ctr">
                    <a:lnL w="4762" cap="flat" cmpd="sng" algn="ctr">
                      <a:solidFill>
                        <a:srgbClr val="D9D9D9"/>
                      </a:solidFill>
                      <a:prstDash val="solid"/>
                      <a:round/>
                      <a:headEnd type="none" w="med" len="med"/>
                      <a:tailEnd type="none" w="med" len="med"/>
                    </a:lnL>
                    <a:lnR w="0" cap="flat" cmpd="sng" algn="ctr">
                      <a:solidFill>
                        <a:srgbClr val="D9D9D9"/>
                      </a:solidFill>
                      <a:prstDash val="solid"/>
                      <a:round/>
                      <a:headEnd type="none" w="med" len="med"/>
                      <a:tailEnd type="none" w="med" len="med"/>
                    </a:lnR>
                    <a:lnT w="0" cap="flat" cmpd="sng" algn="ctr">
                      <a:solidFill>
                        <a:srgbClr val="D9D9D9"/>
                      </a:solidFill>
                      <a:prstDash val="solid"/>
                      <a:round/>
                      <a:headEnd type="none" w="med" len="med"/>
                      <a:tailEnd type="none" w="med" len="med"/>
                    </a:lnT>
                    <a:lnB w="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3" name="TextBox 33"/>
          <p:cNvSpPr txBox="1"/>
          <p:nvPr/>
        </p:nvSpPr>
        <p:spPr>
          <a:xfrm>
            <a:off x="1660221" y="3761114"/>
            <a:ext cx="14795770" cy="586740"/>
          </a:xfrm>
          <a:prstGeom prst="rect">
            <a:avLst/>
          </a:prstGeom>
        </p:spPr>
        <p:txBody>
          <a:bodyPr lIns="0" tIns="0" rIns="0" bIns="0" rtlCol="0" anchor="t">
            <a:spAutoFit/>
          </a:bodyPr>
          <a:lstStyle/>
          <a:p>
            <a:pPr algn="r" rtl="1">
              <a:lnSpc>
                <a:spcPts val="4829"/>
              </a:lnSpc>
            </a:pPr>
            <a:r>
              <a:rPr lang="ar-EG" sz="2999" b="1" spc="29">
                <a:solidFill>
                  <a:srgbClr val="FF6600"/>
                </a:solidFill>
                <a:latin typeface="Almarai Bold"/>
                <a:ea typeface="Almarai Bold"/>
                <a:cs typeface="Almarai Bold"/>
                <a:sym typeface="Almarai Bold"/>
                <a:rtl/>
              </a:rPr>
              <a:t>تفسير المدرسة البيئيه على رائد الاعمال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660221" y="3194795"/>
            <a:ext cx="15070008" cy="5599392"/>
            <a:chOff x="0" y="0"/>
            <a:chExt cx="3969056" cy="1474737"/>
          </a:xfrm>
        </p:grpSpPr>
        <p:sp>
          <p:nvSpPr>
            <p:cNvPr id="3" name="Freeform 3"/>
            <p:cNvSpPr/>
            <p:nvPr/>
          </p:nvSpPr>
          <p:spPr>
            <a:xfrm>
              <a:off x="0" y="0"/>
              <a:ext cx="3969056" cy="1474737"/>
            </a:xfrm>
            <a:custGeom>
              <a:avLst/>
              <a:gdLst/>
              <a:ahLst/>
              <a:cxnLst/>
              <a:rect l="l" t="t" r="r" b="b"/>
              <a:pathLst>
                <a:path w="3969056" h="1474737">
                  <a:moveTo>
                    <a:pt x="15926" y="0"/>
                  </a:moveTo>
                  <a:lnTo>
                    <a:pt x="3953130" y="0"/>
                  </a:lnTo>
                  <a:cubicBezTo>
                    <a:pt x="3957354" y="0"/>
                    <a:pt x="3961405" y="1678"/>
                    <a:pt x="3964391" y="4665"/>
                  </a:cubicBezTo>
                  <a:cubicBezTo>
                    <a:pt x="3967378" y="7651"/>
                    <a:pt x="3969056" y="11702"/>
                    <a:pt x="3969056" y="15926"/>
                  </a:cubicBezTo>
                  <a:lnTo>
                    <a:pt x="3969056" y="1458811"/>
                  </a:lnTo>
                  <a:cubicBezTo>
                    <a:pt x="3969056" y="1463035"/>
                    <a:pt x="3967378" y="1467086"/>
                    <a:pt x="3964391" y="1470072"/>
                  </a:cubicBezTo>
                  <a:cubicBezTo>
                    <a:pt x="3961405" y="1473059"/>
                    <a:pt x="3957354" y="1474737"/>
                    <a:pt x="3953130" y="1474737"/>
                  </a:cubicBezTo>
                  <a:lnTo>
                    <a:pt x="15926" y="1474737"/>
                  </a:lnTo>
                  <a:cubicBezTo>
                    <a:pt x="11702" y="1474737"/>
                    <a:pt x="7651" y="1473059"/>
                    <a:pt x="4665" y="1470072"/>
                  </a:cubicBezTo>
                  <a:cubicBezTo>
                    <a:pt x="1678" y="1467086"/>
                    <a:pt x="0" y="1463035"/>
                    <a:pt x="0" y="1458811"/>
                  </a:cubicBezTo>
                  <a:lnTo>
                    <a:pt x="0" y="15926"/>
                  </a:lnTo>
                  <a:cubicBezTo>
                    <a:pt x="0" y="11702"/>
                    <a:pt x="1678" y="7651"/>
                    <a:pt x="4665" y="4665"/>
                  </a:cubicBezTo>
                  <a:cubicBezTo>
                    <a:pt x="7651" y="1678"/>
                    <a:pt x="11702" y="0"/>
                    <a:pt x="15926"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3969056" cy="1484262"/>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1784384" y="3277436"/>
            <a:ext cx="14623982" cy="2009395"/>
          </a:xfrm>
          <a:prstGeom prst="rect">
            <a:avLst/>
          </a:prstGeom>
        </p:spPr>
        <p:txBody>
          <a:bodyPr lIns="0" tIns="0" rIns="0" bIns="0" rtlCol="0" anchor="t">
            <a:spAutoFit/>
          </a:bodyPr>
          <a:lstStyle/>
          <a:p>
            <a:pPr algn="r" rtl="1">
              <a:lnSpc>
                <a:spcPts val="5312"/>
              </a:lnSpc>
            </a:pPr>
            <a:r>
              <a:rPr lang="ar-EG" sz="3299" b="1" spc="32">
                <a:solidFill>
                  <a:srgbClr val="000000"/>
                </a:solidFill>
                <a:latin typeface="Almarai Bold"/>
                <a:ea typeface="Almarai Bold"/>
                <a:cs typeface="Almarai Bold"/>
                <a:sym typeface="Almarai Bold"/>
                <a:rtl/>
              </a:rPr>
              <a:t>يرى انصار هذه المدرسة ان سلوك رائد الأعمال لا يعتمد على مجرد وجود سمات شخصية لدى الفرد , و لكنه يرتبط بأداء الوظائف الإدارية بشكل فعال.</a:t>
            </a:r>
          </a:p>
          <a:p>
            <a:pPr algn="r" rtl="1">
              <a:lnSpc>
                <a:spcPts val="5312"/>
              </a:lnSpc>
            </a:pPr>
            <a:r>
              <a:rPr lang="ar-EG" sz="3299" b="1" spc="32">
                <a:solidFill>
                  <a:srgbClr val="FF6600"/>
                </a:solidFill>
                <a:latin typeface="Almarai Bold"/>
                <a:ea typeface="Almarai Bold"/>
                <a:cs typeface="Almarai Bold"/>
                <a:sym typeface="Almarai Bold"/>
                <a:rtl/>
              </a:rPr>
              <a:t>حيث إن نجاح رائد الأعمال يعتمد على :</a:t>
            </a:r>
          </a:p>
        </p:txBody>
      </p:sp>
      <p:sp>
        <p:nvSpPr>
          <p:cNvPr id="11" name="TextBox 11"/>
          <p:cNvSpPr txBox="1"/>
          <p:nvPr/>
        </p:nvSpPr>
        <p:spPr>
          <a:xfrm>
            <a:off x="6711755" y="818663"/>
            <a:ext cx="5032056" cy="733425"/>
          </a:xfrm>
          <a:prstGeom prst="rect">
            <a:avLst/>
          </a:prstGeom>
        </p:spPr>
        <p:txBody>
          <a:bodyPr lIns="0" tIns="0" rIns="0" bIns="0" rtlCol="0" anchor="t">
            <a:spAutoFit/>
          </a:bodyPr>
          <a:lstStyle/>
          <a:p>
            <a:pPr algn="ctr" rtl="1">
              <a:lnSpc>
                <a:spcPts val="5759"/>
              </a:lnSpc>
            </a:pPr>
            <a:r>
              <a:rPr lang="ar-EG" sz="4800" b="1">
                <a:solidFill>
                  <a:srgbClr val="000000"/>
                </a:solidFill>
                <a:latin typeface="Almarai Bold"/>
                <a:ea typeface="Almarai Bold"/>
                <a:cs typeface="Almarai Bold"/>
                <a:sym typeface="Almarai Bold"/>
                <a:rtl/>
              </a:rPr>
              <a:t>المدرسة السلوكية</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894456" y="5277230"/>
            <a:ext cx="14623982" cy="3910077"/>
          </a:xfrm>
          <a:prstGeom prst="rect">
            <a:avLst/>
          </a:prstGeom>
        </p:spPr>
        <p:txBody>
          <a:bodyPr lIns="0" tIns="0" rIns="0" bIns="0" rtlCol="0" anchor="t">
            <a:spAutoFit/>
          </a:bodyPr>
          <a:lstStyle/>
          <a:p>
            <a:pPr marL="690877" lvl="1" indent="-345439" algn="r" rtl="1">
              <a:lnSpc>
                <a:spcPts val="5151"/>
              </a:lnSpc>
              <a:buFont typeface="Arial"/>
              <a:buChar char="•"/>
            </a:pPr>
            <a:r>
              <a:rPr lang="ar-EG" sz="3199" b="1" spc="31">
                <a:solidFill>
                  <a:srgbClr val="000000"/>
                </a:solidFill>
                <a:latin typeface="Almarai Bold"/>
                <a:ea typeface="Almarai Bold"/>
                <a:cs typeface="Almarai Bold"/>
                <a:sym typeface="Almarai Bold"/>
                <a:rtl/>
              </a:rPr>
              <a:t>عمله داخل المنظمة.</a:t>
            </a:r>
          </a:p>
          <a:p>
            <a:pPr marL="690877" lvl="1" indent="-345439" algn="r" rtl="1">
              <a:lnSpc>
                <a:spcPts val="5151"/>
              </a:lnSpc>
              <a:buFont typeface="Arial"/>
              <a:buChar char="•"/>
            </a:pPr>
            <a:r>
              <a:rPr lang="ar-EG" sz="3199" b="1" spc="31">
                <a:solidFill>
                  <a:srgbClr val="000000"/>
                </a:solidFill>
                <a:latin typeface="Almarai Bold"/>
                <a:ea typeface="Almarai Bold"/>
                <a:cs typeface="Almarai Bold"/>
                <a:sym typeface="Almarai Bold"/>
                <a:rtl/>
              </a:rPr>
              <a:t>امتلاكه لمجموعة من المهارات السلوكية التي يستثمرها لصالح تطوير العمل . </a:t>
            </a:r>
          </a:p>
          <a:p>
            <a:pPr algn="r" rtl="1">
              <a:lnSpc>
                <a:spcPts val="5151"/>
              </a:lnSpc>
            </a:pPr>
            <a:r>
              <a:rPr lang="ar-EG" sz="3199" b="1" spc="31">
                <a:solidFill>
                  <a:srgbClr val="000000"/>
                </a:solidFill>
                <a:latin typeface="Almarai Bold"/>
                <a:ea typeface="Almarai Bold"/>
                <a:cs typeface="Almarai Bold"/>
                <a:sym typeface="Almarai Bold"/>
                <a:rtl/>
              </a:rPr>
              <a:t>و هي نوعين </a:t>
            </a:r>
          </a:p>
          <a:p>
            <a:pPr marL="690877" lvl="1" indent="-345439" algn="r" rtl="1">
              <a:lnSpc>
                <a:spcPts val="5151"/>
              </a:lnSpc>
              <a:buAutoNum type="arabicPeriod"/>
            </a:pPr>
            <a:r>
              <a:rPr lang="ar-EG" sz="3199" b="1" spc="31">
                <a:solidFill>
                  <a:srgbClr val="000000"/>
                </a:solidFill>
                <a:latin typeface="Almarai Bold"/>
                <a:ea typeface="Almarai Bold"/>
                <a:cs typeface="Almarai Bold"/>
                <a:sym typeface="Almarai Bold"/>
                <a:rtl/>
              </a:rPr>
              <a:t>مهارات تفاعلية .</a:t>
            </a:r>
          </a:p>
          <a:p>
            <a:pPr marL="690877" lvl="1" indent="-345439" algn="r" rtl="1">
              <a:lnSpc>
                <a:spcPts val="5151"/>
              </a:lnSpc>
              <a:buAutoNum type="arabicPeriod"/>
            </a:pPr>
            <a:r>
              <a:rPr lang="ar-EG" sz="3199" b="1" spc="31">
                <a:solidFill>
                  <a:srgbClr val="000000"/>
                </a:solidFill>
                <a:latin typeface="Almarai Bold"/>
                <a:ea typeface="Almarai Bold"/>
                <a:cs typeface="Almarai Bold"/>
                <a:sym typeface="Almarai Bold"/>
                <a:rtl/>
              </a:rPr>
              <a:t>مهارات تكاملية. </a:t>
            </a:r>
          </a:p>
          <a:p>
            <a:pPr algn="r" rtl="1">
              <a:lnSpc>
                <a:spcPts val="5151"/>
              </a:lnSpc>
            </a:pPr>
            <a:endParaRPr lang="ar-EG" sz="3199" b="1" spc="31">
              <a:solidFill>
                <a:srgbClr val="000000"/>
              </a:solidFill>
              <a:latin typeface="Almarai Bold"/>
              <a:ea typeface="Almarai Bold"/>
              <a:cs typeface="Almarai Bold"/>
              <a:sym typeface="Almarai Bold"/>
              <a:rt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182667" y="2762159"/>
            <a:ext cx="8547562" cy="5736839"/>
            <a:chOff x="0" y="0"/>
            <a:chExt cx="2251210" cy="1510937"/>
          </a:xfrm>
        </p:grpSpPr>
        <p:sp>
          <p:nvSpPr>
            <p:cNvPr id="3" name="Freeform 3"/>
            <p:cNvSpPr/>
            <p:nvPr/>
          </p:nvSpPr>
          <p:spPr>
            <a:xfrm>
              <a:off x="0" y="0"/>
              <a:ext cx="2251210" cy="1510937"/>
            </a:xfrm>
            <a:custGeom>
              <a:avLst/>
              <a:gdLst/>
              <a:ahLst/>
              <a:cxnLst/>
              <a:rect l="l" t="t" r="r" b="b"/>
              <a:pathLst>
                <a:path w="2251210" h="1510937">
                  <a:moveTo>
                    <a:pt x="28078" y="0"/>
                  </a:moveTo>
                  <a:lnTo>
                    <a:pt x="2223132" y="0"/>
                  </a:lnTo>
                  <a:cubicBezTo>
                    <a:pt x="2230579" y="0"/>
                    <a:pt x="2237720" y="2958"/>
                    <a:pt x="2242986" y="8224"/>
                  </a:cubicBezTo>
                  <a:cubicBezTo>
                    <a:pt x="2248252" y="13490"/>
                    <a:pt x="2251210" y="20631"/>
                    <a:pt x="2251210" y="28078"/>
                  </a:cubicBezTo>
                  <a:lnTo>
                    <a:pt x="2251210" y="1482859"/>
                  </a:lnTo>
                  <a:cubicBezTo>
                    <a:pt x="2251210" y="1490306"/>
                    <a:pt x="2248252" y="1497447"/>
                    <a:pt x="2242986" y="1502713"/>
                  </a:cubicBezTo>
                  <a:cubicBezTo>
                    <a:pt x="2237720" y="1507979"/>
                    <a:pt x="2230579" y="1510937"/>
                    <a:pt x="2223132" y="1510937"/>
                  </a:cubicBezTo>
                  <a:lnTo>
                    <a:pt x="28078" y="1510937"/>
                  </a:lnTo>
                  <a:cubicBezTo>
                    <a:pt x="12571" y="1510937"/>
                    <a:pt x="0" y="1498366"/>
                    <a:pt x="0" y="1482859"/>
                  </a:cubicBezTo>
                  <a:lnTo>
                    <a:pt x="0" y="28078"/>
                  </a:lnTo>
                  <a:cubicBezTo>
                    <a:pt x="0" y="20631"/>
                    <a:pt x="2958" y="13490"/>
                    <a:pt x="8224" y="8224"/>
                  </a:cubicBezTo>
                  <a:cubicBezTo>
                    <a:pt x="13490" y="2958"/>
                    <a:pt x="20631" y="0"/>
                    <a:pt x="28078"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251210" cy="1520462"/>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1660221" y="2961414"/>
            <a:ext cx="5537584" cy="553758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p:spPr>
          <p:txBody>
            <a:bodyPr/>
            <a:lstStyle/>
            <a:p>
              <a:endParaRPr lang="en-US"/>
            </a:p>
          </p:txBody>
        </p:sp>
        <p:sp>
          <p:nvSpPr>
            <p:cNvPr id="12" name="TextBox 12"/>
            <p:cNvSpPr txBox="1"/>
            <p:nvPr/>
          </p:nvSpPr>
          <p:spPr>
            <a:xfrm>
              <a:off x="76200" y="66675"/>
              <a:ext cx="660400" cy="669925"/>
            </a:xfrm>
            <a:prstGeom prst="rect">
              <a:avLst/>
            </a:prstGeom>
          </p:spPr>
          <p:txBody>
            <a:bodyPr lIns="50800" tIns="50800" rIns="50800" bIns="50800" rtlCol="0" anchor="ctr"/>
            <a:lstStyle/>
            <a:p>
              <a:pPr algn="ctr">
                <a:lnSpc>
                  <a:spcPts val="1980"/>
                </a:lnSpc>
              </a:pPr>
              <a:endParaRPr/>
            </a:p>
          </p:txBody>
        </p:sp>
      </p:grpSp>
      <p:sp>
        <p:nvSpPr>
          <p:cNvPr id="13" name="Freeform 13" descr="time-to-go.jpg"/>
          <p:cNvSpPr/>
          <p:nvPr/>
        </p:nvSpPr>
        <p:spPr>
          <a:xfrm>
            <a:off x="1894456" y="2521304"/>
            <a:ext cx="5105615" cy="5603178"/>
          </a:xfrm>
          <a:custGeom>
            <a:avLst/>
            <a:gdLst/>
            <a:ahLst/>
            <a:cxnLst/>
            <a:rect l="l" t="t" r="r" b="b"/>
            <a:pathLst>
              <a:path w="5105615" h="5603178">
                <a:moveTo>
                  <a:pt x="0" y="0"/>
                </a:moveTo>
                <a:lnTo>
                  <a:pt x="5105615" y="0"/>
                </a:lnTo>
                <a:lnTo>
                  <a:pt x="5105615" y="5603178"/>
                </a:lnTo>
                <a:lnTo>
                  <a:pt x="0" y="5603178"/>
                </a:lnTo>
                <a:lnTo>
                  <a:pt x="0" y="0"/>
                </a:lnTo>
                <a:close/>
              </a:path>
            </a:pathLst>
          </a:custGeom>
          <a:blipFill>
            <a:blip r:embed="rId6"/>
            <a:stretch>
              <a:fillRect t="-42" b="-42"/>
            </a:stretch>
          </a:blipFill>
        </p:spPr>
        <p:txBody>
          <a:bodyPr/>
          <a:lstStyle/>
          <a:p>
            <a:endParaRPr lang="en-US"/>
          </a:p>
        </p:txBody>
      </p:sp>
      <p:sp>
        <p:nvSpPr>
          <p:cNvPr id="14" name="TextBox 14"/>
          <p:cNvSpPr txBox="1"/>
          <p:nvPr/>
        </p:nvSpPr>
        <p:spPr>
          <a:xfrm>
            <a:off x="8628853" y="2823406"/>
            <a:ext cx="7443399" cy="1333120"/>
          </a:xfrm>
          <a:prstGeom prst="rect">
            <a:avLst/>
          </a:prstGeom>
        </p:spPr>
        <p:txBody>
          <a:bodyPr lIns="0" tIns="0" rIns="0" bIns="0" rtlCol="0" anchor="t">
            <a:spAutoFit/>
          </a:bodyPr>
          <a:lstStyle/>
          <a:p>
            <a:pPr algn="r" rtl="1">
              <a:lnSpc>
                <a:spcPts val="5312"/>
              </a:lnSpc>
            </a:pPr>
            <a:r>
              <a:rPr lang="ar-EG" sz="3299" b="1" spc="32">
                <a:solidFill>
                  <a:srgbClr val="FF6600"/>
                </a:solidFill>
                <a:latin typeface="Almarai Bold"/>
                <a:ea typeface="Almarai Bold"/>
                <a:cs typeface="Almarai Bold"/>
                <a:sym typeface="Almarai Bold"/>
                <a:rtl/>
              </a:rPr>
              <a:t>و هي تعني أن سلوك رائد الأعمال ناتج من عاملين رئيسيين :</a:t>
            </a:r>
          </a:p>
        </p:txBody>
      </p:sp>
      <p:sp>
        <p:nvSpPr>
          <p:cNvPr id="15" name="TextBox 15"/>
          <p:cNvSpPr txBox="1"/>
          <p:nvPr/>
        </p:nvSpPr>
        <p:spPr>
          <a:xfrm>
            <a:off x="7000071" y="565181"/>
            <a:ext cx="4287858" cy="1259441"/>
          </a:xfrm>
          <a:prstGeom prst="rect">
            <a:avLst/>
          </a:prstGeom>
        </p:spPr>
        <p:txBody>
          <a:bodyPr lIns="0" tIns="0" rIns="0" bIns="0" rtlCol="0" anchor="t">
            <a:spAutoFit/>
          </a:bodyPr>
          <a:lstStyle/>
          <a:p>
            <a:pPr algn="ctr" rtl="1">
              <a:lnSpc>
                <a:spcPts val="4908"/>
              </a:lnSpc>
            </a:pPr>
            <a:r>
              <a:rPr lang="ar-EG" sz="4090" b="1">
                <a:solidFill>
                  <a:srgbClr val="000000"/>
                </a:solidFill>
                <a:latin typeface="Almarai Bold"/>
                <a:ea typeface="Almarai Bold"/>
                <a:cs typeface="Almarai Bold"/>
                <a:sym typeface="Almarai Bold"/>
                <a:rtl/>
              </a:rPr>
              <a:t>المدرسة الموقفية (الظرفية)</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8182667" y="4213042"/>
            <a:ext cx="8335771" cy="4704970"/>
          </a:xfrm>
          <a:prstGeom prst="rect">
            <a:avLst/>
          </a:prstGeom>
        </p:spPr>
        <p:txBody>
          <a:bodyPr lIns="0" tIns="0" rIns="0" bIns="0" rtlCol="0" anchor="t">
            <a:spAutoFit/>
          </a:bodyPr>
          <a:lstStyle/>
          <a:p>
            <a:pPr marL="712467" lvl="1" indent="-356233" algn="r" rtl="1">
              <a:lnSpc>
                <a:spcPts val="5312"/>
              </a:lnSpc>
              <a:buFont typeface="Arial"/>
              <a:buChar char="•"/>
            </a:pPr>
            <a:r>
              <a:rPr lang="ar-EG" sz="3299" b="1" spc="32">
                <a:solidFill>
                  <a:srgbClr val="000000"/>
                </a:solidFill>
                <a:latin typeface="Almarai Bold"/>
                <a:ea typeface="Almarai Bold"/>
                <a:cs typeface="Almarai Bold"/>
                <a:sym typeface="Almarai Bold"/>
                <a:rtl/>
              </a:rPr>
              <a:t>الإحساس بالفرصة و الناتج عن التفاعل بين السمات الشخصية للمبدع و القوى البيئية المؤثرة.</a:t>
            </a:r>
          </a:p>
          <a:p>
            <a:pPr marL="712467" lvl="1" indent="-356233" algn="r" rtl="1">
              <a:lnSpc>
                <a:spcPts val="5312"/>
              </a:lnSpc>
              <a:buFont typeface="Arial"/>
              <a:buChar char="•"/>
            </a:pPr>
            <a:r>
              <a:rPr lang="ar-EG" sz="3299" b="1" spc="32">
                <a:solidFill>
                  <a:srgbClr val="000000"/>
                </a:solidFill>
                <a:latin typeface="Almarai Bold"/>
                <a:ea typeface="Almarai Bold"/>
                <a:cs typeface="Almarai Bold"/>
                <a:sym typeface="Almarai Bold"/>
                <a:rtl/>
              </a:rPr>
              <a:t>استغلال الفرصة ,الذي يتطلب امتلاك العديد من المهارات اللازمة لإدارة الموارد المتاحه.</a:t>
            </a:r>
          </a:p>
          <a:p>
            <a:pPr algn="r" rtl="1">
              <a:lnSpc>
                <a:spcPts val="5312"/>
              </a:lnSpc>
            </a:pPr>
            <a:endParaRPr lang="ar-EG" sz="3299" b="1" spc="32">
              <a:solidFill>
                <a:srgbClr val="000000"/>
              </a:solidFill>
              <a:latin typeface="Almarai Bold"/>
              <a:ea typeface="Almarai Bold"/>
              <a:cs typeface="Almarai Bold"/>
              <a:sym typeface="Almarai Bold"/>
              <a:rt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190150" y="2283984"/>
            <a:ext cx="15907700" cy="1991402"/>
            <a:chOff x="0" y="0"/>
            <a:chExt cx="4189682" cy="524484"/>
          </a:xfrm>
        </p:grpSpPr>
        <p:sp>
          <p:nvSpPr>
            <p:cNvPr id="3" name="Freeform 3"/>
            <p:cNvSpPr/>
            <p:nvPr/>
          </p:nvSpPr>
          <p:spPr>
            <a:xfrm>
              <a:off x="0" y="0"/>
              <a:ext cx="4189682" cy="524484"/>
            </a:xfrm>
            <a:custGeom>
              <a:avLst/>
              <a:gdLst/>
              <a:ahLst/>
              <a:cxnLst/>
              <a:rect l="l" t="t" r="r" b="b"/>
              <a:pathLst>
                <a:path w="4189682" h="524484">
                  <a:moveTo>
                    <a:pt x="15087" y="0"/>
                  </a:moveTo>
                  <a:lnTo>
                    <a:pt x="4174595" y="0"/>
                  </a:lnTo>
                  <a:cubicBezTo>
                    <a:pt x="4182928" y="0"/>
                    <a:pt x="4189682" y="6755"/>
                    <a:pt x="4189682" y="15087"/>
                  </a:cubicBezTo>
                  <a:lnTo>
                    <a:pt x="4189682" y="509397"/>
                  </a:lnTo>
                  <a:cubicBezTo>
                    <a:pt x="4189682" y="517730"/>
                    <a:pt x="4182928" y="524484"/>
                    <a:pt x="4174595" y="524484"/>
                  </a:cubicBezTo>
                  <a:lnTo>
                    <a:pt x="15087" y="524484"/>
                  </a:lnTo>
                  <a:cubicBezTo>
                    <a:pt x="6755" y="524484"/>
                    <a:pt x="0" y="517730"/>
                    <a:pt x="0" y="509397"/>
                  </a:cubicBezTo>
                  <a:lnTo>
                    <a:pt x="0" y="15087"/>
                  </a:lnTo>
                  <a:cubicBezTo>
                    <a:pt x="0" y="6755"/>
                    <a:pt x="6755" y="0"/>
                    <a:pt x="15087"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189682" cy="534009"/>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7000071" y="565181"/>
            <a:ext cx="4287858" cy="1259441"/>
          </a:xfrm>
          <a:prstGeom prst="rect">
            <a:avLst/>
          </a:prstGeom>
        </p:spPr>
        <p:txBody>
          <a:bodyPr lIns="0" tIns="0" rIns="0" bIns="0" rtlCol="0" anchor="t">
            <a:spAutoFit/>
          </a:bodyPr>
          <a:lstStyle/>
          <a:p>
            <a:pPr algn="ctr" rtl="1">
              <a:lnSpc>
                <a:spcPts val="4908"/>
              </a:lnSpc>
            </a:pPr>
            <a:r>
              <a:rPr lang="ar-EG" sz="4090" b="1">
                <a:solidFill>
                  <a:srgbClr val="000000"/>
                </a:solidFill>
                <a:latin typeface="Almarai Bold"/>
                <a:ea typeface="Almarai Bold"/>
                <a:cs typeface="Almarai Bold"/>
                <a:sym typeface="Almarai Bold"/>
                <a:rtl/>
              </a:rPr>
              <a:t>مدارس صفات رائد الأعمال </a:t>
            </a:r>
          </a:p>
        </p:txBody>
      </p:sp>
      <p:sp>
        <p:nvSpPr>
          <p:cNvPr id="11" name="TextBox 1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412893" y="2407004"/>
            <a:ext cx="15462213" cy="1631061"/>
          </a:xfrm>
          <a:prstGeom prst="rect">
            <a:avLst/>
          </a:prstGeom>
        </p:spPr>
        <p:txBody>
          <a:bodyPr lIns="0" tIns="0" rIns="0" bIns="0" rtlCol="0" anchor="t">
            <a:spAutoFit/>
          </a:bodyPr>
          <a:lstStyle/>
          <a:p>
            <a:pPr algn="r" rtl="1">
              <a:lnSpc>
                <a:spcPts val="4347"/>
              </a:lnSpc>
            </a:pPr>
            <a:r>
              <a:rPr lang="ar-EG" sz="2700" b="1" spc="27">
                <a:solidFill>
                  <a:srgbClr val="000000"/>
                </a:solidFill>
                <a:latin typeface="Almarai Bold"/>
                <a:ea typeface="Almarai Bold"/>
                <a:cs typeface="Almarai Bold"/>
                <a:sym typeface="Almarai Bold"/>
                <a:rtl/>
              </a:rPr>
              <a:t>يلاحظ من المدارس السابقه اختلاف وجهات النظر حيال العوامل المؤثرة في توافر الفرد رائد الأعمال , ذلك يعني ان نجاح رائد الأعمال لا يتوقف على احد هذه العوامل ... وعلى ضوء ذلك تم اقتراح عدد من السمات لرواد الأعمال الناجحين و هي :</a:t>
            </a:r>
          </a:p>
        </p:txBody>
      </p:sp>
      <p:grpSp>
        <p:nvGrpSpPr>
          <p:cNvPr id="13" name="Group 13"/>
          <p:cNvGrpSpPr/>
          <p:nvPr/>
        </p:nvGrpSpPr>
        <p:grpSpPr>
          <a:xfrm>
            <a:off x="579594" y="4451914"/>
            <a:ext cx="17008318" cy="691586"/>
            <a:chOff x="0" y="0"/>
            <a:chExt cx="4479557" cy="182146"/>
          </a:xfrm>
        </p:grpSpPr>
        <p:sp>
          <p:nvSpPr>
            <p:cNvPr id="14" name="Freeform 14"/>
            <p:cNvSpPr/>
            <p:nvPr/>
          </p:nvSpPr>
          <p:spPr>
            <a:xfrm>
              <a:off x="0" y="0"/>
              <a:ext cx="4479557" cy="182146"/>
            </a:xfrm>
            <a:custGeom>
              <a:avLst/>
              <a:gdLst/>
              <a:ahLst/>
              <a:cxnLst/>
              <a:rect l="l" t="t" r="r" b="b"/>
              <a:pathLst>
                <a:path w="4479557" h="182146">
                  <a:moveTo>
                    <a:pt x="8193" y="0"/>
                  </a:moveTo>
                  <a:lnTo>
                    <a:pt x="4471364" y="0"/>
                  </a:lnTo>
                  <a:cubicBezTo>
                    <a:pt x="4473537" y="0"/>
                    <a:pt x="4475621" y="863"/>
                    <a:pt x="4477157" y="2400"/>
                  </a:cubicBezTo>
                  <a:cubicBezTo>
                    <a:pt x="4478694" y="3936"/>
                    <a:pt x="4479557" y="6020"/>
                    <a:pt x="4479557" y="8193"/>
                  </a:cubicBezTo>
                  <a:lnTo>
                    <a:pt x="4479557" y="173953"/>
                  </a:lnTo>
                  <a:cubicBezTo>
                    <a:pt x="4479557" y="176126"/>
                    <a:pt x="4478694" y="178210"/>
                    <a:pt x="4477157" y="179746"/>
                  </a:cubicBezTo>
                  <a:cubicBezTo>
                    <a:pt x="4475621" y="181283"/>
                    <a:pt x="4473537" y="182146"/>
                    <a:pt x="4471364" y="182146"/>
                  </a:cubicBezTo>
                  <a:lnTo>
                    <a:pt x="8193" y="182146"/>
                  </a:lnTo>
                  <a:cubicBezTo>
                    <a:pt x="3668" y="182146"/>
                    <a:pt x="0" y="178478"/>
                    <a:pt x="0" y="173953"/>
                  </a:cubicBezTo>
                  <a:lnTo>
                    <a:pt x="0" y="8193"/>
                  </a:lnTo>
                  <a:cubicBezTo>
                    <a:pt x="0" y="3668"/>
                    <a:pt x="3668" y="0"/>
                    <a:pt x="8193" y="0"/>
                  </a:cubicBezTo>
                  <a:close/>
                </a:path>
              </a:pathLst>
            </a:custGeom>
            <a:solidFill>
              <a:srgbClr val="FFC000"/>
            </a:solidFill>
          </p:spPr>
          <p:txBody>
            <a:bodyPr/>
            <a:lstStyle/>
            <a:p>
              <a:endParaRPr lang="en-US"/>
            </a:p>
          </p:txBody>
        </p:sp>
        <p:sp>
          <p:nvSpPr>
            <p:cNvPr id="15" name="TextBox 15"/>
            <p:cNvSpPr txBox="1"/>
            <p:nvPr/>
          </p:nvSpPr>
          <p:spPr>
            <a:xfrm>
              <a:off x="0" y="-9525"/>
              <a:ext cx="4479557" cy="191671"/>
            </a:xfrm>
            <a:prstGeom prst="rect">
              <a:avLst/>
            </a:prstGeom>
          </p:spPr>
          <p:txBody>
            <a:bodyPr lIns="50800" tIns="50800" rIns="50800" bIns="50800" rtlCol="0" anchor="ctr"/>
            <a:lstStyle/>
            <a:p>
              <a:pPr algn="ctr">
                <a:lnSpc>
                  <a:spcPts val="1980"/>
                </a:lnSpc>
              </a:pPr>
              <a:endParaRPr/>
            </a:p>
          </p:txBody>
        </p:sp>
      </p:grpSp>
      <p:grpSp>
        <p:nvGrpSpPr>
          <p:cNvPr id="16" name="Group 16"/>
          <p:cNvGrpSpPr/>
          <p:nvPr/>
        </p:nvGrpSpPr>
        <p:grpSpPr>
          <a:xfrm>
            <a:off x="579594" y="5218531"/>
            <a:ext cx="17008318" cy="867389"/>
            <a:chOff x="0" y="0"/>
            <a:chExt cx="4479557" cy="228448"/>
          </a:xfrm>
        </p:grpSpPr>
        <p:sp>
          <p:nvSpPr>
            <p:cNvPr id="17" name="Freeform 17"/>
            <p:cNvSpPr/>
            <p:nvPr/>
          </p:nvSpPr>
          <p:spPr>
            <a:xfrm>
              <a:off x="0" y="0"/>
              <a:ext cx="4479557" cy="228448"/>
            </a:xfrm>
            <a:custGeom>
              <a:avLst/>
              <a:gdLst/>
              <a:ahLst/>
              <a:cxnLst/>
              <a:rect l="l" t="t" r="r" b="b"/>
              <a:pathLst>
                <a:path w="4479557" h="228448">
                  <a:moveTo>
                    <a:pt x="8193" y="0"/>
                  </a:moveTo>
                  <a:lnTo>
                    <a:pt x="4471364" y="0"/>
                  </a:lnTo>
                  <a:cubicBezTo>
                    <a:pt x="4473537" y="0"/>
                    <a:pt x="4475621" y="863"/>
                    <a:pt x="4477157" y="2400"/>
                  </a:cubicBezTo>
                  <a:cubicBezTo>
                    <a:pt x="4478694" y="3936"/>
                    <a:pt x="4479557" y="6020"/>
                    <a:pt x="4479557" y="8193"/>
                  </a:cubicBezTo>
                  <a:lnTo>
                    <a:pt x="4479557" y="220255"/>
                  </a:lnTo>
                  <a:cubicBezTo>
                    <a:pt x="4479557" y="224780"/>
                    <a:pt x="4475889" y="228448"/>
                    <a:pt x="4471364" y="228448"/>
                  </a:cubicBezTo>
                  <a:lnTo>
                    <a:pt x="8193" y="228448"/>
                  </a:lnTo>
                  <a:cubicBezTo>
                    <a:pt x="6020" y="228448"/>
                    <a:pt x="3936" y="227585"/>
                    <a:pt x="2400" y="226048"/>
                  </a:cubicBezTo>
                  <a:cubicBezTo>
                    <a:pt x="863" y="224512"/>
                    <a:pt x="0" y="222428"/>
                    <a:pt x="0" y="220255"/>
                  </a:cubicBezTo>
                  <a:lnTo>
                    <a:pt x="0" y="8193"/>
                  </a:lnTo>
                  <a:cubicBezTo>
                    <a:pt x="0" y="3668"/>
                    <a:pt x="3668" y="0"/>
                    <a:pt x="8193" y="0"/>
                  </a:cubicBezTo>
                  <a:close/>
                </a:path>
              </a:pathLst>
            </a:custGeom>
            <a:solidFill>
              <a:srgbClr val="D9D9D9"/>
            </a:solidFill>
          </p:spPr>
          <p:txBody>
            <a:bodyPr/>
            <a:lstStyle/>
            <a:p>
              <a:endParaRPr lang="en-US"/>
            </a:p>
          </p:txBody>
        </p:sp>
        <p:sp>
          <p:nvSpPr>
            <p:cNvPr id="18" name="TextBox 18"/>
            <p:cNvSpPr txBox="1"/>
            <p:nvPr/>
          </p:nvSpPr>
          <p:spPr>
            <a:xfrm>
              <a:off x="0" y="-9525"/>
              <a:ext cx="4479557" cy="237973"/>
            </a:xfrm>
            <a:prstGeom prst="rect">
              <a:avLst/>
            </a:prstGeom>
          </p:spPr>
          <p:txBody>
            <a:bodyPr lIns="50800" tIns="50800" rIns="50800" bIns="50800" rtlCol="0" anchor="ctr"/>
            <a:lstStyle/>
            <a:p>
              <a:pPr algn="ctr">
                <a:lnSpc>
                  <a:spcPts val="1980"/>
                </a:lnSpc>
              </a:pPr>
              <a:endParaRPr/>
            </a:p>
          </p:txBody>
        </p:sp>
      </p:grpSp>
      <p:grpSp>
        <p:nvGrpSpPr>
          <p:cNvPr id="19" name="Group 19"/>
          <p:cNvGrpSpPr/>
          <p:nvPr/>
        </p:nvGrpSpPr>
        <p:grpSpPr>
          <a:xfrm>
            <a:off x="579594" y="6162120"/>
            <a:ext cx="17008318" cy="977266"/>
            <a:chOff x="0" y="0"/>
            <a:chExt cx="4479557" cy="257387"/>
          </a:xfrm>
        </p:grpSpPr>
        <p:sp>
          <p:nvSpPr>
            <p:cNvPr id="20" name="Freeform 20"/>
            <p:cNvSpPr/>
            <p:nvPr/>
          </p:nvSpPr>
          <p:spPr>
            <a:xfrm>
              <a:off x="0" y="0"/>
              <a:ext cx="4479557" cy="257387"/>
            </a:xfrm>
            <a:custGeom>
              <a:avLst/>
              <a:gdLst/>
              <a:ahLst/>
              <a:cxnLst/>
              <a:rect l="l" t="t" r="r" b="b"/>
              <a:pathLst>
                <a:path w="4479557" h="257387">
                  <a:moveTo>
                    <a:pt x="8193" y="0"/>
                  </a:moveTo>
                  <a:lnTo>
                    <a:pt x="4471364" y="0"/>
                  </a:lnTo>
                  <a:cubicBezTo>
                    <a:pt x="4473537" y="0"/>
                    <a:pt x="4475621" y="863"/>
                    <a:pt x="4477157" y="2400"/>
                  </a:cubicBezTo>
                  <a:cubicBezTo>
                    <a:pt x="4478694" y="3936"/>
                    <a:pt x="4479557" y="6020"/>
                    <a:pt x="4479557" y="8193"/>
                  </a:cubicBezTo>
                  <a:lnTo>
                    <a:pt x="4479557" y="249194"/>
                  </a:lnTo>
                  <a:cubicBezTo>
                    <a:pt x="4479557" y="253719"/>
                    <a:pt x="4475889" y="257387"/>
                    <a:pt x="4471364" y="257387"/>
                  </a:cubicBezTo>
                  <a:lnTo>
                    <a:pt x="8193" y="257387"/>
                  </a:lnTo>
                  <a:cubicBezTo>
                    <a:pt x="6020" y="257387"/>
                    <a:pt x="3936" y="256524"/>
                    <a:pt x="2400" y="254987"/>
                  </a:cubicBezTo>
                  <a:cubicBezTo>
                    <a:pt x="863" y="253451"/>
                    <a:pt x="0" y="251367"/>
                    <a:pt x="0" y="249194"/>
                  </a:cubicBezTo>
                  <a:lnTo>
                    <a:pt x="0" y="8193"/>
                  </a:lnTo>
                  <a:cubicBezTo>
                    <a:pt x="0" y="3668"/>
                    <a:pt x="3668" y="0"/>
                    <a:pt x="8193" y="0"/>
                  </a:cubicBezTo>
                  <a:close/>
                </a:path>
              </a:pathLst>
            </a:custGeom>
            <a:solidFill>
              <a:srgbClr val="FFC000"/>
            </a:solidFill>
          </p:spPr>
          <p:txBody>
            <a:bodyPr/>
            <a:lstStyle/>
            <a:p>
              <a:endParaRPr lang="en-US"/>
            </a:p>
          </p:txBody>
        </p:sp>
        <p:sp>
          <p:nvSpPr>
            <p:cNvPr id="21" name="TextBox 21"/>
            <p:cNvSpPr txBox="1"/>
            <p:nvPr/>
          </p:nvSpPr>
          <p:spPr>
            <a:xfrm>
              <a:off x="0" y="-9525"/>
              <a:ext cx="4479557" cy="266912"/>
            </a:xfrm>
            <a:prstGeom prst="rect">
              <a:avLst/>
            </a:prstGeom>
          </p:spPr>
          <p:txBody>
            <a:bodyPr lIns="50800" tIns="50800" rIns="50800" bIns="50800" rtlCol="0" anchor="ctr"/>
            <a:lstStyle/>
            <a:p>
              <a:pPr algn="ctr">
                <a:lnSpc>
                  <a:spcPts val="1980"/>
                </a:lnSpc>
              </a:pPr>
              <a:endParaRPr/>
            </a:p>
          </p:txBody>
        </p:sp>
      </p:grpSp>
      <p:grpSp>
        <p:nvGrpSpPr>
          <p:cNvPr id="22" name="Group 22"/>
          <p:cNvGrpSpPr/>
          <p:nvPr/>
        </p:nvGrpSpPr>
        <p:grpSpPr>
          <a:xfrm>
            <a:off x="579594" y="7256073"/>
            <a:ext cx="17008318" cy="977266"/>
            <a:chOff x="0" y="0"/>
            <a:chExt cx="4479557" cy="257387"/>
          </a:xfrm>
        </p:grpSpPr>
        <p:sp>
          <p:nvSpPr>
            <p:cNvPr id="23" name="Freeform 23"/>
            <p:cNvSpPr/>
            <p:nvPr/>
          </p:nvSpPr>
          <p:spPr>
            <a:xfrm>
              <a:off x="0" y="0"/>
              <a:ext cx="4479557" cy="257387"/>
            </a:xfrm>
            <a:custGeom>
              <a:avLst/>
              <a:gdLst/>
              <a:ahLst/>
              <a:cxnLst/>
              <a:rect l="l" t="t" r="r" b="b"/>
              <a:pathLst>
                <a:path w="4479557" h="257387">
                  <a:moveTo>
                    <a:pt x="8193" y="0"/>
                  </a:moveTo>
                  <a:lnTo>
                    <a:pt x="4471364" y="0"/>
                  </a:lnTo>
                  <a:cubicBezTo>
                    <a:pt x="4473537" y="0"/>
                    <a:pt x="4475621" y="863"/>
                    <a:pt x="4477157" y="2400"/>
                  </a:cubicBezTo>
                  <a:cubicBezTo>
                    <a:pt x="4478694" y="3936"/>
                    <a:pt x="4479557" y="6020"/>
                    <a:pt x="4479557" y="8193"/>
                  </a:cubicBezTo>
                  <a:lnTo>
                    <a:pt x="4479557" y="249194"/>
                  </a:lnTo>
                  <a:cubicBezTo>
                    <a:pt x="4479557" y="253719"/>
                    <a:pt x="4475889" y="257387"/>
                    <a:pt x="4471364" y="257387"/>
                  </a:cubicBezTo>
                  <a:lnTo>
                    <a:pt x="8193" y="257387"/>
                  </a:lnTo>
                  <a:cubicBezTo>
                    <a:pt x="6020" y="257387"/>
                    <a:pt x="3936" y="256524"/>
                    <a:pt x="2400" y="254987"/>
                  </a:cubicBezTo>
                  <a:cubicBezTo>
                    <a:pt x="863" y="253451"/>
                    <a:pt x="0" y="251367"/>
                    <a:pt x="0" y="249194"/>
                  </a:cubicBezTo>
                  <a:lnTo>
                    <a:pt x="0" y="8193"/>
                  </a:lnTo>
                  <a:cubicBezTo>
                    <a:pt x="0" y="3668"/>
                    <a:pt x="3668" y="0"/>
                    <a:pt x="8193" y="0"/>
                  </a:cubicBezTo>
                  <a:close/>
                </a:path>
              </a:pathLst>
            </a:custGeom>
            <a:solidFill>
              <a:srgbClr val="D9D9D9"/>
            </a:solidFill>
          </p:spPr>
          <p:txBody>
            <a:bodyPr/>
            <a:lstStyle/>
            <a:p>
              <a:endParaRPr lang="en-US"/>
            </a:p>
          </p:txBody>
        </p:sp>
        <p:sp>
          <p:nvSpPr>
            <p:cNvPr id="24" name="TextBox 24"/>
            <p:cNvSpPr txBox="1"/>
            <p:nvPr/>
          </p:nvSpPr>
          <p:spPr>
            <a:xfrm>
              <a:off x="0" y="-9525"/>
              <a:ext cx="4479557" cy="266912"/>
            </a:xfrm>
            <a:prstGeom prst="rect">
              <a:avLst/>
            </a:prstGeom>
          </p:spPr>
          <p:txBody>
            <a:bodyPr lIns="50800" tIns="50800" rIns="50800" bIns="50800" rtlCol="0" anchor="ctr"/>
            <a:lstStyle/>
            <a:p>
              <a:pPr algn="ctr">
                <a:lnSpc>
                  <a:spcPts val="1980"/>
                </a:lnSpc>
              </a:pPr>
              <a:endParaRPr/>
            </a:p>
          </p:txBody>
        </p:sp>
      </p:grpSp>
      <p:graphicFrame>
        <p:nvGraphicFramePr>
          <p:cNvPr id="25" name="Table 25"/>
          <p:cNvGraphicFramePr>
            <a:graphicFrameLocks noGrp="1"/>
          </p:cNvGraphicFramePr>
          <p:nvPr/>
        </p:nvGraphicFramePr>
        <p:xfrm>
          <a:off x="760569" y="4451914"/>
          <a:ext cx="16751143" cy="3781425"/>
        </p:xfrm>
        <a:graphic>
          <a:graphicData uri="http://schemas.openxmlformats.org/drawingml/2006/table">
            <a:tbl>
              <a:tblPr/>
              <a:tblGrid>
                <a:gridCol w="4415863">
                  <a:extLst>
                    <a:ext uri="{9D8B030D-6E8A-4147-A177-3AD203B41FA5}">
                      <a16:colId xmlns:a16="http://schemas.microsoft.com/office/drawing/2014/main" val="20000"/>
                    </a:ext>
                  </a:extLst>
                </a:gridCol>
                <a:gridCol w="3890557">
                  <a:extLst>
                    <a:ext uri="{9D8B030D-6E8A-4147-A177-3AD203B41FA5}">
                      <a16:colId xmlns:a16="http://schemas.microsoft.com/office/drawing/2014/main" val="20001"/>
                    </a:ext>
                  </a:extLst>
                </a:gridCol>
                <a:gridCol w="3890557">
                  <a:extLst>
                    <a:ext uri="{9D8B030D-6E8A-4147-A177-3AD203B41FA5}">
                      <a16:colId xmlns:a16="http://schemas.microsoft.com/office/drawing/2014/main" val="20002"/>
                    </a:ext>
                  </a:extLst>
                </a:gridCol>
                <a:gridCol w="4554166">
                  <a:extLst>
                    <a:ext uri="{9D8B030D-6E8A-4147-A177-3AD203B41FA5}">
                      <a16:colId xmlns:a16="http://schemas.microsoft.com/office/drawing/2014/main" val="20003"/>
                    </a:ext>
                  </a:extLst>
                </a:gridCol>
              </a:tblGrid>
              <a:tr h="666750">
                <a:tc>
                  <a:txBody>
                    <a:bodyPr/>
                    <a:lstStyle/>
                    <a:p>
                      <a:pPr algn="r" rtl="1">
                        <a:lnSpc>
                          <a:spcPts val="2880"/>
                        </a:lnSpc>
                        <a:defRPr/>
                      </a:pPr>
                      <a:r>
                        <a:rPr lang="en-US" sz="2400" b="1">
                          <a:solidFill>
                            <a:srgbClr val="000000"/>
                          </a:solidFill>
                          <a:latin typeface="Almarai Bold"/>
                          <a:ea typeface="Almarai Bold"/>
                          <a:cs typeface="Almarai Bold"/>
                          <a:sym typeface="Almarai Bold"/>
                        </a:rPr>
                        <a:t>13</a:t>
                      </a:r>
                      <a:r>
                        <a:rPr lang="ar-EG" sz="2400" b="1">
                          <a:solidFill>
                            <a:srgbClr val="000000"/>
                          </a:solidFill>
                          <a:latin typeface="Almarai Bold"/>
                          <a:ea typeface="Almarai Bold"/>
                          <a:cs typeface="Almarai Bold"/>
                          <a:sym typeface="Almarai Bold"/>
                          <a:rtl/>
                        </a:rPr>
                        <a:t>- المعرفة الفنية </a:t>
                      </a:r>
                      <a:endParaRPr lang="en-US" sz="1100"/>
                    </a:p>
                  </a:txBody>
                  <a:tcPr marL="57150" marR="57150" marT="57150" marB="5715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9</a:t>
                      </a:r>
                      <a:r>
                        <a:rPr lang="ar-EG" sz="2400" b="1">
                          <a:solidFill>
                            <a:srgbClr val="000000"/>
                          </a:solidFill>
                          <a:latin typeface="Almarai Bold"/>
                          <a:ea typeface="Almarai Bold"/>
                          <a:cs typeface="Almarai Bold"/>
                          <a:sym typeface="Almarai Bold"/>
                          <a:rtl/>
                        </a:rPr>
                        <a:t>- الطاقة و النشاط </a:t>
                      </a:r>
                      <a:endParaRPr lang="en-US" sz="1100"/>
                    </a:p>
                  </a:txBody>
                  <a:tcPr marL="57150" marR="57150" marT="57150" marB="571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5</a:t>
                      </a:r>
                      <a:r>
                        <a:rPr lang="ar-EG" sz="2400" b="1">
                          <a:solidFill>
                            <a:srgbClr val="000000"/>
                          </a:solidFill>
                          <a:latin typeface="Almarai Bold"/>
                          <a:ea typeface="Almarai Bold"/>
                          <a:cs typeface="Almarai Bold"/>
                          <a:sym typeface="Almarai Bold"/>
                          <a:rtl/>
                        </a:rPr>
                        <a:t>- التعامل مع الفشل </a:t>
                      </a:r>
                      <a:endParaRPr lang="en-US" sz="1100"/>
                    </a:p>
                  </a:txBody>
                  <a:tcPr marL="57150" marR="57150" marT="57150" marB="571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1</a:t>
                      </a:r>
                      <a:r>
                        <a:rPr lang="ar-EG" sz="2400" b="1">
                          <a:solidFill>
                            <a:srgbClr val="000000"/>
                          </a:solidFill>
                          <a:latin typeface="Almarai Bold"/>
                          <a:ea typeface="Almarai Bold"/>
                          <a:cs typeface="Almarai Bold"/>
                          <a:sym typeface="Almarai Bold"/>
                          <a:rtl/>
                        </a:rPr>
                        <a:t>- المثابرة /وضع الأهداف </a:t>
                      </a:r>
                      <a:endParaRPr lang="en-US" sz="1100"/>
                    </a:p>
                  </a:txBody>
                  <a:tcPr marL="57150" marR="57150" marT="57150" marB="5715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38225">
                <a:tc>
                  <a:txBody>
                    <a:bodyPr/>
                    <a:lstStyle/>
                    <a:p>
                      <a:pPr algn="r" rtl="1">
                        <a:lnSpc>
                          <a:spcPts val="2880"/>
                        </a:lnSpc>
                        <a:defRPr/>
                      </a:pPr>
                      <a:r>
                        <a:rPr lang="en-US" sz="2400" b="1">
                          <a:solidFill>
                            <a:srgbClr val="000000"/>
                          </a:solidFill>
                          <a:latin typeface="Almarai Bold"/>
                          <a:ea typeface="Almarai Bold"/>
                          <a:cs typeface="Almarai Bold"/>
                          <a:sym typeface="Almarai Bold"/>
                        </a:rPr>
                        <a:t>14</a:t>
                      </a:r>
                      <a:r>
                        <a:rPr lang="ar-EG" sz="2400" b="1">
                          <a:solidFill>
                            <a:srgbClr val="000000"/>
                          </a:solidFill>
                          <a:latin typeface="Almarai Bold"/>
                          <a:ea typeface="Almarai Bold"/>
                          <a:cs typeface="Almarai Bold"/>
                          <a:sym typeface="Almarai Bold"/>
                          <a:rtl/>
                        </a:rPr>
                        <a:t>- قدرة التعامل مع الأرقام </a:t>
                      </a:r>
                      <a:endParaRPr lang="en-US" sz="1100"/>
                    </a:p>
                  </a:txBody>
                  <a:tcPr marL="57150" marR="57150" marT="57150" marB="5715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10</a:t>
                      </a:r>
                      <a:r>
                        <a:rPr lang="ar-EG" sz="2400" b="1">
                          <a:solidFill>
                            <a:srgbClr val="000000"/>
                          </a:solidFill>
                          <a:latin typeface="Almarai Bold"/>
                          <a:ea typeface="Almarai Bold"/>
                          <a:cs typeface="Almarai Bold"/>
                          <a:sym typeface="Almarai Bold"/>
                          <a:rtl/>
                        </a:rPr>
                        <a:t> –تحمل الغموض </a:t>
                      </a:r>
                      <a:endParaRPr lang="en-US" sz="1100"/>
                    </a:p>
                  </a:txBody>
                  <a:tcPr marL="57150" marR="57150" marT="57150" marB="571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6</a:t>
                      </a:r>
                      <a:r>
                        <a:rPr lang="ar-EG" sz="2400" b="1">
                          <a:solidFill>
                            <a:srgbClr val="000000"/>
                          </a:solidFill>
                          <a:latin typeface="Almarai Bold"/>
                          <a:ea typeface="Almarai Bold"/>
                          <a:cs typeface="Almarai Bold"/>
                          <a:sym typeface="Almarai Bold"/>
                          <a:rtl/>
                        </a:rPr>
                        <a:t>- الثقة بالنفس </a:t>
                      </a:r>
                      <a:endParaRPr lang="en-US" sz="1100"/>
                    </a:p>
                  </a:txBody>
                  <a:tcPr marL="57150" marR="57150" marT="57150" marB="571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2</a:t>
                      </a:r>
                      <a:r>
                        <a:rPr lang="ar-EG" sz="2400" b="1">
                          <a:solidFill>
                            <a:srgbClr val="000000"/>
                          </a:solidFill>
                          <a:latin typeface="Almarai Bold"/>
                          <a:ea typeface="Almarai Bold"/>
                          <a:cs typeface="Almarai Bold"/>
                          <a:sym typeface="Almarai Bold"/>
                          <a:rtl/>
                        </a:rPr>
                        <a:t>- القدرة على بناء العلاقات الإنسانية </a:t>
                      </a:r>
                      <a:endParaRPr lang="en-US" sz="1100"/>
                    </a:p>
                  </a:txBody>
                  <a:tcPr marL="57150" marR="57150" marT="57150" marB="5715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8225">
                <a:tc>
                  <a:txBody>
                    <a:bodyPr/>
                    <a:lstStyle/>
                    <a:p>
                      <a:pPr algn="r" rtl="1">
                        <a:lnSpc>
                          <a:spcPts val="2880"/>
                        </a:lnSpc>
                        <a:defRPr/>
                      </a:pPr>
                      <a:r>
                        <a:rPr lang="en-US" sz="2400" b="1">
                          <a:solidFill>
                            <a:srgbClr val="000000"/>
                          </a:solidFill>
                          <a:latin typeface="Almarai Bold"/>
                          <a:ea typeface="Almarai Bold"/>
                          <a:cs typeface="Almarai Bold"/>
                          <a:sym typeface="Almarai Bold"/>
                        </a:rPr>
                        <a:t>15</a:t>
                      </a:r>
                      <a:r>
                        <a:rPr lang="ar-EG" sz="2400" b="1">
                          <a:solidFill>
                            <a:srgbClr val="000000"/>
                          </a:solidFill>
                          <a:latin typeface="Almarai Bold"/>
                          <a:ea typeface="Almarai Bold"/>
                          <a:cs typeface="Almarai Bold"/>
                          <a:sym typeface="Almarai Bold"/>
                          <a:rtl/>
                        </a:rPr>
                        <a:t>- حساسية التعامل مع النقود </a:t>
                      </a:r>
                      <a:endParaRPr lang="en-US" sz="1100"/>
                    </a:p>
                  </a:txBody>
                  <a:tcPr marL="57150" marR="57150" marT="57150" marB="5715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11</a:t>
                      </a:r>
                      <a:r>
                        <a:rPr lang="ar-EG" sz="2400" b="1">
                          <a:solidFill>
                            <a:srgbClr val="000000"/>
                          </a:solidFill>
                          <a:latin typeface="Almarai Bold"/>
                          <a:ea typeface="Almarai Bold"/>
                          <a:cs typeface="Almarai Bold"/>
                          <a:sym typeface="Almarai Bold"/>
                          <a:rtl/>
                        </a:rPr>
                        <a:t>- القدرة على التفكير الإبتكاري </a:t>
                      </a:r>
                      <a:endParaRPr lang="en-US" sz="1100"/>
                    </a:p>
                  </a:txBody>
                  <a:tcPr marL="57150" marR="57150" marT="57150" marB="571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7</a:t>
                      </a:r>
                      <a:r>
                        <a:rPr lang="ar-EG" sz="2400" b="1">
                          <a:solidFill>
                            <a:srgbClr val="000000"/>
                          </a:solidFill>
                          <a:latin typeface="Almarai Bold"/>
                          <a:ea typeface="Almarai Bold"/>
                          <a:cs typeface="Almarai Bold"/>
                          <a:sym typeface="Almarai Bold"/>
                          <a:rtl/>
                        </a:rPr>
                        <a:t>- تحمل المخاطر </a:t>
                      </a:r>
                      <a:endParaRPr lang="en-US" sz="1100"/>
                    </a:p>
                  </a:txBody>
                  <a:tcPr marL="57150" marR="57150" marT="57150" marB="571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3</a:t>
                      </a:r>
                      <a:r>
                        <a:rPr lang="ar-EG" sz="2400" b="1">
                          <a:solidFill>
                            <a:srgbClr val="000000"/>
                          </a:solidFill>
                          <a:latin typeface="Almarai Bold"/>
                          <a:ea typeface="Almarai Bold"/>
                          <a:cs typeface="Almarai Bold"/>
                          <a:sym typeface="Almarai Bold"/>
                          <a:rtl/>
                        </a:rPr>
                        <a:t>- القدرة على التواصل </a:t>
                      </a:r>
                      <a:endParaRPr lang="en-US" sz="1100"/>
                    </a:p>
                  </a:txBody>
                  <a:tcPr marL="57150" marR="57150" marT="57150" marB="5715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8225">
                <a:tc>
                  <a:txBody>
                    <a:bodyPr/>
                    <a:lstStyle/>
                    <a:p>
                      <a:pPr algn="r" rtl="1">
                        <a:lnSpc>
                          <a:spcPts val="2880"/>
                        </a:lnSpc>
                        <a:defRPr/>
                      </a:pPr>
                      <a:r>
                        <a:rPr lang="en-US" sz="2400" b="1">
                          <a:solidFill>
                            <a:srgbClr val="000000"/>
                          </a:solidFill>
                          <a:latin typeface="Almarai Bold"/>
                          <a:ea typeface="Almarai Bold"/>
                          <a:cs typeface="Almarai Bold"/>
                          <a:sym typeface="Almarai Bold"/>
                        </a:rPr>
                        <a:t>16</a:t>
                      </a:r>
                      <a:r>
                        <a:rPr lang="ar-EG" sz="2400" b="1">
                          <a:solidFill>
                            <a:srgbClr val="000000"/>
                          </a:solidFill>
                          <a:latin typeface="Almarai Bold"/>
                          <a:ea typeface="Almarai Bold"/>
                          <a:cs typeface="Almarai Bold"/>
                          <a:sym typeface="Almarai Bold"/>
                          <a:rtl/>
                        </a:rPr>
                        <a:t>- المعرفة العلمية</a:t>
                      </a:r>
                      <a:endParaRPr lang="en-US" sz="1100"/>
                    </a:p>
                  </a:txBody>
                  <a:tcPr marL="57150" marR="57150" marT="57150" marB="57150"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12</a:t>
                      </a:r>
                      <a:r>
                        <a:rPr lang="ar-EG" sz="2400" b="1">
                          <a:solidFill>
                            <a:srgbClr val="000000"/>
                          </a:solidFill>
                          <a:latin typeface="Almarai Bold"/>
                          <a:ea typeface="Almarai Bold"/>
                          <a:cs typeface="Almarai Bold"/>
                          <a:sym typeface="Almarai Bold"/>
                          <a:rtl/>
                        </a:rPr>
                        <a:t>- استخدام الموارد الخارجية </a:t>
                      </a:r>
                      <a:endParaRPr lang="en-US" sz="1100"/>
                    </a:p>
                  </a:txBody>
                  <a:tcPr marL="57150" marR="57150" marT="57150" marB="571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8</a:t>
                      </a:r>
                      <a:r>
                        <a:rPr lang="ar-EG" sz="2400" b="1">
                          <a:solidFill>
                            <a:srgbClr val="000000"/>
                          </a:solidFill>
                          <a:latin typeface="Almarai Bold"/>
                          <a:ea typeface="Almarai Bold"/>
                          <a:cs typeface="Almarai Bold"/>
                          <a:sym typeface="Almarai Bold"/>
                          <a:rtl/>
                        </a:rPr>
                        <a:t>- أخذ المبادرة و تحمل المسؤولية الشخصية </a:t>
                      </a:r>
                      <a:endParaRPr lang="en-US" sz="1100"/>
                    </a:p>
                  </a:txBody>
                  <a:tcPr marL="57150" marR="57150" marT="57150" marB="5715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2880"/>
                        </a:lnSpc>
                        <a:defRPr/>
                      </a:pPr>
                      <a:r>
                        <a:rPr lang="en-US" sz="2400" b="1">
                          <a:solidFill>
                            <a:srgbClr val="000000"/>
                          </a:solidFill>
                          <a:latin typeface="Almarai Bold"/>
                          <a:ea typeface="Almarai Bold"/>
                          <a:cs typeface="Almarai Bold"/>
                          <a:sym typeface="Almarai Bold"/>
                        </a:rPr>
                        <a:t>4</a:t>
                      </a:r>
                      <a:r>
                        <a:rPr lang="ar-EG" sz="2400" b="1">
                          <a:solidFill>
                            <a:srgbClr val="000000"/>
                          </a:solidFill>
                          <a:latin typeface="Almarai Bold"/>
                          <a:ea typeface="Almarai Bold"/>
                          <a:cs typeface="Almarai Bold"/>
                          <a:sym typeface="Almarai Bold"/>
                          <a:rtl/>
                        </a:rPr>
                        <a:t>- الإنضباط الذاتي </a:t>
                      </a:r>
                      <a:endParaRPr lang="en-US" sz="1100"/>
                    </a:p>
                  </a:txBody>
                  <a:tcPr marL="57150" marR="57150" marT="57150" marB="57150"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6" name="TextBox 26"/>
          <p:cNvSpPr txBox="1"/>
          <p:nvPr/>
        </p:nvSpPr>
        <p:spPr>
          <a:xfrm>
            <a:off x="5847799" y="8385739"/>
            <a:ext cx="11411501" cy="1422773"/>
          </a:xfrm>
          <a:prstGeom prst="rect">
            <a:avLst/>
          </a:prstGeom>
        </p:spPr>
        <p:txBody>
          <a:bodyPr lIns="0" tIns="0" rIns="0" bIns="0" rtlCol="0" anchor="t">
            <a:spAutoFit/>
          </a:bodyPr>
          <a:lstStyle/>
          <a:p>
            <a:pPr marL="498710" lvl="1" indent="-249355" algn="r" rtl="1">
              <a:lnSpc>
                <a:spcPts val="3718"/>
              </a:lnSpc>
              <a:buFont typeface="Arial"/>
              <a:buChar char="•"/>
            </a:pPr>
            <a:r>
              <a:rPr lang="ar-EG" sz="2309" b="1" spc="23">
                <a:solidFill>
                  <a:srgbClr val="000000"/>
                </a:solidFill>
                <a:latin typeface="Almarai Bold"/>
                <a:ea typeface="Almarai Bold"/>
                <a:cs typeface="Almarai Bold"/>
                <a:sym typeface="Almarai Bold"/>
                <a:rtl/>
              </a:rPr>
              <a:t>رواد الأعمال لم يولدوا فقط بل يمكن تدريبهم و تطويرهم .</a:t>
            </a:r>
          </a:p>
          <a:p>
            <a:pPr marL="498710" lvl="1" indent="-249355" algn="r" rtl="1">
              <a:lnSpc>
                <a:spcPts val="3718"/>
              </a:lnSpc>
              <a:buFont typeface="Arial"/>
              <a:buChar char="•"/>
            </a:pPr>
            <a:r>
              <a:rPr lang="ar-EG" sz="2309" b="1" spc="23">
                <a:solidFill>
                  <a:srgbClr val="000000"/>
                </a:solidFill>
                <a:latin typeface="Almarai Bold"/>
                <a:ea typeface="Almarai Bold"/>
                <a:cs typeface="Almarai Bold"/>
                <a:sym typeface="Almarai Bold"/>
                <a:rtl/>
              </a:rPr>
              <a:t>لذلك ظهرت العديد من البرامج التدريبية لرواد الأعمال لتقوية المهارات و الثقة بالنفس و تنميتها من أجل إنشاء المشاريع الخاصة بهم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8615368" y="2276318"/>
            <a:ext cx="7859851" cy="495300"/>
          </a:xfrm>
          <a:prstGeom prst="rect">
            <a:avLst/>
          </a:prstGeom>
        </p:spPr>
        <p:txBody>
          <a:bodyPr lIns="0" tIns="0" rIns="0" bIns="0" rtlCol="0" anchor="t">
            <a:spAutoFit/>
          </a:bodyPr>
          <a:lstStyle/>
          <a:p>
            <a:pPr algn="l" rtl="1">
              <a:lnSpc>
                <a:spcPts val="3771"/>
              </a:lnSpc>
            </a:pPr>
            <a:r>
              <a:rPr lang="ar-EG" sz="3142" b="1">
                <a:solidFill>
                  <a:srgbClr val="000000"/>
                </a:solidFill>
                <a:latin typeface="Almarai Bold"/>
                <a:ea typeface="Almarai Bold"/>
                <a:cs typeface="Almarai Bold"/>
                <a:sym typeface="Almarai Bold"/>
                <a:rtl/>
              </a:rPr>
              <a:t>الفروق بينهم قسمت الى </a:t>
            </a:r>
            <a:r>
              <a:rPr lang="en-US" sz="3142" b="1">
                <a:solidFill>
                  <a:srgbClr val="000000"/>
                </a:solidFill>
                <a:latin typeface="Almarai Bold"/>
                <a:ea typeface="Almarai Bold"/>
                <a:cs typeface="Almarai Bold"/>
                <a:sym typeface="Almarai Bold"/>
              </a:rPr>
              <a:t>3</a:t>
            </a:r>
            <a:r>
              <a:rPr lang="ar-EG" sz="3142" b="1">
                <a:solidFill>
                  <a:srgbClr val="000000"/>
                </a:solidFill>
                <a:latin typeface="Almarai Bold"/>
                <a:ea typeface="Almarai Bold"/>
                <a:cs typeface="Almarai Bold"/>
                <a:sym typeface="Almarai Bold"/>
                <a:rtl/>
              </a:rPr>
              <a:t> خصائص و هي :</a:t>
            </a:r>
          </a:p>
        </p:txBody>
      </p:sp>
      <p:sp>
        <p:nvSpPr>
          <p:cNvPr id="8" name="Freeform 8"/>
          <p:cNvSpPr/>
          <p:nvPr/>
        </p:nvSpPr>
        <p:spPr>
          <a:xfrm>
            <a:off x="16201159" y="2174902"/>
            <a:ext cx="529071" cy="737381"/>
          </a:xfrm>
          <a:custGeom>
            <a:avLst/>
            <a:gdLst/>
            <a:ahLst/>
            <a:cxnLst/>
            <a:rect l="l" t="t" r="r" b="b"/>
            <a:pathLst>
              <a:path w="529071" h="737381">
                <a:moveTo>
                  <a:pt x="0" y="0"/>
                </a:moveTo>
                <a:lnTo>
                  <a:pt x="529070" y="0"/>
                </a:lnTo>
                <a:lnTo>
                  <a:pt x="529070" y="737381"/>
                </a:lnTo>
                <a:lnTo>
                  <a:pt x="0" y="737381"/>
                </a:lnTo>
                <a:lnTo>
                  <a:pt x="0" y="0"/>
                </a:lnTo>
                <a:close/>
              </a:path>
            </a:pathLst>
          </a:custGeom>
          <a:blipFill>
            <a:blip r:embed="rId6"/>
            <a:stretch>
              <a:fillRect/>
            </a:stretch>
          </a:blipFill>
        </p:spPr>
        <p:txBody>
          <a:bodyPr/>
          <a:lstStyle/>
          <a:p>
            <a:endParaRPr lang="en-US"/>
          </a:p>
        </p:txBody>
      </p:sp>
      <p:sp>
        <p:nvSpPr>
          <p:cNvPr id="9" name="Freeform 9"/>
          <p:cNvSpPr/>
          <p:nvPr/>
        </p:nvSpPr>
        <p:spPr>
          <a:xfrm>
            <a:off x="4001228" y="3343118"/>
            <a:ext cx="10285544" cy="4988489"/>
          </a:xfrm>
          <a:custGeom>
            <a:avLst/>
            <a:gdLst/>
            <a:ahLst/>
            <a:cxnLst/>
            <a:rect l="l" t="t" r="r" b="b"/>
            <a:pathLst>
              <a:path w="10285544" h="4988489">
                <a:moveTo>
                  <a:pt x="0" y="0"/>
                </a:moveTo>
                <a:lnTo>
                  <a:pt x="10285544" y="0"/>
                </a:lnTo>
                <a:lnTo>
                  <a:pt x="10285544" y="4988489"/>
                </a:lnTo>
                <a:lnTo>
                  <a:pt x="0" y="49884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9010088" y="5021767"/>
            <a:ext cx="324974" cy="519958"/>
          </a:xfrm>
          <a:custGeom>
            <a:avLst/>
            <a:gdLst/>
            <a:ahLst/>
            <a:cxnLst/>
            <a:rect l="l" t="t" r="r" b="b"/>
            <a:pathLst>
              <a:path w="324974" h="519958">
                <a:moveTo>
                  <a:pt x="0" y="0"/>
                </a:moveTo>
                <a:lnTo>
                  <a:pt x="324974" y="0"/>
                </a:lnTo>
                <a:lnTo>
                  <a:pt x="324974" y="519957"/>
                </a:lnTo>
                <a:lnTo>
                  <a:pt x="0" y="5199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a:off x="5352131" y="5032956"/>
            <a:ext cx="342085" cy="497579"/>
          </a:xfrm>
          <a:custGeom>
            <a:avLst/>
            <a:gdLst/>
            <a:ahLst/>
            <a:cxnLst/>
            <a:rect l="l" t="t" r="r" b="b"/>
            <a:pathLst>
              <a:path w="342085" h="497579">
                <a:moveTo>
                  <a:pt x="0" y="0"/>
                </a:moveTo>
                <a:lnTo>
                  <a:pt x="342085" y="0"/>
                </a:lnTo>
                <a:lnTo>
                  <a:pt x="342085" y="497579"/>
                </a:lnTo>
                <a:lnTo>
                  <a:pt x="0" y="49757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a:off x="12658155" y="5017419"/>
            <a:ext cx="190067" cy="513116"/>
          </a:xfrm>
          <a:custGeom>
            <a:avLst/>
            <a:gdLst/>
            <a:ahLst/>
            <a:cxnLst/>
            <a:rect l="l" t="t" r="r" b="b"/>
            <a:pathLst>
              <a:path w="190067" h="513116">
                <a:moveTo>
                  <a:pt x="0" y="0"/>
                </a:moveTo>
                <a:lnTo>
                  <a:pt x="190067" y="0"/>
                </a:lnTo>
                <a:lnTo>
                  <a:pt x="190067" y="513116"/>
                </a:lnTo>
                <a:lnTo>
                  <a:pt x="0" y="5131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TextBox 13"/>
          <p:cNvSpPr txBox="1"/>
          <p:nvPr/>
        </p:nvSpPr>
        <p:spPr>
          <a:xfrm>
            <a:off x="6717164" y="710273"/>
            <a:ext cx="4853672" cy="1000125"/>
          </a:xfrm>
          <a:prstGeom prst="rect">
            <a:avLst/>
          </a:prstGeom>
        </p:spPr>
        <p:txBody>
          <a:bodyPr lIns="0" tIns="0" rIns="0" bIns="0" rtlCol="0" anchor="t">
            <a:spAutoFit/>
          </a:bodyPr>
          <a:lstStyle/>
          <a:p>
            <a:pPr algn="ctr" rtl="1">
              <a:lnSpc>
                <a:spcPts val="3888"/>
              </a:lnSpc>
            </a:pPr>
            <a:r>
              <a:rPr lang="ar-EG" sz="3240" b="1">
                <a:solidFill>
                  <a:srgbClr val="000000"/>
                </a:solidFill>
                <a:latin typeface="Almarai Bold"/>
                <a:ea typeface="Almarai Bold"/>
                <a:cs typeface="Almarai Bold"/>
                <a:sym typeface="Almarai Bold"/>
                <a:rtl/>
              </a:rPr>
              <a:t>الفرق بين المديرين التقليديين و رواد الأعمال </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1570836" y="6590740"/>
            <a:ext cx="2075743" cy="952927"/>
          </a:xfrm>
          <a:prstGeom prst="rect">
            <a:avLst/>
          </a:prstGeom>
        </p:spPr>
        <p:txBody>
          <a:bodyPr wrap="square" lIns="0" tIns="0" rIns="0" bIns="0" rtlCol="0" anchor="t">
            <a:spAutoFit/>
          </a:bodyPr>
          <a:lstStyle/>
          <a:p>
            <a:pPr algn="r" rtl="1">
              <a:lnSpc>
                <a:spcPts val="3658"/>
              </a:lnSpc>
            </a:pPr>
            <a:r>
              <a:rPr lang="ar-EG" sz="3387" b="1" dirty="0">
                <a:solidFill>
                  <a:srgbClr val="000000"/>
                </a:solidFill>
                <a:latin typeface="Almarai Bold"/>
                <a:ea typeface="Almarai Bold"/>
                <a:cs typeface="Almarai Bold"/>
                <a:sym typeface="Almarai Bold"/>
                <a:rtl/>
              </a:rPr>
              <a:t>الخصائص التنظيمية </a:t>
            </a:r>
          </a:p>
        </p:txBody>
      </p:sp>
      <p:sp>
        <p:nvSpPr>
          <p:cNvPr id="16" name="TextBox 16"/>
          <p:cNvSpPr txBox="1"/>
          <p:nvPr/>
        </p:nvSpPr>
        <p:spPr>
          <a:xfrm>
            <a:off x="7817197" y="6606213"/>
            <a:ext cx="3207179" cy="937454"/>
          </a:xfrm>
          <a:prstGeom prst="rect">
            <a:avLst/>
          </a:prstGeom>
        </p:spPr>
        <p:txBody>
          <a:bodyPr lIns="0" tIns="0" rIns="0" bIns="0" rtlCol="0" anchor="t">
            <a:spAutoFit/>
          </a:bodyPr>
          <a:lstStyle/>
          <a:p>
            <a:pPr marL="731407" lvl="2" indent="-243802" algn="ctr" rtl="1">
              <a:lnSpc>
                <a:spcPts val="3658"/>
              </a:lnSpc>
              <a:spcBef>
                <a:spcPct val="0"/>
              </a:spcBef>
            </a:pPr>
            <a:r>
              <a:rPr lang="ar-EG" sz="3387" b="1" u="none" strike="noStrike">
                <a:solidFill>
                  <a:srgbClr val="000000"/>
                </a:solidFill>
                <a:latin typeface="Almarai Bold"/>
                <a:ea typeface="Almarai Bold"/>
                <a:cs typeface="Almarai Bold"/>
                <a:sym typeface="Almarai Bold"/>
                <a:rtl/>
              </a:rPr>
              <a:t>الخصائص الإدارية </a:t>
            </a:r>
          </a:p>
        </p:txBody>
      </p:sp>
      <p:sp>
        <p:nvSpPr>
          <p:cNvPr id="17" name="TextBox 17"/>
          <p:cNvSpPr txBox="1"/>
          <p:nvPr/>
        </p:nvSpPr>
        <p:spPr>
          <a:xfrm>
            <a:off x="3773451" y="6606213"/>
            <a:ext cx="3309760" cy="937454"/>
          </a:xfrm>
          <a:prstGeom prst="rect">
            <a:avLst/>
          </a:prstGeom>
        </p:spPr>
        <p:txBody>
          <a:bodyPr lIns="0" tIns="0" rIns="0" bIns="0" rtlCol="0" anchor="t">
            <a:spAutoFit/>
          </a:bodyPr>
          <a:lstStyle/>
          <a:p>
            <a:pPr marL="731407" lvl="2" indent="-243802" algn="r" rtl="1">
              <a:lnSpc>
                <a:spcPts val="3658"/>
              </a:lnSpc>
              <a:spcBef>
                <a:spcPct val="0"/>
              </a:spcBef>
            </a:pPr>
            <a:r>
              <a:rPr lang="ar-EG" sz="3387" b="1" u="none" strike="noStrike">
                <a:solidFill>
                  <a:srgbClr val="000000"/>
                </a:solidFill>
                <a:latin typeface="Almarai Bold"/>
                <a:ea typeface="Almarai Bold"/>
                <a:cs typeface="Almarai Bold"/>
                <a:sym typeface="Almarai Bold"/>
                <a:rtl/>
              </a:rPr>
              <a:t>الخصائص الشخصية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2456646" y="3325755"/>
            <a:ext cx="13645848" cy="4963677"/>
          </a:xfrm>
          <a:custGeom>
            <a:avLst/>
            <a:gdLst/>
            <a:ahLst/>
            <a:cxnLst/>
            <a:rect l="l" t="t" r="r" b="b"/>
            <a:pathLst>
              <a:path w="13645848" h="4963677">
                <a:moveTo>
                  <a:pt x="0" y="0"/>
                </a:moveTo>
                <a:lnTo>
                  <a:pt x="13645848" y="0"/>
                </a:lnTo>
                <a:lnTo>
                  <a:pt x="13645848" y="4963678"/>
                </a:lnTo>
                <a:lnTo>
                  <a:pt x="0" y="4963678"/>
                </a:lnTo>
                <a:lnTo>
                  <a:pt x="0" y="0"/>
                </a:lnTo>
                <a:close/>
              </a:path>
            </a:pathLst>
          </a:custGeom>
          <a:blipFill>
            <a:blip r:embed="rId6"/>
            <a:stretch>
              <a:fillRect/>
            </a:stretch>
          </a:blipFill>
        </p:spPr>
        <p:txBody>
          <a:bodyPr/>
          <a:lstStyle/>
          <a:p>
            <a:endParaRPr lang="en-US" sz="1400">
              <a:latin typeface="29LT Bukra Bold" panose="000B0903020204020204" pitchFamily="34" charset="-78"/>
              <a:cs typeface="29LT Bukra Bold" panose="000B0903020204020204" pitchFamily="34" charset="-78"/>
            </a:endParaRPr>
          </a:p>
        </p:txBody>
      </p:sp>
      <p:sp>
        <p:nvSpPr>
          <p:cNvPr id="8" name="TextBox 8"/>
          <p:cNvSpPr txBox="1"/>
          <p:nvPr/>
        </p:nvSpPr>
        <p:spPr>
          <a:xfrm>
            <a:off x="6189014" y="888592"/>
            <a:ext cx="5909972" cy="647700"/>
          </a:xfrm>
          <a:prstGeom prst="rect">
            <a:avLst/>
          </a:prstGeom>
        </p:spPr>
        <p:txBody>
          <a:bodyPr lIns="0" tIns="0" rIns="0" bIns="0" rtlCol="0" anchor="t">
            <a:spAutoFit/>
          </a:bodyPr>
          <a:lstStyle/>
          <a:p>
            <a:pPr algn="ctr" rtl="1">
              <a:lnSpc>
                <a:spcPts val="4974"/>
              </a:lnSpc>
            </a:pPr>
            <a:r>
              <a:rPr lang="ar-EG" sz="4145" b="1">
                <a:solidFill>
                  <a:srgbClr val="000000"/>
                </a:solidFill>
                <a:latin typeface="Almarai Bold"/>
                <a:ea typeface="Almarai Bold"/>
                <a:cs typeface="Almarai Bold"/>
                <a:sym typeface="Almarai Bold"/>
                <a:rtl/>
              </a:rPr>
              <a:t>أخلاقيات رائد الأعمال</a:t>
            </a:r>
          </a:p>
        </p:txBody>
      </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2863350" y="6206638"/>
            <a:ext cx="3207179" cy="907493"/>
          </a:xfrm>
          <a:prstGeom prst="rect">
            <a:avLst/>
          </a:prstGeom>
        </p:spPr>
        <p:txBody>
          <a:bodyPr lIns="0" tIns="0" rIns="0" bIns="0" rtlCol="0" anchor="t">
            <a:spAutoFit/>
          </a:bodyPr>
          <a:lstStyle/>
          <a:p>
            <a:pPr algn="ctr" rtl="1">
              <a:lnSpc>
                <a:spcPts val="3658"/>
              </a:lnSpc>
            </a:pPr>
            <a:r>
              <a:rPr lang="ar-EG" sz="2800" b="1" dirty="0">
                <a:solidFill>
                  <a:srgbClr val="000000"/>
                </a:solidFill>
                <a:latin typeface="29LT Bukra Bold" panose="000B0903020204020204" pitchFamily="34" charset="-78"/>
                <a:ea typeface="Almarai Bold"/>
                <a:cs typeface="29LT Bukra Bold" panose="000B0903020204020204" pitchFamily="34" charset="-78"/>
                <a:sym typeface="Almarai Bold"/>
                <a:rtl/>
              </a:rPr>
              <a:t>الكسب </a:t>
            </a:r>
            <a:endParaRPr lang="ar-SA" sz="2800" b="1" dirty="0">
              <a:solidFill>
                <a:srgbClr val="000000"/>
              </a:solidFill>
              <a:latin typeface="29LT Bukra Bold" panose="000B0903020204020204" pitchFamily="34" charset="-78"/>
              <a:ea typeface="Almarai Bold"/>
              <a:cs typeface="29LT Bukra Bold" panose="000B0903020204020204" pitchFamily="34" charset="-78"/>
              <a:sym typeface="Almarai Bold"/>
              <a:rtl/>
            </a:endParaRPr>
          </a:p>
          <a:p>
            <a:pPr algn="ctr" rtl="1">
              <a:lnSpc>
                <a:spcPts val="3658"/>
              </a:lnSpc>
            </a:pPr>
            <a:r>
              <a:rPr lang="ar-EG" sz="2800" b="1" dirty="0">
                <a:solidFill>
                  <a:srgbClr val="000000"/>
                </a:solidFill>
                <a:latin typeface="29LT Bukra Bold" panose="000B0903020204020204" pitchFamily="34" charset="-78"/>
                <a:ea typeface="Almarai Bold"/>
                <a:cs typeface="29LT Bukra Bold" panose="000B0903020204020204" pitchFamily="34" charset="-78"/>
                <a:sym typeface="Almarai Bold"/>
                <a:rtl/>
              </a:rPr>
              <a:t>الحلال</a:t>
            </a:r>
          </a:p>
        </p:txBody>
      </p:sp>
      <p:sp>
        <p:nvSpPr>
          <p:cNvPr id="11" name="TextBox 11"/>
          <p:cNvSpPr txBox="1"/>
          <p:nvPr/>
        </p:nvSpPr>
        <p:spPr>
          <a:xfrm>
            <a:off x="9656171" y="5986860"/>
            <a:ext cx="3207179" cy="1064587"/>
          </a:xfrm>
          <a:prstGeom prst="rect">
            <a:avLst/>
          </a:prstGeom>
        </p:spPr>
        <p:txBody>
          <a:bodyPr lIns="0" tIns="0" rIns="0" bIns="0" rtlCol="0" anchor="t">
            <a:spAutoFit/>
          </a:bodyPr>
          <a:lstStyle/>
          <a:p>
            <a:pPr marL="731407" lvl="2" indent="-243802" algn="ctr" rtl="1">
              <a:lnSpc>
                <a:spcPts val="4404"/>
              </a:lnSpc>
            </a:pPr>
            <a:r>
              <a:rPr lang="ar-EG" sz="2800" b="1" dirty="0">
                <a:solidFill>
                  <a:srgbClr val="000000"/>
                </a:solidFill>
                <a:latin typeface="29LT Bukra Bold" panose="000B0903020204020204" pitchFamily="34" charset="-78"/>
                <a:ea typeface="Almarai Bold"/>
                <a:cs typeface="29LT Bukra Bold" panose="000B0903020204020204" pitchFamily="34" charset="-78"/>
                <a:sym typeface="Almarai Bold"/>
                <a:rtl/>
              </a:rPr>
              <a:t>أن يكون </a:t>
            </a:r>
            <a:endParaRPr lang="ar-SA" sz="2800" b="1" dirty="0">
              <a:solidFill>
                <a:srgbClr val="000000"/>
              </a:solidFill>
              <a:latin typeface="29LT Bukra Bold" panose="000B0903020204020204" pitchFamily="34" charset="-78"/>
              <a:ea typeface="Almarai Bold"/>
              <a:cs typeface="29LT Bukra Bold" panose="000B0903020204020204" pitchFamily="34" charset="-78"/>
              <a:sym typeface="Almarai Bold"/>
              <a:rtl/>
            </a:endParaRPr>
          </a:p>
          <a:p>
            <a:pPr marL="731407" lvl="2" indent="-243802" algn="ctr" rtl="1">
              <a:lnSpc>
                <a:spcPts val="4404"/>
              </a:lnSpc>
            </a:pPr>
            <a:r>
              <a:rPr lang="ar-EG" sz="2800" b="1" dirty="0">
                <a:solidFill>
                  <a:srgbClr val="000000"/>
                </a:solidFill>
                <a:latin typeface="29LT Bukra Bold" panose="000B0903020204020204" pitchFamily="34" charset="-78"/>
                <a:ea typeface="Almarai Bold"/>
                <a:cs typeface="29LT Bukra Bold" panose="000B0903020204020204" pitchFamily="34" charset="-78"/>
                <a:sym typeface="Almarai Bold"/>
                <a:rtl/>
              </a:rPr>
              <a:t>رحيماً</a:t>
            </a:r>
          </a:p>
        </p:txBody>
      </p:sp>
      <p:sp>
        <p:nvSpPr>
          <p:cNvPr id="12" name="TextBox 12"/>
          <p:cNvSpPr txBox="1"/>
          <p:nvPr/>
        </p:nvSpPr>
        <p:spPr>
          <a:xfrm>
            <a:off x="4947139" y="4322681"/>
            <a:ext cx="2331349" cy="1109471"/>
          </a:xfrm>
          <a:prstGeom prst="rect">
            <a:avLst/>
          </a:prstGeom>
        </p:spPr>
        <p:txBody>
          <a:bodyPr lIns="0" tIns="0" rIns="0" bIns="0" rtlCol="0" anchor="t">
            <a:spAutoFit/>
          </a:bodyPr>
          <a:lstStyle/>
          <a:p>
            <a:pPr marL="731407" lvl="2" indent="-243802" algn="ctr" rtl="1">
              <a:lnSpc>
                <a:spcPts val="4573"/>
              </a:lnSpc>
            </a:pPr>
            <a:r>
              <a:rPr lang="ar-EG" sz="2800" b="1">
                <a:solidFill>
                  <a:srgbClr val="000000"/>
                </a:solidFill>
                <a:latin typeface="29LT Bukra Bold" panose="000B0903020204020204" pitchFamily="34" charset="-78"/>
                <a:ea typeface="Almarai Bold"/>
                <a:cs typeface="29LT Bukra Bold" panose="000B0903020204020204" pitchFamily="34" charset="-78"/>
                <a:sym typeface="Almarai Bold"/>
                <a:rtl/>
              </a:rPr>
              <a:t>أن يكون عادلاً</a:t>
            </a:r>
          </a:p>
        </p:txBody>
      </p:sp>
      <p:sp>
        <p:nvSpPr>
          <p:cNvPr id="13" name="TextBox 13"/>
          <p:cNvSpPr txBox="1"/>
          <p:nvPr/>
        </p:nvSpPr>
        <p:spPr>
          <a:xfrm>
            <a:off x="11582400" y="4561597"/>
            <a:ext cx="2227323" cy="963725"/>
          </a:xfrm>
          <a:prstGeom prst="rect">
            <a:avLst/>
          </a:prstGeom>
        </p:spPr>
        <p:txBody>
          <a:bodyPr wrap="square" lIns="0" tIns="0" rIns="0" bIns="0" rtlCol="0" anchor="t">
            <a:spAutoFit/>
          </a:bodyPr>
          <a:lstStyle/>
          <a:p>
            <a:pPr algn="ctr" rtl="1">
              <a:lnSpc>
                <a:spcPts val="3999"/>
              </a:lnSpc>
            </a:pPr>
            <a:r>
              <a:rPr lang="ar-EG" sz="2400" b="1" dirty="0">
                <a:solidFill>
                  <a:srgbClr val="000000"/>
                </a:solidFill>
                <a:latin typeface="29LT Bukra Bold" panose="000B0903020204020204" pitchFamily="34" charset="-78"/>
                <a:ea typeface="Almarai Bold"/>
                <a:cs typeface="29LT Bukra Bold" panose="000B0903020204020204" pitchFamily="34" charset="-78"/>
                <a:sym typeface="Almarai Bold"/>
                <a:rtl/>
              </a:rPr>
              <a:t>أن يكون حسن الخلق</a:t>
            </a:r>
          </a:p>
        </p:txBody>
      </p:sp>
      <p:sp>
        <p:nvSpPr>
          <p:cNvPr id="14" name="TextBox 14"/>
          <p:cNvSpPr txBox="1"/>
          <p:nvPr/>
        </p:nvSpPr>
        <p:spPr>
          <a:xfrm>
            <a:off x="8061869" y="4518536"/>
            <a:ext cx="2949540" cy="997261"/>
          </a:xfrm>
          <a:prstGeom prst="rect">
            <a:avLst/>
          </a:prstGeom>
        </p:spPr>
        <p:txBody>
          <a:bodyPr lIns="0" tIns="0" rIns="0" bIns="0" rtlCol="0" anchor="t">
            <a:spAutoFit/>
          </a:bodyPr>
          <a:lstStyle/>
          <a:p>
            <a:pPr marL="672653" lvl="2" indent="-224218" algn="ctr" rtl="1">
              <a:lnSpc>
                <a:spcPts val="4112"/>
              </a:lnSpc>
            </a:pPr>
            <a:r>
              <a:rPr lang="ar-EG" sz="2400" b="1" dirty="0">
                <a:solidFill>
                  <a:srgbClr val="000000"/>
                </a:solidFill>
                <a:latin typeface="29LT Bukra Bold" panose="000B0903020204020204" pitchFamily="34" charset="-78"/>
                <a:ea typeface="Almarai Bold"/>
                <a:cs typeface="29LT Bukra Bold" panose="000B0903020204020204" pitchFamily="34" charset="-78"/>
                <a:sym typeface="Almarai Bold"/>
                <a:rtl/>
              </a:rPr>
              <a:t>أن يكون قدوة حسنة</a:t>
            </a:r>
          </a:p>
        </p:txBody>
      </p:sp>
      <p:sp>
        <p:nvSpPr>
          <p:cNvPr id="15" name="TextBox 15"/>
          <p:cNvSpPr txBox="1"/>
          <p:nvPr/>
        </p:nvSpPr>
        <p:spPr>
          <a:xfrm>
            <a:off x="6266938" y="6049544"/>
            <a:ext cx="3207179" cy="1064587"/>
          </a:xfrm>
          <a:prstGeom prst="rect">
            <a:avLst/>
          </a:prstGeom>
        </p:spPr>
        <p:txBody>
          <a:bodyPr lIns="0" tIns="0" rIns="0" bIns="0" rtlCol="0" anchor="t">
            <a:spAutoFit/>
          </a:bodyPr>
          <a:lstStyle/>
          <a:p>
            <a:pPr marL="731407" lvl="2" indent="-243802" algn="ctr" rtl="1">
              <a:lnSpc>
                <a:spcPts val="4404"/>
              </a:lnSpc>
            </a:pPr>
            <a:r>
              <a:rPr lang="ar-EG" sz="2800" b="1" dirty="0">
                <a:solidFill>
                  <a:srgbClr val="000000"/>
                </a:solidFill>
                <a:latin typeface="29LT Bukra Bold" panose="000B0903020204020204" pitchFamily="34" charset="-78"/>
                <a:ea typeface="Almarai Bold"/>
                <a:cs typeface="29LT Bukra Bold" panose="000B0903020204020204" pitchFamily="34" charset="-78"/>
                <a:sym typeface="Almarai Bold"/>
                <a:rtl/>
              </a:rPr>
              <a:t>أن يكون </a:t>
            </a:r>
            <a:endParaRPr lang="ar-SA" sz="2800" b="1" dirty="0">
              <a:solidFill>
                <a:srgbClr val="000000"/>
              </a:solidFill>
              <a:latin typeface="29LT Bukra Bold" panose="000B0903020204020204" pitchFamily="34" charset="-78"/>
              <a:ea typeface="Almarai Bold"/>
              <a:cs typeface="29LT Bukra Bold" panose="000B0903020204020204" pitchFamily="34" charset="-78"/>
              <a:sym typeface="Almarai Bold"/>
              <a:rtl/>
            </a:endParaRPr>
          </a:p>
          <a:p>
            <a:pPr marL="731407" lvl="2" indent="-243802" algn="ctr" rtl="1">
              <a:lnSpc>
                <a:spcPts val="4404"/>
              </a:lnSpc>
            </a:pPr>
            <a:r>
              <a:rPr lang="ar-EG" sz="2800" b="1" dirty="0">
                <a:solidFill>
                  <a:srgbClr val="000000"/>
                </a:solidFill>
                <a:latin typeface="29LT Bukra Bold" panose="000B0903020204020204" pitchFamily="34" charset="-78"/>
                <a:ea typeface="Almarai Bold"/>
                <a:cs typeface="29LT Bukra Bold" panose="000B0903020204020204" pitchFamily="34" charset="-78"/>
                <a:sym typeface="Almarai Bold"/>
                <a:rtl/>
              </a:rPr>
              <a:t>نصوحاً</a:t>
            </a:r>
          </a:p>
        </p:txBody>
      </p:sp>
      <p:sp>
        <p:nvSpPr>
          <p:cNvPr id="16" name="TextBox 16"/>
          <p:cNvSpPr txBox="1"/>
          <p:nvPr/>
        </p:nvSpPr>
        <p:spPr>
          <a:xfrm>
            <a:off x="2667000" y="6103598"/>
            <a:ext cx="3207179" cy="1064587"/>
          </a:xfrm>
          <a:prstGeom prst="rect">
            <a:avLst/>
          </a:prstGeom>
        </p:spPr>
        <p:txBody>
          <a:bodyPr lIns="0" tIns="0" rIns="0" bIns="0" rtlCol="0" anchor="t">
            <a:spAutoFit/>
          </a:bodyPr>
          <a:lstStyle/>
          <a:p>
            <a:pPr marL="731407" lvl="2" indent="-243802" algn="ctr" rtl="1">
              <a:lnSpc>
                <a:spcPts val="4404"/>
              </a:lnSpc>
            </a:pPr>
            <a:r>
              <a:rPr lang="ar-EG" sz="2800" b="1" dirty="0">
                <a:solidFill>
                  <a:srgbClr val="000000"/>
                </a:solidFill>
                <a:latin typeface="29LT Bukra Bold" panose="000B0903020204020204" pitchFamily="34" charset="-78"/>
                <a:ea typeface="Almarai Bold"/>
                <a:cs typeface="29LT Bukra Bold" panose="000B0903020204020204" pitchFamily="34" charset="-78"/>
                <a:sym typeface="Almarai Bold"/>
                <a:rtl/>
              </a:rPr>
              <a:t>ألا يستد </a:t>
            </a:r>
            <a:endParaRPr lang="ar-SA" sz="2800" b="1" dirty="0">
              <a:solidFill>
                <a:srgbClr val="000000"/>
              </a:solidFill>
              <a:latin typeface="29LT Bukra Bold" panose="000B0903020204020204" pitchFamily="34" charset="-78"/>
              <a:ea typeface="Almarai Bold"/>
              <a:cs typeface="29LT Bukra Bold" panose="000B0903020204020204" pitchFamily="34" charset="-78"/>
              <a:sym typeface="Almarai Bold"/>
              <a:rtl/>
            </a:endParaRPr>
          </a:p>
          <a:p>
            <a:pPr marL="731407" lvl="2" indent="-243802" algn="ctr" rtl="1">
              <a:lnSpc>
                <a:spcPts val="4404"/>
              </a:lnSpc>
            </a:pPr>
            <a:r>
              <a:rPr lang="ar-EG" sz="2800" b="1" dirty="0">
                <a:solidFill>
                  <a:srgbClr val="000000"/>
                </a:solidFill>
                <a:latin typeface="29LT Bukra Bold" panose="000B0903020204020204" pitchFamily="34" charset="-78"/>
                <a:ea typeface="Almarai Bold"/>
                <a:cs typeface="29LT Bukra Bold" panose="000B0903020204020204" pitchFamily="34" charset="-78"/>
                <a:sym typeface="Almarai Bold"/>
                <a:rtl/>
              </a:rPr>
              <a:t>بالرأي</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0693991" y="2353511"/>
            <a:ext cx="3527963" cy="3086100"/>
            <a:chOff x="0" y="0"/>
            <a:chExt cx="929175" cy="812800"/>
          </a:xfrm>
        </p:grpSpPr>
        <p:sp>
          <p:nvSpPr>
            <p:cNvPr id="8" name="Freeform 8"/>
            <p:cNvSpPr/>
            <p:nvPr/>
          </p:nvSpPr>
          <p:spPr>
            <a:xfrm>
              <a:off x="0" y="0"/>
              <a:ext cx="929175" cy="812800"/>
            </a:xfrm>
            <a:custGeom>
              <a:avLst/>
              <a:gdLst/>
              <a:ahLst/>
              <a:cxnLst/>
              <a:rect l="l" t="t" r="r" b="b"/>
              <a:pathLst>
                <a:path w="929175" h="812800">
                  <a:moveTo>
                    <a:pt x="0" y="0"/>
                  </a:moveTo>
                  <a:lnTo>
                    <a:pt x="929175" y="0"/>
                  </a:lnTo>
                  <a:lnTo>
                    <a:pt x="929175" y="812800"/>
                  </a:lnTo>
                  <a:lnTo>
                    <a:pt x="0" y="812800"/>
                  </a:lnTo>
                  <a:close/>
                </a:path>
              </a:pathLst>
            </a:custGeom>
            <a:solidFill>
              <a:srgbClr val="FF6600"/>
            </a:solidFill>
          </p:spPr>
          <p:txBody>
            <a:bodyPr/>
            <a:lstStyle/>
            <a:p>
              <a:endParaRPr lang="en-US"/>
            </a:p>
          </p:txBody>
        </p:sp>
        <p:sp>
          <p:nvSpPr>
            <p:cNvPr id="9" name="TextBox 9"/>
            <p:cNvSpPr txBox="1"/>
            <p:nvPr/>
          </p:nvSpPr>
          <p:spPr>
            <a:xfrm>
              <a:off x="0" y="-9525"/>
              <a:ext cx="929175" cy="822325"/>
            </a:xfrm>
            <a:prstGeom prst="rect">
              <a:avLst/>
            </a:prstGeom>
          </p:spPr>
          <p:txBody>
            <a:bodyPr lIns="50800" tIns="50800" rIns="50800" bIns="50800" rtlCol="0" anchor="ctr"/>
            <a:lstStyle/>
            <a:p>
              <a:pPr algn="ctr">
                <a:lnSpc>
                  <a:spcPts val="1980"/>
                </a:lnSpc>
              </a:pPr>
              <a:endParaRPr/>
            </a:p>
          </p:txBody>
        </p:sp>
      </p:grpSp>
      <p:grpSp>
        <p:nvGrpSpPr>
          <p:cNvPr id="10" name="Group 10"/>
          <p:cNvGrpSpPr/>
          <p:nvPr/>
        </p:nvGrpSpPr>
        <p:grpSpPr>
          <a:xfrm>
            <a:off x="10693991" y="8407963"/>
            <a:ext cx="3527963" cy="3086100"/>
            <a:chOff x="0" y="0"/>
            <a:chExt cx="929175" cy="812800"/>
          </a:xfrm>
        </p:grpSpPr>
        <p:sp>
          <p:nvSpPr>
            <p:cNvPr id="11" name="Freeform 11"/>
            <p:cNvSpPr/>
            <p:nvPr/>
          </p:nvSpPr>
          <p:spPr>
            <a:xfrm>
              <a:off x="0" y="0"/>
              <a:ext cx="929175" cy="812800"/>
            </a:xfrm>
            <a:custGeom>
              <a:avLst/>
              <a:gdLst/>
              <a:ahLst/>
              <a:cxnLst/>
              <a:rect l="l" t="t" r="r" b="b"/>
              <a:pathLst>
                <a:path w="929175" h="812800">
                  <a:moveTo>
                    <a:pt x="0" y="0"/>
                  </a:moveTo>
                  <a:lnTo>
                    <a:pt x="929175" y="0"/>
                  </a:lnTo>
                  <a:lnTo>
                    <a:pt x="929175" y="812800"/>
                  </a:lnTo>
                  <a:lnTo>
                    <a:pt x="0" y="812800"/>
                  </a:lnTo>
                  <a:close/>
                </a:path>
              </a:pathLst>
            </a:custGeom>
            <a:solidFill>
              <a:srgbClr val="FFC000"/>
            </a:solidFill>
          </p:spPr>
          <p:txBody>
            <a:bodyPr/>
            <a:lstStyle/>
            <a:p>
              <a:endParaRPr lang="en-US"/>
            </a:p>
          </p:txBody>
        </p:sp>
        <p:sp>
          <p:nvSpPr>
            <p:cNvPr id="12" name="TextBox 12"/>
            <p:cNvSpPr txBox="1"/>
            <p:nvPr/>
          </p:nvSpPr>
          <p:spPr>
            <a:xfrm>
              <a:off x="0" y="-9525"/>
              <a:ext cx="929175" cy="822325"/>
            </a:xfrm>
            <a:prstGeom prst="rect">
              <a:avLst/>
            </a:prstGeom>
          </p:spPr>
          <p:txBody>
            <a:bodyPr lIns="50800" tIns="50800" rIns="50800" bIns="50800" rtlCol="0" anchor="ctr"/>
            <a:lstStyle/>
            <a:p>
              <a:pPr algn="ctr">
                <a:lnSpc>
                  <a:spcPts val="1980"/>
                </a:lnSpc>
              </a:pPr>
              <a:endParaRPr/>
            </a:p>
          </p:txBody>
        </p:sp>
      </p:grpSp>
      <p:sp>
        <p:nvSpPr>
          <p:cNvPr id="13" name="Freeform 13"/>
          <p:cNvSpPr/>
          <p:nvPr/>
        </p:nvSpPr>
        <p:spPr>
          <a:xfrm>
            <a:off x="10966241" y="2609239"/>
            <a:ext cx="5996170" cy="7747047"/>
          </a:xfrm>
          <a:custGeom>
            <a:avLst/>
            <a:gdLst/>
            <a:ahLst/>
            <a:cxnLst/>
            <a:rect l="l" t="t" r="r" b="b"/>
            <a:pathLst>
              <a:path w="5996170" h="7747047">
                <a:moveTo>
                  <a:pt x="0" y="0"/>
                </a:moveTo>
                <a:lnTo>
                  <a:pt x="5996170" y="0"/>
                </a:lnTo>
                <a:lnTo>
                  <a:pt x="5996170" y="7747047"/>
                </a:lnTo>
                <a:lnTo>
                  <a:pt x="0" y="7747047"/>
                </a:lnTo>
                <a:lnTo>
                  <a:pt x="0" y="0"/>
                </a:lnTo>
                <a:close/>
              </a:path>
            </a:pathLst>
          </a:custGeom>
          <a:blipFill>
            <a:blip r:embed="rId6"/>
            <a:stretch>
              <a:fillRect l="-56701" t="-4013" r="-55394" b="-9623"/>
            </a:stretch>
          </a:blipFill>
        </p:spPr>
        <p:txBody>
          <a:bodyPr/>
          <a:lstStyle/>
          <a:p>
            <a:endParaRPr lang="en-US"/>
          </a:p>
        </p:txBody>
      </p:sp>
      <p:sp>
        <p:nvSpPr>
          <p:cNvPr id="14" name="Freeform 14"/>
          <p:cNvSpPr/>
          <p:nvPr/>
        </p:nvSpPr>
        <p:spPr>
          <a:xfrm>
            <a:off x="1081808" y="2609239"/>
            <a:ext cx="9268949" cy="5580679"/>
          </a:xfrm>
          <a:custGeom>
            <a:avLst/>
            <a:gdLst/>
            <a:ahLst/>
            <a:cxnLst/>
            <a:rect l="l" t="t" r="r" b="b"/>
            <a:pathLst>
              <a:path w="9268949" h="5580679">
                <a:moveTo>
                  <a:pt x="0" y="0"/>
                </a:moveTo>
                <a:lnTo>
                  <a:pt x="9268948" y="0"/>
                </a:lnTo>
                <a:lnTo>
                  <a:pt x="9268948" y="5580680"/>
                </a:lnTo>
                <a:lnTo>
                  <a:pt x="0" y="55806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5"/>
          <p:cNvSpPr txBox="1"/>
          <p:nvPr/>
        </p:nvSpPr>
        <p:spPr>
          <a:xfrm>
            <a:off x="6741569" y="839983"/>
            <a:ext cx="4804862" cy="709836"/>
          </a:xfrm>
          <a:prstGeom prst="rect">
            <a:avLst/>
          </a:prstGeom>
        </p:spPr>
        <p:txBody>
          <a:bodyPr lIns="0" tIns="0" rIns="0" bIns="0" rtlCol="0" anchor="t">
            <a:spAutoFit/>
          </a:bodyPr>
          <a:lstStyle/>
          <a:p>
            <a:pPr algn="ctr" rtl="1">
              <a:lnSpc>
                <a:spcPts val="5499"/>
              </a:lnSpc>
            </a:pPr>
            <a:r>
              <a:rPr lang="ar-EG" sz="4583" b="1">
                <a:solidFill>
                  <a:srgbClr val="000000"/>
                </a:solidFill>
                <a:latin typeface="Almarai Bold"/>
                <a:ea typeface="Almarai Bold"/>
                <a:cs typeface="Almarai Bold"/>
                <a:sym typeface="Almarai Bold"/>
                <a:rtl/>
              </a:rPr>
              <a:t>حالة دراسية </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660221" y="3650224"/>
            <a:ext cx="8349069" cy="3886556"/>
          </a:xfrm>
          <a:prstGeom prst="rect">
            <a:avLst/>
          </a:prstGeom>
        </p:spPr>
        <p:txBody>
          <a:bodyPr lIns="0" tIns="0" rIns="0" bIns="0" rtlCol="0" anchor="t">
            <a:spAutoFit/>
          </a:bodyPr>
          <a:lstStyle/>
          <a:p>
            <a:pPr marL="688092" lvl="1" indent="-344046" algn="r" rtl="1">
              <a:lnSpc>
                <a:spcPts val="5131"/>
              </a:lnSpc>
              <a:buFont typeface="Arial"/>
              <a:buChar char="•"/>
            </a:pPr>
            <a:r>
              <a:rPr lang="ar-EG" sz="3187" b="1" spc="31">
                <a:solidFill>
                  <a:srgbClr val="000000"/>
                </a:solidFill>
                <a:latin typeface="Almarai Bold"/>
                <a:ea typeface="Almarai Bold"/>
                <a:cs typeface="Almarai Bold"/>
                <a:sym typeface="Almarai Bold"/>
                <a:rtl/>
              </a:rPr>
              <a:t>هل ترى أن سالم السالم يتميز بصفات رائد الأعمال؟ عزز إجابتك بالنقاش.</a:t>
            </a:r>
          </a:p>
          <a:p>
            <a:pPr marL="688092" lvl="1" indent="-344046" algn="r" rtl="1">
              <a:lnSpc>
                <a:spcPts val="5131"/>
              </a:lnSpc>
              <a:buFont typeface="Arial"/>
              <a:buChar char="•"/>
            </a:pPr>
            <a:r>
              <a:rPr lang="ar-EG" sz="3187" b="1" spc="31">
                <a:solidFill>
                  <a:srgbClr val="000000"/>
                </a:solidFill>
                <a:latin typeface="Almarai Bold"/>
                <a:ea typeface="Almarai Bold"/>
                <a:cs typeface="Almarai Bold"/>
                <a:sym typeface="Almarai Bold"/>
                <a:rtl/>
              </a:rPr>
              <a:t>ماذا تنصح سالم السالم لقيام مشروعه؟ </a:t>
            </a:r>
          </a:p>
          <a:p>
            <a:pPr marL="688092" lvl="1" indent="-344046" algn="r" rtl="1">
              <a:lnSpc>
                <a:spcPts val="5131"/>
              </a:lnSpc>
              <a:buFont typeface="Arial"/>
              <a:buChar char="•"/>
            </a:pPr>
            <a:r>
              <a:rPr lang="ar-EG" sz="3187" b="1" spc="31">
                <a:solidFill>
                  <a:srgbClr val="000000"/>
                </a:solidFill>
                <a:latin typeface="Almarai Bold"/>
                <a:ea typeface="Almarai Bold"/>
                <a:cs typeface="Almarai Bold"/>
                <a:sym typeface="Almarai Bold"/>
                <a:rtl/>
              </a:rPr>
              <a:t>لو كنت إحدى جهات التمويل التي تقدم لها سالم هل ستوافق على تمويله أم لا؟ ولماذا؟ </a:t>
            </a:r>
          </a:p>
          <a:p>
            <a:pPr algn="r" rtl="1">
              <a:lnSpc>
                <a:spcPts val="5131"/>
              </a:lnSpc>
            </a:pPr>
            <a:endParaRPr lang="ar-EG" sz="3187" b="1" spc="31">
              <a:solidFill>
                <a:srgbClr val="000000"/>
              </a:solidFill>
              <a:latin typeface="Almarai Bold"/>
              <a:ea typeface="Almarai Bold"/>
              <a:cs typeface="Almarai Bold"/>
              <a:sym typeface="Almarai Bold"/>
              <a:rt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2162720" y="4973997"/>
            <a:ext cx="6474622" cy="911843"/>
          </a:xfrm>
          <a:custGeom>
            <a:avLst/>
            <a:gdLst/>
            <a:ahLst/>
            <a:cxnLst/>
            <a:rect l="l" t="t" r="r" b="b"/>
            <a:pathLst>
              <a:path w="6474622" h="911843">
                <a:moveTo>
                  <a:pt x="6474621" y="0"/>
                </a:moveTo>
                <a:lnTo>
                  <a:pt x="0" y="0"/>
                </a:lnTo>
                <a:lnTo>
                  <a:pt x="0" y="911842"/>
                </a:lnTo>
                <a:lnTo>
                  <a:pt x="6474621" y="911842"/>
                </a:lnTo>
                <a:lnTo>
                  <a:pt x="6474621"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162720" y="7322080"/>
            <a:ext cx="6474622" cy="911843"/>
          </a:xfrm>
          <a:custGeom>
            <a:avLst/>
            <a:gdLst/>
            <a:ahLst/>
            <a:cxnLst/>
            <a:rect l="l" t="t" r="r" b="b"/>
            <a:pathLst>
              <a:path w="6474622" h="911843">
                <a:moveTo>
                  <a:pt x="6474621" y="0"/>
                </a:moveTo>
                <a:lnTo>
                  <a:pt x="0" y="0"/>
                </a:lnTo>
                <a:lnTo>
                  <a:pt x="0" y="911843"/>
                </a:lnTo>
                <a:lnTo>
                  <a:pt x="6474621" y="911843"/>
                </a:lnTo>
                <a:lnTo>
                  <a:pt x="6474621"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8" name="Freeform 8"/>
          <p:cNvSpPr/>
          <p:nvPr/>
        </p:nvSpPr>
        <p:spPr>
          <a:xfrm>
            <a:off x="8292799" y="4872357"/>
            <a:ext cx="542286" cy="542286"/>
          </a:xfrm>
          <a:custGeom>
            <a:avLst/>
            <a:gdLst/>
            <a:ahLst/>
            <a:cxnLst/>
            <a:rect l="l" t="t" r="r" b="b"/>
            <a:pathLst>
              <a:path w="542286" h="542286">
                <a:moveTo>
                  <a:pt x="0" y="0"/>
                </a:moveTo>
                <a:lnTo>
                  <a:pt x="542287" y="0"/>
                </a:lnTo>
                <a:lnTo>
                  <a:pt x="542287"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9" name="Freeform 9"/>
          <p:cNvSpPr/>
          <p:nvPr/>
        </p:nvSpPr>
        <p:spPr>
          <a:xfrm>
            <a:off x="8200958" y="7226190"/>
            <a:ext cx="542286" cy="542286"/>
          </a:xfrm>
          <a:custGeom>
            <a:avLst/>
            <a:gdLst/>
            <a:ahLst/>
            <a:cxnLst/>
            <a:rect l="l" t="t" r="r" b="b"/>
            <a:pathLst>
              <a:path w="542286" h="542286">
                <a:moveTo>
                  <a:pt x="0" y="0"/>
                </a:moveTo>
                <a:lnTo>
                  <a:pt x="542287" y="0"/>
                </a:lnTo>
                <a:lnTo>
                  <a:pt x="542287"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grpSp>
        <p:nvGrpSpPr>
          <p:cNvPr id="10" name="Group 10"/>
          <p:cNvGrpSpPr/>
          <p:nvPr/>
        </p:nvGrpSpPr>
        <p:grpSpPr>
          <a:xfrm>
            <a:off x="503394" y="8794186"/>
            <a:ext cx="1156827" cy="1156827"/>
            <a:chOff x="0" y="0"/>
            <a:chExt cx="1542436" cy="1542436"/>
          </a:xfrm>
        </p:grpSpPr>
        <p:sp>
          <p:nvSpPr>
            <p:cNvPr id="11" name="Freeform 11"/>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2" name="TextBox 12"/>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3" name="Freeform 13"/>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Freeform 14"/>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4"/>
            <a:stretch>
              <a:fillRect/>
            </a:stretch>
          </a:blipFill>
        </p:spPr>
        <p:txBody>
          <a:bodyPr/>
          <a:lstStyle/>
          <a:p>
            <a:endParaRPr lang="en-US"/>
          </a:p>
        </p:txBody>
      </p:sp>
      <p:sp>
        <p:nvSpPr>
          <p:cNvPr id="15" name="TextBox 15"/>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16" name="TextBox 16"/>
          <p:cNvSpPr txBox="1"/>
          <p:nvPr/>
        </p:nvSpPr>
        <p:spPr>
          <a:xfrm>
            <a:off x="10869956" y="5017653"/>
            <a:ext cx="4838611" cy="695471"/>
          </a:xfrm>
          <a:prstGeom prst="rect">
            <a:avLst/>
          </a:prstGeom>
        </p:spPr>
        <p:txBody>
          <a:bodyPr lIns="0" tIns="0" rIns="0" bIns="0" rtlCol="0" anchor="t">
            <a:spAutoFit/>
          </a:bodyPr>
          <a:lstStyle/>
          <a:p>
            <a:pPr marL="0" lvl="1" indent="0" algn="ctr" rtl="1">
              <a:lnSpc>
                <a:spcPts val="5619"/>
              </a:lnSpc>
              <a:spcBef>
                <a:spcPct val="0"/>
              </a:spcBef>
            </a:pPr>
            <a:r>
              <a:rPr lang="ar-EG" sz="3746" b="1">
                <a:solidFill>
                  <a:srgbClr val="000000"/>
                </a:solidFill>
                <a:latin typeface="Almarai Bold"/>
                <a:ea typeface="Almarai Bold"/>
                <a:cs typeface="Almarai Bold"/>
                <a:sym typeface="Almarai Bold"/>
                <a:rtl/>
              </a:rPr>
              <a:t>مقدمة</a:t>
            </a:r>
          </a:p>
        </p:txBody>
      </p:sp>
      <p:sp>
        <p:nvSpPr>
          <p:cNvPr id="17" name="TextBox 17"/>
          <p:cNvSpPr txBox="1"/>
          <p:nvPr/>
        </p:nvSpPr>
        <p:spPr>
          <a:xfrm>
            <a:off x="10978424" y="6212148"/>
            <a:ext cx="4559763" cy="630701"/>
          </a:xfrm>
          <a:prstGeom prst="rect">
            <a:avLst/>
          </a:prstGeom>
        </p:spPr>
        <p:txBody>
          <a:bodyPr lIns="0" tIns="0" rIns="0" bIns="0" rtlCol="0" anchor="t">
            <a:spAutoFit/>
          </a:bodyPr>
          <a:lstStyle/>
          <a:p>
            <a:pPr algn="ctr" rtl="1">
              <a:lnSpc>
                <a:spcPts val="5169"/>
              </a:lnSpc>
            </a:pPr>
            <a:r>
              <a:rPr lang="ar-EG" sz="3446" b="1">
                <a:solidFill>
                  <a:srgbClr val="000000"/>
                </a:solidFill>
                <a:latin typeface="Almarai Bold"/>
                <a:ea typeface="Almarai Bold"/>
                <a:cs typeface="Almarai Bold"/>
                <a:sym typeface="Almarai Bold"/>
                <a:rtl/>
              </a:rPr>
              <a:t>صفات رائد الأعمال </a:t>
            </a:r>
          </a:p>
        </p:txBody>
      </p:sp>
      <p:sp>
        <p:nvSpPr>
          <p:cNvPr id="18" name="TextBox 18"/>
          <p:cNvSpPr txBox="1"/>
          <p:nvPr/>
        </p:nvSpPr>
        <p:spPr>
          <a:xfrm>
            <a:off x="2961675" y="5036703"/>
            <a:ext cx="4838611" cy="615461"/>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مدارس صفات رائد الأعمال </a:t>
            </a:r>
          </a:p>
        </p:txBody>
      </p:sp>
      <p:sp>
        <p:nvSpPr>
          <p:cNvPr id="19" name="TextBox 19"/>
          <p:cNvSpPr txBox="1"/>
          <p:nvPr/>
        </p:nvSpPr>
        <p:spPr>
          <a:xfrm>
            <a:off x="2857126" y="7392558"/>
            <a:ext cx="5334307" cy="630701"/>
          </a:xfrm>
          <a:prstGeom prst="rect">
            <a:avLst/>
          </a:prstGeom>
        </p:spPr>
        <p:txBody>
          <a:bodyPr lIns="0" tIns="0" rIns="0" bIns="0" rtlCol="0" anchor="t">
            <a:spAutoFit/>
          </a:bodyPr>
          <a:lstStyle/>
          <a:p>
            <a:pPr marL="0" lvl="1" indent="0" algn="ctr" rtl="1">
              <a:lnSpc>
                <a:spcPts val="5169"/>
              </a:lnSpc>
              <a:spcBef>
                <a:spcPct val="0"/>
              </a:spcBef>
            </a:pPr>
            <a:r>
              <a:rPr lang="ar-EG" sz="3446" b="1">
                <a:solidFill>
                  <a:srgbClr val="000000"/>
                </a:solidFill>
                <a:latin typeface="Almarai Bold"/>
                <a:ea typeface="Almarai Bold"/>
                <a:cs typeface="Almarai Bold"/>
                <a:sym typeface="Almarai Bold"/>
                <a:rtl/>
              </a:rPr>
              <a:t>أخلاقيات رائد الأعمال</a:t>
            </a:r>
          </a:p>
        </p:txBody>
      </p:sp>
      <p:sp>
        <p:nvSpPr>
          <p:cNvPr id="20" name="TextBox 20"/>
          <p:cNvSpPr txBox="1"/>
          <p:nvPr/>
        </p:nvSpPr>
        <p:spPr>
          <a:xfrm>
            <a:off x="12702486" y="892008"/>
            <a:ext cx="5671403" cy="810954"/>
          </a:xfrm>
          <a:prstGeom prst="rect">
            <a:avLst/>
          </a:prstGeom>
        </p:spPr>
        <p:txBody>
          <a:bodyPr lIns="0" tIns="0" rIns="0" bIns="0" rtlCol="0" anchor="t">
            <a:spAutoFit/>
          </a:bodyPr>
          <a:lstStyle/>
          <a:p>
            <a:pPr algn="ctr">
              <a:lnSpc>
                <a:spcPts val="6269"/>
              </a:lnSpc>
            </a:pPr>
            <a:r>
              <a:rPr lang="ar-EG" sz="5224" b="1">
                <a:solidFill>
                  <a:srgbClr val="000000"/>
                </a:solidFill>
                <a:latin typeface="Almarai Bold"/>
                <a:ea typeface="Almarai Bold"/>
                <a:cs typeface="Almarai Bold"/>
                <a:sym typeface="Almarai Bold"/>
                <a:rtl/>
              </a:rPr>
              <a:t>الفصل الثالث</a:t>
            </a:r>
          </a:p>
        </p:txBody>
      </p:sp>
      <p:sp>
        <p:nvSpPr>
          <p:cNvPr id="21" name="TextBox 21"/>
          <p:cNvSpPr txBox="1"/>
          <p:nvPr/>
        </p:nvSpPr>
        <p:spPr>
          <a:xfrm>
            <a:off x="4789156" y="514314"/>
            <a:ext cx="8884540" cy="1857375"/>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صفات و مهارات</a:t>
            </a:r>
          </a:p>
          <a:p>
            <a:pPr algn="ctr" rtl="1">
              <a:lnSpc>
                <a:spcPts val="7148"/>
              </a:lnSpc>
            </a:pPr>
            <a:r>
              <a:rPr lang="ar-EG" sz="5957" b="1" spc="-23">
                <a:solidFill>
                  <a:srgbClr val="FF6600"/>
                </a:solidFill>
                <a:latin typeface="Almarai Bold"/>
                <a:ea typeface="Almarai Bold"/>
                <a:cs typeface="Almarai Bold"/>
                <a:sym typeface="Almarai Bold"/>
                <a:rtl/>
              </a:rPr>
              <a:t> رائد الأعمال</a:t>
            </a:r>
          </a:p>
        </p:txBody>
      </p:sp>
      <p:sp>
        <p:nvSpPr>
          <p:cNvPr id="22" name="TextBox 22"/>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3" name="Freeform 23"/>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4" name="TextBox 24"/>
          <p:cNvSpPr txBox="1"/>
          <p:nvPr/>
        </p:nvSpPr>
        <p:spPr>
          <a:xfrm>
            <a:off x="4392815" y="5941340"/>
            <a:ext cx="4838611" cy="1012932"/>
          </a:xfrm>
          <a:prstGeom prst="rect">
            <a:avLst/>
          </a:prstGeom>
        </p:spPr>
        <p:txBody>
          <a:bodyPr lIns="0" tIns="0" rIns="0" bIns="0" rtlCol="0" anchor="t">
            <a:spAutoFit/>
          </a:bodyPr>
          <a:lstStyle/>
          <a:p>
            <a:pPr marL="657670" lvl="1" indent="-328835" algn="r" rtl="1">
              <a:lnSpc>
                <a:spcPts val="3929"/>
              </a:lnSpc>
              <a:buFont typeface="Arial"/>
              <a:buChar char="•"/>
            </a:pPr>
            <a:r>
              <a:rPr lang="ar-EG" sz="3046" b="1">
                <a:solidFill>
                  <a:srgbClr val="FF6600"/>
                </a:solidFill>
                <a:latin typeface="Almarai Bold"/>
                <a:ea typeface="Almarai Bold"/>
                <a:cs typeface="Almarai Bold"/>
                <a:sym typeface="Almarai Bold"/>
                <a:rtl/>
              </a:rPr>
              <a:t>مدرسة السمات </a:t>
            </a:r>
          </a:p>
          <a:p>
            <a:pPr marL="657670" lvl="1" indent="-328835" algn="r" rtl="1">
              <a:lnSpc>
                <a:spcPts val="3929"/>
              </a:lnSpc>
              <a:buFont typeface="Arial"/>
              <a:buChar char="•"/>
            </a:pPr>
            <a:r>
              <a:rPr lang="ar-EG" sz="3046" b="1">
                <a:solidFill>
                  <a:srgbClr val="FF6600"/>
                </a:solidFill>
                <a:latin typeface="Almarai Bold"/>
                <a:ea typeface="Almarai Bold"/>
                <a:cs typeface="Almarai Bold"/>
                <a:sym typeface="Almarai Bold"/>
                <a:rtl/>
              </a:rPr>
              <a:t>مدرسة البيئية </a:t>
            </a:r>
          </a:p>
        </p:txBody>
      </p:sp>
      <p:sp>
        <p:nvSpPr>
          <p:cNvPr id="25" name="TextBox 25"/>
          <p:cNvSpPr txBox="1"/>
          <p:nvPr/>
        </p:nvSpPr>
        <p:spPr>
          <a:xfrm>
            <a:off x="780919" y="5985298"/>
            <a:ext cx="4838611" cy="1012932"/>
          </a:xfrm>
          <a:prstGeom prst="rect">
            <a:avLst/>
          </a:prstGeom>
        </p:spPr>
        <p:txBody>
          <a:bodyPr lIns="0" tIns="0" rIns="0" bIns="0" rtlCol="0" anchor="t">
            <a:spAutoFit/>
          </a:bodyPr>
          <a:lstStyle/>
          <a:p>
            <a:pPr marL="657670" lvl="1" indent="-328835" algn="r" rtl="1">
              <a:lnSpc>
                <a:spcPts val="3929"/>
              </a:lnSpc>
              <a:buFont typeface="Arial"/>
              <a:buChar char="•"/>
            </a:pPr>
            <a:r>
              <a:rPr lang="ar-EG" sz="3046" b="1">
                <a:solidFill>
                  <a:srgbClr val="FF6600"/>
                </a:solidFill>
                <a:latin typeface="Almarai Bold"/>
                <a:ea typeface="Almarai Bold"/>
                <a:cs typeface="Almarai Bold"/>
                <a:sym typeface="Almarai Bold"/>
                <a:rtl/>
              </a:rPr>
              <a:t>المدرسة السلوكية</a:t>
            </a:r>
          </a:p>
          <a:p>
            <a:pPr marL="657670" lvl="1" indent="-328835" algn="r" rtl="1">
              <a:lnSpc>
                <a:spcPts val="3929"/>
              </a:lnSpc>
              <a:buFont typeface="Arial"/>
              <a:buChar char="•"/>
            </a:pPr>
            <a:r>
              <a:rPr lang="ar-EG" sz="3046" b="1">
                <a:solidFill>
                  <a:srgbClr val="FF6600"/>
                </a:solidFill>
                <a:latin typeface="Almarai Bold"/>
                <a:ea typeface="Almarai Bold"/>
                <a:cs typeface="Almarai Bold"/>
                <a:sym typeface="Almarai Bold"/>
                <a:rtl/>
              </a:rPr>
              <a:t>المدرسة الموقفية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68016" y="2777775"/>
            <a:ext cx="15722343" cy="5546325"/>
            <a:chOff x="0" y="0"/>
            <a:chExt cx="4140864" cy="1460760"/>
          </a:xfrm>
        </p:grpSpPr>
        <p:sp>
          <p:nvSpPr>
            <p:cNvPr id="3" name="Freeform 3"/>
            <p:cNvSpPr/>
            <p:nvPr/>
          </p:nvSpPr>
          <p:spPr>
            <a:xfrm>
              <a:off x="0" y="0"/>
              <a:ext cx="4140864" cy="1460761"/>
            </a:xfrm>
            <a:custGeom>
              <a:avLst/>
              <a:gdLst/>
              <a:ahLst/>
              <a:cxnLst/>
              <a:rect l="l" t="t" r="r" b="b"/>
              <a:pathLst>
                <a:path w="4140864" h="1460761">
                  <a:moveTo>
                    <a:pt x="15265" y="0"/>
                  </a:moveTo>
                  <a:lnTo>
                    <a:pt x="4125599" y="0"/>
                  </a:lnTo>
                  <a:cubicBezTo>
                    <a:pt x="4134029" y="0"/>
                    <a:pt x="4140864" y="6834"/>
                    <a:pt x="4140864" y="15265"/>
                  </a:cubicBezTo>
                  <a:lnTo>
                    <a:pt x="4140864" y="1445496"/>
                  </a:lnTo>
                  <a:cubicBezTo>
                    <a:pt x="4140864" y="1449544"/>
                    <a:pt x="4139255" y="1453427"/>
                    <a:pt x="4136393" y="1456290"/>
                  </a:cubicBezTo>
                  <a:cubicBezTo>
                    <a:pt x="4133530" y="1459152"/>
                    <a:pt x="4129648" y="1460761"/>
                    <a:pt x="4125599" y="1460761"/>
                  </a:cubicBezTo>
                  <a:lnTo>
                    <a:pt x="15265" y="1460761"/>
                  </a:lnTo>
                  <a:cubicBezTo>
                    <a:pt x="11216" y="1460761"/>
                    <a:pt x="7334" y="1459152"/>
                    <a:pt x="4471" y="1456290"/>
                  </a:cubicBezTo>
                  <a:cubicBezTo>
                    <a:pt x="1608" y="1453427"/>
                    <a:pt x="0" y="1449544"/>
                    <a:pt x="0" y="1445496"/>
                  </a:cubicBezTo>
                  <a:lnTo>
                    <a:pt x="0" y="15265"/>
                  </a:lnTo>
                  <a:cubicBezTo>
                    <a:pt x="0" y="11216"/>
                    <a:pt x="1608" y="7334"/>
                    <a:pt x="4471" y="4471"/>
                  </a:cubicBezTo>
                  <a:cubicBezTo>
                    <a:pt x="7334" y="1608"/>
                    <a:pt x="11216" y="0"/>
                    <a:pt x="15265"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140864" cy="1470285"/>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6711755" y="818663"/>
            <a:ext cx="5032056" cy="762000"/>
          </a:xfrm>
          <a:prstGeom prst="rect">
            <a:avLst/>
          </a:prstGeom>
        </p:spPr>
        <p:txBody>
          <a:bodyPr lIns="0" tIns="0" rIns="0" bIns="0" rtlCol="0" anchor="t">
            <a:spAutoFit/>
          </a:bodyPr>
          <a:lstStyle/>
          <a:p>
            <a:pPr algn="ctr">
              <a:lnSpc>
                <a:spcPts val="5999"/>
              </a:lnSpc>
            </a:pPr>
            <a:r>
              <a:rPr lang="ar-EG" sz="4999" b="1">
                <a:solidFill>
                  <a:srgbClr val="000000"/>
                </a:solidFill>
                <a:latin typeface="Almarai Bold"/>
                <a:ea typeface="Almarai Bold"/>
                <a:cs typeface="Almarai Bold"/>
                <a:sym typeface="Almarai Bold"/>
                <a:rtl/>
              </a:rPr>
              <a:t>المقدمة</a:t>
            </a:r>
          </a:p>
        </p:txBody>
      </p:sp>
      <p:sp>
        <p:nvSpPr>
          <p:cNvPr id="10" name="TextBox 10"/>
          <p:cNvSpPr txBox="1"/>
          <p:nvPr/>
        </p:nvSpPr>
        <p:spPr>
          <a:xfrm>
            <a:off x="1642359" y="3015882"/>
            <a:ext cx="14984231" cy="3902812"/>
          </a:xfrm>
          <a:prstGeom prst="rect">
            <a:avLst/>
          </a:prstGeom>
        </p:spPr>
        <p:txBody>
          <a:bodyPr lIns="0" tIns="0" rIns="0" bIns="0" rtlCol="0" anchor="t">
            <a:spAutoFit/>
          </a:bodyPr>
          <a:lstStyle/>
          <a:p>
            <a:pPr algn="just" rtl="1">
              <a:lnSpc>
                <a:spcPts val="5443"/>
              </a:lnSpc>
            </a:pPr>
            <a:r>
              <a:rPr lang="ar-EG" sz="3359" b="1" spc="33">
                <a:solidFill>
                  <a:srgbClr val="FF6600"/>
                </a:solidFill>
                <a:latin typeface="Almarai Bold"/>
                <a:ea typeface="Almarai Bold"/>
                <a:cs typeface="Almarai Bold"/>
                <a:sym typeface="Almarai Bold"/>
                <a:rtl/>
              </a:rPr>
              <a:t>هذا الفصل يستعرض:</a:t>
            </a:r>
          </a:p>
          <a:p>
            <a:pPr marL="571881" lvl="1" indent="-285940" algn="just" rtl="1">
              <a:lnSpc>
                <a:spcPts val="5119"/>
              </a:lnSpc>
              <a:buFont typeface="Arial"/>
              <a:buChar char="•"/>
            </a:pPr>
            <a:r>
              <a:rPr lang="ar-EG" sz="3159" b="1" spc="31">
                <a:solidFill>
                  <a:srgbClr val="000000"/>
                </a:solidFill>
                <a:latin typeface="Almarai Bold"/>
                <a:ea typeface="Almarai Bold"/>
                <a:cs typeface="Almarai Bold"/>
                <a:sym typeface="Almarai Bold"/>
                <a:rtl/>
              </a:rPr>
              <a:t> صفات ومهارات رائد الأعمال ويبدأ بالتعرف على المهارات والخصائص الشخصية.</a:t>
            </a:r>
          </a:p>
          <a:p>
            <a:pPr marL="571881" lvl="1" indent="-285940" algn="just" rtl="1">
              <a:lnSpc>
                <a:spcPts val="5119"/>
              </a:lnSpc>
              <a:buFont typeface="Arial"/>
              <a:buChar char="•"/>
            </a:pPr>
            <a:r>
              <a:rPr lang="ar-EG" sz="3159" b="1" spc="31">
                <a:solidFill>
                  <a:srgbClr val="000000"/>
                </a:solidFill>
                <a:latin typeface="Almarai Bold"/>
                <a:ea typeface="Almarai Bold"/>
                <a:cs typeface="Almarai Bold"/>
                <a:sym typeface="Almarai Bold"/>
                <a:rtl/>
              </a:rPr>
              <a:t>ثم يلقي الضوء على الصفات التي يتمتع بها رائد الأعمال.</a:t>
            </a:r>
          </a:p>
          <a:p>
            <a:pPr marL="571881" lvl="1" indent="-285940" algn="just" rtl="1">
              <a:lnSpc>
                <a:spcPts val="5119"/>
              </a:lnSpc>
              <a:buFont typeface="Arial"/>
              <a:buChar char="•"/>
            </a:pPr>
            <a:r>
              <a:rPr lang="ar-EG" sz="3159" b="1" spc="32">
                <a:solidFill>
                  <a:srgbClr val="000000"/>
                </a:solidFill>
                <a:latin typeface="Almarai Bold"/>
                <a:ea typeface="Almarai Bold"/>
                <a:cs typeface="Almarai Bold"/>
                <a:sym typeface="Almarai Bold"/>
                <a:rtl/>
              </a:rPr>
              <a:t>و أخيراً يشير هذا الفصل إلى أهم النظريات التي تصنف رائد الأعمال والمدارس المشهورة وهي مدرسة السمات ، ومدرسة البيئة ، والمدرسة السلوكية ،والمدرسة الموقفية .</a:t>
            </a:r>
          </a:p>
        </p:txBody>
      </p:sp>
      <p:sp>
        <p:nvSpPr>
          <p:cNvPr id="11" name="TextBox 1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Freeform 12"/>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461288" y="252130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283703" y="2904419"/>
            <a:ext cx="10975597" cy="7046595"/>
            <a:chOff x="0" y="0"/>
            <a:chExt cx="2890692" cy="1855893"/>
          </a:xfrm>
        </p:grpSpPr>
        <p:sp>
          <p:nvSpPr>
            <p:cNvPr id="3" name="Freeform 3"/>
            <p:cNvSpPr/>
            <p:nvPr/>
          </p:nvSpPr>
          <p:spPr>
            <a:xfrm>
              <a:off x="0" y="0"/>
              <a:ext cx="2890692" cy="1855893"/>
            </a:xfrm>
            <a:custGeom>
              <a:avLst/>
              <a:gdLst/>
              <a:ahLst/>
              <a:cxnLst/>
              <a:rect l="l" t="t" r="r" b="b"/>
              <a:pathLst>
                <a:path w="2890692" h="1855893">
                  <a:moveTo>
                    <a:pt x="21867" y="0"/>
                  </a:moveTo>
                  <a:lnTo>
                    <a:pt x="2868825" y="0"/>
                  </a:lnTo>
                  <a:cubicBezTo>
                    <a:pt x="2880902" y="0"/>
                    <a:pt x="2890692" y="9790"/>
                    <a:pt x="2890692" y="21867"/>
                  </a:cubicBezTo>
                  <a:lnTo>
                    <a:pt x="2890692" y="1834027"/>
                  </a:lnTo>
                  <a:cubicBezTo>
                    <a:pt x="2890692" y="1846103"/>
                    <a:pt x="2880902" y="1855893"/>
                    <a:pt x="2868825" y="1855893"/>
                  </a:cubicBezTo>
                  <a:lnTo>
                    <a:pt x="21867" y="1855893"/>
                  </a:lnTo>
                  <a:cubicBezTo>
                    <a:pt x="9790" y="1855893"/>
                    <a:pt x="0" y="1846103"/>
                    <a:pt x="0" y="1834027"/>
                  </a:cubicBezTo>
                  <a:lnTo>
                    <a:pt x="0" y="21867"/>
                  </a:lnTo>
                  <a:cubicBezTo>
                    <a:pt x="0" y="9790"/>
                    <a:pt x="9790" y="0"/>
                    <a:pt x="21867"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890692" cy="186541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730229" y="215261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1" name="Freeform 11"/>
          <p:cNvSpPr/>
          <p:nvPr/>
        </p:nvSpPr>
        <p:spPr>
          <a:xfrm>
            <a:off x="1333004" y="3615268"/>
            <a:ext cx="4515878" cy="4476364"/>
          </a:xfrm>
          <a:custGeom>
            <a:avLst/>
            <a:gdLst/>
            <a:ahLst/>
            <a:cxnLst/>
            <a:rect l="l" t="t" r="r" b="b"/>
            <a:pathLst>
              <a:path w="4515878" h="4476364">
                <a:moveTo>
                  <a:pt x="0" y="0"/>
                </a:moveTo>
                <a:lnTo>
                  <a:pt x="4515878" y="0"/>
                </a:lnTo>
                <a:lnTo>
                  <a:pt x="4515878" y="4476364"/>
                </a:lnTo>
                <a:lnTo>
                  <a:pt x="0" y="4476364"/>
                </a:lnTo>
                <a:lnTo>
                  <a:pt x="0" y="0"/>
                </a:lnTo>
                <a:close/>
              </a:path>
            </a:pathLst>
          </a:custGeom>
          <a:blipFill>
            <a:blip r:embed="rId7"/>
            <a:stretch>
              <a:fillRect/>
            </a:stretch>
          </a:blipFill>
        </p:spPr>
        <p:txBody>
          <a:bodyPr/>
          <a:lstStyle/>
          <a:p>
            <a:endParaRPr lang="en-US"/>
          </a:p>
        </p:txBody>
      </p:sp>
      <p:sp>
        <p:nvSpPr>
          <p:cNvPr id="12" name="TextBox 12"/>
          <p:cNvSpPr txBox="1"/>
          <p:nvPr/>
        </p:nvSpPr>
        <p:spPr>
          <a:xfrm>
            <a:off x="6711755" y="818663"/>
            <a:ext cx="5032056" cy="733425"/>
          </a:xfrm>
          <a:prstGeom prst="rect">
            <a:avLst/>
          </a:prstGeom>
        </p:spPr>
        <p:txBody>
          <a:bodyPr lIns="0" tIns="0" rIns="0" bIns="0" rtlCol="0" anchor="t">
            <a:spAutoFit/>
          </a:bodyPr>
          <a:lstStyle/>
          <a:p>
            <a:pPr algn="ctr" rtl="1">
              <a:lnSpc>
                <a:spcPts val="5759"/>
              </a:lnSpc>
            </a:pPr>
            <a:r>
              <a:rPr lang="ar-EG" sz="4800" b="1">
                <a:solidFill>
                  <a:srgbClr val="000000"/>
                </a:solidFill>
                <a:latin typeface="Almarai Bold"/>
                <a:ea typeface="Almarai Bold"/>
                <a:cs typeface="Almarai Bold"/>
                <a:sym typeface="Almarai Bold"/>
                <a:rtl/>
              </a:rPr>
              <a:t>صفات رائد الأعمال</a:t>
            </a:r>
          </a:p>
        </p:txBody>
      </p:sp>
      <p:sp>
        <p:nvSpPr>
          <p:cNvPr id="13" name="TextBox 13"/>
          <p:cNvSpPr txBox="1"/>
          <p:nvPr/>
        </p:nvSpPr>
        <p:spPr>
          <a:xfrm>
            <a:off x="6550403" y="3065058"/>
            <a:ext cx="10286613" cy="6773951"/>
          </a:xfrm>
          <a:prstGeom prst="rect">
            <a:avLst/>
          </a:prstGeom>
        </p:spPr>
        <p:txBody>
          <a:bodyPr lIns="0" tIns="0" rIns="0" bIns="0" rtlCol="0" anchor="t">
            <a:spAutoFit/>
          </a:bodyPr>
          <a:lstStyle/>
          <a:p>
            <a:pPr algn="just" rtl="1">
              <a:lnSpc>
                <a:spcPts val="3763"/>
              </a:lnSpc>
            </a:pPr>
            <a:r>
              <a:rPr lang="ar-EG" sz="2460" b="1" spc="24">
                <a:solidFill>
                  <a:srgbClr val="000000"/>
                </a:solidFill>
                <a:latin typeface="Almarai Bold"/>
                <a:ea typeface="Almarai Bold"/>
                <a:cs typeface="Almarai Bold"/>
                <a:sym typeface="Almarai Bold"/>
                <a:rtl/>
              </a:rPr>
              <a:t>سبب النجاح الباهر لبداية بعض الأعمال التجارية لا يعزى إلى أن مؤسسيها كانت لديهم أموال بالغة عندما بدؤوا .إنما يعزى نجاحها إلى تجمعها مع بعضها بعضاً من قبل رواد كانوا يعرفون ماذا يفعلون .</a:t>
            </a:r>
          </a:p>
          <a:p>
            <a:pPr algn="just" rtl="1">
              <a:lnSpc>
                <a:spcPts val="3763"/>
              </a:lnSpc>
            </a:pPr>
            <a:r>
              <a:rPr lang="ar-EG" sz="2460" b="1" spc="24">
                <a:solidFill>
                  <a:srgbClr val="FF6600"/>
                </a:solidFill>
                <a:latin typeface="Almarai Bold"/>
                <a:ea typeface="Almarai Bold"/>
                <a:cs typeface="Almarai Bold"/>
                <a:sym typeface="Almarai Bold"/>
                <a:rtl/>
              </a:rPr>
              <a:t>بوضوح الهدف فإنه:</a:t>
            </a:r>
          </a:p>
          <a:p>
            <a:pPr marL="531117" lvl="1" indent="-265559" algn="just" rtl="1">
              <a:lnSpc>
                <a:spcPts val="3763"/>
              </a:lnSpc>
              <a:buFont typeface="Arial"/>
              <a:buChar char="•"/>
            </a:pPr>
            <a:r>
              <a:rPr lang="ar-EG" sz="2460" b="1" spc="24">
                <a:solidFill>
                  <a:srgbClr val="000000"/>
                </a:solidFill>
                <a:latin typeface="Almarai Bold"/>
                <a:ea typeface="Almarai Bold"/>
                <a:cs typeface="Almarai Bold"/>
                <a:sym typeface="Almarai Bold"/>
                <a:rtl/>
              </a:rPr>
              <a:t>يكتسب رواد الأعمال الثقه بالنفس عندما يكون لديهم سيطرة على ما يفعلونه و يعملونه لوحدهم, و هم يعالجون المشكلات فوراً بثقة في النفس , و هم مثابرون في ملاحقة اهدافهم ...</a:t>
            </a:r>
          </a:p>
          <a:p>
            <a:pPr marL="531117" lvl="1" indent="-265559" algn="just" rtl="1">
              <a:lnSpc>
                <a:spcPts val="3763"/>
              </a:lnSpc>
              <a:buFont typeface="Arial"/>
              <a:buChar char="•"/>
            </a:pPr>
            <a:r>
              <a:rPr lang="ar-EG" sz="2460" b="1" spc="24">
                <a:solidFill>
                  <a:srgbClr val="000000"/>
                </a:solidFill>
                <a:latin typeface="Almarai Bold"/>
                <a:ea typeface="Almarai Bold"/>
                <a:cs typeface="Almarai Bold"/>
                <a:sym typeface="Almarai Bold"/>
                <a:rtl/>
              </a:rPr>
              <a:t>رواد الاعمال يحبون التحكم والسيطرة على كل شي يفعلونة , و يحبون النشاط الذي يظهر التقدم الموجه نحو الهدف .. </a:t>
            </a:r>
          </a:p>
          <a:p>
            <a:pPr marL="531117" lvl="1" indent="-265559" algn="just" rtl="1">
              <a:lnSpc>
                <a:spcPts val="3763"/>
              </a:lnSpc>
              <a:buFont typeface="Arial"/>
              <a:buChar char="•"/>
            </a:pPr>
            <a:r>
              <a:rPr lang="ar-EG" sz="2460" b="1" spc="24">
                <a:solidFill>
                  <a:srgbClr val="000000"/>
                </a:solidFill>
                <a:latin typeface="Almarai Bold"/>
                <a:ea typeface="Almarai Bold"/>
                <a:cs typeface="Almarai Bold"/>
                <a:sym typeface="Almarai Bold"/>
                <a:rtl/>
              </a:rPr>
              <a:t>رواد الأعمال يحللون جميع الخيارات لافتراض النجاح ,ويدرسون الخيارات لحل أي مشكلة تظهر في طريقهم , وهم يفكرون في عملهم في المقام الأول بدلاً من التفكير في أنفسهم ..</a:t>
            </a:r>
          </a:p>
          <a:p>
            <a:pPr marL="531117" lvl="1" indent="-265559" algn="just" rtl="1">
              <a:lnSpc>
                <a:spcPts val="3763"/>
              </a:lnSpc>
              <a:buFont typeface="Arial"/>
              <a:buChar char="•"/>
            </a:pPr>
            <a:r>
              <a:rPr lang="ar-EG" sz="2460" b="1" spc="24">
                <a:solidFill>
                  <a:srgbClr val="000000"/>
                </a:solidFill>
                <a:latin typeface="Almarai Bold"/>
                <a:ea typeface="Almarai Bold"/>
                <a:cs typeface="Almarai Bold"/>
                <a:sym typeface="Almarai Bold"/>
                <a:rtl/>
              </a:rPr>
              <a:t>رواد الأعمال يكون تفكيرهم كبير </a:t>
            </a:r>
            <a:r>
              <a:rPr lang="en-US" sz="2460" b="1" spc="24">
                <a:solidFill>
                  <a:srgbClr val="000000"/>
                </a:solidFill>
                <a:latin typeface="Almarai Bold"/>
                <a:ea typeface="Almarai Bold"/>
                <a:cs typeface="Almarai Bold"/>
                <a:sym typeface="Almarai Bold"/>
              </a:rPr>
              <a:t>Big Thinking</a:t>
            </a:r>
            <a:r>
              <a:rPr lang="ar-EG" sz="2460" b="1" spc="24">
                <a:solidFill>
                  <a:srgbClr val="000000"/>
                </a:solidFill>
                <a:latin typeface="Almarai Bold"/>
                <a:ea typeface="Almarai Bold"/>
                <a:cs typeface="Almarai Bold"/>
                <a:sym typeface="Almarai Bold"/>
                <a:rtl/>
              </a:rPr>
              <a:t> يطورون فلسفتهم ومهمتهم ولديهم رؤية.</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2651972" y="2248736"/>
            <a:ext cx="3809316" cy="564735"/>
          </a:xfrm>
          <a:prstGeom prst="rect">
            <a:avLst/>
          </a:prstGeom>
        </p:spPr>
        <p:txBody>
          <a:bodyPr lIns="0" tIns="0" rIns="0" bIns="0" rtlCol="0" anchor="t">
            <a:spAutoFit/>
          </a:bodyPr>
          <a:lstStyle/>
          <a:p>
            <a:pPr algn="ctr" rtl="1">
              <a:lnSpc>
                <a:spcPts val="4360"/>
              </a:lnSpc>
            </a:pPr>
            <a:r>
              <a:rPr lang="en-US" sz="3633" b="1">
                <a:solidFill>
                  <a:srgbClr val="000000"/>
                </a:solidFill>
                <a:latin typeface="Almarai Bold"/>
                <a:ea typeface="Almarai Bold"/>
                <a:cs typeface="Almarai Bold"/>
                <a:sym typeface="Almarai Bold"/>
              </a:rPr>
              <a:t>1</a:t>
            </a:r>
            <a:r>
              <a:rPr lang="ar-EG" sz="3633" b="1">
                <a:solidFill>
                  <a:srgbClr val="000000"/>
                </a:solidFill>
                <a:latin typeface="Almarai Bold"/>
                <a:ea typeface="Almarai Bold"/>
                <a:cs typeface="Almarai Bold"/>
                <a:sym typeface="Almarai Bold"/>
                <a:rtl/>
              </a:rPr>
              <a:t>- أهدافهم واضحة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711755" y="2904419"/>
            <a:ext cx="10547545" cy="7046595"/>
            <a:chOff x="0" y="0"/>
            <a:chExt cx="2777954" cy="1855893"/>
          </a:xfrm>
        </p:grpSpPr>
        <p:sp>
          <p:nvSpPr>
            <p:cNvPr id="3" name="Freeform 3"/>
            <p:cNvSpPr/>
            <p:nvPr/>
          </p:nvSpPr>
          <p:spPr>
            <a:xfrm>
              <a:off x="0" y="0"/>
              <a:ext cx="2777954" cy="1855893"/>
            </a:xfrm>
            <a:custGeom>
              <a:avLst/>
              <a:gdLst/>
              <a:ahLst/>
              <a:cxnLst/>
              <a:rect l="l" t="t" r="r" b="b"/>
              <a:pathLst>
                <a:path w="2777954" h="1855893">
                  <a:moveTo>
                    <a:pt x="22754" y="0"/>
                  </a:moveTo>
                  <a:lnTo>
                    <a:pt x="2755200" y="0"/>
                  </a:lnTo>
                  <a:cubicBezTo>
                    <a:pt x="2761235" y="0"/>
                    <a:pt x="2767023" y="2397"/>
                    <a:pt x="2771290" y="6665"/>
                  </a:cubicBezTo>
                  <a:cubicBezTo>
                    <a:pt x="2775557" y="10932"/>
                    <a:pt x="2777954" y="16719"/>
                    <a:pt x="2777954" y="22754"/>
                  </a:cubicBezTo>
                  <a:lnTo>
                    <a:pt x="2777954" y="1833139"/>
                  </a:lnTo>
                  <a:cubicBezTo>
                    <a:pt x="2777954" y="1839174"/>
                    <a:pt x="2775557" y="1844962"/>
                    <a:pt x="2771290" y="1849229"/>
                  </a:cubicBezTo>
                  <a:cubicBezTo>
                    <a:pt x="2767023" y="1853496"/>
                    <a:pt x="2761235" y="1855893"/>
                    <a:pt x="2755200" y="1855893"/>
                  </a:cubicBezTo>
                  <a:lnTo>
                    <a:pt x="22754" y="1855893"/>
                  </a:lnTo>
                  <a:cubicBezTo>
                    <a:pt x="16719" y="1855893"/>
                    <a:pt x="10932" y="1853496"/>
                    <a:pt x="6665" y="1849229"/>
                  </a:cubicBezTo>
                  <a:cubicBezTo>
                    <a:pt x="2397" y="1844962"/>
                    <a:pt x="0" y="1839174"/>
                    <a:pt x="0" y="1833139"/>
                  </a:cubicBezTo>
                  <a:lnTo>
                    <a:pt x="0" y="22754"/>
                  </a:lnTo>
                  <a:cubicBezTo>
                    <a:pt x="0" y="16719"/>
                    <a:pt x="2397" y="10932"/>
                    <a:pt x="6665" y="6665"/>
                  </a:cubicBezTo>
                  <a:cubicBezTo>
                    <a:pt x="10932" y="2397"/>
                    <a:pt x="16719" y="0"/>
                    <a:pt x="22754"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777954" cy="186541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05</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730229" y="215261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7056896" y="3099545"/>
            <a:ext cx="10017671" cy="6382893"/>
          </a:xfrm>
          <a:prstGeom prst="rect">
            <a:avLst/>
          </a:prstGeom>
        </p:spPr>
        <p:txBody>
          <a:bodyPr lIns="0" tIns="0" rIns="0" bIns="0" rtlCol="0" anchor="t">
            <a:spAutoFit/>
          </a:bodyPr>
          <a:lstStyle/>
          <a:p>
            <a:pPr marL="582930" lvl="1" indent="-291465" algn="just" rtl="1">
              <a:lnSpc>
                <a:spcPts val="4131"/>
              </a:lnSpc>
              <a:buFont typeface="Arial"/>
              <a:buChar char="•"/>
            </a:pPr>
            <a:r>
              <a:rPr lang="ar-EG" sz="2700" b="1" spc="27">
                <a:solidFill>
                  <a:srgbClr val="000000"/>
                </a:solidFill>
                <a:latin typeface="Almarai Bold"/>
                <a:ea typeface="Almarai Bold"/>
                <a:cs typeface="Almarai Bold"/>
                <a:sym typeface="Almarai Bold"/>
                <a:rtl/>
              </a:rPr>
              <a:t>معظم الناس الذين يتجهون إلى عمل تجاري من أجل تأمين أسلوب معين من الحياة يرون فقط ما سوف يؤمن لهم ذلك العمل  , و لا ينظرون إلى الخبرة في تملك أو تشغيل العمل التجاري .هذا النوع من رواد الأعمال غالبا ما يكون ناجحاً لأنهم ليسوا من ذلك النوع من أصحاب المنشآت ذوي الطموح الزائد .</a:t>
            </a:r>
          </a:p>
          <a:p>
            <a:pPr algn="just" rtl="1">
              <a:lnSpc>
                <a:spcPts val="4131"/>
              </a:lnSpc>
            </a:pPr>
            <a:r>
              <a:rPr lang="ar-EG" sz="2700" b="1" spc="27">
                <a:solidFill>
                  <a:srgbClr val="000000"/>
                </a:solidFill>
                <a:latin typeface="Almarai Bold"/>
                <a:ea typeface="Almarai Bold"/>
                <a:cs typeface="Almarai Bold"/>
                <a:sym typeface="Almarai Bold"/>
                <a:rtl/>
              </a:rPr>
              <a:t>”الفرق بين يمتلك مطعماً ناجحاً وبين من يؤسس سلسة من المطاعم ”</a:t>
            </a:r>
          </a:p>
          <a:p>
            <a:pPr marL="582930" lvl="1" indent="-291465" algn="just" rtl="1">
              <a:lnSpc>
                <a:spcPts val="4131"/>
              </a:lnSpc>
              <a:buFont typeface="Arial"/>
              <a:buChar char="•"/>
            </a:pPr>
            <a:r>
              <a:rPr lang="ar-EG" sz="2700" b="1" spc="27">
                <a:solidFill>
                  <a:srgbClr val="000000"/>
                </a:solidFill>
                <a:latin typeface="Almarai Bold"/>
                <a:ea typeface="Almarai Bold"/>
                <a:cs typeface="Almarai Bold"/>
                <a:sym typeface="Almarai Bold"/>
                <a:rtl/>
              </a:rPr>
              <a:t>رائد الأعمال الحقيقي هو مثل الفنان أو الرياضي يستمتع بالعملية بدلاً من النتيجة .</a:t>
            </a:r>
          </a:p>
          <a:p>
            <a:pPr marL="582930" lvl="1" indent="-291465" algn="just" rtl="1">
              <a:lnSpc>
                <a:spcPts val="4131"/>
              </a:lnSpc>
              <a:buFont typeface="Arial"/>
              <a:buChar char="•"/>
            </a:pPr>
            <a:r>
              <a:rPr lang="ar-EG" sz="2700" b="1" spc="27">
                <a:solidFill>
                  <a:srgbClr val="000000"/>
                </a:solidFill>
                <a:latin typeface="Almarai Bold"/>
                <a:ea typeface="Almarai Bold"/>
                <a:cs typeface="Almarai Bold"/>
                <a:sym typeface="Almarai Bold"/>
                <a:rtl/>
              </a:rPr>
              <a:t>في مهنة ريادة الأعمال لا يمكن أن ترغب في النتائج فحسب , بل عليك أن تستمتع بعملية الحصول على النتائج .</a:t>
            </a:r>
          </a:p>
          <a:p>
            <a:pPr marL="582930" lvl="1" indent="-291465" algn="just" rtl="1">
              <a:lnSpc>
                <a:spcPts val="4131"/>
              </a:lnSpc>
              <a:buFont typeface="Arial"/>
              <a:buChar char="•"/>
            </a:pPr>
            <a:r>
              <a:rPr lang="ar-EG" sz="2700" b="1" spc="27">
                <a:solidFill>
                  <a:srgbClr val="000000"/>
                </a:solidFill>
                <a:latin typeface="Almarai Bold"/>
                <a:ea typeface="Almarai Bold"/>
                <a:cs typeface="Almarai Bold"/>
                <a:sym typeface="Almarai Bold"/>
                <a:rtl/>
              </a:rPr>
              <a:t>رائد الأعمال ينظر إلى مشروعه التجاري بوصفه هواية بدوام كامل. </a:t>
            </a:r>
          </a:p>
        </p:txBody>
      </p:sp>
      <p:grpSp>
        <p:nvGrpSpPr>
          <p:cNvPr id="12" name="Group 12"/>
          <p:cNvGrpSpPr/>
          <p:nvPr/>
        </p:nvGrpSpPr>
        <p:grpSpPr>
          <a:xfrm>
            <a:off x="-1425879" y="3869391"/>
            <a:ext cx="4802882" cy="1274109"/>
            <a:chOff x="0" y="0"/>
            <a:chExt cx="1264957" cy="335568"/>
          </a:xfrm>
        </p:grpSpPr>
        <p:sp>
          <p:nvSpPr>
            <p:cNvPr id="13" name="Freeform 13"/>
            <p:cNvSpPr/>
            <p:nvPr/>
          </p:nvSpPr>
          <p:spPr>
            <a:xfrm>
              <a:off x="0" y="0"/>
              <a:ext cx="1264957" cy="335568"/>
            </a:xfrm>
            <a:custGeom>
              <a:avLst/>
              <a:gdLst/>
              <a:ahLst/>
              <a:cxnLst/>
              <a:rect l="l" t="t" r="r" b="b"/>
              <a:pathLst>
                <a:path w="1264957" h="335568">
                  <a:moveTo>
                    <a:pt x="0" y="0"/>
                  </a:moveTo>
                  <a:lnTo>
                    <a:pt x="1264957" y="0"/>
                  </a:lnTo>
                  <a:lnTo>
                    <a:pt x="1264957" y="335568"/>
                  </a:lnTo>
                  <a:lnTo>
                    <a:pt x="0" y="335568"/>
                  </a:lnTo>
                  <a:close/>
                </a:path>
              </a:pathLst>
            </a:custGeom>
            <a:solidFill>
              <a:srgbClr val="FFC000"/>
            </a:solidFill>
          </p:spPr>
          <p:txBody>
            <a:bodyPr/>
            <a:lstStyle/>
            <a:p>
              <a:endParaRPr lang="en-US"/>
            </a:p>
          </p:txBody>
        </p:sp>
        <p:sp>
          <p:nvSpPr>
            <p:cNvPr id="14" name="TextBox 14"/>
            <p:cNvSpPr txBox="1"/>
            <p:nvPr/>
          </p:nvSpPr>
          <p:spPr>
            <a:xfrm>
              <a:off x="0" y="-9525"/>
              <a:ext cx="1264957" cy="345093"/>
            </a:xfrm>
            <a:prstGeom prst="rect">
              <a:avLst/>
            </a:prstGeom>
          </p:spPr>
          <p:txBody>
            <a:bodyPr lIns="50800" tIns="50800" rIns="50800" bIns="50800" rtlCol="0" anchor="ctr"/>
            <a:lstStyle/>
            <a:p>
              <a:pPr algn="ctr">
                <a:lnSpc>
                  <a:spcPts val="1980"/>
                </a:lnSpc>
              </a:pPr>
              <a:endParaRPr/>
            </a:p>
          </p:txBody>
        </p:sp>
      </p:grpSp>
      <p:grpSp>
        <p:nvGrpSpPr>
          <p:cNvPr id="15" name="Group 15"/>
          <p:cNvGrpSpPr/>
          <p:nvPr/>
        </p:nvGrpSpPr>
        <p:grpSpPr>
          <a:xfrm>
            <a:off x="1908872" y="6319566"/>
            <a:ext cx="4802882" cy="2474620"/>
            <a:chOff x="0" y="0"/>
            <a:chExt cx="1264957" cy="651752"/>
          </a:xfrm>
        </p:grpSpPr>
        <p:sp>
          <p:nvSpPr>
            <p:cNvPr id="16" name="Freeform 16"/>
            <p:cNvSpPr/>
            <p:nvPr/>
          </p:nvSpPr>
          <p:spPr>
            <a:xfrm>
              <a:off x="0" y="0"/>
              <a:ext cx="1264957" cy="651752"/>
            </a:xfrm>
            <a:custGeom>
              <a:avLst/>
              <a:gdLst/>
              <a:ahLst/>
              <a:cxnLst/>
              <a:rect l="l" t="t" r="r" b="b"/>
              <a:pathLst>
                <a:path w="1264957" h="651752">
                  <a:moveTo>
                    <a:pt x="0" y="0"/>
                  </a:moveTo>
                  <a:lnTo>
                    <a:pt x="1264957" y="0"/>
                  </a:lnTo>
                  <a:lnTo>
                    <a:pt x="1264957" y="651752"/>
                  </a:lnTo>
                  <a:lnTo>
                    <a:pt x="0" y="651752"/>
                  </a:lnTo>
                  <a:close/>
                </a:path>
              </a:pathLst>
            </a:custGeom>
            <a:solidFill>
              <a:srgbClr val="FFC000"/>
            </a:solidFill>
          </p:spPr>
          <p:txBody>
            <a:bodyPr/>
            <a:lstStyle/>
            <a:p>
              <a:endParaRPr lang="en-US"/>
            </a:p>
          </p:txBody>
        </p:sp>
        <p:sp>
          <p:nvSpPr>
            <p:cNvPr id="17" name="TextBox 17"/>
            <p:cNvSpPr txBox="1"/>
            <p:nvPr/>
          </p:nvSpPr>
          <p:spPr>
            <a:xfrm>
              <a:off x="0" y="-9525"/>
              <a:ext cx="1264957" cy="661277"/>
            </a:xfrm>
            <a:prstGeom prst="rect">
              <a:avLst/>
            </a:prstGeom>
          </p:spPr>
          <p:txBody>
            <a:bodyPr lIns="50800" tIns="50800" rIns="50800" bIns="50800" rtlCol="0" anchor="ctr"/>
            <a:lstStyle/>
            <a:p>
              <a:pPr algn="ctr">
                <a:lnSpc>
                  <a:spcPts val="1980"/>
                </a:lnSpc>
              </a:pPr>
              <a:endParaRPr/>
            </a:p>
          </p:txBody>
        </p:sp>
      </p:grpSp>
      <p:sp>
        <p:nvSpPr>
          <p:cNvPr id="18" name="Freeform 18" descr="A person wearing a suit and tie  Description automatically generated with low confidence"/>
          <p:cNvSpPr/>
          <p:nvPr/>
        </p:nvSpPr>
        <p:spPr>
          <a:xfrm>
            <a:off x="0" y="4087329"/>
            <a:ext cx="6475367" cy="4464473"/>
          </a:xfrm>
          <a:custGeom>
            <a:avLst/>
            <a:gdLst/>
            <a:ahLst/>
            <a:cxnLst/>
            <a:rect l="l" t="t" r="r" b="b"/>
            <a:pathLst>
              <a:path w="6475367" h="4464473">
                <a:moveTo>
                  <a:pt x="0" y="0"/>
                </a:moveTo>
                <a:lnTo>
                  <a:pt x="6475367" y="0"/>
                </a:lnTo>
                <a:lnTo>
                  <a:pt x="6475367" y="4464474"/>
                </a:lnTo>
                <a:lnTo>
                  <a:pt x="0" y="4464474"/>
                </a:lnTo>
                <a:lnTo>
                  <a:pt x="0" y="0"/>
                </a:lnTo>
                <a:close/>
              </a:path>
            </a:pathLst>
          </a:custGeom>
          <a:blipFill>
            <a:blip r:embed="rId7"/>
            <a:stretch>
              <a:fillRect l="-2979" r="-697" b="-185"/>
            </a:stretch>
          </a:blipFill>
        </p:spPr>
        <p:txBody>
          <a:bodyPr/>
          <a:lstStyle/>
          <a:p>
            <a:endParaRPr lang="en-US"/>
          </a:p>
        </p:txBody>
      </p:sp>
      <p:sp>
        <p:nvSpPr>
          <p:cNvPr id="19" name="TextBox 19"/>
          <p:cNvSpPr txBox="1"/>
          <p:nvPr/>
        </p:nvSpPr>
        <p:spPr>
          <a:xfrm>
            <a:off x="6711755" y="818663"/>
            <a:ext cx="5032056" cy="733425"/>
          </a:xfrm>
          <a:prstGeom prst="rect">
            <a:avLst/>
          </a:prstGeom>
        </p:spPr>
        <p:txBody>
          <a:bodyPr lIns="0" tIns="0" rIns="0" bIns="0" rtlCol="0" anchor="t">
            <a:spAutoFit/>
          </a:bodyPr>
          <a:lstStyle/>
          <a:p>
            <a:pPr algn="ctr" rtl="1">
              <a:lnSpc>
                <a:spcPts val="5759"/>
              </a:lnSpc>
            </a:pPr>
            <a:r>
              <a:rPr lang="ar-EG" sz="4800" b="1">
                <a:solidFill>
                  <a:srgbClr val="000000"/>
                </a:solidFill>
                <a:latin typeface="Almarai Bold"/>
                <a:ea typeface="Almarai Bold"/>
                <a:cs typeface="Almarai Bold"/>
                <a:sym typeface="Almarai Bold"/>
                <a:rtl/>
              </a:rPr>
              <a:t>صفات رائد الأعمال</a:t>
            </a:r>
          </a:p>
        </p:txBody>
      </p:sp>
      <p:sp>
        <p:nvSpPr>
          <p:cNvPr id="20" name="TextBox 2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1" name="TextBox 21"/>
          <p:cNvSpPr txBox="1"/>
          <p:nvPr/>
        </p:nvSpPr>
        <p:spPr>
          <a:xfrm>
            <a:off x="12709122" y="2248736"/>
            <a:ext cx="3809316" cy="564735"/>
          </a:xfrm>
          <a:prstGeom prst="rect">
            <a:avLst/>
          </a:prstGeom>
        </p:spPr>
        <p:txBody>
          <a:bodyPr lIns="0" tIns="0" rIns="0" bIns="0" rtlCol="0" anchor="t">
            <a:spAutoFit/>
          </a:bodyPr>
          <a:lstStyle/>
          <a:p>
            <a:pPr algn="ctr" rtl="1">
              <a:lnSpc>
                <a:spcPts val="4360"/>
              </a:lnSpc>
            </a:pPr>
            <a:r>
              <a:rPr lang="en-US" sz="3633" b="1">
                <a:solidFill>
                  <a:srgbClr val="000000"/>
                </a:solidFill>
                <a:latin typeface="Almarai Bold"/>
                <a:ea typeface="Almarai Bold"/>
                <a:cs typeface="Almarai Bold"/>
                <a:sym typeface="Almarai Bold"/>
              </a:rPr>
              <a:t>2</a:t>
            </a:r>
            <a:r>
              <a:rPr lang="ar-EG" sz="3633" b="1">
                <a:solidFill>
                  <a:srgbClr val="000000"/>
                </a:solidFill>
                <a:latin typeface="Almarai Bold"/>
                <a:ea typeface="Almarai Bold"/>
                <a:cs typeface="Almarai Bold"/>
                <a:sym typeface="Almarai Bold"/>
                <a:rtl/>
              </a:rPr>
              <a:t>- لدهم شغف</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660221" y="3194795"/>
            <a:ext cx="15070008" cy="3596160"/>
            <a:chOff x="0" y="0"/>
            <a:chExt cx="3969056" cy="947137"/>
          </a:xfrm>
        </p:grpSpPr>
        <p:sp>
          <p:nvSpPr>
            <p:cNvPr id="3" name="Freeform 3"/>
            <p:cNvSpPr/>
            <p:nvPr/>
          </p:nvSpPr>
          <p:spPr>
            <a:xfrm>
              <a:off x="0" y="0"/>
              <a:ext cx="3969056" cy="947137"/>
            </a:xfrm>
            <a:custGeom>
              <a:avLst/>
              <a:gdLst/>
              <a:ahLst/>
              <a:cxnLst/>
              <a:rect l="l" t="t" r="r" b="b"/>
              <a:pathLst>
                <a:path w="3969056" h="947137">
                  <a:moveTo>
                    <a:pt x="15926" y="0"/>
                  </a:moveTo>
                  <a:lnTo>
                    <a:pt x="3953130" y="0"/>
                  </a:lnTo>
                  <a:cubicBezTo>
                    <a:pt x="3957354" y="0"/>
                    <a:pt x="3961405" y="1678"/>
                    <a:pt x="3964391" y="4665"/>
                  </a:cubicBezTo>
                  <a:cubicBezTo>
                    <a:pt x="3967378" y="7651"/>
                    <a:pt x="3969056" y="11702"/>
                    <a:pt x="3969056" y="15926"/>
                  </a:cubicBezTo>
                  <a:lnTo>
                    <a:pt x="3969056" y="931211"/>
                  </a:lnTo>
                  <a:cubicBezTo>
                    <a:pt x="3969056" y="940007"/>
                    <a:pt x="3961926" y="947137"/>
                    <a:pt x="3953130" y="947137"/>
                  </a:cubicBezTo>
                  <a:lnTo>
                    <a:pt x="15926" y="947137"/>
                  </a:lnTo>
                  <a:cubicBezTo>
                    <a:pt x="11702" y="947137"/>
                    <a:pt x="7651" y="945459"/>
                    <a:pt x="4665" y="942472"/>
                  </a:cubicBezTo>
                  <a:cubicBezTo>
                    <a:pt x="1678" y="939486"/>
                    <a:pt x="0" y="935435"/>
                    <a:pt x="0" y="931211"/>
                  </a:cubicBezTo>
                  <a:lnTo>
                    <a:pt x="0" y="15926"/>
                  </a:lnTo>
                  <a:cubicBezTo>
                    <a:pt x="0" y="11702"/>
                    <a:pt x="1678" y="7651"/>
                    <a:pt x="4665" y="4665"/>
                  </a:cubicBezTo>
                  <a:cubicBezTo>
                    <a:pt x="7651" y="1678"/>
                    <a:pt x="11702" y="0"/>
                    <a:pt x="15926"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3969056" cy="956662"/>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730229" y="215261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1832009" y="3288063"/>
            <a:ext cx="14623982" cy="3224023"/>
          </a:xfrm>
          <a:prstGeom prst="rect">
            <a:avLst/>
          </a:prstGeom>
        </p:spPr>
        <p:txBody>
          <a:bodyPr lIns="0" tIns="0" rIns="0" bIns="0" rtlCol="0" anchor="t">
            <a:spAutoFit/>
          </a:bodyPr>
          <a:lstStyle/>
          <a:p>
            <a:pPr marL="712467" lvl="1" indent="-356233" algn="r" rtl="1">
              <a:lnSpc>
                <a:spcPts val="5048"/>
              </a:lnSpc>
              <a:buFont typeface="Arial"/>
              <a:buChar char="•"/>
            </a:pPr>
            <a:r>
              <a:rPr lang="ar-EG" sz="3299" b="1" spc="32">
                <a:solidFill>
                  <a:srgbClr val="000000"/>
                </a:solidFill>
                <a:latin typeface="Almarai Bold"/>
                <a:ea typeface="Almarai Bold"/>
                <a:cs typeface="Almarai Bold"/>
                <a:sym typeface="Almarai Bold"/>
                <a:rtl/>
              </a:rPr>
              <a:t>رائد الأعمال يفسح المجال لتدفق الخيال. </a:t>
            </a:r>
          </a:p>
          <a:p>
            <a:pPr marL="712467" lvl="1" indent="-356233" algn="r" rtl="1">
              <a:lnSpc>
                <a:spcPts val="5048"/>
              </a:lnSpc>
              <a:buFont typeface="Arial"/>
              <a:buChar char="•"/>
            </a:pPr>
            <a:r>
              <a:rPr lang="ar-EG" sz="3299" b="1" spc="32">
                <a:solidFill>
                  <a:srgbClr val="000000"/>
                </a:solidFill>
                <a:latin typeface="Almarai Bold"/>
                <a:ea typeface="Almarai Bold"/>
                <a:cs typeface="Almarai Bold"/>
                <a:sym typeface="Almarai Bold"/>
                <a:rtl/>
              </a:rPr>
              <a:t>رواد الأعمال سمحون لعقولهم أن تمنح جميع الاحتمالات فرصاً متساوية.</a:t>
            </a:r>
          </a:p>
          <a:p>
            <a:pPr marL="712467" lvl="1" indent="-356233" algn="r" rtl="1">
              <a:lnSpc>
                <a:spcPts val="5048"/>
              </a:lnSpc>
              <a:buFont typeface="Arial"/>
              <a:buChar char="•"/>
            </a:pPr>
            <a:r>
              <a:rPr lang="ar-EG" sz="3299" b="1" spc="32">
                <a:solidFill>
                  <a:srgbClr val="000000"/>
                </a:solidFill>
                <a:latin typeface="Almarai Bold"/>
                <a:ea typeface="Almarai Bold"/>
                <a:cs typeface="Almarai Bold"/>
                <a:sym typeface="Almarai Bold"/>
                <a:rtl/>
              </a:rPr>
              <a:t>رواد الأعمال ذو كفاءة عالية ومجددون ويتصرفون بعفوية. </a:t>
            </a:r>
          </a:p>
          <a:p>
            <a:pPr marL="712467" lvl="1" indent="-356233" algn="r" rtl="1">
              <a:lnSpc>
                <a:spcPts val="5048"/>
              </a:lnSpc>
              <a:buFont typeface="Arial"/>
              <a:buChar char="•"/>
            </a:pPr>
            <a:r>
              <a:rPr lang="ar-EG" sz="3299" b="1" spc="32">
                <a:solidFill>
                  <a:srgbClr val="000000"/>
                </a:solidFill>
                <a:latin typeface="Almarai Bold"/>
                <a:ea typeface="Almarai Bold"/>
                <a:cs typeface="Almarai Bold"/>
                <a:sym typeface="Almarai Bold"/>
                <a:rtl/>
              </a:rPr>
              <a:t>رواد الأعمال يحبون الأفكار الجديدة ويتصدون للمشكلات بدلاً من مجرد الاستجابة لها.</a:t>
            </a:r>
          </a:p>
        </p:txBody>
      </p:sp>
      <p:sp>
        <p:nvSpPr>
          <p:cNvPr id="12" name="TextBox 12"/>
          <p:cNvSpPr txBox="1"/>
          <p:nvPr/>
        </p:nvSpPr>
        <p:spPr>
          <a:xfrm>
            <a:off x="6711755" y="818663"/>
            <a:ext cx="5032056" cy="733425"/>
          </a:xfrm>
          <a:prstGeom prst="rect">
            <a:avLst/>
          </a:prstGeom>
        </p:spPr>
        <p:txBody>
          <a:bodyPr lIns="0" tIns="0" rIns="0" bIns="0" rtlCol="0" anchor="t">
            <a:spAutoFit/>
          </a:bodyPr>
          <a:lstStyle/>
          <a:p>
            <a:pPr algn="ctr" rtl="1">
              <a:lnSpc>
                <a:spcPts val="5759"/>
              </a:lnSpc>
            </a:pPr>
            <a:r>
              <a:rPr lang="ar-EG" sz="4800" b="1">
                <a:solidFill>
                  <a:srgbClr val="000000"/>
                </a:solidFill>
                <a:latin typeface="Almarai Bold"/>
                <a:ea typeface="Almarai Bold"/>
                <a:cs typeface="Almarai Bold"/>
                <a:sym typeface="Almarai Bold"/>
                <a:rtl/>
              </a:rPr>
              <a:t>صفات رائد الأعمال</a:t>
            </a: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2709122" y="2248736"/>
            <a:ext cx="3809316" cy="600075"/>
          </a:xfrm>
          <a:prstGeom prst="rect">
            <a:avLst/>
          </a:prstGeom>
        </p:spPr>
        <p:txBody>
          <a:bodyPr lIns="0" tIns="0" rIns="0" bIns="0" rtlCol="0" anchor="t">
            <a:spAutoFit/>
          </a:bodyPr>
          <a:lstStyle/>
          <a:p>
            <a:pPr algn="ctr" rtl="1">
              <a:lnSpc>
                <a:spcPts val="4600"/>
              </a:lnSpc>
            </a:pPr>
            <a:r>
              <a:rPr lang="ar-EG" sz="3833" b="1">
                <a:solidFill>
                  <a:srgbClr val="000000"/>
                </a:solidFill>
                <a:latin typeface="Almarai Bold"/>
                <a:ea typeface="Almarai Bold"/>
                <a:cs typeface="Almarai Bold"/>
                <a:sym typeface="Almarai Bold"/>
                <a:rtl/>
              </a:rPr>
              <a:t> </a:t>
            </a:r>
            <a:r>
              <a:rPr lang="en-US" sz="3833" b="1">
                <a:solidFill>
                  <a:srgbClr val="000000"/>
                </a:solidFill>
                <a:latin typeface="Almarai Bold"/>
                <a:ea typeface="Almarai Bold"/>
                <a:cs typeface="Almarai Bold"/>
                <a:sym typeface="Almarai Bold"/>
              </a:rPr>
              <a:t>3</a:t>
            </a:r>
            <a:r>
              <a:rPr lang="ar-EG" sz="3833" b="1">
                <a:solidFill>
                  <a:srgbClr val="000000"/>
                </a:solidFill>
                <a:latin typeface="Almarai Bold"/>
                <a:ea typeface="Almarai Bold"/>
                <a:cs typeface="Almarai Bold"/>
                <a:sym typeface="Almarai Bold"/>
                <a:rtl/>
              </a:rPr>
              <a:t>-  مبدعون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7371386" y="3194795"/>
            <a:ext cx="9358843" cy="4100425"/>
            <a:chOff x="0" y="0"/>
            <a:chExt cx="2464881" cy="1079947"/>
          </a:xfrm>
        </p:grpSpPr>
        <p:sp>
          <p:nvSpPr>
            <p:cNvPr id="3" name="Freeform 3"/>
            <p:cNvSpPr/>
            <p:nvPr/>
          </p:nvSpPr>
          <p:spPr>
            <a:xfrm>
              <a:off x="0" y="0"/>
              <a:ext cx="2464881" cy="1079947"/>
            </a:xfrm>
            <a:custGeom>
              <a:avLst/>
              <a:gdLst/>
              <a:ahLst/>
              <a:cxnLst/>
              <a:rect l="l" t="t" r="r" b="b"/>
              <a:pathLst>
                <a:path w="2464881" h="1079947">
                  <a:moveTo>
                    <a:pt x="25644" y="0"/>
                  </a:moveTo>
                  <a:lnTo>
                    <a:pt x="2439236" y="0"/>
                  </a:lnTo>
                  <a:cubicBezTo>
                    <a:pt x="2453399" y="0"/>
                    <a:pt x="2464881" y="11481"/>
                    <a:pt x="2464881" y="25644"/>
                  </a:cubicBezTo>
                  <a:lnTo>
                    <a:pt x="2464881" y="1054303"/>
                  </a:lnTo>
                  <a:cubicBezTo>
                    <a:pt x="2464881" y="1068466"/>
                    <a:pt x="2453399" y="1079947"/>
                    <a:pt x="2439236" y="1079947"/>
                  </a:cubicBezTo>
                  <a:lnTo>
                    <a:pt x="25644" y="1079947"/>
                  </a:lnTo>
                  <a:cubicBezTo>
                    <a:pt x="11481" y="1079947"/>
                    <a:pt x="0" y="1068466"/>
                    <a:pt x="0" y="1054303"/>
                  </a:cubicBezTo>
                  <a:lnTo>
                    <a:pt x="0" y="25644"/>
                  </a:lnTo>
                  <a:cubicBezTo>
                    <a:pt x="0" y="11481"/>
                    <a:pt x="11481" y="0"/>
                    <a:pt x="25644"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464881" cy="1089472"/>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730229" y="220976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1" name="Freeform 11"/>
          <p:cNvSpPr/>
          <p:nvPr/>
        </p:nvSpPr>
        <p:spPr>
          <a:xfrm rot="-1272419" flipH="1">
            <a:off x="1268016" y="2996141"/>
            <a:ext cx="5443739" cy="4379623"/>
          </a:xfrm>
          <a:custGeom>
            <a:avLst/>
            <a:gdLst/>
            <a:ahLst/>
            <a:cxnLst/>
            <a:rect l="l" t="t" r="r" b="b"/>
            <a:pathLst>
              <a:path w="5443739" h="4379623">
                <a:moveTo>
                  <a:pt x="5443739" y="0"/>
                </a:moveTo>
                <a:lnTo>
                  <a:pt x="0" y="0"/>
                </a:lnTo>
                <a:lnTo>
                  <a:pt x="0" y="4379623"/>
                </a:lnTo>
                <a:lnTo>
                  <a:pt x="5443739" y="4379623"/>
                </a:lnTo>
                <a:lnTo>
                  <a:pt x="5443739"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7371386" y="3345213"/>
            <a:ext cx="9216013" cy="3575304"/>
          </a:xfrm>
          <a:prstGeom prst="rect">
            <a:avLst/>
          </a:prstGeom>
        </p:spPr>
        <p:txBody>
          <a:bodyPr lIns="0" tIns="0" rIns="0" bIns="0" rtlCol="0" anchor="t">
            <a:spAutoFit/>
          </a:bodyPr>
          <a:lstStyle/>
          <a:p>
            <a:pPr marL="669288" lvl="1" indent="-334644" algn="r" rtl="1">
              <a:lnSpc>
                <a:spcPts val="4742"/>
              </a:lnSpc>
              <a:buFont typeface="Arial"/>
              <a:buChar char="•"/>
            </a:pPr>
            <a:r>
              <a:rPr lang="ar-EG" sz="3099" b="1" spc="30" dirty="0">
                <a:solidFill>
                  <a:srgbClr val="000000"/>
                </a:solidFill>
                <a:latin typeface="Almarai Bold"/>
                <a:ea typeface="Almarai Bold"/>
                <a:cs typeface="Almarai Bold"/>
                <a:sym typeface="Almarai Bold"/>
                <a:rtl/>
              </a:rPr>
              <a:t>هناك عدة </a:t>
            </a:r>
            <a:r>
              <a:rPr lang="ar-SA" sz="3099" b="1" spc="30" dirty="0">
                <a:solidFill>
                  <a:srgbClr val="000000"/>
                </a:solidFill>
                <a:latin typeface="Almarai Bold"/>
                <a:ea typeface="Almarai Bold"/>
                <a:cs typeface="Almarai Bold"/>
                <a:sym typeface="Almarai Bold"/>
                <a:rtl/>
              </a:rPr>
              <a:t>م</a:t>
            </a:r>
            <a:r>
              <a:rPr lang="ar-EG" sz="3099" b="1" spc="30" dirty="0">
                <a:solidFill>
                  <a:srgbClr val="000000"/>
                </a:solidFill>
                <a:latin typeface="Almarai Bold"/>
                <a:ea typeface="Almarai Bold"/>
                <a:cs typeface="Almarai Bold"/>
                <a:sym typeface="Almarai Bold"/>
                <a:rtl/>
              </a:rPr>
              <a:t>خ</a:t>
            </a:r>
            <a:r>
              <a:rPr lang="ar-SA" sz="3099" b="1" spc="30" dirty="0">
                <a:solidFill>
                  <a:srgbClr val="000000"/>
                </a:solidFill>
                <a:latin typeface="Almarai Bold"/>
                <a:ea typeface="Almarai Bold"/>
                <a:cs typeface="Almarai Bold"/>
                <a:sym typeface="Almarai Bold"/>
                <a:rtl/>
              </a:rPr>
              <a:t>ا</a:t>
            </a:r>
            <a:r>
              <a:rPr lang="ar-EG" sz="3099" b="1" spc="30" dirty="0">
                <a:solidFill>
                  <a:srgbClr val="000000"/>
                </a:solidFill>
                <a:latin typeface="Almarai Bold"/>
                <a:ea typeface="Almarai Bold"/>
                <a:cs typeface="Almarai Bold"/>
                <a:sym typeface="Almarai Bold"/>
                <a:rtl/>
              </a:rPr>
              <a:t>وف تتبادر إلى ذهن المستثمر </a:t>
            </a:r>
          </a:p>
          <a:p>
            <a:pPr marL="669288" lvl="1" indent="-334644" algn="r" rtl="1">
              <a:lnSpc>
                <a:spcPts val="4742"/>
              </a:lnSpc>
              <a:buFont typeface="Arial"/>
              <a:buChar char="•"/>
            </a:pPr>
            <a:r>
              <a:rPr lang="ar-EG" sz="3099" b="1" spc="30" dirty="0">
                <a:solidFill>
                  <a:srgbClr val="000000"/>
                </a:solidFill>
                <a:latin typeface="Almarai Bold"/>
                <a:ea typeface="Almarai Bold"/>
                <a:cs typeface="Almarai Bold"/>
                <a:sym typeface="Almarai Bold"/>
                <a:rtl/>
              </a:rPr>
              <a:t>تصرفه عن أن يكون رائداً منها :</a:t>
            </a:r>
          </a:p>
          <a:p>
            <a:pPr marL="669288" lvl="1" indent="-334644" algn="r" rtl="1">
              <a:lnSpc>
                <a:spcPts val="4742"/>
              </a:lnSpc>
              <a:buFont typeface="Arial"/>
              <a:buChar char="•"/>
            </a:pPr>
            <a:r>
              <a:rPr lang="ar-EG" sz="3099" b="1" spc="30" dirty="0">
                <a:solidFill>
                  <a:srgbClr val="000000"/>
                </a:solidFill>
                <a:latin typeface="Almarai Bold"/>
                <a:ea typeface="Almarai Bold"/>
                <a:cs typeface="Almarai Bold"/>
                <a:sym typeface="Almarai Bold"/>
                <a:rtl/>
              </a:rPr>
              <a:t>عائلتي تعتمد على شخصي لكي أؤمن لها دخلاً ثابتاً.</a:t>
            </a:r>
          </a:p>
          <a:p>
            <a:pPr marL="669288" lvl="1" indent="-334644" algn="r" rtl="1">
              <a:lnSpc>
                <a:spcPts val="4742"/>
              </a:lnSpc>
              <a:buFont typeface="Arial"/>
              <a:buChar char="•"/>
            </a:pPr>
            <a:r>
              <a:rPr lang="ar-EG" sz="3099" b="1" spc="30" dirty="0">
                <a:solidFill>
                  <a:srgbClr val="000000"/>
                </a:solidFill>
                <a:latin typeface="Almarai Bold"/>
                <a:ea typeface="Almarai Bold"/>
                <a:cs typeface="Almarai Bold"/>
                <a:sym typeface="Almarai Bold"/>
                <a:rtl/>
              </a:rPr>
              <a:t>أتحمل </a:t>
            </a:r>
            <a:r>
              <a:rPr lang="ar-EG" sz="3099" b="1" spc="30" dirty="0" err="1">
                <a:solidFill>
                  <a:srgbClr val="000000"/>
                </a:solidFill>
                <a:latin typeface="Almarai Bold"/>
                <a:ea typeface="Almarai Bold"/>
                <a:cs typeface="Almarai Bold"/>
                <a:sym typeface="Almarai Bold"/>
                <a:rtl/>
              </a:rPr>
              <a:t>إلتزامات</a:t>
            </a:r>
            <a:r>
              <a:rPr lang="ar-EG" sz="3099" b="1" spc="30" dirty="0">
                <a:solidFill>
                  <a:srgbClr val="000000"/>
                </a:solidFill>
                <a:latin typeface="Almarai Bold"/>
                <a:ea typeface="Almarai Bold"/>
                <a:cs typeface="Almarai Bold"/>
                <a:sym typeface="Almarai Bold"/>
                <a:rtl/>
              </a:rPr>
              <a:t> شهرية تحتم علي الوفاء بها .</a:t>
            </a:r>
          </a:p>
          <a:p>
            <a:pPr marL="669288" lvl="1" indent="-334644" algn="r" rtl="1">
              <a:lnSpc>
                <a:spcPts val="4742"/>
              </a:lnSpc>
              <a:buFont typeface="Arial"/>
              <a:buChar char="•"/>
            </a:pPr>
            <a:r>
              <a:rPr lang="ar-EG" sz="3099" b="1" spc="30" dirty="0">
                <a:solidFill>
                  <a:srgbClr val="000000"/>
                </a:solidFill>
                <a:latin typeface="Almarai Bold"/>
                <a:ea typeface="Almarai Bold"/>
                <a:cs typeface="Almarai Bold"/>
                <a:sym typeface="Almarai Bold"/>
                <a:rtl/>
              </a:rPr>
              <a:t>مدخراتي و أصولي قليلة و أعتمد عليها .</a:t>
            </a:r>
          </a:p>
          <a:p>
            <a:pPr marL="669288" lvl="1" indent="-334644" algn="r" rtl="1">
              <a:lnSpc>
                <a:spcPts val="4742"/>
              </a:lnSpc>
              <a:buFont typeface="Arial"/>
              <a:buChar char="•"/>
            </a:pPr>
            <a:r>
              <a:rPr lang="ar-EG" sz="3099" b="1" spc="30" dirty="0">
                <a:solidFill>
                  <a:srgbClr val="000000"/>
                </a:solidFill>
                <a:latin typeface="Almarai Bold"/>
                <a:ea typeface="Almarai Bold"/>
                <a:cs typeface="Almarai Bold"/>
                <a:sym typeface="Almarai Bold"/>
                <a:rtl/>
              </a:rPr>
              <a:t>الكل ينبئ بأن أفكاري لن تنجح .</a:t>
            </a:r>
          </a:p>
        </p:txBody>
      </p:sp>
      <p:grpSp>
        <p:nvGrpSpPr>
          <p:cNvPr id="13" name="Group 13"/>
          <p:cNvGrpSpPr/>
          <p:nvPr/>
        </p:nvGrpSpPr>
        <p:grpSpPr>
          <a:xfrm>
            <a:off x="1894456" y="7610228"/>
            <a:ext cx="14835774" cy="1203692"/>
            <a:chOff x="0" y="0"/>
            <a:chExt cx="3907364" cy="317022"/>
          </a:xfrm>
        </p:grpSpPr>
        <p:sp>
          <p:nvSpPr>
            <p:cNvPr id="14" name="Freeform 14"/>
            <p:cNvSpPr/>
            <p:nvPr/>
          </p:nvSpPr>
          <p:spPr>
            <a:xfrm>
              <a:off x="0" y="0"/>
              <a:ext cx="3907364" cy="317022"/>
            </a:xfrm>
            <a:custGeom>
              <a:avLst/>
              <a:gdLst/>
              <a:ahLst/>
              <a:cxnLst/>
              <a:rect l="l" t="t" r="r" b="b"/>
              <a:pathLst>
                <a:path w="3907364" h="317022">
                  <a:moveTo>
                    <a:pt x="10959" y="0"/>
                  </a:moveTo>
                  <a:lnTo>
                    <a:pt x="3896406" y="0"/>
                  </a:lnTo>
                  <a:cubicBezTo>
                    <a:pt x="3902458" y="0"/>
                    <a:pt x="3907364" y="4906"/>
                    <a:pt x="3907364" y="10959"/>
                  </a:cubicBezTo>
                  <a:lnTo>
                    <a:pt x="3907364" y="306063"/>
                  </a:lnTo>
                  <a:cubicBezTo>
                    <a:pt x="3907364" y="312115"/>
                    <a:pt x="3902458" y="317022"/>
                    <a:pt x="3896406" y="317022"/>
                  </a:cubicBezTo>
                  <a:lnTo>
                    <a:pt x="10959" y="317022"/>
                  </a:lnTo>
                  <a:cubicBezTo>
                    <a:pt x="4906" y="317022"/>
                    <a:pt x="0" y="312115"/>
                    <a:pt x="0" y="306063"/>
                  </a:cubicBezTo>
                  <a:lnTo>
                    <a:pt x="0" y="10959"/>
                  </a:lnTo>
                  <a:cubicBezTo>
                    <a:pt x="0" y="4906"/>
                    <a:pt x="4906" y="0"/>
                    <a:pt x="10959" y="0"/>
                  </a:cubicBezTo>
                  <a:close/>
                </a:path>
              </a:pathLst>
            </a:custGeom>
            <a:solidFill>
              <a:srgbClr val="FFC000"/>
            </a:solidFill>
          </p:spPr>
          <p:txBody>
            <a:bodyPr/>
            <a:lstStyle/>
            <a:p>
              <a:endParaRPr lang="en-US"/>
            </a:p>
          </p:txBody>
        </p:sp>
        <p:sp>
          <p:nvSpPr>
            <p:cNvPr id="15" name="TextBox 15"/>
            <p:cNvSpPr txBox="1"/>
            <p:nvPr/>
          </p:nvSpPr>
          <p:spPr>
            <a:xfrm>
              <a:off x="0" y="-9525"/>
              <a:ext cx="3907364" cy="326547"/>
            </a:xfrm>
            <a:prstGeom prst="rect">
              <a:avLst/>
            </a:prstGeom>
          </p:spPr>
          <p:txBody>
            <a:bodyPr lIns="50800" tIns="50800" rIns="50800" bIns="50800" rtlCol="0" anchor="ctr"/>
            <a:lstStyle/>
            <a:p>
              <a:pPr algn="ctr">
                <a:lnSpc>
                  <a:spcPts val="1980"/>
                </a:lnSpc>
              </a:pPr>
              <a:endParaRPr/>
            </a:p>
          </p:txBody>
        </p:sp>
      </p:grpSp>
      <p:sp>
        <p:nvSpPr>
          <p:cNvPr id="16" name="TextBox 16"/>
          <p:cNvSpPr txBox="1"/>
          <p:nvPr/>
        </p:nvSpPr>
        <p:spPr>
          <a:xfrm>
            <a:off x="6711755" y="818663"/>
            <a:ext cx="5032056" cy="733425"/>
          </a:xfrm>
          <a:prstGeom prst="rect">
            <a:avLst/>
          </a:prstGeom>
        </p:spPr>
        <p:txBody>
          <a:bodyPr lIns="0" tIns="0" rIns="0" bIns="0" rtlCol="0" anchor="t">
            <a:spAutoFit/>
          </a:bodyPr>
          <a:lstStyle/>
          <a:p>
            <a:pPr algn="ctr" rtl="1">
              <a:lnSpc>
                <a:spcPts val="5759"/>
              </a:lnSpc>
            </a:pPr>
            <a:r>
              <a:rPr lang="ar-EG" sz="4800" b="1">
                <a:solidFill>
                  <a:srgbClr val="000000"/>
                </a:solidFill>
                <a:latin typeface="Almarai Bold"/>
                <a:ea typeface="Almarai Bold"/>
                <a:cs typeface="Almarai Bold"/>
                <a:sym typeface="Almarai Bold"/>
                <a:rtl/>
              </a:rPr>
              <a:t>صفات رائد الأعمال</a:t>
            </a:r>
          </a:p>
        </p:txBody>
      </p:sp>
      <p:sp>
        <p:nvSpPr>
          <p:cNvPr id="17" name="TextBox 17"/>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11263563" y="2299445"/>
            <a:ext cx="5254875" cy="600075"/>
          </a:xfrm>
          <a:prstGeom prst="rect">
            <a:avLst/>
          </a:prstGeom>
        </p:spPr>
        <p:txBody>
          <a:bodyPr lIns="0" tIns="0" rIns="0" bIns="0" rtlCol="0" anchor="t">
            <a:spAutoFit/>
          </a:bodyPr>
          <a:lstStyle/>
          <a:p>
            <a:pPr algn="ctr" rtl="1">
              <a:lnSpc>
                <a:spcPts val="4600"/>
              </a:lnSpc>
            </a:pPr>
            <a:r>
              <a:rPr lang="en-US" sz="3833" b="1">
                <a:solidFill>
                  <a:srgbClr val="000000"/>
                </a:solidFill>
                <a:latin typeface="Almarai Bold"/>
                <a:ea typeface="Almarai Bold"/>
                <a:cs typeface="Almarai Bold"/>
                <a:sym typeface="Almarai Bold"/>
              </a:rPr>
              <a:t>٤</a:t>
            </a:r>
            <a:r>
              <a:rPr lang="ar-EG" sz="3833" b="1">
                <a:solidFill>
                  <a:srgbClr val="000000"/>
                </a:solidFill>
                <a:latin typeface="Almarai Bold"/>
                <a:ea typeface="Almarai Bold"/>
                <a:cs typeface="Almarai Bold"/>
                <a:sym typeface="Almarai Bold"/>
                <a:rtl/>
              </a:rPr>
              <a:t>- لا يخافون من الفشل</a:t>
            </a:r>
          </a:p>
        </p:txBody>
      </p:sp>
      <p:sp>
        <p:nvSpPr>
          <p:cNvPr id="19" name="TextBox 19"/>
          <p:cNvSpPr txBox="1"/>
          <p:nvPr/>
        </p:nvSpPr>
        <p:spPr>
          <a:xfrm>
            <a:off x="2475150" y="7623048"/>
            <a:ext cx="13674385" cy="1082802"/>
          </a:xfrm>
          <a:prstGeom prst="rect">
            <a:avLst/>
          </a:prstGeom>
        </p:spPr>
        <p:txBody>
          <a:bodyPr lIns="0" tIns="0" rIns="0" bIns="0" rtlCol="0" anchor="t">
            <a:spAutoFit/>
          </a:bodyPr>
          <a:lstStyle/>
          <a:p>
            <a:pPr algn="ctr" rtl="1">
              <a:lnSpc>
                <a:spcPts val="4283"/>
              </a:lnSpc>
            </a:pPr>
            <a:r>
              <a:rPr lang="ar-EG" sz="2799" b="1" spc="27" dirty="0">
                <a:solidFill>
                  <a:srgbClr val="000000"/>
                </a:solidFill>
                <a:latin typeface="Almarai Bold"/>
                <a:ea typeface="Almarai Bold"/>
                <a:cs typeface="Almarai Bold"/>
                <a:sym typeface="Almarai Bold"/>
                <a:rtl/>
              </a:rPr>
              <a:t>الخوف من الفشل يمثل عقبة قوية في طريق النمو و التطور .. </a:t>
            </a:r>
            <a:r>
              <a:rPr lang="ar-SA" sz="2799" b="1" spc="27" dirty="0">
                <a:solidFill>
                  <a:srgbClr val="000000"/>
                </a:solidFill>
                <a:latin typeface="Almarai Bold"/>
                <a:ea typeface="Almarai Bold"/>
                <a:cs typeface="Almarai Bold"/>
                <a:sym typeface="Almarai Bold"/>
                <a:rtl/>
              </a:rPr>
              <a:t>و</a:t>
            </a:r>
            <a:r>
              <a:rPr lang="ar-EG" sz="2799" b="1" spc="27" dirty="0">
                <a:solidFill>
                  <a:srgbClr val="000000"/>
                </a:solidFill>
                <a:latin typeface="Almarai Bold"/>
                <a:ea typeface="Almarai Bold"/>
                <a:cs typeface="Almarai Bold"/>
                <a:sym typeface="Almarai Bold"/>
                <a:rtl/>
              </a:rPr>
              <a:t>لا يعلم البعض أن الناس يمكن أن يتعلموا من الأخطاء ومن إخفاقهم طوال حياتهم </a:t>
            </a:r>
          </a:p>
        </p:txBody>
      </p:sp>
      <p:sp>
        <p:nvSpPr>
          <p:cNvPr id="20" name="TextBox 20"/>
          <p:cNvSpPr txBox="1"/>
          <p:nvPr/>
        </p:nvSpPr>
        <p:spPr>
          <a:xfrm>
            <a:off x="1717371" y="4203648"/>
            <a:ext cx="4223887" cy="2193418"/>
          </a:xfrm>
          <a:prstGeom prst="rect">
            <a:avLst/>
          </a:prstGeom>
        </p:spPr>
        <p:txBody>
          <a:bodyPr lIns="0" tIns="0" rIns="0" bIns="0" rtlCol="0" anchor="t">
            <a:spAutoFit/>
          </a:bodyPr>
          <a:lstStyle/>
          <a:p>
            <a:pPr algn="ctr" rtl="1">
              <a:lnSpc>
                <a:spcPts val="5813"/>
              </a:lnSpc>
            </a:pPr>
            <a:r>
              <a:rPr lang="ar-EG" sz="3799" b="1" spc="37">
                <a:solidFill>
                  <a:srgbClr val="000000"/>
                </a:solidFill>
                <a:latin typeface="Almarai Bold"/>
                <a:ea typeface="Almarai Bold"/>
                <a:cs typeface="Almarai Bold"/>
                <a:sym typeface="Almarai Bold"/>
                <a:rtl/>
              </a:rPr>
              <a:t>لماذا يخشى الناس من أن يكونوا رواد أعمال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7745015" y="3194795"/>
            <a:ext cx="8985214" cy="4671925"/>
            <a:chOff x="0" y="0"/>
            <a:chExt cx="2366476" cy="1230466"/>
          </a:xfrm>
        </p:grpSpPr>
        <p:sp>
          <p:nvSpPr>
            <p:cNvPr id="3" name="Freeform 3"/>
            <p:cNvSpPr/>
            <p:nvPr/>
          </p:nvSpPr>
          <p:spPr>
            <a:xfrm>
              <a:off x="0" y="0"/>
              <a:ext cx="2366476" cy="1230466"/>
            </a:xfrm>
            <a:custGeom>
              <a:avLst/>
              <a:gdLst/>
              <a:ahLst/>
              <a:cxnLst/>
              <a:rect l="l" t="t" r="r" b="b"/>
              <a:pathLst>
                <a:path w="2366476" h="1230466">
                  <a:moveTo>
                    <a:pt x="26710" y="0"/>
                  </a:moveTo>
                  <a:lnTo>
                    <a:pt x="2339766" y="0"/>
                  </a:lnTo>
                  <a:cubicBezTo>
                    <a:pt x="2354517" y="0"/>
                    <a:pt x="2366476" y="11959"/>
                    <a:pt x="2366476" y="26710"/>
                  </a:cubicBezTo>
                  <a:lnTo>
                    <a:pt x="2366476" y="1203755"/>
                  </a:lnTo>
                  <a:cubicBezTo>
                    <a:pt x="2366476" y="1218507"/>
                    <a:pt x="2354517" y="1230466"/>
                    <a:pt x="2339766" y="1230466"/>
                  </a:cubicBezTo>
                  <a:lnTo>
                    <a:pt x="26710" y="1230466"/>
                  </a:lnTo>
                  <a:cubicBezTo>
                    <a:pt x="11959" y="1230466"/>
                    <a:pt x="0" y="1218507"/>
                    <a:pt x="0" y="1203755"/>
                  </a:cubicBezTo>
                  <a:lnTo>
                    <a:pt x="0" y="26710"/>
                  </a:lnTo>
                  <a:cubicBezTo>
                    <a:pt x="0" y="11959"/>
                    <a:pt x="11959" y="0"/>
                    <a:pt x="26710"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366476" cy="123999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730229" y="215261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8449897" y="3429836"/>
            <a:ext cx="8068541" cy="3940684"/>
          </a:xfrm>
          <a:prstGeom prst="rect">
            <a:avLst/>
          </a:prstGeom>
        </p:spPr>
        <p:txBody>
          <a:bodyPr lIns="0" tIns="0" rIns="0" bIns="0" rtlCol="0" anchor="t">
            <a:spAutoFit/>
          </a:bodyPr>
          <a:lstStyle/>
          <a:p>
            <a:pPr marL="712467" lvl="1" indent="-356233" algn="r" rtl="1">
              <a:lnSpc>
                <a:spcPts val="5048"/>
              </a:lnSpc>
              <a:buFont typeface="Arial"/>
              <a:buChar char="•"/>
            </a:pPr>
            <a:r>
              <a:rPr lang="ar-EG" sz="3299" b="1" spc="32">
                <a:solidFill>
                  <a:srgbClr val="000000"/>
                </a:solidFill>
                <a:latin typeface="Almarai Bold"/>
                <a:ea typeface="Almarai Bold"/>
                <a:cs typeface="Almarai Bold"/>
                <a:sym typeface="Almarai Bold"/>
                <a:rtl/>
              </a:rPr>
              <a:t>كلنا لدينا احلام و أفكار. و رائد الأعمال لديه الشجاعة في محاولة أن لا تظل أحلامة و أفكاره حيةً بينما يكبتها الآخرون .</a:t>
            </a:r>
          </a:p>
          <a:p>
            <a:pPr marL="712467" lvl="1" indent="-356233" algn="r" rtl="1">
              <a:lnSpc>
                <a:spcPts val="5312"/>
              </a:lnSpc>
              <a:buFont typeface="Arial"/>
              <a:buChar char="•"/>
            </a:pPr>
            <a:r>
              <a:rPr lang="ar-EG" sz="3299" b="1" spc="32">
                <a:solidFill>
                  <a:srgbClr val="000000"/>
                </a:solidFill>
                <a:latin typeface="Almarai Bold"/>
                <a:ea typeface="Almarai Bold"/>
                <a:cs typeface="Almarai Bold"/>
                <a:sym typeface="Almarai Bold"/>
                <a:rtl/>
              </a:rPr>
              <a:t>”كل مرة يأتي شخص ما بفكرة جديدة , يكون هناك عشرة أشخاص فكروا فيها قبلة ,لكنهم فكروا فيها فقط“</a:t>
            </a:r>
          </a:p>
        </p:txBody>
      </p:sp>
      <p:sp>
        <p:nvSpPr>
          <p:cNvPr id="12" name="TextBox 12"/>
          <p:cNvSpPr txBox="1"/>
          <p:nvPr/>
        </p:nvSpPr>
        <p:spPr>
          <a:xfrm>
            <a:off x="6711755" y="818663"/>
            <a:ext cx="5032056" cy="733425"/>
          </a:xfrm>
          <a:prstGeom prst="rect">
            <a:avLst/>
          </a:prstGeom>
        </p:spPr>
        <p:txBody>
          <a:bodyPr lIns="0" tIns="0" rIns="0" bIns="0" rtlCol="0" anchor="t">
            <a:spAutoFit/>
          </a:bodyPr>
          <a:lstStyle/>
          <a:p>
            <a:pPr algn="ctr" rtl="1">
              <a:lnSpc>
                <a:spcPts val="5759"/>
              </a:lnSpc>
            </a:pPr>
            <a:r>
              <a:rPr lang="ar-EG" sz="4800" b="1">
                <a:solidFill>
                  <a:srgbClr val="000000"/>
                </a:solidFill>
                <a:latin typeface="Almarai Bold"/>
                <a:ea typeface="Almarai Bold"/>
                <a:cs typeface="Almarai Bold"/>
                <a:sym typeface="Almarai Bold"/>
                <a:rtl/>
              </a:rPr>
              <a:t>صفات رائد الأعمال</a:t>
            </a: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1969534" y="2248736"/>
            <a:ext cx="4548904" cy="600075"/>
          </a:xfrm>
          <a:prstGeom prst="rect">
            <a:avLst/>
          </a:prstGeom>
        </p:spPr>
        <p:txBody>
          <a:bodyPr lIns="0" tIns="0" rIns="0" bIns="0" rtlCol="0" anchor="t">
            <a:spAutoFit/>
          </a:bodyPr>
          <a:lstStyle/>
          <a:p>
            <a:pPr algn="ctr" rtl="1">
              <a:lnSpc>
                <a:spcPts val="4600"/>
              </a:lnSpc>
            </a:pPr>
            <a:r>
              <a:rPr lang="en-US" sz="3833" b="1">
                <a:solidFill>
                  <a:srgbClr val="000000"/>
                </a:solidFill>
                <a:latin typeface="Almarai Bold"/>
                <a:ea typeface="Almarai Bold"/>
                <a:cs typeface="Almarai Bold"/>
                <a:sym typeface="Almarai Bold"/>
              </a:rPr>
              <a:t>٥</a:t>
            </a:r>
            <a:r>
              <a:rPr lang="ar-EG" sz="3833" b="1">
                <a:solidFill>
                  <a:srgbClr val="000000"/>
                </a:solidFill>
                <a:latin typeface="Almarai Bold"/>
                <a:ea typeface="Almarai Bold"/>
                <a:cs typeface="Almarai Bold"/>
                <a:sym typeface="Almarai Bold"/>
                <a:rtl/>
              </a:rPr>
              <a:t>- شخصيات حالمه</a:t>
            </a:r>
          </a:p>
        </p:txBody>
      </p:sp>
      <p:sp>
        <p:nvSpPr>
          <p:cNvPr id="15" name="Freeform 15" descr="unreasonable.jpg"/>
          <p:cNvSpPr/>
          <p:nvPr/>
        </p:nvSpPr>
        <p:spPr>
          <a:xfrm>
            <a:off x="1028700" y="3305548"/>
            <a:ext cx="6631078" cy="4313083"/>
          </a:xfrm>
          <a:custGeom>
            <a:avLst/>
            <a:gdLst/>
            <a:ahLst/>
            <a:cxnLst/>
            <a:rect l="l" t="t" r="r" b="b"/>
            <a:pathLst>
              <a:path w="6631078" h="4313083">
                <a:moveTo>
                  <a:pt x="0" y="0"/>
                </a:moveTo>
                <a:lnTo>
                  <a:pt x="6631078" y="0"/>
                </a:lnTo>
                <a:lnTo>
                  <a:pt x="6631078" y="4313084"/>
                </a:lnTo>
                <a:lnTo>
                  <a:pt x="0" y="4313084"/>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7745015" y="3194795"/>
            <a:ext cx="8985214" cy="1948705"/>
            <a:chOff x="0" y="0"/>
            <a:chExt cx="2366476" cy="513239"/>
          </a:xfrm>
        </p:grpSpPr>
        <p:sp>
          <p:nvSpPr>
            <p:cNvPr id="3" name="Freeform 3"/>
            <p:cNvSpPr/>
            <p:nvPr/>
          </p:nvSpPr>
          <p:spPr>
            <a:xfrm>
              <a:off x="0" y="0"/>
              <a:ext cx="2366476" cy="513239"/>
            </a:xfrm>
            <a:custGeom>
              <a:avLst/>
              <a:gdLst/>
              <a:ahLst/>
              <a:cxnLst/>
              <a:rect l="l" t="t" r="r" b="b"/>
              <a:pathLst>
                <a:path w="2366476" h="513239">
                  <a:moveTo>
                    <a:pt x="26710" y="0"/>
                  </a:moveTo>
                  <a:lnTo>
                    <a:pt x="2339766" y="0"/>
                  </a:lnTo>
                  <a:cubicBezTo>
                    <a:pt x="2354517" y="0"/>
                    <a:pt x="2366476" y="11959"/>
                    <a:pt x="2366476" y="26710"/>
                  </a:cubicBezTo>
                  <a:lnTo>
                    <a:pt x="2366476" y="486529"/>
                  </a:lnTo>
                  <a:cubicBezTo>
                    <a:pt x="2366476" y="501281"/>
                    <a:pt x="2354517" y="513239"/>
                    <a:pt x="2339766" y="513239"/>
                  </a:cubicBezTo>
                  <a:lnTo>
                    <a:pt x="26710" y="513239"/>
                  </a:lnTo>
                  <a:cubicBezTo>
                    <a:pt x="11959" y="513239"/>
                    <a:pt x="0" y="501281"/>
                    <a:pt x="0" y="486529"/>
                  </a:cubicBezTo>
                  <a:lnTo>
                    <a:pt x="0" y="26710"/>
                  </a:lnTo>
                  <a:cubicBezTo>
                    <a:pt x="0" y="11959"/>
                    <a:pt x="11959" y="0"/>
                    <a:pt x="26710"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366476" cy="522764"/>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730229" y="2152614"/>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1" name="Freeform 11"/>
          <p:cNvSpPr/>
          <p:nvPr/>
        </p:nvSpPr>
        <p:spPr>
          <a:xfrm>
            <a:off x="16730229" y="5339569"/>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2" name="Group 12"/>
          <p:cNvGrpSpPr/>
          <p:nvPr/>
        </p:nvGrpSpPr>
        <p:grpSpPr>
          <a:xfrm>
            <a:off x="2500662" y="6257925"/>
            <a:ext cx="14229567" cy="2307661"/>
            <a:chOff x="0" y="0"/>
            <a:chExt cx="3747705" cy="607779"/>
          </a:xfrm>
        </p:grpSpPr>
        <p:sp>
          <p:nvSpPr>
            <p:cNvPr id="13" name="Freeform 13"/>
            <p:cNvSpPr/>
            <p:nvPr/>
          </p:nvSpPr>
          <p:spPr>
            <a:xfrm>
              <a:off x="0" y="0"/>
              <a:ext cx="3747705" cy="607779"/>
            </a:xfrm>
            <a:custGeom>
              <a:avLst/>
              <a:gdLst/>
              <a:ahLst/>
              <a:cxnLst/>
              <a:rect l="l" t="t" r="r" b="b"/>
              <a:pathLst>
                <a:path w="3747705" h="607779">
                  <a:moveTo>
                    <a:pt x="16866" y="0"/>
                  </a:moveTo>
                  <a:lnTo>
                    <a:pt x="3730839" y="0"/>
                  </a:lnTo>
                  <a:cubicBezTo>
                    <a:pt x="3740154" y="0"/>
                    <a:pt x="3747705" y="7551"/>
                    <a:pt x="3747705" y="16866"/>
                  </a:cubicBezTo>
                  <a:lnTo>
                    <a:pt x="3747705" y="590913"/>
                  </a:lnTo>
                  <a:cubicBezTo>
                    <a:pt x="3747705" y="595386"/>
                    <a:pt x="3745928" y="599676"/>
                    <a:pt x="3742765" y="602839"/>
                  </a:cubicBezTo>
                  <a:cubicBezTo>
                    <a:pt x="3739602" y="606002"/>
                    <a:pt x="3735312" y="607779"/>
                    <a:pt x="3730839" y="607779"/>
                  </a:cubicBezTo>
                  <a:lnTo>
                    <a:pt x="16866" y="607779"/>
                  </a:lnTo>
                  <a:cubicBezTo>
                    <a:pt x="7551" y="607779"/>
                    <a:pt x="0" y="600228"/>
                    <a:pt x="0" y="590913"/>
                  </a:cubicBezTo>
                  <a:lnTo>
                    <a:pt x="0" y="16866"/>
                  </a:lnTo>
                  <a:cubicBezTo>
                    <a:pt x="0" y="7551"/>
                    <a:pt x="7551" y="0"/>
                    <a:pt x="16866" y="0"/>
                  </a:cubicBezTo>
                  <a:close/>
                </a:path>
              </a:pathLst>
            </a:custGeom>
            <a:solidFill>
              <a:srgbClr val="DEEFFF"/>
            </a:solidFill>
            <a:ln w="19050" cap="rnd">
              <a:solidFill>
                <a:srgbClr val="00B050"/>
              </a:solidFill>
              <a:prstDash val="lgDash"/>
              <a:round/>
            </a:ln>
          </p:spPr>
          <p:txBody>
            <a:bodyPr/>
            <a:lstStyle/>
            <a:p>
              <a:endParaRPr lang="en-US"/>
            </a:p>
          </p:txBody>
        </p:sp>
        <p:sp>
          <p:nvSpPr>
            <p:cNvPr id="14" name="TextBox 14"/>
            <p:cNvSpPr txBox="1"/>
            <p:nvPr/>
          </p:nvSpPr>
          <p:spPr>
            <a:xfrm>
              <a:off x="0" y="-9525"/>
              <a:ext cx="3747705" cy="617304"/>
            </a:xfrm>
            <a:prstGeom prst="rect">
              <a:avLst/>
            </a:prstGeom>
          </p:spPr>
          <p:txBody>
            <a:bodyPr lIns="50800" tIns="50800" rIns="50800" bIns="50800" rtlCol="0" anchor="ctr"/>
            <a:lstStyle/>
            <a:p>
              <a:pPr algn="ctr">
                <a:lnSpc>
                  <a:spcPts val="2160"/>
                </a:lnSpc>
              </a:pPr>
              <a:endParaRPr/>
            </a:p>
          </p:txBody>
        </p:sp>
      </p:grpSp>
      <p:sp>
        <p:nvSpPr>
          <p:cNvPr id="15" name="Freeform 15"/>
          <p:cNvSpPr/>
          <p:nvPr/>
        </p:nvSpPr>
        <p:spPr>
          <a:xfrm>
            <a:off x="1660221" y="3351456"/>
            <a:ext cx="5641872" cy="2468319"/>
          </a:xfrm>
          <a:custGeom>
            <a:avLst/>
            <a:gdLst/>
            <a:ahLst/>
            <a:cxnLst/>
            <a:rect l="l" t="t" r="r" b="b"/>
            <a:pathLst>
              <a:path w="5641872" h="2468319">
                <a:moveTo>
                  <a:pt x="0" y="0"/>
                </a:moveTo>
                <a:lnTo>
                  <a:pt x="5641872" y="0"/>
                </a:lnTo>
                <a:lnTo>
                  <a:pt x="5641872" y="2468319"/>
                </a:lnTo>
                <a:lnTo>
                  <a:pt x="0" y="2468319"/>
                </a:lnTo>
                <a:lnTo>
                  <a:pt x="0" y="0"/>
                </a:lnTo>
                <a:close/>
              </a:path>
            </a:pathLst>
          </a:custGeom>
          <a:blipFill>
            <a:blip r:embed="rId7"/>
            <a:stretch>
              <a:fillRect/>
            </a:stretch>
          </a:blipFill>
        </p:spPr>
        <p:txBody>
          <a:bodyPr/>
          <a:lstStyle/>
          <a:p>
            <a:endParaRPr lang="en-US"/>
          </a:p>
        </p:txBody>
      </p:sp>
      <p:sp>
        <p:nvSpPr>
          <p:cNvPr id="16" name="TextBox 16"/>
          <p:cNvSpPr txBox="1"/>
          <p:nvPr/>
        </p:nvSpPr>
        <p:spPr>
          <a:xfrm>
            <a:off x="8487997" y="3401261"/>
            <a:ext cx="8068541" cy="1333120"/>
          </a:xfrm>
          <a:prstGeom prst="rect">
            <a:avLst/>
          </a:prstGeom>
        </p:spPr>
        <p:txBody>
          <a:bodyPr lIns="0" tIns="0" rIns="0" bIns="0" rtlCol="0" anchor="t">
            <a:spAutoFit/>
          </a:bodyPr>
          <a:lstStyle/>
          <a:p>
            <a:pPr marL="712467" lvl="1" indent="-356233" algn="r" rtl="1">
              <a:lnSpc>
                <a:spcPts val="5312"/>
              </a:lnSpc>
              <a:buFont typeface="Arial"/>
              <a:buChar char="•"/>
            </a:pPr>
            <a:r>
              <a:rPr lang="ar-EG" sz="3299" b="1" spc="32">
                <a:solidFill>
                  <a:srgbClr val="000000"/>
                </a:solidFill>
                <a:latin typeface="Almarai Bold"/>
                <a:ea typeface="Almarai Bold"/>
                <a:cs typeface="Almarai Bold"/>
                <a:sym typeface="Almarai Bold"/>
                <a:rtl/>
              </a:rPr>
              <a:t>رائد الأعمال لديه القدرة على اقناع الآخرين بفكرة ووجهة نظره باقتدار. </a:t>
            </a:r>
          </a:p>
        </p:txBody>
      </p:sp>
      <p:sp>
        <p:nvSpPr>
          <p:cNvPr id="17" name="TextBox 17"/>
          <p:cNvSpPr txBox="1"/>
          <p:nvPr/>
        </p:nvSpPr>
        <p:spPr>
          <a:xfrm>
            <a:off x="6711755" y="818663"/>
            <a:ext cx="5032056" cy="733425"/>
          </a:xfrm>
          <a:prstGeom prst="rect">
            <a:avLst/>
          </a:prstGeom>
        </p:spPr>
        <p:txBody>
          <a:bodyPr lIns="0" tIns="0" rIns="0" bIns="0" rtlCol="0" anchor="t">
            <a:spAutoFit/>
          </a:bodyPr>
          <a:lstStyle/>
          <a:p>
            <a:pPr algn="ctr" rtl="1">
              <a:lnSpc>
                <a:spcPts val="5759"/>
              </a:lnSpc>
            </a:pPr>
            <a:r>
              <a:rPr lang="ar-EG" sz="4800" b="1">
                <a:solidFill>
                  <a:srgbClr val="000000"/>
                </a:solidFill>
                <a:latin typeface="Almarai Bold"/>
                <a:ea typeface="Almarai Bold"/>
                <a:cs typeface="Almarai Bold"/>
                <a:sym typeface="Almarai Bold"/>
                <a:rtl/>
              </a:rPr>
              <a:t>صفات رائد الأعمال</a:t>
            </a:r>
          </a:p>
        </p:txBody>
      </p:sp>
      <p:sp>
        <p:nvSpPr>
          <p:cNvPr id="18" name="TextBox 18"/>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9" name="TextBox 19"/>
          <p:cNvSpPr txBox="1"/>
          <p:nvPr/>
        </p:nvSpPr>
        <p:spPr>
          <a:xfrm>
            <a:off x="11969534" y="2248736"/>
            <a:ext cx="4548904" cy="600075"/>
          </a:xfrm>
          <a:prstGeom prst="rect">
            <a:avLst/>
          </a:prstGeom>
        </p:spPr>
        <p:txBody>
          <a:bodyPr lIns="0" tIns="0" rIns="0" bIns="0" rtlCol="0" anchor="t">
            <a:spAutoFit/>
          </a:bodyPr>
          <a:lstStyle/>
          <a:p>
            <a:pPr algn="ctr" rtl="1">
              <a:lnSpc>
                <a:spcPts val="4600"/>
              </a:lnSpc>
            </a:pPr>
            <a:r>
              <a:rPr lang="en-US" sz="3833" b="1">
                <a:solidFill>
                  <a:srgbClr val="000000"/>
                </a:solidFill>
                <a:latin typeface="Almarai Bold"/>
                <a:ea typeface="Almarai Bold"/>
                <a:cs typeface="Almarai Bold"/>
                <a:sym typeface="Almarai Bold"/>
              </a:rPr>
              <a:t>٦</a:t>
            </a:r>
            <a:r>
              <a:rPr lang="ar-EG" sz="3833" b="1">
                <a:solidFill>
                  <a:srgbClr val="000000"/>
                </a:solidFill>
                <a:latin typeface="Almarai Bold"/>
                <a:ea typeface="Almarai Bold"/>
                <a:cs typeface="Almarai Bold"/>
                <a:sym typeface="Almarai Bold"/>
                <a:rtl/>
              </a:rPr>
              <a:t> – قادرون على الإقناع </a:t>
            </a:r>
          </a:p>
        </p:txBody>
      </p:sp>
      <p:sp>
        <p:nvSpPr>
          <p:cNvPr id="20" name="TextBox 20"/>
          <p:cNvSpPr txBox="1"/>
          <p:nvPr/>
        </p:nvSpPr>
        <p:spPr>
          <a:xfrm>
            <a:off x="9582681" y="5476875"/>
            <a:ext cx="6935757" cy="600075"/>
          </a:xfrm>
          <a:prstGeom prst="rect">
            <a:avLst/>
          </a:prstGeom>
        </p:spPr>
        <p:txBody>
          <a:bodyPr lIns="0" tIns="0" rIns="0" bIns="0" rtlCol="0" anchor="t">
            <a:spAutoFit/>
          </a:bodyPr>
          <a:lstStyle/>
          <a:p>
            <a:pPr algn="ctr" rtl="1">
              <a:lnSpc>
                <a:spcPts val="4600"/>
              </a:lnSpc>
            </a:pPr>
            <a:r>
              <a:rPr lang="en-US" sz="3833" b="1">
                <a:solidFill>
                  <a:srgbClr val="000000"/>
                </a:solidFill>
                <a:latin typeface="Almarai Bold"/>
                <a:ea typeface="Almarai Bold"/>
                <a:cs typeface="Almarai Bold"/>
                <a:sym typeface="Almarai Bold"/>
              </a:rPr>
              <a:t>٧</a:t>
            </a:r>
            <a:r>
              <a:rPr lang="ar-EG" sz="3833" b="1">
                <a:solidFill>
                  <a:srgbClr val="000000"/>
                </a:solidFill>
                <a:latin typeface="Almarai Bold"/>
                <a:ea typeface="Almarai Bold"/>
                <a:cs typeface="Almarai Bold"/>
                <a:sym typeface="Almarai Bold"/>
                <a:rtl/>
              </a:rPr>
              <a:t>- مثابرون لا يستسلمون للعوائق</a:t>
            </a:r>
          </a:p>
        </p:txBody>
      </p:sp>
      <p:sp>
        <p:nvSpPr>
          <p:cNvPr id="21" name="TextBox 21"/>
          <p:cNvSpPr txBox="1"/>
          <p:nvPr/>
        </p:nvSpPr>
        <p:spPr>
          <a:xfrm>
            <a:off x="2500662" y="6349908"/>
            <a:ext cx="14190819" cy="2009395"/>
          </a:xfrm>
          <a:prstGeom prst="rect">
            <a:avLst/>
          </a:prstGeom>
        </p:spPr>
        <p:txBody>
          <a:bodyPr lIns="0" tIns="0" rIns="0" bIns="0" rtlCol="0" anchor="t">
            <a:spAutoFit/>
          </a:bodyPr>
          <a:lstStyle/>
          <a:p>
            <a:pPr marL="712467" lvl="1" indent="-356233" algn="r" rtl="1">
              <a:lnSpc>
                <a:spcPts val="5312"/>
              </a:lnSpc>
              <a:buFont typeface="Arial"/>
              <a:buChar char="•"/>
            </a:pPr>
            <a:r>
              <a:rPr lang="ar-EG" sz="3299" b="1" spc="32">
                <a:solidFill>
                  <a:srgbClr val="000000"/>
                </a:solidFill>
                <a:latin typeface="Almarai Bold"/>
                <a:ea typeface="Almarai Bold"/>
                <a:cs typeface="Almarai Bold"/>
                <a:sym typeface="Almarai Bold"/>
                <a:rtl/>
              </a:rPr>
              <a:t>” اذا تركت الظروف توقفك عن العمل فإنها سوف توقفك دائما ً“ </a:t>
            </a:r>
          </a:p>
          <a:p>
            <a:pPr marL="712467" lvl="1" indent="-356233" algn="r" rtl="1">
              <a:lnSpc>
                <a:spcPts val="5312"/>
              </a:lnSpc>
              <a:buFont typeface="Arial"/>
              <a:buChar char="•"/>
            </a:pPr>
            <a:r>
              <a:rPr lang="ar-EG" sz="3299" b="1" spc="32">
                <a:solidFill>
                  <a:srgbClr val="000000"/>
                </a:solidFill>
                <a:latin typeface="Almarai Bold"/>
                <a:ea typeface="Almarai Bold"/>
                <a:cs typeface="Almarai Bold"/>
                <a:sym typeface="Almarai Bold"/>
                <a:rtl/>
              </a:rPr>
              <a:t>يتوقع رائد الأعمال إحباطات متكررة و هناك إحتمال كبير ان سنوات من العمل لربما لا تأتي بشيء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1237</Words>
  <Application>Microsoft Office PowerPoint</Application>
  <PresentationFormat>Custom</PresentationFormat>
  <Paragraphs>183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Almarai Bold</vt:lpstr>
      <vt:lpstr>29LT Bukra Bold</vt:lpstr>
      <vt:lpstr>Arial</vt:lpstr>
      <vt:lpstr>TT Rounds Condensed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3صفات رائد الأعمال.pptx</dc:title>
  <cp:lastModifiedBy>Valentina Wilson</cp:lastModifiedBy>
  <cp:revision>6</cp:revision>
  <dcterms:created xsi:type="dcterms:W3CDTF">2006-08-16T00:00:00Z</dcterms:created>
  <dcterms:modified xsi:type="dcterms:W3CDTF">2024-09-21T11:29:33Z</dcterms:modified>
  <dc:identifier>DAGQ6eTqxbc</dc:identifier>
</cp:coreProperties>
</file>