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721" r:id="rId3"/>
    <p:sldId id="722" r:id="rId4"/>
    <p:sldId id="258" r:id="rId5"/>
    <p:sldId id="723" r:id="rId6"/>
    <p:sldId id="724" r:id="rId7"/>
    <p:sldId id="725" r:id="rId8"/>
    <p:sldId id="261" r:id="rId9"/>
    <p:sldId id="726" r:id="rId10"/>
    <p:sldId id="263" r:id="rId11"/>
    <p:sldId id="266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6B"/>
    <a:srgbClr val="EFA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B5594-63C4-4EFB-BA78-3C9CB3552F8C}" type="datetimeFigureOut">
              <a:rPr lang="en-SG" smtClean="0"/>
              <a:t>5/7/2020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5ACE-3171-4213-89CA-D50D262848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816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9C1-03E2-4EB8-BC33-606562963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70B2F-DCF6-45D7-A89D-1E1B28F6A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88EE6-7EC3-41C5-88A5-AB11A781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6C48D-16AA-4009-A7E7-70CFFE8F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FB1F-27DB-461A-AF75-32C89952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33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4BB1-F49F-4F8F-B40A-BEB0A9FB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13466-DB8B-4CB8-9B7D-5C2712E60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EC786-A8AE-4539-B099-315B4518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487AA-3BE5-4D7E-A755-E48A74FB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4E37B-8E58-41B6-8ACA-3BD58996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25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B3E24-C0B1-4C46-A82C-F6678FF08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6F3C8-71B9-40AF-95E2-3F6B3BB6E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60BE6-3FC1-414B-970D-A2ECE897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38D2-C09C-4379-953B-62DFD864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FE8B-A338-40B2-8161-47947779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947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5006-272D-4C41-80DB-E46297D0F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040D9-D2C3-4333-86E6-B148C805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377BA-9EE9-45BB-B77C-ABB452D9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16D64-CB0E-4E84-870B-A1950793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18D8C-DF66-4770-802F-21FE2865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502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FFBC-BC43-473A-A034-94C848A8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B6E91-9BEC-4970-BAF6-21A5BDD26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8D237-A8E0-48FA-9BDF-69FF10F1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62FE-BCB5-49D4-A953-E9D99154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4D455-29D5-4AFC-A956-5904B343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2304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20CD-0B6B-41C0-B0DF-107007AD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557B8-3962-4DA3-AE87-3DC682611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1AA5-9D26-416A-BDF6-B1812DA5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9952F-DB18-4920-A0FB-5525D17E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1379B-247A-4CE7-BACA-FFF02124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9913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DE9-6DF0-4764-A5DB-170F94E8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9725-3BA3-4AD6-8A31-518338B0A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4ABC8-0462-4936-8581-C3041766A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43678-AA91-4150-BFE3-9AC914FC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A8202-6758-4633-ABAC-0BD3B60CC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F0D70-7FCA-49D2-A7F9-6F70CAA7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839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9740-15E8-4487-B6CF-02BCBB74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841D0-352A-4DDF-9AA6-FBE37E45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3A749-CCD2-4A72-AA0A-6F031A9E8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A5841-6708-4CD4-AAB5-837D6CB5B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862B5-F511-4028-AD3C-DEB52329E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4234C-733E-4107-82A0-96EC3CF6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BEC86-80E5-4D3B-A471-001FE96F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DBAA0-229C-4F9C-9B41-BCD53E54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249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DF00-3AE8-4834-9F5F-59A214E3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28CD6-8D16-414B-B6B5-3AD9265F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31063-598D-47C8-98D9-DB41E136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7FF61-9BA0-48DE-B3EC-284BFE57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8660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44DA2-6B31-4694-8A20-14F30C2D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DC51-A405-4F6A-8771-030A9C42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88A4D18-ED69-4D2D-BD8D-1B0CD86498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08079"/>
            <a:ext cx="2152908" cy="46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1200" dirty="0">
                <a:solidFill>
                  <a:schemeClr val="tx1">
                    <a:tint val="75000"/>
                  </a:schemeClr>
                </a:solidFill>
              </a:rPr>
              <a:t>©        الشميمري وسرور 2020</a:t>
            </a:r>
          </a:p>
        </p:txBody>
      </p:sp>
    </p:spTree>
    <p:extLst>
      <p:ext uri="{BB962C8B-B14F-4D97-AF65-F5344CB8AC3E}">
        <p14:creationId xmlns:p14="http://schemas.microsoft.com/office/powerpoint/2010/main" val="3193440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5ED7-734B-423F-B1C5-5152B97A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FF0AF-8141-4F63-A24A-C48B1B485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AB5F8-A75B-4866-A4E5-2D91A7B1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89354-C633-473B-A0F5-2DC68323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81985-BB15-4334-BC8B-2BB3B9C9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20775-352D-424F-AF16-57C48B57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436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5DC9-1D7B-42BA-B723-9C541CD2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018DD-88C6-4D51-A04A-51424779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E464C-C413-45BA-A5F7-0BFAC013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F219D-409D-4887-B269-58EACF36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80A68-CF42-4762-9D21-7E8B284A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1862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DD35-F6DE-4648-806C-DA5B4422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5DA42-0E33-43A8-88D0-4CE2994AE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65CA4-8016-4D8D-B54F-0BF3D37A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127BB-D559-494B-A266-A9A0A332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005AC-8DE9-4EB7-8373-C16A0763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CB89-5B35-49FE-8F71-54FE1327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9053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3438-5ADA-4C01-A9B2-69ED5088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BFA18-B3B1-41B9-9FE6-81C3BCD05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D09B7-131D-4E5A-90E7-2D7D13E8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F33B-45D8-45A6-A047-2438633A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CACE7-EB23-4591-BF49-983C6D69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3748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AC08B2-DEED-49B3-9352-D8B53E8C3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222E0-D43E-41E4-AE5B-E8E139924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77A5-9410-4846-895F-D6EC4B61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0FA6C-2369-4DA2-85F4-F42D8F5E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44AB3-883B-4BE2-B028-3AF11069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5456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047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umbrella, dome, building, black&#10;&#10;Description automatically generated">
            <a:extLst>
              <a:ext uri="{FF2B5EF4-FFF2-40B4-BE49-F238E27FC236}">
                <a16:creationId xmlns:a16="http://schemas.microsoft.com/office/drawing/2014/main" id="{D3A2057D-4E0A-4FC7-BA4B-4F1425E8C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29D55E-D440-4C0C-BAB3-662AD27E9B60}"/>
              </a:ext>
            </a:extLst>
          </p:cNvPr>
          <p:cNvCxnSpPr/>
          <p:nvPr userDrawn="1"/>
        </p:nvCxnSpPr>
        <p:spPr>
          <a:xfrm flipH="1">
            <a:off x="4194628" y="1005908"/>
            <a:ext cx="6502400" cy="0"/>
          </a:xfrm>
          <a:prstGeom prst="line">
            <a:avLst/>
          </a:prstGeom>
          <a:ln w="38100">
            <a:solidFill>
              <a:srgbClr val="EFAE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60FAE2C-D88E-4138-B5A9-FF47058AC309}"/>
              </a:ext>
            </a:extLst>
          </p:cNvPr>
          <p:cNvGrpSpPr/>
          <p:nvPr userDrawn="1"/>
        </p:nvGrpSpPr>
        <p:grpSpPr>
          <a:xfrm>
            <a:off x="11192975" y="0"/>
            <a:ext cx="1149374" cy="1216155"/>
            <a:chOff x="6756014" y="0"/>
            <a:chExt cx="5937734" cy="6282730"/>
          </a:xfrm>
        </p:grpSpPr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5A8A33CD-3CAF-45C5-B9F1-D224DECB22C3}"/>
                </a:ext>
              </a:extLst>
            </p:cNvPr>
            <p:cNvSpPr/>
            <p:nvPr/>
          </p:nvSpPr>
          <p:spPr>
            <a:xfrm>
              <a:off x="8845055" y="3318230"/>
              <a:ext cx="2553288" cy="2553288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605D0182-6CED-4485-8A4E-E12319F4F6D1}"/>
                </a:ext>
              </a:extLst>
            </p:cNvPr>
            <p:cNvSpPr/>
            <p:nvPr/>
          </p:nvSpPr>
          <p:spPr>
            <a:xfrm>
              <a:off x="11291220" y="5191252"/>
              <a:ext cx="784870" cy="784870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97546499-0CAD-4D6A-8086-75B8F945961C}"/>
                </a:ext>
              </a:extLst>
            </p:cNvPr>
            <p:cNvSpPr/>
            <p:nvPr/>
          </p:nvSpPr>
          <p:spPr>
            <a:xfrm>
              <a:off x="8997678" y="3525855"/>
              <a:ext cx="2400665" cy="2400665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3DA89BF3-DA44-4400-9DB1-0F2ADA74AE5B}"/>
                </a:ext>
              </a:extLst>
            </p:cNvPr>
            <p:cNvSpPr/>
            <p:nvPr/>
          </p:nvSpPr>
          <p:spPr>
            <a:xfrm>
              <a:off x="8895867" y="5451904"/>
              <a:ext cx="711113" cy="711113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3CF6665F-A737-4C7B-82EB-14904C38A854}"/>
                </a:ext>
              </a:extLst>
            </p:cNvPr>
            <p:cNvSpPr/>
            <p:nvPr/>
          </p:nvSpPr>
          <p:spPr>
            <a:xfrm>
              <a:off x="8101377" y="3754940"/>
              <a:ext cx="733632" cy="733632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B16B444E-B910-49E7-A3EC-9A6EB6DF2D35}"/>
                </a:ext>
              </a:extLst>
            </p:cNvPr>
            <p:cNvSpPr/>
            <p:nvPr/>
          </p:nvSpPr>
          <p:spPr>
            <a:xfrm>
              <a:off x="7206315" y="1709146"/>
              <a:ext cx="2400665" cy="2400665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F4F16B4D-4699-4FB8-B0EA-03E3E5A2DDE6}"/>
                </a:ext>
              </a:extLst>
            </p:cNvPr>
            <p:cNvSpPr/>
            <p:nvPr/>
          </p:nvSpPr>
          <p:spPr>
            <a:xfrm>
              <a:off x="7218659" y="1337583"/>
              <a:ext cx="1434645" cy="1434645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C87C2B3-F61C-4258-A27E-3686C5FBC0D0}"/>
                </a:ext>
              </a:extLst>
            </p:cNvPr>
            <p:cNvGrpSpPr/>
            <p:nvPr/>
          </p:nvGrpSpPr>
          <p:grpSpPr>
            <a:xfrm>
              <a:off x="6756014" y="0"/>
              <a:ext cx="5937734" cy="5179921"/>
              <a:chOff x="4280967" y="839039"/>
              <a:chExt cx="5937734" cy="5179921"/>
            </a:xfrm>
            <a:effectLst>
              <a:outerShdw blurRad="177800" dist="76200" dir="8100000" sx="106000" sy="106000" algn="tr" rotWithShape="0">
                <a:prstClr val="black">
                  <a:alpha val="38000"/>
                </a:prstClr>
              </a:outerShdw>
            </a:effectLst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52A2FA7F-34C0-494E-A544-43CFBB4AB91B}"/>
                  </a:ext>
                </a:extLst>
              </p:cNvPr>
              <p:cNvSpPr/>
              <p:nvPr/>
            </p:nvSpPr>
            <p:spPr>
              <a:xfrm flipH="1" flipV="1">
                <a:off x="4528356" y="839039"/>
                <a:ext cx="5181699" cy="5179921"/>
              </a:xfrm>
              <a:prstGeom prst="rtTriangle">
                <a:avLst/>
              </a:prstGeom>
              <a:solidFill>
                <a:srgbClr val="EFAE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DEEA0DD7-E759-4926-BF7F-475E5F4FD86C}"/>
                  </a:ext>
                </a:extLst>
              </p:cNvPr>
              <p:cNvSpPr/>
              <p:nvPr/>
            </p:nvSpPr>
            <p:spPr>
              <a:xfrm rot="2698065">
                <a:off x="4280967" y="2601745"/>
                <a:ext cx="5937734" cy="406387"/>
              </a:xfrm>
              <a:prstGeom prst="parallelogram">
                <a:avLst>
                  <a:gd name="adj" fmla="val 98102"/>
                </a:avLst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71FA796B-5FD4-4776-906F-6D3FE90EB6D9}"/>
                </a:ext>
              </a:extLst>
            </p:cNvPr>
            <p:cNvSpPr/>
            <p:nvPr/>
          </p:nvSpPr>
          <p:spPr>
            <a:xfrm>
              <a:off x="10681021" y="3889881"/>
              <a:ext cx="1434645" cy="1434645"/>
            </a:xfrm>
            <a:prstGeom prst="diamond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061D5C63-A9A2-452A-A411-6FD2D8F32B30}"/>
                </a:ext>
              </a:extLst>
            </p:cNvPr>
            <p:cNvSpPr/>
            <p:nvPr/>
          </p:nvSpPr>
          <p:spPr>
            <a:xfrm>
              <a:off x="8475021" y="4381417"/>
              <a:ext cx="1434645" cy="1434645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616341C-E850-43D8-8FD2-1DB5B1EBABB1}"/>
                </a:ext>
              </a:extLst>
            </p:cNvPr>
            <p:cNvSpPr/>
            <p:nvPr/>
          </p:nvSpPr>
          <p:spPr>
            <a:xfrm>
              <a:off x="8337645" y="1276731"/>
              <a:ext cx="724048" cy="724048"/>
            </a:xfrm>
            <a:prstGeom prst="diamond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CAC4DC72-D8FA-4AFC-9A0A-165BDB88FF2F}"/>
                </a:ext>
              </a:extLst>
            </p:cNvPr>
            <p:cNvSpPr/>
            <p:nvPr/>
          </p:nvSpPr>
          <p:spPr>
            <a:xfrm>
              <a:off x="8291280" y="5558682"/>
              <a:ext cx="724048" cy="724048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FF603E19-EE65-4F8A-8135-987071F8CC7A}"/>
                </a:ext>
              </a:extLst>
            </p:cNvPr>
            <p:cNvSpPr/>
            <p:nvPr/>
          </p:nvSpPr>
          <p:spPr>
            <a:xfrm>
              <a:off x="9504845" y="3471071"/>
              <a:ext cx="1008696" cy="1008696"/>
            </a:xfrm>
            <a:prstGeom prst="diamond">
              <a:avLst/>
            </a:prstGeom>
            <a:solidFill>
              <a:schemeClr val="bg1">
                <a:lumMod val="85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0484E808-A927-4FF8-AE39-A0D79DE2F82B}"/>
                </a:ext>
              </a:extLst>
            </p:cNvPr>
            <p:cNvSpPr/>
            <p:nvPr/>
          </p:nvSpPr>
          <p:spPr>
            <a:xfrm>
              <a:off x="7935982" y="1638755"/>
              <a:ext cx="2569029" cy="2569029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  <a:effectLst>
              <a:outerShdw blurRad="215900" dist="38100" sx="114000" sy="11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itle 21">
            <a:extLst>
              <a:ext uri="{FF2B5EF4-FFF2-40B4-BE49-F238E27FC236}">
                <a16:creationId xmlns:a16="http://schemas.microsoft.com/office/drawing/2014/main" id="{7AC874E8-9BBD-46B0-97CB-6A59D9E6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36" y="478575"/>
            <a:ext cx="9214592" cy="436278"/>
          </a:xfrm>
        </p:spPr>
        <p:txBody>
          <a:bodyPr vert="horz" lIns="91440" tIns="45720" rIns="91440" bIns="45720" rtlCol="0" anchor="b">
            <a:normAutofit/>
          </a:bodyPr>
          <a:lstStyle>
            <a:lvl1pPr algn="r" rtl="1">
              <a:defRPr lang="en-US" sz="3000">
                <a:solidFill>
                  <a:srgbClr val="00506B"/>
                </a:solidFill>
                <a:latin typeface="+mj-lt"/>
                <a:ea typeface="GE SS Two Bold" panose="020A0503020102020204" pitchFamily="18" charset="-78"/>
                <a:cs typeface="GE SS Two Bold" panose="020A0503020102020204" pitchFamily="18" charset="-78"/>
              </a:defRPr>
            </a:lvl1pPr>
          </a:lstStyle>
          <a:p>
            <a:pPr marL="0" lvl="0" algn="r" rtl="1"/>
            <a:r>
              <a:rPr lang="en-US"/>
              <a:t>Click to edit Master title style</a:t>
            </a:r>
          </a:p>
        </p:txBody>
      </p:sp>
      <p:sp>
        <p:nvSpPr>
          <p:cNvPr id="24" name="Slide Number Placeholder 85">
            <a:extLst>
              <a:ext uri="{FF2B5EF4-FFF2-40B4-BE49-F238E27FC236}">
                <a16:creationId xmlns:a16="http://schemas.microsoft.com/office/drawing/2014/main" id="{F6D068AA-A6EE-4702-A881-8D0738A0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 dirty="0"/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E1F4FFF9-5ADF-4A85-AC1C-BC707358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 dirty="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E2A5EA1D-5504-4DF5-8002-2DC4123E3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08079"/>
            <a:ext cx="2152908" cy="46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1200" dirty="0">
                <a:solidFill>
                  <a:schemeClr val="tx1">
                    <a:tint val="75000"/>
                  </a:schemeClr>
                </a:solidFill>
              </a:rPr>
              <a:t>©        الشميمري وسرور 2020</a:t>
            </a:r>
          </a:p>
        </p:txBody>
      </p:sp>
    </p:spTree>
    <p:extLst>
      <p:ext uri="{BB962C8B-B14F-4D97-AF65-F5344CB8AC3E}">
        <p14:creationId xmlns:p14="http://schemas.microsoft.com/office/powerpoint/2010/main" val="80414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D4EA-DC90-4BCA-8805-62F6296E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A15B6-EE01-44FA-B31B-62E8A59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D7413-8B1E-4C78-808B-DC50AC8E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C09CA-6652-4146-8E3B-C8E06C0C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E316F-22FE-4D83-BDA2-F899461D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924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8906-250F-4CC1-9D20-14D0744B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ABF8-C2A9-45F9-9DC5-E57E6C464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59324-98F3-4F3F-BA5C-77FFE16A1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B2577-B8D2-42FB-9280-7DF6DC5B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58840-ADF4-4A96-BA20-3E5B93D0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0D6DC-A4EE-417D-815E-F472C3B6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205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7F831-8F5E-471F-A2DF-0641EE9B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053CC-4D3A-46B7-9ADA-B758563E3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3D60A-0A98-492E-B450-811FE104F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77660-051C-49E8-ACA0-B1CB83534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A6796-B686-4591-BE34-D71FD393F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82C4-06AF-4BB2-9593-B7F6F7BC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B9407-6805-426E-AF38-D39C5581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005C-CC2B-4367-B09E-9ADF5F99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330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4C78-713C-4C3C-80EA-64BAB182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AB225-B662-4672-BDA3-611F2237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01CCF-9488-43C4-90CA-AC7BCB0C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95A92-E93F-4787-972F-C625B724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066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87A4A-DC74-4AA3-8AAD-5966D9E0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1A97A-C54E-4C8E-9615-A3A867B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2B2C7-F319-48DF-93B2-B4FE375F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188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3FF6-AFCF-4F87-9100-68B7DED38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CB5B0-175A-49DA-850C-93B7B2FC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3D70C-9875-4CC0-A8A5-BCABCA6FE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C3A5A-4BA1-4F24-ABAA-495E8487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87C31-FBE2-4687-AEBD-7317830C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FCC0D-3895-4517-BDE5-E1363E6E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05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41DC-C5D6-471E-AD07-7D4515CB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DBDC91-8F7F-4D3F-B937-B3F82DF66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524BD-D1C1-4284-9F37-6B02DF755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FFE08-12A8-48AF-A670-FC972DF7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2E745-5650-4444-ABD7-EA74BEF1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D586C-3BD7-4D68-8E51-200FB39B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870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C59B5-BF3A-4659-B5DD-F20560A4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5B03E-3EDB-4390-ADD5-9859BA8EC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A6F7D-62A2-481C-855E-B65FFD7AE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0E0C7-C32E-4D7F-AD9B-5AB07A644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3A889-9C66-4BBE-93DC-21950209F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89D55-D75C-4F24-87F5-5B8662090B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32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2A9DA-7FE8-429A-B831-CD08F2B8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7D2B5-85A9-42C5-968B-5A5C353EC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94577-769F-4567-B4CE-6353F301E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53894-0137-48E2-894B-4DDE4C0A7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C04AF-CDC4-4EEC-BD8C-E5838910E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86BE4-9573-48EB-A40D-97A2603FA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061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svg"/><Relationship Id="rId3" Type="http://schemas.openxmlformats.org/officeDocument/2006/relationships/image" Target="../media/image36.svg"/><Relationship Id="rId7" Type="http://schemas.openxmlformats.org/officeDocument/2006/relationships/image" Target="../media/image46.svg"/><Relationship Id="rId12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11" Type="http://schemas.openxmlformats.org/officeDocument/2006/relationships/image" Target="../media/image24.svg"/><Relationship Id="rId5" Type="http://schemas.openxmlformats.org/officeDocument/2006/relationships/image" Target="../media/image34.svg"/><Relationship Id="rId15" Type="http://schemas.openxmlformats.org/officeDocument/2006/relationships/image" Target="../media/image48.sv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26.sv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3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4126F2-C0DE-4D91-A40B-F36F604D0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6745" cy="6853779"/>
          </a:xfrm>
          <a:prstGeom prst="rect">
            <a:avLst/>
          </a:prstGeom>
          <a:ln>
            <a:solidFill>
              <a:srgbClr val="13690F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2C9BD2-FCCB-411B-9393-280647DFFB3F}"/>
              </a:ext>
            </a:extLst>
          </p:cNvPr>
          <p:cNvSpPr/>
          <p:nvPr/>
        </p:nvSpPr>
        <p:spPr>
          <a:xfrm>
            <a:off x="5401338" y="1763618"/>
            <a:ext cx="491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51B4B"/>
                </a:solidFill>
                <a:effectLst/>
                <a:uLnTx/>
                <a:uFillTx/>
                <a:latin typeface="Dubai" panose="020B0503030403030204" pitchFamily="34" charset="-78"/>
                <a:ea typeface="GE SS Two Bold" panose="020A0503020102020204" pitchFamily="18" charset="-78"/>
                <a:cs typeface="Dubai" panose="020B0503030403030204" pitchFamily="34" charset="-78"/>
              </a:rPr>
              <a:t>حاضنات الأعمال والواحات العلمية</a:t>
            </a:r>
          </a:p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51B4B"/>
                </a:solidFill>
                <a:effectLst/>
                <a:uLnTx/>
                <a:uFillTx/>
                <a:latin typeface="Dubai" panose="020B0503030403030204" pitchFamily="34" charset="-78"/>
                <a:ea typeface="GE SS Two Bold" panose="020A0503020102020204" pitchFamily="18" charset="-78"/>
                <a:cs typeface="Dubai" panose="020B0503030403030204" pitchFamily="34" charset="-78"/>
              </a:rPr>
              <a:t>المفاهيم والتطبيقات في الاقتصاد المعرفي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351B4B"/>
              </a:solidFill>
              <a:effectLst/>
              <a:uLnTx/>
              <a:uFillTx/>
              <a:latin typeface="Dubai" panose="020B0503030403030204" pitchFamily="34" charset="-78"/>
              <a:ea typeface="GE SS Two Bold" panose="020A0503020102020204" pitchFamily="18" charset="-78"/>
              <a:cs typeface="Dubai" panose="020B0503030403030204" pitchFamily="34" charset="-7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217956-0A0B-49AD-B6B7-12C9B159711E}"/>
              </a:ext>
            </a:extLst>
          </p:cNvPr>
          <p:cNvCxnSpPr>
            <a:cxnSpLocks/>
          </p:cNvCxnSpPr>
          <p:nvPr/>
        </p:nvCxnSpPr>
        <p:spPr>
          <a:xfrm flipH="1">
            <a:off x="7203745" y="2973305"/>
            <a:ext cx="3023917" cy="0"/>
          </a:xfrm>
          <a:prstGeom prst="line">
            <a:avLst/>
          </a:prstGeom>
          <a:ln w="57150">
            <a:solidFill>
              <a:srgbClr val="F1B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9BCB3-9BB5-415D-A5EA-FA7907E84C12}"/>
              </a:ext>
            </a:extLst>
          </p:cNvPr>
          <p:cNvSpPr/>
          <p:nvPr/>
        </p:nvSpPr>
        <p:spPr>
          <a:xfrm>
            <a:off x="5502126" y="4031261"/>
            <a:ext cx="5858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3A1F4F"/>
                </a:solidFill>
                <a:effectLst/>
                <a:uLnTx/>
                <a:uFillTx/>
                <a:latin typeface="Dubai" panose="020B0503030403030204" pitchFamily="34" charset="-78"/>
                <a:ea typeface="GE SS Two Bold" panose="020A0503020102020204" pitchFamily="18" charset="-78"/>
                <a:cs typeface="Dubai" panose="020B0503030403030204" pitchFamily="34" charset="-78"/>
              </a:rPr>
              <a:t>أ. د. أحمد الشميمري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A1F4F"/>
                </a:solidFill>
                <a:effectLst/>
                <a:uLnTx/>
                <a:uFillTx/>
                <a:latin typeface="Dubai" panose="020B0503030403030204" pitchFamily="34" charset="-78"/>
                <a:ea typeface="GE SS Two Bold" panose="020A0503020102020204" pitchFamily="18" charset="-78"/>
                <a:cs typeface="Dubai" panose="020B0503030403030204" pitchFamily="34" charset="-78"/>
              </a:rPr>
              <a:t>                      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3A1F4F"/>
                </a:solidFill>
                <a:effectLst/>
                <a:uLnTx/>
                <a:uFillTx/>
                <a:latin typeface="Dubai" panose="020B0503030403030204" pitchFamily="34" charset="-78"/>
                <a:ea typeface="GE SS Two Bold" panose="020A0503020102020204" pitchFamily="18" charset="-78"/>
                <a:cs typeface="Dubai" panose="020B0503030403030204" pitchFamily="34" charset="-78"/>
              </a:rPr>
              <a:t>أ. د. سرور علي سرور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A1F4F"/>
              </a:solidFill>
              <a:effectLst/>
              <a:uLnTx/>
              <a:uFillTx/>
              <a:latin typeface="Dubai" panose="020B0503030403030204" pitchFamily="34" charset="-78"/>
              <a:ea typeface="GE SS Two Bold" panose="020A0503020102020204" pitchFamily="18" charset="-78"/>
              <a:cs typeface="Dubai" panose="020B0503030403030204" pitchFamily="34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574141-E16E-4B1A-9B10-089C5D991C74}"/>
              </a:ext>
            </a:extLst>
          </p:cNvPr>
          <p:cNvGrpSpPr/>
          <p:nvPr/>
        </p:nvGrpSpPr>
        <p:grpSpPr>
          <a:xfrm>
            <a:off x="10132454" y="0"/>
            <a:ext cx="2285138" cy="2417910"/>
            <a:chOff x="6756014" y="0"/>
            <a:chExt cx="5937734" cy="6282730"/>
          </a:xfrm>
        </p:grpSpPr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7AC767A1-BDC4-4A87-B4D5-9AF2B0B277A9}"/>
                </a:ext>
              </a:extLst>
            </p:cNvPr>
            <p:cNvSpPr/>
            <p:nvPr/>
          </p:nvSpPr>
          <p:spPr>
            <a:xfrm>
              <a:off x="8845055" y="3318230"/>
              <a:ext cx="2553288" cy="2553288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FBE3B507-C6C4-439D-BA24-C43866BB561A}"/>
                </a:ext>
              </a:extLst>
            </p:cNvPr>
            <p:cNvSpPr/>
            <p:nvPr/>
          </p:nvSpPr>
          <p:spPr>
            <a:xfrm>
              <a:off x="11291220" y="5191252"/>
              <a:ext cx="784870" cy="784870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DAD75005-8073-47AC-9B4A-185EDC4337A4}"/>
                </a:ext>
              </a:extLst>
            </p:cNvPr>
            <p:cNvSpPr/>
            <p:nvPr/>
          </p:nvSpPr>
          <p:spPr>
            <a:xfrm>
              <a:off x="8997678" y="3525855"/>
              <a:ext cx="2400665" cy="2400665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4C487C76-3BE2-4177-A154-6572C1E1BE2E}"/>
                </a:ext>
              </a:extLst>
            </p:cNvPr>
            <p:cNvSpPr/>
            <p:nvPr/>
          </p:nvSpPr>
          <p:spPr>
            <a:xfrm>
              <a:off x="8895867" y="5451904"/>
              <a:ext cx="711113" cy="711113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8385215A-A005-45B0-9CFF-FFE4F859EC9A}"/>
                </a:ext>
              </a:extLst>
            </p:cNvPr>
            <p:cNvSpPr/>
            <p:nvPr/>
          </p:nvSpPr>
          <p:spPr>
            <a:xfrm>
              <a:off x="8101377" y="3754940"/>
              <a:ext cx="733632" cy="733632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F98FB038-C792-483D-BA3D-4ADD39695E7A}"/>
                </a:ext>
              </a:extLst>
            </p:cNvPr>
            <p:cNvSpPr/>
            <p:nvPr/>
          </p:nvSpPr>
          <p:spPr>
            <a:xfrm>
              <a:off x="7206315" y="1709146"/>
              <a:ext cx="2400665" cy="2400665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A87249FB-E263-48ED-92C0-F3598ED62CF7}"/>
                </a:ext>
              </a:extLst>
            </p:cNvPr>
            <p:cNvSpPr/>
            <p:nvPr/>
          </p:nvSpPr>
          <p:spPr>
            <a:xfrm>
              <a:off x="7218659" y="1337583"/>
              <a:ext cx="1434645" cy="1434645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83CC99E-92E1-42E1-89EA-A47557FFB9D6}"/>
                </a:ext>
              </a:extLst>
            </p:cNvPr>
            <p:cNvGrpSpPr/>
            <p:nvPr/>
          </p:nvGrpSpPr>
          <p:grpSpPr>
            <a:xfrm>
              <a:off x="6756014" y="0"/>
              <a:ext cx="5937734" cy="5179921"/>
              <a:chOff x="4280967" y="839039"/>
              <a:chExt cx="5937734" cy="5179921"/>
            </a:xfrm>
            <a:effectLst>
              <a:outerShdw blurRad="177800" dist="76200" dir="8100000" sx="106000" sy="106000" algn="tr" rotWithShape="0">
                <a:prstClr val="black">
                  <a:alpha val="38000"/>
                </a:prstClr>
              </a:outerShdw>
            </a:effectLst>
          </p:grpSpPr>
          <p:sp>
            <p:nvSpPr>
              <p:cNvPr id="56" name="Right Triangle 55">
                <a:extLst>
                  <a:ext uri="{FF2B5EF4-FFF2-40B4-BE49-F238E27FC236}">
                    <a16:creationId xmlns:a16="http://schemas.microsoft.com/office/drawing/2014/main" id="{9C93B43E-8F2B-4090-8F81-A8F06C365F65}"/>
                  </a:ext>
                </a:extLst>
              </p:cNvPr>
              <p:cNvSpPr/>
              <p:nvPr/>
            </p:nvSpPr>
            <p:spPr>
              <a:xfrm flipH="1" flipV="1">
                <a:off x="4528356" y="839039"/>
                <a:ext cx="5181699" cy="5179921"/>
              </a:xfrm>
              <a:prstGeom prst="rtTriangle">
                <a:avLst/>
              </a:prstGeom>
              <a:solidFill>
                <a:srgbClr val="EFAE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57" name="Parallelogram 56">
                <a:extLst>
                  <a:ext uri="{FF2B5EF4-FFF2-40B4-BE49-F238E27FC236}">
                    <a16:creationId xmlns:a16="http://schemas.microsoft.com/office/drawing/2014/main" id="{334898B8-DE0F-4534-BC84-AB17DC74B5C6}"/>
                  </a:ext>
                </a:extLst>
              </p:cNvPr>
              <p:cNvSpPr/>
              <p:nvPr/>
            </p:nvSpPr>
            <p:spPr>
              <a:xfrm rot="2698065">
                <a:off x="4280967" y="2601745"/>
                <a:ext cx="5937734" cy="406387"/>
              </a:xfrm>
              <a:prstGeom prst="parallelogram">
                <a:avLst>
                  <a:gd name="adj" fmla="val 98102"/>
                </a:avLst>
              </a:prstGeom>
              <a:solidFill>
                <a:srgbClr val="005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</p:grpSp>
        <p:sp>
          <p:nvSpPr>
            <p:cNvPr id="50" name="Diamond 49">
              <a:extLst>
                <a:ext uri="{FF2B5EF4-FFF2-40B4-BE49-F238E27FC236}">
                  <a16:creationId xmlns:a16="http://schemas.microsoft.com/office/drawing/2014/main" id="{F07C29E0-EB10-45F4-AC82-99775915BDA5}"/>
                </a:ext>
              </a:extLst>
            </p:cNvPr>
            <p:cNvSpPr/>
            <p:nvPr/>
          </p:nvSpPr>
          <p:spPr>
            <a:xfrm>
              <a:off x="10681021" y="3889881"/>
              <a:ext cx="1434645" cy="1434645"/>
            </a:xfrm>
            <a:prstGeom prst="diamond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51" name="Diamond 50">
              <a:extLst>
                <a:ext uri="{FF2B5EF4-FFF2-40B4-BE49-F238E27FC236}">
                  <a16:creationId xmlns:a16="http://schemas.microsoft.com/office/drawing/2014/main" id="{9AC963D7-863C-4ED1-B6E1-6F08D087435A}"/>
                </a:ext>
              </a:extLst>
            </p:cNvPr>
            <p:cNvSpPr/>
            <p:nvPr/>
          </p:nvSpPr>
          <p:spPr>
            <a:xfrm>
              <a:off x="8475021" y="4381417"/>
              <a:ext cx="1434645" cy="1434645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52" name="Diamond 51">
              <a:extLst>
                <a:ext uri="{FF2B5EF4-FFF2-40B4-BE49-F238E27FC236}">
                  <a16:creationId xmlns:a16="http://schemas.microsoft.com/office/drawing/2014/main" id="{AAA06CB9-9AAE-4341-9464-8F9622E76940}"/>
                </a:ext>
              </a:extLst>
            </p:cNvPr>
            <p:cNvSpPr/>
            <p:nvPr/>
          </p:nvSpPr>
          <p:spPr>
            <a:xfrm>
              <a:off x="8337645" y="1276731"/>
              <a:ext cx="724048" cy="724048"/>
            </a:xfrm>
            <a:prstGeom prst="diamond">
              <a:avLst/>
            </a:prstGeom>
            <a:solidFill>
              <a:srgbClr val="331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5EED7FD7-7CB1-48CA-BC1F-E6C8D65A620B}"/>
                </a:ext>
              </a:extLst>
            </p:cNvPr>
            <p:cNvSpPr/>
            <p:nvPr/>
          </p:nvSpPr>
          <p:spPr>
            <a:xfrm>
              <a:off x="8291280" y="5558682"/>
              <a:ext cx="724048" cy="724048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54" name="Diamond 53">
              <a:extLst>
                <a:ext uri="{FF2B5EF4-FFF2-40B4-BE49-F238E27FC236}">
                  <a16:creationId xmlns:a16="http://schemas.microsoft.com/office/drawing/2014/main" id="{CEAC743A-A8EC-4510-A789-1CBDF97953D4}"/>
                </a:ext>
              </a:extLst>
            </p:cNvPr>
            <p:cNvSpPr/>
            <p:nvPr/>
          </p:nvSpPr>
          <p:spPr>
            <a:xfrm>
              <a:off x="9504845" y="3471071"/>
              <a:ext cx="1008696" cy="1008696"/>
            </a:xfrm>
            <a:prstGeom prst="diamond">
              <a:avLst/>
            </a:prstGeom>
            <a:solidFill>
              <a:schemeClr val="bg1">
                <a:lumMod val="85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55" name="Diamond 54">
              <a:extLst>
                <a:ext uri="{FF2B5EF4-FFF2-40B4-BE49-F238E27FC236}">
                  <a16:creationId xmlns:a16="http://schemas.microsoft.com/office/drawing/2014/main" id="{4E9CEEFC-6986-4C71-9EB9-1B7745E12315}"/>
                </a:ext>
              </a:extLst>
            </p:cNvPr>
            <p:cNvSpPr/>
            <p:nvPr/>
          </p:nvSpPr>
          <p:spPr>
            <a:xfrm>
              <a:off x="7935982" y="1638755"/>
              <a:ext cx="2569029" cy="2569029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  <a:effectLst>
              <a:outerShdw blurRad="215900" dist="38100" sx="114000" sy="11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FF2A44DD-60DB-46B9-B784-9937BF089147}"/>
              </a:ext>
            </a:extLst>
          </p:cNvPr>
          <p:cNvSpPr/>
          <p:nvPr/>
        </p:nvSpPr>
        <p:spPr>
          <a:xfrm>
            <a:off x="4726745" y="0"/>
            <a:ext cx="196947" cy="6858000"/>
          </a:xfrm>
          <a:prstGeom prst="rect">
            <a:avLst/>
          </a:prstGeom>
          <a:solidFill>
            <a:srgbClr val="F2B2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29341BB-5A4D-4AEA-8639-9EB5A11E7769}"/>
              </a:ext>
            </a:extLst>
          </p:cNvPr>
          <p:cNvGrpSpPr/>
          <p:nvPr/>
        </p:nvGrpSpPr>
        <p:grpSpPr>
          <a:xfrm flipH="1" flipV="1">
            <a:off x="4726745" y="4435869"/>
            <a:ext cx="2285138" cy="2417910"/>
            <a:chOff x="6756011" y="-1"/>
            <a:chExt cx="5937733" cy="6282731"/>
          </a:xfrm>
          <a:effectLst/>
        </p:grpSpPr>
        <p:sp>
          <p:nvSpPr>
            <p:cNvPr id="78" name="Diamond 77">
              <a:extLst>
                <a:ext uri="{FF2B5EF4-FFF2-40B4-BE49-F238E27FC236}">
                  <a16:creationId xmlns:a16="http://schemas.microsoft.com/office/drawing/2014/main" id="{74A8FABD-4ED7-4ED7-A560-9F83238D73B6}"/>
                </a:ext>
              </a:extLst>
            </p:cNvPr>
            <p:cNvSpPr/>
            <p:nvPr/>
          </p:nvSpPr>
          <p:spPr>
            <a:xfrm>
              <a:off x="8845052" y="3318231"/>
              <a:ext cx="2553289" cy="2553287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79" name="Diamond 78">
              <a:extLst>
                <a:ext uri="{FF2B5EF4-FFF2-40B4-BE49-F238E27FC236}">
                  <a16:creationId xmlns:a16="http://schemas.microsoft.com/office/drawing/2014/main" id="{A4A764B3-E056-488C-9AAF-BDFE8D93C5A9}"/>
                </a:ext>
              </a:extLst>
            </p:cNvPr>
            <p:cNvSpPr/>
            <p:nvPr/>
          </p:nvSpPr>
          <p:spPr>
            <a:xfrm>
              <a:off x="11291219" y="5191253"/>
              <a:ext cx="784869" cy="784869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0" name="Diamond 79">
              <a:extLst>
                <a:ext uri="{FF2B5EF4-FFF2-40B4-BE49-F238E27FC236}">
                  <a16:creationId xmlns:a16="http://schemas.microsoft.com/office/drawing/2014/main" id="{B9A5054F-A7F9-453A-864A-39D990707B1D}"/>
                </a:ext>
              </a:extLst>
            </p:cNvPr>
            <p:cNvSpPr/>
            <p:nvPr/>
          </p:nvSpPr>
          <p:spPr>
            <a:xfrm>
              <a:off x="8997675" y="3525857"/>
              <a:ext cx="2400666" cy="2400664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1" name="Diamond 80">
              <a:extLst>
                <a:ext uri="{FF2B5EF4-FFF2-40B4-BE49-F238E27FC236}">
                  <a16:creationId xmlns:a16="http://schemas.microsoft.com/office/drawing/2014/main" id="{B5A73831-5CB8-41A8-92DC-92A009BBBF57}"/>
                </a:ext>
              </a:extLst>
            </p:cNvPr>
            <p:cNvSpPr/>
            <p:nvPr/>
          </p:nvSpPr>
          <p:spPr>
            <a:xfrm>
              <a:off x="8895864" y="5451903"/>
              <a:ext cx="711113" cy="711113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2" name="Diamond 81">
              <a:extLst>
                <a:ext uri="{FF2B5EF4-FFF2-40B4-BE49-F238E27FC236}">
                  <a16:creationId xmlns:a16="http://schemas.microsoft.com/office/drawing/2014/main" id="{B7422DA4-DED3-43E1-B8AE-35343270617A}"/>
                </a:ext>
              </a:extLst>
            </p:cNvPr>
            <p:cNvSpPr/>
            <p:nvPr/>
          </p:nvSpPr>
          <p:spPr>
            <a:xfrm>
              <a:off x="8101376" y="3754941"/>
              <a:ext cx="733631" cy="733631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3" name="Diamond 82">
              <a:extLst>
                <a:ext uri="{FF2B5EF4-FFF2-40B4-BE49-F238E27FC236}">
                  <a16:creationId xmlns:a16="http://schemas.microsoft.com/office/drawing/2014/main" id="{B6837165-26D1-44BB-B139-5373C8A18C4D}"/>
                </a:ext>
              </a:extLst>
            </p:cNvPr>
            <p:cNvSpPr/>
            <p:nvPr/>
          </p:nvSpPr>
          <p:spPr>
            <a:xfrm>
              <a:off x="7206311" y="1709147"/>
              <a:ext cx="2400666" cy="2400664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FF24A5A6-3F30-41D8-A0B2-71616D711F5F}"/>
                </a:ext>
              </a:extLst>
            </p:cNvPr>
            <p:cNvSpPr/>
            <p:nvPr/>
          </p:nvSpPr>
          <p:spPr>
            <a:xfrm>
              <a:off x="7218658" y="1337585"/>
              <a:ext cx="1434644" cy="1434644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0F6C8F1-8E0D-41BA-BD3F-EA8D348516C0}"/>
                </a:ext>
              </a:extLst>
            </p:cNvPr>
            <p:cNvGrpSpPr/>
            <p:nvPr/>
          </p:nvGrpSpPr>
          <p:grpSpPr>
            <a:xfrm>
              <a:off x="6756011" y="-1"/>
              <a:ext cx="5937733" cy="5179922"/>
              <a:chOff x="4280967" y="839040"/>
              <a:chExt cx="5937734" cy="5179926"/>
            </a:xfrm>
            <a:effectLst>
              <a:outerShdw blurRad="177800" dist="76200" dir="8100000" sx="106000" sy="106000" algn="tr" rotWithShape="0">
                <a:prstClr val="black">
                  <a:alpha val="38000"/>
                </a:prstClr>
              </a:outerShdw>
            </a:effectLst>
          </p:grpSpPr>
          <p:sp>
            <p:nvSpPr>
              <p:cNvPr id="92" name="Right Triangle 91">
                <a:extLst>
                  <a:ext uri="{FF2B5EF4-FFF2-40B4-BE49-F238E27FC236}">
                    <a16:creationId xmlns:a16="http://schemas.microsoft.com/office/drawing/2014/main" id="{95CA0B04-C0BF-4437-8709-4E9A99169865}"/>
                  </a:ext>
                </a:extLst>
              </p:cNvPr>
              <p:cNvSpPr/>
              <p:nvPr/>
            </p:nvSpPr>
            <p:spPr>
              <a:xfrm flipH="1" flipV="1">
                <a:off x="4528356" y="839039"/>
                <a:ext cx="5181699" cy="5179921"/>
              </a:xfrm>
              <a:prstGeom prst="rtTriangle">
                <a:avLst/>
              </a:prstGeom>
              <a:solidFill>
                <a:srgbClr val="EFAE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93" name="Parallelogram 92">
                <a:extLst>
                  <a:ext uri="{FF2B5EF4-FFF2-40B4-BE49-F238E27FC236}">
                    <a16:creationId xmlns:a16="http://schemas.microsoft.com/office/drawing/2014/main" id="{E7555195-2625-4980-A803-B3BCE7EB3C2F}"/>
                  </a:ext>
                </a:extLst>
              </p:cNvPr>
              <p:cNvSpPr/>
              <p:nvPr/>
            </p:nvSpPr>
            <p:spPr>
              <a:xfrm rot="2698065">
                <a:off x="4280967" y="2601745"/>
                <a:ext cx="5937734" cy="406387"/>
              </a:xfrm>
              <a:prstGeom prst="parallelogram">
                <a:avLst>
                  <a:gd name="adj" fmla="val 98102"/>
                </a:avLst>
              </a:prstGeom>
              <a:solidFill>
                <a:srgbClr val="005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</p:grp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C8CE1F01-C508-4B7E-BB9D-A4E94B66DD06}"/>
                </a:ext>
              </a:extLst>
            </p:cNvPr>
            <p:cNvSpPr/>
            <p:nvPr/>
          </p:nvSpPr>
          <p:spPr>
            <a:xfrm>
              <a:off x="10678983" y="3899899"/>
              <a:ext cx="1434644" cy="1434644"/>
            </a:xfrm>
            <a:prstGeom prst="diamond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C613678C-2D44-4542-93E7-16FC531ED6BD}"/>
                </a:ext>
              </a:extLst>
            </p:cNvPr>
            <p:cNvSpPr/>
            <p:nvPr/>
          </p:nvSpPr>
          <p:spPr>
            <a:xfrm>
              <a:off x="8475020" y="4381419"/>
              <a:ext cx="1434644" cy="1434644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135884CE-0BE2-44A8-AD6F-20D32A05540C}"/>
                </a:ext>
              </a:extLst>
            </p:cNvPr>
            <p:cNvSpPr/>
            <p:nvPr/>
          </p:nvSpPr>
          <p:spPr>
            <a:xfrm>
              <a:off x="8337644" y="1276730"/>
              <a:ext cx="724048" cy="724048"/>
            </a:xfrm>
            <a:prstGeom prst="diamond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555194D1-ABBA-4148-B6B7-A90503D4FDF0}"/>
                </a:ext>
              </a:extLst>
            </p:cNvPr>
            <p:cNvSpPr/>
            <p:nvPr/>
          </p:nvSpPr>
          <p:spPr>
            <a:xfrm>
              <a:off x="8291278" y="5558682"/>
              <a:ext cx="724048" cy="724048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7BED1DD6-CC5B-4D51-AFBB-29D3E96CCA80}"/>
                </a:ext>
              </a:extLst>
            </p:cNvPr>
            <p:cNvSpPr/>
            <p:nvPr/>
          </p:nvSpPr>
          <p:spPr>
            <a:xfrm>
              <a:off x="9504846" y="3471070"/>
              <a:ext cx="1008696" cy="1008696"/>
            </a:xfrm>
            <a:prstGeom prst="diamond">
              <a:avLst/>
            </a:prstGeom>
            <a:solidFill>
              <a:schemeClr val="bg1">
                <a:lumMod val="85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91" name="Diamond 90">
              <a:extLst>
                <a:ext uri="{FF2B5EF4-FFF2-40B4-BE49-F238E27FC236}">
                  <a16:creationId xmlns:a16="http://schemas.microsoft.com/office/drawing/2014/main" id="{859B990A-591A-4B4B-BC11-3FA65A9A5890}"/>
                </a:ext>
              </a:extLst>
            </p:cNvPr>
            <p:cNvSpPr/>
            <p:nvPr/>
          </p:nvSpPr>
          <p:spPr>
            <a:xfrm>
              <a:off x="7935984" y="1638757"/>
              <a:ext cx="2569028" cy="2569028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  <a:effectLst>
              <a:outerShdw blurRad="215900" dist="38100" sx="114000" sy="11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4B74D3C-EA97-4643-876C-26E5A16EF7FB}"/>
              </a:ext>
            </a:extLst>
          </p:cNvPr>
          <p:cNvCxnSpPr>
            <a:cxnSpLocks/>
          </p:cNvCxnSpPr>
          <p:nvPr/>
        </p:nvCxnSpPr>
        <p:spPr>
          <a:xfrm flipH="1">
            <a:off x="5565796" y="1454593"/>
            <a:ext cx="3023917" cy="0"/>
          </a:xfrm>
          <a:prstGeom prst="line">
            <a:avLst/>
          </a:prstGeom>
          <a:ln w="57150">
            <a:solidFill>
              <a:srgbClr val="F1B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11C0E4C-80E0-4CF2-89AF-CE2B72099C93}"/>
              </a:ext>
            </a:extLst>
          </p:cNvPr>
          <p:cNvSpPr/>
          <p:nvPr/>
        </p:nvSpPr>
        <p:spPr>
          <a:xfrm>
            <a:off x="8257516" y="5323838"/>
            <a:ext cx="3940292" cy="646331"/>
          </a:xfrm>
          <a:prstGeom prst="rect">
            <a:avLst/>
          </a:prstGeom>
          <a:solidFill>
            <a:srgbClr val="00506B"/>
          </a:solidFill>
        </p:spPr>
        <p:txBody>
          <a:bodyPr wrap="square">
            <a:spAutoFit/>
          </a:bodyPr>
          <a:lstStyle/>
          <a:p>
            <a:pPr lvl="0" algn="r" rtl="1"/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ea typeface="GE SS Two Bold" panose="020A0503020102020204" pitchFamily="18" charset="-78"/>
                <a:cs typeface="Dubai" panose="020B0503030403030204" pitchFamily="34" charset="-78"/>
              </a:rPr>
              <a:t>الفصل الثاني/   </a:t>
            </a:r>
          </a:p>
          <a:p>
            <a:pPr lvl="0" algn="r" rtl="1"/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ea typeface="GE SS Two Bold" panose="020A0503020102020204" pitchFamily="18" charset="-78"/>
                <a:cs typeface="Dubai" panose="020B0503030403030204" pitchFamily="34" charset="-78"/>
              </a:rPr>
              <a:t>مفهوم الحاضنات والمسرعات وأهميتها</a:t>
            </a:r>
          </a:p>
        </p:txBody>
      </p:sp>
    </p:spTree>
    <p:extLst>
      <p:ext uri="{BB962C8B-B14F-4D97-AF65-F5344CB8AC3E}">
        <p14:creationId xmlns:p14="http://schemas.microsoft.com/office/powerpoint/2010/main" val="77465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A9E28D-1720-4D04-9299-418C8CC85D82}"/>
              </a:ext>
            </a:extLst>
          </p:cNvPr>
          <p:cNvSpPr/>
          <p:nvPr/>
        </p:nvSpPr>
        <p:spPr>
          <a:xfrm>
            <a:off x="629586" y="4267624"/>
            <a:ext cx="104709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>
                <a:ea typeface="Times New Roman" panose="02020603050405020304" pitchFamily="18" charset="0"/>
              </a:rPr>
              <a:t>وأحد الخيارات الذي استخدم على نطاق واسع، هو تشييد حاضنات الأعمال، التي توفر دعما لإنتاج وتطوير الشركات. </a:t>
            </a:r>
          </a:p>
          <a:p>
            <a:pPr algn="r" rtl="1"/>
            <a:endParaRPr lang="ar-SA" dirty="0">
              <a:ea typeface="Times New Roman" panose="0202060305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506B"/>
                </a:solidFill>
                <a:ea typeface="Times New Roman" panose="02020603050405020304" pitchFamily="18" charset="0"/>
              </a:rPr>
              <a:t>كما تلعب حاضنات الأعمال دورا رئيسيا في</a:t>
            </a:r>
          </a:p>
          <a:p>
            <a:pPr marL="742950" lvl="1" indent="-285750" algn="r" rtl="1">
              <a:buFont typeface="Courier New" panose="02070309020205020404" pitchFamily="49" charset="0"/>
              <a:buChar char="o"/>
            </a:pPr>
            <a:r>
              <a:rPr lang="ar-SA" dirty="0">
                <a:ea typeface="Times New Roman" panose="02020603050405020304" pitchFamily="18" charset="0"/>
              </a:rPr>
              <a:t> توفير المساعدة للرواد الناشئين، خاصة في المراحل الأولى من دورة حياة شركتهم، </a:t>
            </a:r>
          </a:p>
          <a:p>
            <a:pPr marL="742950" lvl="1" indent="-285750" algn="r" rtl="1">
              <a:buFont typeface="Courier New" panose="02070309020205020404" pitchFamily="49" charset="0"/>
              <a:buChar char="o"/>
            </a:pPr>
            <a:r>
              <a:rPr lang="ar-SA" dirty="0">
                <a:ea typeface="Times New Roman" panose="02020603050405020304" pitchFamily="18" charset="0"/>
              </a:rPr>
              <a:t>وتوفر مدى من الخدمات من نظم المكونات مثل المكاتب المشتركة، </a:t>
            </a:r>
          </a:p>
          <a:p>
            <a:pPr marL="742950" lvl="1" indent="-285750" algn="r" rtl="1">
              <a:buFont typeface="Courier New" panose="02070309020205020404" pitchFamily="49" charset="0"/>
              <a:buChar char="o"/>
            </a:pPr>
            <a:r>
              <a:rPr lang="ar-SA" dirty="0">
                <a:ea typeface="Times New Roman" panose="02020603050405020304" pitchFamily="18" charset="0"/>
              </a:rPr>
              <a:t>والاتصال بالمختبرات البحثية إلى نظم البرامج مثل الاتصال بتجمعات المعرفة وشبكة الأعمال لبدء الشركات. هذا الدعم يعطي الشركات المبتدئة بيئة آمنة نسبيا، وبداية متفوقة على غيرها.</a:t>
            </a:r>
            <a:endParaRPr lang="en-SG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EF9A71-CC45-4D07-BC86-3B786B2F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دور حاضنات الأعمال </a:t>
            </a:r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A5FBC-D1FD-4588-8EE1-49263D26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10</a:t>
            </a:fld>
            <a:endParaRPr lang="en-SG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9C0360-106B-44FE-AEFA-737CEF1C01B8}"/>
              </a:ext>
            </a:extLst>
          </p:cNvPr>
          <p:cNvGrpSpPr/>
          <p:nvPr/>
        </p:nvGrpSpPr>
        <p:grpSpPr>
          <a:xfrm>
            <a:off x="2002049" y="970740"/>
            <a:ext cx="8753690" cy="2838959"/>
            <a:chOff x="585183" y="788661"/>
            <a:chExt cx="8753690" cy="28389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AE53D2-5878-4302-AC37-1E0FAA346DA5}"/>
                </a:ext>
              </a:extLst>
            </p:cNvPr>
            <p:cNvSpPr/>
            <p:nvPr/>
          </p:nvSpPr>
          <p:spPr>
            <a:xfrm>
              <a:off x="2008683" y="1297303"/>
              <a:ext cx="7330190" cy="2031325"/>
            </a:xfrm>
            <a:prstGeom prst="rect">
              <a:avLst/>
            </a:prstGeom>
            <a:noFill/>
            <a:ln w="28575">
              <a:solidFill>
                <a:srgbClr val="0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>
                <a:lnSpc>
                  <a:spcPct val="115000"/>
                </a:lnSpc>
                <a:spcAft>
                  <a:spcPts val="1000"/>
                </a:spcAft>
              </a:pPr>
              <a:endParaRPr lang="en-SG" dirty="0">
                <a:solidFill>
                  <a:schemeClr val="tx1"/>
                </a:solidFill>
                <a:latin typeface="Simplified Arabic" panose="02020603050405020304" pitchFamily="18" charset="-78"/>
                <a:ea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0ACFDF-8DEE-4F1D-A27A-A20E00F26068}"/>
                </a:ext>
              </a:extLst>
            </p:cNvPr>
            <p:cNvGrpSpPr/>
            <p:nvPr/>
          </p:nvGrpSpPr>
          <p:grpSpPr>
            <a:xfrm>
              <a:off x="585183" y="788661"/>
              <a:ext cx="3002463" cy="2838959"/>
              <a:chOff x="748687" y="788661"/>
              <a:chExt cx="3002463" cy="2838959"/>
            </a:xfrm>
          </p:grpSpPr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53B006E8-0885-4061-9852-8AE6E9C68A21}"/>
                  </a:ext>
                </a:extLst>
              </p:cNvPr>
              <p:cNvSpPr/>
              <p:nvPr/>
            </p:nvSpPr>
            <p:spPr>
              <a:xfrm>
                <a:off x="748687" y="788661"/>
                <a:ext cx="2838959" cy="2838959"/>
              </a:xfrm>
              <a:prstGeom prst="diamond">
                <a:avLst/>
              </a:prstGeom>
              <a:solidFill>
                <a:srgbClr val="005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2" descr="جيانغ زيمين يريد الحد من نفوذه وراء كواليس السلطة, أخبــــــار">
                <a:extLst>
                  <a:ext uri="{FF2B5EF4-FFF2-40B4-BE49-F238E27FC236}">
                    <a16:creationId xmlns:a16="http://schemas.microsoft.com/office/drawing/2014/main" id="{283156BF-F70D-482E-81F0-131AE8A93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4632" b="7072"/>
              <a:stretch/>
            </p:blipFill>
            <p:spPr bwMode="auto">
              <a:xfrm>
                <a:off x="1052920" y="822812"/>
                <a:ext cx="2698230" cy="2698230"/>
              </a:xfrm>
              <a:prstGeom prst="diamond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9EDCAC-6B2F-4DB8-8950-204E6C5543BE}"/>
                </a:ext>
              </a:extLst>
            </p:cNvPr>
            <p:cNvSpPr/>
            <p:nvPr/>
          </p:nvSpPr>
          <p:spPr>
            <a:xfrm>
              <a:off x="3242872" y="1755228"/>
              <a:ext cx="6096000" cy="10479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dirty="0">
                  <a:latin typeface="Simplified Arabic" panose="02020603050405020304" pitchFamily="18" charset="-78"/>
                  <a:ea typeface="Times New Roman" panose="02020603050405020304" pitchFamily="18" charset="0"/>
                </a:rPr>
                <a:t>يقول </a:t>
              </a:r>
              <a:r>
                <a:rPr lang="ar-SA" dirty="0" err="1">
                  <a:latin typeface="Simplified Arabic" panose="02020603050405020304" pitchFamily="18" charset="-78"/>
                  <a:ea typeface="Times New Roman" panose="02020603050405020304" pitchFamily="18" charset="0"/>
                </a:rPr>
                <a:t>جيانج</a:t>
              </a:r>
              <a:r>
                <a:rPr lang="ar-SA" dirty="0">
                  <a:latin typeface="Simplified Arabic" panose="02020603050405020304" pitchFamily="18" charset="-78"/>
                  <a:ea typeface="Times New Roman" panose="02020603050405020304" pitchFamily="18" charset="0"/>
                </a:rPr>
                <a:t> زيمين </a:t>
              </a:r>
              <a:r>
                <a:rPr lang="en-US" dirty="0">
                  <a:latin typeface="Simplified Arabic" panose="02020603050405020304" pitchFamily="18" charset="-78"/>
                  <a:ea typeface="Times New Roman" panose="02020603050405020304" pitchFamily="18" charset="0"/>
                </a:rPr>
                <a:t>Jiang Zemin</a:t>
              </a:r>
              <a:r>
                <a:rPr lang="ar-SA" dirty="0">
                  <a:latin typeface="Simplified Arabic" panose="02020603050405020304" pitchFamily="18" charset="-78"/>
                  <a:ea typeface="Times New Roman" panose="02020603050405020304" pitchFamily="18" charset="0"/>
                </a:rPr>
                <a:t> رئيس الصين السابق، إن حضانة الأعمال هي: "التطور الأكثر أهمية للتصنيع العلمي التقني في القرن الحادي والعشرين الميلادي"</a:t>
              </a:r>
              <a:endParaRPr lang="en-SG" dirty="0">
                <a:latin typeface="Simplified Arabic" panose="02020603050405020304" pitchFamily="18" charset="-78"/>
                <a:ea typeface="Times New Roman" panose="02020603050405020304" pitchFamily="18" charset="0"/>
              </a:endParaRPr>
            </a:p>
          </p:txBody>
        </p:sp>
      </p:grp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8B53EEF-201F-465E-9951-FBBD827B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5255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Related image">
            <a:extLst>
              <a:ext uri="{FF2B5EF4-FFF2-40B4-BE49-F238E27FC236}">
                <a16:creationId xmlns:a16="http://schemas.microsoft.com/office/drawing/2014/main" id="{6A7BEDB7-4D23-40B1-8A30-804BBAC6D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r="5552" b="6036"/>
          <a:stretch/>
        </p:blipFill>
        <p:spPr bwMode="auto">
          <a:xfrm>
            <a:off x="-21511" y="1"/>
            <a:ext cx="12213511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BDEBFB-FBA9-421F-A2EF-2C382055F7AB}"/>
              </a:ext>
            </a:extLst>
          </p:cNvPr>
          <p:cNvGrpSpPr/>
          <p:nvPr/>
        </p:nvGrpSpPr>
        <p:grpSpPr>
          <a:xfrm flipH="1">
            <a:off x="-530157" y="-203200"/>
            <a:ext cx="5937734" cy="6282730"/>
            <a:chOff x="6756014" y="0"/>
            <a:chExt cx="5937734" cy="6282730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4E0E0ADB-DB2C-4F3C-82F7-85CD1F94AF33}"/>
                </a:ext>
              </a:extLst>
            </p:cNvPr>
            <p:cNvSpPr/>
            <p:nvPr/>
          </p:nvSpPr>
          <p:spPr>
            <a:xfrm>
              <a:off x="8845055" y="3318230"/>
              <a:ext cx="2553288" cy="2553288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69DCD6C3-C7AA-4B04-815B-63373F517710}"/>
                </a:ext>
              </a:extLst>
            </p:cNvPr>
            <p:cNvSpPr/>
            <p:nvPr/>
          </p:nvSpPr>
          <p:spPr>
            <a:xfrm>
              <a:off x="11291220" y="5191252"/>
              <a:ext cx="784870" cy="784870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DCF29C04-F847-4EE8-A860-7AF050046E62}"/>
                </a:ext>
              </a:extLst>
            </p:cNvPr>
            <p:cNvSpPr/>
            <p:nvPr/>
          </p:nvSpPr>
          <p:spPr>
            <a:xfrm>
              <a:off x="8997678" y="3525855"/>
              <a:ext cx="2400665" cy="2400665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4F049B87-ECB3-4859-A954-38838D952585}"/>
                </a:ext>
              </a:extLst>
            </p:cNvPr>
            <p:cNvSpPr/>
            <p:nvPr/>
          </p:nvSpPr>
          <p:spPr>
            <a:xfrm>
              <a:off x="8895867" y="5451904"/>
              <a:ext cx="711113" cy="711113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226DA2EC-8FCD-42D8-BE6D-34FFC49CF2E3}"/>
                </a:ext>
              </a:extLst>
            </p:cNvPr>
            <p:cNvSpPr/>
            <p:nvPr/>
          </p:nvSpPr>
          <p:spPr>
            <a:xfrm>
              <a:off x="8101377" y="3754940"/>
              <a:ext cx="733632" cy="733632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B8BB741E-9F1A-46E2-AD6A-3B09D0C59F6B}"/>
                </a:ext>
              </a:extLst>
            </p:cNvPr>
            <p:cNvSpPr/>
            <p:nvPr/>
          </p:nvSpPr>
          <p:spPr>
            <a:xfrm>
              <a:off x="7206315" y="1709146"/>
              <a:ext cx="2400665" cy="2400665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01489056-2E85-493A-849A-CBC9F4910724}"/>
                </a:ext>
              </a:extLst>
            </p:cNvPr>
            <p:cNvSpPr/>
            <p:nvPr/>
          </p:nvSpPr>
          <p:spPr>
            <a:xfrm>
              <a:off x="7218659" y="1337583"/>
              <a:ext cx="1434645" cy="1434645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57DD2CB-3141-4F93-B291-DB0BB78E1C76}"/>
                </a:ext>
              </a:extLst>
            </p:cNvPr>
            <p:cNvGrpSpPr/>
            <p:nvPr/>
          </p:nvGrpSpPr>
          <p:grpSpPr>
            <a:xfrm>
              <a:off x="6756014" y="0"/>
              <a:ext cx="5937734" cy="5179921"/>
              <a:chOff x="4280967" y="839039"/>
              <a:chExt cx="5937734" cy="5179921"/>
            </a:xfrm>
            <a:effectLst>
              <a:outerShdw blurRad="177800" dist="76200" dir="8100000" sx="106000" sy="106000" algn="tr" rotWithShape="0">
                <a:prstClr val="black">
                  <a:alpha val="38000"/>
                </a:prstClr>
              </a:outerShdw>
            </a:effectLst>
          </p:grpSpPr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00BC668E-5545-46ED-A5C3-C833BE5D2473}"/>
                  </a:ext>
                </a:extLst>
              </p:cNvPr>
              <p:cNvSpPr/>
              <p:nvPr/>
            </p:nvSpPr>
            <p:spPr>
              <a:xfrm flipH="1" flipV="1">
                <a:off x="4528356" y="839039"/>
                <a:ext cx="5181699" cy="5179921"/>
              </a:xfrm>
              <a:prstGeom prst="rtTriangle">
                <a:avLst/>
              </a:prstGeom>
              <a:solidFill>
                <a:srgbClr val="EFAE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B14970E0-6678-4A7A-9743-80671815C432}"/>
                  </a:ext>
                </a:extLst>
              </p:cNvPr>
              <p:cNvSpPr/>
              <p:nvPr/>
            </p:nvSpPr>
            <p:spPr>
              <a:xfrm rot="2698065">
                <a:off x="4280967" y="2601745"/>
                <a:ext cx="5937734" cy="406387"/>
              </a:xfrm>
              <a:prstGeom prst="parallelogram">
                <a:avLst>
                  <a:gd name="adj" fmla="val 98102"/>
                </a:avLst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801E13F8-BD84-43A6-BCF5-7E10A63990E5}"/>
                </a:ext>
              </a:extLst>
            </p:cNvPr>
            <p:cNvSpPr/>
            <p:nvPr/>
          </p:nvSpPr>
          <p:spPr>
            <a:xfrm>
              <a:off x="10681021" y="3889881"/>
              <a:ext cx="1434645" cy="1434645"/>
            </a:xfrm>
            <a:prstGeom prst="diamond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5F5ECACD-8E76-41D1-AAC6-2B64042C2789}"/>
                </a:ext>
              </a:extLst>
            </p:cNvPr>
            <p:cNvSpPr/>
            <p:nvPr/>
          </p:nvSpPr>
          <p:spPr>
            <a:xfrm>
              <a:off x="8475021" y="4381417"/>
              <a:ext cx="1434645" cy="1434645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0EF08387-6E1C-40F9-9AF4-BDC6FAEC05DF}"/>
                </a:ext>
              </a:extLst>
            </p:cNvPr>
            <p:cNvSpPr/>
            <p:nvPr/>
          </p:nvSpPr>
          <p:spPr>
            <a:xfrm>
              <a:off x="8337645" y="1276731"/>
              <a:ext cx="724048" cy="724048"/>
            </a:xfrm>
            <a:prstGeom prst="diamond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F7524AFA-455B-4C2D-98F9-349030E3527E}"/>
                </a:ext>
              </a:extLst>
            </p:cNvPr>
            <p:cNvSpPr/>
            <p:nvPr/>
          </p:nvSpPr>
          <p:spPr>
            <a:xfrm>
              <a:off x="8291280" y="5558682"/>
              <a:ext cx="724048" cy="724048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AA77E5E1-8B24-4FB7-A992-78F8FF24DC69}"/>
                </a:ext>
              </a:extLst>
            </p:cNvPr>
            <p:cNvSpPr/>
            <p:nvPr/>
          </p:nvSpPr>
          <p:spPr>
            <a:xfrm>
              <a:off x="9504845" y="3471071"/>
              <a:ext cx="1008696" cy="1008696"/>
            </a:xfrm>
            <a:prstGeom prst="diamond">
              <a:avLst/>
            </a:prstGeom>
            <a:solidFill>
              <a:schemeClr val="bg1">
                <a:lumMod val="85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7BCA634D-3264-4084-BE11-7B955FFA6DC9}"/>
                </a:ext>
              </a:extLst>
            </p:cNvPr>
            <p:cNvSpPr/>
            <p:nvPr/>
          </p:nvSpPr>
          <p:spPr>
            <a:xfrm>
              <a:off x="7935982" y="1638755"/>
              <a:ext cx="2569029" cy="2569029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  <a:effectLst>
              <a:outerShdw blurRad="215900" dist="38100" sx="114000" sy="11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8872F62-7AD3-4C60-B8EF-D2EE5186F93B}"/>
              </a:ext>
            </a:extLst>
          </p:cNvPr>
          <p:cNvSpPr/>
          <p:nvPr/>
        </p:nvSpPr>
        <p:spPr>
          <a:xfrm>
            <a:off x="4720661" y="4502941"/>
            <a:ext cx="7464138" cy="2106519"/>
          </a:xfrm>
          <a:prstGeom prst="rect">
            <a:avLst/>
          </a:prstGeom>
          <a:solidFill>
            <a:srgbClr val="115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541AF-F1AE-4788-9772-C327F009FDA8}"/>
              </a:ext>
            </a:extLst>
          </p:cNvPr>
          <p:cNvSpPr txBox="1"/>
          <p:nvPr/>
        </p:nvSpPr>
        <p:spPr>
          <a:xfrm>
            <a:off x="4547467" y="4747412"/>
            <a:ext cx="75901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شكرا لكم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659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picture containing umbrella, dome, building, black&#10;&#10;Description automatically generated">
            <a:extLst>
              <a:ext uri="{FF2B5EF4-FFF2-40B4-BE49-F238E27FC236}">
                <a16:creationId xmlns:a16="http://schemas.microsoft.com/office/drawing/2014/main" id="{91EC8F6F-71F0-4125-8675-35120FBFE6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935B5A-1999-423B-8900-1086833A7255}"/>
              </a:ext>
            </a:extLst>
          </p:cNvPr>
          <p:cNvSpPr/>
          <p:nvPr/>
        </p:nvSpPr>
        <p:spPr>
          <a:xfrm flipH="1">
            <a:off x="9845358" y="1431248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الأجندة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16F6FB8-8CAC-47F3-8939-DBBEA4E2C756}"/>
              </a:ext>
            </a:extLst>
          </p:cNvPr>
          <p:cNvGrpSpPr/>
          <p:nvPr/>
        </p:nvGrpSpPr>
        <p:grpSpPr>
          <a:xfrm>
            <a:off x="6773500" y="0"/>
            <a:ext cx="6004560" cy="6353438"/>
            <a:chOff x="6792514" y="0"/>
            <a:chExt cx="5937734" cy="6282730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B8A1893A-CA9F-4AF4-A9AE-B8425761735A}"/>
                </a:ext>
              </a:extLst>
            </p:cNvPr>
            <p:cNvSpPr/>
            <p:nvPr/>
          </p:nvSpPr>
          <p:spPr>
            <a:xfrm>
              <a:off x="8845055" y="3318230"/>
              <a:ext cx="2553288" cy="2553288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70" name="Diamond 69">
              <a:extLst>
                <a:ext uri="{FF2B5EF4-FFF2-40B4-BE49-F238E27FC236}">
                  <a16:creationId xmlns:a16="http://schemas.microsoft.com/office/drawing/2014/main" id="{3B998701-CC27-4478-AB16-B8DB7853980A}"/>
                </a:ext>
              </a:extLst>
            </p:cNvPr>
            <p:cNvSpPr/>
            <p:nvPr/>
          </p:nvSpPr>
          <p:spPr>
            <a:xfrm>
              <a:off x="11291220" y="5191252"/>
              <a:ext cx="784870" cy="784870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71" name="Diamond 70">
              <a:extLst>
                <a:ext uri="{FF2B5EF4-FFF2-40B4-BE49-F238E27FC236}">
                  <a16:creationId xmlns:a16="http://schemas.microsoft.com/office/drawing/2014/main" id="{BAAC6381-158C-4E63-BC94-67351E3DB2DA}"/>
                </a:ext>
              </a:extLst>
            </p:cNvPr>
            <p:cNvSpPr/>
            <p:nvPr/>
          </p:nvSpPr>
          <p:spPr>
            <a:xfrm>
              <a:off x="8997678" y="3525855"/>
              <a:ext cx="2400665" cy="2400665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A303E554-4B2C-449E-A931-A815B30A5B31}"/>
                </a:ext>
              </a:extLst>
            </p:cNvPr>
            <p:cNvSpPr/>
            <p:nvPr/>
          </p:nvSpPr>
          <p:spPr>
            <a:xfrm>
              <a:off x="8895867" y="5451904"/>
              <a:ext cx="711113" cy="711113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9191A70D-F269-4F01-BB39-6CA3ACBF034D}"/>
                </a:ext>
              </a:extLst>
            </p:cNvPr>
            <p:cNvSpPr/>
            <p:nvPr/>
          </p:nvSpPr>
          <p:spPr>
            <a:xfrm>
              <a:off x="8101377" y="3754940"/>
              <a:ext cx="733632" cy="733632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74" name="Diamond 73">
              <a:extLst>
                <a:ext uri="{FF2B5EF4-FFF2-40B4-BE49-F238E27FC236}">
                  <a16:creationId xmlns:a16="http://schemas.microsoft.com/office/drawing/2014/main" id="{CECDFA5B-96E3-47AA-8AE8-77FF24BD97A5}"/>
                </a:ext>
              </a:extLst>
            </p:cNvPr>
            <p:cNvSpPr/>
            <p:nvPr/>
          </p:nvSpPr>
          <p:spPr>
            <a:xfrm>
              <a:off x="7206315" y="1709146"/>
              <a:ext cx="2400665" cy="2400665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F2293D64-0A73-4C03-93B4-5E7EBF9B1308}"/>
                </a:ext>
              </a:extLst>
            </p:cNvPr>
            <p:cNvSpPr/>
            <p:nvPr/>
          </p:nvSpPr>
          <p:spPr>
            <a:xfrm>
              <a:off x="7218659" y="1337583"/>
              <a:ext cx="1434645" cy="1434645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65852FE-9EF1-4129-B06B-406332751508}"/>
                </a:ext>
              </a:extLst>
            </p:cNvPr>
            <p:cNvGrpSpPr/>
            <p:nvPr/>
          </p:nvGrpSpPr>
          <p:grpSpPr>
            <a:xfrm>
              <a:off x="6792514" y="0"/>
              <a:ext cx="5937734" cy="5179921"/>
              <a:chOff x="4317467" y="839039"/>
              <a:chExt cx="5937734" cy="5179921"/>
            </a:xfrm>
            <a:effectLst>
              <a:outerShdw blurRad="177800" dist="76200" dir="8100000" sx="106000" sy="106000" algn="tr" rotWithShape="0">
                <a:prstClr val="black">
                  <a:alpha val="38000"/>
                </a:prstClr>
              </a:outerShdw>
            </a:effectLst>
          </p:grpSpPr>
          <p:sp>
            <p:nvSpPr>
              <p:cNvPr id="83" name="Right Triangle 82">
                <a:extLst>
                  <a:ext uri="{FF2B5EF4-FFF2-40B4-BE49-F238E27FC236}">
                    <a16:creationId xmlns:a16="http://schemas.microsoft.com/office/drawing/2014/main" id="{BFC28A52-81FF-4B20-9C51-F2847290F7CF}"/>
                  </a:ext>
                </a:extLst>
              </p:cNvPr>
              <p:cNvSpPr/>
              <p:nvPr/>
            </p:nvSpPr>
            <p:spPr>
              <a:xfrm flipH="1" flipV="1">
                <a:off x="4528356" y="839039"/>
                <a:ext cx="5181699" cy="5179921"/>
              </a:xfrm>
              <a:prstGeom prst="rtTriangle">
                <a:avLst/>
              </a:prstGeom>
              <a:solidFill>
                <a:srgbClr val="EFAE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B1901907-E36A-4648-A053-5444F7F9929F}"/>
                  </a:ext>
                </a:extLst>
              </p:cNvPr>
              <p:cNvSpPr/>
              <p:nvPr/>
            </p:nvSpPr>
            <p:spPr>
              <a:xfrm rot="2698065">
                <a:off x="4317467" y="2601745"/>
                <a:ext cx="5937734" cy="406387"/>
              </a:xfrm>
              <a:prstGeom prst="parallelogram">
                <a:avLst>
                  <a:gd name="adj" fmla="val 98102"/>
                </a:avLst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</p:grpSp>
        <p:sp>
          <p:nvSpPr>
            <p:cNvPr id="77" name="Diamond 76">
              <a:extLst>
                <a:ext uri="{FF2B5EF4-FFF2-40B4-BE49-F238E27FC236}">
                  <a16:creationId xmlns:a16="http://schemas.microsoft.com/office/drawing/2014/main" id="{B718C0BF-72F1-473F-B5BE-C8C8D21DE5B2}"/>
                </a:ext>
              </a:extLst>
            </p:cNvPr>
            <p:cNvSpPr/>
            <p:nvPr/>
          </p:nvSpPr>
          <p:spPr>
            <a:xfrm>
              <a:off x="10681021" y="3889881"/>
              <a:ext cx="1434645" cy="1434645"/>
            </a:xfrm>
            <a:prstGeom prst="diamond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78" name="Diamond 77">
              <a:extLst>
                <a:ext uri="{FF2B5EF4-FFF2-40B4-BE49-F238E27FC236}">
                  <a16:creationId xmlns:a16="http://schemas.microsoft.com/office/drawing/2014/main" id="{A556B60C-A757-4DDD-9C4B-0F1AA58E52F7}"/>
                </a:ext>
              </a:extLst>
            </p:cNvPr>
            <p:cNvSpPr/>
            <p:nvPr/>
          </p:nvSpPr>
          <p:spPr>
            <a:xfrm>
              <a:off x="8475021" y="4381417"/>
              <a:ext cx="1434645" cy="1434645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79" name="Diamond 78">
              <a:extLst>
                <a:ext uri="{FF2B5EF4-FFF2-40B4-BE49-F238E27FC236}">
                  <a16:creationId xmlns:a16="http://schemas.microsoft.com/office/drawing/2014/main" id="{AEEC37DA-FD09-43AC-9365-44BA82494EB4}"/>
                </a:ext>
              </a:extLst>
            </p:cNvPr>
            <p:cNvSpPr/>
            <p:nvPr/>
          </p:nvSpPr>
          <p:spPr>
            <a:xfrm>
              <a:off x="8337645" y="1276731"/>
              <a:ext cx="724048" cy="724048"/>
            </a:xfrm>
            <a:prstGeom prst="diamond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0" name="Diamond 79">
              <a:extLst>
                <a:ext uri="{FF2B5EF4-FFF2-40B4-BE49-F238E27FC236}">
                  <a16:creationId xmlns:a16="http://schemas.microsoft.com/office/drawing/2014/main" id="{23BA725E-C9A7-4803-A985-CE2DFBD7AE25}"/>
                </a:ext>
              </a:extLst>
            </p:cNvPr>
            <p:cNvSpPr/>
            <p:nvPr/>
          </p:nvSpPr>
          <p:spPr>
            <a:xfrm>
              <a:off x="8291280" y="5558682"/>
              <a:ext cx="724048" cy="724048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1" name="Diamond 80">
              <a:extLst>
                <a:ext uri="{FF2B5EF4-FFF2-40B4-BE49-F238E27FC236}">
                  <a16:creationId xmlns:a16="http://schemas.microsoft.com/office/drawing/2014/main" id="{760B698B-2A3C-4A24-9897-690AA39605F3}"/>
                </a:ext>
              </a:extLst>
            </p:cNvPr>
            <p:cNvSpPr/>
            <p:nvPr/>
          </p:nvSpPr>
          <p:spPr>
            <a:xfrm>
              <a:off x="9504845" y="3471071"/>
              <a:ext cx="1008696" cy="1008696"/>
            </a:xfrm>
            <a:prstGeom prst="diamond">
              <a:avLst/>
            </a:prstGeom>
            <a:solidFill>
              <a:schemeClr val="bg1">
                <a:lumMod val="85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2" name="Diamond 81">
              <a:extLst>
                <a:ext uri="{FF2B5EF4-FFF2-40B4-BE49-F238E27FC236}">
                  <a16:creationId xmlns:a16="http://schemas.microsoft.com/office/drawing/2014/main" id="{6B5F2AC2-983F-4BFC-BA20-26BC2AB7F376}"/>
                </a:ext>
              </a:extLst>
            </p:cNvPr>
            <p:cNvSpPr/>
            <p:nvPr/>
          </p:nvSpPr>
          <p:spPr>
            <a:xfrm>
              <a:off x="7935982" y="1638755"/>
              <a:ext cx="2569029" cy="2569029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  <a:effectLst>
              <a:outerShdw blurRad="215900" dist="38100" sx="114000" sy="11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6A844C2A-27E2-4A19-BD11-42945810EF2E}"/>
              </a:ext>
            </a:extLst>
          </p:cNvPr>
          <p:cNvSpPr/>
          <p:nvPr/>
        </p:nvSpPr>
        <p:spPr>
          <a:xfrm>
            <a:off x="9417776" y="320694"/>
            <a:ext cx="2778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400" b="1" dirty="0">
                <a:solidFill>
                  <a:prstClr val="white"/>
                </a:solidFill>
                <a:latin typeface="Dubai" panose="020B0503030403030204" pitchFamily="34" charset="-78"/>
                <a:ea typeface="GE SS Two Bold" panose="020A0503020102020204" pitchFamily="18" charset="-78"/>
                <a:cs typeface="Dubai" panose="020B0503030403030204" pitchFamily="34" charset="-78"/>
              </a:rPr>
              <a:t>مفهوم الحاضنات والمسرعات وأهميتها</a:t>
            </a:r>
          </a:p>
        </p:txBody>
      </p:sp>
      <p:sp>
        <p:nvSpPr>
          <p:cNvPr id="86" name="Slide Number Placeholder 85">
            <a:extLst>
              <a:ext uri="{FF2B5EF4-FFF2-40B4-BE49-F238E27FC236}">
                <a16:creationId xmlns:a16="http://schemas.microsoft.com/office/drawing/2014/main" id="{48FBB0E1-836D-4632-AAB5-83659E3B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89D55-D75C-4F24-87F5-5B8662090B10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99DE58B-FE95-4C9D-ADFB-FF3E2D74B463}"/>
              </a:ext>
            </a:extLst>
          </p:cNvPr>
          <p:cNvSpPr/>
          <p:nvPr/>
        </p:nvSpPr>
        <p:spPr>
          <a:xfrm>
            <a:off x="7696209" y="2671317"/>
            <a:ext cx="296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ea typeface="GE SS Two Bold" panose="020A0503020102020204" pitchFamily="18" charset="-78"/>
                <a:cs typeface="Dubai" panose="020B0503030403030204" pitchFamily="34" charset="-78"/>
              </a:rPr>
              <a:t>الفصل </a:t>
            </a:r>
            <a:r>
              <a:rPr lang="ar-SA" sz="2400" b="1" dirty="0">
                <a:solidFill>
                  <a:prstClr val="white"/>
                </a:solidFill>
                <a:latin typeface="Dubai" panose="020B0503030403030204" pitchFamily="34" charset="-78"/>
                <a:ea typeface="GE SS Two Bold" panose="020A0503020102020204" pitchFamily="18" charset="-78"/>
                <a:cs typeface="Dubai" panose="020B0503030403030204" pitchFamily="34" charset="-78"/>
              </a:rPr>
              <a:t>الثاني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ea typeface="GE SS Two Bold" panose="020A0503020102020204" pitchFamily="18" charset="-78"/>
              <a:cs typeface="Dubai" panose="020B0503030403030204" pitchFamily="34" charset="-7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728B0-6C04-42CF-BF80-D90C6D79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الفصل الثاني / مفهوم الحاضنات والمسرعات وأهميتها</a:t>
            </a: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C0A7F3-6CF0-412E-8CB9-A8DD80E349C1}"/>
              </a:ext>
            </a:extLst>
          </p:cNvPr>
          <p:cNvGrpSpPr/>
          <p:nvPr/>
        </p:nvGrpSpPr>
        <p:grpSpPr>
          <a:xfrm>
            <a:off x="898246" y="333316"/>
            <a:ext cx="6108211" cy="2204518"/>
            <a:chOff x="395905" y="1277775"/>
            <a:chExt cx="6108211" cy="21777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1E7195-D38C-43FE-BEF2-158A789D4D5C}"/>
                </a:ext>
              </a:extLst>
            </p:cNvPr>
            <p:cNvGrpSpPr/>
            <p:nvPr/>
          </p:nvGrpSpPr>
          <p:grpSpPr>
            <a:xfrm flipH="1">
              <a:off x="395905" y="1277775"/>
              <a:ext cx="6108211" cy="619467"/>
              <a:chOff x="4552520" y="638865"/>
              <a:chExt cx="7181151" cy="225721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498716-178D-4BBF-B24F-376C3AC8848F}"/>
                  </a:ext>
                </a:extLst>
              </p:cNvPr>
              <p:cNvSpPr/>
              <p:nvPr/>
            </p:nvSpPr>
            <p:spPr>
              <a:xfrm>
                <a:off x="4860325" y="638865"/>
                <a:ext cx="6873346" cy="225721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6263" lvl="0" algn="ctr" rtl="1"/>
                <a:r>
                  <a:rPr lang="ar-SA" sz="2000" b="1" dirty="0">
                    <a:solidFill>
                      <a:srgbClr val="11526A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تعريف حاضنات الأعمال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4AFCD3-6AE8-45A7-BE8B-BD43D01BAB77}"/>
                  </a:ext>
                </a:extLst>
              </p:cNvPr>
              <p:cNvSpPr/>
              <p:nvPr/>
            </p:nvSpPr>
            <p:spPr>
              <a:xfrm>
                <a:off x="4552520" y="1314692"/>
                <a:ext cx="770918" cy="905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AE08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01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4AAB110-FB6C-42CC-A16E-2805F70452CC}"/>
                </a:ext>
              </a:extLst>
            </p:cNvPr>
            <p:cNvGrpSpPr/>
            <p:nvPr/>
          </p:nvGrpSpPr>
          <p:grpSpPr>
            <a:xfrm flipH="1">
              <a:off x="395905" y="2055771"/>
              <a:ext cx="6108211" cy="619467"/>
              <a:chOff x="4552520" y="638865"/>
              <a:chExt cx="7181151" cy="225721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796D80A-9BD0-4907-B5CD-167E33A07A95}"/>
                  </a:ext>
                </a:extLst>
              </p:cNvPr>
              <p:cNvSpPr/>
              <p:nvPr/>
            </p:nvSpPr>
            <p:spPr>
              <a:xfrm>
                <a:off x="4860325" y="638865"/>
                <a:ext cx="6873346" cy="225721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6263" lvl="0" algn="ctr" rtl="1"/>
                <a:r>
                  <a:rPr lang="ar-SA" sz="2000" b="1" dirty="0">
                    <a:solidFill>
                      <a:srgbClr val="11526A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تعريف مسرعات الأعمال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D10B77-9470-42C2-9DDA-2ACC5DBD2BAB}"/>
                  </a:ext>
                </a:extLst>
              </p:cNvPr>
              <p:cNvSpPr/>
              <p:nvPr/>
            </p:nvSpPr>
            <p:spPr>
              <a:xfrm>
                <a:off x="4552520" y="1314692"/>
                <a:ext cx="770918" cy="905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AE08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02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C3EDCA4-BB0D-4B83-8CE8-267E6B710B64}"/>
                </a:ext>
              </a:extLst>
            </p:cNvPr>
            <p:cNvGrpSpPr/>
            <p:nvPr/>
          </p:nvGrpSpPr>
          <p:grpSpPr>
            <a:xfrm flipH="1">
              <a:off x="395905" y="2836085"/>
              <a:ext cx="6108211" cy="619467"/>
              <a:chOff x="4552520" y="638865"/>
              <a:chExt cx="7181151" cy="225721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1AD0125-C702-40EA-9F16-67DD1CB0ABA0}"/>
                  </a:ext>
                </a:extLst>
              </p:cNvPr>
              <p:cNvSpPr/>
              <p:nvPr/>
            </p:nvSpPr>
            <p:spPr>
              <a:xfrm>
                <a:off x="4860325" y="638865"/>
                <a:ext cx="6873346" cy="225721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6263" lvl="0" algn="ctr" rtl="1"/>
                <a:r>
                  <a:rPr lang="ar-SA" sz="2000" b="1" dirty="0">
                    <a:solidFill>
                      <a:srgbClr val="11526A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الفرق بين مسرعات الأعمال وحاضنات الأعمال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F45401F-CF3E-4491-BD4A-497ABBDD0D43}"/>
                  </a:ext>
                </a:extLst>
              </p:cNvPr>
              <p:cNvSpPr/>
              <p:nvPr/>
            </p:nvSpPr>
            <p:spPr>
              <a:xfrm>
                <a:off x="4552520" y="1314692"/>
                <a:ext cx="770918" cy="905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AE08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03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E6149F-9CF1-47C1-AF91-52855EEFDAD3}"/>
              </a:ext>
            </a:extLst>
          </p:cNvPr>
          <p:cNvGrpSpPr/>
          <p:nvPr/>
        </p:nvGrpSpPr>
        <p:grpSpPr>
          <a:xfrm>
            <a:off x="898246" y="2641147"/>
            <a:ext cx="6108211" cy="2204518"/>
            <a:chOff x="395905" y="1277775"/>
            <a:chExt cx="6108211" cy="21777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858A440-351B-454B-BB5B-653EA519818C}"/>
                </a:ext>
              </a:extLst>
            </p:cNvPr>
            <p:cNvGrpSpPr/>
            <p:nvPr/>
          </p:nvGrpSpPr>
          <p:grpSpPr>
            <a:xfrm flipH="1">
              <a:off x="395905" y="1277775"/>
              <a:ext cx="6108211" cy="619467"/>
              <a:chOff x="4552520" y="638865"/>
              <a:chExt cx="7181151" cy="22572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7D6AA69-FC65-424C-BF2F-39A463EBEDF3}"/>
                  </a:ext>
                </a:extLst>
              </p:cNvPr>
              <p:cNvSpPr/>
              <p:nvPr/>
            </p:nvSpPr>
            <p:spPr>
              <a:xfrm>
                <a:off x="4860325" y="638865"/>
                <a:ext cx="6873346" cy="225721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6263" lvl="0" algn="ctr" rtl="1"/>
                <a:r>
                  <a:rPr lang="ar-SA" sz="2000" b="1" dirty="0">
                    <a:solidFill>
                      <a:srgbClr val="11526A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حاضنات الأعمال والابتكار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F95361F-CF2E-4260-9F54-0B569323ACB3}"/>
                  </a:ext>
                </a:extLst>
              </p:cNvPr>
              <p:cNvSpPr/>
              <p:nvPr/>
            </p:nvSpPr>
            <p:spPr>
              <a:xfrm>
                <a:off x="4552520" y="1314692"/>
                <a:ext cx="770918" cy="905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AE08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04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DA93B5F-87BF-41FE-87CC-F7205AF1698F}"/>
                </a:ext>
              </a:extLst>
            </p:cNvPr>
            <p:cNvGrpSpPr/>
            <p:nvPr/>
          </p:nvGrpSpPr>
          <p:grpSpPr>
            <a:xfrm flipH="1">
              <a:off x="395905" y="2055771"/>
              <a:ext cx="6108211" cy="619467"/>
              <a:chOff x="4552520" y="638865"/>
              <a:chExt cx="7181151" cy="225721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83A14C6-4327-420A-8DF0-F03D3D985E9A}"/>
                  </a:ext>
                </a:extLst>
              </p:cNvPr>
              <p:cNvSpPr/>
              <p:nvPr/>
            </p:nvSpPr>
            <p:spPr>
              <a:xfrm>
                <a:off x="4860325" y="638865"/>
                <a:ext cx="6873346" cy="225721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6263" lvl="0" algn="ctr" rtl="1"/>
                <a:r>
                  <a:rPr lang="ar-SA" sz="2000" b="1" dirty="0">
                    <a:solidFill>
                      <a:srgbClr val="11526A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تعريف مسرعات الأعمال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0AC6699-14B8-43E1-AB1A-633A4EF92A6D}"/>
                  </a:ext>
                </a:extLst>
              </p:cNvPr>
              <p:cNvSpPr/>
              <p:nvPr/>
            </p:nvSpPr>
            <p:spPr>
              <a:xfrm>
                <a:off x="4552520" y="1314692"/>
                <a:ext cx="770918" cy="905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AE08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05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CDF72CF-FBD7-48BD-92B3-678C262A0600}"/>
                </a:ext>
              </a:extLst>
            </p:cNvPr>
            <p:cNvGrpSpPr/>
            <p:nvPr/>
          </p:nvGrpSpPr>
          <p:grpSpPr>
            <a:xfrm flipH="1">
              <a:off x="395905" y="2836085"/>
              <a:ext cx="6108211" cy="619467"/>
              <a:chOff x="4552520" y="638865"/>
              <a:chExt cx="7181151" cy="225721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0F9274-D31C-4A97-9107-D4026455B262}"/>
                  </a:ext>
                </a:extLst>
              </p:cNvPr>
              <p:cNvSpPr/>
              <p:nvPr/>
            </p:nvSpPr>
            <p:spPr>
              <a:xfrm>
                <a:off x="4860325" y="638865"/>
                <a:ext cx="6873346" cy="225721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6263" lvl="0" algn="ctr" rtl="1"/>
                <a:r>
                  <a:rPr lang="ar-SA" sz="2000" b="1" dirty="0">
                    <a:solidFill>
                      <a:srgbClr val="11526A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حاضنات الأعمال والبحث العلمي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A31FF07-C6EC-4A17-8CC2-BD010F577BEC}"/>
                  </a:ext>
                </a:extLst>
              </p:cNvPr>
              <p:cNvSpPr/>
              <p:nvPr/>
            </p:nvSpPr>
            <p:spPr>
              <a:xfrm>
                <a:off x="4552520" y="1314692"/>
                <a:ext cx="770918" cy="905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AE08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06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BD2C23-32DE-443C-9657-CAF9F1AC3F44}"/>
              </a:ext>
            </a:extLst>
          </p:cNvPr>
          <p:cNvGrpSpPr/>
          <p:nvPr/>
        </p:nvGrpSpPr>
        <p:grpSpPr>
          <a:xfrm>
            <a:off x="898246" y="4948978"/>
            <a:ext cx="6108211" cy="1414623"/>
            <a:chOff x="395905" y="1277775"/>
            <a:chExt cx="6108211" cy="139746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2D8B756-06FB-48EB-9D99-9C312FC4251F}"/>
                </a:ext>
              </a:extLst>
            </p:cNvPr>
            <p:cNvGrpSpPr/>
            <p:nvPr/>
          </p:nvGrpSpPr>
          <p:grpSpPr>
            <a:xfrm flipH="1">
              <a:off x="395905" y="1277775"/>
              <a:ext cx="6108211" cy="619467"/>
              <a:chOff x="4552520" y="638865"/>
              <a:chExt cx="7181151" cy="225721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84ED5B3-0177-4164-8C65-393103F6EFBC}"/>
                  </a:ext>
                </a:extLst>
              </p:cNvPr>
              <p:cNvSpPr/>
              <p:nvPr/>
            </p:nvSpPr>
            <p:spPr>
              <a:xfrm>
                <a:off x="4860325" y="638865"/>
                <a:ext cx="6873346" cy="225721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6263" lvl="0" algn="ctr" rtl="1"/>
                <a:r>
                  <a:rPr lang="ar-SA" sz="2000" b="1" dirty="0">
                    <a:solidFill>
                      <a:srgbClr val="11526A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دور حاضنات الأعمال 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AF32CAC-A862-4A91-AEFD-C6B56E65D4BA}"/>
                  </a:ext>
                </a:extLst>
              </p:cNvPr>
              <p:cNvSpPr/>
              <p:nvPr/>
            </p:nvSpPr>
            <p:spPr>
              <a:xfrm>
                <a:off x="4552520" y="1314692"/>
                <a:ext cx="770918" cy="905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AE08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07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00CDF95-470B-4D84-A74D-6248FAAA6D5C}"/>
                </a:ext>
              </a:extLst>
            </p:cNvPr>
            <p:cNvGrpSpPr/>
            <p:nvPr/>
          </p:nvGrpSpPr>
          <p:grpSpPr>
            <a:xfrm flipH="1">
              <a:off x="395905" y="2055771"/>
              <a:ext cx="6108211" cy="619467"/>
              <a:chOff x="4552520" y="638865"/>
              <a:chExt cx="7181151" cy="225721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8FAFD3A-05BA-4116-9B48-0258AFC6B685}"/>
                  </a:ext>
                </a:extLst>
              </p:cNvPr>
              <p:cNvSpPr/>
              <p:nvPr/>
            </p:nvSpPr>
            <p:spPr>
              <a:xfrm>
                <a:off x="4860325" y="638865"/>
                <a:ext cx="6873346" cy="225721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6263" lvl="0" algn="ctr" rtl="1"/>
                <a:r>
                  <a:rPr lang="ar-SA" sz="2000" b="1" dirty="0">
                    <a:solidFill>
                      <a:srgbClr val="11526A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فوائد حاضنات الأعمال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CEEE6AB-E1C6-49EF-B57C-25F408B1F020}"/>
                  </a:ext>
                </a:extLst>
              </p:cNvPr>
              <p:cNvSpPr/>
              <p:nvPr/>
            </p:nvSpPr>
            <p:spPr>
              <a:xfrm>
                <a:off x="4552520" y="1314692"/>
                <a:ext cx="770918" cy="905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AE08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08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41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epāja Business Incubator interested to develop cooperation | UBC.net">
            <a:extLst>
              <a:ext uri="{FF2B5EF4-FFF2-40B4-BE49-F238E27FC236}">
                <a16:creationId xmlns:a16="http://schemas.microsoft.com/office/drawing/2014/main" id="{1A384604-42F2-4E73-BB31-43E1EC3B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36"/>
            <a:ext cx="12192000" cy="68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9837EB-B44E-4635-AD35-E30979A91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80" y="6446125"/>
            <a:ext cx="1681814" cy="2600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ar-SA" altLang="en-US" sz="1050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rPr>
              <a:t>©        الشميمري وسرور 2020</a:t>
            </a:r>
            <a:endParaRPr lang="ar-SA" altLang="en-US" sz="1050" b="1" dirty="0">
              <a:solidFill>
                <a:schemeClr val="bg1">
                  <a:lumMod val="65000"/>
                </a:schemeClr>
              </a:solidFill>
              <a:latin typeface="ae_Cortoba" panose="02060603050605020204" pitchFamily="18" charset="-78"/>
              <a:cs typeface="Al-Kharashi 3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A6818-DA66-496E-8172-45117FCF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3</a:t>
            </a:fld>
            <a:endParaRPr lang="en-S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7AC19-E7C3-4F31-81A3-DB17A4EFB291}"/>
              </a:ext>
            </a:extLst>
          </p:cNvPr>
          <p:cNvSpPr/>
          <p:nvPr/>
        </p:nvSpPr>
        <p:spPr>
          <a:xfrm>
            <a:off x="0" y="-8983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506B">
                  <a:alpha val="79000"/>
                </a:srgbClr>
              </a:gs>
              <a:gs pos="100000">
                <a:srgbClr val="F1B426">
                  <a:alpha val="84000"/>
                </a:srgbClr>
              </a:gs>
              <a:gs pos="56000">
                <a:schemeClr val="tx1">
                  <a:lumMod val="50000"/>
                  <a:lumOff val="50000"/>
                  <a:alpha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452186-5441-4590-B569-416FA61EBEA8}"/>
              </a:ext>
            </a:extLst>
          </p:cNvPr>
          <p:cNvGrpSpPr/>
          <p:nvPr/>
        </p:nvGrpSpPr>
        <p:grpSpPr>
          <a:xfrm>
            <a:off x="1928451" y="1507312"/>
            <a:ext cx="8042864" cy="3374574"/>
            <a:chOff x="1928451" y="1493244"/>
            <a:chExt cx="8042864" cy="33745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C482E6-F0BB-4E22-BC8C-115E523E3197}"/>
                </a:ext>
              </a:extLst>
            </p:cNvPr>
            <p:cNvSpPr/>
            <p:nvPr/>
          </p:nvSpPr>
          <p:spPr>
            <a:xfrm>
              <a:off x="2220685" y="1493245"/>
              <a:ext cx="7750630" cy="337457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EFAE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2626C2-08A4-4BE6-846C-08BA4D229FE2}"/>
                </a:ext>
              </a:extLst>
            </p:cNvPr>
            <p:cNvSpPr/>
            <p:nvPr/>
          </p:nvSpPr>
          <p:spPr>
            <a:xfrm>
              <a:off x="3352775" y="2190549"/>
              <a:ext cx="6096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rtl="1"/>
              <a:r>
                <a:rPr lang="ar-SA" sz="2000" dirty="0">
                  <a:latin typeface="Dubai" panose="020B0503030403030204" pitchFamily="34" charset="-78"/>
                  <a:ea typeface="GE SS Text UltraLight" panose="020A0503020102020204" pitchFamily="18" charset="-78"/>
                  <a:cs typeface="Dubai" panose="020B0503030403030204" pitchFamily="34" charset="-78"/>
                </a:rPr>
                <a:t> الشميمري وسرور (2014) يعرفان حاضنات الأعمال بأنها : </a:t>
              </a:r>
              <a:endParaRPr lang="en-US" sz="2000" dirty="0">
                <a:latin typeface="Dubai" panose="020B0503030403030204" pitchFamily="34" charset="-78"/>
                <a:ea typeface="GE SS Text UltraLight" panose="020A0503020102020204" pitchFamily="18" charset="-78"/>
                <a:cs typeface="Dubai" panose="020B0503030403030204" pitchFamily="34" charset="-78"/>
              </a:endParaRPr>
            </a:p>
            <a:p>
              <a:pPr algn="r" rtl="1"/>
              <a:endParaRPr lang="ar-SA" sz="2000" dirty="0">
                <a:latin typeface="Dubai" panose="020B0503030403030204" pitchFamily="34" charset="-78"/>
                <a:ea typeface="GE SS Text UltraLight" panose="020A0503020102020204" pitchFamily="18" charset="-78"/>
                <a:cs typeface="Dubai" panose="020B0503030403030204" pitchFamily="34" charset="-78"/>
              </a:endParaRPr>
            </a:p>
            <a:p>
              <a:pPr algn="r" rtl="1"/>
              <a:r>
                <a:rPr lang="ar-SA" sz="2000" dirty="0">
                  <a:latin typeface="Dubai" panose="020B0503030403030204" pitchFamily="34" charset="-78"/>
                  <a:ea typeface="GE SS Text UltraLight" panose="020A0503020102020204" pitchFamily="18" charset="-78"/>
                  <a:cs typeface="Dubai" panose="020B0503030403030204" pitchFamily="34" charset="-78"/>
                </a:rPr>
                <a:t>"وحدة خدمية تهدف إلى تحويل الأفكار والابتكارات إلى مشروعات اقتصادية منتجة، وذلك من خلال تقديم عدد من الخدمات لرواد الأعمال، تشمل التأهيل، والدعم المادي والمعنوي، والاستضافة، والإرشاد".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069E2C-EEBC-4173-9431-C916A37381DF}"/>
                </a:ext>
              </a:extLst>
            </p:cNvPr>
            <p:cNvGrpSpPr/>
            <p:nvPr/>
          </p:nvGrpSpPr>
          <p:grpSpPr>
            <a:xfrm flipH="1">
              <a:off x="1928451" y="1493244"/>
              <a:ext cx="1694813" cy="1793286"/>
              <a:chOff x="6756014" y="0"/>
              <a:chExt cx="5937734" cy="6282730"/>
            </a:xfrm>
          </p:grpSpPr>
          <p:sp>
            <p:nvSpPr>
              <p:cNvPr id="12" name="Diamond 11">
                <a:extLst>
                  <a:ext uri="{FF2B5EF4-FFF2-40B4-BE49-F238E27FC236}">
                    <a16:creationId xmlns:a16="http://schemas.microsoft.com/office/drawing/2014/main" id="{CD968342-DD3C-4F78-9780-D65D854F27E4}"/>
                  </a:ext>
                </a:extLst>
              </p:cNvPr>
              <p:cNvSpPr/>
              <p:nvPr/>
            </p:nvSpPr>
            <p:spPr>
              <a:xfrm>
                <a:off x="8845055" y="3318230"/>
                <a:ext cx="2553288" cy="2553288"/>
              </a:xfrm>
              <a:prstGeom prst="diamond">
                <a:avLst/>
              </a:prstGeom>
              <a:solidFill>
                <a:schemeClr val="bg1">
                  <a:lumMod val="95000"/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iamond 12">
                <a:extLst>
                  <a:ext uri="{FF2B5EF4-FFF2-40B4-BE49-F238E27FC236}">
                    <a16:creationId xmlns:a16="http://schemas.microsoft.com/office/drawing/2014/main" id="{3A35BCE4-DEA1-4918-AEA8-2FD57A706888}"/>
                  </a:ext>
                </a:extLst>
              </p:cNvPr>
              <p:cNvSpPr/>
              <p:nvPr/>
            </p:nvSpPr>
            <p:spPr>
              <a:xfrm>
                <a:off x="11291220" y="5191252"/>
                <a:ext cx="784870" cy="784870"/>
              </a:xfrm>
              <a:prstGeom prst="diamond">
                <a:avLst/>
              </a:prstGeom>
              <a:solidFill>
                <a:schemeClr val="bg1">
                  <a:lumMod val="95000"/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iamond 13">
                <a:extLst>
                  <a:ext uri="{FF2B5EF4-FFF2-40B4-BE49-F238E27FC236}">
                    <a16:creationId xmlns:a16="http://schemas.microsoft.com/office/drawing/2014/main" id="{E99CF28D-6057-4B4B-9D86-3D1543AF9C69}"/>
                  </a:ext>
                </a:extLst>
              </p:cNvPr>
              <p:cNvSpPr/>
              <p:nvPr/>
            </p:nvSpPr>
            <p:spPr>
              <a:xfrm>
                <a:off x="8997678" y="3525855"/>
                <a:ext cx="2400665" cy="2400665"/>
              </a:xfrm>
              <a:prstGeom prst="diamond">
                <a:avLst/>
              </a:prstGeom>
              <a:solidFill>
                <a:schemeClr val="bg1">
                  <a:lumMod val="95000"/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iamond 14">
                <a:extLst>
                  <a:ext uri="{FF2B5EF4-FFF2-40B4-BE49-F238E27FC236}">
                    <a16:creationId xmlns:a16="http://schemas.microsoft.com/office/drawing/2014/main" id="{132FE640-7EB4-4CF4-9518-39B253189C55}"/>
                  </a:ext>
                </a:extLst>
              </p:cNvPr>
              <p:cNvSpPr/>
              <p:nvPr/>
            </p:nvSpPr>
            <p:spPr>
              <a:xfrm>
                <a:off x="8895867" y="5451904"/>
                <a:ext cx="711113" cy="711113"/>
              </a:xfrm>
              <a:prstGeom prst="diamond">
                <a:avLst/>
              </a:prstGeom>
              <a:solidFill>
                <a:schemeClr val="bg1">
                  <a:lumMod val="95000"/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iamond 15">
                <a:extLst>
                  <a:ext uri="{FF2B5EF4-FFF2-40B4-BE49-F238E27FC236}">
                    <a16:creationId xmlns:a16="http://schemas.microsoft.com/office/drawing/2014/main" id="{F0AE27E1-46DB-4C6F-B08A-9A175D08AB9B}"/>
                  </a:ext>
                </a:extLst>
              </p:cNvPr>
              <p:cNvSpPr/>
              <p:nvPr/>
            </p:nvSpPr>
            <p:spPr>
              <a:xfrm>
                <a:off x="8101377" y="3754940"/>
                <a:ext cx="733632" cy="733632"/>
              </a:xfrm>
              <a:prstGeom prst="diamond">
                <a:avLst/>
              </a:prstGeom>
              <a:solidFill>
                <a:schemeClr val="bg1">
                  <a:lumMod val="95000"/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iamond 16">
                <a:extLst>
                  <a:ext uri="{FF2B5EF4-FFF2-40B4-BE49-F238E27FC236}">
                    <a16:creationId xmlns:a16="http://schemas.microsoft.com/office/drawing/2014/main" id="{DD73A54D-E321-4345-931A-5370853FEBFB}"/>
                  </a:ext>
                </a:extLst>
              </p:cNvPr>
              <p:cNvSpPr/>
              <p:nvPr/>
            </p:nvSpPr>
            <p:spPr>
              <a:xfrm>
                <a:off x="7206315" y="1709146"/>
                <a:ext cx="2400665" cy="2400665"/>
              </a:xfrm>
              <a:prstGeom prst="diamond">
                <a:avLst/>
              </a:prstGeom>
              <a:solidFill>
                <a:schemeClr val="bg1">
                  <a:lumMod val="95000"/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iamond 17">
                <a:extLst>
                  <a:ext uri="{FF2B5EF4-FFF2-40B4-BE49-F238E27FC236}">
                    <a16:creationId xmlns:a16="http://schemas.microsoft.com/office/drawing/2014/main" id="{F4C68DF3-0998-4761-91AA-C8CBCB7FCEFA}"/>
                  </a:ext>
                </a:extLst>
              </p:cNvPr>
              <p:cNvSpPr/>
              <p:nvPr/>
            </p:nvSpPr>
            <p:spPr>
              <a:xfrm>
                <a:off x="7218659" y="1337583"/>
                <a:ext cx="1434645" cy="1434645"/>
              </a:xfrm>
              <a:prstGeom prst="diamond">
                <a:avLst/>
              </a:prstGeom>
              <a:solidFill>
                <a:srgbClr val="EFAE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6A94237-2839-4B27-8FAA-62C278E525C1}"/>
                  </a:ext>
                </a:extLst>
              </p:cNvPr>
              <p:cNvGrpSpPr/>
              <p:nvPr/>
            </p:nvGrpSpPr>
            <p:grpSpPr>
              <a:xfrm>
                <a:off x="6756014" y="0"/>
                <a:ext cx="5937734" cy="5179921"/>
                <a:chOff x="4280967" y="839039"/>
                <a:chExt cx="5937734" cy="5179921"/>
              </a:xfrm>
              <a:effectLst>
                <a:outerShdw blurRad="177800" dist="76200" dir="8100000" sx="106000" sy="106000" algn="tr" rotWithShape="0">
                  <a:prstClr val="black">
                    <a:alpha val="38000"/>
                  </a:prstClr>
                </a:outerShdw>
              </a:effectLst>
            </p:grpSpPr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DFA63490-619D-4A65-B792-BD6A4CDAFB1C}"/>
                    </a:ext>
                  </a:extLst>
                </p:cNvPr>
                <p:cNvSpPr/>
                <p:nvPr/>
              </p:nvSpPr>
              <p:spPr>
                <a:xfrm flipH="1" flipV="1">
                  <a:off x="4528356" y="839039"/>
                  <a:ext cx="5181699" cy="5179921"/>
                </a:xfrm>
                <a:prstGeom prst="rtTriangle">
                  <a:avLst/>
                </a:prstGeom>
                <a:solidFill>
                  <a:srgbClr val="EFAE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Parallelogram 26">
                  <a:extLst>
                    <a:ext uri="{FF2B5EF4-FFF2-40B4-BE49-F238E27FC236}">
                      <a16:creationId xmlns:a16="http://schemas.microsoft.com/office/drawing/2014/main" id="{73FC73EC-AE21-451E-811E-0EA2D0396318}"/>
                    </a:ext>
                  </a:extLst>
                </p:cNvPr>
                <p:cNvSpPr/>
                <p:nvPr/>
              </p:nvSpPr>
              <p:spPr>
                <a:xfrm rot="2698065">
                  <a:off x="4280967" y="2601745"/>
                  <a:ext cx="5937734" cy="406387"/>
                </a:xfrm>
                <a:prstGeom prst="parallelogram">
                  <a:avLst>
                    <a:gd name="adj" fmla="val 98102"/>
                  </a:avLst>
                </a:prstGeom>
                <a:solidFill>
                  <a:srgbClr val="1152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Diamond 19">
                <a:extLst>
                  <a:ext uri="{FF2B5EF4-FFF2-40B4-BE49-F238E27FC236}">
                    <a16:creationId xmlns:a16="http://schemas.microsoft.com/office/drawing/2014/main" id="{157D6533-20C2-4C4E-8F64-F659FFEE9F3F}"/>
                  </a:ext>
                </a:extLst>
              </p:cNvPr>
              <p:cNvSpPr/>
              <p:nvPr/>
            </p:nvSpPr>
            <p:spPr>
              <a:xfrm>
                <a:off x="10681021" y="3889881"/>
                <a:ext cx="1434645" cy="1434645"/>
              </a:xfrm>
              <a:prstGeom prst="diamond">
                <a:avLst/>
              </a:prstGeom>
              <a:solidFill>
                <a:srgbClr val="005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iamond 20">
                <a:extLst>
                  <a:ext uri="{FF2B5EF4-FFF2-40B4-BE49-F238E27FC236}">
                    <a16:creationId xmlns:a16="http://schemas.microsoft.com/office/drawing/2014/main" id="{6392E8AF-BDB3-4751-96E4-E7ACEEAE649E}"/>
                  </a:ext>
                </a:extLst>
              </p:cNvPr>
              <p:cNvSpPr/>
              <p:nvPr/>
            </p:nvSpPr>
            <p:spPr>
              <a:xfrm>
                <a:off x="8475021" y="4381417"/>
                <a:ext cx="1434645" cy="1434645"/>
              </a:xfrm>
              <a:prstGeom prst="diamond">
                <a:avLst/>
              </a:prstGeom>
              <a:solidFill>
                <a:srgbClr val="EFAE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iamond 21">
                <a:extLst>
                  <a:ext uri="{FF2B5EF4-FFF2-40B4-BE49-F238E27FC236}">
                    <a16:creationId xmlns:a16="http://schemas.microsoft.com/office/drawing/2014/main" id="{99C33B4C-B2C3-4523-B3B8-BABB93E37B52}"/>
                  </a:ext>
                </a:extLst>
              </p:cNvPr>
              <p:cNvSpPr/>
              <p:nvPr/>
            </p:nvSpPr>
            <p:spPr>
              <a:xfrm>
                <a:off x="8337645" y="1276731"/>
                <a:ext cx="724048" cy="724048"/>
              </a:xfrm>
              <a:prstGeom prst="diamond">
                <a:avLst/>
              </a:prstGeom>
              <a:solidFill>
                <a:srgbClr val="005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iamond 22">
                <a:extLst>
                  <a:ext uri="{FF2B5EF4-FFF2-40B4-BE49-F238E27FC236}">
                    <a16:creationId xmlns:a16="http://schemas.microsoft.com/office/drawing/2014/main" id="{45B3871E-0EE0-4CD1-B36F-DD2A0BB31B54}"/>
                  </a:ext>
                </a:extLst>
              </p:cNvPr>
              <p:cNvSpPr/>
              <p:nvPr/>
            </p:nvSpPr>
            <p:spPr>
              <a:xfrm>
                <a:off x="8291280" y="5558682"/>
                <a:ext cx="724048" cy="724048"/>
              </a:xfrm>
              <a:prstGeom prst="diamond">
                <a:avLst/>
              </a:prstGeom>
              <a:solidFill>
                <a:srgbClr val="F7D3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iamond 23">
                <a:extLst>
                  <a:ext uri="{FF2B5EF4-FFF2-40B4-BE49-F238E27FC236}">
                    <a16:creationId xmlns:a16="http://schemas.microsoft.com/office/drawing/2014/main" id="{B17CD5DD-C7C6-46A7-B97F-9A6CDE3B8B4E}"/>
                  </a:ext>
                </a:extLst>
              </p:cNvPr>
              <p:cNvSpPr/>
              <p:nvPr/>
            </p:nvSpPr>
            <p:spPr>
              <a:xfrm>
                <a:off x="9504845" y="3471071"/>
                <a:ext cx="1008696" cy="1008696"/>
              </a:xfrm>
              <a:prstGeom prst="diamond">
                <a:avLst/>
              </a:prstGeom>
              <a:solidFill>
                <a:schemeClr val="bg1">
                  <a:lumMod val="85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iamond 24">
                <a:extLst>
                  <a:ext uri="{FF2B5EF4-FFF2-40B4-BE49-F238E27FC236}">
                    <a16:creationId xmlns:a16="http://schemas.microsoft.com/office/drawing/2014/main" id="{C63BC95A-24C0-48EC-95F1-7C0F55CA18D1}"/>
                  </a:ext>
                </a:extLst>
              </p:cNvPr>
              <p:cNvSpPr/>
              <p:nvPr/>
            </p:nvSpPr>
            <p:spPr>
              <a:xfrm>
                <a:off x="7935982" y="1638755"/>
                <a:ext cx="2569029" cy="2569029"/>
              </a:xfrm>
              <a:prstGeom prst="diamond">
                <a:avLst/>
              </a:prstGeom>
              <a:solidFill>
                <a:srgbClr val="F7D33B"/>
              </a:solidFill>
              <a:ln>
                <a:noFill/>
              </a:ln>
              <a:effectLst>
                <a:outerShdw blurRad="215900" dist="38100" sx="114000" sy="114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4DDBB-33C0-4C9F-A499-FCCE9A9A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23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68CB6765-D7BA-4BAC-8831-5B5B912C613F}"/>
              </a:ext>
            </a:extLst>
          </p:cNvPr>
          <p:cNvSpPr/>
          <p:nvPr/>
        </p:nvSpPr>
        <p:spPr>
          <a:xfrm>
            <a:off x="7044686" y="0"/>
            <a:ext cx="5156966" cy="6858000"/>
          </a:xfrm>
          <a:prstGeom prst="rect">
            <a:avLst/>
          </a:prstGeom>
          <a:solidFill>
            <a:srgbClr val="115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25" name="Picture 124" descr="A picture containing umbrella, dome, building, black&#10;&#10;Description automatically generated">
            <a:extLst>
              <a:ext uri="{FF2B5EF4-FFF2-40B4-BE49-F238E27FC236}">
                <a16:creationId xmlns:a16="http://schemas.microsoft.com/office/drawing/2014/main" id="{6ECC5CC5-345A-4EBD-9BD2-3B0D50F24B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30540E-8FD0-41DD-8DB0-7FC5EF52D928}"/>
              </a:ext>
            </a:extLst>
          </p:cNvPr>
          <p:cNvSpPr/>
          <p:nvPr/>
        </p:nvSpPr>
        <p:spPr>
          <a:xfrm>
            <a:off x="7335042" y="2661227"/>
            <a:ext cx="44978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وبحسب مجلس الأعمال الصغيرة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Small Business Council, 1988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فإن الحاضنات تتكون من خمسة أبعاد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AF24CA2-364E-4FCA-B37D-C1C6FBA4B4D8}"/>
              </a:ext>
            </a:extLst>
          </p:cNvPr>
          <p:cNvGrpSpPr/>
          <p:nvPr/>
        </p:nvGrpSpPr>
        <p:grpSpPr>
          <a:xfrm>
            <a:off x="831520" y="558484"/>
            <a:ext cx="5921973" cy="5904026"/>
            <a:chOff x="1035994" y="311613"/>
            <a:chExt cx="6483021" cy="646337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34A0B59-54E4-4C1A-8545-A5EF761912F4}"/>
                </a:ext>
              </a:extLst>
            </p:cNvPr>
            <p:cNvGrpSpPr/>
            <p:nvPr/>
          </p:nvGrpSpPr>
          <p:grpSpPr>
            <a:xfrm>
              <a:off x="1629277" y="888555"/>
              <a:ext cx="5296455" cy="5354808"/>
              <a:chOff x="5388477" y="1379610"/>
              <a:chExt cx="5435439" cy="549532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87BC047-5736-4128-912E-8590D4B45470}"/>
                  </a:ext>
                </a:extLst>
              </p:cNvPr>
              <p:cNvSpPr/>
              <p:nvPr/>
            </p:nvSpPr>
            <p:spPr>
              <a:xfrm>
                <a:off x="6564262" y="2730101"/>
                <a:ext cx="2600717" cy="2683767"/>
              </a:xfrm>
              <a:custGeom>
                <a:avLst/>
                <a:gdLst>
                  <a:gd name="connsiteX0" fmla="*/ 1168173 w 2600717"/>
                  <a:gd name="connsiteY0" fmla="*/ 0 h 2683767"/>
                  <a:gd name="connsiteX1" fmla="*/ 1179469 w 2600717"/>
                  <a:gd name="connsiteY1" fmla="*/ 43933 h 2683767"/>
                  <a:gd name="connsiteX2" fmla="*/ 1971647 w 2600717"/>
                  <a:gd name="connsiteY2" fmla="*/ 626743 h 2683767"/>
                  <a:gd name="connsiteX3" fmla="*/ 2294514 w 2600717"/>
                  <a:gd name="connsiteY3" fmla="*/ 561559 h 2683767"/>
                  <a:gd name="connsiteX4" fmla="*/ 2432979 w 2600717"/>
                  <a:gd name="connsiteY4" fmla="*/ 486403 h 2683767"/>
                  <a:gd name="connsiteX5" fmla="*/ 2508952 w 2600717"/>
                  <a:gd name="connsiteY5" fmla="*/ 588000 h 2683767"/>
                  <a:gd name="connsiteX6" fmla="*/ 2577655 w 2600717"/>
                  <a:gd name="connsiteY6" fmla="*/ 701089 h 2683767"/>
                  <a:gd name="connsiteX7" fmla="*/ 2600717 w 2600717"/>
                  <a:gd name="connsiteY7" fmla="*/ 748961 h 2683767"/>
                  <a:gd name="connsiteX8" fmla="*/ 2533701 w 2600717"/>
                  <a:gd name="connsiteY8" fmla="*/ 785336 h 2683767"/>
                  <a:gd name="connsiteX9" fmla="*/ 2167996 w 2600717"/>
                  <a:gd name="connsiteY9" fmla="*/ 1473145 h 2683767"/>
                  <a:gd name="connsiteX10" fmla="*/ 2410942 w 2600717"/>
                  <a:gd name="connsiteY10" fmla="*/ 2059668 h 2683767"/>
                  <a:gd name="connsiteX11" fmla="*/ 2500265 w 2600717"/>
                  <a:gd name="connsiteY11" fmla="*/ 2133367 h 2683767"/>
                  <a:gd name="connsiteX12" fmla="*/ 2429993 w 2600717"/>
                  <a:gd name="connsiteY12" fmla="*/ 2227340 h 2683767"/>
                  <a:gd name="connsiteX13" fmla="*/ 2341468 w 2600717"/>
                  <a:gd name="connsiteY13" fmla="*/ 2324743 h 2683767"/>
                  <a:gd name="connsiteX14" fmla="*/ 2315461 w 2600717"/>
                  <a:gd name="connsiteY14" fmla="*/ 2348380 h 2683767"/>
                  <a:gd name="connsiteX15" fmla="*/ 2268781 w 2600717"/>
                  <a:gd name="connsiteY15" fmla="*/ 2309865 h 2683767"/>
                  <a:gd name="connsiteX16" fmla="*/ 1805017 w 2600717"/>
                  <a:gd name="connsiteY16" fmla="*/ 2168205 h 2683767"/>
                  <a:gd name="connsiteX17" fmla="*/ 1040732 w 2600717"/>
                  <a:gd name="connsiteY17" fmla="*/ 2674807 h 2683767"/>
                  <a:gd name="connsiteX18" fmla="*/ 1037453 w 2600717"/>
                  <a:gd name="connsiteY18" fmla="*/ 2683767 h 2683767"/>
                  <a:gd name="connsiteX19" fmla="*/ 963728 w 2600717"/>
                  <a:gd name="connsiteY19" fmla="*/ 2664811 h 2683767"/>
                  <a:gd name="connsiteX20" fmla="*/ 837711 w 2600717"/>
                  <a:gd name="connsiteY20" fmla="*/ 2618688 h 2683767"/>
                  <a:gd name="connsiteX21" fmla="*/ 768914 w 2600717"/>
                  <a:gd name="connsiteY21" fmla="*/ 2585547 h 2683767"/>
                  <a:gd name="connsiteX22" fmla="*/ 785097 w 2600717"/>
                  <a:gd name="connsiteY22" fmla="*/ 2541334 h 2683767"/>
                  <a:gd name="connsiteX23" fmla="*/ 822388 w 2600717"/>
                  <a:gd name="connsiteY23" fmla="*/ 2294675 h 2683767"/>
                  <a:gd name="connsiteX24" fmla="*/ 77727 w 2600717"/>
                  <a:gd name="connsiteY24" fmla="*/ 1469488 h 2683767"/>
                  <a:gd name="connsiteX25" fmla="*/ 5603 w 2600717"/>
                  <a:gd name="connsiteY25" fmla="*/ 1465846 h 2683767"/>
                  <a:gd name="connsiteX26" fmla="*/ 0 w 2600717"/>
                  <a:gd name="connsiteY26" fmla="*/ 1354875 h 2683767"/>
                  <a:gd name="connsiteX27" fmla="*/ 7081 w 2600717"/>
                  <a:gd name="connsiteY27" fmla="*/ 1214637 h 2683767"/>
                  <a:gd name="connsiteX28" fmla="*/ 13308 w 2600717"/>
                  <a:gd name="connsiteY28" fmla="*/ 1173838 h 2683767"/>
                  <a:gd name="connsiteX29" fmla="*/ 58445 w 2600717"/>
                  <a:gd name="connsiteY29" fmla="*/ 1176117 h 2683767"/>
                  <a:gd name="connsiteX30" fmla="*/ 887914 w 2600717"/>
                  <a:gd name="connsiteY30" fmla="*/ 346648 h 2683767"/>
                  <a:gd name="connsiteX31" fmla="*/ 850623 w 2600717"/>
                  <a:gd name="connsiteY31" fmla="*/ 99989 h 2683767"/>
                  <a:gd name="connsiteX32" fmla="*/ 846216 w 2600717"/>
                  <a:gd name="connsiteY32" fmla="*/ 87949 h 2683767"/>
                  <a:gd name="connsiteX33" fmla="*/ 963728 w 2600717"/>
                  <a:gd name="connsiteY33" fmla="*/ 44939 h 2683767"/>
                  <a:gd name="connsiteX34" fmla="*/ 1095175 w 2600717"/>
                  <a:gd name="connsiteY34" fmla="*/ 11141 h 2683767"/>
                  <a:gd name="connsiteX35" fmla="*/ 1168173 w 2600717"/>
                  <a:gd name="connsiteY35" fmla="*/ 0 h 268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00717" h="2683767">
                    <a:moveTo>
                      <a:pt x="1168173" y="0"/>
                    </a:moveTo>
                    <a:lnTo>
                      <a:pt x="1179469" y="43933"/>
                    </a:lnTo>
                    <a:cubicBezTo>
                      <a:pt x="1284490" y="381583"/>
                      <a:pt x="1599439" y="626743"/>
                      <a:pt x="1971647" y="626743"/>
                    </a:cubicBezTo>
                    <a:cubicBezTo>
                      <a:pt x="2086173" y="626743"/>
                      <a:pt x="2195277" y="603533"/>
                      <a:pt x="2294514" y="561559"/>
                    </a:cubicBezTo>
                    <a:lnTo>
                      <a:pt x="2432979" y="486403"/>
                    </a:lnTo>
                    <a:lnTo>
                      <a:pt x="2508952" y="588000"/>
                    </a:lnTo>
                    <a:cubicBezTo>
                      <a:pt x="2533601" y="624485"/>
                      <a:pt x="2556540" y="662220"/>
                      <a:pt x="2577655" y="701089"/>
                    </a:cubicBezTo>
                    <a:lnTo>
                      <a:pt x="2600717" y="748961"/>
                    </a:lnTo>
                    <a:lnTo>
                      <a:pt x="2533701" y="785336"/>
                    </a:lnTo>
                    <a:cubicBezTo>
                      <a:pt x="2313061" y="934398"/>
                      <a:pt x="2167996" y="1186830"/>
                      <a:pt x="2167996" y="1473145"/>
                    </a:cubicBezTo>
                    <a:cubicBezTo>
                      <a:pt x="2167996" y="1702196"/>
                      <a:pt x="2260837" y="1909564"/>
                      <a:pt x="2410942" y="2059668"/>
                    </a:cubicBezTo>
                    <a:lnTo>
                      <a:pt x="2500265" y="2133367"/>
                    </a:lnTo>
                    <a:lnTo>
                      <a:pt x="2429993" y="2227340"/>
                    </a:lnTo>
                    <a:cubicBezTo>
                      <a:pt x="2402041" y="2261211"/>
                      <a:pt x="2372494" y="2293717"/>
                      <a:pt x="2341468" y="2324743"/>
                    </a:cubicBezTo>
                    <a:lnTo>
                      <a:pt x="2315461" y="2348380"/>
                    </a:lnTo>
                    <a:lnTo>
                      <a:pt x="2268781" y="2309865"/>
                    </a:lnTo>
                    <a:cubicBezTo>
                      <a:pt x="2136397" y="2220428"/>
                      <a:pt x="1976806" y="2168205"/>
                      <a:pt x="1805017" y="2168205"/>
                    </a:cubicBezTo>
                    <a:cubicBezTo>
                      <a:pt x="1461440" y="2168205"/>
                      <a:pt x="1166652" y="2377099"/>
                      <a:pt x="1040732" y="2674807"/>
                    </a:cubicBezTo>
                    <a:lnTo>
                      <a:pt x="1037453" y="2683767"/>
                    </a:lnTo>
                    <a:lnTo>
                      <a:pt x="963728" y="2664811"/>
                    </a:lnTo>
                    <a:cubicBezTo>
                      <a:pt x="920779" y="2651452"/>
                      <a:pt x="878735" y="2636040"/>
                      <a:pt x="837711" y="2618688"/>
                    </a:cubicBezTo>
                    <a:lnTo>
                      <a:pt x="768914" y="2585547"/>
                    </a:lnTo>
                    <a:lnTo>
                      <a:pt x="785097" y="2541334"/>
                    </a:lnTo>
                    <a:cubicBezTo>
                      <a:pt x="809332" y="2463414"/>
                      <a:pt x="822388" y="2380569"/>
                      <a:pt x="822388" y="2294675"/>
                    </a:cubicBezTo>
                    <a:cubicBezTo>
                      <a:pt x="822388" y="1865203"/>
                      <a:pt x="495992" y="1511965"/>
                      <a:pt x="77727" y="1469488"/>
                    </a:cubicBezTo>
                    <a:lnTo>
                      <a:pt x="5603" y="1465846"/>
                    </a:lnTo>
                    <a:lnTo>
                      <a:pt x="0" y="1354875"/>
                    </a:lnTo>
                    <a:cubicBezTo>
                      <a:pt x="0" y="1307530"/>
                      <a:pt x="2399" y="1260746"/>
                      <a:pt x="7081" y="1214637"/>
                    </a:cubicBezTo>
                    <a:lnTo>
                      <a:pt x="13308" y="1173838"/>
                    </a:lnTo>
                    <a:lnTo>
                      <a:pt x="58445" y="1176117"/>
                    </a:lnTo>
                    <a:cubicBezTo>
                      <a:pt x="516548" y="1176117"/>
                      <a:pt x="887914" y="804751"/>
                      <a:pt x="887914" y="346648"/>
                    </a:cubicBezTo>
                    <a:cubicBezTo>
                      <a:pt x="887914" y="260754"/>
                      <a:pt x="874858" y="177909"/>
                      <a:pt x="850623" y="99989"/>
                    </a:cubicBezTo>
                    <a:lnTo>
                      <a:pt x="846216" y="87949"/>
                    </a:lnTo>
                    <a:lnTo>
                      <a:pt x="963728" y="44939"/>
                    </a:lnTo>
                    <a:cubicBezTo>
                      <a:pt x="1006677" y="31581"/>
                      <a:pt x="1050531" y="20276"/>
                      <a:pt x="1095175" y="11141"/>
                    </a:cubicBezTo>
                    <a:lnTo>
                      <a:pt x="1168173" y="0"/>
                    </a:lnTo>
                    <a:close/>
                  </a:path>
                </a:pathLst>
              </a:custGeom>
              <a:gradFill>
                <a:gsLst>
                  <a:gs pos="8000">
                    <a:schemeClr val="bg1"/>
                  </a:gs>
                  <a:gs pos="7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1526A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B805489-8021-4415-9C0B-F530DE54FF31}"/>
                  </a:ext>
                </a:extLst>
              </p:cNvPr>
              <p:cNvGrpSpPr/>
              <p:nvPr/>
            </p:nvGrpSpPr>
            <p:grpSpPr>
              <a:xfrm>
                <a:off x="9164979" y="3376432"/>
                <a:ext cx="1658937" cy="1658937"/>
                <a:chOff x="9164979" y="3376432"/>
                <a:chExt cx="1658937" cy="1658937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EA7C6168-2C93-4EF4-B7C6-2A2EAC112C7C}"/>
                    </a:ext>
                  </a:extLst>
                </p:cNvPr>
                <p:cNvSpPr/>
                <p:nvPr/>
              </p:nvSpPr>
              <p:spPr>
                <a:xfrm>
                  <a:off x="9164979" y="3376432"/>
                  <a:ext cx="1658937" cy="1658937"/>
                </a:xfrm>
                <a:prstGeom prst="ellipse">
                  <a:avLst/>
                </a:prstGeom>
                <a:gradFill>
                  <a:gsLst>
                    <a:gs pos="2000">
                      <a:srgbClr val="F7D33B"/>
                    </a:gs>
                    <a:gs pos="100000">
                      <a:srgbClr val="11526A"/>
                    </a:gs>
                  </a:gsLst>
                  <a:path path="circle">
                    <a:fillToRect l="100000" t="100000"/>
                  </a:path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endParaRP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AAC0188D-C41B-4BA7-916D-231EA75817A5}"/>
                    </a:ext>
                  </a:extLst>
                </p:cNvPr>
                <p:cNvSpPr/>
                <p:nvPr/>
              </p:nvSpPr>
              <p:spPr>
                <a:xfrm>
                  <a:off x="9322825" y="3534278"/>
                  <a:ext cx="1343244" cy="1343244"/>
                </a:xfrm>
                <a:prstGeom prst="ellipse">
                  <a:avLst/>
                </a:prstGeom>
                <a:gradFill>
                  <a:gsLst>
                    <a:gs pos="8000">
                      <a:schemeClr val="bg1"/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152400" dir="1140000" sx="114000" sy="114000" algn="ctr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1526A"/>
                      </a:solidFill>
                      <a:effectLst/>
                      <a:uLnTx/>
                      <a:uFillTx/>
                      <a:latin typeface="Dubai" panose="020B0503030403030204" pitchFamily="34" charset="-78"/>
                      <a:cs typeface="Dubai" panose="020B0503030403030204" pitchFamily="34" charset="-78"/>
                    </a:rPr>
                    <a:t>استشارات </a:t>
                  </a:r>
                </a:p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1526A"/>
                      </a:solidFill>
                      <a:effectLst/>
                      <a:uLnTx/>
                      <a:uFillTx/>
                      <a:latin typeface="Dubai" panose="020B0503030403030204" pitchFamily="34" charset="-78"/>
                      <a:cs typeface="Dubai" panose="020B0503030403030204" pitchFamily="34" charset="-78"/>
                    </a:rPr>
                    <a:t>وإرشاد</a:t>
                  </a:r>
                  <a:endParaRPr kumimoji="0" lang="en-SG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526A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endParaRP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725F057-0754-474A-9904-4119F4BA8708}"/>
                  </a:ext>
                </a:extLst>
              </p:cNvPr>
              <p:cNvGrpSpPr/>
              <p:nvPr/>
            </p:nvGrpSpPr>
            <p:grpSpPr>
              <a:xfrm>
                <a:off x="7860647" y="1379610"/>
                <a:ext cx="1658937" cy="1658937"/>
                <a:chOff x="9164979" y="3376432"/>
                <a:chExt cx="1658937" cy="1658937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D2F0F04F-CFDF-4265-A963-EA6955A75A48}"/>
                    </a:ext>
                  </a:extLst>
                </p:cNvPr>
                <p:cNvSpPr/>
                <p:nvPr/>
              </p:nvSpPr>
              <p:spPr>
                <a:xfrm>
                  <a:off x="9164979" y="3376432"/>
                  <a:ext cx="1658937" cy="1658937"/>
                </a:xfrm>
                <a:prstGeom prst="ellipse">
                  <a:avLst/>
                </a:prstGeom>
                <a:gradFill flip="none" rotWithShape="1">
                  <a:gsLst>
                    <a:gs pos="2000">
                      <a:srgbClr val="F7D33B"/>
                    </a:gs>
                    <a:gs pos="100000">
                      <a:srgbClr val="11526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83CEBB96-EED4-4FFB-8628-834A700FC72B}"/>
                    </a:ext>
                  </a:extLst>
                </p:cNvPr>
                <p:cNvSpPr/>
                <p:nvPr/>
              </p:nvSpPr>
              <p:spPr>
                <a:xfrm>
                  <a:off x="9322825" y="3534278"/>
                  <a:ext cx="1343244" cy="1343244"/>
                </a:xfrm>
                <a:prstGeom prst="ellipse">
                  <a:avLst/>
                </a:prstGeom>
                <a:gradFill>
                  <a:gsLst>
                    <a:gs pos="8000">
                      <a:schemeClr val="bg1"/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152400" dir="1140000" sx="114000" sy="114000" algn="ctr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1526A"/>
                      </a:solidFill>
                      <a:effectLst/>
                      <a:uLnTx/>
                      <a:uFillTx/>
                      <a:latin typeface="Dubai" panose="020B0503030403030204" pitchFamily="34" charset="-78"/>
                      <a:cs typeface="Dubai" panose="020B0503030403030204" pitchFamily="34" charset="-78"/>
                    </a:rPr>
                    <a:t>تطوير للمنشأة</a:t>
                  </a:r>
                </a:p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1526A"/>
                      </a:solidFill>
                      <a:effectLst/>
                      <a:uLnTx/>
                      <a:uFillTx/>
                      <a:latin typeface="Dubai" panose="020B0503030403030204" pitchFamily="34" charset="-78"/>
                      <a:cs typeface="Dubai" panose="020B0503030403030204" pitchFamily="34" charset="-78"/>
                    </a:rPr>
                    <a:t> الناشئة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27ED2F19-922F-44D0-8929-9107A867B982}"/>
                  </a:ext>
                </a:extLst>
              </p:cNvPr>
              <p:cNvGrpSpPr/>
              <p:nvPr/>
            </p:nvGrpSpPr>
            <p:grpSpPr>
              <a:xfrm>
                <a:off x="5522729" y="1903710"/>
                <a:ext cx="1658937" cy="1658937"/>
                <a:chOff x="9164979" y="3376432"/>
                <a:chExt cx="1658937" cy="1658937"/>
              </a:xfrm>
            </p:grpSpPr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EAE69D11-F062-4C69-8A4B-5AD9B471852B}"/>
                    </a:ext>
                  </a:extLst>
                </p:cNvPr>
                <p:cNvSpPr/>
                <p:nvPr/>
              </p:nvSpPr>
              <p:spPr>
                <a:xfrm>
                  <a:off x="9164979" y="3376432"/>
                  <a:ext cx="1658937" cy="1658937"/>
                </a:xfrm>
                <a:prstGeom prst="ellipse">
                  <a:avLst/>
                </a:prstGeom>
                <a:gradFill>
                  <a:gsLst>
                    <a:gs pos="2000">
                      <a:srgbClr val="F7D33B"/>
                    </a:gs>
                    <a:gs pos="100000">
                      <a:srgbClr val="11526A"/>
                    </a:gs>
                  </a:gsLst>
                  <a:path path="circle">
                    <a:fillToRect l="100000" t="100000"/>
                  </a:path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561F282E-1F03-492C-84BC-CCC424884350}"/>
                    </a:ext>
                  </a:extLst>
                </p:cNvPr>
                <p:cNvSpPr/>
                <p:nvPr/>
              </p:nvSpPr>
              <p:spPr>
                <a:xfrm>
                  <a:off x="9322825" y="3534278"/>
                  <a:ext cx="1343244" cy="1343244"/>
                </a:xfrm>
                <a:prstGeom prst="ellipse">
                  <a:avLst/>
                </a:prstGeom>
                <a:gradFill>
                  <a:gsLst>
                    <a:gs pos="8000">
                      <a:schemeClr val="bg1"/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152400" dir="1140000" sx="114000" sy="114000" algn="ctr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1526A"/>
                      </a:solidFill>
                      <a:effectLst/>
                      <a:uLnTx/>
                      <a:uFillTx/>
                      <a:latin typeface="Dubai" panose="020B0503030403030204" pitchFamily="34" charset="-78"/>
                      <a:cs typeface="Dubai" panose="020B0503030403030204" pitchFamily="34" charset="-78"/>
                    </a:rPr>
                    <a:t>خدمات مكتبية</a:t>
                  </a:r>
                  <a:endParaRPr kumimoji="0" lang="en-SG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526A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endParaRP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928A4FCE-8F5C-4056-8DF5-C9B0597AF4C5}"/>
                  </a:ext>
                </a:extLst>
              </p:cNvPr>
              <p:cNvGrpSpPr/>
              <p:nvPr/>
            </p:nvGrpSpPr>
            <p:grpSpPr>
              <a:xfrm>
                <a:off x="5388477" y="4375883"/>
                <a:ext cx="1658937" cy="1658937"/>
                <a:chOff x="9164979" y="3376432"/>
                <a:chExt cx="1658937" cy="1658937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7EEAC84-78D1-4E68-9065-8E142DAA4E0C}"/>
                    </a:ext>
                  </a:extLst>
                </p:cNvPr>
                <p:cNvSpPr/>
                <p:nvPr/>
              </p:nvSpPr>
              <p:spPr>
                <a:xfrm>
                  <a:off x="9164979" y="3376432"/>
                  <a:ext cx="1658937" cy="1658937"/>
                </a:xfrm>
                <a:prstGeom prst="ellipse">
                  <a:avLst/>
                </a:prstGeom>
                <a:gradFill>
                  <a:gsLst>
                    <a:gs pos="2000">
                      <a:srgbClr val="F7D33B"/>
                    </a:gs>
                    <a:gs pos="100000">
                      <a:srgbClr val="11526A"/>
                    </a:gs>
                  </a:gsLst>
                  <a:path path="circle">
                    <a:fillToRect l="100000" t="100000"/>
                  </a:path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endParaRPr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B81049EC-3CDF-43EB-ADF9-13ED5C1BD494}"/>
                    </a:ext>
                  </a:extLst>
                </p:cNvPr>
                <p:cNvSpPr/>
                <p:nvPr/>
              </p:nvSpPr>
              <p:spPr>
                <a:xfrm>
                  <a:off x="9322825" y="3534278"/>
                  <a:ext cx="1343244" cy="1343244"/>
                </a:xfrm>
                <a:prstGeom prst="ellipse">
                  <a:avLst/>
                </a:prstGeom>
                <a:gradFill>
                  <a:gsLst>
                    <a:gs pos="8000">
                      <a:schemeClr val="bg1"/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152400" dir="1140000" sx="114000" sy="114000" algn="ctr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1526A"/>
                      </a:solidFill>
                      <a:effectLst/>
                      <a:uLnTx/>
                      <a:uFillTx/>
                      <a:latin typeface="Dubai" panose="020B0503030403030204" pitchFamily="34" charset="-78"/>
                      <a:cs typeface="Dubai" panose="020B0503030403030204" pitchFamily="34" charset="-78"/>
                    </a:rPr>
                    <a:t>موقع عمل مرن</a:t>
                  </a:r>
                  <a:endParaRPr kumimoji="0" lang="en-SG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526A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endParaRPr>
                </a:p>
              </p:txBody>
            </p:sp>
          </p:grp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F45489D-43E3-476C-A2B2-A3BD02D971F6}"/>
                  </a:ext>
                </a:extLst>
              </p:cNvPr>
              <p:cNvSpPr/>
              <p:nvPr/>
            </p:nvSpPr>
            <p:spPr>
              <a:xfrm>
                <a:off x="7683344" y="5215996"/>
                <a:ext cx="1658937" cy="1658937"/>
              </a:xfrm>
              <a:prstGeom prst="ellipse">
                <a:avLst/>
              </a:prstGeom>
              <a:gradFill>
                <a:gsLst>
                  <a:gs pos="2000">
                    <a:srgbClr val="F7D33B"/>
                  </a:gs>
                  <a:gs pos="100000">
                    <a:srgbClr val="11526A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B7FBD869-980A-4598-B43B-AA443CF00FA1}"/>
                  </a:ext>
                </a:extLst>
              </p:cNvPr>
              <p:cNvSpPr/>
              <p:nvPr/>
            </p:nvSpPr>
            <p:spPr>
              <a:xfrm>
                <a:off x="7841190" y="5373842"/>
                <a:ext cx="1343244" cy="1343244"/>
              </a:xfrm>
              <a:prstGeom prst="ellipse">
                <a:avLst/>
              </a:prstGeom>
              <a:gradFill>
                <a:gsLst>
                  <a:gs pos="8000">
                    <a:schemeClr val="bg1"/>
                  </a:gs>
                  <a:gs pos="7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152400" dir="1140000" sx="114000" sy="114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526A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التعاون والتواصل</a:t>
                </a:r>
                <a:endParaRPr kumimoji="0" lang="en-SG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1526A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6FE8359F-B0EF-4AA5-B7B5-924235EE49C4}"/>
                  </a:ext>
                </a:extLst>
              </p:cNvPr>
              <p:cNvGrpSpPr/>
              <p:nvPr/>
            </p:nvGrpSpPr>
            <p:grpSpPr>
              <a:xfrm>
                <a:off x="7132855" y="3449224"/>
                <a:ext cx="1582778" cy="1323556"/>
                <a:chOff x="7200587" y="3533889"/>
                <a:chExt cx="1582778" cy="1323556"/>
              </a:xfrm>
            </p:grpSpPr>
            <p:pic>
              <p:nvPicPr>
                <p:cNvPr id="105" name="Graphic 104">
                  <a:extLst>
                    <a:ext uri="{FF2B5EF4-FFF2-40B4-BE49-F238E27FC236}">
                      <a16:creationId xmlns:a16="http://schemas.microsoft.com/office/drawing/2014/main" id="{7E9F71AF-71F6-4985-84E0-708DEEEB6C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1936" y="3533889"/>
                  <a:ext cx="640080" cy="640080"/>
                </a:xfrm>
                <a:prstGeom prst="rect">
                  <a:avLst/>
                </a:prstGeom>
              </p:spPr>
            </p:pic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61A6E6E-8E00-4287-9EFA-704A09D1F7CA}"/>
                    </a:ext>
                  </a:extLst>
                </p:cNvPr>
                <p:cNvSpPr txBox="1"/>
                <p:nvPr/>
              </p:nvSpPr>
              <p:spPr>
                <a:xfrm>
                  <a:off x="7200587" y="4062158"/>
                  <a:ext cx="1582778" cy="795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1526A"/>
                      </a:solidFill>
                      <a:effectLst/>
                      <a:uLnTx/>
                      <a:uFillTx/>
                      <a:latin typeface="Dubai" panose="020B0503030403030204" pitchFamily="34" charset="-78"/>
                      <a:cs typeface="Dubai" panose="020B0503030403030204" pitchFamily="34" charset="-78"/>
                    </a:rPr>
                    <a:t>أبعاد الحاضنات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526A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endParaRPr>
                </a:p>
              </p:txBody>
            </p:sp>
          </p:grpSp>
        </p:grp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5C869543-173D-4C5D-9319-829D3868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42757" y="311613"/>
              <a:ext cx="457200" cy="457200"/>
            </a:xfrm>
            <a:prstGeom prst="rect">
              <a:avLst/>
            </a:prstGeom>
          </p:spPr>
        </p:pic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E4C74140-806E-4EB0-AE5C-C7279DEC5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5122" y="6317787"/>
              <a:ext cx="457200" cy="457200"/>
            </a:xfrm>
            <a:prstGeom prst="rect">
              <a:avLst/>
            </a:prstGeom>
          </p:spPr>
        </p:pic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9FD04C19-79C8-4625-8EE1-3B7315166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61815" y="3283485"/>
              <a:ext cx="457200" cy="457200"/>
            </a:xfrm>
            <a:prstGeom prst="rect">
              <a:avLst/>
            </a:prstGeom>
          </p:spPr>
        </p:pic>
        <p:pic>
          <p:nvPicPr>
            <p:cNvPr id="118" name="Graphic 117">
              <a:extLst>
                <a:ext uri="{FF2B5EF4-FFF2-40B4-BE49-F238E27FC236}">
                  <a16:creationId xmlns:a16="http://schemas.microsoft.com/office/drawing/2014/main" id="{C9E1D475-5325-4F5D-A406-8177FF4EF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5994" y="4398245"/>
              <a:ext cx="457200" cy="457200"/>
            </a:xfrm>
            <a:prstGeom prst="rect">
              <a:avLst/>
            </a:prstGeom>
          </p:spPr>
        </p:pic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845BAE65-D53F-4808-BD63-CB8A96C8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43967" y="1747314"/>
              <a:ext cx="457200" cy="457200"/>
            </a:xfrm>
            <a:prstGeom prst="rect">
              <a:avLst/>
            </a:prstGeom>
          </p:spPr>
        </p:pic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F95E654-335B-4329-B09E-9A5E1E92BE90}"/>
              </a:ext>
            </a:extLst>
          </p:cNvPr>
          <p:cNvCxnSpPr/>
          <p:nvPr/>
        </p:nvCxnSpPr>
        <p:spPr>
          <a:xfrm>
            <a:off x="7044267" y="519478"/>
            <a:ext cx="0" cy="6056658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78E676A-6D24-44CD-A8C7-185F314E6972}"/>
              </a:ext>
            </a:extLst>
          </p:cNvPr>
          <p:cNvGrpSpPr/>
          <p:nvPr/>
        </p:nvGrpSpPr>
        <p:grpSpPr>
          <a:xfrm>
            <a:off x="11192975" y="0"/>
            <a:ext cx="1149374" cy="1216155"/>
            <a:chOff x="6756014" y="0"/>
            <a:chExt cx="5937734" cy="6282730"/>
          </a:xfrm>
        </p:grpSpPr>
        <p:sp>
          <p:nvSpPr>
            <p:cNvPr id="145" name="Diamond 144">
              <a:extLst>
                <a:ext uri="{FF2B5EF4-FFF2-40B4-BE49-F238E27FC236}">
                  <a16:creationId xmlns:a16="http://schemas.microsoft.com/office/drawing/2014/main" id="{540FA3F0-E448-445E-893B-B466EB24F389}"/>
                </a:ext>
              </a:extLst>
            </p:cNvPr>
            <p:cNvSpPr/>
            <p:nvPr/>
          </p:nvSpPr>
          <p:spPr>
            <a:xfrm>
              <a:off x="8845055" y="3318230"/>
              <a:ext cx="2553288" cy="2553288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46" name="Diamond 145">
              <a:extLst>
                <a:ext uri="{FF2B5EF4-FFF2-40B4-BE49-F238E27FC236}">
                  <a16:creationId xmlns:a16="http://schemas.microsoft.com/office/drawing/2014/main" id="{D55D6AD1-8007-47C9-8FFF-39F2F613A813}"/>
                </a:ext>
              </a:extLst>
            </p:cNvPr>
            <p:cNvSpPr/>
            <p:nvPr/>
          </p:nvSpPr>
          <p:spPr>
            <a:xfrm>
              <a:off x="11291220" y="5191252"/>
              <a:ext cx="784870" cy="784870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47" name="Diamond 146">
              <a:extLst>
                <a:ext uri="{FF2B5EF4-FFF2-40B4-BE49-F238E27FC236}">
                  <a16:creationId xmlns:a16="http://schemas.microsoft.com/office/drawing/2014/main" id="{CF734EFC-D02B-4809-9565-3D9FA7B16370}"/>
                </a:ext>
              </a:extLst>
            </p:cNvPr>
            <p:cNvSpPr/>
            <p:nvPr/>
          </p:nvSpPr>
          <p:spPr>
            <a:xfrm>
              <a:off x="8997678" y="3525855"/>
              <a:ext cx="2400665" cy="2400665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48" name="Diamond 147">
              <a:extLst>
                <a:ext uri="{FF2B5EF4-FFF2-40B4-BE49-F238E27FC236}">
                  <a16:creationId xmlns:a16="http://schemas.microsoft.com/office/drawing/2014/main" id="{2393E0F9-4D07-4BB2-955C-7CCE2B2776E8}"/>
                </a:ext>
              </a:extLst>
            </p:cNvPr>
            <p:cNvSpPr/>
            <p:nvPr/>
          </p:nvSpPr>
          <p:spPr>
            <a:xfrm>
              <a:off x="8895867" y="5451904"/>
              <a:ext cx="711113" cy="711113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49" name="Diamond 148">
              <a:extLst>
                <a:ext uri="{FF2B5EF4-FFF2-40B4-BE49-F238E27FC236}">
                  <a16:creationId xmlns:a16="http://schemas.microsoft.com/office/drawing/2014/main" id="{09283D69-B617-4EE2-BAC1-97535DE3DB87}"/>
                </a:ext>
              </a:extLst>
            </p:cNvPr>
            <p:cNvSpPr/>
            <p:nvPr/>
          </p:nvSpPr>
          <p:spPr>
            <a:xfrm>
              <a:off x="8101377" y="3754940"/>
              <a:ext cx="733632" cy="733632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50" name="Diamond 149">
              <a:extLst>
                <a:ext uri="{FF2B5EF4-FFF2-40B4-BE49-F238E27FC236}">
                  <a16:creationId xmlns:a16="http://schemas.microsoft.com/office/drawing/2014/main" id="{063BDB59-E28D-4B09-8C83-C3B97E5C23E7}"/>
                </a:ext>
              </a:extLst>
            </p:cNvPr>
            <p:cNvSpPr/>
            <p:nvPr/>
          </p:nvSpPr>
          <p:spPr>
            <a:xfrm>
              <a:off x="7206315" y="1709146"/>
              <a:ext cx="2400665" cy="2400665"/>
            </a:xfrm>
            <a:prstGeom prst="diamond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51" name="Diamond 150">
              <a:extLst>
                <a:ext uri="{FF2B5EF4-FFF2-40B4-BE49-F238E27FC236}">
                  <a16:creationId xmlns:a16="http://schemas.microsoft.com/office/drawing/2014/main" id="{933A2558-4B27-49AE-8FED-8D425CB8B9DB}"/>
                </a:ext>
              </a:extLst>
            </p:cNvPr>
            <p:cNvSpPr/>
            <p:nvPr/>
          </p:nvSpPr>
          <p:spPr>
            <a:xfrm>
              <a:off x="7218659" y="1337583"/>
              <a:ext cx="1434645" cy="1434645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F7D53C8-D3D2-4F26-8C90-4C0887D462AD}"/>
                </a:ext>
              </a:extLst>
            </p:cNvPr>
            <p:cNvGrpSpPr/>
            <p:nvPr/>
          </p:nvGrpSpPr>
          <p:grpSpPr>
            <a:xfrm>
              <a:off x="6756014" y="0"/>
              <a:ext cx="5937734" cy="5179921"/>
              <a:chOff x="4280967" y="839039"/>
              <a:chExt cx="5937734" cy="5179921"/>
            </a:xfrm>
            <a:effectLst>
              <a:outerShdw blurRad="177800" dist="76200" dir="8100000" sx="106000" sy="106000" algn="tr" rotWithShape="0">
                <a:prstClr val="black">
                  <a:alpha val="38000"/>
                </a:prstClr>
              </a:outerShdw>
            </a:effectLst>
          </p:grpSpPr>
          <p:sp>
            <p:nvSpPr>
              <p:cNvPr id="159" name="Right Triangle 158">
                <a:extLst>
                  <a:ext uri="{FF2B5EF4-FFF2-40B4-BE49-F238E27FC236}">
                    <a16:creationId xmlns:a16="http://schemas.microsoft.com/office/drawing/2014/main" id="{BD3FD214-7536-4D5F-BA6B-3E22C5C68E7D}"/>
                  </a:ext>
                </a:extLst>
              </p:cNvPr>
              <p:cNvSpPr/>
              <p:nvPr/>
            </p:nvSpPr>
            <p:spPr>
              <a:xfrm flipH="1" flipV="1">
                <a:off x="4528356" y="839039"/>
                <a:ext cx="5181699" cy="5179921"/>
              </a:xfrm>
              <a:prstGeom prst="rtTriangle">
                <a:avLst/>
              </a:prstGeom>
              <a:solidFill>
                <a:srgbClr val="EFAE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60" name="Parallelogram 159">
                <a:extLst>
                  <a:ext uri="{FF2B5EF4-FFF2-40B4-BE49-F238E27FC236}">
                    <a16:creationId xmlns:a16="http://schemas.microsoft.com/office/drawing/2014/main" id="{FD83DFCD-C6E1-40E1-AE96-8D1471CCDBE7}"/>
                  </a:ext>
                </a:extLst>
              </p:cNvPr>
              <p:cNvSpPr/>
              <p:nvPr/>
            </p:nvSpPr>
            <p:spPr>
              <a:xfrm rot="2698065">
                <a:off x="4280967" y="2601745"/>
                <a:ext cx="5937734" cy="406387"/>
              </a:xfrm>
              <a:prstGeom prst="parallelogram">
                <a:avLst>
                  <a:gd name="adj" fmla="val 98102"/>
                </a:avLst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</p:grpSp>
        <p:sp>
          <p:nvSpPr>
            <p:cNvPr id="153" name="Diamond 152">
              <a:extLst>
                <a:ext uri="{FF2B5EF4-FFF2-40B4-BE49-F238E27FC236}">
                  <a16:creationId xmlns:a16="http://schemas.microsoft.com/office/drawing/2014/main" id="{96F7C84D-E7AC-477C-89F8-B2CBF42CD4AE}"/>
                </a:ext>
              </a:extLst>
            </p:cNvPr>
            <p:cNvSpPr/>
            <p:nvPr/>
          </p:nvSpPr>
          <p:spPr>
            <a:xfrm>
              <a:off x="10681021" y="3889881"/>
              <a:ext cx="1434645" cy="1434645"/>
            </a:xfrm>
            <a:prstGeom prst="diamond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54" name="Diamond 153">
              <a:extLst>
                <a:ext uri="{FF2B5EF4-FFF2-40B4-BE49-F238E27FC236}">
                  <a16:creationId xmlns:a16="http://schemas.microsoft.com/office/drawing/2014/main" id="{B34B8995-383E-432D-8858-D9012C8749B1}"/>
                </a:ext>
              </a:extLst>
            </p:cNvPr>
            <p:cNvSpPr/>
            <p:nvPr/>
          </p:nvSpPr>
          <p:spPr>
            <a:xfrm>
              <a:off x="8475021" y="4381417"/>
              <a:ext cx="1434645" cy="1434645"/>
            </a:xfrm>
            <a:prstGeom prst="diamond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55" name="Diamond 154">
              <a:extLst>
                <a:ext uri="{FF2B5EF4-FFF2-40B4-BE49-F238E27FC236}">
                  <a16:creationId xmlns:a16="http://schemas.microsoft.com/office/drawing/2014/main" id="{A8F50380-709C-4B6C-8DB6-DA35F895DBDA}"/>
                </a:ext>
              </a:extLst>
            </p:cNvPr>
            <p:cNvSpPr/>
            <p:nvPr/>
          </p:nvSpPr>
          <p:spPr>
            <a:xfrm>
              <a:off x="8337645" y="1276731"/>
              <a:ext cx="724048" cy="724048"/>
            </a:xfrm>
            <a:prstGeom prst="diamond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56" name="Diamond 155">
              <a:extLst>
                <a:ext uri="{FF2B5EF4-FFF2-40B4-BE49-F238E27FC236}">
                  <a16:creationId xmlns:a16="http://schemas.microsoft.com/office/drawing/2014/main" id="{A97AABC7-EE7D-4305-8382-D5BAC8C80FA1}"/>
                </a:ext>
              </a:extLst>
            </p:cNvPr>
            <p:cNvSpPr/>
            <p:nvPr/>
          </p:nvSpPr>
          <p:spPr>
            <a:xfrm>
              <a:off x="8291280" y="5558682"/>
              <a:ext cx="724048" cy="724048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57" name="Diamond 156">
              <a:extLst>
                <a:ext uri="{FF2B5EF4-FFF2-40B4-BE49-F238E27FC236}">
                  <a16:creationId xmlns:a16="http://schemas.microsoft.com/office/drawing/2014/main" id="{1394B308-52AE-4219-853B-77E6E251FABA}"/>
                </a:ext>
              </a:extLst>
            </p:cNvPr>
            <p:cNvSpPr/>
            <p:nvPr/>
          </p:nvSpPr>
          <p:spPr>
            <a:xfrm>
              <a:off x="9504845" y="3471071"/>
              <a:ext cx="1008696" cy="1008696"/>
            </a:xfrm>
            <a:prstGeom prst="diamond">
              <a:avLst/>
            </a:prstGeom>
            <a:solidFill>
              <a:schemeClr val="bg1">
                <a:lumMod val="85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58" name="Diamond 157">
              <a:extLst>
                <a:ext uri="{FF2B5EF4-FFF2-40B4-BE49-F238E27FC236}">
                  <a16:creationId xmlns:a16="http://schemas.microsoft.com/office/drawing/2014/main" id="{FEACE3C0-C67F-428E-9D1F-0CF9C7BA029E}"/>
                </a:ext>
              </a:extLst>
            </p:cNvPr>
            <p:cNvSpPr/>
            <p:nvPr/>
          </p:nvSpPr>
          <p:spPr>
            <a:xfrm>
              <a:off x="7935982" y="1638755"/>
              <a:ext cx="2569029" cy="2569029"/>
            </a:xfrm>
            <a:prstGeom prst="diamond">
              <a:avLst/>
            </a:prstGeom>
            <a:solidFill>
              <a:srgbClr val="F7D33B"/>
            </a:solidFill>
            <a:ln>
              <a:noFill/>
            </a:ln>
            <a:effectLst>
              <a:outerShdw blurRad="215900" dist="38100" sx="114000" sy="11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1024" name="Slide Number Placeholder 1023">
            <a:extLst>
              <a:ext uri="{FF2B5EF4-FFF2-40B4-BE49-F238E27FC236}">
                <a16:creationId xmlns:a16="http://schemas.microsoft.com/office/drawing/2014/main" id="{81A51A7C-1C35-44E8-8959-E6961FAD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89D55-D75C-4F24-87F5-5B8662090B10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49D97-A18A-459F-863F-901D6C44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900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D9586-CC86-46CD-B390-607846B6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5</a:t>
            </a:fld>
            <a:endParaRPr lang="en-SG"/>
          </a:p>
        </p:txBody>
      </p:sp>
      <p:pic>
        <p:nvPicPr>
          <p:cNvPr id="2050" name="Picture 2" descr="4 Questions to ask before applying to a Startup Accelerator">
            <a:extLst>
              <a:ext uri="{FF2B5EF4-FFF2-40B4-BE49-F238E27FC236}">
                <a16:creationId xmlns:a16="http://schemas.microsoft.com/office/drawing/2014/main" id="{7E8F9EAA-EA2B-456C-8B8E-926D53FAE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32E6B4-53CB-4140-B6D3-27BE654FA427}"/>
              </a:ext>
            </a:extLst>
          </p:cNvPr>
          <p:cNvGrpSpPr/>
          <p:nvPr/>
        </p:nvGrpSpPr>
        <p:grpSpPr>
          <a:xfrm>
            <a:off x="5619750" y="1428750"/>
            <a:ext cx="6677024" cy="2476500"/>
            <a:chOff x="5619750" y="1428750"/>
            <a:chExt cx="6677024" cy="2476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470585-548E-4605-8106-EB29C5E49F23}"/>
                </a:ext>
              </a:extLst>
            </p:cNvPr>
            <p:cNvSpPr/>
            <p:nvPr/>
          </p:nvSpPr>
          <p:spPr>
            <a:xfrm>
              <a:off x="5619750" y="1428750"/>
              <a:ext cx="6362700" cy="2476500"/>
            </a:xfrm>
            <a:prstGeom prst="rect">
              <a:avLst/>
            </a:prstGeom>
            <a:solidFill>
              <a:srgbClr val="EFA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SA" sz="2000" dirty="0">
                  <a:latin typeface="Dubai" panose="020B0503030403030204" pitchFamily="34" charset="-78"/>
                  <a:ea typeface="Times New Roman" panose="02020603050405020304" pitchFamily="18" charset="0"/>
                  <a:cs typeface="Dubai" panose="020B0503030403030204" pitchFamily="34" charset="-78"/>
                </a:rPr>
                <a:t>مسرعات الأعمال هي برنامج تتيح للشركات النامية إمكانية الوصول إلى الإرشاد، والمستثمرين، وغير ذلك من الدعم، الذي يساعدهم على أن يصبحوا شركات مستقرة ومكتفية ذاتيًّا.</a:t>
              </a:r>
              <a:endParaRPr lang="en-SG" sz="2000" dirty="0"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A8F6EA-8605-44A8-B830-8DB7896BAF1C}"/>
                </a:ext>
              </a:extLst>
            </p:cNvPr>
            <p:cNvSpPr/>
            <p:nvPr/>
          </p:nvSpPr>
          <p:spPr>
            <a:xfrm>
              <a:off x="11982449" y="1428750"/>
              <a:ext cx="314325" cy="2476500"/>
            </a:xfrm>
            <a:prstGeom prst="rect">
              <a:avLst/>
            </a:prstGeom>
            <a:solidFill>
              <a:srgbClr val="005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SG" sz="2000" dirty="0"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EA2176-864D-42F5-A5CB-FA8D8927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425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A235A8A-46C3-4E6E-96BB-325789F4E241}"/>
              </a:ext>
            </a:extLst>
          </p:cNvPr>
          <p:cNvGrpSpPr/>
          <p:nvPr/>
        </p:nvGrpSpPr>
        <p:grpSpPr>
          <a:xfrm>
            <a:off x="524933" y="1257374"/>
            <a:ext cx="10776830" cy="5117610"/>
            <a:chOff x="2890253" y="952579"/>
            <a:chExt cx="8438156" cy="5117610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FA50CE14-AE3E-49A6-9166-61719FC92C6F}"/>
                </a:ext>
              </a:extLst>
            </p:cNvPr>
            <p:cNvSpPr/>
            <p:nvPr/>
          </p:nvSpPr>
          <p:spPr>
            <a:xfrm>
              <a:off x="7513842" y="952579"/>
              <a:ext cx="2242979" cy="84973"/>
            </a:xfrm>
            <a:prstGeom prst="roundRect">
              <a:avLst>
                <a:gd name="adj" fmla="val 50000"/>
              </a:avLst>
            </a:prstGeom>
            <a:solidFill>
              <a:srgbClr val="8D6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5D20183F-F6EC-49C7-948A-A9ADC9B90327}"/>
                </a:ext>
              </a:extLst>
            </p:cNvPr>
            <p:cNvSpPr/>
            <p:nvPr/>
          </p:nvSpPr>
          <p:spPr>
            <a:xfrm>
              <a:off x="5202047" y="952579"/>
              <a:ext cx="2242979" cy="84973"/>
            </a:xfrm>
            <a:prstGeom prst="roundRect">
              <a:avLst>
                <a:gd name="adj" fmla="val 50000"/>
              </a:avLst>
            </a:prstGeom>
            <a:solidFill>
              <a:srgbClr val="8D6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8DB2B80-D4EF-4EF8-8687-E6F940A0C54D}"/>
                </a:ext>
              </a:extLst>
            </p:cNvPr>
            <p:cNvGrpSpPr/>
            <p:nvPr/>
          </p:nvGrpSpPr>
          <p:grpSpPr>
            <a:xfrm>
              <a:off x="2890253" y="952579"/>
              <a:ext cx="8438156" cy="5117610"/>
              <a:chOff x="2890253" y="952579"/>
              <a:chExt cx="8438156" cy="5117610"/>
            </a:xfrm>
          </p:grpSpPr>
          <p:sp>
            <p:nvSpPr>
              <p:cNvPr id="121" name="Rectangle: Top Corners Rounded 120">
                <a:extLst>
                  <a:ext uri="{FF2B5EF4-FFF2-40B4-BE49-F238E27FC236}">
                    <a16:creationId xmlns:a16="http://schemas.microsoft.com/office/drawing/2014/main" id="{B070F972-F7F8-49B5-B917-5D6FBF260DE9}"/>
                  </a:ext>
                </a:extLst>
              </p:cNvPr>
              <p:cNvSpPr/>
              <p:nvPr/>
            </p:nvSpPr>
            <p:spPr>
              <a:xfrm rot="10800000">
                <a:off x="7599853" y="1000301"/>
                <a:ext cx="2113642" cy="53045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FAE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08000" marR="0" lvl="0" indent="-1016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56C0425-60F5-46A5-8D7F-0B864394E8A2}"/>
                  </a:ext>
                </a:extLst>
              </p:cNvPr>
              <p:cNvSpPr txBox="1"/>
              <p:nvPr/>
            </p:nvSpPr>
            <p:spPr>
              <a:xfrm>
                <a:off x="7776341" y="1110187"/>
                <a:ext cx="15645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حاضنات الأعمال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23" name="Rectangle: Top Corners Rounded 122">
                <a:extLst>
                  <a:ext uri="{FF2B5EF4-FFF2-40B4-BE49-F238E27FC236}">
                    <a16:creationId xmlns:a16="http://schemas.microsoft.com/office/drawing/2014/main" id="{F202A506-9ABC-42C3-B348-636127D5B7D4}"/>
                  </a:ext>
                </a:extLst>
              </p:cNvPr>
              <p:cNvSpPr/>
              <p:nvPr/>
            </p:nvSpPr>
            <p:spPr>
              <a:xfrm rot="10800000">
                <a:off x="5288058" y="1000301"/>
                <a:ext cx="2113642" cy="53045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FAE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08000" marR="0" lvl="0" indent="-1016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1D33B67-7AD4-401A-9D0E-B4C876B6C692}"/>
                  </a:ext>
                </a:extLst>
              </p:cNvPr>
              <p:cNvSpPr txBox="1"/>
              <p:nvPr/>
            </p:nvSpPr>
            <p:spPr>
              <a:xfrm>
                <a:off x="5464546" y="1110187"/>
                <a:ext cx="15645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مسرعات الأعمال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0A76A29E-3768-4BAC-9160-10E33843B980}"/>
                  </a:ext>
                </a:extLst>
              </p:cNvPr>
              <p:cNvSpPr/>
              <p:nvPr/>
            </p:nvSpPr>
            <p:spPr>
              <a:xfrm>
                <a:off x="2890253" y="952579"/>
                <a:ext cx="2242979" cy="84973"/>
              </a:xfrm>
              <a:prstGeom prst="roundRect">
                <a:avLst>
                  <a:gd name="adj" fmla="val 50000"/>
                </a:avLst>
              </a:prstGeom>
              <a:solidFill>
                <a:srgbClr val="8D66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26" name="Rectangle: Top Corners Rounded 125">
                <a:extLst>
                  <a:ext uri="{FF2B5EF4-FFF2-40B4-BE49-F238E27FC236}">
                    <a16:creationId xmlns:a16="http://schemas.microsoft.com/office/drawing/2014/main" id="{0B9126EA-2E1B-4ABA-8F89-231605D428D5}"/>
                  </a:ext>
                </a:extLst>
              </p:cNvPr>
              <p:cNvSpPr/>
              <p:nvPr/>
            </p:nvSpPr>
            <p:spPr>
              <a:xfrm rot="10800000">
                <a:off x="2976264" y="1000301"/>
                <a:ext cx="2113642" cy="53045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FAE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08000" marR="0" lvl="0" indent="-1016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0CDB9BA-6044-482A-907D-DA585E9A6FD1}"/>
                  </a:ext>
                </a:extLst>
              </p:cNvPr>
              <p:cNvSpPr txBox="1"/>
              <p:nvPr/>
            </p:nvSpPr>
            <p:spPr>
              <a:xfrm>
                <a:off x="3152752" y="1110187"/>
                <a:ext cx="15645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المستثمرون الملائكة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28" name="Arrow: Pentagon 127">
                <a:extLst>
                  <a:ext uri="{FF2B5EF4-FFF2-40B4-BE49-F238E27FC236}">
                    <a16:creationId xmlns:a16="http://schemas.microsoft.com/office/drawing/2014/main" id="{D25B774E-9434-4AAC-9A05-CC0EC639C2C4}"/>
                  </a:ext>
                </a:extLst>
              </p:cNvPr>
              <p:cNvSpPr/>
              <p:nvPr/>
            </p:nvSpPr>
            <p:spPr>
              <a:xfrm flipH="1">
                <a:off x="9825635" y="976440"/>
                <a:ext cx="1502773" cy="530452"/>
              </a:xfrm>
              <a:prstGeom prst="homePlate">
                <a:avLst/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D5ACDD5-1601-4626-A4D2-3AF7B87E7C51}"/>
                  </a:ext>
                </a:extLst>
              </p:cNvPr>
              <p:cNvSpPr txBox="1"/>
              <p:nvPr/>
            </p:nvSpPr>
            <p:spPr>
              <a:xfrm>
                <a:off x="9979201" y="1129144"/>
                <a:ext cx="10407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المعيار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30" name="Arrow: Pentagon 129">
                <a:extLst>
                  <a:ext uri="{FF2B5EF4-FFF2-40B4-BE49-F238E27FC236}">
                    <a16:creationId xmlns:a16="http://schemas.microsoft.com/office/drawing/2014/main" id="{7C8147AC-B27E-42BC-B721-B20571A2809B}"/>
                  </a:ext>
                </a:extLst>
              </p:cNvPr>
              <p:cNvSpPr/>
              <p:nvPr/>
            </p:nvSpPr>
            <p:spPr>
              <a:xfrm flipH="1">
                <a:off x="9729496" y="1670403"/>
                <a:ext cx="1598913" cy="530453"/>
              </a:xfrm>
              <a:prstGeom prst="homePlate">
                <a:avLst/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1AE569C-0C88-4F02-997B-658961227917}"/>
                  </a:ext>
                </a:extLst>
              </p:cNvPr>
              <p:cNvSpPr txBox="1"/>
              <p:nvPr/>
            </p:nvSpPr>
            <p:spPr>
              <a:xfrm>
                <a:off x="9878917" y="1823108"/>
                <a:ext cx="10982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الزمن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16C39589-2BAA-473F-9800-E95C52696F0C}"/>
                  </a:ext>
                </a:extLst>
              </p:cNvPr>
              <p:cNvSpPr/>
              <p:nvPr/>
            </p:nvSpPr>
            <p:spPr>
              <a:xfrm>
                <a:off x="7792301" y="1670403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1-5 سنوات</a:t>
                </a:r>
                <a:endParaRPr kumimoji="0" lang="en-SG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ubai" panose="020B0503030403030204" pitchFamily="34" charset="-78"/>
                  <a:ea typeface="Times New Roman" panose="02020603050405020304" pitchFamily="18" charset="0"/>
                  <a:cs typeface="Dubai" panose="020B0503030403030204" pitchFamily="34" charset="-78"/>
                </a:endParaRPr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3F9FE7D5-DA9F-4FF7-8F91-2972130B530C}"/>
                  </a:ext>
                </a:extLst>
              </p:cNvPr>
              <p:cNvSpPr/>
              <p:nvPr/>
            </p:nvSpPr>
            <p:spPr>
              <a:xfrm>
                <a:off x="5361788" y="1670403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3-6 أشهر</a:t>
                </a:r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1FBC18BC-A766-4544-87E2-6A5518BFF75B}"/>
                  </a:ext>
                </a:extLst>
              </p:cNvPr>
              <p:cNvSpPr/>
              <p:nvPr/>
            </p:nvSpPr>
            <p:spPr>
              <a:xfrm>
                <a:off x="3089645" y="1670403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مستمرة</a:t>
                </a:r>
              </a:p>
            </p:txBody>
          </p:sp>
          <p:sp>
            <p:nvSpPr>
              <p:cNvPr id="135" name="Arrow: Pentagon 134">
                <a:extLst>
                  <a:ext uri="{FF2B5EF4-FFF2-40B4-BE49-F238E27FC236}">
                    <a16:creationId xmlns:a16="http://schemas.microsoft.com/office/drawing/2014/main" id="{6006DCCF-03AE-407A-82CB-8AA52A5243F4}"/>
                  </a:ext>
                </a:extLst>
              </p:cNvPr>
              <p:cNvSpPr/>
              <p:nvPr/>
            </p:nvSpPr>
            <p:spPr>
              <a:xfrm flipH="1">
                <a:off x="9729496" y="2379251"/>
                <a:ext cx="1598913" cy="530453"/>
              </a:xfrm>
              <a:prstGeom prst="homePlate">
                <a:avLst/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1AD1C02-B9CB-4336-B544-A744B0A4966C}"/>
                  </a:ext>
                </a:extLst>
              </p:cNvPr>
              <p:cNvSpPr txBox="1"/>
              <p:nvPr/>
            </p:nvSpPr>
            <p:spPr>
              <a:xfrm>
                <a:off x="9878917" y="2531956"/>
                <a:ext cx="10982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نموذج الأعمال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38DC6FB9-0623-4EA8-9BEF-7527287495A0}"/>
                  </a:ext>
                </a:extLst>
              </p:cNvPr>
              <p:cNvSpPr/>
              <p:nvPr/>
            </p:nvSpPr>
            <p:spPr>
              <a:xfrm>
                <a:off x="7792301" y="2379251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إيجار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 أو غير ربحية</a:t>
                </a:r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6EE403B6-28AA-4C7B-9F8D-BE10BA9D1802}"/>
                  </a:ext>
                </a:extLst>
              </p:cNvPr>
              <p:cNvSpPr/>
              <p:nvPr/>
            </p:nvSpPr>
            <p:spPr>
              <a:xfrm>
                <a:off x="5361788" y="2379251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استثمار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 غير ربحية في بعض الأحيان</a:t>
                </a:r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93162A87-10E0-4BD3-AA68-DAAF2A6F5B53}"/>
                  </a:ext>
                </a:extLst>
              </p:cNvPr>
              <p:cNvSpPr/>
              <p:nvPr/>
            </p:nvSpPr>
            <p:spPr>
              <a:xfrm>
                <a:off x="3089645" y="2379251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استثمار</a:t>
                </a:r>
              </a:p>
            </p:txBody>
          </p:sp>
          <p:sp>
            <p:nvSpPr>
              <p:cNvPr id="140" name="Arrow: Pentagon 139">
                <a:extLst>
                  <a:ext uri="{FF2B5EF4-FFF2-40B4-BE49-F238E27FC236}">
                    <a16:creationId xmlns:a16="http://schemas.microsoft.com/office/drawing/2014/main" id="{52762FFF-F481-495C-86F1-107CF6DE687C}"/>
                  </a:ext>
                </a:extLst>
              </p:cNvPr>
              <p:cNvSpPr/>
              <p:nvPr/>
            </p:nvSpPr>
            <p:spPr>
              <a:xfrm flipH="1">
                <a:off x="9729496" y="3029828"/>
                <a:ext cx="1598913" cy="530453"/>
              </a:xfrm>
              <a:prstGeom prst="homePlate">
                <a:avLst/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569796B-FB20-48B6-9BEB-853300865D31}"/>
                  </a:ext>
                </a:extLst>
              </p:cNvPr>
              <p:cNvSpPr txBox="1"/>
              <p:nvPr/>
            </p:nvSpPr>
            <p:spPr>
              <a:xfrm>
                <a:off x="9819171" y="3003240"/>
                <a:ext cx="13115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الاختيار </a:t>
                </a:r>
                <a:r>
                  <a:rPr kumimoji="0" lang="ar-SA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للمستضافين</a:t>
                </a:r>
                <a:endPara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05AF9AC6-F846-403D-BCC1-E0AF0DAC1378}"/>
                  </a:ext>
                </a:extLst>
              </p:cNvPr>
              <p:cNvSpPr/>
              <p:nvPr/>
            </p:nvSpPr>
            <p:spPr>
              <a:xfrm>
                <a:off x="7792301" y="3029828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غير تنافسي</a:t>
                </a:r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01D84872-B290-490C-A671-C849F44CBEF6}"/>
                  </a:ext>
                </a:extLst>
              </p:cNvPr>
              <p:cNvSpPr/>
              <p:nvPr/>
            </p:nvSpPr>
            <p:spPr>
              <a:xfrm>
                <a:off x="5361788" y="3029828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تنافسي وانتقائي دقيق</a:t>
                </a:r>
              </a:p>
            </p:txBody>
          </p: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A7B6BE9A-50B9-46B3-A08E-5CBDB0476635}"/>
                  </a:ext>
                </a:extLst>
              </p:cNvPr>
              <p:cNvSpPr/>
              <p:nvPr/>
            </p:nvSpPr>
            <p:spPr>
              <a:xfrm>
                <a:off x="3089645" y="3029828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تنافسي</a:t>
                </a:r>
              </a:p>
            </p:txBody>
          </p:sp>
          <p:sp>
            <p:nvSpPr>
              <p:cNvPr id="145" name="Arrow: Pentagon 144">
                <a:extLst>
                  <a:ext uri="{FF2B5EF4-FFF2-40B4-BE49-F238E27FC236}">
                    <a16:creationId xmlns:a16="http://schemas.microsoft.com/office/drawing/2014/main" id="{A594462F-128A-42DF-98FD-761938903F16}"/>
                  </a:ext>
                </a:extLst>
              </p:cNvPr>
              <p:cNvSpPr/>
              <p:nvPr/>
            </p:nvSpPr>
            <p:spPr>
              <a:xfrm flipH="1">
                <a:off x="9729496" y="3689267"/>
                <a:ext cx="1598913" cy="530453"/>
              </a:xfrm>
              <a:prstGeom prst="homePlate">
                <a:avLst/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0974580-5229-420A-AAF5-3385CE0A2136}"/>
                  </a:ext>
                </a:extLst>
              </p:cNvPr>
              <p:cNvSpPr txBox="1"/>
              <p:nvPr/>
            </p:nvSpPr>
            <p:spPr>
              <a:xfrm>
                <a:off x="9838332" y="3841972"/>
                <a:ext cx="11867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مرحلة الدعم المالي</a:t>
                </a:r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3980490E-3041-425C-855A-3FA5A4EAE7B6}"/>
                  </a:ext>
                </a:extLst>
              </p:cNvPr>
              <p:cNvSpPr/>
              <p:nvPr/>
            </p:nvSpPr>
            <p:spPr>
              <a:xfrm>
                <a:off x="7792301" y="3689267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في المراحل الأولى أو الأخيرة</a:t>
                </a:r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75F2F588-D56D-4EE8-8B1B-D52163E69886}"/>
                  </a:ext>
                </a:extLst>
              </p:cNvPr>
              <p:cNvSpPr/>
              <p:nvPr/>
            </p:nvSpPr>
            <p:spPr>
              <a:xfrm>
                <a:off x="5361788" y="3689267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تنافسي وانتقائي دقيق</a:t>
                </a:r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07E008F3-A5F5-4ABC-ABE2-2D4F1CF0E91A}"/>
                  </a:ext>
                </a:extLst>
              </p:cNvPr>
              <p:cNvSpPr/>
              <p:nvPr/>
            </p:nvSpPr>
            <p:spPr>
              <a:xfrm>
                <a:off x="3089645" y="3689267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في المراحل الأولى</a:t>
                </a:r>
              </a:p>
            </p:txBody>
          </p:sp>
          <p:sp>
            <p:nvSpPr>
              <p:cNvPr id="150" name="Arrow: Pentagon 149">
                <a:extLst>
                  <a:ext uri="{FF2B5EF4-FFF2-40B4-BE49-F238E27FC236}">
                    <a16:creationId xmlns:a16="http://schemas.microsoft.com/office/drawing/2014/main" id="{821EA25D-1B82-40E4-B38B-053D493386FB}"/>
                  </a:ext>
                </a:extLst>
              </p:cNvPr>
              <p:cNvSpPr/>
              <p:nvPr/>
            </p:nvSpPr>
            <p:spPr>
              <a:xfrm flipH="1">
                <a:off x="9729496" y="4284800"/>
                <a:ext cx="1598913" cy="530453"/>
              </a:xfrm>
              <a:prstGeom prst="homePlate">
                <a:avLst/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5AE2EC5-0BC0-4ED5-882B-A31876E1D5B9}"/>
                  </a:ext>
                </a:extLst>
              </p:cNvPr>
              <p:cNvSpPr txBox="1"/>
              <p:nvPr/>
            </p:nvSpPr>
            <p:spPr>
              <a:xfrm>
                <a:off x="9838332" y="4437505"/>
                <a:ext cx="1186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التعليم المقدم</a:t>
                </a:r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18302FF2-9BD7-49C5-A908-33923CB1AB5F}"/>
                  </a:ext>
                </a:extLst>
              </p:cNvPr>
              <p:cNvSpPr/>
              <p:nvPr/>
            </p:nvSpPr>
            <p:spPr>
              <a:xfrm>
                <a:off x="7792301" y="4284800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تعليم شامل – قانوني – موارد بشرية - تسويق</a:t>
                </a:r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58DCDB77-BF9B-40AC-BC26-F96EBDDC5E25}"/>
                  </a:ext>
                </a:extLst>
              </p:cNvPr>
              <p:cNvSpPr/>
              <p:nvPr/>
            </p:nvSpPr>
            <p:spPr>
              <a:xfrm>
                <a:off x="5361788" y="4284800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ورش عمل – </a:t>
                </a:r>
                <a:r>
                  <a:rPr kumimoji="0" lang="ar-SA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وسيمينار</a:t>
                </a: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 </a:t>
                </a:r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CA315467-7088-484A-BE43-0A408ED5390C}"/>
                  </a:ext>
                </a:extLst>
              </p:cNvPr>
              <p:cNvSpPr/>
              <p:nvPr/>
            </p:nvSpPr>
            <p:spPr>
              <a:xfrm>
                <a:off x="3089645" y="4284800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 يوجد</a:t>
                </a:r>
              </a:p>
            </p:txBody>
          </p:sp>
          <p:sp>
            <p:nvSpPr>
              <p:cNvPr id="155" name="Arrow: Pentagon 154">
                <a:extLst>
                  <a:ext uri="{FF2B5EF4-FFF2-40B4-BE49-F238E27FC236}">
                    <a16:creationId xmlns:a16="http://schemas.microsoft.com/office/drawing/2014/main" id="{D6961C97-EF0B-406E-B853-4B165C6914F9}"/>
                  </a:ext>
                </a:extLst>
              </p:cNvPr>
              <p:cNvSpPr/>
              <p:nvPr/>
            </p:nvSpPr>
            <p:spPr>
              <a:xfrm flipH="1">
                <a:off x="9729496" y="4908321"/>
                <a:ext cx="1598913" cy="530453"/>
              </a:xfrm>
              <a:prstGeom prst="homePlate">
                <a:avLst/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428888F-28BB-4E71-A231-D0A4265B3B1B}"/>
                  </a:ext>
                </a:extLst>
              </p:cNvPr>
              <p:cNvSpPr txBox="1"/>
              <p:nvPr/>
            </p:nvSpPr>
            <p:spPr>
              <a:xfrm>
                <a:off x="9838332" y="5061026"/>
                <a:ext cx="1186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الإرشاد </a:t>
                </a:r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FA9A6192-008F-40D9-A7CA-91FC14CF4A69}"/>
                  </a:ext>
                </a:extLst>
              </p:cNvPr>
              <p:cNvSpPr/>
              <p:nvPr/>
            </p:nvSpPr>
            <p:spPr>
              <a:xfrm>
                <a:off x="7792301" y="4908321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الحد الأدنى ويكون تكتيكيًّا</a:t>
                </a:r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7443D8AE-B059-4309-8BF5-213A8A44721A}"/>
                  </a:ext>
                </a:extLst>
              </p:cNvPr>
              <p:cNvSpPr/>
              <p:nvPr/>
            </p:nvSpPr>
            <p:spPr>
              <a:xfrm>
                <a:off x="5361788" y="4908321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كثف من خبراء المسرعة أو من خارجها</a:t>
                </a:r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11DC4E72-20CA-418D-97E6-8C88AA1FC292}"/>
                  </a:ext>
                </a:extLst>
              </p:cNvPr>
              <p:cNvSpPr/>
              <p:nvPr/>
            </p:nvSpPr>
            <p:spPr>
              <a:xfrm>
                <a:off x="3089645" y="4908321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بحسب الحاجة ومقدم من المستثمر نفسه</a:t>
                </a:r>
              </a:p>
            </p:txBody>
          </p:sp>
          <p:sp>
            <p:nvSpPr>
              <p:cNvPr id="160" name="Arrow: Pentagon 159">
                <a:extLst>
                  <a:ext uri="{FF2B5EF4-FFF2-40B4-BE49-F238E27FC236}">
                    <a16:creationId xmlns:a16="http://schemas.microsoft.com/office/drawing/2014/main" id="{F7FA0EFF-EBBF-45AE-A7BB-09E75C3F7905}"/>
                  </a:ext>
                </a:extLst>
              </p:cNvPr>
              <p:cNvSpPr/>
              <p:nvPr/>
            </p:nvSpPr>
            <p:spPr>
              <a:xfrm flipH="1">
                <a:off x="9729496" y="5539736"/>
                <a:ext cx="1598913" cy="530453"/>
              </a:xfrm>
              <a:prstGeom prst="homePlate">
                <a:avLst/>
              </a:prstGeom>
              <a:solidFill>
                <a:srgbClr val="11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AD0819D-C7F0-45C8-91EC-D7FCEB3284BD}"/>
                  </a:ext>
                </a:extLst>
              </p:cNvPr>
              <p:cNvSpPr txBox="1"/>
              <p:nvPr/>
            </p:nvSpPr>
            <p:spPr>
              <a:xfrm>
                <a:off x="9838332" y="5692441"/>
                <a:ext cx="1186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الخدمات المكانية</a:t>
                </a:r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83D98CD0-3922-40CC-821C-AF98AE283B8F}"/>
                  </a:ext>
                </a:extLst>
              </p:cNvPr>
              <p:cNvSpPr/>
              <p:nvPr/>
            </p:nvSpPr>
            <p:spPr>
              <a:xfrm>
                <a:off x="7792301" y="5539736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داخل الموقع</a:t>
                </a:r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29F0255-FA24-49AF-936B-BFB9DB9611B0}"/>
                  </a:ext>
                </a:extLst>
              </p:cNvPr>
              <p:cNvSpPr/>
              <p:nvPr/>
            </p:nvSpPr>
            <p:spPr>
              <a:xfrm>
                <a:off x="5361788" y="5539736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داخل الموقع</a:t>
                </a:r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F570A1B4-144E-4C52-9018-30CECE9DAB8E}"/>
                  </a:ext>
                </a:extLst>
              </p:cNvPr>
              <p:cNvSpPr/>
              <p:nvPr/>
            </p:nvSpPr>
            <p:spPr>
              <a:xfrm>
                <a:off x="3089645" y="5539736"/>
                <a:ext cx="1862486" cy="5304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داخل الموقع</a:t>
                </a: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681AD58-AE29-47B1-A66B-DE2768AE6A75}"/>
              </a:ext>
            </a:extLst>
          </p:cNvPr>
          <p:cNvGrpSpPr/>
          <p:nvPr/>
        </p:nvGrpSpPr>
        <p:grpSpPr>
          <a:xfrm>
            <a:off x="10916872" y="1418179"/>
            <a:ext cx="248577" cy="4811873"/>
            <a:chOff x="10916872" y="1404111"/>
            <a:chExt cx="248577" cy="4811873"/>
          </a:xfrm>
        </p:grpSpPr>
        <p:pic>
          <p:nvPicPr>
            <p:cNvPr id="166" name="Graphic 165">
              <a:extLst>
                <a:ext uri="{FF2B5EF4-FFF2-40B4-BE49-F238E27FC236}">
                  <a16:creationId xmlns:a16="http://schemas.microsoft.com/office/drawing/2014/main" id="{924F8CB2-3DE3-478F-81DE-2451E25F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6872" y="1404111"/>
              <a:ext cx="248577" cy="248577"/>
            </a:xfrm>
            <a:prstGeom prst="rect">
              <a:avLst/>
            </a:prstGeom>
          </p:spPr>
        </p:pic>
        <p:pic>
          <p:nvPicPr>
            <p:cNvPr id="167" name="Graphic 166">
              <a:extLst>
                <a:ext uri="{FF2B5EF4-FFF2-40B4-BE49-F238E27FC236}">
                  <a16:creationId xmlns:a16="http://schemas.microsoft.com/office/drawing/2014/main" id="{1A2F246E-7CB8-43D8-AA2D-39885C6A4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916872" y="2098074"/>
              <a:ext cx="248577" cy="248577"/>
            </a:xfrm>
            <a:prstGeom prst="rect">
              <a:avLst/>
            </a:prstGeom>
          </p:spPr>
        </p:pic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F9ACBB33-FEB1-40EB-A57E-F45553332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0916872" y="2806922"/>
              <a:ext cx="248577" cy="248577"/>
            </a:xfrm>
            <a:prstGeom prst="rect">
              <a:avLst/>
            </a:prstGeom>
          </p:spPr>
        </p:pic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4C4C79EC-509A-4DD7-8F58-61B39F280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916872" y="3457499"/>
              <a:ext cx="248577" cy="248577"/>
            </a:xfrm>
            <a:prstGeom prst="rect">
              <a:avLst/>
            </a:prstGeom>
          </p:spPr>
        </p:pic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E3980A6A-A52F-4B64-A15E-3ACD920BD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916872" y="4116938"/>
              <a:ext cx="248577" cy="248577"/>
            </a:xfrm>
            <a:prstGeom prst="rect">
              <a:avLst/>
            </a:prstGeom>
          </p:spPr>
        </p:pic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09BAA096-B9F2-4A67-9E8C-B14064D03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0916872" y="4712471"/>
              <a:ext cx="248577" cy="248577"/>
            </a:xfrm>
            <a:prstGeom prst="rect">
              <a:avLst/>
            </a:prstGeom>
          </p:spPr>
        </p:pic>
        <p:pic>
          <p:nvPicPr>
            <p:cNvPr id="172" name="Graphic 171">
              <a:extLst>
                <a:ext uri="{FF2B5EF4-FFF2-40B4-BE49-F238E27FC236}">
                  <a16:creationId xmlns:a16="http://schemas.microsoft.com/office/drawing/2014/main" id="{8324D6A7-EBF1-44C8-99D0-A7CD96E1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0916872" y="5335992"/>
              <a:ext cx="248577" cy="248577"/>
            </a:xfrm>
            <a:prstGeom prst="rect">
              <a:avLst/>
            </a:prstGeom>
          </p:spPr>
        </p:pic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BB88AFC9-5A3F-43A2-9AB2-70F2FE45B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0916872" y="5967407"/>
              <a:ext cx="248577" cy="248577"/>
            </a:xfrm>
            <a:prstGeom prst="rect">
              <a:avLst/>
            </a:prstGeom>
          </p:spPr>
        </p:pic>
      </p:grpSp>
      <p:pic>
        <p:nvPicPr>
          <p:cNvPr id="174" name="Graphic 173">
            <a:extLst>
              <a:ext uri="{FF2B5EF4-FFF2-40B4-BE49-F238E27FC236}">
                <a16:creationId xmlns:a16="http://schemas.microsoft.com/office/drawing/2014/main" id="{CCAEF0FE-F17D-4230-AB4C-CB874D4532E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40315" y="1459633"/>
            <a:ext cx="248577" cy="248577"/>
          </a:xfrm>
          <a:prstGeom prst="rect">
            <a:avLst/>
          </a:prstGeom>
        </p:spPr>
      </p:pic>
      <p:pic>
        <p:nvPicPr>
          <p:cNvPr id="175" name="Graphic 174">
            <a:extLst>
              <a:ext uri="{FF2B5EF4-FFF2-40B4-BE49-F238E27FC236}">
                <a16:creationId xmlns:a16="http://schemas.microsoft.com/office/drawing/2014/main" id="{7C3BF1EC-84D6-433C-87D7-DD8103BE705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439203" y="1459633"/>
            <a:ext cx="248577" cy="248577"/>
          </a:xfrm>
          <a:prstGeom prst="rect">
            <a:avLst/>
          </a:prstGeom>
        </p:spPr>
      </p:pic>
      <p:pic>
        <p:nvPicPr>
          <p:cNvPr id="176" name="Graphic 175">
            <a:extLst>
              <a:ext uri="{FF2B5EF4-FFF2-40B4-BE49-F238E27FC236}">
                <a16:creationId xmlns:a16="http://schemas.microsoft.com/office/drawing/2014/main" id="{3C3F9850-64F5-460C-9892-32BAF9634D4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649106" y="1459633"/>
            <a:ext cx="248577" cy="248577"/>
          </a:xfrm>
          <a:prstGeom prst="rect">
            <a:avLst/>
          </a:prstGeom>
        </p:spPr>
      </p:pic>
      <p:sp>
        <p:nvSpPr>
          <p:cNvPr id="214" name="Rectangle 213">
            <a:extLst>
              <a:ext uri="{FF2B5EF4-FFF2-40B4-BE49-F238E27FC236}">
                <a16:creationId xmlns:a16="http://schemas.microsoft.com/office/drawing/2014/main" id="{ED4020EF-7C20-448D-82F0-949A0186DF05}"/>
              </a:ext>
            </a:extLst>
          </p:cNvPr>
          <p:cNvSpPr/>
          <p:nvPr/>
        </p:nvSpPr>
        <p:spPr>
          <a:xfrm>
            <a:off x="2399082" y="6625882"/>
            <a:ext cx="9348098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Source: Susan Cohen in Hathaway,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kumimoji="0" lang="en-US" sz="1100" b="0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Ian (2016). “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What Startup Accelerators Really Do”. Harvard Business Review, March 01 </a:t>
            </a:r>
            <a:endParaRPr kumimoji="0" lang="en-SG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CD2B53-C0AB-470E-82C4-AE2F097F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الفروقات بين الحاضنات والمسرعات والمستثمرين الملائكة.</a:t>
            </a:r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16" name="Slide Number Placeholder 215">
            <a:extLst>
              <a:ext uri="{FF2B5EF4-FFF2-40B4-BE49-F238E27FC236}">
                <a16:creationId xmlns:a16="http://schemas.microsoft.com/office/drawing/2014/main" id="{A7BB2F31-A401-4A6C-A480-4574406E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89D55-D75C-4F24-87F5-5B8662090B10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E15A76-FC4B-45E4-9809-BAA30DBA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9732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6B31B-F09E-494B-A7F4-A9CACA9E32F9}"/>
              </a:ext>
            </a:extLst>
          </p:cNvPr>
          <p:cNvSpPr/>
          <p:nvPr/>
        </p:nvSpPr>
        <p:spPr>
          <a:xfrm>
            <a:off x="7632406" y="2751200"/>
            <a:ext cx="3064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latin typeface="+mj-lt"/>
                <a:ea typeface="Times New Roman" panose="02020603050405020304" pitchFamily="18" charset="0"/>
              </a:rPr>
              <a:t>الحلزون الثلاثي (</a:t>
            </a:r>
            <a:r>
              <a:rPr lang="en-US" sz="2000" b="1" dirty="0">
                <a:latin typeface="+mj-lt"/>
                <a:ea typeface="Times New Roman" panose="02020603050405020304" pitchFamily="18" charset="0"/>
              </a:rPr>
              <a:t>Triple Helix</a:t>
            </a:r>
            <a:r>
              <a:rPr lang="ar-SA" sz="2000" b="1" dirty="0">
                <a:latin typeface="+mj-lt"/>
                <a:ea typeface="Times New Roman" panose="02020603050405020304" pitchFamily="18" charset="0"/>
              </a:rPr>
              <a:t>)</a:t>
            </a:r>
            <a:endParaRPr lang="en-SG" sz="2000" b="1" dirty="0"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1CD380-EABC-478A-BE44-57BF92A4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36" y="463585"/>
            <a:ext cx="9214592" cy="4362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حاضنات الأعمال والابتكار</a:t>
            </a:r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6F310-FEA0-4F38-A5BA-60E49015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7</a:t>
            </a:fld>
            <a:endParaRPr lang="en-SG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1D70FF1-C285-461C-828D-99144658436A}"/>
              </a:ext>
            </a:extLst>
          </p:cNvPr>
          <p:cNvGrpSpPr/>
          <p:nvPr/>
        </p:nvGrpSpPr>
        <p:grpSpPr>
          <a:xfrm>
            <a:off x="1902161" y="1333255"/>
            <a:ext cx="5119567" cy="5524745"/>
            <a:chOff x="7333753" y="740460"/>
            <a:chExt cx="5119567" cy="552474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13A093-D925-4EB2-9AF3-915985FE1823}"/>
                </a:ext>
              </a:extLst>
            </p:cNvPr>
            <p:cNvGrpSpPr/>
            <p:nvPr/>
          </p:nvGrpSpPr>
          <p:grpSpPr>
            <a:xfrm>
              <a:off x="7610334" y="740460"/>
              <a:ext cx="3330456" cy="2525391"/>
              <a:chOff x="7610334" y="740460"/>
              <a:chExt cx="3330456" cy="252539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FA183A0-38B4-475F-A826-959D3C191477}"/>
                  </a:ext>
                </a:extLst>
              </p:cNvPr>
              <p:cNvGrpSpPr/>
              <p:nvPr/>
            </p:nvGrpSpPr>
            <p:grpSpPr>
              <a:xfrm>
                <a:off x="7610334" y="740460"/>
                <a:ext cx="3330456" cy="2525391"/>
                <a:chOff x="7610334" y="740460"/>
                <a:chExt cx="3330456" cy="2525391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491DF47-1866-4164-8EE3-402F26ADF93A}"/>
                    </a:ext>
                  </a:extLst>
                </p:cNvPr>
                <p:cNvSpPr/>
                <p:nvPr/>
              </p:nvSpPr>
              <p:spPr>
                <a:xfrm rot="14369872">
                  <a:off x="8065304" y="390365"/>
                  <a:ext cx="2420516" cy="3330456"/>
                </a:xfrm>
                <a:custGeom>
                  <a:avLst/>
                  <a:gdLst>
                    <a:gd name="connsiteX0" fmla="*/ 2252863 w 2420516"/>
                    <a:gd name="connsiteY0" fmla="*/ 2734392 h 3330456"/>
                    <a:gd name="connsiteX1" fmla="*/ 596064 w 2420516"/>
                    <a:gd name="connsiteY1" fmla="*/ 3162804 h 3330456"/>
                    <a:gd name="connsiteX2" fmla="*/ 167653 w 2420516"/>
                    <a:gd name="connsiteY2" fmla="*/ 1506005 h 3330456"/>
                    <a:gd name="connsiteX3" fmla="*/ 397169 w 2420516"/>
                    <a:gd name="connsiteY3" fmla="*/ 1223579 h 3330456"/>
                    <a:gd name="connsiteX4" fmla="*/ 446841 w 2420516"/>
                    <a:gd name="connsiteY4" fmla="*/ 1182785 h 3330456"/>
                    <a:gd name="connsiteX5" fmla="*/ 450683 w 2420516"/>
                    <a:gd name="connsiteY5" fmla="*/ 1176160 h 3330456"/>
                    <a:gd name="connsiteX6" fmla="*/ 456343 w 2420516"/>
                    <a:gd name="connsiteY6" fmla="*/ 1174981 h 3330456"/>
                    <a:gd name="connsiteX7" fmla="*/ 488657 w 2420516"/>
                    <a:gd name="connsiteY7" fmla="*/ 1148443 h 3330456"/>
                    <a:gd name="connsiteX8" fmla="*/ 907325 w 2420516"/>
                    <a:gd name="connsiteY8" fmla="*/ 948665 h 3330456"/>
                    <a:gd name="connsiteX9" fmla="*/ 914981 w 2420516"/>
                    <a:gd name="connsiteY9" fmla="*/ 947070 h 3330456"/>
                    <a:gd name="connsiteX10" fmla="*/ 974156 w 2420516"/>
                    <a:gd name="connsiteY10" fmla="*/ 898472 h 3330456"/>
                    <a:gd name="connsiteX11" fmla="*/ 1203672 w 2420516"/>
                    <a:gd name="connsiteY11" fmla="*/ 616046 h 3330456"/>
                    <a:gd name="connsiteX12" fmla="*/ 1370597 w 2420516"/>
                    <a:gd name="connsiteY12" fmla="*/ 44949 h 3330456"/>
                    <a:gd name="connsiteX13" fmla="*/ 1369987 w 2420516"/>
                    <a:gd name="connsiteY13" fmla="*/ 0 h 3330456"/>
                    <a:gd name="connsiteX14" fmla="*/ 2179157 w 2420516"/>
                    <a:gd name="connsiteY14" fmla="*/ 1395120 h 3330456"/>
                    <a:gd name="connsiteX15" fmla="*/ 2182014 w 2420516"/>
                    <a:gd name="connsiteY15" fmla="*/ 1398598 h 3330456"/>
                    <a:gd name="connsiteX16" fmla="*/ 2252863 w 2420516"/>
                    <a:gd name="connsiteY16" fmla="*/ 2734392 h 3330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20516" h="3330456">
                      <a:moveTo>
                        <a:pt x="2252863" y="2734392"/>
                      </a:moveTo>
                      <a:cubicBezTo>
                        <a:pt x="1913653" y="3310207"/>
                        <a:pt x="1171879" y="3502014"/>
                        <a:pt x="596064" y="3162804"/>
                      </a:cubicBezTo>
                      <a:cubicBezTo>
                        <a:pt x="20249" y="2823594"/>
                        <a:pt x="-171557" y="2081820"/>
                        <a:pt x="167653" y="1506005"/>
                      </a:cubicBezTo>
                      <a:cubicBezTo>
                        <a:pt x="231254" y="1398040"/>
                        <a:pt x="309009" y="1303575"/>
                        <a:pt x="397169" y="1223579"/>
                      </a:cubicBezTo>
                      <a:lnTo>
                        <a:pt x="446841" y="1182785"/>
                      </a:lnTo>
                      <a:lnTo>
                        <a:pt x="450683" y="1176160"/>
                      </a:lnTo>
                      <a:lnTo>
                        <a:pt x="456343" y="1174981"/>
                      </a:lnTo>
                      <a:lnTo>
                        <a:pt x="488657" y="1148443"/>
                      </a:lnTo>
                      <a:cubicBezTo>
                        <a:pt x="614898" y="1054786"/>
                        <a:pt x="757414" y="987429"/>
                        <a:pt x="907325" y="948665"/>
                      </a:cubicBezTo>
                      <a:lnTo>
                        <a:pt x="914981" y="947070"/>
                      </a:lnTo>
                      <a:lnTo>
                        <a:pt x="974156" y="898472"/>
                      </a:lnTo>
                      <a:cubicBezTo>
                        <a:pt x="1062316" y="818476"/>
                        <a:pt x="1140070" y="724012"/>
                        <a:pt x="1203672" y="616046"/>
                      </a:cubicBezTo>
                      <a:cubicBezTo>
                        <a:pt x="1309675" y="436104"/>
                        <a:pt x="1363821" y="239955"/>
                        <a:pt x="1370597" y="44949"/>
                      </a:cubicBezTo>
                      <a:lnTo>
                        <a:pt x="1369987" y="0"/>
                      </a:lnTo>
                      <a:lnTo>
                        <a:pt x="2179157" y="1395120"/>
                      </a:lnTo>
                      <a:lnTo>
                        <a:pt x="2182014" y="1398598"/>
                      </a:lnTo>
                      <a:cubicBezTo>
                        <a:pt x="2462981" y="1777318"/>
                        <a:pt x="2507271" y="2302531"/>
                        <a:pt x="2252863" y="2734392"/>
                      </a:cubicBezTo>
                      <a:close/>
                    </a:path>
                  </a:pathLst>
                </a:custGeom>
                <a:solidFill>
                  <a:srgbClr val="EFAE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CCE89C4-9BBA-49CA-B9A5-487C48DE76E3}"/>
                    </a:ext>
                  </a:extLst>
                </p:cNvPr>
                <p:cNvSpPr/>
                <p:nvPr/>
              </p:nvSpPr>
              <p:spPr>
                <a:xfrm>
                  <a:off x="8595610" y="740460"/>
                  <a:ext cx="2196900" cy="2196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ar-SA" b="1" dirty="0">
                      <a:solidFill>
                        <a:schemeClr val="tx1"/>
                      </a:solidFill>
                    </a:rPr>
                    <a:t>الحكومة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4" name="Graphic 23" descr="Bank">
                <a:extLst>
                  <a:ext uri="{FF2B5EF4-FFF2-40B4-BE49-F238E27FC236}">
                    <a16:creationId xmlns:a16="http://schemas.microsoft.com/office/drawing/2014/main" id="{F72C6A0F-90E4-4C45-926C-525816DF0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51429" y="120683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7A10778-5C7C-42CB-90DC-311F28953457}"/>
                </a:ext>
              </a:extLst>
            </p:cNvPr>
            <p:cNvGrpSpPr/>
            <p:nvPr/>
          </p:nvGrpSpPr>
          <p:grpSpPr>
            <a:xfrm>
              <a:off x="7333753" y="2934749"/>
              <a:ext cx="2525391" cy="3330456"/>
              <a:chOff x="7333753" y="2934749"/>
              <a:chExt cx="2525391" cy="333045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4D7A184-D6F9-49C4-8CB7-ECBE35BCC18A}"/>
                  </a:ext>
                </a:extLst>
              </p:cNvPr>
              <p:cNvGrpSpPr/>
              <p:nvPr/>
            </p:nvGrpSpPr>
            <p:grpSpPr>
              <a:xfrm rot="14324691">
                <a:off x="6931221" y="3337281"/>
                <a:ext cx="3330456" cy="2525391"/>
                <a:chOff x="7610334" y="740460"/>
                <a:chExt cx="3330456" cy="2525391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C6A04A98-5AF4-4B3E-8E0F-CCDF4DEC75EC}"/>
                    </a:ext>
                  </a:extLst>
                </p:cNvPr>
                <p:cNvSpPr/>
                <p:nvPr/>
              </p:nvSpPr>
              <p:spPr>
                <a:xfrm rot="14369872">
                  <a:off x="8065304" y="390365"/>
                  <a:ext cx="2420516" cy="3330456"/>
                </a:xfrm>
                <a:custGeom>
                  <a:avLst/>
                  <a:gdLst>
                    <a:gd name="connsiteX0" fmla="*/ 2252863 w 2420516"/>
                    <a:gd name="connsiteY0" fmla="*/ 2734392 h 3330456"/>
                    <a:gd name="connsiteX1" fmla="*/ 596064 w 2420516"/>
                    <a:gd name="connsiteY1" fmla="*/ 3162804 h 3330456"/>
                    <a:gd name="connsiteX2" fmla="*/ 167653 w 2420516"/>
                    <a:gd name="connsiteY2" fmla="*/ 1506005 h 3330456"/>
                    <a:gd name="connsiteX3" fmla="*/ 397169 w 2420516"/>
                    <a:gd name="connsiteY3" fmla="*/ 1223579 h 3330456"/>
                    <a:gd name="connsiteX4" fmla="*/ 446841 w 2420516"/>
                    <a:gd name="connsiteY4" fmla="*/ 1182785 h 3330456"/>
                    <a:gd name="connsiteX5" fmla="*/ 450683 w 2420516"/>
                    <a:gd name="connsiteY5" fmla="*/ 1176160 h 3330456"/>
                    <a:gd name="connsiteX6" fmla="*/ 456343 w 2420516"/>
                    <a:gd name="connsiteY6" fmla="*/ 1174981 h 3330456"/>
                    <a:gd name="connsiteX7" fmla="*/ 488657 w 2420516"/>
                    <a:gd name="connsiteY7" fmla="*/ 1148443 h 3330456"/>
                    <a:gd name="connsiteX8" fmla="*/ 907325 w 2420516"/>
                    <a:gd name="connsiteY8" fmla="*/ 948665 h 3330456"/>
                    <a:gd name="connsiteX9" fmla="*/ 914981 w 2420516"/>
                    <a:gd name="connsiteY9" fmla="*/ 947070 h 3330456"/>
                    <a:gd name="connsiteX10" fmla="*/ 974156 w 2420516"/>
                    <a:gd name="connsiteY10" fmla="*/ 898472 h 3330456"/>
                    <a:gd name="connsiteX11" fmla="*/ 1203672 w 2420516"/>
                    <a:gd name="connsiteY11" fmla="*/ 616046 h 3330456"/>
                    <a:gd name="connsiteX12" fmla="*/ 1370597 w 2420516"/>
                    <a:gd name="connsiteY12" fmla="*/ 44949 h 3330456"/>
                    <a:gd name="connsiteX13" fmla="*/ 1369987 w 2420516"/>
                    <a:gd name="connsiteY13" fmla="*/ 0 h 3330456"/>
                    <a:gd name="connsiteX14" fmla="*/ 2179157 w 2420516"/>
                    <a:gd name="connsiteY14" fmla="*/ 1395120 h 3330456"/>
                    <a:gd name="connsiteX15" fmla="*/ 2182014 w 2420516"/>
                    <a:gd name="connsiteY15" fmla="*/ 1398598 h 3330456"/>
                    <a:gd name="connsiteX16" fmla="*/ 2252863 w 2420516"/>
                    <a:gd name="connsiteY16" fmla="*/ 2734392 h 3330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20516" h="3330456">
                      <a:moveTo>
                        <a:pt x="2252863" y="2734392"/>
                      </a:moveTo>
                      <a:cubicBezTo>
                        <a:pt x="1913653" y="3310207"/>
                        <a:pt x="1171879" y="3502014"/>
                        <a:pt x="596064" y="3162804"/>
                      </a:cubicBezTo>
                      <a:cubicBezTo>
                        <a:pt x="20249" y="2823594"/>
                        <a:pt x="-171557" y="2081820"/>
                        <a:pt x="167653" y="1506005"/>
                      </a:cubicBezTo>
                      <a:cubicBezTo>
                        <a:pt x="231254" y="1398040"/>
                        <a:pt x="309009" y="1303575"/>
                        <a:pt x="397169" y="1223579"/>
                      </a:cubicBezTo>
                      <a:lnTo>
                        <a:pt x="446841" y="1182785"/>
                      </a:lnTo>
                      <a:lnTo>
                        <a:pt x="450683" y="1176160"/>
                      </a:lnTo>
                      <a:lnTo>
                        <a:pt x="456343" y="1174981"/>
                      </a:lnTo>
                      <a:lnTo>
                        <a:pt x="488657" y="1148443"/>
                      </a:lnTo>
                      <a:cubicBezTo>
                        <a:pt x="614898" y="1054786"/>
                        <a:pt x="757414" y="987429"/>
                        <a:pt x="907325" y="948665"/>
                      </a:cubicBezTo>
                      <a:lnTo>
                        <a:pt x="914981" y="947070"/>
                      </a:lnTo>
                      <a:lnTo>
                        <a:pt x="974156" y="898472"/>
                      </a:lnTo>
                      <a:cubicBezTo>
                        <a:pt x="1062316" y="818476"/>
                        <a:pt x="1140070" y="724012"/>
                        <a:pt x="1203672" y="616046"/>
                      </a:cubicBezTo>
                      <a:cubicBezTo>
                        <a:pt x="1309675" y="436104"/>
                        <a:pt x="1363821" y="239955"/>
                        <a:pt x="1370597" y="44949"/>
                      </a:cubicBezTo>
                      <a:lnTo>
                        <a:pt x="1369987" y="0"/>
                      </a:lnTo>
                      <a:lnTo>
                        <a:pt x="2179157" y="1395120"/>
                      </a:lnTo>
                      <a:lnTo>
                        <a:pt x="2182014" y="1398598"/>
                      </a:lnTo>
                      <a:cubicBezTo>
                        <a:pt x="2462981" y="1777318"/>
                        <a:pt x="2507271" y="2302531"/>
                        <a:pt x="2252863" y="2734392"/>
                      </a:cubicBezTo>
                      <a:close/>
                    </a:path>
                  </a:pathLst>
                </a:custGeom>
                <a:solidFill>
                  <a:srgbClr val="EFAE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924129F-8853-4261-90CE-671E51E3135C}"/>
                    </a:ext>
                  </a:extLst>
                </p:cNvPr>
                <p:cNvSpPr/>
                <p:nvPr/>
              </p:nvSpPr>
              <p:spPr>
                <a:xfrm>
                  <a:off x="8595610" y="740460"/>
                  <a:ext cx="2196900" cy="2196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066F0B-D0AF-4A61-A857-BFAEE688C756}"/>
                  </a:ext>
                </a:extLst>
              </p:cNvPr>
              <p:cNvSpPr/>
              <p:nvPr/>
            </p:nvSpPr>
            <p:spPr>
              <a:xfrm>
                <a:off x="7805107" y="4664446"/>
                <a:ext cx="1026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b="1" dirty="0">
                    <a:solidFill>
                      <a:prstClr val="black"/>
                    </a:solidFill>
                  </a:rPr>
                  <a:t>الجامعات</a:t>
                </a:r>
                <a:endParaRPr lang="en-US" dirty="0"/>
              </a:p>
            </p:txBody>
          </p:sp>
          <p:pic>
            <p:nvPicPr>
              <p:cNvPr id="39" name="Graphic 38" descr="Graduation cap">
                <a:extLst>
                  <a:ext uri="{FF2B5EF4-FFF2-40B4-BE49-F238E27FC236}">
                    <a16:creationId xmlns:a16="http://schemas.microsoft.com/office/drawing/2014/main" id="{FCB8EF6D-C56B-4839-8758-20DD41203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781704" y="3685577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132D39D-156E-4878-B1B8-8D3FDE6AFB2E}"/>
                </a:ext>
              </a:extLst>
            </p:cNvPr>
            <p:cNvGrpSpPr/>
            <p:nvPr/>
          </p:nvGrpSpPr>
          <p:grpSpPr>
            <a:xfrm>
              <a:off x="9927929" y="2212867"/>
              <a:ext cx="2525391" cy="3330456"/>
              <a:chOff x="9927929" y="2212867"/>
              <a:chExt cx="2525391" cy="333045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46D78CD-55C4-4AE1-90C5-264E373DA3D2}"/>
                  </a:ext>
                </a:extLst>
              </p:cNvPr>
              <p:cNvGrpSpPr/>
              <p:nvPr/>
            </p:nvGrpSpPr>
            <p:grpSpPr>
              <a:xfrm rot="7146481">
                <a:off x="9525397" y="2615399"/>
                <a:ext cx="3330456" cy="2525391"/>
                <a:chOff x="7610334" y="740460"/>
                <a:chExt cx="3330456" cy="252539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8BB0274C-12C9-49FF-98BC-C39D0FBD54D8}"/>
                    </a:ext>
                  </a:extLst>
                </p:cNvPr>
                <p:cNvSpPr/>
                <p:nvPr/>
              </p:nvSpPr>
              <p:spPr>
                <a:xfrm rot="14369872">
                  <a:off x="8065304" y="390365"/>
                  <a:ext cx="2420516" cy="3330456"/>
                </a:xfrm>
                <a:custGeom>
                  <a:avLst/>
                  <a:gdLst>
                    <a:gd name="connsiteX0" fmla="*/ 2252863 w 2420516"/>
                    <a:gd name="connsiteY0" fmla="*/ 2734392 h 3330456"/>
                    <a:gd name="connsiteX1" fmla="*/ 596064 w 2420516"/>
                    <a:gd name="connsiteY1" fmla="*/ 3162804 h 3330456"/>
                    <a:gd name="connsiteX2" fmla="*/ 167653 w 2420516"/>
                    <a:gd name="connsiteY2" fmla="*/ 1506005 h 3330456"/>
                    <a:gd name="connsiteX3" fmla="*/ 397169 w 2420516"/>
                    <a:gd name="connsiteY3" fmla="*/ 1223579 h 3330456"/>
                    <a:gd name="connsiteX4" fmla="*/ 446841 w 2420516"/>
                    <a:gd name="connsiteY4" fmla="*/ 1182785 h 3330456"/>
                    <a:gd name="connsiteX5" fmla="*/ 450683 w 2420516"/>
                    <a:gd name="connsiteY5" fmla="*/ 1176160 h 3330456"/>
                    <a:gd name="connsiteX6" fmla="*/ 456343 w 2420516"/>
                    <a:gd name="connsiteY6" fmla="*/ 1174981 h 3330456"/>
                    <a:gd name="connsiteX7" fmla="*/ 488657 w 2420516"/>
                    <a:gd name="connsiteY7" fmla="*/ 1148443 h 3330456"/>
                    <a:gd name="connsiteX8" fmla="*/ 907325 w 2420516"/>
                    <a:gd name="connsiteY8" fmla="*/ 948665 h 3330456"/>
                    <a:gd name="connsiteX9" fmla="*/ 914981 w 2420516"/>
                    <a:gd name="connsiteY9" fmla="*/ 947070 h 3330456"/>
                    <a:gd name="connsiteX10" fmla="*/ 974156 w 2420516"/>
                    <a:gd name="connsiteY10" fmla="*/ 898472 h 3330456"/>
                    <a:gd name="connsiteX11" fmla="*/ 1203672 w 2420516"/>
                    <a:gd name="connsiteY11" fmla="*/ 616046 h 3330456"/>
                    <a:gd name="connsiteX12" fmla="*/ 1370597 w 2420516"/>
                    <a:gd name="connsiteY12" fmla="*/ 44949 h 3330456"/>
                    <a:gd name="connsiteX13" fmla="*/ 1369987 w 2420516"/>
                    <a:gd name="connsiteY13" fmla="*/ 0 h 3330456"/>
                    <a:gd name="connsiteX14" fmla="*/ 2179157 w 2420516"/>
                    <a:gd name="connsiteY14" fmla="*/ 1395120 h 3330456"/>
                    <a:gd name="connsiteX15" fmla="*/ 2182014 w 2420516"/>
                    <a:gd name="connsiteY15" fmla="*/ 1398598 h 3330456"/>
                    <a:gd name="connsiteX16" fmla="*/ 2252863 w 2420516"/>
                    <a:gd name="connsiteY16" fmla="*/ 2734392 h 3330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20516" h="3330456">
                      <a:moveTo>
                        <a:pt x="2252863" y="2734392"/>
                      </a:moveTo>
                      <a:cubicBezTo>
                        <a:pt x="1913653" y="3310207"/>
                        <a:pt x="1171879" y="3502014"/>
                        <a:pt x="596064" y="3162804"/>
                      </a:cubicBezTo>
                      <a:cubicBezTo>
                        <a:pt x="20249" y="2823594"/>
                        <a:pt x="-171557" y="2081820"/>
                        <a:pt x="167653" y="1506005"/>
                      </a:cubicBezTo>
                      <a:cubicBezTo>
                        <a:pt x="231254" y="1398040"/>
                        <a:pt x="309009" y="1303575"/>
                        <a:pt x="397169" y="1223579"/>
                      </a:cubicBezTo>
                      <a:lnTo>
                        <a:pt x="446841" y="1182785"/>
                      </a:lnTo>
                      <a:lnTo>
                        <a:pt x="450683" y="1176160"/>
                      </a:lnTo>
                      <a:lnTo>
                        <a:pt x="456343" y="1174981"/>
                      </a:lnTo>
                      <a:lnTo>
                        <a:pt x="488657" y="1148443"/>
                      </a:lnTo>
                      <a:cubicBezTo>
                        <a:pt x="614898" y="1054786"/>
                        <a:pt x="757414" y="987429"/>
                        <a:pt x="907325" y="948665"/>
                      </a:cubicBezTo>
                      <a:lnTo>
                        <a:pt x="914981" y="947070"/>
                      </a:lnTo>
                      <a:lnTo>
                        <a:pt x="974156" y="898472"/>
                      </a:lnTo>
                      <a:cubicBezTo>
                        <a:pt x="1062316" y="818476"/>
                        <a:pt x="1140070" y="724012"/>
                        <a:pt x="1203672" y="616046"/>
                      </a:cubicBezTo>
                      <a:cubicBezTo>
                        <a:pt x="1309675" y="436104"/>
                        <a:pt x="1363821" y="239955"/>
                        <a:pt x="1370597" y="44949"/>
                      </a:cubicBezTo>
                      <a:lnTo>
                        <a:pt x="1369987" y="0"/>
                      </a:lnTo>
                      <a:lnTo>
                        <a:pt x="2179157" y="1395120"/>
                      </a:lnTo>
                      <a:lnTo>
                        <a:pt x="2182014" y="1398598"/>
                      </a:lnTo>
                      <a:cubicBezTo>
                        <a:pt x="2462981" y="1777318"/>
                        <a:pt x="2507271" y="2302531"/>
                        <a:pt x="2252863" y="2734392"/>
                      </a:cubicBezTo>
                      <a:close/>
                    </a:path>
                  </a:pathLst>
                </a:custGeom>
                <a:solidFill>
                  <a:srgbClr val="EFAE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89C4B54-8EE0-4006-AFDE-F4E30F0078F4}"/>
                    </a:ext>
                  </a:extLst>
                </p:cNvPr>
                <p:cNvSpPr/>
                <p:nvPr/>
              </p:nvSpPr>
              <p:spPr>
                <a:xfrm>
                  <a:off x="8595610" y="740460"/>
                  <a:ext cx="2196900" cy="2196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C35F72C-226F-4B73-9510-3CF4CE2648DF}"/>
                  </a:ext>
                </a:extLst>
              </p:cNvPr>
              <p:cNvSpPr/>
              <p:nvPr/>
            </p:nvSpPr>
            <p:spPr>
              <a:xfrm>
                <a:off x="10640090" y="4664446"/>
                <a:ext cx="873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b="1" dirty="0">
                    <a:solidFill>
                      <a:prstClr val="black"/>
                    </a:solidFill>
                  </a:rPr>
                  <a:t>الصناعة</a:t>
                </a:r>
                <a:endParaRPr lang="en-US" dirty="0"/>
              </a:p>
            </p:txBody>
          </p:sp>
          <p:pic>
            <p:nvPicPr>
              <p:cNvPr id="40" name="Graphic 39" descr="Factory">
                <a:extLst>
                  <a:ext uri="{FF2B5EF4-FFF2-40B4-BE49-F238E27FC236}">
                    <a16:creationId xmlns:a16="http://schemas.microsoft.com/office/drawing/2014/main" id="{EAA4A759-81E6-4CD2-A7EA-1CF126C33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658366" y="3567829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376F3F61-E2D9-429D-BDB6-13708DAC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9393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FA50CE14-AE3E-49A6-9166-61719FC92C6F}"/>
              </a:ext>
            </a:extLst>
          </p:cNvPr>
          <p:cNvSpPr/>
          <p:nvPr/>
        </p:nvSpPr>
        <p:spPr>
          <a:xfrm>
            <a:off x="6429971" y="1257374"/>
            <a:ext cx="2864631" cy="84973"/>
          </a:xfrm>
          <a:prstGeom prst="roundRect">
            <a:avLst>
              <a:gd name="adj" fmla="val 50000"/>
            </a:avLst>
          </a:prstGeom>
          <a:solidFill>
            <a:srgbClr val="8D6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D20183F-F6EC-49C7-948A-A9ADC9B90327}"/>
              </a:ext>
            </a:extLst>
          </p:cNvPr>
          <p:cNvSpPr/>
          <p:nvPr/>
        </p:nvSpPr>
        <p:spPr>
          <a:xfrm>
            <a:off x="3477451" y="1257374"/>
            <a:ext cx="2864631" cy="84973"/>
          </a:xfrm>
          <a:prstGeom prst="roundRect">
            <a:avLst>
              <a:gd name="adj" fmla="val 50000"/>
            </a:avLst>
          </a:prstGeom>
          <a:solidFill>
            <a:srgbClr val="8D6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1" name="Rectangle: Top Corners Rounded 120">
            <a:extLst>
              <a:ext uri="{FF2B5EF4-FFF2-40B4-BE49-F238E27FC236}">
                <a16:creationId xmlns:a16="http://schemas.microsoft.com/office/drawing/2014/main" id="{B070F972-F7F8-49B5-B917-5D6FBF260DE9}"/>
              </a:ext>
            </a:extLst>
          </p:cNvPr>
          <p:cNvSpPr/>
          <p:nvPr/>
        </p:nvSpPr>
        <p:spPr>
          <a:xfrm rot="10800000">
            <a:off x="6539820" y="1305096"/>
            <a:ext cx="2699448" cy="53045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FA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00" marR="0" lvl="0" indent="-101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56C0425-60F5-46A5-8D7F-0B864394E8A2}"/>
              </a:ext>
            </a:extLst>
          </p:cNvPr>
          <p:cNvSpPr txBox="1"/>
          <p:nvPr/>
        </p:nvSpPr>
        <p:spPr>
          <a:xfrm>
            <a:off x="6765223" y="1414982"/>
            <a:ext cx="1998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A" sz="1600" dirty="0">
                <a:solidFill>
                  <a:prstClr val="whit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مراكز تطوير الأعمال</a:t>
            </a:r>
          </a:p>
        </p:txBody>
      </p:sp>
      <p:sp>
        <p:nvSpPr>
          <p:cNvPr id="123" name="Rectangle: Top Corners Rounded 122">
            <a:extLst>
              <a:ext uri="{FF2B5EF4-FFF2-40B4-BE49-F238E27FC236}">
                <a16:creationId xmlns:a16="http://schemas.microsoft.com/office/drawing/2014/main" id="{F202A506-9ABC-42C3-B348-636127D5B7D4}"/>
              </a:ext>
            </a:extLst>
          </p:cNvPr>
          <p:cNvSpPr/>
          <p:nvPr/>
        </p:nvSpPr>
        <p:spPr>
          <a:xfrm rot="10800000">
            <a:off x="3587301" y="1305096"/>
            <a:ext cx="2699448" cy="53045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FA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00" marR="0" lvl="0" indent="-101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1D33B67-7AD4-401A-9D0E-B4C876B6C692}"/>
              </a:ext>
            </a:extLst>
          </p:cNvPr>
          <p:cNvSpPr txBox="1"/>
          <p:nvPr/>
        </p:nvSpPr>
        <p:spPr>
          <a:xfrm>
            <a:off x="3812703" y="1414982"/>
            <a:ext cx="1998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A" sz="1600" dirty="0">
                <a:solidFill>
                  <a:prstClr val="whit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حاضنات الأعمال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0A76A29E-3768-4BAC-9160-10E33843B980}"/>
              </a:ext>
            </a:extLst>
          </p:cNvPr>
          <p:cNvSpPr/>
          <p:nvPr/>
        </p:nvSpPr>
        <p:spPr>
          <a:xfrm>
            <a:off x="524933" y="1257374"/>
            <a:ext cx="2864631" cy="84973"/>
          </a:xfrm>
          <a:prstGeom prst="roundRect">
            <a:avLst>
              <a:gd name="adj" fmla="val 50000"/>
            </a:avLst>
          </a:prstGeom>
          <a:solidFill>
            <a:srgbClr val="8D6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6" name="Rectangle: Top Corners Rounded 125">
            <a:extLst>
              <a:ext uri="{FF2B5EF4-FFF2-40B4-BE49-F238E27FC236}">
                <a16:creationId xmlns:a16="http://schemas.microsoft.com/office/drawing/2014/main" id="{0B9126EA-2E1B-4ABA-8F89-231605D428D5}"/>
              </a:ext>
            </a:extLst>
          </p:cNvPr>
          <p:cNvSpPr/>
          <p:nvPr/>
        </p:nvSpPr>
        <p:spPr>
          <a:xfrm rot="10800000">
            <a:off x="634782" y="1305096"/>
            <a:ext cx="2699448" cy="53045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FA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00" marR="0" lvl="0" indent="-101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0CDB9BA-6044-482A-907D-DA585E9A6FD1}"/>
              </a:ext>
            </a:extLst>
          </p:cNvPr>
          <p:cNvSpPr txBox="1"/>
          <p:nvPr/>
        </p:nvSpPr>
        <p:spPr>
          <a:xfrm>
            <a:off x="860185" y="1414982"/>
            <a:ext cx="1998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A" sz="1600" dirty="0">
                <a:solidFill>
                  <a:prstClr val="whit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حدائق التقنية</a:t>
            </a:r>
          </a:p>
        </p:txBody>
      </p:sp>
      <p:pic>
        <p:nvPicPr>
          <p:cNvPr id="174" name="Graphic 173">
            <a:extLst>
              <a:ext uri="{FF2B5EF4-FFF2-40B4-BE49-F238E27FC236}">
                <a16:creationId xmlns:a16="http://schemas.microsoft.com/office/drawing/2014/main" id="{CCAEF0FE-F17D-4230-AB4C-CB874D453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42521" y="1459633"/>
            <a:ext cx="248577" cy="248577"/>
          </a:xfrm>
          <a:prstGeom prst="rect">
            <a:avLst/>
          </a:prstGeom>
        </p:spPr>
      </p:pic>
      <p:pic>
        <p:nvPicPr>
          <p:cNvPr id="175" name="Graphic 174">
            <a:extLst>
              <a:ext uri="{FF2B5EF4-FFF2-40B4-BE49-F238E27FC236}">
                <a16:creationId xmlns:a16="http://schemas.microsoft.com/office/drawing/2014/main" id="{7C3BF1EC-84D6-433C-87D7-DD8103BE7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99163" y="1459633"/>
            <a:ext cx="248577" cy="248577"/>
          </a:xfrm>
          <a:prstGeom prst="rect">
            <a:avLst/>
          </a:prstGeom>
        </p:spPr>
      </p:pic>
      <p:pic>
        <p:nvPicPr>
          <p:cNvPr id="176" name="Graphic 175">
            <a:extLst>
              <a:ext uri="{FF2B5EF4-FFF2-40B4-BE49-F238E27FC236}">
                <a16:creationId xmlns:a16="http://schemas.microsoft.com/office/drawing/2014/main" id="{3C3F9850-64F5-460C-9892-32BAF9634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49106" y="1459633"/>
            <a:ext cx="248577" cy="2485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CD2B53-C0AB-470E-82C4-AE2F097F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الفروقات بين مؤسسات تطوير الشركة الابتكارية</a:t>
            </a:r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16" name="Slide Number Placeholder 215">
            <a:extLst>
              <a:ext uri="{FF2B5EF4-FFF2-40B4-BE49-F238E27FC236}">
                <a16:creationId xmlns:a16="http://schemas.microsoft.com/office/drawing/2014/main" id="{A7BB2F31-A401-4A6C-A480-4574406E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89D55-D75C-4F24-87F5-5B8662090B10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E028B8-B15A-4F4F-A266-6C19AC398971}"/>
              </a:ext>
            </a:extLst>
          </p:cNvPr>
          <p:cNvGrpSpPr/>
          <p:nvPr/>
        </p:nvGrpSpPr>
        <p:grpSpPr>
          <a:xfrm>
            <a:off x="779587" y="5063385"/>
            <a:ext cx="10522176" cy="530453"/>
            <a:chOff x="779585" y="5063385"/>
            <a:chExt cx="10522176" cy="530453"/>
          </a:xfrm>
        </p:grpSpPr>
        <p:sp>
          <p:nvSpPr>
            <p:cNvPr id="68" name="Arrow: Pentagon 67">
              <a:extLst>
                <a:ext uri="{FF2B5EF4-FFF2-40B4-BE49-F238E27FC236}">
                  <a16:creationId xmlns:a16="http://schemas.microsoft.com/office/drawing/2014/main" id="{F388EE9F-E2A5-47D4-8598-989CCF40CC36}"/>
                </a:ext>
              </a:extLst>
            </p:cNvPr>
            <p:cNvSpPr/>
            <p:nvPr/>
          </p:nvSpPr>
          <p:spPr>
            <a:xfrm flipH="1">
              <a:off x="9259702" y="5063385"/>
              <a:ext cx="2042059" cy="530453"/>
            </a:xfrm>
            <a:prstGeom prst="homePlate">
              <a:avLst/>
            </a:prstGeom>
            <a:solidFill>
              <a:srgbClr val="115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1C6EA56-7AA5-4E65-B35D-A6CD715EB581}"/>
                </a:ext>
              </a:extLst>
            </p:cNvPr>
            <p:cNvSpPr txBox="1"/>
            <p:nvPr/>
          </p:nvSpPr>
          <p:spPr>
            <a:xfrm>
              <a:off x="9450538" y="5187562"/>
              <a:ext cx="1402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A" sz="1400" b="1" dirty="0">
                  <a:solidFill>
                    <a:prstClr val="white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مصادر الايراد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7BBF26B9-2D6F-4C2A-B516-67CDE84EDE34}"/>
                </a:ext>
              </a:extLst>
            </p:cNvPr>
            <p:cNvSpPr/>
            <p:nvPr/>
          </p:nvSpPr>
          <p:spPr>
            <a:xfrm>
              <a:off x="6785604" y="5063385"/>
              <a:ext cx="2378683" cy="5304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اى شركة صغيرة أو متوسطة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FA74E6D3-6E18-4EC9-BE2A-1A04610351FB}"/>
                </a:ext>
              </a:extLst>
            </p:cNvPr>
            <p:cNvSpPr/>
            <p:nvPr/>
          </p:nvSpPr>
          <p:spPr>
            <a:xfrm>
              <a:off x="3681463" y="5063385"/>
              <a:ext cx="2378683" cy="5304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شركات المرحلة المبكرة مع امكانية مرتفعة للنمو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6381A2EF-B314-44B4-BDFF-28F0B33FF3E0}"/>
                </a:ext>
              </a:extLst>
            </p:cNvPr>
            <p:cNvSpPr/>
            <p:nvPr/>
          </p:nvSpPr>
          <p:spPr>
            <a:xfrm>
              <a:off x="779585" y="5063385"/>
              <a:ext cx="2378683" cy="5304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اعمال التقنية المشيدة والمنبثقة</a:t>
              </a:r>
            </a:p>
          </p:txBody>
        </p: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2381785C-6CE4-475B-BE32-251CC7500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853216" y="5184435"/>
              <a:ext cx="248577" cy="24857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4C6041-9AEB-4CED-AA75-B12DE1FAB45C}"/>
              </a:ext>
            </a:extLst>
          </p:cNvPr>
          <p:cNvGrpSpPr/>
          <p:nvPr/>
        </p:nvGrpSpPr>
        <p:grpSpPr>
          <a:xfrm>
            <a:off x="779589" y="2684046"/>
            <a:ext cx="10522174" cy="2226399"/>
            <a:chOff x="779587" y="2684046"/>
            <a:chExt cx="10522174" cy="2226399"/>
          </a:xfrm>
        </p:grpSpPr>
        <p:sp>
          <p:nvSpPr>
            <p:cNvPr id="135" name="Arrow: Pentagon 134">
              <a:extLst>
                <a:ext uri="{FF2B5EF4-FFF2-40B4-BE49-F238E27FC236}">
                  <a16:creationId xmlns:a16="http://schemas.microsoft.com/office/drawing/2014/main" id="{6006DCCF-03AE-407A-82CB-8AA52A5243F4}"/>
                </a:ext>
              </a:extLst>
            </p:cNvPr>
            <p:cNvSpPr/>
            <p:nvPr/>
          </p:nvSpPr>
          <p:spPr>
            <a:xfrm flipH="1">
              <a:off x="9259702" y="2684046"/>
              <a:ext cx="2042059" cy="2226399"/>
            </a:xfrm>
            <a:prstGeom prst="homePlate">
              <a:avLst>
                <a:gd name="adj" fmla="val 11094"/>
              </a:avLst>
            </a:prstGeom>
            <a:solidFill>
              <a:srgbClr val="115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1AD1C02-B9CB-4336-B544-A744B0A4966C}"/>
                </a:ext>
              </a:extLst>
            </p:cNvPr>
            <p:cNvSpPr txBox="1"/>
            <p:nvPr/>
          </p:nvSpPr>
          <p:spPr>
            <a:xfrm>
              <a:off x="9450538" y="3734727"/>
              <a:ext cx="1402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A" sz="1400" b="1" dirty="0">
                  <a:solidFill>
                    <a:prstClr val="white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السمات الرئيسية</a:t>
              </a: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38DC6FB9-0623-4EA8-9BEF-7527287495A0}"/>
                </a:ext>
              </a:extLst>
            </p:cNvPr>
            <p:cNvSpPr/>
            <p:nvPr/>
          </p:nvSpPr>
          <p:spPr>
            <a:xfrm>
              <a:off x="6785606" y="2684046"/>
              <a:ext cx="2378683" cy="2226399"/>
            </a:xfrm>
            <a:prstGeom prst="roundRect">
              <a:avLst>
                <a:gd name="adj" fmla="val 38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0650" lvl="0" indent="-120650" algn="r" rtl="1">
                <a:buFont typeface="Arial" panose="020B0604020202020204" pitchFamily="34" charset="0"/>
                <a:buChar char="•"/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خاصة، مساعدة يقودها الطلب</a:t>
              </a:r>
            </a:p>
            <a:p>
              <a:pPr marL="120650" lvl="0" indent="-120650" algn="r" rtl="1">
                <a:buFont typeface="Arial" panose="020B0604020202020204" pitchFamily="34" charset="0"/>
                <a:buChar char="•"/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تركز على موضوع معين يسأل فيه رائد الأعمال عن المساعدة</a:t>
              </a:r>
            </a:p>
            <a:p>
              <a:pPr marL="120650" lvl="0" indent="-120650" algn="r" rtl="1">
                <a:buFont typeface="Arial" panose="020B0604020202020204" pitchFamily="34" charset="0"/>
                <a:buChar char="•"/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عادة دعم واسع للأعمال بما في ذلك خدمات التدريب والاستشارات</a:t>
              </a: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6EE403B6-28AA-4C7B-9F8D-BE10BA9D1802}"/>
                </a:ext>
              </a:extLst>
            </p:cNvPr>
            <p:cNvSpPr/>
            <p:nvPr/>
          </p:nvSpPr>
          <p:spPr>
            <a:xfrm>
              <a:off x="3681465" y="2684046"/>
              <a:ext cx="2378683" cy="2226399"/>
            </a:xfrm>
            <a:prstGeom prst="roundRect">
              <a:avLst>
                <a:gd name="adj" fmla="val 40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0650" indent="-120650" algn="r" rtl="1">
                <a:buFont typeface="Arial" panose="020B0604020202020204" pitchFamily="34" charset="0"/>
                <a:buChar char="•"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التركيز على  تأثير الموقع المشترك و "العنقود" بين الشركات</a:t>
              </a:r>
            </a:p>
            <a:p>
              <a:pPr marL="120650" indent="-120650" algn="r" rtl="1">
                <a:buFont typeface="Arial" panose="020B0604020202020204" pitchFamily="34" charset="0"/>
                <a:buChar char="•"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مساعدة مستمرة يقودها العرض والطلب حتي الوصول الى نقطة متفق عليها في الأداء</a:t>
              </a:r>
            </a:p>
            <a:p>
              <a:pPr marL="120650" indent="-120650" algn="r" rtl="1">
                <a:buFont typeface="Arial" panose="020B0604020202020204" pitchFamily="34" charset="0"/>
                <a:buChar char="•"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خليط متكامل من الدعم التشغيلي والاستراتيجي القوي الذي يركز على الشركة ككل</a:t>
              </a: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93162A87-10E0-4BD3-AA68-DAAF2A6F5B53}"/>
                </a:ext>
              </a:extLst>
            </p:cNvPr>
            <p:cNvSpPr/>
            <p:nvPr/>
          </p:nvSpPr>
          <p:spPr>
            <a:xfrm>
              <a:off x="779587" y="2684046"/>
              <a:ext cx="2378683" cy="2226399"/>
            </a:xfrm>
            <a:prstGeom prst="roundRect">
              <a:avLst>
                <a:gd name="adj" fmla="val 343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0650" indent="-120650" algn="r" rtl="1">
                <a:buFont typeface="Arial" panose="020B0604020202020204" pitchFamily="34" charset="0"/>
                <a:buChar char="•"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التركيز على  تأثير الموقع المشترك و "العنقود" بين الشركات</a:t>
              </a:r>
            </a:p>
            <a:p>
              <a:pPr marL="120650" indent="-120650" algn="r" rtl="1">
                <a:buFont typeface="Arial" panose="020B0604020202020204" pitchFamily="34" charset="0"/>
                <a:buChar char="•"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مساعدة بقيادة الطلب</a:t>
              </a:r>
            </a:p>
            <a:p>
              <a:pPr marL="120650" indent="-120650" algn="r" rtl="1">
                <a:buFont typeface="Arial" panose="020B0604020202020204" pitchFamily="34" charset="0"/>
                <a:buChar char="•"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التركيز على احتياطي العقارات الحديثة، وأماكن المكاتب، وتسهيلات </a:t>
              </a:r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151C9C53-0437-49BC-B449-260858412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853216" y="3748613"/>
              <a:ext cx="248577" cy="24857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97716C-D213-4838-B5A5-DD5D23EE8428}"/>
              </a:ext>
            </a:extLst>
          </p:cNvPr>
          <p:cNvGrpSpPr/>
          <p:nvPr/>
        </p:nvGrpSpPr>
        <p:grpSpPr>
          <a:xfrm>
            <a:off x="779587" y="5707001"/>
            <a:ext cx="10522176" cy="530453"/>
            <a:chOff x="759151" y="5707001"/>
            <a:chExt cx="10522176" cy="530453"/>
          </a:xfrm>
        </p:grpSpPr>
        <p:sp>
          <p:nvSpPr>
            <p:cNvPr id="73" name="Arrow: Pentagon 72">
              <a:extLst>
                <a:ext uri="{FF2B5EF4-FFF2-40B4-BE49-F238E27FC236}">
                  <a16:creationId xmlns:a16="http://schemas.microsoft.com/office/drawing/2014/main" id="{4824AC1C-B16A-4961-895E-C8A936D05DDB}"/>
                </a:ext>
              </a:extLst>
            </p:cNvPr>
            <p:cNvSpPr/>
            <p:nvPr/>
          </p:nvSpPr>
          <p:spPr>
            <a:xfrm flipH="1">
              <a:off x="9239268" y="5707001"/>
              <a:ext cx="2042059" cy="530453"/>
            </a:xfrm>
            <a:prstGeom prst="homePlate">
              <a:avLst/>
            </a:prstGeom>
            <a:solidFill>
              <a:srgbClr val="115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9B0A5DF-13B9-4D96-9A37-201024536961}"/>
                </a:ext>
              </a:extLst>
            </p:cNvPr>
            <p:cNvSpPr txBox="1"/>
            <p:nvPr/>
          </p:nvSpPr>
          <p:spPr>
            <a:xfrm>
              <a:off x="9430104" y="5831178"/>
              <a:ext cx="1402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A" sz="1400" b="1" dirty="0">
                  <a:solidFill>
                    <a:prstClr val="white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نموذج الأعمال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3211D9AF-1E24-4759-B668-5079D7973E00}"/>
                </a:ext>
              </a:extLst>
            </p:cNvPr>
            <p:cNvSpPr/>
            <p:nvPr/>
          </p:nvSpPr>
          <p:spPr>
            <a:xfrm>
              <a:off x="6765170" y="5707001"/>
              <a:ext cx="2378683" cy="5304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غير هادفة أو هادفة للربح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83B8F45F-E251-4441-87FF-86B4C21EA9A0}"/>
                </a:ext>
              </a:extLst>
            </p:cNvPr>
            <p:cNvSpPr/>
            <p:nvPr/>
          </p:nvSpPr>
          <p:spPr>
            <a:xfrm>
              <a:off x="3661029" y="5707001"/>
              <a:ext cx="2378683" cy="5304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غير هادفة أو هادفة للربح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B11C2485-1792-40FA-9EB2-FBEC5963A8A5}"/>
                </a:ext>
              </a:extLst>
            </p:cNvPr>
            <p:cNvSpPr/>
            <p:nvPr/>
          </p:nvSpPr>
          <p:spPr>
            <a:xfrm>
              <a:off x="759151" y="5707001"/>
              <a:ext cx="2378683" cy="5304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غير هادفة أو هادفة للربح</a:t>
              </a:r>
            </a:p>
          </p:txBody>
        </p: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FED3D4DE-6876-43D0-8FCB-FBF1778F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0853216" y="5857813"/>
              <a:ext cx="248577" cy="24857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EE7CB0-716B-4ED4-861A-C5D65349FEFC}"/>
              </a:ext>
            </a:extLst>
          </p:cNvPr>
          <p:cNvGrpSpPr/>
          <p:nvPr/>
        </p:nvGrpSpPr>
        <p:grpSpPr>
          <a:xfrm>
            <a:off x="779587" y="1975198"/>
            <a:ext cx="10522176" cy="556005"/>
            <a:chOff x="779587" y="1975198"/>
            <a:chExt cx="10522176" cy="556005"/>
          </a:xfrm>
        </p:grpSpPr>
        <p:sp>
          <p:nvSpPr>
            <p:cNvPr id="130" name="Arrow: Pentagon 129">
              <a:extLst>
                <a:ext uri="{FF2B5EF4-FFF2-40B4-BE49-F238E27FC236}">
                  <a16:creationId xmlns:a16="http://schemas.microsoft.com/office/drawing/2014/main" id="{7C8147AC-B27E-42BC-B721-B20571A2809B}"/>
                </a:ext>
              </a:extLst>
            </p:cNvPr>
            <p:cNvSpPr/>
            <p:nvPr/>
          </p:nvSpPr>
          <p:spPr>
            <a:xfrm flipH="1">
              <a:off x="9259704" y="1975198"/>
              <a:ext cx="2042059" cy="530453"/>
            </a:xfrm>
            <a:prstGeom prst="homePlate">
              <a:avLst/>
            </a:prstGeom>
            <a:solidFill>
              <a:srgbClr val="115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1AE569C-0C88-4F02-997B-658961227917}"/>
                </a:ext>
              </a:extLst>
            </p:cNvPr>
            <p:cNvSpPr txBox="1"/>
            <p:nvPr/>
          </p:nvSpPr>
          <p:spPr>
            <a:xfrm>
              <a:off x="9450538" y="2007983"/>
              <a:ext cx="1402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A" sz="1400" b="1" dirty="0">
                  <a:solidFill>
                    <a:prstClr val="white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الشركات المستهدفة</a:t>
              </a: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16C39589-2BAA-473F-9800-E95C52696F0C}"/>
                </a:ext>
              </a:extLst>
            </p:cNvPr>
            <p:cNvSpPr/>
            <p:nvPr/>
          </p:nvSpPr>
          <p:spPr>
            <a:xfrm>
              <a:off x="6785606" y="1975198"/>
              <a:ext cx="2378683" cy="5304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اى شركة صغيرة أو متوسطة</a:t>
              </a: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F9FE7D5-DA9F-4FF7-8F91-2972130B530C}"/>
                </a:ext>
              </a:extLst>
            </p:cNvPr>
            <p:cNvSpPr/>
            <p:nvPr/>
          </p:nvSpPr>
          <p:spPr>
            <a:xfrm>
              <a:off x="3681465" y="1975198"/>
              <a:ext cx="2378683" cy="5304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شركات المرحلة المبكرة مع امكانية مرتفعة للنمو</a:t>
              </a: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1FBC18BC-A766-4544-87E2-6A5518BFF75B}"/>
                </a:ext>
              </a:extLst>
            </p:cNvPr>
            <p:cNvSpPr/>
            <p:nvPr/>
          </p:nvSpPr>
          <p:spPr>
            <a:xfrm>
              <a:off x="779587" y="1975198"/>
              <a:ext cx="2378683" cy="5304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A" sz="1400" dirty="0">
                  <a:solidFill>
                    <a:prstClr val="black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اعمال التقنية المشيدة والمنبثقة</a:t>
              </a:r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2E47034A-FB67-458A-96AD-74C74D316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54905" y="2116980"/>
              <a:ext cx="246888" cy="246888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14FB8B9-564E-4F57-8DCB-9B65FB03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6266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A25D19-EBBE-43A8-B8AA-7F9186A8EC9B}"/>
              </a:ext>
            </a:extLst>
          </p:cNvPr>
          <p:cNvSpPr/>
          <p:nvPr/>
        </p:nvSpPr>
        <p:spPr>
          <a:xfrm>
            <a:off x="6789338" y="1398843"/>
            <a:ext cx="4084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2000" b="1" dirty="0">
                <a:latin typeface="+mj-lt"/>
              </a:rPr>
              <a:t>العلاقة البحث العلمي و حاضنات الأعمال</a:t>
            </a:r>
            <a:endParaRPr lang="en-SG" sz="2000" b="1" dirty="0"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844919-5015-4CD2-8270-26749203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حاضنات الأعمال والبحث العلمي </a:t>
            </a:r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F86C4-0682-4A45-8D54-BDA8E2D9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D55-D75C-4F24-87F5-5B8662090B10}" type="slidenum">
              <a:rPr lang="en-SG" smtClean="0"/>
              <a:t>9</a:t>
            </a:fld>
            <a:endParaRPr lang="en-SG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EB97B2-FF0A-40E4-B1F8-04750725D523}"/>
              </a:ext>
            </a:extLst>
          </p:cNvPr>
          <p:cNvGrpSpPr/>
          <p:nvPr/>
        </p:nvGrpSpPr>
        <p:grpSpPr>
          <a:xfrm>
            <a:off x="1820056" y="2330367"/>
            <a:ext cx="8162144" cy="3321578"/>
            <a:chOff x="1820056" y="2645251"/>
            <a:chExt cx="8162144" cy="332157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C0C84A1-9963-4896-83EE-84D7D8C073B8}"/>
                </a:ext>
              </a:extLst>
            </p:cNvPr>
            <p:cNvGrpSpPr/>
            <p:nvPr/>
          </p:nvGrpSpPr>
          <p:grpSpPr>
            <a:xfrm>
              <a:off x="1820056" y="3427374"/>
              <a:ext cx="8162144" cy="1753849"/>
              <a:chOff x="1820056" y="3427374"/>
              <a:chExt cx="8162144" cy="175384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2E3CD99-9301-4E8B-A9A7-9957BA8C9A5D}"/>
                  </a:ext>
                </a:extLst>
              </p:cNvPr>
              <p:cNvGrpSpPr/>
              <p:nvPr/>
            </p:nvGrpSpPr>
            <p:grpSpPr>
              <a:xfrm>
                <a:off x="1820056" y="3427374"/>
                <a:ext cx="8162144" cy="1753849"/>
                <a:chOff x="1820056" y="3427374"/>
                <a:chExt cx="8162144" cy="1753849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081BD64-08EF-4F18-ACCD-409BE206E497}"/>
                    </a:ext>
                  </a:extLst>
                </p:cNvPr>
                <p:cNvGrpSpPr/>
                <p:nvPr/>
              </p:nvGrpSpPr>
              <p:grpSpPr>
                <a:xfrm>
                  <a:off x="1820056" y="3427374"/>
                  <a:ext cx="8162144" cy="1753849"/>
                  <a:chOff x="1677650" y="2552075"/>
                  <a:chExt cx="8162144" cy="1753849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0C33E394-E5AC-4CFA-A0A4-8F6FECC9A473}"/>
                      </a:ext>
                    </a:extLst>
                  </p:cNvPr>
                  <p:cNvSpPr/>
                  <p:nvPr/>
                </p:nvSpPr>
                <p:spPr>
                  <a:xfrm>
                    <a:off x="8085945" y="2552075"/>
                    <a:ext cx="1753849" cy="1753849"/>
                  </a:xfrm>
                  <a:prstGeom prst="rect">
                    <a:avLst/>
                  </a:prstGeom>
                  <a:solidFill>
                    <a:srgbClr val="00506B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ar-SA" dirty="0"/>
                  </a:p>
                  <a:p>
                    <a:pPr algn="ctr"/>
                    <a:r>
                      <a:rPr lang="ar-SA" dirty="0"/>
                      <a:t>الجامعة </a:t>
                    </a:r>
                    <a:endParaRPr lang="en-US" dirty="0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A87E3B7-8DFF-441D-898F-768E9D02EA28}"/>
                      </a:ext>
                    </a:extLst>
                  </p:cNvPr>
                  <p:cNvSpPr/>
                  <p:nvPr/>
                </p:nvSpPr>
                <p:spPr>
                  <a:xfrm>
                    <a:off x="4881797" y="2552075"/>
                    <a:ext cx="1753849" cy="1753849"/>
                  </a:xfrm>
                  <a:prstGeom prst="rect">
                    <a:avLst/>
                  </a:prstGeom>
                  <a:solidFill>
                    <a:srgbClr val="00506B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ar-SA" dirty="0"/>
                  </a:p>
                  <a:p>
                    <a:pPr algn="ctr"/>
                    <a:r>
                      <a:rPr lang="ar-SA" dirty="0"/>
                      <a:t>حاضنات الأعمال</a:t>
                    </a:r>
                    <a:endParaRPr lang="en-US" dirty="0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54DEC9D3-6B3B-4F44-99E8-3BF5B8C9A317}"/>
                      </a:ext>
                    </a:extLst>
                  </p:cNvPr>
                  <p:cNvSpPr/>
                  <p:nvPr/>
                </p:nvSpPr>
                <p:spPr>
                  <a:xfrm>
                    <a:off x="1677650" y="2552075"/>
                    <a:ext cx="1753849" cy="1753849"/>
                  </a:xfrm>
                  <a:prstGeom prst="rect">
                    <a:avLst/>
                  </a:prstGeom>
                  <a:solidFill>
                    <a:srgbClr val="00506B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ar-SA" dirty="0"/>
                  </a:p>
                  <a:p>
                    <a:pPr algn="ctr"/>
                    <a:r>
                      <a:rPr lang="ar-SA" dirty="0"/>
                      <a:t>الصناعة</a:t>
                    </a:r>
                    <a:endParaRPr lang="en-US" dirty="0"/>
                  </a:p>
                </p:txBody>
              </p:sp>
            </p:grpSp>
            <p:pic>
              <p:nvPicPr>
                <p:cNvPr id="12" name="Graphic 11" descr="Graduation cap">
                  <a:extLst>
                    <a:ext uri="{FF2B5EF4-FFF2-40B4-BE49-F238E27FC236}">
                      <a16:creationId xmlns:a16="http://schemas.microsoft.com/office/drawing/2014/main" id="{B104CD37-4B75-4BEA-8A3E-4B283470C5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97976" y="3595140"/>
                  <a:ext cx="705787" cy="705787"/>
                </a:xfrm>
                <a:prstGeom prst="rect">
                  <a:avLst/>
                </a:prstGeom>
              </p:spPr>
            </p:pic>
            <p:pic>
              <p:nvPicPr>
                <p:cNvPr id="13" name="Graphic 12" descr="Factory">
                  <a:extLst>
                    <a:ext uri="{FF2B5EF4-FFF2-40B4-BE49-F238E27FC236}">
                      <a16:creationId xmlns:a16="http://schemas.microsoft.com/office/drawing/2014/main" id="{43BDFB38-2C87-4E0E-8AA3-EF4F9DD1FD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09800" y="3595139"/>
                  <a:ext cx="705787" cy="705787"/>
                </a:xfrm>
                <a:prstGeom prst="rect">
                  <a:avLst/>
                </a:prstGeom>
              </p:spPr>
            </p:pic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95A8AFBB-BC22-4A1F-8F4C-A4E24FF5AE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/>
              </p:blipFill>
              <p:spPr>
                <a:xfrm>
                  <a:off x="5678762" y="3744735"/>
                  <a:ext cx="406597" cy="406597"/>
                </a:xfrm>
                <a:prstGeom prst="rect">
                  <a:avLst/>
                </a:prstGeom>
              </p:spPr>
            </p:pic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ABBD27F-552D-4B20-8CDA-84A75B534F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65692" y="3657600"/>
                <a:ext cx="1648918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BA0270C-9AD9-43E3-A168-C496849EF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8052" y="4676933"/>
                <a:ext cx="1648918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ED9FC42-54E6-48EB-9903-5E955025C5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75285" y="3744735"/>
                <a:ext cx="1648918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9715B5C-74D2-4AFA-BC22-2ABED3C9FE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7645" y="4764068"/>
                <a:ext cx="1648918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04968F-EE4A-4440-B8BF-FD6BA2E7253D}"/>
                </a:ext>
              </a:extLst>
            </p:cNvPr>
            <p:cNvSpPr/>
            <p:nvPr/>
          </p:nvSpPr>
          <p:spPr>
            <a:xfrm>
              <a:off x="6567165" y="2645251"/>
              <a:ext cx="18598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1600" b="1" dirty="0">
                  <a:latin typeface="+mj-lt"/>
                </a:rPr>
                <a:t>نتائج الأبحاث العلمية </a:t>
              </a:r>
              <a:endParaRPr lang="en-SG" sz="1600" b="1" dirty="0"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7D8D09-C805-43DA-93E5-988451D458BA}"/>
                </a:ext>
              </a:extLst>
            </p:cNvPr>
            <p:cNvSpPr/>
            <p:nvPr/>
          </p:nvSpPr>
          <p:spPr>
            <a:xfrm>
              <a:off x="5771759" y="3018810"/>
              <a:ext cx="32367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1600" b="1" dirty="0">
                  <a:latin typeface="+mj-lt"/>
                </a:rPr>
                <a:t>تكنولوجيات قابلة للتحول إلى مشروعات </a:t>
              </a:r>
              <a:endParaRPr lang="en-SG" sz="1600" b="1" dirty="0">
                <a:latin typeface="+mj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8354D71-0D32-4576-90DD-449A2346E7E1}"/>
                </a:ext>
              </a:extLst>
            </p:cNvPr>
            <p:cNvSpPr/>
            <p:nvPr/>
          </p:nvSpPr>
          <p:spPr>
            <a:xfrm>
              <a:off x="2548607" y="3018810"/>
              <a:ext cx="31806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1600" b="1" dirty="0">
                  <a:latin typeface="+mj-lt"/>
                </a:rPr>
                <a:t>تكنولوجيات جديدة وفرص أعمال مؤكدة</a:t>
              </a:r>
              <a:endParaRPr lang="en-SG" sz="1600" b="1" dirty="0">
                <a:latin typeface="+mj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9227B4-623B-4607-88E9-DE73CFE3BBC0}"/>
                </a:ext>
              </a:extLst>
            </p:cNvPr>
            <p:cNvSpPr/>
            <p:nvPr/>
          </p:nvSpPr>
          <p:spPr>
            <a:xfrm>
              <a:off x="6456559" y="5254716"/>
              <a:ext cx="19704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1600" b="1" dirty="0">
                  <a:latin typeface="+mj-lt"/>
                </a:rPr>
                <a:t>علاقات و ترابط الصناعة</a:t>
              </a:r>
              <a:endParaRPr lang="en-SG" sz="1600" b="1" dirty="0">
                <a:latin typeface="+mj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546E1FB-2A84-464C-911F-C3DA4006325F}"/>
                </a:ext>
              </a:extLst>
            </p:cNvPr>
            <p:cNvSpPr/>
            <p:nvPr/>
          </p:nvSpPr>
          <p:spPr>
            <a:xfrm>
              <a:off x="5875954" y="5628275"/>
              <a:ext cx="31325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1600" b="1" dirty="0">
                  <a:latin typeface="+mj-lt"/>
                </a:rPr>
                <a:t>تحديات وتطبيقات للأبحاث في الصناعة </a:t>
              </a:r>
              <a:endParaRPr lang="en-SG" sz="1600" b="1" dirty="0">
                <a:latin typeface="+mj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DE9AD6-3390-463F-889A-37278FE58AA2}"/>
                </a:ext>
              </a:extLst>
            </p:cNvPr>
            <p:cNvSpPr/>
            <p:nvPr/>
          </p:nvSpPr>
          <p:spPr>
            <a:xfrm>
              <a:off x="2283995" y="5628275"/>
              <a:ext cx="3342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1600" b="1" dirty="0">
                  <a:latin typeface="+mj-lt"/>
                </a:rPr>
                <a:t>مشاكل وأبحاث وتطبيقات لخدمة الصناعة</a:t>
              </a:r>
              <a:endParaRPr lang="en-SG" sz="1600" b="1" dirty="0">
                <a:latin typeface="+mj-lt"/>
              </a:endParaRPr>
            </a:p>
          </p:txBody>
        </p:sp>
      </p:grp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14BBE2CF-B7A1-42C8-BF63-3F8635E4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الفصل الثاني / مفهوم الحاضنات والمسرعات وأهميتها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8579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Dubai"/>
        <a:ea typeface=""/>
        <a:cs typeface="Dubai"/>
      </a:majorFont>
      <a:minorFont>
        <a:latin typeface="Dubai"/>
        <a:ea typeface=""/>
        <a:cs typeface="Duba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699</Words>
  <Application>Microsoft Office PowerPoint</Application>
  <PresentationFormat>Widescreen</PresentationFormat>
  <Paragraphs>158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ae_Cortoba</vt:lpstr>
      <vt:lpstr>Arial</vt:lpstr>
      <vt:lpstr>Calibri</vt:lpstr>
      <vt:lpstr>Calibri Light</vt:lpstr>
      <vt:lpstr>Courier New</vt:lpstr>
      <vt:lpstr>Dubai</vt:lpstr>
      <vt:lpstr>GE SS Two Bold</vt:lpstr>
      <vt:lpstr>Simplified Arabic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الفروقات بين الحاضنات والمسرعات والمستثمرين الملائكة.</vt:lpstr>
      <vt:lpstr>حاضنات الأعمال والابتكار</vt:lpstr>
      <vt:lpstr>الفروقات بين مؤسسات تطوير الشركة الابتكارية</vt:lpstr>
      <vt:lpstr>حاضنات الأعمال والبحث العلمي </vt:lpstr>
      <vt:lpstr>دور حاضنات الأعمال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الثاني</dc:title>
  <dc:creator>Ahmed .</dc:creator>
  <cp:lastModifiedBy>sahar naser</cp:lastModifiedBy>
  <cp:revision>21</cp:revision>
  <dcterms:created xsi:type="dcterms:W3CDTF">2020-06-20T20:48:58Z</dcterms:created>
  <dcterms:modified xsi:type="dcterms:W3CDTF">2020-07-05T17:06:53Z</dcterms:modified>
</cp:coreProperties>
</file>