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Almarai Bold" panose="020B0604020202020204" charset="-78"/>
      <p:regular r:id="rId28"/>
    </p:embeddedFont>
    <p:embeddedFont>
      <p:font typeface="TT Rounds Condensed" panose="020B0604020202020204" charset="0"/>
      <p:regular r:id="rId29"/>
    </p:embeddedFont>
    <p:embeddedFont>
      <p:font typeface="TT Rounds Condensed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4.svg"/><Relationship Id="rId7" Type="http://schemas.openxmlformats.org/officeDocument/2006/relationships/image" Target="../media/image35.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4.sv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41.png"/><Relationship Id="rId5" Type="http://schemas.openxmlformats.org/officeDocument/2006/relationships/image" Target="../media/image2.svg"/><Relationship Id="rId10" Type="http://schemas.openxmlformats.org/officeDocument/2006/relationships/image" Target="../media/image40.svg"/><Relationship Id="rId4" Type="http://schemas.openxmlformats.org/officeDocument/2006/relationships/image" Target="../media/image1.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1.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4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46.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4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2.sv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24.svg"/><Relationship Id="rId7" Type="http://schemas.openxmlformats.org/officeDocument/2006/relationships/image" Target="../media/image50.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svg"/><Relationship Id="rId10" Type="http://schemas.openxmlformats.org/officeDocument/2006/relationships/image" Target="../media/image29.png"/><Relationship Id="rId4" Type="http://schemas.openxmlformats.org/officeDocument/2006/relationships/image" Target="../media/image1.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2.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9520"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01</a:t>
              </a:r>
            </a:p>
          </p:txBody>
        </p:sp>
      </p:grpSp>
      <p:sp>
        <p:nvSpPr>
          <p:cNvPr id="5" name="Freeform 5"/>
          <p:cNvSpPr/>
          <p:nvPr/>
        </p:nvSpPr>
        <p:spPr>
          <a:xfrm rot="2504085" flipH="1">
            <a:off x="-16269" y="-865397"/>
            <a:ext cx="1762410" cy="2622203"/>
          </a:xfrm>
          <a:custGeom>
            <a:avLst/>
            <a:gdLst/>
            <a:ahLst/>
            <a:cxnLst/>
            <a:rect l="l" t="t" r="r" b="b"/>
            <a:pathLst>
              <a:path w="1762410" h="2622203">
                <a:moveTo>
                  <a:pt x="1762410" y="0"/>
                </a:moveTo>
                <a:lnTo>
                  <a:pt x="0" y="0"/>
                </a:lnTo>
                <a:lnTo>
                  <a:pt x="0" y="2622202"/>
                </a:lnTo>
                <a:lnTo>
                  <a:pt x="1762410" y="2622202"/>
                </a:lnTo>
                <a:lnTo>
                  <a:pt x="176241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7027213" y="8712693"/>
            <a:ext cx="1925450" cy="1821957"/>
          </a:xfrm>
          <a:custGeom>
            <a:avLst/>
            <a:gdLst/>
            <a:ahLst/>
            <a:cxnLst/>
            <a:rect l="l" t="t" r="r" b="b"/>
            <a:pathLst>
              <a:path w="1925450" h="1821957">
                <a:moveTo>
                  <a:pt x="0" y="0"/>
                </a:moveTo>
                <a:lnTo>
                  <a:pt x="1925450" y="0"/>
                </a:lnTo>
                <a:lnTo>
                  <a:pt x="1925450" y="1821957"/>
                </a:lnTo>
                <a:lnTo>
                  <a:pt x="0" y="18219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9366983" y="3991623"/>
            <a:ext cx="7931561" cy="1683594"/>
          </a:xfrm>
          <a:prstGeom prst="rect">
            <a:avLst/>
          </a:prstGeom>
        </p:spPr>
        <p:txBody>
          <a:bodyPr lIns="0" tIns="0" rIns="0" bIns="0" rtlCol="0" anchor="t">
            <a:spAutoFit/>
          </a:bodyPr>
          <a:lstStyle/>
          <a:p>
            <a:pPr marL="0" lvl="0" indent="0" algn="ctr" rtl="1">
              <a:lnSpc>
                <a:spcPts val="6415"/>
              </a:lnSpc>
              <a:spcBef>
                <a:spcPct val="0"/>
              </a:spcBef>
            </a:pPr>
            <a:r>
              <a:rPr lang="ar-EG" sz="5940" b="1" u="none" strike="noStrike" spc="-92">
                <a:solidFill>
                  <a:srgbClr val="FF6600"/>
                </a:solidFill>
                <a:latin typeface="Almarai Bold"/>
                <a:ea typeface="Almarai Bold"/>
                <a:cs typeface="Almarai Bold"/>
                <a:sym typeface="Almarai Bold"/>
                <a:rtl/>
              </a:rPr>
              <a:t>ريادة الأعمال</a:t>
            </a:r>
          </a:p>
          <a:p>
            <a:pPr marL="0" lvl="0" indent="0" algn="ctr" rtl="1">
              <a:lnSpc>
                <a:spcPts val="6415"/>
              </a:lnSpc>
              <a:spcBef>
                <a:spcPct val="0"/>
              </a:spcBef>
            </a:pPr>
            <a:r>
              <a:rPr lang="en-US" sz="5940" b="1" u="none" strike="noStrike" spc="-92">
                <a:solidFill>
                  <a:srgbClr val="FF6600"/>
                </a:solidFill>
                <a:latin typeface="Almarai Bold"/>
                <a:ea typeface="Almarai Bold"/>
                <a:cs typeface="Almarai Bold"/>
                <a:sym typeface="Almarai Bold"/>
              </a:rPr>
              <a:t>Entrepreneurship</a:t>
            </a:r>
          </a:p>
        </p:txBody>
      </p:sp>
      <p:sp>
        <p:nvSpPr>
          <p:cNvPr id="8" name="TextBox 8"/>
          <p:cNvSpPr txBox="1"/>
          <p:nvPr/>
        </p:nvSpPr>
        <p:spPr>
          <a:xfrm>
            <a:off x="9341584" y="7691332"/>
            <a:ext cx="7666579" cy="498995"/>
          </a:xfrm>
          <a:prstGeom prst="rect">
            <a:avLst/>
          </a:prstGeom>
        </p:spPr>
        <p:txBody>
          <a:bodyPr lIns="0" tIns="0" rIns="0" bIns="0" rtlCol="0" anchor="t">
            <a:spAutoFit/>
          </a:bodyPr>
          <a:lstStyle/>
          <a:p>
            <a:pPr marL="0" lvl="0" indent="0" algn="ctr" rtl="1">
              <a:lnSpc>
                <a:spcPts val="3696"/>
              </a:lnSpc>
              <a:spcBef>
                <a:spcPct val="0"/>
              </a:spcBef>
            </a:pPr>
            <a:r>
              <a:rPr lang="ar-EG" sz="3422" b="1" u="none" strike="noStrike" spc="-53">
                <a:solidFill>
                  <a:srgbClr val="000000"/>
                </a:solidFill>
                <a:latin typeface="Almarai Bold"/>
                <a:ea typeface="Almarai Bold"/>
                <a:cs typeface="Almarai Bold"/>
                <a:sym typeface="Almarai Bold"/>
                <a:rtl/>
              </a:rPr>
              <a:t>أ. د. أحمد الشميمري  - أ. د. وفاء المبيريك </a:t>
            </a:r>
          </a:p>
        </p:txBody>
      </p:sp>
      <p:sp>
        <p:nvSpPr>
          <p:cNvPr id="9" name="TextBox 9"/>
          <p:cNvSpPr txBox="1"/>
          <p:nvPr/>
        </p:nvSpPr>
        <p:spPr>
          <a:xfrm>
            <a:off x="10073773" y="1455551"/>
            <a:ext cx="5973601" cy="1225275"/>
          </a:xfrm>
          <a:prstGeom prst="rect">
            <a:avLst/>
          </a:prstGeom>
        </p:spPr>
        <p:txBody>
          <a:bodyPr lIns="0" tIns="0" rIns="0" bIns="0" rtlCol="0" anchor="t">
            <a:spAutoFit/>
          </a:bodyPr>
          <a:lstStyle/>
          <a:p>
            <a:pPr algn="r" rtl="1">
              <a:lnSpc>
                <a:spcPts val="9205"/>
              </a:lnSpc>
            </a:pPr>
            <a:r>
              <a:rPr lang="ar-EG" sz="8523" b="1" spc="-133">
                <a:solidFill>
                  <a:srgbClr val="00BF63"/>
                </a:solidFill>
                <a:latin typeface="Almarai Bold"/>
                <a:ea typeface="Almarai Bold"/>
                <a:cs typeface="Almarai Bold"/>
                <a:sym typeface="Almarai Bold"/>
                <a:rtl/>
              </a:rPr>
              <a:t>الفصل الثاني</a:t>
            </a:r>
          </a:p>
        </p:txBody>
      </p:sp>
      <p:sp>
        <p:nvSpPr>
          <p:cNvPr id="10" name="Freeform 10"/>
          <p:cNvSpPr/>
          <p:nvPr/>
        </p:nvSpPr>
        <p:spPr>
          <a:xfrm>
            <a:off x="1436347" y="523839"/>
            <a:ext cx="6914930" cy="9239321"/>
          </a:xfrm>
          <a:custGeom>
            <a:avLst/>
            <a:gdLst/>
            <a:ahLst/>
            <a:cxnLst/>
            <a:rect l="l" t="t" r="r" b="b"/>
            <a:pathLst>
              <a:path w="6914930" h="9239321">
                <a:moveTo>
                  <a:pt x="0" y="0"/>
                </a:moveTo>
                <a:lnTo>
                  <a:pt x="6914930" y="0"/>
                </a:lnTo>
                <a:lnTo>
                  <a:pt x="6914930" y="9239322"/>
                </a:lnTo>
                <a:lnTo>
                  <a:pt x="0" y="9239322"/>
                </a:lnTo>
                <a:lnTo>
                  <a:pt x="0" y="0"/>
                </a:lnTo>
                <a:close/>
              </a:path>
            </a:pathLst>
          </a:custGeom>
          <a:blipFill>
            <a:blip r:embed="rId6"/>
            <a:stretch>
              <a:fillRect t="-2557" b="-2557"/>
            </a:stretch>
          </a:blipFill>
        </p:spPr>
        <p:txBody>
          <a:bodyPr/>
          <a:lstStyle/>
          <a:p>
            <a:endParaRPr lang="en-US"/>
          </a:p>
        </p:txBody>
      </p:sp>
      <p:sp>
        <p:nvSpPr>
          <p:cNvPr id="11" name="Freeform 11"/>
          <p:cNvSpPr/>
          <p:nvPr/>
        </p:nvSpPr>
        <p:spPr>
          <a:xfrm rot="-5400000">
            <a:off x="16740788" y="1700179"/>
            <a:ext cx="1344111" cy="677656"/>
          </a:xfrm>
          <a:custGeom>
            <a:avLst/>
            <a:gdLst/>
            <a:ahLst/>
            <a:cxnLst/>
            <a:rect l="l" t="t" r="r" b="b"/>
            <a:pathLst>
              <a:path w="1344111" h="677656">
                <a:moveTo>
                  <a:pt x="0" y="0"/>
                </a:moveTo>
                <a:lnTo>
                  <a:pt x="1344112" y="0"/>
                </a:lnTo>
                <a:lnTo>
                  <a:pt x="1344112" y="677656"/>
                </a:lnTo>
                <a:lnTo>
                  <a:pt x="0" y="6776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35138" y="3782183"/>
            <a:ext cx="16617724" cy="5133909"/>
            <a:chOff x="0" y="0"/>
            <a:chExt cx="4376684" cy="1352141"/>
          </a:xfrm>
        </p:grpSpPr>
        <p:sp>
          <p:nvSpPr>
            <p:cNvPr id="3" name="Freeform 3"/>
            <p:cNvSpPr/>
            <p:nvPr/>
          </p:nvSpPr>
          <p:spPr>
            <a:xfrm>
              <a:off x="0" y="0"/>
              <a:ext cx="4376684" cy="1352141"/>
            </a:xfrm>
            <a:custGeom>
              <a:avLst/>
              <a:gdLst/>
              <a:ahLst/>
              <a:cxnLst/>
              <a:rect l="l" t="t" r="r" b="b"/>
              <a:pathLst>
                <a:path w="4376684" h="1352141">
                  <a:moveTo>
                    <a:pt x="14442" y="0"/>
                  </a:moveTo>
                  <a:lnTo>
                    <a:pt x="4362242" y="0"/>
                  </a:lnTo>
                  <a:cubicBezTo>
                    <a:pt x="4370219" y="0"/>
                    <a:pt x="4376684" y="6466"/>
                    <a:pt x="4376684" y="14442"/>
                  </a:cubicBezTo>
                  <a:lnTo>
                    <a:pt x="4376684" y="1337698"/>
                  </a:lnTo>
                  <a:cubicBezTo>
                    <a:pt x="4376684" y="1341529"/>
                    <a:pt x="4375163" y="1345202"/>
                    <a:pt x="4372454" y="1347911"/>
                  </a:cubicBezTo>
                  <a:cubicBezTo>
                    <a:pt x="4369746" y="1350619"/>
                    <a:pt x="4366072" y="1352141"/>
                    <a:pt x="4362242" y="1352141"/>
                  </a:cubicBezTo>
                  <a:lnTo>
                    <a:pt x="14442" y="1352141"/>
                  </a:lnTo>
                  <a:cubicBezTo>
                    <a:pt x="6466" y="1352141"/>
                    <a:pt x="0" y="1345675"/>
                    <a:pt x="0" y="1337698"/>
                  </a:cubicBezTo>
                  <a:lnTo>
                    <a:pt x="0" y="14442"/>
                  </a:lnTo>
                  <a:cubicBezTo>
                    <a:pt x="0" y="6466"/>
                    <a:pt x="6466" y="0"/>
                    <a:pt x="14442"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376684" cy="1361666"/>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grpSp>
        <p:nvGrpSpPr>
          <p:cNvPr id="9" name="Group 9"/>
          <p:cNvGrpSpPr/>
          <p:nvPr/>
        </p:nvGrpSpPr>
        <p:grpSpPr>
          <a:xfrm>
            <a:off x="503394" y="8916092"/>
            <a:ext cx="1156827" cy="1156827"/>
            <a:chOff x="0" y="0"/>
            <a:chExt cx="1542436" cy="1542436"/>
          </a:xfrm>
        </p:grpSpPr>
        <p:sp>
          <p:nvSpPr>
            <p:cNvPr id="10" name="Freeform 10"/>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1" name="TextBox 11"/>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10</a:t>
              </a:r>
            </a:p>
          </p:txBody>
        </p:sp>
      </p:grpSp>
      <p:sp>
        <p:nvSpPr>
          <p:cNvPr id="12" name="Freeform 12"/>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4"/>
          <p:cNvSpPr txBox="1"/>
          <p:nvPr/>
        </p:nvSpPr>
        <p:spPr>
          <a:xfrm>
            <a:off x="6711755" y="809138"/>
            <a:ext cx="5032056" cy="63817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منظومة ريادة الأعمال</a:t>
            </a:r>
          </a:p>
        </p:txBody>
      </p:sp>
      <p:sp>
        <p:nvSpPr>
          <p:cNvPr id="15" name="TextBox 15"/>
          <p:cNvSpPr txBox="1"/>
          <p:nvPr/>
        </p:nvSpPr>
        <p:spPr>
          <a:xfrm>
            <a:off x="1028700" y="4003250"/>
            <a:ext cx="16278225" cy="4620234"/>
          </a:xfrm>
          <a:prstGeom prst="rect">
            <a:avLst/>
          </a:prstGeom>
        </p:spPr>
        <p:txBody>
          <a:bodyPr lIns="0" tIns="0" rIns="0" bIns="0" rtlCol="0" anchor="t">
            <a:spAutoFit/>
          </a:bodyPr>
          <a:lstStyle/>
          <a:p>
            <a:pPr marL="499492" lvl="1" indent="-249746" algn="r" rtl="1">
              <a:lnSpc>
                <a:spcPts val="4057"/>
              </a:lnSpc>
              <a:buFont typeface="Arial"/>
              <a:buChar char="•"/>
            </a:pPr>
            <a:r>
              <a:rPr lang="ar-EG" sz="2760" b="1" spc="27">
                <a:solidFill>
                  <a:srgbClr val="000000"/>
                </a:solidFill>
                <a:latin typeface="Almarai Bold"/>
                <a:ea typeface="Almarai Bold"/>
                <a:cs typeface="Almarai Bold"/>
                <a:sym typeface="Almarai Bold"/>
                <a:rtl/>
              </a:rPr>
              <a:t>ويعتبر التمويل عن طريق رأس المال الجريء ”هو عبارة عن أسلوب أو تقنية لتمويل المشاريع الاستثمارية بواسطة شركات تدعى بشركات رأس المال المخاطر، وهذه التقنية لا تقوم على تقديم النقد فحسب كما هو الحال في التمويل المصرفي بل تقوم على أساس المشاركة؛ حيث يقوم المشارك بتمويل المشروع من دون ضمان العائد ولا مبلغه, وبذلك فهو يخاطر بأمواله“،</a:t>
            </a:r>
          </a:p>
          <a:p>
            <a:pPr marL="499492" lvl="1" indent="-249746" algn="r" rtl="1">
              <a:lnSpc>
                <a:spcPts val="4057"/>
              </a:lnSpc>
              <a:buFont typeface="Arial"/>
              <a:buChar char="•"/>
            </a:pPr>
            <a:r>
              <a:rPr lang="ar-EG" sz="2760" b="1" spc="27">
                <a:solidFill>
                  <a:srgbClr val="000000"/>
                </a:solidFill>
                <a:latin typeface="Almarai Bold"/>
                <a:ea typeface="Almarai Bold"/>
                <a:cs typeface="Almarai Bold"/>
                <a:sym typeface="Almarai Bold"/>
                <a:rtl/>
              </a:rPr>
              <a:t>لهذا فهي تساعد أكثر المؤسسات الصغيرة والمتوسطة الجديدة أو التوسعية التي تواجه صعوبات في هذا المجال، حيث أن النظام المصرفي يرفض منحها القروض نظراً لعدم توفر الضمانات.</a:t>
            </a:r>
          </a:p>
          <a:p>
            <a:pPr marL="499492" lvl="1" indent="-249746" algn="r" rtl="1">
              <a:lnSpc>
                <a:spcPts val="4057"/>
              </a:lnSpc>
              <a:buFont typeface="Arial"/>
              <a:buChar char="•"/>
            </a:pPr>
            <a:r>
              <a:rPr lang="ar-EG" sz="2760" b="1" spc="27">
                <a:solidFill>
                  <a:srgbClr val="000000"/>
                </a:solidFill>
                <a:latin typeface="Almarai Bold"/>
                <a:ea typeface="Almarai Bold"/>
                <a:cs typeface="Almarai Bold"/>
                <a:sym typeface="Almarai Bold"/>
                <a:rtl/>
              </a:rPr>
              <a:t> دورها لا يقتصر على تمويل مرحلة الإنشاء فحسب بل يمتد أيضا إلى مرحلة التجديد وكذا تمويل التوسع والنمو. </a:t>
            </a:r>
          </a:p>
          <a:p>
            <a:pPr marL="499492" lvl="1" indent="-249746" algn="r" rtl="1">
              <a:lnSpc>
                <a:spcPts val="4057"/>
              </a:lnSpc>
              <a:buFont typeface="Arial"/>
              <a:buChar char="•"/>
            </a:pPr>
            <a:r>
              <a:rPr lang="ar-EG" sz="2760" b="1" spc="28">
                <a:solidFill>
                  <a:srgbClr val="000000"/>
                </a:solidFill>
                <a:latin typeface="Almarai Bold"/>
                <a:ea typeface="Almarai Bold"/>
                <a:cs typeface="Almarai Bold"/>
                <a:sym typeface="Almarai Bold"/>
                <a:rtl/>
              </a:rPr>
              <a:t>يتحمل المخاطر (المستثمر) كلياً أو جزئياً الخسارة في حالة فشل المشروع الممول. </a:t>
            </a:r>
          </a:p>
        </p:txBody>
      </p:sp>
      <p:sp>
        <p:nvSpPr>
          <p:cNvPr id="16" name="TextBox 16"/>
          <p:cNvSpPr txBox="1"/>
          <p:nvPr/>
        </p:nvSpPr>
        <p:spPr>
          <a:xfrm>
            <a:off x="2160651" y="9389731"/>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7" name="TextBox 17"/>
          <p:cNvSpPr txBox="1"/>
          <p:nvPr/>
        </p:nvSpPr>
        <p:spPr>
          <a:xfrm>
            <a:off x="10087117" y="2426445"/>
            <a:ext cx="5986262" cy="542027"/>
          </a:xfrm>
          <a:prstGeom prst="rect">
            <a:avLst/>
          </a:prstGeom>
        </p:spPr>
        <p:txBody>
          <a:bodyPr lIns="0" tIns="0" rIns="0" bIns="0" rtlCol="0" anchor="t">
            <a:spAutoFit/>
          </a:bodyPr>
          <a:lstStyle/>
          <a:p>
            <a:pPr algn="ctr" rtl="1">
              <a:lnSpc>
                <a:spcPts val="4167"/>
              </a:lnSpc>
            </a:pPr>
            <a:r>
              <a:rPr lang="ar-EG" sz="3472" b="1">
                <a:solidFill>
                  <a:srgbClr val="000000"/>
                </a:solidFill>
                <a:latin typeface="Almarai Bold"/>
                <a:ea typeface="Almarai Bold"/>
                <a:cs typeface="Almarai Bold"/>
                <a:sym typeface="Almarai Bold"/>
                <a:rtl/>
              </a:rPr>
              <a:t>أولاً: عوامل المنظومة الجزئية</a:t>
            </a:r>
          </a:p>
        </p:txBody>
      </p:sp>
      <p:sp>
        <p:nvSpPr>
          <p:cNvPr id="18" name="Freeform 18"/>
          <p:cNvSpPr/>
          <p:nvPr/>
        </p:nvSpPr>
        <p:spPr>
          <a:xfrm>
            <a:off x="16366387" y="2333530"/>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9" name="Group 19"/>
          <p:cNvGrpSpPr/>
          <p:nvPr/>
        </p:nvGrpSpPr>
        <p:grpSpPr>
          <a:xfrm>
            <a:off x="8390996" y="3293574"/>
            <a:ext cx="8982604" cy="547751"/>
            <a:chOff x="0" y="0"/>
            <a:chExt cx="2365789" cy="144264"/>
          </a:xfrm>
        </p:grpSpPr>
        <p:sp>
          <p:nvSpPr>
            <p:cNvPr id="20" name="Freeform 20"/>
            <p:cNvSpPr/>
            <p:nvPr/>
          </p:nvSpPr>
          <p:spPr>
            <a:xfrm>
              <a:off x="0" y="0"/>
              <a:ext cx="2365789" cy="144264"/>
            </a:xfrm>
            <a:custGeom>
              <a:avLst/>
              <a:gdLst/>
              <a:ahLst/>
              <a:cxnLst/>
              <a:rect l="l" t="t" r="r" b="b"/>
              <a:pathLst>
                <a:path w="2365789" h="144264">
                  <a:moveTo>
                    <a:pt x="43956" y="0"/>
                  </a:moveTo>
                  <a:lnTo>
                    <a:pt x="2321833" y="0"/>
                  </a:lnTo>
                  <a:cubicBezTo>
                    <a:pt x="2346109" y="0"/>
                    <a:pt x="2365789" y="19680"/>
                    <a:pt x="2365789" y="43956"/>
                  </a:cubicBezTo>
                  <a:lnTo>
                    <a:pt x="2365789" y="100308"/>
                  </a:lnTo>
                  <a:cubicBezTo>
                    <a:pt x="2365789" y="111966"/>
                    <a:pt x="2361158" y="123146"/>
                    <a:pt x="2352914" y="131389"/>
                  </a:cubicBezTo>
                  <a:cubicBezTo>
                    <a:pt x="2344671" y="139633"/>
                    <a:pt x="2333491" y="144264"/>
                    <a:pt x="2321833" y="144264"/>
                  </a:cubicBezTo>
                  <a:lnTo>
                    <a:pt x="43956" y="144264"/>
                  </a:lnTo>
                  <a:cubicBezTo>
                    <a:pt x="32298" y="144264"/>
                    <a:pt x="21118" y="139633"/>
                    <a:pt x="12874" y="131389"/>
                  </a:cubicBezTo>
                  <a:cubicBezTo>
                    <a:pt x="4631" y="123146"/>
                    <a:pt x="0" y="111966"/>
                    <a:pt x="0" y="100308"/>
                  </a:cubicBezTo>
                  <a:lnTo>
                    <a:pt x="0" y="43956"/>
                  </a:lnTo>
                  <a:cubicBezTo>
                    <a:pt x="0" y="19680"/>
                    <a:pt x="19680" y="0"/>
                    <a:pt x="43956" y="0"/>
                  </a:cubicBezTo>
                  <a:close/>
                </a:path>
              </a:pathLst>
            </a:custGeom>
            <a:solidFill>
              <a:srgbClr val="00B050"/>
            </a:solidFill>
          </p:spPr>
          <p:txBody>
            <a:bodyPr/>
            <a:lstStyle/>
            <a:p>
              <a:endParaRPr lang="en-US"/>
            </a:p>
          </p:txBody>
        </p:sp>
        <p:sp>
          <p:nvSpPr>
            <p:cNvPr id="21" name="TextBox 21"/>
            <p:cNvSpPr txBox="1"/>
            <p:nvPr/>
          </p:nvSpPr>
          <p:spPr>
            <a:xfrm>
              <a:off x="0" y="-9525"/>
              <a:ext cx="2365789" cy="153789"/>
            </a:xfrm>
            <a:prstGeom prst="rect">
              <a:avLst/>
            </a:prstGeom>
          </p:spPr>
          <p:txBody>
            <a:bodyPr lIns="50800" tIns="50800" rIns="50800" bIns="50800" rtlCol="0" anchor="ctr"/>
            <a:lstStyle/>
            <a:p>
              <a:pPr algn="ctr">
                <a:lnSpc>
                  <a:spcPts val="1980"/>
                </a:lnSpc>
              </a:pPr>
              <a:endParaRPr/>
            </a:p>
          </p:txBody>
        </p:sp>
      </p:grpSp>
      <p:sp>
        <p:nvSpPr>
          <p:cNvPr id="22" name="TextBox 22"/>
          <p:cNvSpPr txBox="1"/>
          <p:nvPr/>
        </p:nvSpPr>
        <p:spPr>
          <a:xfrm>
            <a:off x="8495771" y="3280739"/>
            <a:ext cx="8755730" cy="501444"/>
          </a:xfrm>
          <a:prstGeom prst="rect">
            <a:avLst/>
          </a:prstGeom>
        </p:spPr>
        <p:txBody>
          <a:bodyPr lIns="0" tIns="0" rIns="0" bIns="0" rtlCol="0" anchor="t">
            <a:spAutoFit/>
          </a:bodyPr>
          <a:lstStyle/>
          <a:p>
            <a:pPr algn="ctr" rtl="1">
              <a:lnSpc>
                <a:spcPts val="3849"/>
              </a:lnSpc>
            </a:pPr>
            <a:r>
              <a:rPr lang="en-US" sz="3208" b="1">
                <a:solidFill>
                  <a:srgbClr val="000000"/>
                </a:solidFill>
                <a:latin typeface="Almarai Bold"/>
                <a:ea typeface="Almarai Bold"/>
                <a:cs typeface="Almarai Bold"/>
                <a:sym typeface="Almarai Bold"/>
              </a:rPr>
              <a:t>4</a:t>
            </a:r>
            <a:r>
              <a:rPr lang="ar-EG" sz="3208" b="1">
                <a:solidFill>
                  <a:srgbClr val="000000"/>
                </a:solidFill>
                <a:latin typeface="Almarai Bold"/>
                <a:ea typeface="Almarai Bold"/>
                <a:cs typeface="Almarai Bold"/>
                <a:sym typeface="Almarai Bold"/>
                <a:rtl/>
              </a:rPr>
              <a:t>. رأس المال الجريء (المخاطر) </a:t>
            </a:r>
            <a:r>
              <a:rPr lang="en-US" sz="3208" b="1">
                <a:solidFill>
                  <a:srgbClr val="000000"/>
                </a:solidFill>
                <a:latin typeface="Almarai Bold"/>
                <a:ea typeface="Almarai Bold"/>
                <a:cs typeface="Almarai Bold"/>
                <a:sym typeface="Almarai Bold"/>
              </a:rPr>
              <a:t>Venture Capital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35138" y="3782183"/>
            <a:ext cx="16617724" cy="4936418"/>
            <a:chOff x="0" y="0"/>
            <a:chExt cx="4376684" cy="1300126"/>
          </a:xfrm>
        </p:grpSpPr>
        <p:sp>
          <p:nvSpPr>
            <p:cNvPr id="3" name="Freeform 3"/>
            <p:cNvSpPr/>
            <p:nvPr/>
          </p:nvSpPr>
          <p:spPr>
            <a:xfrm>
              <a:off x="0" y="0"/>
              <a:ext cx="4376684" cy="1300126"/>
            </a:xfrm>
            <a:custGeom>
              <a:avLst/>
              <a:gdLst/>
              <a:ahLst/>
              <a:cxnLst/>
              <a:rect l="l" t="t" r="r" b="b"/>
              <a:pathLst>
                <a:path w="4376684" h="1300126">
                  <a:moveTo>
                    <a:pt x="14442" y="0"/>
                  </a:moveTo>
                  <a:lnTo>
                    <a:pt x="4362242" y="0"/>
                  </a:lnTo>
                  <a:cubicBezTo>
                    <a:pt x="4370219" y="0"/>
                    <a:pt x="4376684" y="6466"/>
                    <a:pt x="4376684" y="14442"/>
                  </a:cubicBezTo>
                  <a:lnTo>
                    <a:pt x="4376684" y="1285684"/>
                  </a:lnTo>
                  <a:cubicBezTo>
                    <a:pt x="4376684" y="1289514"/>
                    <a:pt x="4375163" y="1293188"/>
                    <a:pt x="4372454" y="1295896"/>
                  </a:cubicBezTo>
                  <a:cubicBezTo>
                    <a:pt x="4369746" y="1298605"/>
                    <a:pt x="4366072" y="1300126"/>
                    <a:pt x="4362242" y="1300126"/>
                  </a:cubicBezTo>
                  <a:lnTo>
                    <a:pt x="14442" y="1300126"/>
                  </a:lnTo>
                  <a:cubicBezTo>
                    <a:pt x="6466" y="1300126"/>
                    <a:pt x="0" y="1293660"/>
                    <a:pt x="0" y="1285684"/>
                  </a:cubicBezTo>
                  <a:lnTo>
                    <a:pt x="0" y="14442"/>
                  </a:lnTo>
                  <a:cubicBezTo>
                    <a:pt x="0" y="6466"/>
                    <a:pt x="6466" y="0"/>
                    <a:pt x="14442"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376684" cy="1309651"/>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grpSp>
        <p:nvGrpSpPr>
          <p:cNvPr id="9" name="Group 9"/>
          <p:cNvGrpSpPr/>
          <p:nvPr/>
        </p:nvGrpSpPr>
        <p:grpSpPr>
          <a:xfrm>
            <a:off x="503394" y="8916092"/>
            <a:ext cx="1156827" cy="1156827"/>
            <a:chOff x="0" y="0"/>
            <a:chExt cx="1542436" cy="1542436"/>
          </a:xfrm>
        </p:grpSpPr>
        <p:sp>
          <p:nvSpPr>
            <p:cNvPr id="10" name="Freeform 10"/>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1" name="TextBox 11"/>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11</a:t>
              </a:r>
            </a:p>
          </p:txBody>
        </p:sp>
      </p:grpSp>
      <p:sp>
        <p:nvSpPr>
          <p:cNvPr id="12" name="Freeform 12"/>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4"/>
          <p:cNvSpPr txBox="1"/>
          <p:nvPr/>
        </p:nvSpPr>
        <p:spPr>
          <a:xfrm>
            <a:off x="6711755" y="809138"/>
            <a:ext cx="5032056" cy="63817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منظومة ريادة الأعمال</a:t>
            </a:r>
          </a:p>
        </p:txBody>
      </p:sp>
      <p:sp>
        <p:nvSpPr>
          <p:cNvPr id="15" name="TextBox 15"/>
          <p:cNvSpPr txBox="1"/>
          <p:nvPr/>
        </p:nvSpPr>
        <p:spPr>
          <a:xfrm>
            <a:off x="1081808" y="4807690"/>
            <a:ext cx="16201305" cy="3234309"/>
          </a:xfrm>
          <a:prstGeom prst="rect">
            <a:avLst/>
          </a:prstGeom>
        </p:spPr>
        <p:txBody>
          <a:bodyPr lIns="0" tIns="0" rIns="0" bIns="0" rtlCol="0" anchor="t">
            <a:spAutoFit/>
          </a:bodyPr>
          <a:lstStyle/>
          <a:p>
            <a:pPr marL="524828" lvl="1" indent="-262414" algn="r" rtl="1">
              <a:lnSpc>
                <a:spcPts val="4263"/>
              </a:lnSpc>
              <a:buFont typeface="Arial"/>
              <a:buChar char="•"/>
            </a:pPr>
            <a:r>
              <a:rPr lang="ar-EG" sz="2900" b="1" spc="29">
                <a:solidFill>
                  <a:srgbClr val="000000"/>
                </a:solidFill>
                <a:latin typeface="Almarai Bold"/>
                <a:ea typeface="Almarai Bold"/>
                <a:cs typeface="Almarai Bold"/>
                <a:sym typeface="Almarai Bold"/>
                <a:rtl/>
              </a:rPr>
              <a:t>البرامج الحكومية تمد رواد الأعمال بالدعم المادي، والتدريب، وتدعم الأنشطة الريادية التي يقومون بها</a:t>
            </a:r>
          </a:p>
          <a:p>
            <a:pPr marL="524828" lvl="1" indent="-262414" algn="r" rtl="1">
              <a:lnSpc>
                <a:spcPts val="4263"/>
              </a:lnSpc>
              <a:buFont typeface="Arial"/>
              <a:buChar char="•"/>
            </a:pPr>
            <a:r>
              <a:rPr lang="ar-EG" sz="2900" b="1" spc="29">
                <a:solidFill>
                  <a:srgbClr val="000000"/>
                </a:solidFill>
                <a:latin typeface="Almarai Bold"/>
                <a:ea typeface="Almarai Bold"/>
                <a:cs typeface="Almarai Bold"/>
                <a:sym typeface="Almarai Bold"/>
                <a:rtl/>
              </a:rPr>
              <a:t>أيضا يمكن تطوير برامج رعاية مهنية تساهم في تطوير سمات ريادة الأعمال مثل الابتكار والإبداع.</a:t>
            </a:r>
          </a:p>
          <a:p>
            <a:pPr marL="524828" lvl="1" indent="-262414" algn="r" rtl="1">
              <a:lnSpc>
                <a:spcPts val="4263"/>
              </a:lnSpc>
              <a:buFont typeface="Arial"/>
              <a:buChar char="•"/>
            </a:pPr>
            <a:r>
              <a:rPr lang="ar-EG" sz="2900" b="1" spc="29">
                <a:solidFill>
                  <a:srgbClr val="000000"/>
                </a:solidFill>
                <a:latin typeface="Almarai Bold"/>
                <a:ea typeface="Almarai Bold"/>
                <a:cs typeface="Almarai Bold"/>
                <a:sym typeface="Almarai Bold"/>
                <a:rtl/>
              </a:rPr>
              <a:t>أن لكل مرحلة من المراحل التي تنشأ بها المنشاة حاجة ماسة ومختلفة من أنواع الدعم. </a:t>
            </a:r>
          </a:p>
          <a:p>
            <a:pPr marL="524828" lvl="1" indent="-262414" algn="r" rtl="1">
              <a:lnSpc>
                <a:spcPts val="4263"/>
              </a:lnSpc>
              <a:buFont typeface="Arial"/>
              <a:buChar char="•"/>
            </a:pPr>
            <a:r>
              <a:rPr lang="ar-EG" sz="2900" b="1" spc="30">
                <a:solidFill>
                  <a:srgbClr val="000000"/>
                </a:solidFill>
                <a:latin typeface="Almarai Bold"/>
                <a:ea typeface="Almarai Bold"/>
                <a:cs typeface="Almarai Bold"/>
                <a:sym typeface="Almarai Bold"/>
                <a:rtl/>
              </a:rPr>
              <a:t>صور الدعم التي يمكن أن تبذلها مؤسسات القطاع العام والخاص يمكن أن تأخذ شكل الدعم المادي والدعم المعنوي. وقد تم تصنيف هذا الدعم بالدعم التأهيلي والتدريبي والدعم المالي والدعم التنظيمي والدعم الإرشادي ولا يقل كل نوع أهمية عن النوع الأخر. </a:t>
            </a:r>
          </a:p>
        </p:txBody>
      </p:sp>
      <p:sp>
        <p:nvSpPr>
          <p:cNvPr id="16" name="TextBox 16"/>
          <p:cNvSpPr txBox="1"/>
          <p:nvPr/>
        </p:nvSpPr>
        <p:spPr>
          <a:xfrm>
            <a:off x="2160651" y="9389731"/>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7" name="TextBox 17"/>
          <p:cNvSpPr txBox="1"/>
          <p:nvPr/>
        </p:nvSpPr>
        <p:spPr>
          <a:xfrm>
            <a:off x="10087117" y="2426445"/>
            <a:ext cx="5986262" cy="542027"/>
          </a:xfrm>
          <a:prstGeom prst="rect">
            <a:avLst/>
          </a:prstGeom>
        </p:spPr>
        <p:txBody>
          <a:bodyPr lIns="0" tIns="0" rIns="0" bIns="0" rtlCol="0" anchor="t">
            <a:spAutoFit/>
          </a:bodyPr>
          <a:lstStyle/>
          <a:p>
            <a:pPr algn="ctr" rtl="1">
              <a:lnSpc>
                <a:spcPts val="4167"/>
              </a:lnSpc>
            </a:pPr>
            <a:r>
              <a:rPr lang="ar-EG" sz="3472" b="1">
                <a:solidFill>
                  <a:srgbClr val="000000"/>
                </a:solidFill>
                <a:latin typeface="Almarai Bold"/>
                <a:ea typeface="Almarai Bold"/>
                <a:cs typeface="Almarai Bold"/>
                <a:sym typeface="Almarai Bold"/>
                <a:rtl/>
              </a:rPr>
              <a:t>أولاً: عوامل المنظومة الجزئية</a:t>
            </a:r>
          </a:p>
        </p:txBody>
      </p:sp>
      <p:sp>
        <p:nvSpPr>
          <p:cNvPr id="18" name="Freeform 18"/>
          <p:cNvSpPr/>
          <p:nvPr/>
        </p:nvSpPr>
        <p:spPr>
          <a:xfrm>
            <a:off x="16366387" y="2333530"/>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9" name="Group 19"/>
          <p:cNvGrpSpPr/>
          <p:nvPr/>
        </p:nvGrpSpPr>
        <p:grpSpPr>
          <a:xfrm>
            <a:off x="13624515" y="3293574"/>
            <a:ext cx="3749085" cy="580666"/>
            <a:chOff x="0" y="0"/>
            <a:chExt cx="987413" cy="152933"/>
          </a:xfrm>
        </p:grpSpPr>
        <p:sp>
          <p:nvSpPr>
            <p:cNvPr id="20" name="Freeform 20"/>
            <p:cNvSpPr/>
            <p:nvPr/>
          </p:nvSpPr>
          <p:spPr>
            <a:xfrm>
              <a:off x="0" y="0"/>
              <a:ext cx="987413" cy="152933"/>
            </a:xfrm>
            <a:custGeom>
              <a:avLst/>
              <a:gdLst/>
              <a:ahLst/>
              <a:cxnLst/>
              <a:rect l="l" t="t" r="r" b="b"/>
              <a:pathLst>
                <a:path w="987413" h="152933">
                  <a:moveTo>
                    <a:pt x="76466" y="0"/>
                  </a:moveTo>
                  <a:lnTo>
                    <a:pt x="910947" y="0"/>
                  </a:lnTo>
                  <a:cubicBezTo>
                    <a:pt x="953178" y="0"/>
                    <a:pt x="987413" y="34235"/>
                    <a:pt x="987413" y="76466"/>
                  </a:cubicBezTo>
                  <a:lnTo>
                    <a:pt x="987413" y="76466"/>
                  </a:lnTo>
                  <a:cubicBezTo>
                    <a:pt x="987413" y="96747"/>
                    <a:pt x="979357" y="116196"/>
                    <a:pt x="965017" y="130536"/>
                  </a:cubicBezTo>
                  <a:cubicBezTo>
                    <a:pt x="950677" y="144876"/>
                    <a:pt x="931227" y="152933"/>
                    <a:pt x="910947" y="152933"/>
                  </a:cubicBezTo>
                  <a:lnTo>
                    <a:pt x="76466" y="152933"/>
                  </a:lnTo>
                  <a:cubicBezTo>
                    <a:pt x="56186" y="152933"/>
                    <a:pt x="36737" y="144876"/>
                    <a:pt x="22396" y="130536"/>
                  </a:cubicBezTo>
                  <a:cubicBezTo>
                    <a:pt x="8056" y="116196"/>
                    <a:pt x="0" y="96747"/>
                    <a:pt x="0" y="76466"/>
                  </a:cubicBezTo>
                  <a:lnTo>
                    <a:pt x="0" y="76466"/>
                  </a:lnTo>
                  <a:cubicBezTo>
                    <a:pt x="0" y="56186"/>
                    <a:pt x="8056" y="36737"/>
                    <a:pt x="22396" y="22396"/>
                  </a:cubicBezTo>
                  <a:cubicBezTo>
                    <a:pt x="36737" y="8056"/>
                    <a:pt x="56186" y="0"/>
                    <a:pt x="76466" y="0"/>
                  </a:cubicBezTo>
                  <a:close/>
                </a:path>
              </a:pathLst>
            </a:custGeom>
            <a:solidFill>
              <a:srgbClr val="00B050"/>
            </a:solidFill>
          </p:spPr>
          <p:txBody>
            <a:bodyPr/>
            <a:lstStyle/>
            <a:p>
              <a:endParaRPr lang="en-US"/>
            </a:p>
          </p:txBody>
        </p:sp>
        <p:sp>
          <p:nvSpPr>
            <p:cNvPr id="21" name="TextBox 21"/>
            <p:cNvSpPr txBox="1"/>
            <p:nvPr/>
          </p:nvSpPr>
          <p:spPr>
            <a:xfrm>
              <a:off x="0" y="-9525"/>
              <a:ext cx="987413" cy="162458"/>
            </a:xfrm>
            <a:prstGeom prst="rect">
              <a:avLst/>
            </a:prstGeom>
          </p:spPr>
          <p:txBody>
            <a:bodyPr lIns="50800" tIns="50800" rIns="50800" bIns="50800" rtlCol="0" anchor="ctr"/>
            <a:lstStyle/>
            <a:p>
              <a:pPr algn="ctr">
                <a:lnSpc>
                  <a:spcPts val="1980"/>
                </a:lnSpc>
              </a:pPr>
              <a:endParaRPr/>
            </a:p>
          </p:txBody>
        </p:sp>
      </p:grpSp>
      <p:sp>
        <p:nvSpPr>
          <p:cNvPr id="22" name="TextBox 22"/>
          <p:cNvSpPr txBox="1"/>
          <p:nvPr/>
        </p:nvSpPr>
        <p:spPr>
          <a:xfrm>
            <a:off x="8181446" y="3280739"/>
            <a:ext cx="8755730" cy="504825"/>
          </a:xfrm>
          <a:prstGeom prst="rect">
            <a:avLst/>
          </a:prstGeom>
        </p:spPr>
        <p:txBody>
          <a:bodyPr lIns="0" tIns="0" rIns="0" bIns="0" rtlCol="0" anchor="t">
            <a:spAutoFit/>
          </a:bodyPr>
          <a:lstStyle/>
          <a:p>
            <a:pPr algn="r" rtl="1">
              <a:lnSpc>
                <a:spcPts val="3849"/>
              </a:lnSpc>
            </a:pPr>
            <a:r>
              <a:rPr lang="en-US" sz="3208" b="1">
                <a:solidFill>
                  <a:srgbClr val="000000"/>
                </a:solidFill>
                <a:latin typeface="Almarai Bold"/>
                <a:ea typeface="Almarai Bold"/>
                <a:cs typeface="Almarai Bold"/>
                <a:sym typeface="Almarai Bold"/>
              </a:rPr>
              <a:t>5</a:t>
            </a:r>
            <a:r>
              <a:rPr lang="ar-EG" sz="3208" b="1">
                <a:solidFill>
                  <a:srgbClr val="000000"/>
                </a:solidFill>
                <a:latin typeface="Almarai Bold"/>
                <a:ea typeface="Almarai Bold"/>
                <a:cs typeface="Almarai Bold"/>
                <a:sym typeface="Almarai Bold"/>
                <a:rtl/>
              </a:rPr>
              <a:t>. الداعمون:</a:t>
            </a:r>
          </a:p>
        </p:txBody>
      </p:sp>
      <p:sp>
        <p:nvSpPr>
          <p:cNvPr id="23" name="TextBox 23"/>
          <p:cNvSpPr txBox="1"/>
          <p:nvPr/>
        </p:nvSpPr>
        <p:spPr>
          <a:xfrm>
            <a:off x="1028700" y="4007590"/>
            <a:ext cx="16201305" cy="544830"/>
          </a:xfrm>
          <a:prstGeom prst="rect">
            <a:avLst/>
          </a:prstGeom>
        </p:spPr>
        <p:txBody>
          <a:bodyPr lIns="0" tIns="0" rIns="0" bIns="0" rtlCol="0" anchor="t">
            <a:spAutoFit/>
          </a:bodyPr>
          <a:lstStyle/>
          <a:p>
            <a:pPr algn="r" rtl="1">
              <a:lnSpc>
                <a:spcPts val="4410"/>
              </a:lnSpc>
            </a:pPr>
            <a:r>
              <a:rPr lang="ar-EG" sz="3000" b="1" spc="31">
                <a:solidFill>
                  <a:srgbClr val="FF6600"/>
                </a:solidFill>
                <a:latin typeface="Almarai Bold"/>
                <a:ea typeface="Almarai Bold"/>
                <a:cs typeface="Almarai Bold"/>
                <a:sym typeface="Almarai Bold"/>
                <a:rtl/>
              </a:rPr>
              <a:t>المؤسسات العامة والخاصة تلعب جميعاً دوراً مهماً في تنمية ثقافة ريادة الأعمال على سبيل المثال: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41576" y="1268425"/>
            <a:ext cx="1252880" cy="1252880"/>
            <a:chOff x="0" y="0"/>
            <a:chExt cx="1670506" cy="1670506"/>
          </a:xfrm>
        </p:grpSpPr>
        <p:sp>
          <p:nvSpPr>
            <p:cNvPr id="3" name="Freeform 3"/>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4" name="Freeform 4"/>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5" name="TextBox 5"/>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grpSp>
        <p:nvGrpSpPr>
          <p:cNvPr id="6" name="Group 6"/>
          <p:cNvGrpSpPr/>
          <p:nvPr/>
        </p:nvGrpSpPr>
        <p:grpSpPr>
          <a:xfrm>
            <a:off x="503394" y="8916092"/>
            <a:ext cx="1156827" cy="1156827"/>
            <a:chOff x="0" y="0"/>
            <a:chExt cx="1542436" cy="1542436"/>
          </a:xfrm>
        </p:grpSpPr>
        <p:sp>
          <p:nvSpPr>
            <p:cNvPr id="7" name="Freeform 7"/>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8" name="TextBox 8"/>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12</a:t>
              </a:r>
            </a:p>
          </p:txBody>
        </p:sp>
      </p:grpSp>
      <p:sp>
        <p:nvSpPr>
          <p:cNvPr id="9" name="Freeform 9"/>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6366387" y="2333530"/>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2" name="Group 12"/>
          <p:cNvGrpSpPr/>
          <p:nvPr/>
        </p:nvGrpSpPr>
        <p:grpSpPr>
          <a:xfrm>
            <a:off x="13624515" y="3293574"/>
            <a:ext cx="3749085" cy="580666"/>
            <a:chOff x="0" y="0"/>
            <a:chExt cx="987413" cy="152933"/>
          </a:xfrm>
        </p:grpSpPr>
        <p:sp>
          <p:nvSpPr>
            <p:cNvPr id="13" name="Freeform 13"/>
            <p:cNvSpPr/>
            <p:nvPr/>
          </p:nvSpPr>
          <p:spPr>
            <a:xfrm>
              <a:off x="0" y="0"/>
              <a:ext cx="987413" cy="152933"/>
            </a:xfrm>
            <a:custGeom>
              <a:avLst/>
              <a:gdLst/>
              <a:ahLst/>
              <a:cxnLst/>
              <a:rect l="l" t="t" r="r" b="b"/>
              <a:pathLst>
                <a:path w="987413" h="152933">
                  <a:moveTo>
                    <a:pt x="76466" y="0"/>
                  </a:moveTo>
                  <a:lnTo>
                    <a:pt x="910947" y="0"/>
                  </a:lnTo>
                  <a:cubicBezTo>
                    <a:pt x="953178" y="0"/>
                    <a:pt x="987413" y="34235"/>
                    <a:pt x="987413" y="76466"/>
                  </a:cubicBezTo>
                  <a:lnTo>
                    <a:pt x="987413" y="76466"/>
                  </a:lnTo>
                  <a:cubicBezTo>
                    <a:pt x="987413" y="96747"/>
                    <a:pt x="979357" y="116196"/>
                    <a:pt x="965017" y="130536"/>
                  </a:cubicBezTo>
                  <a:cubicBezTo>
                    <a:pt x="950677" y="144876"/>
                    <a:pt x="931227" y="152933"/>
                    <a:pt x="910947" y="152933"/>
                  </a:cubicBezTo>
                  <a:lnTo>
                    <a:pt x="76466" y="152933"/>
                  </a:lnTo>
                  <a:cubicBezTo>
                    <a:pt x="56186" y="152933"/>
                    <a:pt x="36737" y="144876"/>
                    <a:pt x="22396" y="130536"/>
                  </a:cubicBezTo>
                  <a:cubicBezTo>
                    <a:pt x="8056" y="116196"/>
                    <a:pt x="0" y="96747"/>
                    <a:pt x="0" y="76466"/>
                  </a:cubicBezTo>
                  <a:lnTo>
                    <a:pt x="0" y="76466"/>
                  </a:lnTo>
                  <a:cubicBezTo>
                    <a:pt x="0" y="56186"/>
                    <a:pt x="8056" y="36737"/>
                    <a:pt x="22396" y="22396"/>
                  </a:cubicBezTo>
                  <a:cubicBezTo>
                    <a:pt x="36737" y="8056"/>
                    <a:pt x="56186" y="0"/>
                    <a:pt x="76466" y="0"/>
                  </a:cubicBezTo>
                  <a:close/>
                </a:path>
              </a:pathLst>
            </a:custGeom>
            <a:solidFill>
              <a:srgbClr val="00B050"/>
            </a:solidFill>
          </p:spPr>
          <p:txBody>
            <a:bodyPr/>
            <a:lstStyle/>
            <a:p>
              <a:endParaRPr lang="en-US"/>
            </a:p>
          </p:txBody>
        </p:sp>
        <p:sp>
          <p:nvSpPr>
            <p:cNvPr id="14" name="TextBox 14"/>
            <p:cNvSpPr txBox="1"/>
            <p:nvPr/>
          </p:nvSpPr>
          <p:spPr>
            <a:xfrm>
              <a:off x="0" y="-9525"/>
              <a:ext cx="987413" cy="162458"/>
            </a:xfrm>
            <a:prstGeom prst="rect">
              <a:avLst/>
            </a:prstGeom>
          </p:spPr>
          <p:txBody>
            <a:bodyPr lIns="50800" tIns="50800" rIns="50800" bIns="50800" rtlCol="0" anchor="ctr"/>
            <a:lstStyle/>
            <a:p>
              <a:pPr algn="ctr">
                <a:lnSpc>
                  <a:spcPts val="1980"/>
                </a:lnSpc>
              </a:pPr>
              <a:endParaRPr/>
            </a:p>
          </p:txBody>
        </p:sp>
      </p:grpSp>
      <p:sp>
        <p:nvSpPr>
          <p:cNvPr id="15" name="Freeform 15"/>
          <p:cNvSpPr/>
          <p:nvPr/>
        </p:nvSpPr>
        <p:spPr>
          <a:xfrm>
            <a:off x="3019900" y="4876270"/>
            <a:ext cx="12415765" cy="3848887"/>
          </a:xfrm>
          <a:custGeom>
            <a:avLst/>
            <a:gdLst/>
            <a:ahLst/>
            <a:cxnLst/>
            <a:rect l="l" t="t" r="r" b="b"/>
            <a:pathLst>
              <a:path w="12415765" h="3848887">
                <a:moveTo>
                  <a:pt x="0" y="0"/>
                </a:moveTo>
                <a:lnTo>
                  <a:pt x="12415765" y="0"/>
                </a:lnTo>
                <a:lnTo>
                  <a:pt x="12415765" y="3848887"/>
                </a:lnTo>
                <a:lnTo>
                  <a:pt x="0" y="38488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TextBox 16"/>
          <p:cNvSpPr txBox="1"/>
          <p:nvPr/>
        </p:nvSpPr>
        <p:spPr>
          <a:xfrm>
            <a:off x="6711755" y="809138"/>
            <a:ext cx="5032056" cy="63817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منظومة ريادة الأعمال</a:t>
            </a:r>
          </a:p>
        </p:txBody>
      </p:sp>
      <p:sp>
        <p:nvSpPr>
          <p:cNvPr id="17" name="TextBox 17"/>
          <p:cNvSpPr txBox="1"/>
          <p:nvPr/>
        </p:nvSpPr>
        <p:spPr>
          <a:xfrm>
            <a:off x="2160651" y="9389731"/>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8" name="TextBox 18"/>
          <p:cNvSpPr txBox="1"/>
          <p:nvPr/>
        </p:nvSpPr>
        <p:spPr>
          <a:xfrm>
            <a:off x="10087117" y="2426445"/>
            <a:ext cx="5986262" cy="542027"/>
          </a:xfrm>
          <a:prstGeom prst="rect">
            <a:avLst/>
          </a:prstGeom>
        </p:spPr>
        <p:txBody>
          <a:bodyPr lIns="0" tIns="0" rIns="0" bIns="0" rtlCol="0" anchor="t">
            <a:spAutoFit/>
          </a:bodyPr>
          <a:lstStyle/>
          <a:p>
            <a:pPr algn="ctr" rtl="1">
              <a:lnSpc>
                <a:spcPts val="4167"/>
              </a:lnSpc>
            </a:pPr>
            <a:r>
              <a:rPr lang="ar-EG" sz="3472" b="1">
                <a:solidFill>
                  <a:srgbClr val="000000"/>
                </a:solidFill>
                <a:latin typeface="Almarai Bold"/>
                <a:ea typeface="Almarai Bold"/>
                <a:cs typeface="Almarai Bold"/>
                <a:sym typeface="Almarai Bold"/>
                <a:rtl/>
              </a:rPr>
              <a:t>أولاً: عوامل المنظومة الجزئية</a:t>
            </a:r>
          </a:p>
        </p:txBody>
      </p:sp>
      <p:sp>
        <p:nvSpPr>
          <p:cNvPr id="19" name="TextBox 19"/>
          <p:cNvSpPr txBox="1"/>
          <p:nvPr/>
        </p:nvSpPr>
        <p:spPr>
          <a:xfrm>
            <a:off x="8181446" y="3280739"/>
            <a:ext cx="8755730" cy="504825"/>
          </a:xfrm>
          <a:prstGeom prst="rect">
            <a:avLst/>
          </a:prstGeom>
        </p:spPr>
        <p:txBody>
          <a:bodyPr lIns="0" tIns="0" rIns="0" bIns="0" rtlCol="0" anchor="t">
            <a:spAutoFit/>
          </a:bodyPr>
          <a:lstStyle/>
          <a:p>
            <a:pPr algn="r" rtl="1">
              <a:lnSpc>
                <a:spcPts val="3849"/>
              </a:lnSpc>
            </a:pPr>
            <a:r>
              <a:rPr lang="en-US" sz="3208" b="1">
                <a:solidFill>
                  <a:srgbClr val="000000"/>
                </a:solidFill>
                <a:latin typeface="Almarai Bold"/>
                <a:ea typeface="Almarai Bold"/>
                <a:cs typeface="Almarai Bold"/>
                <a:sym typeface="Almarai Bold"/>
              </a:rPr>
              <a:t>5</a:t>
            </a:r>
            <a:r>
              <a:rPr lang="ar-EG" sz="3208" b="1">
                <a:solidFill>
                  <a:srgbClr val="000000"/>
                </a:solidFill>
                <a:latin typeface="Almarai Bold"/>
                <a:ea typeface="Almarai Bold"/>
                <a:cs typeface="Almarai Bold"/>
                <a:sym typeface="Almarai Bold"/>
                <a:rtl/>
              </a:rPr>
              <a:t>. الداعمون:</a:t>
            </a:r>
          </a:p>
        </p:txBody>
      </p:sp>
      <p:sp>
        <p:nvSpPr>
          <p:cNvPr id="20" name="TextBox 20"/>
          <p:cNvSpPr txBox="1"/>
          <p:nvPr/>
        </p:nvSpPr>
        <p:spPr>
          <a:xfrm>
            <a:off x="-702248" y="4002828"/>
            <a:ext cx="16201305" cy="544830"/>
          </a:xfrm>
          <a:prstGeom prst="rect">
            <a:avLst/>
          </a:prstGeom>
        </p:spPr>
        <p:txBody>
          <a:bodyPr lIns="0" tIns="0" rIns="0" bIns="0" rtlCol="0" anchor="t">
            <a:spAutoFit/>
          </a:bodyPr>
          <a:lstStyle/>
          <a:p>
            <a:pPr algn="r" rtl="1">
              <a:lnSpc>
                <a:spcPts val="4410"/>
              </a:lnSpc>
            </a:pPr>
            <a:r>
              <a:rPr lang="ar-EG" sz="3000" b="1" spc="31">
                <a:solidFill>
                  <a:srgbClr val="000000"/>
                </a:solidFill>
                <a:latin typeface="Almarai Bold"/>
                <a:ea typeface="Almarai Bold"/>
                <a:cs typeface="Almarai Bold"/>
                <a:sym typeface="Almarai Bold"/>
                <a:rtl/>
              </a:rPr>
              <a:t>من مظاهر الدعم التي يلقاه رائد الأعمال....</a:t>
            </a:r>
          </a:p>
        </p:txBody>
      </p:sp>
      <p:sp>
        <p:nvSpPr>
          <p:cNvPr id="21" name="TextBox 21"/>
          <p:cNvSpPr txBox="1"/>
          <p:nvPr/>
        </p:nvSpPr>
        <p:spPr>
          <a:xfrm>
            <a:off x="13080248" y="5990695"/>
            <a:ext cx="2139772" cy="504825"/>
          </a:xfrm>
          <a:prstGeom prst="rect">
            <a:avLst/>
          </a:prstGeom>
        </p:spPr>
        <p:txBody>
          <a:bodyPr lIns="0" tIns="0" rIns="0" bIns="0" rtlCol="0" anchor="t">
            <a:spAutoFit/>
          </a:bodyPr>
          <a:lstStyle/>
          <a:p>
            <a:pPr algn="ctr" rtl="1">
              <a:lnSpc>
                <a:spcPts val="3849"/>
              </a:lnSpc>
            </a:pPr>
            <a:r>
              <a:rPr lang="ar-EG" sz="3208" b="1">
                <a:solidFill>
                  <a:srgbClr val="000000"/>
                </a:solidFill>
                <a:latin typeface="Almarai Bold"/>
                <a:ea typeface="Almarai Bold"/>
                <a:cs typeface="Almarai Bold"/>
                <a:sym typeface="Almarai Bold"/>
                <a:rtl/>
              </a:rPr>
              <a:t>الاحتضان</a:t>
            </a:r>
          </a:p>
        </p:txBody>
      </p:sp>
      <p:sp>
        <p:nvSpPr>
          <p:cNvPr id="22" name="TextBox 22"/>
          <p:cNvSpPr txBox="1"/>
          <p:nvPr/>
        </p:nvSpPr>
        <p:spPr>
          <a:xfrm>
            <a:off x="8009778" y="5204883"/>
            <a:ext cx="2436009" cy="2152650"/>
          </a:xfrm>
          <a:prstGeom prst="rect">
            <a:avLst/>
          </a:prstGeom>
        </p:spPr>
        <p:txBody>
          <a:bodyPr lIns="0" tIns="0" rIns="0" bIns="0" rtlCol="0" anchor="t">
            <a:spAutoFit/>
          </a:bodyPr>
          <a:lstStyle/>
          <a:p>
            <a:pPr algn="ctr" rtl="1">
              <a:lnSpc>
                <a:spcPts val="3369"/>
              </a:lnSpc>
            </a:pPr>
            <a:r>
              <a:rPr lang="ar-EG" sz="2808" b="1" spc="28">
                <a:solidFill>
                  <a:srgbClr val="000000"/>
                </a:solidFill>
                <a:latin typeface="Almarai Bold"/>
                <a:ea typeface="Almarai Bold"/>
                <a:cs typeface="Almarai Bold"/>
                <a:sym typeface="Almarai Bold"/>
                <a:rtl/>
              </a:rPr>
              <a:t>التعاقد مع رواد الأعمال </a:t>
            </a:r>
          </a:p>
          <a:p>
            <a:pPr algn="ctr" rtl="1">
              <a:lnSpc>
                <a:spcPts val="3369"/>
              </a:lnSpc>
            </a:pPr>
            <a:r>
              <a:rPr lang="ar-EG" sz="2808" b="1" spc="28">
                <a:solidFill>
                  <a:srgbClr val="000000"/>
                </a:solidFill>
                <a:latin typeface="Almarai Bold"/>
                <a:ea typeface="Almarai Bold"/>
                <a:cs typeface="Almarai Bold"/>
                <a:sym typeface="Almarai Bold"/>
                <a:rtl/>
              </a:rPr>
              <a:t>والشراء من منتجاتهم وخدماتهم</a:t>
            </a:r>
          </a:p>
        </p:txBody>
      </p:sp>
      <p:sp>
        <p:nvSpPr>
          <p:cNvPr id="23" name="TextBox 23"/>
          <p:cNvSpPr txBox="1"/>
          <p:nvPr/>
        </p:nvSpPr>
        <p:spPr>
          <a:xfrm>
            <a:off x="3172300" y="5381095"/>
            <a:ext cx="2436009" cy="1724025"/>
          </a:xfrm>
          <a:prstGeom prst="rect">
            <a:avLst/>
          </a:prstGeom>
        </p:spPr>
        <p:txBody>
          <a:bodyPr lIns="0" tIns="0" rIns="0" bIns="0" rtlCol="0" anchor="t">
            <a:spAutoFit/>
          </a:bodyPr>
          <a:lstStyle/>
          <a:p>
            <a:pPr algn="ctr" rtl="1">
              <a:lnSpc>
                <a:spcPts val="3369"/>
              </a:lnSpc>
            </a:pPr>
            <a:r>
              <a:rPr lang="ar-EG" sz="2808" b="1" spc="28">
                <a:solidFill>
                  <a:srgbClr val="000000"/>
                </a:solidFill>
                <a:latin typeface="Almarai Bold"/>
                <a:ea typeface="Almarai Bold"/>
                <a:cs typeface="Almarai Bold"/>
                <a:sym typeface="Almarai Bold"/>
                <a:rtl/>
              </a:rPr>
              <a:t>المساهمة في رأس المال</a:t>
            </a:r>
          </a:p>
          <a:p>
            <a:pPr algn="ctr" rtl="1">
              <a:lnSpc>
                <a:spcPts val="3369"/>
              </a:lnSpc>
            </a:pPr>
            <a:r>
              <a:rPr lang="ar-EG" sz="2808" b="1" spc="28">
                <a:solidFill>
                  <a:srgbClr val="000000"/>
                </a:solidFill>
                <a:latin typeface="Almarai Bold"/>
                <a:ea typeface="Almarai Bold"/>
                <a:cs typeface="Almarai Bold"/>
                <a:sym typeface="Almarai Bold"/>
                <a:rtl/>
              </a:rPr>
              <a:t> الابتدائي (</a:t>
            </a:r>
            <a:r>
              <a:rPr lang="en-US" sz="2808" b="1" spc="28">
                <a:solidFill>
                  <a:srgbClr val="000000"/>
                </a:solidFill>
                <a:latin typeface="Almarai Bold"/>
                <a:ea typeface="Almarai Bold"/>
                <a:cs typeface="Almarai Bold"/>
                <a:sym typeface="Almarai Bold"/>
              </a:rPr>
              <a:t>Seed Capital</a:t>
            </a:r>
            <a:r>
              <a:rPr lang="ar-EG" sz="2808" b="1" spc="28">
                <a:solidFill>
                  <a:srgbClr val="000000"/>
                </a:solidFill>
                <a:latin typeface="Almarai Bold"/>
                <a:ea typeface="Almarai Bold"/>
                <a:cs typeface="Almarai Bold"/>
                <a:sym typeface="Almarai Bold"/>
                <a:rt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41576" y="1268425"/>
            <a:ext cx="1252880" cy="1252880"/>
            <a:chOff x="0" y="0"/>
            <a:chExt cx="1670506" cy="1670506"/>
          </a:xfrm>
        </p:grpSpPr>
        <p:sp>
          <p:nvSpPr>
            <p:cNvPr id="3" name="Freeform 3"/>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4" name="Freeform 4"/>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5" name="TextBox 5"/>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grpSp>
        <p:nvGrpSpPr>
          <p:cNvPr id="6" name="Group 6"/>
          <p:cNvGrpSpPr/>
          <p:nvPr/>
        </p:nvGrpSpPr>
        <p:grpSpPr>
          <a:xfrm>
            <a:off x="503394" y="8916092"/>
            <a:ext cx="1156827" cy="1156827"/>
            <a:chOff x="0" y="0"/>
            <a:chExt cx="1542436" cy="1542436"/>
          </a:xfrm>
        </p:grpSpPr>
        <p:sp>
          <p:nvSpPr>
            <p:cNvPr id="7" name="Freeform 7"/>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8" name="TextBox 8"/>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13</a:t>
              </a:r>
            </a:p>
          </p:txBody>
        </p:sp>
      </p:grpSp>
      <p:sp>
        <p:nvSpPr>
          <p:cNvPr id="9" name="Freeform 9"/>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6366387" y="2333530"/>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2" name="Freeform 12"/>
          <p:cNvSpPr/>
          <p:nvPr/>
        </p:nvSpPr>
        <p:spPr>
          <a:xfrm>
            <a:off x="2046673" y="3559022"/>
            <a:ext cx="14194654" cy="4577776"/>
          </a:xfrm>
          <a:custGeom>
            <a:avLst/>
            <a:gdLst/>
            <a:ahLst/>
            <a:cxnLst/>
            <a:rect l="l" t="t" r="r" b="b"/>
            <a:pathLst>
              <a:path w="14194654" h="4577776">
                <a:moveTo>
                  <a:pt x="0" y="0"/>
                </a:moveTo>
                <a:lnTo>
                  <a:pt x="14194654" y="0"/>
                </a:lnTo>
                <a:lnTo>
                  <a:pt x="14194654" y="4577776"/>
                </a:lnTo>
                <a:lnTo>
                  <a:pt x="0" y="4577776"/>
                </a:lnTo>
                <a:lnTo>
                  <a:pt x="0" y="0"/>
                </a:lnTo>
                <a:close/>
              </a:path>
            </a:pathLst>
          </a:custGeom>
          <a:blipFill>
            <a:blip r:embed="rId7"/>
            <a:stretch>
              <a:fillRect/>
            </a:stretch>
          </a:blipFill>
        </p:spPr>
        <p:txBody>
          <a:bodyPr/>
          <a:lstStyle/>
          <a:p>
            <a:endParaRPr lang="en-US"/>
          </a:p>
        </p:txBody>
      </p:sp>
      <p:sp>
        <p:nvSpPr>
          <p:cNvPr id="13" name="TextBox 13"/>
          <p:cNvSpPr txBox="1"/>
          <p:nvPr/>
        </p:nvSpPr>
        <p:spPr>
          <a:xfrm>
            <a:off x="6711755" y="809138"/>
            <a:ext cx="5032056" cy="63817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منظومة ريادة الأعمال</a:t>
            </a:r>
          </a:p>
        </p:txBody>
      </p:sp>
      <p:sp>
        <p:nvSpPr>
          <p:cNvPr id="14" name="TextBox 14"/>
          <p:cNvSpPr txBox="1"/>
          <p:nvPr/>
        </p:nvSpPr>
        <p:spPr>
          <a:xfrm>
            <a:off x="2160651" y="9389731"/>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087117" y="2426445"/>
            <a:ext cx="5986262" cy="542027"/>
          </a:xfrm>
          <a:prstGeom prst="rect">
            <a:avLst/>
          </a:prstGeom>
        </p:spPr>
        <p:txBody>
          <a:bodyPr lIns="0" tIns="0" rIns="0" bIns="0" rtlCol="0" anchor="t">
            <a:spAutoFit/>
          </a:bodyPr>
          <a:lstStyle/>
          <a:p>
            <a:pPr algn="ctr" rtl="1">
              <a:lnSpc>
                <a:spcPts val="4167"/>
              </a:lnSpc>
            </a:pPr>
            <a:r>
              <a:rPr lang="ar-EG" sz="3472" b="1">
                <a:solidFill>
                  <a:srgbClr val="000000"/>
                </a:solidFill>
                <a:latin typeface="Almarai Bold"/>
                <a:ea typeface="Almarai Bold"/>
                <a:cs typeface="Almarai Bold"/>
                <a:sym typeface="Almarai Bold"/>
                <a:rtl/>
              </a:rPr>
              <a:t>ثانياً: عوامل المنظومة الكلية</a:t>
            </a:r>
          </a:p>
        </p:txBody>
      </p:sp>
      <p:sp>
        <p:nvSpPr>
          <p:cNvPr id="16" name="TextBox 16"/>
          <p:cNvSpPr txBox="1"/>
          <p:nvPr/>
        </p:nvSpPr>
        <p:spPr>
          <a:xfrm>
            <a:off x="13710822" y="6084256"/>
            <a:ext cx="2139772" cy="1000125"/>
          </a:xfrm>
          <a:prstGeom prst="rect">
            <a:avLst/>
          </a:prstGeom>
        </p:spPr>
        <p:txBody>
          <a:bodyPr lIns="0" tIns="0" rIns="0" bIns="0" rtlCol="0" anchor="t">
            <a:spAutoFit/>
          </a:bodyPr>
          <a:lstStyle/>
          <a:p>
            <a:pPr algn="ctr" rtl="1">
              <a:lnSpc>
                <a:spcPts val="3849"/>
              </a:lnSpc>
            </a:pPr>
            <a:r>
              <a:rPr lang="ar-EG" sz="3208" b="1">
                <a:solidFill>
                  <a:srgbClr val="000000"/>
                </a:solidFill>
                <a:latin typeface="Almarai Bold"/>
                <a:ea typeface="Almarai Bold"/>
                <a:cs typeface="Almarai Bold"/>
                <a:sym typeface="Almarai Bold"/>
                <a:rtl/>
              </a:rPr>
              <a:t>العوامل الثقافية</a:t>
            </a:r>
          </a:p>
        </p:txBody>
      </p:sp>
      <p:sp>
        <p:nvSpPr>
          <p:cNvPr id="17" name="TextBox 17"/>
          <p:cNvSpPr txBox="1"/>
          <p:nvPr/>
        </p:nvSpPr>
        <p:spPr>
          <a:xfrm>
            <a:off x="10940476" y="5836606"/>
            <a:ext cx="2139772" cy="1495425"/>
          </a:xfrm>
          <a:prstGeom prst="rect">
            <a:avLst/>
          </a:prstGeom>
        </p:spPr>
        <p:txBody>
          <a:bodyPr lIns="0" tIns="0" rIns="0" bIns="0" rtlCol="0" anchor="t">
            <a:spAutoFit/>
          </a:bodyPr>
          <a:lstStyle/>
          <a:p>
            <a:pPr algn="ctr" rtl="1">
              <a:lnSpc>
                <a:spcPts val="3849"/>
              </a:lnSpc>
            </a:pPr>
            <a:r>
              <a:rPr lang="ar-EG" sz="3208" b="1">
                <a:solidFill>
                  <a:srgbClr val="000000"/>
                </a:solidFill>
                <a:latin typeface="Almarai Bold"/>
                <a:ea typeface="Almarai Bold"/>
                <a:cs typeface="Almarai Bold"/>
                <a:sym typeface="Almarai Bold"/>
                <a:rtl/>
              </a:rPr>
              <a:t>العوامل القانونية والتشريعية</a:t>
            </a:r>
          </a:p>
        </p:txBody>
      </p:sp>
      <p:sp>
        <p:nvSpPr>
          <p:cNvPr id="18" name="TextBox 18"/>
          <p:cNvSpPr txBox="1"/>
          <p:nvPr/>
        </p:nvSpPr>
        <p:spPr>
          <a:xfrm>
            <a:off x="8055064" y="6084256"/>
            <a:ext cx="2139772" cy="1000125"/>
          </a:xfrm>
          <a:prstGeom prst="rect">
            <a:avLst/>
          </a:prstGeom>
        </p:spPr>
        <p:txBody>
          <a:bodyPr lIns="0" tIns="0" rIns="0" bIns="0" rtlCol="0" anchor="t">
            <a:spAutoFit/>
          </a:bodyPr>
          <a:lstStyle/>
          <a:p>
            <a:pPr algn="ctr" rtl="1">
              <a:lnSpc>
                <a:spcPts val="3849"/>
              </a:lnSpc>
            </a:pPr>
            <a:r>
              <a:rPr lang="ar-EG" sz="3208" b="1">
                <a:solidFill>
                  <a:srgbClr val="000000"/>
                </a:solidFill>
                <a:latin typeface="Almarai Bold"/>
                <a:ea typeface="Almarai Bold"/>
                <a:cs typeface="Almarai Bold"/>
                <a:sym typeface="Almarai Bold"/>
                <a:rtl/>
              </a:rPr>
              <a:t>العوامل السياسية</a:t>
            </a:r>
          </a:p>
        </p:txBody>
      </p:sp>
      <p:sp>
        <p:nvSpPr>
          <p:cNvPr id="19" name="TextBox 19"/>
          <p:cNvSpPr txBox="1"/>
          <p:nvPr/>
        </p:nvSpPr>
        <p:spPr>
          <a:xfrm>
            <a:off x="5172342" y="6084256"/>
            <a:ext cx="2139772" cy="1000125"/>
          </a:xfrm>
          <a:prstGeom prst="rect">
            <a:avLst/>
          </a:prstGeom>
        </p:spPr>
        <p:txBody>
          <a:bodyPr lIns="0" tIns="0" rIns="0" bIns="0" rtlCol="0" anchor="t">
            <a:spAutoFit/>
          </a:bodyPr>
          <a:lstStyle/>
          <a:p>
            <a:pPr algn="ctr" rtl="1">
              <a:lnSpc>
                <a:spcPts val="3849"/>
              </a:lnSpc>
            </a:pPr>
            <a:r>
              <a:rPr lang="ar-EG" sz="3208" b="1">
                <a:solidFill>
                  <a:srgbClr val="000000"/>
                </a:solidFill>
                <a:latin typeface="Almarai Bold"/>
                <a:ea typeface="Almarai Bold"/>
                <a:cs typeface="Almarai Bold"/>
                <a:sym typeface="Almarai Bold"/>
                <a:rtl/>
              </a:rPr>
              <a:t>العوامل الاقتصادية</a:t>
            </a:r>
          </a:p>
        </p:txBody>
      </p:sp>
      <p:sp>
        <p:nvSpPr>
          <p:cNvPr id="20" name="TextBox 20"/>
          <p:cNvSpPr txBox="1"/>
          <p:nvPr/>
        </p:nvSpPr>
        <p:spPr>
          <a:xfrm>
            <a:off x="2335692" y="6084256"/>
            <a:ext cx="2139772" cy="1000125"/>
          </a:xfrm>
          <a:prstGeom prst="rect">
            <a:avLst/>
          </a:prstGeom>
        </p:spPr>
        <p:txBody>
          <a:bodyPr lIns="0" tIns="0" rIns="0" bIns="0" rtlCol="0" anchor="t">
            <a:spAutoFit/>
          </a:bodyPr>
          <a:lstStyle/>
          <a:p>
            <a:pPr algn="ctr" rtl="1">
              <a:lnSpc>
                <a:spcPts val="3849"/>
              </a:lnSpc>
            </a:pPr>
            <a:r>
              <a:rPr lang="ar-EG" sz="3208" b="1">
                <a:solidFill>
                  <a:srgbClr val="000000"/>
                </a:solidFill>
                <a:latin typeface="Almarai Bold"/>
                <a:ea typeface="Almarai Bold"/>
                <a:cs typeface="Almarai Bold"/>
                <a:sym typeface="Almarai Bold"/>
                <a:rtl/>
              </a:rPr>
              <a:t>عوامل البنى التحتية</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35138" y="3782183"/>
            <a:ext cx="16617724" cy="4936418"/>
            <a:chOff x="0" y="0"/>
            <a:chExt cx="4376684" cy="1300126"/>
          </a:xfrm>
        </p:grpSpPr>
        <p:sp>
          <p:nvSpPr>
            <p:cNvPr id="3" name="Freeform 3"/>
            <p:cNvSpPr/>
            <p:nvPr/>
          </p:nvSpPr>
          <p:spPr>
            <a:xfrm>
              <a:off x="0" y="0"/>
              <a:ext cx="4376684" cy="1300126"/>
            </a:xfrm>
            <a:custGeom>
              <a:avLst/>
              <a:gdLst/>
              <a:ahLst/>
              <a:cxnLst/>
              <a:rect l="l" t="t" r="r" b="b"/>
              <a:pathLst>
                <a:path w="4376684" h="1300126">
                  <a:moveTo>
                    <a:pt x="14442" y="0"/>
                  </a:moveTo>
                  <a:lnTo>
                    <a:pt x="4362242" y="0"/>
                  </a:lnTo>
                  <a:cubicBezTo>
                    <a:pt x="4370219" y="0"/>
                    <a:pt x="4376684" y="6466"/>
                    <a:pt x="4376684" y="14442"/>
                  </a:cubicBezTo>
                  <a:lnTo>
                    <a:pt x="4376684" y="1285684"/>
                  </a:lnTo>
                  <a:cubicBezTo>
                    <a:pt x="4376684" y="1289514"/>
                    <a:pt x="4375163" y="1293188"/>
                    <a:pt x="4372454" y="1295896"/>
                  </a:cubicBezTo>
                  <a:cubicBezTo>
                    <a:pt x="4369746" y="1298605"/>
                    <a:pt x="4366072" y="1300126"/>
                    <a:pt x="4362242" y="1300126"/>
                  </a:cubicBezTo>
                  <a:lnTo>
                    <a:pt x="14442" y="1300126"/>
                  </a:lnTo>
                  <a:cubicBezTo>
                    <a:pt x="6466" y="1300126"/>
                    <a:pt x="0" y="1293660"/>
                    <a:pt x="0" y="1285684"/>
                  </a:cubicBezTo>
                  <a:lnTo>
                    <a:pt x="0" y="14442"/>
                  </a:lnTo>
                  <a:cubicBezTo>
                    <a:pt x="0" y="6466"/>
                    <a:pt x="6466" y="0"/>
                    <a:pt x="14442"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376684" cy="1309651"/>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grpSp>
        <p:nvGrpSpPr>
          <p:cNvPr id="9" name="Group 9"/>
          <p:cNvGrpSpPr/>
          <p:nvPr/>
        </p:nvGrpSpPr>
        <p:grpSpPr>
          <a:xfrm>
            <a:off x="503394" y="8916092"/>
            <a:ext cx="1156827" cy="1156827"/>
            <a:chOff x="0" y="0"/>
            <a:chExt cx="1542436" cy="1542436"/>
          </a:xfrm>
        </p:grpSpPr>
        <p:sp>
          <p:nvSpPr>
            <p:cNvPr id="10" name="Freeform 10"/>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1" name="TextBox 11"/>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14</a:t>
              </a:r>
            </a:p>
          </p:txBody>
        </p:sp>
      </p:grpSp>
      <p:sp>
        <p:nvSpPr>
          <p:cNvPr id="12" name="Freeform 12"/>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4"/>
          <p:cNvSpPr txBox="1"/>
          <p:nvPr/>
        </p:nvSpPr>
        <p:spPr>
          <a:xfrm>
            <a:off x="6711755" y="809138"/>
            <a:ext cx="5032056" cy="63817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منظومة ريادة الأعمال</a:t>
            </a:r>
          </a:p>
        </p:txBody>
      </p:sp>
      <p:sp>
        <p:nvSpPr>
          <p:cNvPr id="15" name="TextBox 15"/>
          <p:cNvSpPr txBox="1"/>
          <p:nvPr/>
        </p:nvSpPr>
        <p:spPr>
          <a:xfrm>
            <a:off x="1081807" y="4135266"/>
            <a:ext cx="16201305" cy="4046601"/>
          </a:xfrm>
          <a:prstGeom prst="rect">
            <a:avLst/>
          </a:prstGeom>
        </p:spPr>
        <p:txBody>
          <a:bodyPr lIns="0" tIns="0" rIns="0" bIns="0" rtlCol="0" anchor="t">
            <a:spAutoFit/>
          </a:bodyPr>
          <a:lstStyle/>
          <a:p>
            <a:pPr marL="561022" lvl="1" indent="-280511" algn="r" rtl="1">
              <a:lnSpc>
                <a:spcPts val="4556"/>
              </a:lnSpc>
              <a:buFont typeface="Arial"/>
              <a:buChar char="•"/>
            </a:pPr>
            <a:r>
              <a:rPr lang="ar-EG" sz="3099" b="1" spc="30">
                <a:solidFill>
                  <a:srgbClr val="000000"/>
                </a:solidFill>
                <a:latin typeface="Almarai Bold"/>
                <a:ea typeface="Almarai Bold"/>
                <a:cs typeface="Almarai Bold"/>
                <a:sym typeface="Almarai Bold"/>
                <a:rtl/>
              </a:rPr>
              <a:t>تعتبر الثقافة الريادية من العوامل العملاقة التي تحدد اتجاهات الأفراد نحو مبادارت ريادة الأعمال.</a:t>
            </a:r>
          </a:p>
          <a:p>
            <a:pPr marL="561022" lvl="1" indent="-280511" algn="r" rtl="1">
              <a:lnSpc>
                <a:spcPts val="4556"/>
              </a:lnSpc>
              <a:buFont typeface="Arial"/>
              <a:buChar char="•"/>
            </a:pPr>
            <a:r>
              <a:rPr lang="ar-EG" sz="3099" b="1" spc="32">
                <a:solidFill>
                  <a:srgbClr val="000000"/>
                </a:solidFill>
                <a:latin typeface="Almarai Bold"/>
                <a:ea typeface="Almarai Bold"/>
                <a:cs typeface="Almarai Bold"/>
                <a:sym typeface="Almarai Bold"/>
                <a:rtl/>
              </a:rPr>
              <a:t>حيث أن الثقافة التي تشجع وتقدر السلوكيات الريادية كالمخاطرة والاستقلالية، والإنجاز وغيرها تساعد في الترويج لإمكانية حدوث تغيرات وابتكارات جذرية في المجتمع، وبالمقابل فان الثقافات التي تدعم مفاهيم التقليد والانصياع والاهتمام بالجماعة والرقابة والسيطرة على الأحداث المستقبلية لا نتوقع أن تنتشر منها سلوكيات التحمل والمخاطرة والإبداع أو بمعنى أخر سلوكيات ريادة الأعمال.</a:t>
            </a:r>
          </a:p>
        </p:txBody>
      </p:sp>
      <p:sp>
        <p:nvSpPr>
          <p:cNvPr id="16" name="TextBox 16"/>
          <p:cNvSpPr txBox="1"/>
          <p:nvPr/>
        </p:nvSpPr>
        <p:spPr>
          <a:xfrm>
            <a:off x="2160651" y="9389731"/>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7" name="Freeform 17"/>
          <p:cNvSpPr/>
          <p:nvPr/>
        </p:nvSpPr>
        <p:spPr>
          <a:xfrm>
            <a:off x="16366387" y="2333530"/>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8" name="Group 18"/>
          <p:cNvGrpSpPr/>
          <p:nvPr/>
        </p:nvGrpSpPr>
        <p:grpSpPr>
          <a:xfrm>
            <a:off x="8181446" y="3293574"/>
            <a:ext cx="9192154" cy="603567"/>
            <a:chOff x="0" y="0"/>
            <a:chExt cx="2420979" cy="158964"/>
          </a:xfrm>
        </p:grpSpPr>
        <p:sp>
          <p:nvSpPr>
            <p:cNvPr id="19" name="Freeform 19"/>
            <p:cNvSpPr/>
            <p:nvPr/>
          </p:nvSpPr>
          <p:spPr>
            <a:xfrm>
              <a:off x="0" y="0"/>
              <a:ext cx="2420979" cy="158964"/>
            </a:xfrm>
            <a:custGeom>
              <a:avLst/>
              <a:gdLst/>
              <a:ahLst/>
              <a:cxnLst/>
              <a:rect l="l" t="t" r="r" b="b"/>
              <a:pathLst>
                <a:path w="2420979" h="158964">
                  <a:moveTo>
                    <a:pt x="42954" y="0"/>
                  </a:moveTo>
                  <a:lnTo>
                    <a:pt x="2378025" y="0"/>
                  </a:lnTo>
                  <a:cubicBezTo>
                    <a:pt x="2401748" y="0"/>
                    <a:pt x="2420979" y="19231"/>
                    <a:pt x="2420979" y="42954"/>
                  </a:cubicBezTo>
                  <a:lnTo>
                    <a:pt x="2420979" y="116010"/>
                  </a:lnTo>
                  <a:cubicBezTo>
                    <a:pt x="2420979" y="139733"/>
                    <a:pt x="2401748" y="158964"/>
                    <a:pt x="2378025" y="158964"/>
                  </a:cubicBezTo>
                  <a:lnTo>
                    <a:pt x="42954" y="158964"/>
                  </a:lnTo>
                  <a:cubicBezTo>
                    <a:pt x="31562" y="158964"/>
                    <a:pt x="20636" y="154439"/>
                    <a:pt x="12581" y="146383"/>
                  </a:cubicBezTo>
                  <a:cubicBezTo>
                    <a:pt x="4525" y="138328"/>
                    <a:pt x="0" y="127402"/>
                    <a:pt x="0" y="116010"/>
                  </a:cubicBezTo>
                  <a:lnTo>
                    <a:pt x="0" y="42954"/>
                  </a:lnTo>
                  <a:cubicBezTo>
                    <a:pt x="0" y="19231"/>
                    <a:pt x="19231" y="0"/>
                    <a:pt x="42954" y="0"/>
                  </a:cubicBezTo>
                  <a:close/>
                </a:path>
              </a:pathLst>
            </a:custGeom>
            <a:solidFill>
              <a:srgbClr val="00B050"/>
            </a:solidFill>
          </p:spPr>
          <p:txBody>
            <a:bodyPr/>
            <a:lstStyle/>
            <a:p>
              <a:endParaRPr lang="en-US"/>
            </a:p>
          </p:txBody>
        </p:sp>
        <p:sp>
          <p:nvSpPr>
            <p:cNvPr id="20" name="TextBox 20"/>
            <p:cNvSpPr txBox="1"/>
            <p:nvPr/>
          </p:nvSpPr>
          <p:spPr>
            <a:xfrm>
              <a:off x="0" y="-9525"/>
              <a:ext cx="2420979" cy="168489"/>
            </a:xfrm>
            <a:prstGeom prst="rect">
              <a:avLst/>
            </a:prstGeom>
          </p:spPr>
          <p:txBody>
            <a:bodyPr lIns="50800" tIns="50800" rIns="50800" bIns="50800" rtlCol="0" anchor="ctr"/>
            <a:lstStyle/>
            <a:p>
              <a:pPr algn="ctr">
                <a:lnSpc>
                  <a:spcPts val="1980"/>
                </a:lnSpc>
              </a:pPr>
              <a:endParaRPr/>
            </a:p>
          </p:txBody>
        </p:sp>
      </p:grpSp>
      <p:sp>
        <p:nvSpPr>
          <p:cNvPr id="21" name="TextBox 21"/>
          <p:cNvSpPr txBox="1"/>
          <p:nvPr/>
        </p:nvSpPr>
        <p:spPr>
          <a:xfrm>
            <a:off x="8181446" y="3280739"/>
            <a:ext cx="8755730" cy="504825"/>
          </a:xfrm>
          <a:prstGeom prst="rect">
            <a:avLst/>
          </a:prstGeom>
        </p:spPr>
        <p:txBody>
          <a:bodyPr lIns="0" tIns="0" rIns="0" bIns="0" rtlCol="0" anchor="t">
            <a:spAutoFit/>
          </a:bodyPr>
          <a:lstStyle/>
          <a:p>
            <a:pPr algn="r" rtl="1">
              <a:lnSpc>
                <a:spcPts val="3849"/>
              </a:lnSpc>
            </a:pPr>
            <a:r>
              <a:rPr lang="en-US" sz="3208" b="1">
                <a:solidFill>
                  <a:srgbClr val="000000"/>
                </a:solidFill>
                <a:latin typeface="Almarai Bold"/>
                <a:ea typeface="Almarai Bold"/>
                <a:cs typeface="Almarai Bold"/>
                <a:sym typeface="Almarai Bold"/>
              </a:rPr>
              <a:t>1</a:t>
            </a:r>
            <a:r>
              <a:rPr lang="ar-EG" sz="3208" b="1">
                <a:solidFill>
                  <a:srgbClr val="000000"/>
                </a:solidFill>
                <a:latin typeface="Almarai Bold"/>
                <a:ea typeface="Almarai Bold"/>
                <a:cs typeface="Almarai Bold"/>
                <a:sym typeface="Almarai Bold"/>
                <a:rtl/>
              </a:rPr>
              <a:t>. العوامل الثقافية: (</a:t>
            </a:r>
            <a:r>
              <a:rPr lang="en-US" sz="3208" b="1">
                <a:solidFill>
                  <a:srgbClr val="000000"/>
                </a:solidFill>
                <a:latin typeface="Almarai Bold"/>
                <a:ea typeface="Almarai Bold"/>
                <a:cs typeface="Almarai Bold"/>
                <a:sym typeface="Almarai Bold"/>
              </a:rPr>
              <a:t>Entrepreneurial Culture</a:t>
            </a:r>
            <a:r>
              <a:rPr lang="ar-EG" sz="3208" b="1">
                <a:solidFill>
                  <a:srgbClr val="000000"/>
                </a:solidFill>
                <a:latin typeface="Almarai Bold"/>
                <a:ea typeface="Almarai Bold"/>
                <a:cs typeface="Almarai Bold"/>
                <a:sym typeface="Almarai Bold"/>
                <a:rtl/>
              </a:rPr>
              <a:t> )</a:t>
            </a:r>
          </a:p>
        </p:txBody>
      </p:sp>
      <p:sp>
        <p:nvSpPr>
          <p:cNvPr id="22" name="TextBox 22"/>
          <p:cNvSpPr txBox="1"/>
          <p:nvPr/>
        </p:nvSpPr>
        <p:spPr>
          <a:xfrm>
            <a:off x="10087117" y="2426445"/>
            <a:ext cx="5986262" cy="542027"/>
          </a:xfrm>
          <a:prstGeom prst="rect">
            <a:avLst/>
          </a:prstGeom>
        </p:spPr>
        <p:txBody>
          <a:bodyPr lIns="0" tIns="0" rIns="0" bIns="0" rtlCol="0" anchor="t">
            <a:spAutoFit/>
          </a:bodyPr>
          <a:lstStyle/>
          <a:p>
            <a:pPr algn="ctr" rtl="1">
              <a:lnSpc>
                <a:spcPts val="4167"/>
              </a:lnSpc>
            </a:pPr>
            <a:r>
              <a:rPr lang="ar-EG" sz="3472" b="1">
                <a:solidFill>
                  <a:srgbClr val="000000"/>
                </a:solidFill>
                <a:latin typeface="Almarai Bold"/>
                <a:ea typeface="Almarai Bold"/>
                <a:cs typeface="Almarai Bold"/>
                <a:sym typeface="Almarai Bold"/>
                <a:rtl/>
              </a:rPr>
              <a:t>ثانياً: عوامل المنظومة الكلية</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35138" y="3782183"/>
            <a:ext cx="16617724" cy="4343944"/>
            <a:chOff x="0" y="0"/>
            <a:chExt cx="4376684" cy="1144084"/>
          </a:xfrm>
        </p:grpSpPr>
        <p:sp>
          <p:nvSpPr>
            <p:cNvPr id="3" name="Freeform 3"/>
            <p:cNvSpPr/>
            <p:nvPr/>
          </p:nvSpPr>
          <p:spPr>
            <a:xfrm>
              <a:off x="0" y="0"/>
              <a:ext cx="4376684" cy="1144084"/>
            </a:xfrm>
            <a:custGeom>
              <a:avLst/>
              <a:gdLst/>
              <a:ahLst/>
              <a:cxnLst/>
              <a:rect l="l" t="t" r="r" b="b"/>
              <a:pathLst>
                <a:path w="4376684" h="1144084">
                  <a:moveTo>
                    <a:pt x="14442" y="0"/>
                  </a:moveTo>
                  <a:lnTo>
                    <a:pt x="4362242" y="0"/>
                  </a:lnTo>
                  <a:cubicBezTo>
                    <a:pt x="4370219" y="0"/>
                    <a:pt x="4376684" y="6466"/>
                    <a:pt x="4376684" y="14442"/>
                  </a:cubicBezTo>
                  <a:lnTo>
                    <a:pt x="4376684" y="1129642"/>
                  </a:lnTo>
                  <a:cubicBezTo>
                    <a:pt x="4376684" y="1133472"/>
                    <a:pt x="4375163" y="1137146"/>
                    <a:pt x="4372454" y="1139854"/>
                  </a:cubicBezTo>
                  <a:cubicBezTo>
                    <a:pt x="4369746" y="1142562"/>
                    <a:pt x="4366072" y="1144084"/>
                    <a:pt x="4362242" y="1144084"/>
                  </a:cubicBezTo>
                  <a:lnTo>
                    <a:pt x="14442" y="1144084"/>
                  </a:lnTo>
                  <a:cubicBezTo>
                    <a:pt x="6466" y="1144084"/>
                    <a:pt x="0" y="1137618"/>
                    <a:pt x="0" y="1129642"/>
                  </a:cubicBezTo>
                  <a:lnTo>
                    <a:pt x="0" y="14442"/>
                  </a:lnTo>
                  <a:cubicBezTo>
                    <a:pt x="0" y="6466"/>
                    <a:pt x="6466" y="0"/>
                    <a:pt x="14442"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376684" cy="1153609"/>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grpSp>
        <p:nvGrpSpPr>
          <p:cNvPr id="9" name="Group 9"/>
          <p:cNvGrpSpPr/>
          <p:nvPr/>
        </p:nvGrpSpPr>
        <p:grpSpPr>
          <a:xfrm>
            <a:off x="503394" y="8916092"/>
            <a:ext cx="1156827" cy="1156827"/>
            <a:chOff x="0" y="0"/>
            <a:chExt cx="1542436" cy="1542436"/>
          </a:xfrm>
        </p:grpSpPr>
        <p:sp>
          <p:nvSpPr>
            <p:cNvPr id="10" name="Freeform 10"/>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1" name="TextBox 11"/>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15</a:t>
              </a:r>
            </a:p>
          </p:txBody>
        </p:sp>
      </p:grpSp>
      <p:sp>
        <p:nvSpPr>
          <p:cNvPr id="12" name="Freeform 12"/>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4"/>
          <p:cNvSpPr txBox="1"/>
          <p:nvPr/>
        </p:nvSpPr>
        <p:spPr>
          <a:xfrm>
            <a:off x="6711755" y="809138"/>
            <a:ext cx="5032056" cy="63817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منظومة ريادة الأعمال</a:t>
            </a:r>
          </a:p>
        </p:txBody>
      </p:sp>
      <p:sp>
        <p:nvSpPr>
          <p:cNvPr id="15" name="TextBox 15"/>
          <p:cNvSpPr txBox="1"/>
          <p:nvPr/>
        </p:nvSpPr>
        <p:spPr>
          <a:xfrm>
            <a:off x="835138" y="5019675"/>
            <a:ext cx="16201305" cy="2519045"/>
          </a:xfrm>
          <a:prstGeom prst="rect">
            <a:avLst/>
          </a:prstGeom>
        </p:spPr>
        <p:txBody>
          <a:bodyPr lIns="0" tIns="0" rIns="0" bIns="0" rtlCol="0" anchor="t">
            <a:spAutoFit/>
          </a:bodyPr>
          <a:lstStyle/>
          <a:p>
            <a:pPr marL="561022" lvl="1" indent="-280511" algn="r" rtl="1">
              <a:lnSpc>
                <a:spcPts val="4959"/>
              </a:lnSpc>
              <a:buFont typeface="Arial"/>
              <a:buChar char="•"/>
            </a:pPr>
            <a:r>
              <a:rPr lang="ar-EG" sz="3099" b="1" spc="30">
                <a:solidFill>
                  <a:srgbClr val="000000"/>
                </a:solidFill>
                <a:latin typeface="Almarai Bold"/>
                <a:ea typeface="Almarai Bold"/>
                <a:cs typeface="Almarai Bold"/>
                <a:sym typeface="Almarai Bold"/>
                <a:rtl/>
              </a:rPr>
              <a:t>تشجيع ممارسة ريادة الأعمال وتحفيز المجتمع عبر تعلم مبادئ ريادة الأعمال.</a:t>
            </a:r>
          </a:p>
          <a:p>
            <a:pPr marL="561022" lvl="1" indent="-280511" algn="r" rtl="1">
              <a:lnSpc>
                <a:spcPts val="4959"/>
              </a:lnSpc>
              <a:buFont typeface="Arial"/>
              <a:buChar char="•"/>
            </a:pPr>
            <a:r>
              <a:rPr lang="ar-EG" sz="3099" b="1" spc="30">
                <a:solidFill>
                  <a:srgbClr val="000000"/>
                </a:solidFill>
                <a:latin typeface="Almarai Bold"/>
                <a:ea typeface="Almarai Bold"/>
                <a:cs typeface="Almarai Bold"/>
                <a:sym typeface="Almarai Bold"/>
                <a:rtl/>
              </a:rPr>
              <a:t>وجود حكومة تدعم العلوم التطبيقية وريادة الأعمال من خلال سياساتها المحفزة.</a:t>
            </a:r>
          </a:p>
          <a:p>
            <a:pPr marL="561022" lvl="1" indent="-280511" algn="r" rtl="1">
              <a:lnSpc>
                <a:spcPts val="4959"/>
              </a:lnSpc>
              <a:buFont typeface="Arial"/>
              <a:buChar char="•"/>
            </a:pPr>
            <a:r>
              <a:rPr lang="ar-EG" sz="3099" b="1" spc="32">
                <a:solidFill>
                  <a:srgbClr val="000000"/>
                </a:solidFill>
                <a:latin typeface="Almarai Bold"/>
                <a:ea typeface="Almarai Bold"/>
                <a:cs typeface="Almarai Bold"/>
                <a:sym typeface="Almarai Bold"/>
                <a:rtl/>
              </a:rPr>
              <a:t>التعليم ، استثمار دور التعليم في تنمية ريادة الأعمال في سن مبكرة قد تصل إلى رياض الأطفال.</a:t>
            </a:r>
          </a:p>
        </p:txBody>
      </p:sp>
      <p:sp>
        <p:nvSpPr>
          <p:cNvPr id="16" name="TextBox 16"/>
          <p:cNvSpPr txBox="1"/>
          <p:nvPr/>
        </p:nvSpPr>
        <p:spPr>
          <a:xfrm>
            <a:off x="2160651" y="9389731"/>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7" name="Freeform 17"/>
          <p:cNvSpPr/>
          <p:nvPr/>
        </p:nvSpPr>
        <p:spPr>
          <a:xfrm>
            <a:off x="16366387" y="2333530"/>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8" name="Group 18"/>
          <p:cNvGrpSpPr/>
          <p:nvPr/>
        </p:nvGrpSpPr>
        <p:grpSpPr>
          <a:xfrm>
            <a:off x="8181446" y="3293574"/>
            <a:ext cx="9192154" cy="603567"/>
            <a:chOff x="0" y="0"/>
            <a:chExt cx="2420979" cy="158964"/>
          </a:xfrm>
        </p:grpSpPr>
        <p:sp>
          <p:nvSpPr>
            <p:cNvPr id="19" name="Freeform 19"/>
            <p:cNvSpPr/>
            <p:nvPr/>
          </p:nvSpPr>
          <p:spPr>
            <a:xfrm>
              <a:off x="0" y="0"/>
              <a:ext cx="2420979" cy="158964"/>
            </a:xfrm>
            <a:custGeom>
              <a:avLst/>
              <a:gdLst/>
              <a:ahLst/>
              <a:cxnLst/>
              <a:rect l="l" t="t" r="r" b="b"/>
              <a:pathLst>
                <a:path w="2420979" h="158964">
                  <a:moveTo>
                    <a:pt x="42954" y="0"/>
                  </a:moveTo>
                  <a:lnTo>
                    <a:pt x="2378025" y="0"/>
                  </a:lnTo>
                  <a:cubicBezTo>
                    <a:pt x="2401748" y="0"/>
                    <a:pt x="2420979" y="19231"/>
                    <a:pt x="2420979" y="42954"/>
                  </a:cubicBezTo>
                  <a:lnTo>
                    <a:pt x="2420979" y="116010"/>
                  </a:lnTo>
                  <a:cubicBezTo>
                    <a:pt x="2420979" y="139733"/>
                    <a:pt x="2401748" y="158964"/>
                    <a:pt x="2378025" y="158964"/>
                  </a:cubicBezTo>
                  <a:lnTo>
                    <a:pt x="42954" y="158964"/>
                  </a:lnTo>
                  <a:cubicBezTo>
                    <a:pt x="31562" y="158964"/>
                    <a:pt x="20636" y="154439"/>
                    <a:pt x="12581" y="146383"/>
                  </a:cubicBezTo>
                  <a:cubicBezTo>
                    <a:pt x="4525" y="138328"/>
                    <a:pt x="0" y="127402"/>
                    <a:pt x="0" y="116010"/>
                  </a:cubicBezTo>
                  <a:lnTo>
                    <a:pt x="0" y="42954"/>
                  </a:lnTo>
                  <a:cubicBezTo>
                    <a:pt x="0" y="19231"/>
                    <a:pt x="19231" y="0"/>
                    <a:pt x="42954" y="0"/>
                  </a:cubicBezTo>
                  <a:close/>
                </a:path>
              </a:pathLst>
            </a:custGeom>
            <a:solidFill>
              <a:srgbClr val="00B050"/>
            </a:solidFill>
          </p:spPr>
          <p:txBody>
            <a:bodyPr/>
            <a:lstStyle/>
            <a:p>
              <a:endParaRPr lang="en-US"/>
            </a:p>
          </p:txBody>
        </p:sp>
        <p:sp>
          <p:nvSpPr>
            <p:cNvPr id="20" name="TextBox 20"/>
            <p:cNvSpPr txBox="1"/>
            <p:nvPr/>
          </p:nvSpPr>
          <p:spPr>
            <a:xfrm>
              <a:off x="0" y="-9525"/>
              <a:ext cx="2420979" cy="168489"/>
            </a:xfrm>
            <a:prstGeom prst="rect">
              <a:avLst/>
            </a:prstGeom>
          </p:spPr>
          <p:txBody>
            <a:bodyPr lIns="50800" tIns="50800" rIns="50800" bIns="50800" rtlCol="0" anchor="ctr"/>
            <a:lstStyle/>
            <a:p>
              <a:pPr algn="ctr">
                <a:lnSpc>
                  <a:spcPts val="1980"/>
                </a:lnSpc>
              </a:pPr>
              <a:endParaRPr/>
            </a:p>
          </p:txBody>
        </p:sp>
      </p:grpSp>
      <p:sp>
        <p:nvSpPr>
          <p:cNvPr id="21" name="TextBox 21"/>
          <p:cNvSpPr txBox="1"/>
          <p:nvPr/>
        </p:nvSpPr>
        <p:spPr>
          <a:xfrm>
            <a:off x="8181446" y="3280739"/>
            <a:ext cx="8755730" cy="504825"/>
          </a:xfrm>
          <a:prstGeom prst="rect">
            <a:avLst/>
          </a:prstGeom>
        </p:spPr>
        <p:txBody>
          <a:bodyPr lIns="0" tIns="0" rIns="0" bIns="0" rtlCol="0" anchor="t">
            <a:spAutoFit/>
          </a:bodyPr>
          <a:lstStyle/>
          <a:p>
            <a:pPr algn="r" rtl="1">
              <a:lnSpc>
                <a:spcPts val="3849"/>
              </a:lnSpc>
            </a:pPr>
            <a:r>
              <a:rPr lang="en-US" sz="3208" b="1">
                <a:solidFill>
                  <a:srgbClr val="000000"/>
                </a:solidFill>
                <a:latin typeface="Almarai Bold"/>
                <a:ea typeface="Almarai Bold"/>
                <a:cs typeface="Almarai Bold"/>
                <a:sym typeface="Almarai Bold"/>
              </a:rPr>
              <a:t>1</a:t>
            </a:r>
            <a:r>
              <a:rPr lang="ar-EG" sz="3208" b="1">
                <a:solidFill>
                  <a:srgbClr val="000000"/>
                </a:solidFill>
                <a:latin typeface="Almarai Bold"/>
                <a:ea typeface="Almarai Bold"/>
                <a:cs typeface="Almarai Bold"/>
                <a:sym typeface="Almarai Bold"/>
                <a:rtl/>
              </a:rPr>
              <a:t>. العوامل الثقافية: (</a:t>
            </a:r>
            <a:r>
              <a:rPr lang="en-US" sz="3208" b="1">
                <a:solidFill>
                  <a:srgbClr val="000000"/>
                </a:solidFill>
                <a:latin typeface="Almarai Bold"/>
                <a:ea typeface="Almarai Bold"/>
                <a:cs typeface="Almarai Bold"/>
                <a:sym typeface="Almarai Bold"/>
              </a:rPr>
              <a:t>Entrepreneurial Culture</a:t>
            </a:r>
            <a:r>
              <a:rPr lang="ar-EG" sz="3208" b="1">
                <a:solidFill>
                  <a:srgbClr val="000000"/>
                </a:solidFill>
                <a:latin typeface="Almarai Bold"/>
                <a:ea typeface="Almarai Bold"/>
                <a:cs typeface="Almarai Bold"/>
                <a:sym typeface="Almarai Bold"/>
                <a:rtl/>
              </a:rPr>
              <a:t> )</a:t>
            </a:r>
          </a:p>
        </p:txBody>
      </p:sp>
      <p:sp>
        <p:nvSpPr>
          <p:cNvPr id="22" name="TextBox 22"/>
          <p:cNvSpPr txBox="1"/>
          <p:nvPr/>
        </p:nvSpPr>
        <p:spPr>
          <a:xfrm>
            <a:off x="10087117" y="2426445"/>
            <a:ext cx="5986262" cy="542027"/>
          </a:xfrm>
          <a:prstGeom prst="rect">
            <a:avLst/>
          </a:prstGeom>
        </p:spPr>
        <p:txBody>
          <a:bodyPr lIns="0" tIns="0" rIns="0" bIns="0" rtlCol="0" anchor="t">
            <a:spAutoFit/>
          </a:bodyPr>
          <a:lstStyle/>
          <a:p>
            <a:pPr algn="ctr" rtl="1">
              <a:lnSpc>
                <a:spcPts val="4167"/>
              </a:lnSpc>
            </a:pPr>
            <a:r>
              <a:rPr lang="ar-EG" sz="3472" b="1">
                <a:solidFill>
                  <a:srgbClr val="000000"/>
                </a:solidFill>
                <a:latin typeface="Almarai Bold"/>
                <a:ea typeface="Almarai Bold"/>
                <a:cs typeface="Almarai Bold"/>
                <a:sym typeface="Almarai Bold"/>
                <a:rtl/>
              </a:rPr>
              <a:t>ثانياً: عوامل المنظومة الكلية</a:t>
            </a:r>
          </a:p>
        </p:txBody>
      </p:sp>
      <p:sp>
        <p:nvSpPr>
          <p:cNvPr id="23" name="TextBox 23"/>
          <p:cNvSpPr txBox="1"/>
          <p:nvPr/>
        </p:nvSpPr>
        <p:spPr>
          <a:xfrm>
            <a:off x="8139729" y="4332910"/>
            <a:ext cx="8755730" cy="523875"/>
          </a:xfrm>
          <a:prstGeom prst="rect">
            <a:avLst/>
          </a:prstGeom>
        </p:spPr>
        <p:txBody>
          <a:bodyPr lIns="0" tIns="0" rIns="0" bIns="0" rtlCol="0" anchor="t">
            <a:spAutoFit/>
          </a:bodyPr>
          <a:lstStyle/>
          <a:p>
            <a:pPr algn="r" rtl="1">
              <a:lnSpc>
                <a:spcPts val="3969"/>
              </a:lnSpc>
            </a:pPr>
            <a:r>
              <a:rPr lang="ar-EG" sz="3308" b="1">
                <a:solidFill>
                  <a:srgbClr val="FF6600"/>
                </a:solidFill>
                <a:latin typeface="Almarai Bold"/>
                <a:ea typeface="Almarai Bold"/>
                <a:cs typeface="Almarai Bold"/>
                <a:sym typeface="Almarai Bold"/>
                <a:rtl/>
              </a:rPr>
              <a:t>كيف تنشأ هذه الثقافة؟</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9587051" y="3782183"/>
            <a:ext cx="7865810" cy="4936418"/>
            <a:chOff x="0" y="0"/>
            <a:chExt cx="2071654" cy="1300126"/>
          </a:xfrm>
        </p:grpSpPr>
        <p:sp>
          <p:nvSpPr>
            <p:cNvPr id="3" name="Freeform 3"/>
            <p:cNvSpPr/>
            <p:nvPr/>
          </p:nvSpPr>
          <p:spPr>
            <a:xfrm>
              <a:off x="0" y="0"/>
              <a:ext cx="2071654" cy="1300126"/>
            </a:xfrm>
            <a:custGeom>
              <a:avLst/>
              <a:gdLst/>
              <a:ahLst/>
              <a:cxnLst/>
              <a:rect l="l" t="t" r="r" b="b"/>
              <a:pathLst>
                <a:path w="2071654" h="1300126">
                  <a:moveTo>
                    <a:pt x="30512" y="0"/>
                  </a:moveTo>
                  <a:lnTo>
                    <a:pt x="2041142" y="0"/>
                  </a:lnTo>
                  <a:cubicBezTo>
                    <a:pt x="2057993" y="0"/>
                    <a:pt x="2071654" y="13661"/>
                    <a:pt x="2071654" y="30512"/>
                  </a:cubicBezTo>
                  <a:lnTo>
                    <a:pt x="2071654" y="1269615"/>
                  </a:lnTo>
                  <a:cubicBezTo>
                    <a:pt x="2071654" y="1277707"/>
                    <a:pt x="2068439" y="1285468"/>
                    <a:pt x="2062717" y="1291190"/>
                  </a:cubicBezTo>
                  <a:cubicBezTo>
                    <a:pt x="2056995" y="1296912"/>
                    <a:pt x="2049234" y="1300126"/>
                    <a:pt x="2041142" y="1300126"/>
                  </a:cubicBezTo>
                  <a:lnTo>
                    <a:pt x="30512" y="1300126"/>
                  </a:lnTo>
                  <a:cubicBezTo>
                    <a:pt x="13661" y="1300126"/>
                    <a:pt x="0" y="1286466"/>
                    <a:pt x="0" y="1269615"/>
                  </a:cubicBezTo>
                  <a:lnTo>
                    <a:pt x="0" y="30512"/>
                  </a:lnTo>
                  <a:cubicBezTo>
                    <a:pt x="0" y="13661"/>
                    <a:pt x="13661" y="0"/>
                    <a:pt x="30512"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071654" cy="1309651"/>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grpSp>
        <p:nvGrpSpPr>
          <p:cNvPr id="9" name="Group 9"/>
          <p:cNvGrpSpPr/>
          <p:nvPr/>
        </p:nvGrpSpPr>
        <p:grpSpPr>
          <a:xfrm>
            <a:off x="1081808" y="3833482"/>
            <a:ext cx="8308862" cy="4885119"/>
            <a:chOff x="0" y="0"/>
            <a:chExt cx="2188342" cy="1286616"/>
          </a:xfrm>
        </p:grpSpPr>
        <p:sp>
          <p:nvSpPr>
            <p:cNvPr id="10" name="Freeform 10"/>
            <p:cNvSpPr/>
            <p:nvPr/>
          </p:nvSpPr>
          <p:spPr>
            <a:xfrm>
              <a:off x="0" y="0"/>
              <a:ext cx="2188342" cy="1286616"/>
            </a:xfrm>
            <a:custGeom>
              <a:avLst/>
              <a:gdLst/>
              <a:ahLst/>
              <a:cxnLst/>
              <a:rect l="l" t="t" r="r" b="b"/>
              <a:pathLst>
                <a:path w="2188342" h="1286616">
                  <a:moveTo>
                    <a:pt x="28885" y="0"/>
                  </a:moveTo>
                  <a:lnTo>
                    <a:pt x="2159458" y="0"/>
                  </a:lnTo>
                  <a:cubicBezTo>
                    <a:pt x="2167118" y="0"/>
                    <a:pt x="2174465" y="3043"/>
                    <a:pt x="2179882" y="8460"/>
                  </a:cubicBezTo>
                  <a:cubicBezTo>
                    <a:pt x="2185299" y="13877"/>
                    <a:pt x="2188342" y="21224"/>
                    <a:pt x="2188342" y="28885"/>
                  </a:cubicBezTo>
                  <a:lnTo>
                    <a:pt x="2188342" y="1257731"/>
                  </a:lnTo>
                  <a:cubicBezTo>
                    <a:pt x="2188342" y="1273683"/>
                    <a:pt x="2175410" y="1286616"/>
                    <a:pt x="2159458" y="1286616"/>
                  </a:cubicBezTo>
                  <a:lnTo>
                    <a:pt x="28885" y="1286616"/>
                  </a:lnTo>
                  <a:cubicBezTo>
                    <a:pt x="21224" y="1286616"/>
                    <a:pt x="13877" y="1283572"/>
                    <a:pt x="8460" y="1278155"/>
                  </a:cubicBezTo>
                  <a:cubicBezTo>
                    <a:pt x="3043" y="1272738"/>
                    <a:pt x="0" y="1265391"/>
                    <a:pt x="0" y="1257731"/>
                  </a:cubicBezTo>
                  <a:lnTo>
                    <a:pt x="0" y="28885"/>
                  </a:lnTo>
                  <a:cubicBezTo>
                    <a:pt x="0" y="12932"/>
                    <a:pt x="12932" y="0"/>
                    <a:pt x="28885" y="0"/>
                  </a:cubicBezTo>
                  <a:close/>
                </a:path>
              </a:pathLst>
            </a:custGeom>
            <a:solidFill>
              <a:srgbClr val="DEEFFF"/>
            </a:solidFill>
            <a:ln w="19050" cap="rnd">
              <a:solidFill>
                <a:srgbClr val="00B050"/>
              </a:solidFill>
              <a:prstDash val="lgDash"/>
              <a:round/>
            </a:ln>
          </p:spPr>
          <p:txBody>
            <a:bodyPr/>
            <a:lstStyle/>
            <a:p>
              <a:endParaRPr lang="en-US"/>
            </a:p>
          </p:txBody>
        </p:sp>
        <p:sp>
          <p:nvSpPr>
            <p:cNvPr id="11" name="TextBox 11"/>
            <p:cNvSpPr txBox="1"/>
            <p:nvPr/>
          </p:nvSpPr>
          <p:spPr>
            <a:xfrm>
              <a:off x="0" y="-9525"/>
              <a:ext cx="2188342" cy="1296141"/>
            </a:xfrm>
            <a:prstGeom prst="rect">
              <a:avLst/>
            </a:prstGeom>
          </p:spPr>
          <p:txBody>
            <a:bodyPr lIns="50800" tIns="50800" rIns="50800" bIns="50800" rtlCol="0" anchor="ctr"/>
            <a:lstStyle/>
            <a:p>
              <a:pPr algn="ctr">
                <a:lnSpc>
                  <a:spcPts val="2160"/>
                </a:lnSpc>
              </a:pPr>
              <a:endParaRPr/>
            </a:p>
          </p:txBody>
        </p:sp>
      </p:grpSp>
      <p:grpSp>
        <p:nvGrpSpPr>
          <p:cNvPr id="12" name="Group 12"/>
          <p:cNvGrpSpPr/>
          <p:nvPr/>
        </p:nvGrpSpPr>
        <p:grpSpPr>
          <a:xfrm>
            <a:off x="503394" y="8916092"/>
            <a:ext cx="1156827" cy="1156827"/>
            <a:chOff x="0" y="0"/>
            <a:chExt cx="1542436" cy="1542436"/>
          </a:xfrm>
        </p:grpSpPr>
        <p:sp>
          <p:nvSpPr>
            <p:cNvPr id="13" name="Freeform 1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4" name="TextBox 1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15</a:t>
              </a:r>
            </a:p>
          </p:txBody>
        </p:sp>
      </p:grpSp>
      <p:sp>
        <p:nvSpPr>
          <p:cNvPr id="15" name="Freeform 1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7"/>
          <p:cNvSpPr txBox="1"/>
          <p:nvPr/>
        </p:nvSpPr>
        <p:spPr>
          <a:xfrm>
            <a:off x="6711755" y="809138"/>
            <a:ext cx="5032056" cy="63817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منظومة ريادة الأعمال</a:t>
            </a:r>
          </a:p>
        </p:txBody>
      </p:sp>
      <p:sp>
        <p:nvSpPr>
          <p:cNvPr id="18" name="TextBox 18"/>
          <p:cNvSpPr txBox="1"/>
          <p:nvPr/>
        </p:nvSpPr>
        <p:spPr>
          <a:xfrm>
            <a:off x="9587051" y="4106691"/>
            <a:ext cx="7808660" cy="4305300"/>
          </a:xfrm>
          <a:prstGeom prst="rect">
            <a:avLst/>
          </a:prstGeom>
        </p:spPr>
        <p:txBody>
          <a:bodyPr lIns="0" tIns="0" rIns="0" bIns="0" rtlCol="0" anchor="t">
            <a:spAutoFit/>
          </a:bodyPr>
          <a:lstStyle/>
          <a:p>
            <a:pPr marL="542925" lvl="1" indent="-271462" algn="r" rtl="1">
              <a:lnSpc>
                <a:spcPts val="4800"/>
              </a:lnSpc>
              <a:buFont typeface="Arial"/>
              <a:buChar char="•"/>
            </a:pPr>
            <a:r>
              <a:rPr lang="ar-EG" sz="3000" b="1" spc="30">
                <a:solidFill>
                  <a:srgbClr val="000000"/>
                </a:solidFill>
                <a:latin typeface="Almarai Bold"/>
                <a:ea typeface="Almarai Bold"/>
                <a:cs typeface="Almarai Bold"/>
                <a:sym typeface="Almarai Bold"/>
                <a:rtl/>
              </a:rPr>
              <a:t>إن التشريعات والقوانين هي أحد المصادر الرئيسة التي تهيء البيئة المستديمة لريادة الأعمال. </a:t>
            </a:r>
          </a:p>
          <a:p>
            <a:pPr marL="542925" lvl="1" indent="-271462" algn="r" rtl="1">
              <a:lnSpc>
                <a:spcPts val="4800"/>
              </a:lnSpc>
              <a:buFont typeface="Arial"/>
              <a:buChar char="•"/>
            </a:pPr>
            <a:r>
              <a:rPr lang="ar-EG" sz="3000" b="1" spc="31">
                <a:solidFill>
                  <a:srgbClr val="000000"/>
                </a:solidFill>
                <a:latin typeface="Almarai Bold"/>
                <a:ea typeface="Almarai Bold"/>
                <a:cs typeface="Almarai Bold"/>
                <a:sym typeface="Almarai Bold"/>
                <a:rtl/>
              </a:rPr>
              <a:t>وتتميز معظم التدابير التشريعية المحفزة لأنشطة ريادة الأعمال والاقتصاد المعرفي في العالم المتقدم أكثر بساطة وأكثر مرونة من القوانين التقليدية (الأنظمة).</a:t>
            </a:r>
          </a:p>
        </p:txBody>
      </p:sp>
      <p:sp>
        <p:nvSpPr>
          <p:cNvPr id="19" name="TextBox 19"/>
          <p:cNvSpPr txBox="1"/>
          <p:nvPr/>
        </p:nvSpPr>
        <p:spPr>
          <a:xfrm>
            <a:off x="2160651" y="9389731"/>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0" name="Freeform 20"/>
          <p:cNvSpPr/>
          <p:nvPr/>
        </p:nvSpPr>
        <p:spPr>
          <a:xfrm>
            <a:off x="16366387" y="2333530"/>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21" name="Group 21"/>
          <p:cNvGrpSpPr/>
          <p:nvPr/>
        </p:nvGrpSpPr>
        <p:grpSpPr>
          <a:xfrm>
            <a:off x="11045070" y="3293574"/>
            <a:ext cx="6328530" cy="603567"/>
            <a:chOff x="0" y="0"/>
            <a:chExt cx="1666773" cy="158964"/>
          </a:xfrm>
        </p:grpSpPr>
        <p:sp>
          <p:nvSpPr>
            <p:cNvPr id="22" name="Freeform 22"/>
            <p:cNvSpPr/>
            <p:nvPr/>
          </p:nvSpPr>
          <p:spPr>
            <a:xfrm>
              <a:off x="0" y="0"/>
              <a:ext cx="1666773" cy="158964"/>
            </a:xfrm>
            <a:custGeom>
              <a:avLst/>
              <a:gdLst/>
              <a:ahLst/>
              <a:cxnLst/>
              <a:rect l="l" t="t" r="r" b="b"/>
              <a:pathLst>
                <a:path w="1666773" h="158964">
                  <a:moveTo>
                    <a:pt x="62390" y="0"/>
                  </a:moveTo>
                  <a:lnTo>
                    <a:pt x="1604383" y="0"/>
                  </a:lnTo>
                  <a:cubicBezTo>
                    <a:pt x="1638840" y="0"/>
                    <a:pt x="1666773" y="27933"/>
                    <a:pt x="1666773" y="62390"/>
                  </a:cubicBezTo>
                  <a:lnTo>
                    <a:pt x="1666773" y="96574"/>
                  </a:lnTo>
                  <a:cubicBezTo>
                    <a:pt x="1666773" y="131031"/>
                    <a:pt x="1638840" y="158964"/>
                    <a:pt x="1604383" y="158964"/>
                  </a:cubicBezTo>
                  <a:lnTo>
                    <a:pt x="62390" y="158964"/>
                  </a:lnTo>
                  <a:cubicBezTo>
                    <a:pt x="27933" y="158964"/>
                    <a:pt x="0" y="131031"/>
                    <a:pt x="0" y="96574"/>
                  </a:cubicBezTo>
                  <a:lnTo>
                    <a:pt x="0" y="62390"/>
                  </a:lnTo>
                  <a:cubicBezTo>
                    <a:pt x="0" y="27933"/>
                    <a:pt x="27933" y="0"/>
                    <a:pt x="62390" y="0"/>
                  </a:cubicBezTo>
                  <a:close/>
                </a:path>
              </a:pathLst>
            </a:custGeom>
            <a:solidFill>
              <a:srgbClr val="00B050"/>
            </a:solidFill>
          </p:spPr>
          <p:txBody>
            <a:bodyPr/>
            <a:lstStyle/>
            <a:p>
              <a:endParaRPr lang="en-US"/>
            </a:p>
          </p:txBody>
        </p:sp>
        <p:sp>
          <p:nvSpPr>
            <p:cNvPr id="23" name="TextBox 23"/>
            <p:cNvSpPr txBox="1"/>
            <p:nvPr/>
          </p:nvSpPr>
          <p:spPr>
            <a:xfrm>
              <a:off x="0" y="-9525"/>
              <a:ext cx="1666773" cy="168489"/>
            </a:xfrm>
            <a:prstGeom prst="rect">
              <a:avLst/>
            </a:prstGeom>
          </p:spPr>
          <p:txBody>
            <a:bodyPr lIns="50800" tIns="50800" rIns="50800" bIns="50800" rtlCol="0" anchor="ctr"/>
            <a:lstStyle/>
            <a:p>
              <a:pPr algn="ctr">
                <a:lnSpc>
                  <a:spcPts val="1980"/>
                </a:lnSpc>
              </a:pPr>
              <a:endParaRPr/>
            </a:p>
          </p:txBody>
        </p:sp>
      </p:grpSp>
      <p:sp>
        <p:nvSpPr>
          <p:cNvPr id="24" name="TextBox 24"/>
          <p:cNvSpPr txBox="1"/>
          <p:nvPr/>
        </p:nvSpPr>
        <p:spPr>
          <a:xfrm>
            <a:off x="8181446" y="3280739"/>
            <a:ext cx="8755730" cy="504825"/>
          </a:xfrm>
          <a:prstGeom prst="rect">
            <a:avLst/>
          </a:prstGeom>
        </p:spPr>
        <p:txBody>
          <a:bodyPr lIns="0" tIns="0" rIns="0" bIns="0" rtlCol="0" anchor="t">
            <a:spAutoFit/>
          </a:bodyPr>
          <a:lstStyle/>
          <a:p>
            <a:pPr algn="r" rtl="1">
              <a:lnSpc>
                <a:spcPts val="3849"/>
              </a:lnSpc>
            </a:pPr>
            <a:r>
              <a:rPr lang="en-US" sz="3208" b="1">
                <a:solidFill>
                  <a:srgbClr val="000000"/>
                </a:solidFill>
                <a:latin typeface="Almarai Bold"/>
                <a:ea typeface="Almarai Bold"/>
                <a:cs typeface="Almarai Bold"/>
                <a:sym typeface="Almarai Bold"/>
              </a:rPr>
              <a:t>2</a:t>
            </a:r>
            <a:r>
              <a:rPr lang="ar-EG" sz="3208" b="1">
                <a:solidFill>
                  <a:srgbClr val="000000"/>
                </a:solidFill>
                <a:latin typeface="Almarai Bold"/>
                <a:ea typeface="Almarai Bold"/>
                <a:cs typeface="Almarai Bold"/>
                <a:sym typeface="Almarai Bold"/>
                <a:rtl/>
              </a:rPr>
              <a:t>. العوامل القانونية والتشريعية</a:t>
            </a:r>
          </a:p>
        </p:txBody>
      </p:sp>
      <p:sp>
        <p:nvSpPr>
          <p:cNvPr id="25" name="TextBox 25"/>
          <p:cNvSpPr txBox="1"/>
          <p:nvPr/>
        </p:nvSpPr>
        <p:spPr>
          <a:xfrm>
            <a:off x="10087117" y="2426445"/>
            <a:ext cx="5986262" cy="542027"/>
          </a:xfrm>
          <a:prstGeom prst="rect">
            <a:avLst/>
          </a:prstGeom>
        </p:spPr>
        <p:txBody>
          <a:bodyPr lIns="0" tIns="0" rIns="0" bIns="0" rtlCol="0" anchor="t">
            <a:spAutoFit/>
          </a:bodyPr>
          <a:lstStyle/>
          <a:p>
            <a:pPr algn="ctr" rtl="1">
              <a:lnSpc>
                <a:spcPts val="4167"/>
              </a:lnSpc>
            </a:pPr>
            <a:r>
              <a:rPr lang="ar-EG" sz="3472" b="1">
                <a:solidFill>
                  <a:srgbClr val="000000"/>
                </a:solidFill>
                <a:latin typeface="Almarai Bold"/>
                <a:ea typeface="Almarai Bold"/>
                <a:cs typeface="Almarai Bold"/>
                <a:sym typeface="Almarai Bold"/>
                <a:rtl/>
              </a:rPr>
              <a:t>ثانياً: عوامل المنظومة الكلية</a:t>
            </a:r>
          </a:p>
        </p:txBody>
      </p:sp>
      <p:grpSp>
        <p:nvGrpSpPr>
          <p:cNvPr id="26" name="Group 26"/>
          <p:cNvGrpSpPr/>
          <p:nvPr/>
        </p:nvGrpSpPr>
        <p:grpSpPr>
          <a:xfrm>
            <a:off x="3014514" y="3353923"/>
            <a:ext cx="6328530" cy="603567"/>
            <a:chOff x="0" y="0"/>
            <a:chExt cx="1666773" cy="158964"/>
          </a:xfrm>
        </p:grpSpPr>
        <p:sp>
          <p:nvSpPr>
            <p:cNvPr id="27" name="Freeform 27"/>
            <p:cNvSpPr/>
            <p:nvPr/>
          </p:nvSpPr>
          <p:spPr>
            <a:xfrm>
              <a:off x="0" y="0"/>
              <a:ext cx="1666773" cy="158964"/>
            </a:xfrm>
            <a:custGeom>
              <a:avLst/>
              <a:gdLst/>
              <a:ahLst/>
              <a:cxnLst/>
              <a:rect l="l" t="t" r="r" b="b"/>
              <a:pathLst>
                <a:path w="1666773" h="158964">
                  <a:moveTo>
                    <a:pt x="62390" y="0"/>
                  </a:moveTo>
                  <a:lnTo>
                    <a:pt x="1604383" y="0"/>
                  </a:lnTo>
                  <a:cubicBezTo>
                    <a:pt x="1638840" y="0"/>
                    <a:pt x="1666773" y="27933"/>
                    <a:pt x="1666773" y="62390"/>
                  </a:cubicBezTo>
                  <a:lnTo>
                    <a:pt x="1666773" y="96574"/>
                  </a:lnTo>
                  <a:cubicBezTo>
                    <a:pt x="1666773" y="131031"/>
                    <a:pt x="1638840" y="158964"/>
                    <a:pt x="1604383" y="158964"/>
                  </a:cubicBezTo>
                  <a:lnTo>
                    <a:pt x="62390" y="158964"/>
                  </a:lnTo>
                  <a:cubicBezTo>
                    <a:pt x="27933" y="158964"/>
                    <a:pt x="0" y="131031"/>
                    <a:pt x="0" y="96574"/>
                  </a:cubicBezTo>
                  <a:lnTo>
                    <a:pt x="0" y="62390"/>
                  </a:lnTo>
                  <a:cubicBezTo>
                    <a:pt x="0" y="27933"/>
                    <a:pt x="27933" y="0"/>
                    <a:pt x="62390" y="0"/>
                  </a:cubicBezTo>
                  <a:close/>
                </a:path>
              </a:pathLst>
            </a:custGeom>
            <a:solidFill>
              <a:srgbClr val="00B050"/>
            </a:solidFill>
          </p:spPr>
          <p:txBody>
            <a:bodyPr/>
            <a:lstStyle/>
            <a:p>
              <a:endParaRPr lang="en-US"/>
            </a:p>
          </p:txBody>
        </p:sp>
        <p:sp>
          <p:nvSpPr>
            <p:cNvPr id="28" name="TextBox 28"/>
            <p:cNvSpPr txBox="1"/>
            <p:nvPr/>
          </p:nvSpPr>
          <p:spPr>
            <a:xfrm>
              <a:off x="0" y="-9525"/>
              <a:ext cx="1666773" cy="168489"/>
            </a:xfrm>
            <a:prstGeom prst="rect">
              <a:avLst/>
            </a:prstGeom>
          </p:spPr>
          <p:txBody>
            <a:bodyPr lIns="50800" tIns="50800" rIns="50800" bIns="50800" rtlCol="0" anchor="ctr"/>
            <a:lstStyle/>
            <a:p>
              <a:pPr algn="ctr">
                <a:lnSpc>
                  <a:spcPts val="1980"/>
                </a:lnSpc>
              </a:pPr>
              <a:endParaRPr/>
            </a:p>
          </p:txBody>
        </p:sp>
      </p:grpSp>
      <p:sp>
        <p:nvSpPr>
          <p:cNvPr id="29" name="TextBox 29"/>
          <p:cNvSpPr txBox="1"/>
          <p:nvPr/>
        </p:nvSpPr>
        <p:spPr>
          <a:xfrm>
            <a:off x="388270" y="3398531"/>
            <a:ext cx="8755730" cy="504825"/>
          </a:xfrm>
          <a:prstGeom prst="rect">
            <a:avLst/>
          </a:prstGeom>
        </p:spPr>
        <p:txBody>
          <a:bodyPr lIns="0" tIns="0" rIns="0" bIns="0" rtlCol="0" anchor="t">
            <a:spAutoFit/>
          </a:bodyPr>
          <a:lstStyle/>
          <a:p>
            <a:pPr algn="r" rtl="1">
              <a:lnSpc>
                <a:spcPts val="3849"/>
              </a:lnSpc>
            </a:pPr>
            <a:r>
              <a:rPr lang="en-US" sz="3208" b="1">
                <a:solidFill>
                  <a:srgbClr val="000000"/>
                </a:solidFill>
                <a:latin typeface="Almarai Bold"/>
                <a:ea typeface="Almarai Bold"/>
                <a:cs typeface="Almarai Bold"/>
                <a:sym typeface="Almarai Bold"/>
              </a:rPr>
              <a:t>3</a:t>
            </a:r>
            <a:r>
              <a:rPr lang="ar-EG" sz="3208" b="1">
                <a:solidFill>
                  <a:srgbClr val="000000"/>
                </a:solidFill>
                <a:latin typeface="Almarai Bold"/>
                <a:ea typeface="Almarai Bold"/>
                <a:cs typeface="Almarai Bold"/>
                <a:sym typeface="Almarai Bold"/>
                <a:rtl/>
              </a:rPr>
              <a:t>. العوامل السياسية</a:t>
            </a:r>
          </a:p>
        </p:txBody>
      </p:sp>
      <p:sp>
        <p:nvSpPr>
          <p:cNvPr id="30" name="TextBox 30"/>
          <p:cNvSpPr txBox="1"/>
          <p:nvPr/>
        </p:nvSpPr>
        <p:spPr>
          <a:xfrm>
            <a:off x="1419122" y="4106691"/>
            <a:ext cx="7808660" cy="3686175"/>
          </a:xfrm>
          <a:prstGeom prst="rect">
            <a:avLst/>
          </a:prstGeom>
        </p:spPr>
        <p:txBody>
          <a:bodyPr lIns="0" tIns="0" rIns="0" bIns="0" rtlCol="0" anchor="t">
            <a:spAutoFit/>
          </a:bodyPr>
          <a:lstStyle/>
          <a:p>
            <a:pPr marL="542925" lvl="1" indent="-271462" algn="r" rtl="1">
              <a:lnSpc>
                <a:spcPts val="4800"/>
              </a:lnSpc>
              <a:buFont typeface="Arial"/>
              <a:buChar char="•"/>
            </a:pPr>
            <a:r>
              <a:rPr lang="ar-EG" sz="3000" b="1" spc="30">
                <a:solidFill>
                  <a:srgbClr val="000000"/>
                </a:solidFill>
                <a:latin typeface="Almarai Bold"/>
                <a:ea typeface="Almarai Bold"/>
                <a:cs typeface="Almarai Bold"/>
                <a:sym typeface="Almarai Bold"/>
                <a:rtl/>
              </a:rPr>
              <a:t>إن تشجيع الحكومات على اتباع نهج منسق شامل لتعزيز مباشرة الأعمال الحرة بمشاركة جميع الجهات المعنية، يعد أمراً مؤثراً في تهيئة منظومة ريادة الأعمال.</a:t>
            </a:r>
          </a:p>
          <a:p>
            <a:pPr marL="542925" lvl="1" indent="-271462" algn="r" rtl="1">
              <a:lnSpc>
                <a:spcPts val="4800"/>
              </a:lnSpc>
              <a:buFont typeface="Arial"/>
              <a:buChar char="•"/>
            </a:pPr>
            <a:r>
              <a:rPr lang="ar-EG" sz="3000" b="1" spc="31">
                <a:solidFill>
                  <a:srgbClr val="000000"/>
                </a:solidFill>
                <a:latin typeface="Almarai Bold"/>
                <a:ea typeface="Almarai Bold"/>
                <a:cs typeface="Almarai Bold"/>
                <a:sym typeface="Almarai Bold"/>
                <a:rtl/>
              </a:rPr>
              <a:t>أمثلة على القرارات السياسة الهامة و الأهداف والتوجهات السياسية</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9587051" y="3782183"/>
            <a:ext cx="7865810" cy="4936418"/>
            <a:chOff x="0" y="0"/>
            <a:chExt cx="2071654" cy="1300126"/>
          </a:xfrm>
        </p:grpSpPr>
        <p:sp>
          <p:nvSpPr>
            <p:cNvPr id="3" name="Freeform 3"/>
            <p:cNvSpPr/>
            <p:nvPr/>
          </p:nvSpPr>
          <p:spPr>
            <a:xfrm>
              <a:off x="0" y="0"/>
              <a:ext cx="2071654" cy="1300126"/>
            </a:xfrm>
            <a:custGeom>
              <a:avLst/>
              <a:gdLst/>
              <a:ahLst/>
              <a:cxnLst/>
              <a:rect l="l" t="t" r="r" b="b"/>
              <a:pathLst>
                <a:path w="2071654" h="1300126">
                  <a:moveTo>
                    <a:pt x="30512" y="0"/>
                  </a:moveTo>
                  <a:lnTo>
                    <a:pt x="2041142" y="0"/>
                  </a:lnTo>
                  <a:cubicBezTo>
                    <a:pt x="2057993" y="0"/>
                    <a:pt x="2071654" y="13661"/>
                    <a:pt x="2071654" y="30512"/>
                  </a:cubicBezTo>
                  <a:lnTo>
                    <a:pt x="2071654" y="1269615"/>
                  </a:lnTo>
                  <a:cubicBezTo>
                    <a:pt x="2071654" y="1277707"/>
                    <a:pt x="2068439" y="1285468"/>
                    <a:pt x="2062717" y="1291190"/>
                  </a:cubicBezTo>
                  <a:cubicBezTo>
                    <a:pt x="2056995" y="1296912"/>
                    <a:pt x="2049234" y="1300126"/>
                    <a:pt x="2041142" y="1300126"/>
                  </a:cubicBezTo>
                  <a:lnTo>
                    <a:pt x="30512" y="1300126"/>
                  </a:lnTo>
                  <a:cubicBezTo>
                    <a:pt x="13661" y="1300126"/>
                    <a:pt x="0" y="1286466"/>
                    <a:pt x="0" y="1269615"/>
                  </a:cubicBezTo>
                  <a:lnTo>
                    <a:pt x="0" y="30512"/>
                  </a:lnTo>
                  <a:cubicBezTo>
                    <a:pt x="0" y="13661"/>
                    <a:pt x="13661" y="0"/>
                    <a:pt x="30512"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071654" cy="1309651"/>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grpSp>
        <p:nvGrpSpPr>
          <p:cNvPr id="9" name="Group 9"/>
          <p:cNvGrpSpPr/>
          <p:nvPr/>
        </p:nvGrpSpPr>
        <p:grpSpPr>
          <a:xfrm>
            <a:off x="1081808" y="3833482"/>
            <a:ext cx="8308862" cy="4885119"/>
            <a:chOff x="0" y="0"/>
            <a:chExt cx="2188342" cy="1286616"/>
          </a:xfrm>
        </p:grpSpPr>
        <p:sp>
          <p:nvSpPr>
            <p:cNvPr id="10" name="Freeform 10"/>
            <p:cNvSpPr/>
            <p:nvPr/>
          </p:nvSpPr>
          <p:spPr>
            <a:xfrm>
              <a:off x="0" y="0"/>
              <a:ext cx="2188342" cy="1286616"/>
            </a:xfrm>
            <a:custGeom>
              <a:avLst/>
              <a:gdLst/>
              <a:ahLst/>
              <a:cxnLst/>
              <a:rect l="l" t="t" r="r" b="b"/>
              <a:pathLst>
                <a:path w="2188342" h="1286616">
                  <a:moveTo>
                    <a:pt x="28885" y="0"/>
                  </a:moveTo>
                  <a:lnTo>
                    <a:pt x="2159458" y="0"/>
                  </a:lnTo>
                  <a:cubicBezTo>
                    <a:pt x="2167118" y="0"/>
                    <a:pt x="2174465" y="3043"/>
                    <a:pt x="2179882" y="8460"/>
                  </a:cubicBezTo>
                  <a:cubicBezTo>
                    <a:pt x="2185299" y="13877"/>
                    <a:pt x="2188342" y="21224"/>
                    <a:pt x="2188342" y="28885"/>
                  </a:cubicBezTo>
                  <a:lnTo>
                    <a:pt x="2188342" y="1257731"/>
                  </a:lnTo>
                  <a:cubicBezTo>
                    <a:pt x="2188342" y="1273683"/>
                    <a:pt x="2175410" y="1286616"/>
                    <a:pt x="2159458" y="1286616"/>
                  </a:cubicBezTo>
                  <a:lnTo>
                    <a:pt x="28885" y="1286616"/>
                  </a:lnTo>
                  <a:cubicBezTo>
                    <a:pt x="21224" y="1286616"/>
                    <a:pt x="13877" y="1283572"/>
                    <a:pt x="8460" y="1278155"/>
                  </a:cubicBezTo>
                  <a:cubicBezTo>
                    <a:pt x="3043" y="1272738"/>
                    <a:pt x="0" y="1265391"/>
                    <a:pt x="0" y="1257731"/>
                  </a:cubicBezTo>
                  <a:lnTo>
                    <a:pt x="0" y="28885"/>
                  </a:lnTo>
                  <a:cubicBezTo>
                    <a:pt x="0" y="12932"/>
                    <a:pt x="12932" y="0"/>
                    <a:pt x="28885" y="0"/>
                  </a:cubicBezTo>
                  <a:close/>
                </a:path>
              </a:pathLst>
            </a:custGeom>
            <a:solidFill>
              <a:srgbClr val="DEEFFF"/>
            </a:solidFill>
            <a:ln w="19050" cap="rnd">
              <a:solidFill>
                <a:srgbClr val="00B050"/>
              </a:solidFill>
              <a:prstDash val="lgDash"/>
              <a:round/>
            </a:ln>
          </p:spPr>
          <p:txBody>
            <a:bodyPr/>
            <a:lstStyle/>
            <a:p>
              <a:endParaRPr lang="en-US"/>
            </a:p>
          </p:txBody>
        </p:sp>
        <p:sp>
          <p:nvSpPr>
            <p:cNvPr id="11" name="TextBox 11"/>
            <p:cNvSpPr txBox="1"/>
            <p:nvPr/>
          </p:nvSpPr>
          <p:spPr>
            <a:xfrm>
              <a:off x="0" y="-9525"/>
              <a:ext cx="2188342" cy="1296141"/>
            </a:xfrm>
            <a:prstGeom prst="rect">
              <a:avLst/>
            </a:prstGeom>
          </p:spPr>
          <p:txBody>
            <a:bodyPr lIns="50800" tIns="50800" rIns="50800" bIns="50800" rtlCol="0" anchor="ctr"/>
            <a:lstStyle/>
            <a:p>
              <a:pPr algn="ctr">
                <a:lnSpc>
                  <a:spcPts val="2160"/>
                </a:lnSpc>
              </a:pPr>
              <a:endParaRPr/>
            </a:p>
          </p:txBody>
        </p:sp>
      </p:grpSp>
      <p:grpSp>
        <p:nvGrpSpPr>
          <p:cNvPr id="12" name="Group 12"/>
          <p:cNvGrpSpPr/>
          <p:nvPr/>
        </p:nvGrpSpPr>
        <p:grpSpPr>
          <a:xfrm>
            <a:off x="503394" y="8916092"/>
            <a:ext cx="1156827" cy="1156827"/>
            <a:chOff x="0" y="0"/>
            <a:chExt cx="1542436" cy="1542436"/>
          </a:xfrm>
        </p:grpSpPr>
        <p:sp>
          <p:nvSpPr>
            <p:cNvPr id="13" name="Freeform 1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4" name="TextBox 1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15</a:t>
              </a:r>
            </a:p>
          </p:txBody>
        </p:sp>
      </p:grpSp>
      <p:sp>
        <p:nvSpPr>
          <p:cNvPr id="15" name="Freeform 1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7"/>
          <p:cNvSpPr txBox="1"/>
          <p:nvPr/>
        </p:nvSpPr>
        <p:spPr>
          <a:xfrm>
            <a:off x="6711755" y="809138"/>
            <a:ext cx="5032056" cy="63817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منظومة ريادة الأعمال</a:t>
            </a:r>
          </a:p>
        </p:txBody>
      </p:sp>
      <p:sp>
        <p:nvSpPr>
          <p:cNvPr id="18" name="TextBox 18"/>
          <p:cNvSpPr txBox="1"/>
          <p:nvPr/>
        </p:nvSpPr>
        <p:spPr>
          <a:xfrm>
            <a:off x="9587051" y="4106691"/>
            <a:ext cx="7808660" cy="4305300"/>
          </a:xfrm>
          <a:prstGeom prst="rect">
            <a:avLst/>
          </a:prstGeom>
        </p:spPr>
        <p:txBody>
          <a:bodyPr lIns="0" tIns="0" rIns="0" bIns="0" rtlCol="0" anchor="t">
            <a:spAutoFit/>
          </a:bodyPr>
          <a:lstStyle/>
          <a:p>
            <a:pPr marL="542925" lvl="1" indent="-271462" algn="r" rtl="1">
              <a:lnSpc>
                <a:spcPts val="4800"/>
              </a:lnSpc>
              <a:buFont typeface="Arial"/>
              <a:buChar char="•"/>
            </a:pPr>
            <a:r>
              <a:rPr lang="ar-EG" sz="3000" b="1" spc="30">
                <a:solidFill>
                  <a:srgbClr val="000000"/>
                </a:solidFill>
                <a:latin typeface="Almarai Bold"/>
                <a:ea typeface="Almarai Bold"/>
                <a:cs typeface="Almarai Bold"/>
                <a:sym typeface="Almarai Bold"/>
                <a:rtl/>
              </a:rPr>
              <a:t>إن التشريعات والقوانين هي أحد المصادر الرئيسة التي تهيء البيئة المستديمة لريادة الأعمال. </a:t>
            </a:r>
          </a:p>
          <a:p>
            <a:pPr marL="542925" lvl="1" indent="-271462" algn="r" rtl="1">
              <a:lnSpc>
                <a:spcPts val="4800"/>
              </a:lnSpc>
              <a:buFont typeface="Arial"/>
              <a:buChar char="•"/>
            </a:pPr>
            <a:r>
              <a:rPr lang="ar-EG" sz="3000" b="1" spc="31">
                <a:solidFill>
                  <a:srgbClr val="000000"/>
                </a:solidFill>
                <a:latin typeface="Almarai Bold"/>
                <a:ea typeface="Almarai Bold"/>
                <a:cs typeface="Almarai Bold"/>
                <a:sym typeface="Almarai Bold"/>
                <a:rtl/>
              </a:rPr>
              <a:t>وتتميز معظم التدابير التشريعية المحفزة لأنشطة ريادة الأعمال والاقتصاد المعرفي في العالم المتقدم أكثر بساطة وأكثر مرونة من القوانين التقليدية (الأنظمة).</a:t>
            </a:r>
          </a:p>
        </p:txBody>
      </p:sp>
      <p:sp>
        <p:nvSpPr>
          <p:cNvPr id="19" name="TextBox 19"/>
          <p:cNvSpPr txBox="1"/>
          <p:nvPr/>
        </p:nvSpPr>
        <p:spPr>
          <a:xfrm>
            <a:off x="2160651" y="9389731"/>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0" name="Freeform 20"/>
          <p:cNvSpPr/>
          <p:nvPr/>
        </p:nvSpPr>
        <p:spPr>
          <a:xfrm>
            <a:off x="16366387" y="2333530"/>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21" name="Group 21"/>
          <p:cNvGrpSpPr/>
          <p:nvPr/>
        </p:nvGrpSpPr>
        <p:grpSpPr>
          <a:xfrm>
            <a:off x="11045070" y="3293574"/>
            <a:ext cx="6328530" cy="603567"/>
            <a:chOff x="0" y="0"/>
            <a:chExt cx="1666773" cy="158964"/>
          </a:xfrm>
        </p:grpSpPr>
        <p:sp>
          <p:nvSpPr>
            <p:cNvPr id="22" name="Freeform 22"/>
            <p:cNvSpPr/>
            <p:nvPr/>
          </p:nvSpPr>
          <p:spPr>
            <a:xfrm>
              <a:off x="0" y="0"/>
              <a:ext cx="1666773" cy="158964"/>
            </a:xfrm>
            <a:custGeom>
              <a:avLst/>
              <a:gdLst/>
              <a:ahLst/>
              <a:cxnLst/>
              <a:rect l="l" t="t" r="r" b="b"/>
              <a:pathLst>
                <a:path w="1666773" h="158964">
                  <a:moveTo>
                    <a:pt x="62390" y="0"/>
                  </a:moveTo>
                  <a:lnTo>
                    <a:pt x="1604383" y="0"/>
                  </a:lnTo>
                  <a:cubicBezTo>
                    <a:pt x="1638840" y="0"/>
                    <a:pt x="1666773" y="27933"/>
                    <a:pt x="1666773" y="62390"/>
                  </a:cubicBezTo>
                  <a:lnTo>
                    <a:pt x="1666773" y="96574"/>
                  </a:lnTo>
                  <a:cubicBezTo>
                    <a:pt x="1666773" y="131031"/>
                    <a:pt x="1638840" y="158964"/>
                    <a:pt x="1604383" y="158964"/>
                  </a:cubicBezTo>
                  <a:lnTo>
                    <a:pt x="62390" y="158964"/>
                  </a:lnTo>
                  <a:cubicBezTo>
                    <a:pt x="27933" y="158964"/>
                    <a:pt x="0" y="131031"/>
                    <a:pt x="0" y="96574"/>
                  </a:cubicBezTo>
                  <a:lnTo>
                    <a:pt x="0" y="62390"/>
                  </a:lnTo>
                  <a:cubicBezTo>
                    <a:pt x="0" y="27933"/>
                    <a:pt x="27933" y="0"/>
                    <a:pt x="62390" y="0"/>
                  </a:cubicBezTo>
                  <a:close/>
                </a:path>
              </a:pathLst>
            </a:custGeom>
            <a:solidFill>
              <a:srgbClr val="00B050"/>
            </a:solidFill>
          </p:spPr>
          <p:txBody>
            <a:bodyPr/>
            <a:lstStyle/>
            <a:p>
              <a:endParaRPr lang="en-US"/>
            </a:p>
          </p:txBody>
        </p:sp>
        <p:sp>
          <p:nvSpPr>
            <p:cNvPr id="23" name="TextBox 23"/>
            <p:cNvSpPr txBox="1"/>
            <p:nvPr/>
          </p:nvSpPr>
          <p:spPr>
            <a:xfrm>
              <a:off x="0" y="-9525"/>
              <a:ext cx="1666773" cy="168489"/>
            </a:xfrm>
            <a:prstGeom prst="rect">
              <a:avLst/>
            </a:prstGeom>
          </p:spPr>
          <p:txBody>
            <a:bodyPr lIns="50800" tIns="50800" rIns="50800" bIns="50800" rtlCol="0" anchor="ctr"/>
            <a:lstStyle/>
            <a:p>
              <a:pPr algn="ctr">
                <a:lnSpc>
                  <a:spcPts val="1980"/>
                </a:lnSpc>
              </a:pPr>
              <a:endParaRPr/>
            </a:p>
          </p:txBody>
        </p:sp>
      </p:grpSp>
      <p:sp>
        <p:nvSpPr>
          <p:cNvPr id="24" name="TextBox 24"/>
          <p:cNvSpPr txBox="1"/>
          <p:nvPr/>
        </p:nvSpPr>
        <p:spPr>
          <a:xfrm>
            <a:off x="8181446" y="3280739"/>
            <a:ext cx="8755730" cy="504825"/>
          </a:xfrm>
          <a:prstGeom prst="rect">
            <a:avLst/>
          </a:prstGeom>
        </p:spPr>
        <p:txBody>
          <a:bodyPr lIns="0" tIns="0" rIns="0" bIns="0" rtlCol="0" anchor="t">
            <a:spAutoFit/>
          </a:bodyPr>
          <a:lstStyle/>
          <a:p>
            <a:pPr algn="r" rtl="1">
              <a:lnSpc>
                <a:spcPts val="3849"/>
              </a:lnSpc>
            </a:pPr>
            <a:r>
              <a:rPr lang="en-US" sz="3208" b="1">
                <a:solidFill>
                  <a:srgbClr val="000000"/>
                </a:solidFill>
                <a:latin typeface="Almarai Bold"/>
                <a:ea typeface="Almarai Bold"/>
                <a:cs typeface="Almarai Bold"/>
                <a:sym typeface="Almarai Bold"/>
              </a:rPr>
              <a:t>2</a:t>
            </a:r>
            <a:r>
              <a:rPr lang="ar-EG" sz="3208" b="1">
                <a:solidFill>
                  <a:srgbClr val="000000"/>
                </a:solidFill>
                <a:latin typeface="Almarai Bold"/>
                <a:ea typeface="Almarai Bold"/>
                <a:cs typeface="Almarai Bold"/>
                <a:sym typeface="Almarai Bold"/>
                <a:rtl/>
              </a:rPr>
              <a:t>. العوامل القانونية والتشريعية</a:t>
            </a:r>
          </a:p>
        </p:txBody>
      </p:sp>
      <p:sp>
        <p:nvSpPr>
          <p:cNvPr id="25" name="TextBox 25"/>
          <p:cNvSpPr txBox="1"/>
          <p:nvPr/>
        </p:nvSpPr>
        <p:spPr>
          <a:xfrm>
            <a:off x="10087117" y="2426445"/>
            <a:ext cx="5986262" cy="542027"/>
          </a:xfrm>
          <a:prstGeom prst="rect">
            <a:avLst/>
          </a:prstGeom>
        </p:spPr>
        <p:txBody>
          <a:bodyPr lIns="0" tIns="0" rIns="0" bIns="0" rtlCol="0" anchor="t">
            <a:spAutoFit/>
          </a:bodyPr>
          <a:lstStyle/>
          <a:p>
            <a:pPr algn="ctr" rtl="1">
              <a:lnSpc>
                <a:spcPts val="4167"/>
              </a:lnSpc>
            </a:pPr>
            <a:r>
              <a:rPr lang="ar-EG" sz="3472" b="1">
                <a:solidFill>
                  <a:srgbClr val="000000"/>
                </a:solidFill>
                <a:latin typeface="Almarai Bold"/>
                <a:ea typeface="Almarai Bold"/>
                <a:cs typeface="Almarai Bold"/>
                <a:sym typeface="Almarai Bold"/>
                <a:rtl/>
              </a:rPr>
              <a:t>ثانياً: عوامل المنظومة الكلية</a:t>
            </a:r>
          </a:p>
        </p:txBody>
      </p:sp>
      <p:grpSp>
        <p:nvGrpSpPr>
          <p:cNvPr id="26" name="Group 26"/>
          <p:cNvGrpSpPr/>
          <p:nvPr/>
        </p:nvGrpSpPr>
        <p:grpSpPr>
          <a:xfrm>
            <a:off x="3014514" y="3353923"/>
            <a:ext cx="6328530" cy="603567"/>
            <a:chOff x="0" y="0"/>
            <a:chExt cx="1666773" cy="158964"/>
          </a:xfrm>
        </p:grpSpPr>
        <p:sp>
          <p:nvSpPr>
            <p:cNvPr id="27" name="Freeform 27"/>
            <p:cNvSpPr/>
            <p:nvPr/>
          </p:nvSpPr>
          <p:spPr>
            <a:xfrm>
              <a:off x="0" y="0"/>
              <a:ext cx="1666773" cy="158964"/>
            </a:xfrm>
            <a:custGeom>
              <a:avLst/>
              <a:gdLst/>
              <a:ahLst/>
              <a:cxnLst/>
              <a:rect l="l" t="t" r="r" b="b"/>
              <a:pathLst>
                <a:path w="1666773" h="158964">
                  <a:moveTo>
                    <a:pt x="62390" y="0"/>
                  </a:moveTo>
                  <a:lnTo>
                    <a:pt x="1604383" y="0"/>
                  </a:lnTo>
                  <a:cubicBezTo>
                    <a:pt x="1638840" y="0"/>
                    <a:pt x="1666773" y="27933"/>
                    <a:pt x="1666773" y="62390"/>
                  </a:cubicBezTo>
                  <a:lnTo>
                    <a:pt x="1666773" y="96574"/>
                  </a:lnTo>
                  <a:cubicBezTo>
                    <a:pt x="1666773" y="131031"/>
                    <a:pt x="1638840" y="158964"/>
                    <a:pt x="1604383" y="158964"/>
                  </a:cubicBezTo>
                  <a:lnTo>
                    <a:pt x="62390" y="158964"/>
                  </a:lnTo>
                  <a:cubicBezTo>
                    <a:pt x="27933" y="158964"/>
                    <a:pt x="0" y="131031"/>
                    <a:pt x="0" y="96574"/>
                  </a:cubicBezTo>
                  <a:lnTo>
                    <a:pt x="0" y="62390"/>
                  </a:lnTo>
                  <a:cubicBezTo>
                    <a:pt x="0" y="27933"/>
                    <a:pt x="27933" y="0"/>
                    <a:pt x="62390" y="0"/>
                  </a:cubicBezTo>
                  <a:close/>
                </a:path>
              </a:pathLst>
            </a:custGeom>
            <a:solidFill>
              <a:srgbClr val="00B050"/>
            </a:solidFill>
          </p:spPr>
          <p:txBody>
            <a:bodyPr/>
            <a:lstStyle/>
            <a:p>
              <a:endParaRPr lang="en-US"/>
            </a:p>
          </p:txBody>
        </p:sp>
        <p:sp>
          <p:nvSpPr>
            <p:cNvPr id="28" name="TextBox 28"/>
            <p:cNvSpPr txBox="1"/>
            <p:nvPr/>
          </p:nvSpPr>
          <p:spPr>
            <a:xfrm>
              <a:off x="0" y="-9525"/>
              <a:ext cx="1666773" cy="168489"/>
            </a:xfrm>
            <a:prstGeom prst="rect">
              <a:avLst/>
            </a:prstGeom>
          </p:spPr>
          <p:txBody>
            <a:bodyPr lIns="50800" tIns="50800" rIns="50800" bIns="50800" rtlCol="0" anchor="ctr"/>
            <a:lstStyle/>
            <a:p>
              <a:pPr algn="ctr">
                <a:lnSpc>
                  <a:spcPts val="1980"/>
                </a:lnSpc>
              </a:pPr>
              <a:endParaRPr/>
            </a:p>
          </p:txBody>
        </p:sp>
      </p:grpSp>
      <p:sp>
        <p:nvSpPr>
          <p:cNvPr id="29" name="TextBox 29"/>
          <p:cNvSpPr txBox="1"/>
          <p:nvPr/>
        </p:nvSpPr>
        <p:spPr>
          <a:xfrm>
            <a:off x="388270" y="3398531"/>
            <a:ext cx="8755730" cy="504825"/>
          </a:xfrm>
          <a:prstGeom prst="rect">
            <a:avLst/>
          </a:prstGeom>
        </p:spPr>
        <p:txBody>
          <a:bodyPr lIns="0" tIns="0" rIns="0" bIns="0" rtlCol="0" anchor="t">
            <a:spAutoFit/>
          </a:bodyPr>
          <a:lstStyle/>
          <a:p>
            <a:pPr algn="r" rtl="1">
              <a:lnSpc>
                <a:spcPts val="3849"/>
              </a:lnSpc>
            </a:pPr>
            <a:r>
              <a:rPr lang="en-US" sz="3208" b="1">
                <a:solidFill>
                  <a:srgbClr val="000000"/>
                </a:solidFill>
                <a:latin typeface="Almarai Bold"/>
                <a:ea typeface="Almarai Bold"/>
                <a:cs typeface="Almarai Bold"/>
                <a:sym typeface="Almarai Bold"/>
              </a:rPr>
              <a:t>3</a:t>
            </a:r>
            <a:r>
              <a:rPr lang="ar-EG" sz="3208" b="1">
                <a:solidFill>
                  <a:srgbClr val="000000"/>
                </a:solidFill>
                <a:latin typeface="Almarai Bold"/>
                <a:ea typeface="Almarai Bold"/>
                <a:cs typeface="Almarai Bold"/>
                <a:sym typeface="Almarai Bold"/>
                <a:rtl/>
              </a:rPr>
              <a:t>. العوامل السياسية</a:t>
            </a:r>
          </a:p>
        </p:txBody>
      </p:sp>
      <p:sp>
        <p:nvSpPr>
          <p:cNvPr id="30" name="TextBox 30"/>
          <p:cNvSpPr txBox="1"/>
          <p:nvPr/>
        </p:nvSpPr>
        <p:spPr>
          <a:xfrm>
            <a:off x="1419122" y="4106691"/>
            <a:ext cx="7808660" cy="3686175"/>
          </a:xfrm>
          <a:prstGeom prst="rect">
            <a:avLst/>
          </a:prstGeom>
        </p:spPr>
        <p:txBody>
          <a:bodyPr lIns="0" tIns="0" rIns="0" bIns="0" rtlCol="0" anchor="t">
            <a:spAutoFit/>
          </a:bodyPr>
          <a:lstStyle/>
          <a:p>
            <a:pPr marL="542925" lvl="1" indent="-271462" algn="r" rtl="1">
              <a:lnSpc>
                <a:spcPts val="4800"/>
              </a:lnSpc>
              <a:buFont typeface="Arial"/>
              <a:buChar char="•"/>
            </a:pPr>
            <a:r>
              <a:rPr lang="ar-EG" sz="3000" b="1" spc="30">
                <a:solidFill>
                  <a:srgbClr val="000000"/>
                </a:solidFill>
                <a:latin typeface="Almarai Bold"/>
                <a:ea typeface="Almarai Bold"/>
                <a:cs typeface="Almarai Bold"/>
                <a:sym typeface="Almarai Bold"/>
                <a:rtl/>
              </a:rPr>
              <a:t>إن تشجيع الحكومات على اتباع نهج منسق شامل لتعزيز مباشرة الأعمال الحرة بمشاركة جميع الجهات المعنية، يعد أمراً مؤثراً في تهيئة منظومة ريادة الأعمال.</a:t>
            </a:r>
          </a:p>
          <a:p>
            <a:pPr marL="542925" lvl="1" indent="-271462" algn="r" rtl="1">
              <a:lnSpc>
                <a:spcPts val="4800"/>
              </a:lnSpc>
              <a:buFont typeface="Arial"/>
              <a:buChar char="•"/>
            </a:pPr>
            <a:r>
              <a:rPr lang="ar-EG" sz="3000" b="1" spc="31">
                <a:solidFill>
                  <a:srgbClr val="000000"/>
                </a:solidFill>
                <a:latin typeface="Almarai Bold"/>
                <a:ea typeface="Almarai Bold"/>
                <a:cs typeface="Almarai Bold"/>
                <a:sym typeface="Almarai Bold"/>
                <a:rtl/>
              </a:rPr>
              <a:t>أمثلة على القرارات السياسة الهامة و الأهداف والتوجهات السياسية</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894456" y="3782183"/>
            <a:ext cx="15558406" cy="1877734"/>
            <a:chOff x="0" y="0"/>
            <a:chExt cx="4097687" cy="494547"/>
          </a:xfrm>
        </p:grpSpPr>
        <p:sp>
          <p:nvSpPr>
            <p:cNvPr id="3" name="Freeform 3"/>
            <p:cNvSpPr/>
            <p:nvPr/>
          </p:nvSpPr>
          <p:spPr>
            <a:xfrm>
              <a:off x="0" y="0"/>
              <a:ext cx="4097687" cy="494547"/>
            </a:xfrm>
            <a:custGeom>
              <a:avLst/>
              <a:gdLst/>
              <a:ahLst/>
              <a:cxnLst/>
              <a:rect l="l" t="t" r="r" b="b"/>
              <a:pathLst>
                <a:path w="4097687" h="494547">
                  <a:moveTo>
                    <a:pt x="15426" y="0"/>
                  </a:moveTo>
                  <a:lnTo>
                    <a:pt x="4082261" y="0"/>
                  </a:lnTo>
                  <a:cubicBezTo>
                    <a:pt x="4086353" y="0"/>
                    <a:pt x="4090276" y="1625"/>
                    <a:pt x="4093169" y="4518"/>
                  </a:cubicBezTo>
                  <a:cubicBezTo>
                    <a:pt x="4096062" y="7411"/>
                    <a:pt x="4097687" y="11335"/>
                    <a:pt x="4097687" y="15426"/>
                  </a:cubicBezTo>
                  <a:lnTo>
                    <a:pt x="4097687" y="479122"/>
                  </a:lnTo>
                  <a:cubicBezTo>
                    <a:pt x="4097687" y="483213"/>
                    <a:pt x="4096062" y="487136"/>
                    <a:pt x="4093169" y="490029"/>
                  </a:cubicBezTo>
                  <a:cubicBezTo>
                    <a:pt x="4090276" y="492922"/>
                    <a:pt x="4086353" y="494547"/>
                    <a:pt x="4082261" y="494547"/>
                  </a:cubicBezTo>
                  <a:lnTo>
                    <a:pt x="15426" y="494547"/>
                  </a:lnTo>
                  <a:cubicBezTo>
                    <a:pt x="11335" y="494547"/>
                    <a:pt x="7411" y="492922"/>
                    <a:pt x="4518" y="490029"/>
                  </a:cubicBezTo>
                  <a:cubicBezTo>
                    <a:pt x="1625" y="487136"/>
                    <a:pt x="0" y="483213"/>
                    <a:pt x="0" y="479122"/>
                  </a:cubicBezTo>
                  <a:lnTo>
                    <a:pt x="0" y="15426"/>
                  </a:lnTo>
                  <a:cubicBezTo>
                    <a:pt x="0" y="11335"/>
                    <a:pt x="1625" y="7411"/>
                    <a:pt x="4518" y="4518"/>
                  </a:cubicBezTo>
                  <a:cubicBezTo>
                    <a:pt x="7411" y="1625"/>
                    <a:pt x="11335" y="0"/>
                    <a:pt x="15426"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097687" cy="504072"/>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grpSp>
        <p:nvGrpSpPr>
          <p:cNvPr id="9" name="Group 9"/>
          <p:cNvGrpSpPr/>
          <p:nvPr/>
        </p:nvGrpSpPr>
        <p:grpSpPr>
          <a:xfrm>
            <a:off x="503394" y="8916092"/>
            <a:ext cx="1156827" cy="1156827"/>
            <a:chOff x="0" y="0"/>
            <a:chExt cx="1542436" cy="1542436"/>
          </a:xfrm>
        </p:grpSpPr>
        <p:sp>
          <p:nvSpPr>
            <p:cNvPr id="10" name="Freeform 10"/>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1" name="TextBox 11"/>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17</a:t>
              </a:r>
            </a:p>
          </p:txBody>
        </p:sp>
      </p:grpSp>
      <p:sp>
        <p:nvSpPr>
          <p:cNvPr id="12" name="Freeform 12"/>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16366387" y="2333530"/>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5" name="Group 15"/>
          <p:cNvGrpSpPr/>
          <p:nvPr/>
        </p:nvGrpSpPr>
        <p:grpSpPr>
          <a:xfrm>
            <a:off x="11045070" y="3293574"/>
            <a:ext cx="6328530" cy="603567"/>
            <a:chOff x="0" y="0"/>
            <a:chExt cx="1666773" cy="158964"/>
          </a:xfrm>
        </p:grpSpPr>
        <p:sp>
          <p:nvSpPr>
            <p:cNvPr id="16" name="Freeform 16"/>
            <p:cNvSpPr/>
            <p:nvPr/>
          </p:nvSpPr>
          <p:spPr>
            <a:xfrm>
              <a:off x="0" y="0"/>
              <a:ext cx="1666773" cy="158964"/>
            </a:xfrm>
            <a:custGeom>
              <a:avLst/>
              <a:gdLst/>
              <a:ahLst/>
              <a:cxnLst/>
              <a:rect l="l" t="t" r="r" b="b"/>
              <a:pathLst>
                <a:path w="1666773" h="158964">
                  <a:moveTo>
                    <a:pt x="62390" y="0"/>
                  </a:moveTo>
                  <a:lnTo>
                    <a:pt x="1604383" y="0"/>
                  </a:lnTo>
                  <a:cubicBezTo>
                    <a:pt x="1638840" y="0"/>
                    <a:pt x="1666773" y="27933"/>
                    <a:pt x="1666773" y="62390"/>
                  </a:cubicBezTo>
                  <a:lnTo>
                    <a:pt x="1666773" y="96574"/>
                  </a:lnTo>
                  <a:cubicBezTo>
                    <a:pt x="1666773" y="131031"/>
                    <a:pt x="1638840" y="158964"/>
                    <a:pt x="1604383" y="158964"/>
                  </a:cubicBezTo>
                  <a:lnTo>
                    <a:pt x="62390" y="158964"/>
                  </a:lnTo>
                  <a:cubicBezTo>
                    <a:pt x="27933" y="158964"/>
                    <a:pt x="0" y="131031"/>
                    <a:pt x="0" y="96574"/>
                  </a:cubicBezTo>
                  <a:lnTo>
                    <a:pt x="0" y="62390"/>
                  </a:lnTo>
                  <a:cubicBezTo>
                    <a:pt x="0" y="27933"/>
                    <a:pt x="27933" y="0"/>
                    <a:pt x="62390" y="0"/>
                  </a:cubicBezTo>
                  <a:close/>
                </a:path>
              </a:pathLst>
            </a:custGeom>
            <a:solidFill>
              <a:srgbClr val="00B050"/>
            </a:solidFill>
          </p:spPr>
          <p:txBody>
            <a:bodyPr/>
            <a:lstStyle/>
            <a:p>
              <a:endParaRPr lang="en-US"/>
            </a:p>
          </p:txBody>
        </p:sp>
        <p:sp>
          <p:nvSpPr>
            <p:cNvPr id="17" name="TextBox 17"/>
            <p:cNvSpPr txBox="1"/>
            <p:nvPr/>
          </p:nvSpPr>
          <p:spPr>
            <a:xfrm>
              <a:off x="0" y="-9525"/>
              <a:ext cx="1666773" cy="168489"/>
            </a:xfrm>
            <a:prstGeom prst="rect">
              <a:avLst/>
            </a:prstGeom>
          </p:spPr>
          <p:txBody>
            <a:bodyPr lIns="50800" tIns="50800" rIns="50800" bIns="50800" rtlCol="0" anchor="ctr"/>
            <a:lstStyle/>
            <a:p>
              <a:pPr algn="ctr">
                <a:lnSpc>
                  <a:spcPts val="1980"/>
                </a:lnSpc>
              </a:pPr>
              <a:endParaRPr/>
            </a:p>
          </p:txBody>
        </p:sp>
      </p:grpSp>
      <p:sp>
        <p:nvSpPr>
          <p:cNvPr id="18" name="Freeform 18"/>
          <p:cNvSpPr/>
          <p:nvPr/>
        </p:nvSpPr>
        <p:spPr>
          <a:xfrm flipH="1">
            <a:off x="6057070" y="5983768"/>
            <a:ext cx="7315200" cy="3374136"/>
          </a:xfrm>
          <a:custGeom>
            <a:avLst/>
            <a:gdLst/>
            <a:ahLst/>
            <a:cxnLst/>
            <a:rect l="l" t="t" r="r" b="b"/>
            <a:pathLst>
              <a:path w="7315200" h="3374136">
                <a:moveTo>
                  <a:pt x="7315200" y="0"/>
                </a:moveTo>
                <a:lnTo>
                  <a:pt x="0" y="0"/>
                </a:lnTo>
                <a:lnTo>
                  <a:pt x="0" y="3374136"/>
                </a:lnTo>
                <a:lnTo>
                  <a:pt x="7315200" y="3374136"/>
                </a:lnTo>
                <a:lnTo>
                  <a:pt x="731520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12486946" y="6469543"/>
            <a:ext cx="298633" cy="572916"/>
          </a:xfrm>
          <a:custGeom>
            <a:avLst/>
            <a:gdLst/>
            <a:ahLst/>
            <a:cxnLst/>
            <a:rect l="l" t="t" r="r" b="b"/>
            <a:pathLst>
              <a:path w="298633" h="572916">
                <a:moveTo>
                  <a:pt x="0" y="0"/>
                </a:moveTo>
                <a:lnTo>
                  <a:pt x="298633" y="0"/>
                </a:lnTo>
                <a:lnTo>
                  <a:pt x="298633" y="572916"/>
                </a:lnTo>
                <a:lnTo>
                  <a:pt x="0" y="5729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Freeform 20"/>
          <p:cNvSpPr/>
          <p:nvPr/>
        </p:nvSpPr>
        <p:spPr>
          <a:xfrm>
            <a:off x="12465145" y="8335559"/>
            <a:ext cx="362833" cy="580533"/>
          </a:xfrm>
          <a:custGeom>
            <a:avLst/>
            <a:gdLst/>
            <a:ahLst/>
            <a:cxnLst/>
            <a:rect l="l" t="t" r="r" b="b"/>
            <a:pathLst>
              <a:path w="362833" h="580533">
                <a:moveTo>
                  <a:pt x="0" y="0"/>
                </a:moveTo>
                <a:lnTo>
                  <a:pt x="362833" y="0"/>
                </a:lnTo>
                <a:lnTo>
                  <a:pt x="362833" y="580533"/>
                </a:lnTo>
                <a:lnTo>
                  <a:pt x="0" y="58053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1" name="TextBox 21"/>
          <p:cNvSpPr txBox="1"/>
          <p:nvPr/>
        </p:nvSpPr>
        <p:spPr>
          <a:xfrm>
            <a:off x="6711755" y="809138"/>
            <a:ext cx="5032056" cy="63817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منظومة ريادة الأعمال</a:t>
            </a:r>
          </a:p>
        </p:txBody>
      </p:sp>
      <p:sp>
        <p:nvSpPr>
          <p:cNvPr id="22" name="TextBox 22"/>
          <p:cNvSpPr txBox="1"/>
          <p:nvPr/>
        </p:nvSpPr>
        <p:spPr>
          <a:xfrm>
            <a:off x="3671221" y="3992391"/>
            <a:ext cx="13265955" cy="1190625"/>
          </a:xfrm>
          <a:prstGeom prst="rect">
            <a:avLst/>
          </a:prstGeom>
        </p:spPr>
        <p:txBody>
          <a:bodyPr lIns="0" tIns="0" rIns="0" bIns="0" rtlCol="0" anchor="t">
            <a:spAutoFit/>
          </a:bodyPr>
          <a:lstStyle/>
          <a:p>
            <a:pPr marL="542925" lvl="1" indent="-271462" algn="r" rtl="1">
              <a:lnSpc>
                <a:spcPts val="4800"/>
              </a:lnSpc>
              <a:buFont typeface="Arial"/>
              <a:buChar char="•"/>
            </a:pPr>
            <a:r>
              <a:rPr lang="ar-EG" sz="3000" b="1" spc="31">
                <a:solidFill>
                  <a:srgbClr val="000000"/>
                </a:solidFill>
                <a:latin typeface="Almarai Bold"/>
                <a:ea typeface="Almarai Bold"/>
                <a:cs typeface="Almarai Bold"/>
                <a:sym typeface="Almarai Bold"/>
                <a:rtl/>
              </a:rPr>
              <a:t>من العوامل المساعدة على تنمية ريادة الأعمال وضع السياسات الاقتصادية الداعمة. وهي نوعان :</a:t>
            </a:r>
          </a:p>
        </p:txBody>
      </p:sp>
      <p:sp>
        <p:nvSpPr>
          <p:cNvPr id="23" name="TextBox 23"/>
          <p:cNvSpPr txBox="1"/>
          <p:nvPr/>
        </p:nvSpPr>
        <p:spPr>
          <a:xfrm>
            <a:off x="2160651" y="9389731"/>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4" name="TextBox 24"/>
          <p:cNvSpPr txBox="1"/>
          <p:nvPr/>
        </p:nvSpPr>
        <p:spPr>
          <a:xfrm>
            <a:off x="8181446" y="3280739"/>
            <a:ext cx="8755730" cy="495300"/>
          </a:xfrm>
          <a:prstGeom prst="rect">
            <a:avLst/>
          </a:prstGeom>
        </p:spPr>
        <p:txBody>
          <a:bodyPr lIns="0" tIns="0" rIns="0" bIns="0" rtlCol="0" anchor="t">
            <a:spAutoFit/>
          </a:bodyPr>
          <a:lstStyle/>
          <a:p>
            <a:pPr algn="r" rtl="1">
              <a:lnSpc>
                <a:spcPts val="3849"/>
              </a:lnSpc>
            </a:pPr>
            <a:r>
              <a:rPr lang="en-US" sz="3208" b="1">
                <a:solidFill>
                  <a:srgbClr val="000000"/>
                </a:solidFill>
                <a:latin typeface="Almarai Bold"/>
                <a:ea typeface="Almarai Bold"/>
                <a:cs typeface="Almarai Bold"/>
                <a:sym typeface="Almarai Bold"/>
              </a:rPr>
              <a:t>4</a:t>
            </a:r>
            <a:r>
              <a:rPr lang="ar-EG" sz="3208" b="1">
                <a:solidFill>
                  <a:srgbClr val="000000"/>
                </a:solidFill>
                <a:latin typeface="Almarai Bold"/>
                <a:ea typeface="Almarai Bold"/>
                <a:cs typeface="Almarai Bold"/>
                <a:sym typeface="Almarai Bold"/>
                <a:rtl/>
              </a:rPr>
              <a:t>. العوامل الاقتصادية</a:t>
            </a:r>
          </a:p>
        </p:txBody>
      </p:sp>
      <p:sp>
        <p:nvSpPr>
          <p:cNvPr id="25" name="TextBox 25"/>
          <p:cNvSpPr txBox="1"/>
          <p:nvPr/>
        </p:nvSpPr>
        <p:spPr>
          <a:xfrm>
            <a:off x="10087117" y="2426445"/>
            <a:ext cx="5986262" cy="542027"/>
          </a:xfrm>
          <a:prstGeom prst="rect">
            <a:avLst/>
          </a:prstGeom>
        </p:spPr>
        <p:txBody>
          <a:bodyPr lIns="0" tIns="0" rIns="0" bIns="0" rtlCol="0" anchor="t">
            <a:spAutoFit/>
          </a:bodyPr>
          <a:lstStyle/>
          <a:p>
            <a:pPr algn="ctr" rtl="1">
              <a:lnSpc>
                <a:spcPts val="4167"/>
              </a:lnSpc>
            </a:pPr>
            <a:r>
              <a:rPr lang="ar-EG" sz="3472" b="1">
                <a:solidFill>
                  <a:srgbClr val="000000"/>
                </a:solidFill>
                <a:latin typeface="Almarai Bold"/>
                <a:ea typeface="Almarai Bold"/>
                <a:cs typeface="Almarai Bold"/>
                <a:sym typeface="Almarai Bold"/>
                <a:rtl/>
              </a:rPr>
              <a:t>ثانياً: عوامل المنظومة الكلية</a:t>
            </a:r>
          </a:p>
        </p:txBody>
      </p:sp>
      <p:sp>
        <p:nvSpPr>
          <p:cNvPr id="26" name="TextBox 26"/>
          <p:cNvSpPr txBox="1"/>
          <p:nvPr/>
        </p:nvSpPr>
        <p:spPr>
          <a:xfrm>
            <a:off x="6198631" y="6240943"/>
            <a:ext cx="5545179" cy="981075"/>
          </a:xfrm>
          <a:prstGeom prst="rect">
            <a:avLst/>
          </a:prstGeom>
        </p:spPr>
        <p:txBody>
          <a:bodyPr lIns="0" tIns="0" rIns="0" bIns="0" rtlCol="0" anchor="t">
            <a:spAutoFit/>
          </a:bodyPr>
          <a:lstStyle/>
          <a:p>
            <a:pPr algn="ctr" rtl="1">
              <a:lnSpc>
                <a:spcPts val="3849"/>
              </a:lnSpc>
            </a:pPr>
            <a:r>
              <a:rPr lang="ar-EG" sz="3208" b="1">
                <a:solidFill>
                  <a:srgbClr val="000000"/>
                </a:solidFill>
                <a:latin typeface="Almarai Bold"/>
                <a:ea typeface="Almarai Bold"/>
                <a:cs typeface="Almarai Bold"/>
                <a:sym typeface="Almarai Bold"/>
                <a:rtl/>
              </a:rPr>
              <a:t>سياسات اقتصادية كلية</a:t>
            </a:r>
          </a:p>
          <a:p>
            <a:pPr algn="ctr">
              <a:lnSpc>
                <a:spcPts val="3849"/>
              </a:lnSpc>
            </a:pPr>
            <a:r>
              <a:rPr lang="en-US" sz="3208" b="1">
                <a:solidFill>
                  <a:srgbClr val="000000"/>
                </a:solidFill>
                <a:latin typeface="Almarai Bold"/>
                <a:ea typeface="Almarai Bold"/>
                <a:cs typeface="Almarai Bold"/>
                <a:sym typeface="Almarai Bold"/>
              </a:rPr>
              <a:t>(Macroeconomic)</a:t>
            </a:r>
          </a:p>
        </p:txBody>
      </p:sp>
      <p:sp>
        <p:nvSpPr>
          <p:cNvPr id="27" name="TextBox 27"/>
          <p:cNvSpPr txBox="1"/>
          <p:nvPr/>
        </p:nvSpPr>
        <p:spPr>
          <a:xfrm>
            <a:off x="4593356" y="8022118"/>
            <a:ext cx="8755730" cy="981075"/>
          </a:xfrm>
          <a:prstGeom prst="rect">
            <a:avLst/>
          </a:prstGeom>
        </p:spPr>
        <p:txBody>
          <a:bodyPr lIns="0" tIns="0" rIns="0" bIns="0" rtlCol="0" anchor="t">
            <a:spAutoFit/>
          </a:bodyPr>
          <a:lstStyle/>
          <a:p>
            <a:pPr algn="ctr" rtl="1">
              <a:lnSpc>
                <a:spcPts val="3849"/>
              </a:lnSpc>
            </a:pPr>
            <a:r>
              <a:rPr lang="ar-EG" sz="3208" b="1">
                <a:solidFill>
                  <a:srgbClr val="000000"/>
                </a:solidFill>
                <a:latin typeface="Almarai Bold"/>
                <a:ea typeface="Almarai Bold"/>
                <a:cs typeface="Almarai Bold"/>
                <a:sym typeface="Almarai Bold"/>
                <a:rtl/>
              </a:rPr>
              <a:t>سياسات اقتصادية جزئية</a:t>
            </a:r>
          </a:p>
          <a:p>
            <a:pPr algn="ctr">
              <a:lnSpc>
                <a:spcPts val="3849"/>
              </a:lnSpc>
            </a:pPr>
            <a:r>
              <a:rPr lang="en-US" sz="3208" b="1">
                <a:solidFill>
                  <a:srgbClr val="000000"/>
                </a:solidFill>
                <a:latin typeface="Almarai Bold"/>
                <a:ea typeface="Almarai Bold"/>
                <a:cs typeface="Almarai Bold"/>
                <a:sym typeface="Almarai Bold"/>
              </a:rPr>
              <a:t>(Microeconomic)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9587051" y="3519157"/>
            <a:ext cx="8033899" cy="5133909"/>
            <a:chOff x="0" y="0"/>
            <a:chExt cx="2115924" cy="1352141"/>
          </a:xfrm>
        </p:grpSpPr>
        <p:sp>
          <p:nvSpPr>
            <p:cNvPr id="3" name="Freeform 3"/>
            <p:cNvSpPr/>
            <p:nvPr/>
          </p:nvSpPr>
          <p:spPr>
            <a:xfrm>
              <a:off x="0" y="0"/>
              <a:ext cx="2115924" cy="1352141"/>
            </a:xfrm>
            <a:custGeom>
              <a:avLst/>
              <a:gdLst/>
              <a:ahLst/>
              <a:cxnLst/>
              <a:rect l="l" t="t" r="r" b="b"/>
              <a:pathLst>
                <a:path w="2115924" h="1352141">
                  <a:moveTo>
                    <a:pt x="29873" y="0"/>
                  </a:moveTo>
                  <a:lnTo>
                    <a:pt x="2086051" y="0"/>
                  </a:lnTo>
                  <a:cubicBezTo>
                    <a:pt x="2102549" y="0"/>
                    <a:pt x="2115924" y="13375"/>
                    <a:pt x="2115924" y="29873"/>
                  </a:cubicBezTo>
                  <a:lnTo>
                    <a:pt x="2115924" y="1322267"/>
                  </a:lnTo>
                  <a:cubicBezTo>
                    <a:pt x="2115924" y="1330190"/>
                    <a:pt x="2112777" y="1337789"/>
                    <a:pt x="2107174" y="1343391"/>
                  </a:cubicBezTo>
                  <a:cubicBezTo>
                    <a:pt x="2101572" y="1348993"/>
                    <a:pt x="2093974" y="1352141"/>
                    <a:pt x="2086051" y="1352141"/>
                  </a:cubicBezTo>
                  <a:lnTo>
                    <a:pt x="29873" y="1352141"/>
                  </a:lnTo>
                  <a:cubicBezTo>
                    <a:pt x="13375" y="1352141"/>
                    <a:pt x="0" y="1338766"/>
                    <a:pt x="0" y="1322267"/>
                  </a:cubicBezTo>
                  <a:lnTo>
                    <a:pt x="0" y="29873"/>
                  </a:lnTo>
                  <a:cubicBezTo>
                    <a:pt x="0" y="21950"/>
                    <a:pt x="3147" y="14352"/>
                    <a:pt x="8750" y="8750"/>
                  </a:cubicBezTo>
                  <a:cubicBezTo>
                    <a:pt x="14352" y="3147"/>
                    <a:pt x="21950" y="0"/>
                    <a:pt x="29873"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115924" cy="1361666"/>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grpSp>
        <p:nvGrpSpPr>
          <p:cNvPr id="9" name="Group 9"/>
          <p:cNvGrpSpPr/>
          <p:nvPr/>
        </p:nvGrpSpPr>
        <p:grpSpPr>
          <a:xfrm>
            <a:off x="725401" y="3528682"/>
            <a:ext cx="8665269" cy="5082610"/>
            <a:chOff x="0" y="0"/>
            <a:chExt cx="2282211" cy="1338630"/>
          </a:xfrm>
        </p:grpSpPr>
        <p:sp>
          <p:nvSpPr>
            <p:cNvPr id="10" name="Freeform 10"/>
            <p:cNvSpPr/>
            <p:nvPr/>
          </p:nvSpPr>
          <p:spPr>
            <a:xfrm>
              <a:off x="0" y="0"/>
              <a:ext cx="2282211" cy="1338630"/>
            </a:xfrm>
            <a:custGeom>
              <a:avLst/>
              <a:gdLst/>
              <a:ahLst/>
              <a:cxnLst/>
              <a:rect l="l" t="t" r="r" b="b"/>
              <a:pathLst>
                <a:path w="2282211" h="1338630">
                  <a:moveTo>
                    <a:pt x="27697" y="0"/>
                  </a:moveTo>
                  <a:lnTo>
                    <a:pt x="2254514" y="0"/>
                  </a:lnTo>
                  <a:cubicBezTo>
                    <a:pt x="2261860" y="0"/>
                    <a:pt x="2268904" y="2918"/>
                    <a:pt x="2274099" y="8112"/>
                  </a:cubicBezTo>
                  <a:cubicBezTo>
                    <a:pt x="2279293" y="13306"/>
                    <a:pt x="2282211" y="20351"/>
                    <a:pt x="2282211" y="27697"/>
                  </a:cubicBezTo>
                  <a:lnTo>
                    <a:pt x="2282211" y="1310933"/>
                  </a:lnTo>
                  <a:cubicBezTo>
                    <a:pt x="2282211" y="1318279"/>
                    <a:pt x="2279293" y="1325323"/>
                    <a:pt x="2274099" y="1330518"/>
                  </a:cubicBezTo>
                  <a:cubicBezTo>
                    <a:pt x="2268904" y="1335712"/>
                    <a:pt x="2261860" y="1338630"/>
                    <a:pt x="2254514" y="1338630"/>
                  </a:cubicBezTo>
                  <a:lnTo>
                    <a:pt x="27697" y="1338630"/>
                  </a:lnTo>
                  <a:cubicBezTo>
                    <a:pt x="12400" y="1338630"/>
                    <a:pt x="0" y="1326230"/>
                    <a:pt x="0" y="1310933"/>
                  </a:cubicBezTo>
                  <a:lnTo>
                    <a:pt x="0" y="27697"/>
                  </a:lnTo>
                  <a:cubicBezTo>
                    <a:pt x="0" y="12400"/>
                    <a:pt x="12400" y="0"/>
                    <a:pt x="27697" y="0"/>
                  </a:cubicBezTo>
                  <a:close/>
                </a:path>
              </a:pathLst>
            </a:custGeom>
            <a:solidFill>
              <a:srgbClr val="DEEFFF"/>
            </a:solidFill>
            <a:ln w="19050" cap="rnd">
              <a:solidFill>
                <a:srgbClr val="00B050"/>
              </a:solidFill>
              <a:prstDash val="lgDash"/>
              <a:round/>
            </a:ln>
          </p:spPr>
          <p:txBody>
            <a:bodyPr/>
            <a:lstStyle/>
            <a:p>
              <a:endParaRPr lang="en-US"/>
            </a:p>
          </p:txBody>
        </p:sp>
        <p:sp>
          <p:nvSpPr>
            <p:cNvPr id="11" name="TextBox 11"/>
            <p:cNvSpPr txBox="1"/>
            <p:nvPr/>
          </p:nvSpPr>
          <p:spPr>
            <a:xfrm>
              <a:off x="0" y="-9525"/>
              <a:ext cx="2282211" cy="1348155"/>
            </a:xfrm>
            <a:prstGeom prst="rect">
              <a:avLst/>
            </a:prstGeom>
          </p:spPr>
          <p:txBody>
            <a:bodyPr lIns="50800" tIns="50800" rIns="50800" bIns="50800" rtlCol="0" anchor="ctr"/>
            <a:lstStyle/>
            <a:p>
              <a:pPr algn="ctr">
                <a:lnSpc>
                  <a:spcPts val="2160"/>
                </a:lnSpc>
              </a:pPr>
              <a:endParaRPr/>
            </a:p>
          </p:txBody>
        </p:sp>
      </p:grpSp>
      <p:grpSp>
        <p:nvGrpSpPr>
          <p:cNvPr id="12" name="Group 12"/>
          <p:cNvGrpSpPr/>
          <p:nvPr/>
        </p:nvGrpSpPr>
        <p:grpSpPr>
          <a:xfrm>
            <a:off x="503394" y="8916092"/>
            <a:ext cx="1156827" cy="1156827"/>
            <a:chOff x="0" y="0"/>
            <a:chExt cx="1542436" cy="1542436"/>
          </a:xfrm>
        </p:grpSpPr>
        <p:sp>
          <p:nvSpPr>
            <p:cNvPr id="13" name="Freeform 1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4" name="TextBox 1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19</a:t>
              </a:r>
            </a:p>
          </p:txBody>
        </p:sp>
      </p:grpSp>
      <p:sp>
        <p:nvSpPr>
          <p:cNvPr id="15" name="Freeform 1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7"/>
          <p:cNvSpPr txBox="1"/>
          <p:nvPr/>
        </p:nvSpPr>
        <p:spPr>
          <a:xfrm>
            <a:off x="6711755" y="809138"/>
            <a:ext cx="5032056" cy="63817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منظومة ريادة الأعمال</a:t>
            </a:r>
          </a:p>
        </p:txBody>
      </p:sp>
      <p:sp>
        <p:nvSpPr>
          <p:cNvPr id="18" name="TextBox 18"/>
          <p:cNvSpPr txBox="1"/>
          <p:nvPr/>
        </p:nvSpPr>
        <p:spPr>
          <a:xfrm>
            <a:off x="9381144" y="3605199"/>
            <a:ext cx="7808660" cy="604520"/>
          </a:xfrm>
          <a:prstGeom prst="rect">
            <a:avLst/>
          </a:prstGeom>
        </p:spPr>
        <p:txBody>
          <a:bodyPr lIns="0" tIns="0" rIns="0" bIns="0" rtlCol="0" anchor="t">
            <a:spAutoFit/>
          </a:bodyPr>
          <a:lstStyle/>
          <a:p>
            <a:pPr algn="r" rtl="1">
              <a:lnSpc>
                <a:spcPts val="4959"/>
              </a:lnSpc>
            </a:pPr>
            <a:r>
              <a:rPr lang="ar-EG" sz="3099" b="1" spc="32">
                <a:solidFill>
                  <a:srgbClr val="FF6600"/>
                </a:solidFill>
                <a:latin typeface="Almarai Bold"/>
                <a:ea typeface="Almarai Bold"/>
                <a:cs typeface="Almarai Bold"/>
                <a:sym typeface="Almarai Bold"/>
                <a:rtl/>
              </a:rPr>
              <a:t>الهدف منها هو: </a:t>
            </a:r>
          </a:p>
        </p:txBody>
      </p:sp>
      <p:sp>
        <p:nvSpPr>
          <p:cNvPr id="19" name="TextBox 19"/>
          <p:cNvSpPr txBox="1"/>
          <p:nvPr/>
        </p:nvSpPr>
        <p:spPr>
          <a:xfrm>
            <a:off x="2160651" y="9389731"/>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grpSp>
        <p:nvGrpSpPr>
          <p:cNvPr id="20" name="Group 20"/>
          <p:cNvGrpSpPr/>
          <p:nvPr/>
        </p:nvGrpSpPr>
        <p:grpSpPr>
          <a:xfrm>
            <a:off x="11067182" y="2614282"/>
            <a:ext cx="6328530" cy="990600"/>
            <a:chOff x="0" y="0"/>
            <a:chExt cx="1666773" cy="260899"/>
          </a:xfrm>
        </p:grpSpPr>
        <p:sp>
          <p:nvSpPr>
            <p:cNvPr id="21" name="Freeform 21"/>
            <p:cNvSpPr/>
            <p:nvPr/>
          </p:nvSpPr>
          <p:spPr>
            <a:xfrm>
              <a:off x="0" y="0"/>
              <a:ext cx="1666773" cy="260899"/>
            </a:xfrm>
            <a:custGeom>
              <a:avLst/>
              <a:gdLst/>
              <a:ahLst/>
              <a:cxnLst/>
              <a:rect l="l" t="t" r="r" b="b"/>
              <a:pathLst>
                <a:path w="1666773" h="260899">
                  <a:moveTo>
                    <a:pt x="62390" y="0"/>
                  </a:moveTo>
                  <a:lnTo>
                    <a:pt x="1604383" y="0"/>
                  </a:lnTo>
                  <a:cubicBezTo>
                    <a:pt x="1638840" y="0"/>
                    <a:pt x="1666773" y="27933"/>
                    <a:pt x="1666773" y="62390"/>
                  </a:cubicBezTo>
                  <a:lnTo>
                    <a:pt x="1666773" y="198509"/>
                  </a:lnTo>
                  <a:cubicBezTo>
                    <a:pt x="1666773" y="232966"/>
                    <a:pt x="1638840" y="260899"/>
                    <a:pt x="1604383" y="260899"/>
                  </a:cubicBezTo>
                  <a:lnTo>
                    <a:pt x="62390" y="260899"/>
                  </a:lnTo>
                  <a:cubicBezTo>
                    <a:pt x="27933" y="260899"/>
                    <a:pt x="0" y="232966"/>
                    <a:pt x="0" y="198509"/>
                  </a:cubicBezTo>
                  <a:lnTo>
                    <a:pt x="0" y="62390"/>
                  </a:lnTo>
                  <a:cubicBezTo>
                    <a:pt x="0" y="27933"/>
                    <a:pt x="27933" y="0"/>
                    <a:pt x="62390" y="0"/>
                  </a:cubicBezTo>
                  <a:close/>
                </a:path>
              </a:pathLst>
            </a:custGeom>
            <a:solidFill>
              <a:srgbClr val="00B050"/>
            </a:solidFill>
          </p:spPr>
          <p:txBody>
            <a:bodyPr/>
            <a:lstStyle/>
            <a:p>
              <a:endParaRPr lang="en-US"/>
            </a:p>
          </p:txBody>
        </p:sp>
        <p:sp>
          <p:nvSpPr>
            <p:cNvPr id="22" name="TextBox 22"/>
            <p:cNvSpPr txBox="1"/>
            <p:nvPr/>
          </p:nvSpPr>
          <p:spPr>
            <a:xfrm>
              <a:off x="0" y="-9525"/>
              <a:ext cx="1666773" cy="270424"/>
            </a:xfrm>
            <a:prstGeom prst="rect">
              <a:avLst/>
            </a:prstGeom>
          </p:spPr>
          <p:txBody>
            <a:bodyPr lIns="50800" tIns="50800" rIns="50800" bIns="50800" rtlCol="0" anchor="ctr"/>
            <a:lstStyle/>
            <a:p>
              <a:pPr algn="ctr">
                <a:lnSpc>
                  <a:spcPts val="1980"/>
                </a:lnSpc>
              </a:pPr>
              <a:endParaRPr/>
            </a:p>
          </p:txBody>
        </p:sp>
      </p:grpSp>
      <p:sp>
        <p:nvSpPr>
          <p:cNvPr id="23" name="TextBox 23"/>
          <p:cNvSpPr txBox="1"/>
          <p:nvPr/>
        </p:nvSpPr>
        <p:spPr>
          <a:xfrm>
            <a:off x="9144000" y="2604757"/>
            <a:ext cx="7646347" cy="1000125"/>
          </a:xfrm>
          <a:prstGeom prst="rect">
            <a:avLst/>
          </a:prstGeom>
        </p:spPr>
        <p:txBody>
          <a:bodyPr lIns="0" tIns="0" rIns="0" bIns="0" rtlCol="0" anchor="t">
            <a:spAutoFit/>
          </a:bodyPr>
          <a:lstStyle/>
          <a:p>
            <a:pPr algn="r" rtl="1">
              <a:lnSpc>
                <a:spcPts val="3849"/>
              </a:lnSpc>
            </a:pPr>
            <a:r>
              <a:rPr lang="en-US" sz="3208" b="1">
                <a:solidFill>
                  <a:srgbClr val="000000"/>
                </a:solidFill>
                <a:latin typeface="Almarai Bold"/>
                <a:ea typeface="Almarai Bold"/>
                <a:cs typeface="Almarai Bold"/>
                <a:sym typeface="Almarai Bold"/>
              </a:rPr>
              <a:t>1</a:t>
            </a:r>
            <a:r>
              <a:rPr lang="ar-EG" sz="3208" b="1">
                <a:solidFill>
                  <a:srgbClr val="000000"/>
                </a:solidFill>
                <a:latin typeface="Almarai Bold"/>
                <a:ea typeface="Almarai Bold"/>
                <a:cs typeface="Almarai Bold"/>
                <a:sym typeface="Almarai Bold"/>
                <a:rtl/>
              </a:rPr>
              <a:t>.سياسات اقتصادية كلية (</a:t>
            </a:r>
            <a:r>
              <a:rPr lang="en-US" sz="3208" b="1">
                <a:solidFill>
                  <a:srgbClr val="000000"/>
                </a:solidFill>
                <a:latin typeface="Almarai Bold"/>
                <a:ea typeface="Almarai Bold"/>
                <a:cs typeface="Almarai Bold"/>
                <a:sym typeface="Almarai Bold"/>
              </a:rPr>
              <a:t>Macroeconomic</a:t>
            </a:r>
            <a:r>
              <a:rPr lang="ar-EG" sz="3208" b="1">
                <a:solidFill>
                  <a:srgbClr val="000000"/>
                </a:solidFill>
                <a:latin typeface="Almarai Bold"/>
                <a:ea typeface="Almarai Bold"/>
                <a:cs typeface="Almarai Bold"/>
                <a:sym typeface="Almarai Bold"/>
                <a:rtl/>
              </a:rPr>
              <a:t>)</a:t>
            </a:r>
          </a:p>
        </p:txBody>
      </p:sp>
      <p:grpSp>
        <p:nvGrpSpPr>
          <p:cNvPr id="24" name="Group 24"/>
          <p:cNvGrpSpPr/>
          <p:nvPr/>
        </p:nvGrpSpPr>
        <p:grpSpPr>
          <a:xfrm>
            <a:off x="3052614" y="2654364"/>
            <a:ext cx="6328530" cy="925216"/>
            <a:chOff x="0" y="0"/>
            <a:chExt cx="1666773" cy="243678"/>
          </a:xfrm>
        </p:grpSpPr>
        <p:sp>
          <p:nvSpPr>
            <p:cNvPr id="25" name="Freeform 25"/>
            <p:cNvSpPr/>
            <p:nvPr/>
          </p:nvSpPr>
          <p:spPr>
            <a:xfrm>
              <a:off x="0" y="0"/>
              <a:ext cx="1666773" cy="243678"/>
            </a:xfrm>
            <a:custGeom>
              <a:avLst/>
              <a:gdLst/>
              <a:ahLst/>
              <a:cxnLst/>
              <a:rect l="l" t="t" r="r" b="b"/>
              <a:pathLst>
                <a:path w="1666773" h="243678">
                  <a:moveTo>
                    <a:pt x="62390" y="0"/>
                  </a:moveTo>
                  <a:lnTo>
                    <a:pt x="1604383" y="0"/>
                  </a:lnTo>
                  <a:cubicBezTo>
                    <a:pt x="1638840" y="0"/>
                    <a:pt x="1666773" y="27933"/>
                    <a:pt x="1666773" y="62390"/>
                  </a:cubicBezTo>
                  <a:lnTo>
                    <a:pt x="1666773" y="181288"/>
                  </a:lnTo>
                  <a:cubicBezTo>
                    <a:pt x="1666773" y="215745"/>
                    <a:pt x="1638840" y="243678"/>
                    <a:pt x="1604383" y="243678"/>
                  </a:cubicBezTo>
                  <a:lnTo>
                    <a:pt x="62390" y="243678"/>
                  </a:lnTo>
                  <a:cubicBezTo>
                    <a:pt x="27933" y="243678"/>
                    <a:pt x="0" y="215745"/>
                    <a:pt x="0" y="181288"/>
                  </a:cubicBezTo>
                  <a:lnTo>
                    <a:pt x="0" y="62390"/>
                  </a:lnTo>
                  <a:cubicBezTo>
                    <a:pt x="0" y="27933"/>
                    <a:pt x="27933" y="0"/>
                    <a:pt x="62390" y="0"/>
                  </a:cubicBezTo>
                  <a:close/>
                </a:path>
              </a:pathLst>
            </a:custGeom>
            <a:solidFill>
              <a:srgbClr val="00B050"/>
            </a:solidFill>
          </p:spPr>
          <p:txBody>
            <a:bodyPr/>
            <a:lstStyle/>
            <a:p>
              <a:endParaRPr lang="en-US"/>
            </a:p>
          </p:txBody>
        </p:sp>
        <p:sp>
          <p:nvSpPr>
            <p:cNvPr id="26" name="TextBox 26"/>
            <p:cNvSpPr txBox="1"/>
            <p:nvPr/>
          </p:nvSpPr>
          <p:spPr>
            <a:xfrm>
              <a:off x="0" y="-9525"/>
              <a:ext cx="1666773" cy="253203"/>
            </a:xfrm>
            <a:prstGeom prst="rect">
              <a:avLst/>
            </a:prstGeom>
          </p:spPr>
          <p:txBody>
            <a:bodyPr lIns="50800" tIns="50800" rIns="50800" bIns="50800" rtlCol="0" anchor="ctr"/>
            <a:lstStyle/>
            <a:p>
              <a:pPr algn="ctr">
                <a:lnSpc>
                  <a:spcPts val="1980"/>
                </a:lnSpc>
              </a:pPr>
              <a:endParaRPr/>
            </a:p>
          </p:txBody>
        </p:sp>
      </p:grpSp>
      <p:sp>
        <p:nvSpPr>
          <p:cNvPr id="27" name="TextBox 27"/>
          <p:cNvSpPr txBox="1"/>
          <p:nvPr/>
        </p:nvSpPr>
        <p:spPr>
          <a:xfrm>
            <a:off x="2506182" y="2612146"/>
            <a:ext cx="6323484" cy="1000125"/>
          </a:xfrm>
          <a:prstGeom prst="rect">
            <a:avLst/>
          </a:prstGeom>
        </p:spPr>
        <p:txBody>
          <a:bodyPr lIns="0" tIns="0" rIns="0" bIns="0" rtlCol="0" anchor="t">
            <a:spAutoFit/>
          </a:bodyPr>
          <a:lstStyle/>
          <a:p>
            <a:pPr algn="r" rtl="1">
              <a:lnSpc>
                <a:spcPts val="3849"/>
              </a:lnSpc>
            </a:pPr>
            <a:r>
              <a:rPr lang="en-US" sz="3208" b="1">
                <a:solidFill>
                  <a:srgbClr val="000000"/>
                </a:solidFill>
                <a:latin typeface="Almarai Bold"/>
                <a:ea typeface="Almarai Bold"/>
                <a:cs typeface="Almarai Bold"/>
                <a:sym typeface="Almarai Bold"/>
              </a:rPr>
              <a:t>2</a:t>
            </a:r>
            <a:r>
              <a:rPr lang="ar-EG" sz="3208" b="1">
                <a:solidFill>
                  <a:srgbClr val="000000"/>
                </a:solidFill>
                <a:latin typeface="Almarai Bold"/>
                <a:ea typeface="Almarai Bold"/>
                <a:cs typeface="Almarai Bold"/>
                <a:sym typeface="Almarai Bold"/>
                <a:rtl/>
              </a:rPr>
              <a:t>.سياسات اقتصادية جزئية (</a:t>
            </a:r>
            <a:r>
              <a:rPr lang="en-US" sz="3208" b="1">
                <a:solidFill>
                  <a:srgbClr val="000000"/>
                </a:solidFill>
                <a:latin typeface="Almarai Bold"/>
                <a:ea typeface="Almarai Bold"/>
                <a:cs typeface="Almarai Bold"/>
                <a:sym typeface="Almarai Bold"/>
              </a:rPr>
              <a:t>Microeconomic</a:t>
            </a:r>
            <a:r>
              <a:rPr lang="ar-EG" sz="3208" b="1">
                <a:solidFill>
                  <a:srgbClr val="000000"/>
                </a:solidFill>
                <a:latin typeface="Almarai Bold"/>
                <a:ea typeface="Almarai Bold"/>
                <a:cs typeface="Almarai Bold"/>
                <a:sym typeface="Almarai Bold"/>
                <a:rtl/>
              </a:rPr>
              <a:t>)</a:t>
            </a:r>
          </a:p>
        </p:txBody>
      </p:sp>
      <p:sp>
        <p:nvSpPr>
          <p:cNvPr id="28" name="TextBox 28"/>
          <p:cNvSpPr txBox="1"/>
          <p:nvPr/>
        </p:nvSpPr>
        <p:spPr>
          <a:xfrm>
            <a:off x="677734" y="4180228"/>
            <a:ext cx="8521474" cy="4274820"/>
          </a:xfrm>
          <a:prstGeom prst="rect">
            <a:avLst/>
          </a:prstGeom>
        </p:spPr>
        <p:txBody>
          <a:bodyPr lIns="0" tIns="0" rIns="0" bIns="0" rtlCol="0" anchor="t">
            <a:spAutoFit/>
          </a:bodyPr>
          <a:lstStyle/>
          <a:p>
            <a:pPr marL="488634" lvl="1" indent="-244317" algn="r" rtl="1">
              <a:lnSpc>
                <a:spcPts val="3780"/>
              </a:lnSpc>
              <a:buFont typeface="Arial"/>
              <a:buChar char="•"/>
            </a:pPr>
            <a:r>
              <a:rPr lang="ar-EG" sz="2700" b="1" spc="27">
                <a:solidFill>
                  <a:srgbClr val="000000"/>
                </a:solidFill>
                <a:latin typeface="Almarai Bold"/>
                <a:ea typeface="Almarai Bold"/>
                <a:cs typeface="Almarai Bold"/>
                <a:sym typeface="Almarai Bold"/>
                <a:rtl/>
              </a:rPr>
              <a:t>تطوير و دعم المنافسة من خلال خلق بيئة استثمارية صحية .</a:t>
            </a:r>
          </a:p>
          <a:p>
            <a:pPr algn="r" rtl="1">
              <a:lnSpc>
                <a:spcPts val="3780"/>
              </a:lnSpc>
            </a:pPr>
            <a:r>
              <a:rPr lang="ar-EG" sz="2700" b="1" spc="27">
                <a:solidFill>
                  <a:srgbClr val="000000"/>
                </a:solidFill>
                <a:latin typeface="Almarai Bold"/>
                <a:ea typeface="Almarai Bold"/>
                <a:cs typeface="Almarai Bold"/>
                <a:sym typeface="Almarai Bold"/>
                <a:rtl/>
              </a:rPr>
              <a:t>أمثلة: </a:t>
            </a:r>
          </a:p>
          <a:p>
            <a:pPr marL="488634" lvl="1" indent="-244317" algn="r" rtl="1">
              <a:lnSpc>
                <a:spcPts val="3780"/>
              </a:lnSpc>
              <a:buFont typeface="Arial"/>
              <a:buChar char="•"/>
            </a:pPr>
            <a:r>
              <a:rPr lang="ar-EG" sz="2700" b="1" spc="27">
                <a:solidFill>
                  <a:srgbClr val="000000"/>
                </a:solidFill>
                <a:latin typeface="Almarai Bold"/>
                <a:ea typeface="Almarai Bold"/>
                <a:cs typeface="Almarai Bold"/>
                <a:sym typeface="Almarai Bold"/>
                <a:rtl/>
              </a:rPr>
              <a:t>توفير برامج دعم مادية و معنوية </a:t>
            </a:r>
          </a:p>
          <a:p>
            <a:pPr marL="488634" lvl="1" indent="-244317" algn="r" rtl="1">
              <a:lnSpc>
                <a:spcPts val="3780"/>
              </a:lnSpc>
              <a:buFont typeface="Arial"/>
              <a:buChar char="•"/>
            </a:pPr>
            <a:r>
              <a:rPr lang="ar-EG" sz="2700" b="1" spc="27">
                <a:solidFill>
                  <a:srgbClr val="000000"/>
                </a:solidFill>
                <a:latin typeface="Almarai Bold"/>
                <a:ea typeface="Almarai Bold"/>
                <a:cs typeface="Almarai Bold"/>
                <a:sym typeface="Almarai Bold"/>
                <a:rtl/>
              </a:rPr>
              <a:t>دعم مادي ملموس مثل التسهيلات البنكية للمشروعات الصغيرة، التمويل الحكومي، المباني، المعدات وغيرها .</a:t>
            </a:r>
          </a:p>
          <a:p>
            <a:pPr marL="488634" lvl="1" indent="-244317" algn="r" rtl="1">
              <a:lnSpc>
                <a:spcPts val="3780"/>
              </a:lnSpc>
              <a:buFont typeface="Arial"/>
              <a:buChar char="•"/>
            </a:pPr>
            <a:r>
              <a:rPr lang="ar-EG" sz="2700" b="1" spc="27">
                <a:solidFill>
                  <a:srgbClr val="000000"/>
                </a:solidFill>
                <a:latin typeface="Almarai Bold"/>
                <a:ea typeface="Almarai Bold"/>
                <a:cs typeface="Almarai Bold"/>
                <a:sym typeface="Almarai Bold"/>
                <a:rtl/>
              </a:rPr>
              <a:t>دعم معنوي يشمل التعليم و مهارات التأسيس و غيرها.</a:t>
            </a:r>
          </a:p>
        </p:txBody>
      </p:sp>
      <p:sp>
        <p:nvSpPr>
          <p:cNvPr id="29" name="TextBox 29"/>
          <p:cNvSpPr txBox="1"/>
          <p:nvPr/>
        </p:nvSpPr>
        <p:spPr>
          <a:xfrm>
            <a:off x="9390669" y="4109743"/>
            <a:ext cx="7808660" cy="4396740"/>
          </a:xfrm>
          <a:prstGeom prst="rect">
            <a:avLst/>
          </a:prstGeom>
        </p:spPr>
        <p:txBody>
          <a:bodyPr lIns="0" tIns="0" rIns="0" bIns="0" rtlCol="0" anchor="t">
            <a:spAutoFit/>
          </a:bodyPr>
          <a:lstStyle/>
          <a:p>
            <a:pPr marL="488634" lvl="1" indent="-244317" algn="r" rtl="1">
              <a:lnSpc>
                <a:spcPts val="4320"/>
              </a:lnSpc>
              <a:buFont typeface="Arial"/>
              <a:buChar char="•"/>
            </a:pPr>
            <a:r>
              <a:rPr lang="ar-EG" sz="2700" b="1" spc="27">
                <a:solidFill>
                  <a:srgbClr val="000000"/>
                </a:solidFill>
                <a:latin typeface="Almarai Bold"/>
                <a:ea typeface="Almarai Bold"/>
                <a:cs typeface="Almarai Bold"/>
                <a:sym typeface="Almarai Bold"/>
                <a:rtl/>
              </a:rPr>
              <a:t>تنمية الاستقرار الاقتصادي.</a:t>
            </a:r>
          </a:p>
          <a:p>
            <a:pPr marL="488634" lvl="1" indent="-244317" algn="r" rtl="1">
              <a:lnSpc>
                <a:spcPts val="4320"/>
              </a:lnSpc>
              <a:buFont typeface="Arial"/>
              <a:buChar char="•"/>
            </a:pPr>
            <a:r>
              <a:rPr lang="ar-EG" sz="2700" b="1" spc="27">
                <a:solidFill>
                  <a:srgbClr val="000000"/>
                </a:solidFill>
                <a:latin typeface="Almarai Bold"/>
                <a:ea typeface="Almarai Bold"/>
                <a:cs typeface="Almarai Bold"/>
                <a:sym typeface="Almarai Bold"/>
                <a:rtl/>
              </a:rPr>
              <a:t>تخفيض درجة البيروقراطية التي تواجه إنشاء المشاريع الصغيرة مثل تطوير الأنظمة الضريبية الداعمة للمشاريع الصغيرة .</a:t>
            </a:r>
          </a:p>
          <a:p>
            <a:pPr marL="488634" lvl="1" indent="-244317" algn="r" rtl="1">
              <a:lnSpc>
                <a:spcPts val="4320"/>
              </a:lnSpc>
              <a:buFont typeface="Arial"/>
              <a:buChar char="•"/>
            </a:pPr>
            <a:r>
              <a:rPr lang="ar-EG" sz="2700" b="1" spc="27">
                <a:solidFill>
                  <a:srgbClr val="000000"/>
                </a:solidFill>
                <a:latin typeface="Almarai Bold"/>
                <a:ea typeface="Almarai Bold"/>
                <a:cs typeface="Almarai Bold"/>
                <a:sym typeface="Almarai Bold"/>
                <a:rtl/>
              </a:rPr>
              <a:t>سهولة الوصول الى السوق . </a:t>
            </a:r>
          </a:p>
          <a:p>
            <a:pPr marL="488634" lvl="1" indent="-244317" algn="r" rtl="1">
              <a:lnSpc>
                <a:spcPts val="4320"/>
              </a:lnSpc>
              <a:buFont typeface="Arial"/>
              <a:buChar char="•"/>
            </a:pPr>
            <a:r>
              <a:rPr lang="ar-EG" sz="2700" b="1" spc="27">
                <a:solidFill>
                  <a:srgbClr val="000000"/>
                </a:solidFill>
                <a:latin typeface="Almarai Bold"/>
                <a:ea typeface="Almarai Bold"/>
                <a:cs typeface="Almarai Bold"/>
                <a:sym typeface="Almarai Bold"/>
                <a:rtl/>
              </a:rPr>
              <a:t>مثال على هذه السياسات: نسبة منخفضة من التضخم، أسعار فائدة منخفضة، مستوى أسعار تبادل مستقرة . </a:t>
            </a:r>
          </a:p>
        </p:txBody>
      </p:sp>
      <p:sp>
        <p:nvSpPr>
          <p:cNvPr id="30" name="TextBox 30"/>
          <p:cNvSpPr txBox="1"/>
          <p:nvPr/>
        </p:nvSpPr>
        <p:spPr>
          <a:xfrm>
            <a:off x="1081808" y="3593221"/>
            <a:ext cx="7808660" cy="604520"/>
          </a:xfrm>
          <a:prstGeom prst="rect">
            <a:avLst/>
          </a:prstGeom>
        </p:spPr>
        <p:txBody>
          <a:bodyPr lIns="0" tIns="0" rIns="0" bIns="0" rtlCol="0" anchor="t">
            <a:spAutoFit/>
          </a:bodyPr>
          <a:lstStyle/>
          <a:p>
            <a:pPr algn="r" rtl="1">
              <a:lnSpc>
                <a:spcPts val="4959"/>
              </a:lnSpc>
            </a:pPr>
            <a:r>
              <a:rPr lang="ar-EG" sz="3099" b="1" spc="32">
                <a:solidFill>
                  <a:srgbClr val="FF6600"/>
                </a:solidFill>
                <a:latin typeface="Almarai Bold"/>
                <a:ea typeface="Almarai Bold"/>
                <a:cs typeface="Almarai Bold"/>
                <a:sym typeface="Almarai Bold"/>
                <a:rtl/>
              </a:rPr>
              <a:t>الهدف منها هو: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flipH="1">
            <a:off x="10051950" y="4964472"/>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51950" y="6133489"/>
            <a:ext cx="6474622" cy="911843"/>
          </a:xfrm>
          <a:custGeom>
            <a:avLst/>
            <a:gdLst/>
            <a:ahLst/>
            <a:cxnLst/>
            <a:rect l="l" t="t" r="r" b="b"/>
            <a:pathLst>
              <a:path w="6474622" h="911843">
                <a:moveTo>
                  <a:pt x="6474622" y="0"/>
                </a:moveTo>
                <a:lnTo>
                  <a:pt x="0" y="0"/>
                </a:lnTo>
                <a:lnTo>
                  <a:pt x="0" y="911843"/>
                </a:lnTo>
                <a:lnTo>
                  <a:pt x="6474622" y="911843"/>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4" name="Freeform 4"/>
          <p:cNvSpPr/>
          <p:nvPr/>
        </p:nvSpPr>
        <p:spPr>
          <a:xfrm flipH="1">
            <a:off x="10051950" y="7299455"/>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5" name="Freeform 5"/>
          <p:cNvSpPr/>
          <p:nvPr/>
        </p:nvSpPr>
        <p:spPr>
          <a:xfrm flipH="1">
            <a:off x="2162720" y="4941373"/>
            <a:ext cx="6981280" cy="983197"/>
          </a:xfrm>
          <a:custGeom>
            <a:avLst/>
            <a:gdLst/>
            <a:ahLst/>
            <a:cxnLst/>
            <a:rect l="l" t="t" r="r" b="b"/>
            <a:pathLst>
              <a:path w="6981280" h="983197">
                <a:moveTo>
                  <a:pt x="6981280" y="0"/>
                </a:moveTo>
                <a:lnTo>
                  <a:pt x="0" y="0"/>
                </a:lnTo>
                <a:lnTo>
                  <a:pt x="0" y="983197"/>
                </a:lnTo>
                <a:lnTo>
                  <a:pt x="6981280" y="983197"/>
                </a:lnTo>
                <a:lnTo>
                  <a:pt x="698128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6" name="Freeform 6"/>
          <p:cNvSpPr/>
          <p:nvPr/>
        </p:nvSpPr>
        <p:spPr>
          <a:xfrm flipH="1">
            <a:off x="2162720" y="6133489"/>
            <a:ext cx="6981280" cy="983197"/>
          </a:xfrm>
          <a:custGeom>
            <a:avLst/>
            <a:gdLst/>
            <a:ahLst/>
            <a:cxnLst/>
            <a:rect l="l" t="t" r="r" b="b"/>
            <a:pathLst>
              <a:path w="6981280" h="983197">
                <a:moveTo>
                  <a:pt x="6981280" y="0"/>
                </a:moveTo>
                <a:lnTo>
                  <a:pt x="0" y="0"/>
                </a:lnTo>
                <a:lnTo>
                  <a:pt x="0" y="983197"/>
                </a:lnTo>
                <a:lnTo>
                  <a:pt x="6981280" y="983197"/>
                </a:lnTo>
                <a:lnTo>
                  <a:pt x="698128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7" name="Freeform 7"/>
          <p:cNvSpPr/>
          <p:nvPr/>
        </p:nvSpPr>
        <p:spPr>
          <a:xfrm>
            <a:off x="16125825" y="4810784"/>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125825" y="5924570"/>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9" name="Freeform 9"/>
          <p:cNvSpPr/>
          <p:nvPr/>
        </p:nvSpPr>
        <p:spPr>
          <a:xfrm>
            <a:off x="16125825" y="707593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10" name="Freeform 10"/>
          <p:cNvSpPr/>
          <p:nvPr/>
        </p:nvSpPr>
        <p:spPr>
          <a:xfrm>
            <a:off x="8743245" y="4810784"/>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1" name="Freeform 11"/>
          <p:cNvSpPr/>
          <p:nvPr/>
        </p:nvSpPr>
        <p:spPr>
          <a:xfrm>
            <a:off x="8743245" y="6028130"/>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grpSp>
        <p:nvGrpSpPr>
          <p:cNvPr id="12" name="Group 12"/>
          <p:cNvGrpSpPr/>
          <p:nvPr/>
        </p:nvGrpSpPr>
        <p:grpSpPr>
          <a:xfrm>
            <a:off x="503394" y="8794186"/>
            <a:ext cx="1156827" cy="1156827"/>
            <a:chOff x="0" y="0"/>
            <a:chExt cx="1542436" cy="1542436"/>
          </a:xfrm>
        </p:grpSpPr>
        <p:sp>
          <p:nvSpPr>
            <p:cNvPr id="13" name="Freeform 1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4" name="TextBox 1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02</a:t>
              </a:r>
            </a:p>
          </p:txBody>
        </p:sp>
      </p:grpSp>
      <p:sp>
        <p:nvSpPr>
          <p:cNvPr id="15" name="Freeform 15"/>
          <p:cNvSpPr/>
          <p:nvPr/>
        </p:nvSpPr>
        <p:spPr>
          <a:xfrm>
            <a:off x="6369958" y="3273104"/>
            <a:ext cx="5548084" cy="1185903"/>
          </a:xfrm>
          <a:custGeom>
            <a:avLst/>
            <a:gdLst/>
            <a:ahLst/>
            <a:cxnLst/>
            <a:rect l="l" t="t" r="r" b="b"/>
            <a:pathLst>
              <a:path w="5548084" h="1185903">
                <a:moveTo>
                  <a:pt x="0" y="0"/>
                </a:moveTo>
                <a:lnTo>
                  <a:pt x="5548084" y="0"/>
                </a:lnTo>
                <a:lnTo>
                  <a:pt x="5548084" y="1185903"/>
                </a:lnTo>
                <a:lnTo>
                  <a:pt x="0" y="11859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6" name="Freeform 16"/>
          <p:cNvSpPr/>
          <p:nvPr/>
        </p:nvSpPr>
        <p:spPr>
          <a:xfrm>
            <a:off x="13428969" y="-605502"/>
            <a:ext cx="4466086" cy="2908539"/>
          </a:xfrm>
          <a:custGeom>
            <a:avLst/>
            <a:gdLst/>
            <a:ahLst/>
            <a:cxnLst/>
            <a:rect l="l" t="t" r="r" b="b"/>
            <a:pathLst>
              <a:path w="4466086" h="2908539">
                <a:moveTo>
                  <a:pt x="0" y="0"/>
                </a:moveTo>
                <a:lnTo>
                  <a:pt x="4466086" y="0"/>
                </a:lnTo>
                <a:lnTo>
                  <a:pt x="4466086" y="2908539"/>
                </a:lnTo>
                <a:lnTo>
                  <a:pt x="0" y="2908539"/>
                </a:lnTo>
                <a:lnTo>
                  <a:pt x="0" y="0"/>
                </a:lnTo>
                <a:close/>
              </a:path>
            </a:pathLst>
          </a:custGeom>
          <a:blipFill>
            <a:blip r:embed="rId16"/>
            <a:stretch>
              <a:fillRect/>
            </a:stretch>
          </a:blipFill>
        </p:spPr>
        <p:txBody>
          <a:bodyPr/>
          <a:lstStyle/>
          <a:p>
            <a:endParaRPr lang="en-US"/>
          </a:p>
        </p:txBody>
      </p:sp>
      <p:sp>
        <p:nvSpPr>
          <p:cNvPr id="17" name="TextBox 17"/>
          <p:cNvSpPr txBox="1"/>
          <p:nvPr/>
        </p:nvSpPr>
        <p:spPr>
          <a:xfrm>
            <a:off x="4730817" y="3492179"/>
            <a:ext cx="8698152" cy="725737"/>
          </a:xfrm>
          <a:prstGeom prst="rect">
            <a:avLst/>
          </a:prstGeom>
        </p:spPr>
        <p:txBody>
          <a:bodyPr lIns="0" tIns="0" rIns="0" bIns="0" rtlCol="0" anchor="t">
            <a:spAutoFit/>
          </a:bodyPr>
          <a:lstStyle/>
          <a:p>
            <a:pPr marL="0" lvl="0" indent="0" algn="ctr" rtl="1">
              <a:lnSpc>
                <a:spcPts val="5530"/>
              </a:lnSpc>
              <a:spcBef>
                <a:spcPct val="0"/>
              </a:spcBef>
            </a:pPr>
            <a:r>
              <a:rPr lang="ar-EG" sz="5120" b="1" u="none" strike="noStrike">
                <a:solidFill>
                  <a:srgbClr val="000000"/>
                </a:solidFill>
                <a:latin typeface="Almarai Bold"/>
                <a:ea typeface="Almarai Bold"/>
                <a:cs typeface="Almarai Bold"/>
                <a:sym typeface="Almarai Bold"/>
                <a:rtl/>
              </a:rPr>
              <a:t>محتويات الفصل</a:t>
            </a:r>
          </a:p>
        </p:txBody>
      </p:sp>
      <p:sp>
        <p:nvSpPr>
          <p:cNvPr id="18" name="TextBox 18"/>
          <p:cNvSpPr txBox="1"/>
          <p:nvPr/>
        </p:nvSpPr>
        <p:spPr>
          <a:xfrm>
            <a:off x="10699577" y="5026382"/>
            <a:ext cx="4838611" cy="618887"/>
          </a:xfrm>
          <a:prstGeom prst="rect">
            <a:avLst/>
          </a:prstGeom>
        </p:spPr>
        <p:txBody>
          <a:bodyPr lIns="0" tIns="0" rIns="0" bIns="0" rtlCol="0" anchor="t">
            <a:spAutoFit/>
          </a:bodyPr>
          <a:lstStyle/>
          <a:p>
            <a:pPr marL="0" lvl="1" indent="0" algn="ctr" rtl="1">
              <a:lnSpc>
                <a:spcPts val="5019"/>
              </a:lnSpc>
              <a:spcBef>
                <a:spcPct val="0"/>
              </a:spcBef>
            </a:pPr>
            <a:r>
              <a:rPr lang="ar-EG" sz="3346" b="1">
                <a:solidFill>
                  <a:srgbClr val="000000"/>
                </a:solidFill>
                <a:latin typeface="Almarai Bold"/>
                <a:ea typeface="Almarai Bold"/>
                <a:cs typeface="Almarai Bold"/>
                <a:sym typeface="Almarai Bold"/>
                <a:rtl/>
              </a:rPr>
              <a:t>مقدمة</a:t>
            </a:r>
          </a:p>
        </p:txBody>
      </p:sp>
      <p:sp>
        <p:nvSpPr>
          <p:cNvPr id="19" name="TextBox 19"/>
          <p:cNvSpPr txBox="1"/>
          <p:nvPr/>
        </p:nvSpPr>
        <p:spPr>
          <a:xfrm>
            <a:off x="10978424" y="6238818"/>
            <a:ext cx="4559763" cy="615461"/>
          </a:xfrm>
          <a:prstGeom prst="rect">
            <a:avLst/>
          </a:prstGeom>
        </p:spPr>
        <p:txBody>
          <a:bodyPr lIns="0" tIns="0" rIns="0" bIns="0" rtlCol="0" anchor="t">
            <a:spAutoFit/>
          </a:bodyPr>
          <a:lstStyle/>
          <a:p>
            <a:pPr algn="ctr" rtl="1">
              <a:lnSpc>
                <a:spcPts val="5019"/>
              </a:lnSpc>
            </a:pPr>
            <a:r>
              <a:rPr lang="ar-EG" sz="3346" b="1">
                <a:solidFill>
                  <a:srgbClr val="000000"/>
                </a:solidFill>
                <a:latin typeface="Almarai Bold"/>
                <a:ea typeface="Almarai Bold"/>
                <a:cs typeface="Almarai Bold"/>
                <a:sym typeface="Almarai Bold"/>
                <a:rtl/>
              </a:rPr>
              <a:t>منظومة ريادة الأعمال</a:t>
            </a:r>
          </a:p>
        </p:txBody>
      </p:sp>
      <p:sp>
        <p:nvSpPr>
          <p:cNvPr id="20" name="TextBox 20"/>
          <p:cNvSpPr txBox="1"/>
          <p:nvPr/>
        </p:nvSpPr>
        <p:spPr>
          <a:xfrm>
            <a:off x="2103701" y="5095503"/>
            <a:ext cx="6815467" cy="499695"/>
          </a:xfrm>
          <a:prstGeom prst="rect">
            <a:avLst/>
          </a:prstGeom>
        </p:spPr>
        <p:txBody>
          <a:bodyPr lIns="0" tIns="0" rIns="0" bIns="0" rtlCol="0" anchor="t">
            <a:spAutoFit/>
          </a:bodyPr>
          <a:lstStyle/>
          <a:p>
            <a:pPr marL="0" lvl="1" indent="0" algn="ctr" rtl="1">
              <a:lnSpc>
                <a:spcPts val="4068"/>
              </a:lnSpc>
              <a:spcBef>
                <a:spcPct val="0"/>
              </a:spcBef>
            </a:pPr>
            <a:r>
              <a:rPr lang="ar-EG" sz="2712" b="1">
                <a:solidFill>
                  <a:srgbClr val="000000"/>
                </a:solidFill>
                <a:latin typeface="Almarai Bold"/>
                <a:ea typeface="Almarai Bold"/>
                <a:cs typeface="Almarai Bold"/>
                <a:sym typeface="Almarai Bold"/>
                <a:rtl/>
              </a:rPr>
              <a:t>السلبيات والمخاطر المحتملة لريادة الأعمال</a:t>
            </a:r>
          </a:p>
        </p:txBody>
      </p:sp>
      <p:sp>
        <p:nvSpPr>
          <p:cNvPr id="21" name="TextBox 21"/>
          <p:cNvSpPr txBox="1"/>
          <p:nvPr/>
        </p:nvSpPr>
        <p:spPr>
          <a:xfrm>
            <a:off x="10384855" y="7378707"/>
            <a:ext cx="5334307" cy="618887"/>
          </a:xfrm>
          <a:prstGeom prst="rect">
            <a:avLst/>
          </a:prstGeom>
        </p:spPr>
        <p:txBody>
          <a:bodyPr lIns="0" tIns="0" rIns="0" bIns="0" rtlCol="0" anchor="t">
            <a:spAutoFit/>
          </a:bodyPr>
          <a:lstStyle/>
          <a:p>
            <a:pPr marL="0" lvl="1" indent="0" algn="ctr" rtl="1">
              <a:lnSpc>
                <a:spcPts val="5019"/>
              </a:lnSpc>
              <a:spcBef>
                <a:spcPct val="0"/>
              </a:spcBef>
            </a:pPr>
            <a:r>
              <a:rPr lang="ar-EG" sz="3346" b="1">
                <a:solidFill>
                  <a:srgbClr val="000000"/>
                </a:solidFill>
                <a:latin typeface="Almarai Bold"/>
                <a:ea typeface="Almarai Bold"/>
                <a:cs typeface="Almarai Bold"/>
                <a:sym typeface="Almarai Bold"/>
                <a:rtl/>
              </a:rPr>
              <a:t>فوائد ريادة الأعمال</a:t>
            </a:r>
          </a:p>
        </p:txBody>
      </p:sp>
      <p:sp>
        <p:nvSpPr>
          <p:cNvPr id="22" name="TextBox 22"/>
          <p:cNvSpPr txBox="1"/>
          <p:nvPr/>
        </p:nvSpPr>
        <p:spPr>
          <a:xfrm>
            <a:off x="2180414" y="6248420"/>
            <a:ext cx="6662042" cy="548742"/>
          </a:xfrm>
          <a:prstGeom prst="rect">
            <a:avLst/>
          </a:prstGeom>
        </p:spPr>
        <p:txBody>
          <a:bodyPr lIns="0" tIns="0" rIns="0" bIns="0" rtlCol="0" anchor="t">
            <a:spAutoFit/>
          </a:bodyPr>
          <a:lstStyle/>
          <a:p>
            <a:pPr marL="0" lvl="1" indent="0" algn="ctr" rtl="1">
              <a:lnSpc>
                <a:spcPts val="4427"/>
              </a:lnSpc>
              <a:spcBef>
                <a:spcPct val="0"/>
              </a:spcBef>
            </a:pPr>
            <a:r>
              <a:rPr lang="ar-EG" sz="2951" b="1">
                <a:solidFill>
                  <a:srgbClr val="000000"/>
                </a:solidFill>
                <a:latin typeface="Almarai Bold"/>
                <a:ea typeface="Almarai Bold"/>
                <a:cs typeface="Almarai Bold"/>
                <a:sym typeface="Almarai Bold"/>
                <a:rtl/>
              </a:rPr>
              <a:t>دور ريادة الأعمال في النمو الاقتصادي</a:t>
            </a:r>
          </a:p>
        </p:txBody>
      </p:sp>
      <p:sp>
        <p:nvSpPr>
          <p:cNvPr id="23" name="TextBox 23"/>
          <p:cNvSpPr txBox="1"/>
          <p:nvPr/>
        </p:nvSpPr>
        <p:spPr>
          <a:xfrm>
            <a:off x="12702486" y="892008"/>
            <a:ext cx="5671403" cy="810954"/>
          </a:xfrm>
          <a:prstGeom prst="rect">
            <a:avLst/>
          </a:prstGeom>
        </p:spPr>
        <p:txBody>
          <a:bodyPr lIns="0" tIns="0" rIns="0" bIns="0" rtlCol="0" anchor="t">
            <a:spAutoFit/>
          </a:bodyPr>
          <a:lstStyle/>
          <a:p>
            <a:pPr algn="ctr">
              <a:lnSpc>
                <a:spcPts val="6269"/>
              </a:lnSpc>
            </a:pPr>
            <a:r>
              <a:rPr lang="ar-EG" sz="5224" b="1">
                <a:solidFill>
                  <a:srgbClr val="000000"/>
                </a:solidFill>
                <a:latin typeface="Almarai Bold"/>
                <a:ea typeface="Almarai Bold"/>
                <a:cs typeface="Almarai Bold"/>
                <a:sym typeface="Almarai Bold"/>
                <a:rtl/>
              </a:rPr>
              <a:t>الفصل الثاني</a:t>
            </a:r>
          </a:p>
        </p:txBody>
      </p:sp>
      <p:sp>
        <p:nvSpPr>
          <p:cNvPr id="24" name="TextBox 24"/>
          <p:cNvSpPr txBox="1"/>
          <p:nvPr/>
        </p:nvSpPr>
        <p:spPr>
          <a:xfrm>
            <a:off x="4843261" y="839243"/>
            <a:ext cx="8884540" cy="1857375"/>
          </a:xfrm>
          <a:prstGeom prst="rect">
            <a:avLst/>
          </a:prstGeom>
        </p:spPr>
        <p:txBody>
          <a:bodyPr lIns="0" tIns="0" rIns="0" bIns="0" rtlCol="0" anchor="t">
            <a:spAutoFit/>
          </a:bodyPr>
          <a:lstStyle/>
          <a:p>
            <a:pPr algn="ctr" rtl="1">
              <a:lnSpc>
                <a:spcPts val="7148"/>
              </a:lnSpc>
            </a:pPr>
            <a:r>
              <a:rPr lang="ar-EG" sz="5957" b="1">
                <a:solidFill>
                  <a:srgbClr val="FF6600"/>
                </a:solidFill>
                <a:latin typeface="Almarai Bold"/>
                <a:ea typeface="Almarai Bold"/>
                <a:cs typeface="Almarai Bold"/>
                <a:sym typeface="Almarai Bold"/>
                <a:rtl/>
              </a:rPr>
              <a:t>المنظومة البيئية لريادة الأعمال</a:t>
            </a:r>
          </a:p>
        </p:txBody>
      </p:sp>
      <p:sp>
        <p:nvSpPr>
          <p:cNvPr id="25" name="TextBox 25"/>
          <p:cNvSpPr txBox="1"/>
          <p:nvPr/>
        </p:nvSpPr>
        <p:spPr>
          <a:xfrm>
            <a:off x="2162720" y="9248775"/>
            <a:ext cx="2510583"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6" name="Freeform 26"/>
          <p:cNvSpPr/>
          <p:nvPr/>
        </p:nvSpPr>
        <p:spPr>
          <a:xfrm rot="1830240" flipH="1">
            <a:off x="-357568" y="-919183"/>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268016" y="3994730"/>
            <a:ext cx="16004387" cy="4596027"/>
            <a:chOff x="0" y="0"/>
            <a:chExt cx="4215147" cy="1210476"/>
          </a:xfrm>
        </p:grpSpPr>
        <p:sp>
          <p:nvSpPr>
            <p:cNvPr id="3" name="Freeform 3"/>
            <p:cNvSpPr/>
            <p:nvPr/>
          </p:nvSpPr>
          <p:spPr>
            <a:xfrm>
              <a:off x="0" y="0"/>
              <a:ext cx="4215147" cy="1210476"/>
            </a:xfrm>
            <a:custGeom>
              <a:avLst/>
              <a:gdLst/>
              <a:ahLst/>
              <a:cxnLst/>
              <a:rect l="l" t="t" r="r" b="b"/>
              <a:pathLst>
                <a:path w="4215147" h="1210476">
                  <a:moveTo>
                    <a:pt x="14996" y="0"/>
                  </a:moveTo>
                  <a:lnTo>
                    <a:pt x="4200151" y="0"/>
                  </a:lnTo>
                  <a:cubicBezTo>
                    <a:pt x="4204129" y="0"/>
                    <a:pt x="4207943" y="1580"/>
                    <a:pt x="4210755" y="4392"/>
                  </a:cubicBezTo>
                  <a:cubicBezTo>
                    <a:pt x="4213568" y="7204"/>
                    <a:pt x="4215147" y="11019"/>
                    <a:pt x="4215147" y="14996"/>
                  </a:cubicBezTo>
                  <a:lnTo>
                    <a:pt x="4215147" y="1195480"/>
                  </a:lnTo>
                  <a:cubicBezTo>
                    <a:pt x="4215147" y="1203762"/>
                    <a:pt x="4208433" y="1210476"/>
                    <a:pt x="4200151" y="1210476"/>
                  </a:cubicBezTo>
                  <a:lnTo>
                    <a:pt x="14996" y="1210476"/>
                  </a:lnTo>
                  <a:cubicBezTo>
                    <a:pt x="11019" y="1210476"/>
                    <a:pt x="7204" y="1208896"/>
                    <a:pt x="4392" y="1206084"/>
                  </a:cubicBezTo>
                  <a:cubicBezTo>
                    <a:pt x="1580" y="1203272"/>
                    <a:pt x="0" y="1199457"/>
                    <a:pt x="0" y="1195480"/>
                  </a:cubicBezTo>
                  <a:lnTo>
                    <a:pt x="0" y="14996"/>
                  </a:lnTo>
                  <a:cubicBezTo>
                    <a:pt x="0" y="11019"/>
                    <a:pt x="1580" y="7204"/>
                    <a:pt x="4392" y="4392"/>
                  </a:cubicBezTo>
                  <a:cubicBezTo>
                    <a:pt x="7204" y="1580"/>
                    <a:pt x="11019" y="0"/>
                    <a:pt x="14996"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215147" cy="1220001"/>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grpSp>
        <p:nvGrpSpPr>
          <p:cNvPr id="9" name="Group 9"/>
          <p:cNvGrpSpPr/>
          <p:nvPr/>
        </p:nvGrpSpPr>
        <p:grpSpPr>
          <a:xfrm>
            <a:off x="503394" y="8916092"/>
            <a:ext cx="1156827" cy="1156827"/>
            <a:chOff x="0" y="0"/>
            <a:chExt cx="1542436" cy="1542436"/>
          </a:xfrm>
        </p:grpSpPr>
        <p:sp>
          <p:nvSpPr>
            <p:cNvPr id="10" name="Freeform 10"/>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1" name="TextBox 11"/>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20</a:t>
              </a:r>
            </a:p>
          </p:txBody>
        </p:sp>
      </p:grpSp>
      <p:sp>
        <p:nvSpPr>
          <p:cNvPr id="12" name="Freeform 12"/>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4"/>
          <p:cNvSpPr txBox="1"/>
          <p:nvPr/>
        </p:nvSpPr>
        <p:spPr>
          <a:xfrm>
            <a:off x="6711755" y="809138"/>
            <a:ext cx="5032056" cy="63817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منظومة ريادة الأعمال</a:t>
            </a:r>
          </a:p>
        </p:txBody>
      </p:sp>
      <p:sp>
        <p:nvSpPr>
          <p:cNvPr id="15" name="TextBox 15"/>
          <p:cNvSpPr txBox="1"/>
          <p:nvPr/>
        </p:nvSpPr>
        <p:spPr>
          <a:xfrm>
            <a:off x="2160651" y="9389731"/>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grpSp>
        <p:nvGrpSpPr>
          <p:cNvPr id="16" name="Group 16"/>
          <p:cNvGrpSpPr/>
          <p:nvPr/>
        </p:nvGrpSpPr>
        <p:grpSpPr>
          <a:xfrm>
            <a:off x="6129049" y="3494768"/>
            <a:ext cx="11035001" cy="688041"/>
            <a:chOff x="0" y="0"/>
            <a:chExt cx="2906338" cy="181212"/>
          </a:xfrm>
        </p:grpSpPr>
        <p:sp>
          <p:nvSpPr>
            <p:cNvPr id="17" name="Freeform 17"/>
            <p:cNvSpPr/>
            <p:nvPr/>
          </p:nvSpPr>
          <p:spPr>
            <a:xfrm>
              <a:off x="0" y="0"/>
              <a:ext cx="2906338" cy="181212"/>
            </a:xfrm>
            <a:custGeom>
              <a:avLst/>
              <a:gdLst/>
              <a:ahLst/>
              <a:cxnLst/>
              <a:rect l="l" t="t" r="r" b="b"/>
              <a:pathLst>
                <a:path w="2906338" h="181212">
                  <a:moveTo>
                    <a:pt x="35781" y="0"/>
                  </a:moveTo>
                  <a:lnTo>
                    <a:pt x="2870557" y="0"/>
                  </a:lnTo>
                  <a:cubicBezTo>
                    <a:pt x="2880047" y="0"/>
                    <a:pt x="2889148" y="3770"/>
                    <a:pt x="2895858" y="10480"/>
                  </a:cubicBezTo>
                  <a:cubicBezTo>
                    <a:pt x="2902568" y="17190"/>
                    <a:pt x="2906338" y="26291"/>
                    <a:pt x="2906338" y="35781"/>
                  </a:cubicBezTo>
                  <a:lnTo>
                    <a:pt x="2906338" y="145432"/>
                  </a:lnTo>
                  <a:cubicBezTo>
                    <a:pt x="2906338" y="154922"/>
                    <a:pt x="2902568" y="164022"/>
                    <a:pt x="2895858" y="170733"/>
                  </a:cubicBezTo>
                  <a:cubicBezTo>
                    <a:pt x="2889148" y="177443"/>
                    <a:pt x="2880047" y="181212"/>
                    <a:pt x="2870557" y="181212"/>
                  </a:cubicBezTo>
                  <a:lnTo>
                    <a:pt x="35781" y="181212"/>
                  </a:lnTo>
                  <a:cubicBezTo>
                    <a:pt x="26291" y="181212"/>
                    <a:pt x="17190" y="177443"/>
                    <a:pt x="10480" y="170733"/>
                  </a:cubicBezTo>
                  <a:cubicBezTo>
                    <a:pt x="3770" y="164022"/>
                    <a:pt x="0" y="154922"/>
                    <a:pt x="0" y="145432"/>
                  </a:cubicBezTo>
                  <a:lnTo>
                    <a:pt x="0" y="35781"/>
                  </a:lnTo>
                  <a:cubicBezTo>
                    <a:pt x="0" y="26291"/>
                    <a:pt x="3770" y="17190"/>
                    <a:pt x="10480" y="10480"/>
                  </a:cubicBezTo>
                  <a:cubicBezTo>
                    <a:pt x="17190" y="3770"/>
                    <a:pt x="26291" y="0"/>
                    <a:pt x="35781" y="0"/>
                  </a:cubicBezTo>
                  <a:close/>
                </a:path>
              </a:pathLst>
            </a:custGeom>
            <a:solidFill>
              <a:srgbClr val="00B050"/>
            </a:solidFill>
          </p:spPr>
          <p:txBody>
            <a:bodyPr/>
            <a:lstStyle/>
            <a:p>
              <a:endParaRPr lang="en-US"/>
            </a:p>
          </p:txBody>
        </p:sp>
        <p:sp>
          <p:nvSpPr>
            <p:cNvPr id="18" name="TextBox 18"/>
            <p:cNvSpPr txBox="1"/>
            <p:nvPr/>
          </p:nvSpPr>
          <p:spPr>
            <a:xfrm>
              <a:off x="0" y="-9525"/>
              <a:ext cx="2906338" cy="190737"/>
            </a:xfrm>
            <a:prstGeom prst="rect">
              <a:avLst/>
            </a:prstGeom>
          </p:spPr>
          <p:txBody>
            <a:bodyPr lIns="50800" tIns="50800" rIns="50800" bIns="50800" rtlCol="0" anchor="ctr"/>
            <a:lstStyle/>
            <a:p>
              <a:pPr algn="ctr">
                <a:lnSpc>
                  <a:spcPts val="1980"/>
                </a:lnSpc>
              </a:pPr>
              <a:endParaRPr/>
            </a:p>
          </p:txBody>
        </p:sp>
      </p:grpSp>
      <p:sp>
        <p:nvSpPr>
          <p:cNvPr id="19" name="TextBox 19"/>
          <p:cNvSpPr txBox="1"/>
          <p:nvPr/>
        </p:nvSpPr>
        <p:spPr>
          <a:xfrm>
            <a:off x="6328781" y="3549497"/>
            <a:ext cx="10302141" cy="504825"/>
          </a:xfrm>
          <a:prstGeom prst="rect">
            <a:avLst/>
          </a:prstGeom>
        </p:spPr>
        <p:txBody>
          <a:bodyPr lIns="0" tIns="0" rIns="0" bIns="0" rtlCol="0" anchor="t">
            <a:spAutoFit/>
          </a:bodyPr>
          <a:lstStyle/>
          <a:p>
            <a:pPr algn="r" rtl="1">
              <a:lnSpc>
                <a:spcPts val="3849"/>
              </a:lnSpc>
            </a:pPr>
            <a:r>
              <a:rPr lang="ar-EG" sz="3208" b="1">
                <a:solidFill>
                  <a:srgbClr val="000000"/>
                </a:solidFill>
                <a:latin typeface="Almarai Bold"/>
                <a:ea typeface="Almarai Bold"/>
                <a:cs typeface="Almarai Bold"/>
                <a:sym typeface="Almarai Bold"/>
                <a:rtl/>
              </a:rPr>
              <a:t>ولعل أبرز العوامل الاقتصادية الداعمة لنمو ريادة الأعمال</a:t>
            </a:r>
          </a:p>
        </p:txBody>
      </p:sp>
      <p:sp>
        <p:nvSpPr>
          <p:cNvPr id="20" name="TextBox 20"/>
          <p:cNvSpPr txBox="1"/>
          <p:nvPr/>
        </p:nvSpPr>
        <p:spPr>
          <a:xfrm>
            <a:off x="1660221" y="4432880"/>
            <a:ext cx="15331953" cy="3686175"/>
          </a:xfrm>
          <a:prstGeom prst="rect">
            <a:avLst/>
          </a:prstGeom>
        </p:spPr>
        <p:txBody>
          <a:bodyPr lIns="0" tIns="0" rIns="0" bIns="0" rtlCol="0" anchor="t">
            <a:spAutoFit/>
          </a:bodyPr>
          <a:lstStyle/>
          <a:p>
            <a:pPr marL="542925" lvl="1" indent="-271462" algn="r" rtl="1">
              <a:lnSpc>
                <a:spcPts val="4800"/>
              </a:lnSpc>
              <a:buFont typeface="Arial"/>
              <a:buChar char="•"/>
            </a:pPr>
            <a:r>
              <a:rPr lang="ar-EG" sz="3000" b="1" spc="30">
                <a:solidFill>
                  <a:srgbClr val="000000"/>
                </a:solidFill>
                <a:latin typeface="Almarai Bold"/>
                <a:ea typeface="Almarai Bold"/>
                <a:cs typeface="Almarai Bold"/>
                <a:sym typeface="Almarai Bold"/>
                <a:rtl/>
              </a:rPr>
              <a:t>التوسع في الصناديق الحكومية المانحة للقروض لرواد الأعمال. بحيث تكون تلك القروض بدون فائدة وذات أمد طويل لتسديدها وفق تسهيلات دفع ميسرة وإجراءات نظامية متوازنة. </a:t>
            </a:r>
          </a:p>
          <a:p>
            <a:pPr marL="542925" lvl="1" indent="-271462" algn="r" rtl="1">
              <a:lnSpc>
                <a:spcPts val="4800"/>
              </a:lnSpc>
              <a:buFont typeface="Arial"/>
              <a:buChar char="•"/>
            </a:pPr>
            <a:r>
              <a:rPr lang="ar-EG" sz="3000" b="1" spc="31">
                <a:solidFill>
                  <a:srgbClr val="000000"/>
                </a:solidFill>
                <a:latin typeface="Almarai Bold"/>
                <a:ea typeface="Almarai Bold"/>
                <a:cs typeface="Almarai Bold"/>
                <a:sym typeface="Almarai Bold"/>
                <a:rtl/>
              </a:rPr>
              <a:t>وجود صناديق أشبه ما تكون بصناديق القروض الحسنة (</a:t>
            </a:r>
            <a:r>
              <a:rPr lang="en-US" sz="3000" b="1" spc="31">
                <a:solidFill>
                  <a:srgbClr val="000000"/>
                </a:solidFill>
                <a:latin typeface="Almarai Bold"/>
                <a:ea typeface="Almarai Bold"/>
                <a:cs typeface="Almarai Bold"/>
                <a:sym typeface="Almarai Bold"/>
              </a:rPr>
              <a:t>Angel Funding</a:t>
            </a:r>
            <a:r>
              <a:rPr lang="ar-EG" sz="3000" b="1" spc="31">
                <a:solidFill>
                  <a:srgbClr val="000000"/>
                </a:solidFill>
                <a:latin typeface="Almarai Bold"/>
                <a:ea typeface="Almarai Bold"/>
                <a:cs typeface="Almarai Bold"/>
                <a:sym typeface="Almarai Bold"/>
                <a:rtl/>
              </a:rPr>
              <a:t>) يعد أمراً مكملاً للدور الاقتصادي، حيث تتحمل هذه الصناديق مسؤولية المخاطرة في طرح المنتجات الجديدة، أو تسويق الاختراعات. وهذا هو ما يسميه بعض المختصين بالمستثمر الملاك. </a:t>
            </a:r>
          </a:p>
        </p:txBody>
      </p:sp>
      <p:sp>
        <p:nvSpPr>
          <p:cNvPr id="21" name="Freeform 21"/>
          <p:cNvSpPr/>
          <p:nvPr/>
        </p:nvSpPr>
        <p:spPr>
          <a:xfrm>
            <a:off x="16073379" y="2231091"/>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22" name="TextBox 22"/>
          <p:cNvSpPr txBox="1"/>
          <p:nvPr/>
        </p:nvSpPr>
        <p:spPr>
          <a:xfrm>
            <a:off x="10087117" y="2426445"/>
            <a:ext cx="5986262" cy="542027"/>
          </a:xfrm>
          <a:prstGeom prst="rect">
            <a:avLst/>
          </a:prstGeom>
        </p:spPr>
        <p:txBody>
          <a:bodyPr lIns="0" tIns="0" rIns="0" bIns="0" rtlCol="0" anchor="t">
            <a:spAutoFit/>
          </a:bodyPr>
          <a:lstStyle/>
          <a:p>
            <a:pPr algn="ctr" rtl="1">
              <a:lnSpc>
                <a:spcPts val="4167"/>
              </a:lnSpc>
            </a:pPr>
            <a:r>
              <a:rPr lang="ar-EG" sz="3472" b="1">
                <a:solidFill>
                  <a:srgbClr val="000000"/>
                </a:solidFill>
                <a:latin typeface="Almarai Bold"/>
                <a:ea typeface="Almarai Bold"/>
                <a:cs typeface="Almarai Bold"/>
                <a:sym typeface="Almarai Bold"/>
                <a:rtl/>
              </a:rPr>
              <a:t>ثانياً: عوامل المنظومة الكلية</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268016" y="3994730"/>
            <a:ext cx="16004387" cy="4596027"/>
            <a:chOff x="0" y="0"/>
            <a:chExt cx="4215147" cy="1210476"/>
          </a:xfrm>
        </p:grpSpPr>
        <p:sp>
          <p:nvSpPr>
            <p:cNvPr id="3" name="Freeform 3"/>
            <p:cNvSpPr/>
            <p:nvPr/>
          </p:nvSpPr>
          <p:spPr>
            <a:xfrm>
              <a:off x="0" y="0"/>
              <a:ext cx="4215147" cy="1210476"/>
            </a:xfrm>
            <a:custGeom>
              <a:avLst/>
              <a:gdLst/>
              <a:ahLst/>
              <a:cxnLst/>
              <a:rect l="l" t="t" r="r" b="b"/>
              <a:pathLst>
                <a:path w="4215147" h="1210476">
                  <a:moveTo>
                    <a:pt x="14996" y="0"/>
                  </a:moveTo>
                  <a:lnTo>
                    <a:pt x="4200151" y="0"/>
                  </a:lnTo>
                  <a:cubicBezTo>
                    <a:pt x="4204129" y="0"/>
                    <a:pt x="4207943" y="1580"/>
                    <a:pt x="4210755" y="4392"/>
                  </a:cubicBezTo>
                  <a:cubicBezTo>
                    <a:pt x="4213568" y="7204"/>
                    <a:pt x="4215147" y="11019"/>
                    <a:pt x="4215147" y="14996"/>
                  </a:cubicBezTo>
                  <a:lnTo>
                    <a:pt x="4215147" y="1195480"/>
                  </a:lnTo>
                  <a:cubicBezTo>
                    <a:pt x="4215147" y="1203762"/>
                    <a:pt x="4208433" y="1210476"/>
                    <a:pt x="4200151" y="1210476"/>
                  </a:cubicBezTo>
                  <a:lnTo>
                    <a:pt x="14996" y="1210476"/>
                  </a:lnTo>
                  <a:cubicBezTo>
                    <a:pt x="11019" y="1210476"/>
                    <a:pt x="7204" y="1208896"/>
                    <a:pt x="4392" y="1206084"/>
                  </a:cubicBezTo>
                  <a:cubicBezTo>
                    <a:pt x="1580" y="1203272"/>
                    <a:pt x="0" y="1199457"/>
                    <a:pt x="0" y="1195480"/>
                  </a:cubicBezTo>
                  <a:lnTo>
                    <a:pt x="0" y="14996"/>
                  </a:lnTo>
                  <a:cubicBezTo>
                    <a:pt x="0" y="11019"/>
                    <a:pt x="1580" y="7204"/>
                    <a:pt x="4392" y="4392"/>
                  </a:cubicBezTo>
                  <a:cubicBezTo>
                    <a:pt x="7204" y="1580"/>
                    <a:pt x="11019" y="0"/>
                    <a:pt x="14996"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215147" cy="1220001"/>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grpSp>
        <p:nvGrpSpPr>
          <p:cNvPr id="9" name="Group 9"/>
          <p:cNvGrpSpPr/>
          <p:nvPr/>
        </p:nvGrpSpPr>
        <p:grpSpPr>
          <a:xfrm>
            <a:off x="503394" y="8916092"/>
            <a:ext cx="1156827" cy="1156827"/>
            <a:chOff x="0" y="0"/>
            <a:chExt cx="1542436" cy="1542436"/>
          </a:xfrm>
        </p:grpSpPr>
        <p:sp>
          <p:nvSpPr>
            <p:cNvPr id="10" name="Freeform 10"/>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1" name="TextBox 11"/>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21</a:t>
              </a:r>
            </a:p>
          </p:txBody>
        </p:sp>
      </p:grpSp>
      <p:sp>
        <p:nvSpPr>
          <p:cNvPr id="12" name="Freeform 12"/>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4"/>
          <p:cNvSpPr txBox="1"/>
          <p:nvPr/>
        </p:nvSpPr>
        <p:spPr>
          <a:xfrm>
            <a:off x="6711755" y="809138"/>
            <a:ext cx="5032056" cy="63817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منظومة ريادة الأعمال</a:t>
            </a:r>
          </a:p>
        </p:txBody>
      </p:sp>
      <p:sp>
        <p:nvSpPr>
          <p:cNvPr id="15" name="TextBox 15"/>
          <p:cNvSpPr txBox="1"/>
          <p:nvPr/>
        </p:nvSpPr>
        <p:spPr>
          <a:xfrm>
            <a:off x="2160651" y="9389731"/>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grpSp>
        <p:nvGrpSpPr>
          <p:cNvPr id="16" name="Group 16"/>
          <p:cNvGrpSpPr/>
          <p:nvPr/>
        </p:nvGrpSpPr>
        <p:grpSpPr>
          <a:xfrm>
            <a:off x="12684490" y="3494768"/>
            <a:ext cx="4479560" cy="654424"/>
            <a:chOff x="0" y="0"/>
            <a:chExt cx="1179802" cy="172358"/>
          </a:xfrm>
        </p:grpSpPr>
        <p:sp>
          <p:nvSpPr>
            <p:cNvPr id="17" name="Freeform 17"/>
            <p:cNvSpPr/>
            <p:nvPr/>
          </p:nvSpPr>
          <p:spPr>
            <a:xfrm>
              <a:off x="0" y="0"/>
              <a:ext cx="1179802" cy="172358"/>
            </a:xfrm>
            <a:custGeom>
              <a:avLst/>
              <a:gdLst/>
              <a:ahLst/>
              <a:cxnLst/>
              <a:rect l="l" t="t" r="r" b="b"/>
              <a:pathLst>
                <a:path w="1179802" h="172358">
                  <a:moveTo>
                    <a:pt x="86179" y="0"/>
                  </a:moveTo>
                  <a:lnTo>
                    <a:pt x="1093622" y="0"/>
                  </a:lnTo>
                  <a:cubicBezTo>
                    <a:pt x="1116479" y="0"/>
                    <a:pt x="1138399" y="9080"/>
                    <a:pt x="1154560" y="25241"/>
                  </a:cubicBezTo>
                  <a:cubicBezTo>
                    <a:pt x="1170722" y="41403"/>
                    <a:pt x="1179802" y="63323"/>
                    <a:pt x="1179802" y="86179"/>
                  </a:cubicBezTo>
                  <a:lnTo>
                    <a:pt x="1179802" y="86179"/>
                  </a:lnTo>
                  <a:cubicBezTo>
                    <a:pt x="1179802" y="109035"/>
                    <a:pt x="1170722" y="130955"/>
                    <a:pt x="1154560" y="147117"/>
                  </a:cubicBezTo>
                  <a:cubicBezTo>
                    <a:pt x="1138399" y="163279"/>
                    <a:pt x="1116479" y="172358"/>
                    <a:pt x="1093622" y="172358"/>
                  </a:cubicBezTo>
                  <a:lnTo>
                    <a:pt x="86179" y="172358"/>
                  </a:lnTo>
                  <a:cubicBezTo>
                    <a:pt x="63323" y="172358"/>
                    <a:pt x="41403" y="163279"/>
                    <a:pt x="25241" y="147117"/>
                  </a:cubicBezTo>
                  <a:cubicBezTo>
                    <a:pt x="9080" y="130955"/>
                    <a:pt x="0" y="109035"/>
                    <a:pt x="0" y="86179"/>
                  </a:cubicBezTo>
                  <a:lnTo>
                    <a:pt x="0" y="86179"/>
                  </a:lnTo>
                  <a:cubicBezTo>
                    <a:pt x="0" y="63323"/>
                    <a:pt x="9080" y="41403"/>
                    <a:pt x="25241" y="25241"/>
                  </a:cubicBezTo>
                  <a:cubicBezTo>
                    <a:pt x="41403" y="9080"/>
                    <a:pt x="63323" y="0"/>
                    <a:pt x="86179" y="0"/>
                  </a:cubicBezTo>
                  <a:close/>
                </a:path>
              </a:pathLst>
            </a:custGeom>
            <a:solidFill>
              <a:srgbClr val="00B050"/>
            </a:solidFill>
          </p:spPr>
          <p:txBody>
            <a:bodyPr/>
            <a:lstStyle/>
            <a:p>
              <a:endParaRPr lang="en-US"/>
            </a:p>
          </p:txBody>
        </p:sp>
        <p:sp>
          <p:nvSpPr>
            <p:cNvPr id="18" name="TextBox 18"/>
            <p:cNvSpPr txBox="1"/>
            <p:nvPr/>
          </p:nvSpPr>
          <p:spPr>
            <a:xfrm>
              <a:off x="0" y="-9525"/>
              <a:ext cx="1179802" cy="181883"/>
            </a:xfrm>
            <a:prstGeom prst="rect">
              <a:avLst/>
            </a:prstGeom>
          </p:spPr>
          <p:txBody>
            <a:bodyPr lIns="50800" tIns="50800" rIns="50800" bIns="50800" rtlCol="0" anchor="ctr"/>
            <a:lstStyle/>
            <a:p>
              <a:pPr algn="ctr">
                <a:lnSpc>
                  <a:spcPts val="1980"/>
                </a:lnSpc>
              </a:pPr>
              <a:endParaRPr/>
            </a:p>
          </p:txBody>
        </p:sp>
      </p:grpSp>
      <p:sp>
        <p:nvSpPr>
          <p:cNvPr id="19" name="TextBox 19"/>
          <p:cNvSpPr txBox="1"/>
          <p:nvPr/>
        </p:nvSpPr>
        <p:spPr>
          <a:xfrm>
            <a:off x="6328781" y="3549497"/>
            <a:ext cx="10302141" cy="504825"/>
          </a:xfrm>
          <a:prstGeom prst="rect">
            <a:avLst/>
          </a:prstGeom>
        </p:spPr>
        <p:txBody>
          <a:bodyPr lIns="0" tIns="0" rIns="0" bIns="0" rtlCol="0" anchor="t">
            <a:spAutoFit/>
          </a:bodyPr>
          <a:lstStyle/>
          <a:p>
            <a:pPr algn="r" rtl="1">
              <a:lnSpc>
                <a:spcPts val="3849"/>
              </a:lnSpc>
            </a:pPr>
            <a:r>
              <a:rPr lang="en-US" sz="3208" b="1">
                <a:solidFill>
                  <a:srgbClr val="000000"/>
                </a:solidFill>
                <a:latin typeface="Almarai Bold"/>
                <a:ea typeface="Almarai Bold"/>
                <a:cs typeface="Almarai Bold"/>
                <a:sym typeface="Almarai Bold"/>
              </a:rPr>
              <a:t>5</a:t>
            </a:r>
            <a:r>
              <a:rPr lang="ar-EG" sz="3208" b="1">
                <a:solidFill>
                  <a:srgbClr val="000000"/>
                </a:solidFill>
                <a:latin typeface="Almarai Bold"/>
                <a:ea typeface="Almarai Bold"/>
                <a:cs typeface="Almarai Bold"/>
                <a:sym typeface="Almarai Bold"/>
                <a:rtl/>
              </a:rPr>
              <a:t>. البنى التحتية</a:t>
            </a:r>
          </a:p>
        </p:txBody>
      </p:sp>
      <p:sp>
        <p:nvSpPr>
          <p:cNvPr id="20" name="TextBox 20"/>
          <p:cNvSpPr txBox="1"/>
          <p:nvPr/>
        </p:nvSpPr>
        <p:spPr>
          <a:xfrm>
            <a:off x="1660221" y="4432880"/>
            <a:ext cx="15331953" cy="3686175"/>
          </a:xfrm>
          <a:prstGeom prst="rect">
            <a:avLst/>
          </a:prstGeom>
        </p:spPr>
        <p:txBody>
          <a:bodyPr lIns="0" tIns="0" rIns="0" bIns="0" rtlCol="0" anchor="t">
            <a:spAutoFit/>
          </a:bodyPr>
          <a:lstStyle/>
          <a:p>
            <a:pPr marL="542925" lvl="1" indent="-271462" algn="r" rtl="1">
              <a:lnSpc>
                <a:spcPts val="4800"/>
              </a:lnSpc>
              <a:buFont typeface="Arial"/>
              <a:buChar char="•"/>
            </a:pPr>
            <a:r>
              <a:rPr lang="ar-EG" sz="3000" b="1" spc="30">
                <a:solidFill>
                  <a:srgbClr val="000000"/>
                </a:solidFill>
                <a:latin typeface="Almarai Bold"/>
                <a:ea typeface="Almarai Bold"/>
                <a:cs typeface="Almarai Bold"/>
                <a:sym typeface="Almarai Bold"/>
                <a:rtl/>
              </a:rPr>
              <a:t>مشاريع البنية التحتية ضرورية لنجاح ثقافة ريادة الأعمال وخاصة في السوق المحلي مثل المواصلات، والكهرباء، والطرق، والبريد، والنقل، والخدمات المساندة. </a:t>
            </a:r>
          </a:p>
          <a:p>
            <a:pPr marL="542925" lvl="1" indent="-271462" algn="r" rtl="1">
              <a:lnSpc>
                <a:spcPts val="4800"/>
              </a:lnSpc>
              <a:buFont typeface="Arial"/>
              <a:buChar char="•"/>
            </a:pPr>
            <a:r>
              <a:rPr lang="ar-EG" sz="3000" b="1" spc="30">
                <a:solidFill>
                  <a:srgbClr val="000000"/>
                </a:solidFill>
                <a:latin typeface="Almarai Bold"/>
                <a:ea typeface="Almarai Bold"/>
                <a:cs typeface="Almarai Bold"/>
                <a:sym typeface="Almarai Bold"/>
                <a:rtl/>
              </a:rPr>
              <a:t>توفر المعلومات الحديثة والدقيقة أمر ضروري لدعم بيئة ريادة الأعمال والمساعدة في عملية اتخاذ القرار الاستثماري. </a:t>
            </a:r>
          </a:p>
          <a:p>
            <a:pPr marL="542925" lvl="1" indent="-271462" algn="r" rtl="1">
              <a:lnSpc>
                <a:spcPts val="4800"/>
              </a:lnSpc>
              <a:buFont typeface="Arial"/>
              <a:buChar char="•"/>
            </a:pPr>
            <a:r>
              <a:rPr lang="ar-EG" sz="3000" b="1" spc="31">
                <a:solidFill>
                  <a:srgbClr val="000000"/>
                </a:solidFill>
                <a:latin typeface="Almarai Bold"/>
                <a:ea typeface="Almarai Bold"/>
                <a:cs typeface="Almarai Bold"/>
                <a:sym typeface="Almarai Bold"/>
                <a:rtl/>
              </a:rPr>
              <a:t>كما أن ظهور الأنترنت وتطبيقاتها أحدثت ثورة في مفهوم مشاريع رواد الأعمال فقد ساهمت أساليب الشراء الإلكترونية الفعالة في فتح أسواقاً كبرى أمام رواد الأعمال.</a:t>
            </a:r>
          </a:p>
        </p:txBody>
      </p:sp>
      <p:sp>
        <p:nvSpPr>
          <p:cNvPr id="21" name="Freeform 21"/>
          <p:cNvSpPr/>
          <p:nvPr/>
        </p:nvSpPr>
        <p:spPr>
          <a:xfrm>
            <a:off x="16073379" y="2231091"/>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22" name="TextBox 22"/>
          <p:cNvSpPr txBox="1"/>
          <p:nvPr/>
        </p:nvSpPr>
        <p:spPr>
          <a:xfrm>
            <a:off x="10087117" y="2426445"/>
            <a:ext cx="5986262" cy="542027"/>
          </a:xfrm>
          <a:prstGeom prst="rect">
            <a:avLst/>
          </a:prstGeom>
        </p:spPr>
        <p:txBody>
          <a:bodyPr lIns="0" tIns="0" rIns="0" bIns="0" rtlCol="0" anchor="t">
            <a:spAutoFit/>
          </a:bodyPr>
          <a:lstStyle/>
          <a:p>
            <a:pPr algn="ctr" rtl="1">
              <a:lnSpc>
                <a:spcPts val="4167"/>
              </a:lnSpc>
            </a:pPr>
            <a:r>
              <a:rPr lang="ar-EG" sz="3472" b="1">
                <a:solidFill>
                  <a:srgbClr val="000000"/>
                </a:solidFill>
                <a:latin typeface="Almarai Bold"/>
                <a:ea typeface="Almarai Bold"/>
                <a:cs typeface="Almarai Bold"/>
                <a:sym typeface="Almarai Bold"/>
                <a:rtl/>
              </a:rPr>
              <a:t>ثانياً: عوامل المنظومة الكلية</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41576" y="1268425"/>
            <a:ext cx="1252880" cy="1252880"/>
            <a:chOff x="0" y="0"/>
            <a:chExt cx="1670506" cy="1670506"/>
          </a:xfrm>
        </p:grpSpPr>
        <p:sp>
          <p:nvSpPr>
            <p:cNvPr id="3" name="Freeform 3"/>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4" name="Freeform 4"/>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5" name="TextBox 5"/>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3</a:t>
              </a:r>
            </a:p>
          </p:txBody>
        </p:sp>
      </p:grpSp>
      <p:grpSp>
        <p:nvGrpSpPr>
          <p:cNvPr id="6" name="Group 6"/>
          <p:cNvGrpSpPr/>
          <p:nvPr/>
        </p:nvGrpSpPr>
        <p:grpSpPr>
          <a:xfrm>
            <a:off x="503394" y="8916092"/>
            <a:ext cx="1156827" cy="1156827"/>
            <a:chOff x="0" y="0"/>
            <a:chExt cx="1542436" cy="1542436"/>
          </a:xfrm>
        </p:grpSpPr>
        <p:sp>
          <p:nvSpPr>
            <p:cNvPr id="7" name="Freeform 7"/>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8" name="TextBox 8"/>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22</a:t>
              </a:r>
            </a:p>
          </p:txBody>
        </p:sp>
      </p:grpSp>
      <p:sp>
        <p:nvSpPr>
          <p:cNvPr id="9" name="Freeform 9"/>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2377405" y="2840281"/>
            <a:ext cx="13700756" cy="5976955"/>
          </a:xfrm>
          <a:custGeom>
            <a:avLst/>
            <a:gdLst/>
            <a:ahLst/>
            <a:cxnLst/>
            <a:rect l="l" t="t" r="r" b="b"/>
            <a:pathLst>
              <a:path w="13700756" h="5976955">
                <a:moveTo>
                  <a:pt x="0" y="0"/>
                </a:moveTo>
                <a:lnTo>
                  <a:pt x="13700756" y="0"/>
                </a:lnTo>
                <a:lnTo>
                  <a:pt x="13700756" y="5976955"/>
                </a:lnTo>
                <a:lnTo>
                  <a:pt x="0" y="59769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2"/>
          <p:cNvSpPr txBox="1"/>
          <p:nvPr/>
        </p:nvSpPr>
        <p:spPr>
          <a:xfrm>
            <a:off x="6711755" y="809138"/>
            <a:ext cx="5032056" cy="63817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فوائد ريادة الأعمال</a:t>
            </a:r>
          </a:p>
        </p:txBody>
      </p:sp>
      <p:sp>
        <p:nvSpPr>
          <p:cNvPr id="13" name="TextBox 13"/>
          <p:cNvSpPr txBox="1"/>
          <p:nvPr/>
        </p:nvSpPr>
        <p:spPr>
          <a:xfrm>
            <a:off x="2160651" y="9389731"/>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2217749" y="3320499"/>
            <a:ext cx="2593802" cy="585041"/>
          </a:xfrm>
          <a:prstGeom prst="rect">
            <a:avLst/>
          </a:prstGeom>
        </p:spPr>
        <p:txBody>
          <a:bodyPr lIns="0" tIns="0" rIns="0" bIns="0" rtlCol="0" anchor="t">
            <a:spAutoFit/>
          </a:bodyPr>
          <a:lstStyle/>
          <a:p>
            <a:pPr algn="r" rtl="1">
              <a:lnSpc>
                <a:spcPts val="4439"/>
              </a:lnSpc>
            </a:pPr>
            <a:r>
              <a:rPr lang="ar-EG" sz="3699" b="1" spc="38">
                <a:solidFill>
                  <a:srgbClr val="404040"/>
                </a:solidFill>
                <a:latin typeface="Almarai Bold"/>
                <a:ea typeface="Almarai Bold"/>
                <a:cs typeface="Almarai Bold"/>
                <a:sym typeface="Almarai Bold"/>
                <a:rtl/>
              </a:rPr>
              <a:t>الاستقلالية</a:t>
            </a:r>
          </a:p>
        </p:txBody>
      </p:sp>
      <p:sp>
        <p:nvSpPr>
          <p:cNvPr id="15" name="TextBox 15"/>
          <p:cNvSpPr txBox="1"/>
          <p:nvPr/>
        </p:nvSpPr>
        <p:spPr>
          <a:xfrm>
            <a:off x="12959325" y="5531475"/>
            <a:ext cx="2593802" cy="585041"/>
          </a:xfrm>
          <a:prstGeom prst="rect">
            <a:avLst/>
          </a:prstGeom>
        </p:spPr>
        <p:txBody>
          <a:bodyPr lIns="0" tIns="0" rIns="0" bIns="0" rtlCol="0" anchor="t">
            <a:spAutoFit/>
          </a:bodyPr>
          <a:lstStyle/>
          <a:p>
            <a:pPr algn="r" rtl="1">
              <a:lnSpc>
                <a:spcPts val="4439"/>
              </a:lnSpc>
            </a:pPr>
            <a:r>
              <a:rPr lang="ar-EG" sz="3699" b="1" spc="38">
                <a:solidFill>
                  <a:srgbClr val="404040"/>
                </a:solidFill>
                <a:latin typeface="Almarai Bold"/>
                <a:ea typeface="Almarai Bold"/>
                <a:cs typeface="Almarai Bold"/>
                <a:sym typeface="Almarai Bold"/>
                <a:rtl/>
              </a:rPr>
              <a:t>فرصة للتميز</a:t>
            </a:r>
          </a:p>
        </p:txBody>
      </p:sp>
      <p:sp>
        <p:nvSpPr>
          <p:cNvPr id="16" name="TextBox 16"/>
          <p:cNvSpPr txBox="1"/>
          <p:nvPr/>
        </p:nvSpPr>
        <p:spPr>
          <a:xfrm>
            <a:off x="11973460" y="7443331"/>
            <a:ext cx="3082378" cy="1152525"/>
          </a:xfrm>
          <a:prstGeom prst="rect">
            <a:avLst/>
          </a:prstGeom>
        </p:spPr>
        <p:txBody>
          <a:bodyPr lIns="0" tIns="0" rIns="0" bIns="0" rtlCol="0" anchor="t">
            <a:spAutoFit/>
          </a:bodyPr>
          <a:lstStyle/>
          <a:p>
            <a:pPr algn="ctr" rtl="1">
              <a:lnSpc>
                <a:spcPts val="4439"/>
              </a:lnSpc>
            </a:pPr>
            <a:r>
              <a:rPr lang="ar-EG" sz="3699" b="1" spc="38">
                <a:solidFill>
                  <a:srgbClr val="404040"/>
                </a:solidFill>
                <a:latin typeface="Almarai Bold"/>
                <a:ea typeface="Almarai Bold"/>
                <a:cs typeface="Almarai Bold"/>
                <a:sym typeface="Almarai Bold"/>
                <a:rtl/>
              </a:rPr>
              <a:t>تحقيق الطموحات</a:t>
            </a:r>
          </a:p>
        </p:txBody>
      </p:sp>
      <p:sp>
        <p:nvSpPr>
          <p:cNvPr id="17" name="TextBox 17"/>
          <p:cNvSpPr txBox="1"/>
          <p:nvPr/>
        </p:nvSpPr>
        <p:spPr>
          <a:xfrm>
            <a:off x="3377003" y="3036757"/>
            <a:ext cx="3082378" cy="1152525"/>
          </a:xfrm>
          <a:prstGeom prst="rect">
            <a:avLst/>
          </a:prstGeom>
        </p:spPr>
        <p:txBody>
          <a:bodyPr lIns="0" tIns="0" rIns="0" bIns="0" rtlCol="0" anchor="t">
            <a:spAutoFit/>
          </a:bodyPr>
          <a:lstStyle/>
          <a:p>
            <a:pPr algn="ctr" rtl="1">
              <a:lnSpc>
                <a:spcPts val="4439"/>
              </a:lnSpc>
            </a:pPr>
            <a:r>
              <a:rPr lang="ar-EG" sz="3699" b="1" spc="38">
                <a:solidFill>
                  <a:srgbClr val="404040"/>
                </a:solidFill>
                <a:latin typeface="Almarai Bold"/>
                <a:ea typeface="Almarai Bold"/>
                <a:cs typeface="Almarai Bold"/>
                <a:sym typeface="Almarai Bold"/>
                <a:rtl/>
              </a:rPr>
              <a:t>فرصة تحقيق الأرباح</a:t>
            </a:r>
          </a:p>
        </p:txBody>
      </p:sp>
      <p:sp>
        <p:nvSpPr>
          <p:cNvPr id="18" name="TextBox 18"/>
          <p:cNvSpPr txBox="1"/>
          <p:nvPr/>
        </p:nvSpPr>
        <p:spPr>
          <a:xfrm>
            <a:off x="2905236" y="5057775"/>
            <a:ext cx="2742838" cy="1544689"/>
          </a:xfrm>
          <a:prstGeom prst="rect">
            <a:avLst/>
          </a:prstGeom>
        </p:spPr>
        <p:txBody>
          <a:bodyPr lIns="0" tIns="0" rIns="0" bIns="0" rtlCol="0" anchor="t">
            <a:spAutoFit/>
          </a:bodyPr>
          <a:lstStyle/>
          <a:p>
            <a:pPr algn="ctr" rtl="1">
              <a:lnSpc>
                <a:spcPts val="3950"/>
              </a:lnSpc>
            </a:pPr>
            <a:r>
              <a:rPr lang="ar-EG" sz="3291" b="1" spc="34">
                <a:solidFill>
                  <a:srgbClr val="404040"/>
                </a:solidFill>
                <a:latin typeface="Almarai Bold"/>
                <a:ea typeface="Almarai Bold"/>
                <a:cs typeface="Almarai Bold"/>
                <a:sym typeface="Almarai Bold"/>
                <a:rtl/>
              </a:rPr>
              <a:t>فرصة للمساهمة في المجتمع</a:t>
            </a:r>
          </a:p>
        </p:txBody>
      </p:sp>
      <p:sp>
        <p:nvSpPr>
          <p:cNvPr id="19" name="TextBox 19"/>
          <p:cNvSpPr txBox="1"/>
          <p:nvPr/>
        </p:nvSpPr>
        <p:spPr>
          <a:xfrm>
            <a:off x="3546774" y="7559714"/>
            <a:ext cx="2742838" cy="1036142"/>
          </a:xfrm>
          <a:prstGeom prst="rect">
            <a:avLst/>
          </a:prstGeom>
        </p:spPr>
        <p:txBody>
          <a:bodyPr lIns="0" tIns="0" rIns="0" bIns="0" rtlCol="0" anchor="t">
            <a:spAutoFit/>
          </a:bodyPr>
          <a:lstStyle/>
          <a:p>
            <a:pPr algn="ctr" rtl="1">
              <a:lnSpc>
                <a:spcPts val="3950"/>
              </a:lnSpc>
            </a:pPr>
            <a:r>
              <a:rPr lang="ar-EG" sz="3291" b="1" spc="34">
                <a:solidFill>
                  <a:srgbClr val="404040"/>
                </a:solidFill>
                <a:latin typeface="Almarai Bold"/>
                <a:ea typeface="Almarai Bold"/>
                <a:cs typeface="Almarai Bold"/>
                <a:sym typeface="Almarai Bold"/>
                <a:rtl/>
              </a:rPr>
              <a:t>خلق فرص عمل أخرى</a:t>
            </a:r>
          </a:p>
        </p:txBody>
      </p:sp>
      <p:sp>
        <p:nvSpPr>
          <p:cNvPr id="20" name="TextBox 20"/>
          <p:cNvSpPr txBox="1"/>
          <p:nvPr/>
        </p:nvSpPr>
        <p:spPr>
          <a:xfrm>
            <a:off x="7336185" y="5067300"/>
            <a:ext cx="3783195" cy="1400994"/>
          </a:xfrm>
          <a:prstGeom prst="rect">
            <a:avLst/>
          </a:prstGeom>
        </p:spPr>
        <p:txBody>
          <a:bodyPr lIns="0" tIns="0" rIns="0" bIns="0" rtlCol="0" anchor="t">
            <a:spAutoFit/>
          </a:bodyPr>
          <a:lstStyle/>
          <a:p>
            <a:pPr algn="ctr" rtl="1">
              <a:lnSpc>
                <a:spcPts val="5445"/>
              </a:lnSpc>
            </a:pPr>
            <a:r>
              <a:rPr lang="ar-EG" sz="4537" b="1">
                <a:solidFill>
                  <a:srgbClr val="000000"/>
                </a:solidFill>
                <a:latin typeface="Almarai Bold"/>
                <a:ea typeface="Almarai Bold"/>
                <a:cs typeface="Almarai Bold"/>
                <a:sym typeface="Almarai Bold"/>
                <a:rtl/>
              </a:rPr>
              <a:t>فوائد ريادة الأعمال</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41576" y="1268425"/>
            <a:ext cx="1252880" cy="1252880"/>
            <a:chOff x="0" y="0"/>
            <a:chExt cx="1670506" cy="1670506"/>
          </a:xfrm>
        </p:grpSpPr>
        <p:sp>
          <p:nvSpPr>
            <p:cNvPr id="3" name="Freeform 3"/>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4" name="Freeform 4"/>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5" name="TextBox 5"/>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4</a:t>
              </a:r>
            </a:p>
          </p:txBody>
        </p:sp>
      </p:grpSp>
      <p:grpSp>
        <p:nvGrpSpPr>
          <p:cNvPr id="6" name="Group 6"/>
          <p:cNvGrpSpPr/>
          <p:nvPr/>
        </p:nvGrpSpPr>
        <p:grpSpPr>
          <a:xfrm>
            <a:off x="503394" y="8916092"/>
            <a:ext cx="1156827" cy="1156827"/>
            <a:chOff x="0" y="0"/>
            <a:chExt cx="1542436" cy="1542436"/>
          </a:xfrm>
        </p:grpSpPr>
        <p:sp>
          <p:nvSpPr>
            <p:cNvPr id="7" name="Freeform 7"/>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8" name="TextBox 8"/>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22</a:t>
              </a:r>
            </a:p>
          </p:txBody>
        </p:sp>
      </p:grpSp>
      <p:sp>
        <p:nvSpPr>
          <p:cNvPr id="9" name="Freeform 9"/>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3257550" y="3060324"/>
            <a:ext cx="12295577" cy="5855768"/>
          </a:xfrm>
          <a:custGeom>
            <a:avLst/>
            <a:gdLst/>
            <a:ahLst/>
            <a:cxnLst/>
            <a:rect l="l" t="t" r="r" b="b"/>
            <a:pathLst>
              <a:path w="12295577" h="5855768">
                <a:moveTo>
                  <a:pt x="0" y="0"/>
                </a:moveTo>
                <a:lnTo>
                  <a:pt x="12295577" y="0"/>
                </a:lnTo>
                <a:lnTo>
                  <a:pt x="12295577" y="5855768"/>
                </a:lnTo>
                <a:lnTo>
                  <a:pt x="0" y="58557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2"/>
          <p:cNvSpPr txBox="1"/>
          <p:nvPr/>
        </p:nvSpPr>
        <p:spPr>
          <a:xfrm>
            <a:off x="6444427" y="912018"/>
            <a:ext cx="5763540" cy="565766"/>
          </a:xfrm>
          <a:prstGeom prst="rect">
            <a:avLst/>
          </a:prstGeom>
        </p:spPr>
        <p:txBody>
          <a:bodyPr lIns="0" tIns="0" rIns="0" bIns="0" rtlCol="0" anchor="t">
            <a:spAutoFit/>
          </a:bodyPr>
          <a:lstStyle/>
          <a:p>
            <a:pPr algn="ctr" rtl="1">
              <a:lnSpc>
                <a:spcPts val="4353"/>
              </a:lnSpc>
            </a:pPr>
            <a:r>
              <a:rPr lang="ar-EG" sz="3627" b="1">
                <a:solidFill>
                  <a:srgbClr val="000000"/>
                </a:solidFill>
                <a:latin typeface="Almarai Bold"/>
                <a:ea typeface="Almarai Bold"/>
                <a:cs typeface="Almarai Bold"/>
                <a:sym typeface="Almarai Bold"/>
                <a:rtl/>
              </a:rPr>
              <a:t>السلبيات والمخاطر المحتملة</a:t>
            </a:r>
          </a:p>
        </p:txBody>
      </p:sp>
      <p:sp>
        <p:nvSpPr>
          <p:cNvPr id="13" name="TextBox 13"/>
          <p:cNvSpPr txBox="1"/>
          <p:nvPr/>
        </p:nvSpPr>
        <p:spPr>
          <a:xfrm>
            <a:off x="2160651" y="9389731"/>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3026560" y="4101086"/>
            <a:ext cx="2322313" cy="1042414"/>
          </a:xfrm>
          <a:prstGeom prst="rect">
            <a:avLst/>
          </a:prstGeom>
        </p:spPr>
        <p:txBody>
          <a:bodyPr lIns="0" tIns="0" rIns="0" bIns="0" rtlCol="0" anchor="t">
            <a:spAutoFit/>
          </a:bodyPr>
          <a:lstStyle/>
          <a:p>
            <a:pPr algn="ctr" rtl="1">
              <a:lnSpc>
                <a:spcPts val="3974"/>
              </a:lnSpc>
            </a:pPr>
            <a:r>
              <a:rPr lang="ar-EG" sz="3312" b="1" spc="34">
                <a:solidFill>
                  <a:srgbClr val="404040"/>
                </a:solidFill>
                <a:latin typeface="Almarai Bold"/>
                <a:ea typeface="Almarai Bold"/>
                <a:cs typeface="Almarai Bold"/>
                <a:sym typeface="Almarai Bold"/>
                <a:rtl/>
              </a:rPr>
              <a:t>عدم استقرار الدخل</a:t>
            </a:r>
          </a:p>
        </p:txBody>
      </p:sp>
      <p:sp>
        <p:nvSpPr>
          <p:cNvPr id="15" name="TextBox 15"/>
          <p:cNvSpPr txBox="1"/>
          <p:nvPr/>
        </p:nvSpPr>
        <p:spPr>
          <a:xfrm>
            <a:off x="9885655" y="4356927"/>
            <a:ext cx="2322313" cy="530732"/>
          </a:xfrm>
          <a:prstGeom prst="rect">
            <a:avLst/>
          </a:prstGeom>
        </p:spPr>
        <p:txBody>
          <a:bodyPr lIns="0" tIns="0" rIns="0" bIns="0" rtlCol="0" anchor="t">
            <a:spAutoFit/>
          </a:bodyPr>
          <a:lstStyle/>
          <a:p>
            <a:pPr algn="ctr" rtl="1">
              <a:lnSpc>
                <a:spcPts val="3974"/>
              </a:lnSpc>
            </a:pPr>
            <a:r>
              <a:rPr lang="ar-EG" sz="3312" b="1" spc="34">
                <a:solidFill>
                  <a:srgbClr val="404040"/>
                </a:solidFill>
                <a:latin typeface="Almarai Bold"/>
                <a:ea typeface="Almarai Bold"/>
                <a:cs typeface="Almarai Bold"/>
                <a:sym typeface="Almarai Bold"/>
                <a:rtl/>
              </a:rPr>
              <a:t>المخاطرة</a:t>
            </a:r>
          </a:p>
        </p:txBody>
      </p:sp>
      <p:sp>
        <p:nvSpPr>
          <p:cNvPr id="16" name="TextBox 16"/>
          <p:cNvSpPr txBox="1"/>
          <p:nvPr/>
        </p:nvSpPr>
        <p:spPr>
          <a:xfrm>
            <a:off x="6744192" y="3845245"/>
            <a:ext cx="2322313" cy="1554096"/>
          </a:xfrm>
          <a:prstGeom prst="rect">
            <a:avLst/>
          </a:prstGeom>
        </p:spPr>
        <p:txBody>
          <a:bodyPr lIns="0" tIns="0" rIns="0" bIns="0" rtlCol="0" anchor="t">
            <a:spAutoFit/>
          </a:bodyPr>
          <a:lstStyle/>
          <a:p>
            <a:pPr algn="ctr" rtl="1">
              <a:lnSpc>
                <a:spcPts val="3974"/>
              </a:lnSpc>
            </a:pPr>
            <a:r>
              <a:rPr lang="ar-EG" sz="3312" b="1" spc="34">
                <a:solidFill>
                  <a:srgbClr val="404040"/>
                </a:solidFill>
                <a:latin typeface="Almarai Bold"/>
                <a:ea typeface="Almarai Bold"/>
                <a:cs typeface="Almarai Bold"/>
                <a:sym typeface="Almarai Bold"/>
                <a:rtl/>
              </a:rPr>
              <a:t>ساعات العمل الطويلة</a:t>
            </a:r>
          </a:p>
        </p:txBody>
      </p:sp>
      <p:sp>
        <p:nvSpPr>
          <p:cNvPr id="17" name="TextBox 17"/>
          <p:cNvSpPr txBox="1"/>
          <p:nvPr/>
        </p:nvSpPr>
        <p:spPr>
          <a:xfrm>
            <a:off x="3432200" y="4101086"/>
            <a:ext cx="2322313" cy="1042414"/>
          </a:xfrm>
          <a:prstGeom prst="rect">
            <a:avLst/>
          </a:prstGeom>
        </p:spPr>
        <p:txBody>
          <a:bodyPr lIns="0" tIns="0" rIns="0" bIns="0" rtlCol="0" anchor="t">
            <a:spAutoFit/>
          </a:bodyPr>
          <a:lstStyle/>
          <a:p>
            <a:pPr algn="ctr" rtl="1">
              <a:lnSpc>
                <a:spcPts val="3974"/>
              </a:lnSpc>
            </a:pPr>
            <a:r>
              <a:rPr lang="ar-EG" sz="3312" b="1" spc="34">
                <a:solidFill>
                  <a:srgbClr val="404040"/>
                </a:solidFill>
                <a:latin typeface="Almarai Bold"/>
                <a:ea typeface="Almarai Bold"/>
                <a:cs typeface="Almarai Bold"/>
                <a:sym typeface="Almarai Bold"/>
                <a:rtl/>
              </a:rPr>
              <a:t>مستوى معيشة أقل</a:t>
            </a:r>
          </a:p>
        </p:txBody>
      </p:sp>
      <p:sp>
        <p:nvSpPr>
          <p:cNvPr id="18" name="TextBox 18"/>
          <p:cNvSpPr txBox="1"/>
          <p:nvPr/>
        </p:nvSpPr>
        <p:spPr>
          <a:xfrm>
            <a:off x="5083295" y="6774809"/>
            <a:ext cx="2322313" cy="1042414"/>
          </a:xfrm>
          <a:prstGeom prst="rect">
            <a:avLst/>
          </a:prstGeom>
        </p:spPr>
        <p:txBody>
          <a:bodyPr lIns="0" tIns="0" rIns="0" bIns="0" rtlCol="0" anchor="t">
            <a:spAutoFit/>
          </a:bodyPr>
          <a:lstStyle/>
          <a:p>
            <a:pPr algn="ctr" rtl="1">
              <a:lnSpc>
                <a:spcPts val="3974"/>
              </a:lnSpc>
            </a:pPr>
            <a:r>
              <a:rPr lang="ar-EG" sz="3312" b="1" spc="34">
                <a:solidFill>
                  <a:srgbClr val="404040"/>
                </a:solidFill>
                <a:latin typeface="Almarai Bold"/>
                <a:ea typeface="Almarai Bold"/>
                <a:cs typeface="Almarai Bold"/>
                <a:sym typeface="Almarai Bold"/>
                <a:rtl/>
              </a:rPr>
              <a:t>المسؤولية الكاملة</a:t>
            </a:r>
          </a:p>
        </p:txBody>
      </p:sp>
      <p:sp>
        <p:nvSpPr>
          <p:cNvPr id="19" name="TextBox 19"/>
          <p:cNvSpPr txBox="1"/>
          <p:nvPr/>
        </p:nvSpPr>
        <p:spPr>
          <a:xfrm>
            <a:off x="8244182" y="7030650"/>
            <a:ext cx="2322313" cy="530732"/>
          </a:xfrm>
          <a:prstGeom prst="rect">
            <a:avLst/>
          </a:prstGeom>
        </p:spPr>
        <p:txBody>
          <a:bodyPr lIns="0" tIns="0" rIns="0" bIns="0" rtlCol="0" anchor="t">
            <a:spAutoFit/>
          </a:bodyPr>
          <a:lstStyle/>
          <a:p>
            <a:pPr algn="ctr" rtl="1">
              <a:lnSpc>
                <a:spcPts val="3974"/>
              </a:lnSpc>
            </a:pPr>
            <a:r>
              <a:rPr lang="ar-EG" sz="3312" b="1" spc="34">
                <a:solidFill>
                  <a:srgbClr val="404040"/>
                </a:solidFill>
                <a:latin typeface="Almarai Bold"/>
                <a:ea typeface="Almarai Bold"/>
                <a:cs typeface="Almarai Bold"/>
                <a:sym typeface="Almarai Bold"/>
                <a:rtl/>
              </a:rPr>
              <a:t>الإحباط</a:t>
            </a:r>
          </a:p>
        </p:txBody>
      </p:sp>
      <p:sp>
        <p:nvSpPr>
          <p:cNvPr id="20" name="TextBox 20"/>
          <p:cNvSpPr txBox="1"/>
          <p:nvPr/>
        </p:nvSpPr>
        <p:spPr>
          <a:xfrm>
            <a:off x="11405069" y="6670034"/>
            <a:ext cx="2322313" cy="1554096"/>
          </a:xfrm>
          <a:prstGeom prst="rect">
            <a:avLst/>
          </a:prstGeom>
        </p:spPr>
        <p:txBody>
          <a:bodyPr lIns="0" tIns="0" rIns="0" bIns="0" rtlCol="0" anchor="t">
            <a:spAutoFit/>
          </a:bodyPr>
          <a:lstStyle/>
          <a:p>
            <a:pPr algn="ctr" rtl="1">
              <a:lnSpc>
                <a:spcPts val="3974"/>
              </a:lnSpc>
            </a:pPr>
            <a:r>
              <a:rPr lang="ar-EG" sz="3312" b="1" spc="34">
                <a:solidFill>
                  <a:srgbClr val="404040"/>
                </a:solidFill>
                <a:latin typeface="Almarai Bold"/>
                <a:ea typeface="Almarai Bold"/>
                <a:cs typeface="Almarai Bold"/>
                <a:sym typeface="Almarai Bold"/>
                <a:rtl/>
              </a:rPr>
              <a:t>المعاناة من ضغوط العمل</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41576" y="1268425"/>
            <a:ext cx="1252880" cy="1252880"/>
            <a:chOff x="0" y="0"/>
            <a:chExt cx="1670506" cy="1670506"/>
          </a:xfrm>
        </p:grpSpPr>
        <p:sp>
          <p:nvSpPr>
            <p:cNvPr id="3" name="Freeform 3"/>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4" name="Freeform 4"/>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5" name="TextBox 5"/>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5</a:t>
              </a:r>
            </a:p>
          </p:txBody>
        </p:sp>
      </p:grpSp>
      <p:grpSp>
        <p:nvGrpSpPr>
          <p:cNvPr id="6" name="Group 6"/>
          <p:cNvGrpSpPr/>
          <p:nvPr/>
        </p:nvGrpSpPr>
        <p:grpSpPr>
          <a:xfrm>
            <a:off x="503394" y="8916092"/>
            <a:ext cx="1156827" cy="1156827"/>
            <a:chOff x="0" y="0"/>
            <a:chExt cx="1542436" cy="1542436"/>
          </a:xfrm>
        </p:grpSpPr>
        <p:sp>
          <p:nvSpPr>
            <p:cNvPr id="7" name="Freeform 7"/>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8" name="TextBox 8"/>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24</a:t>
              </a:r>
            </a:p>
          </p:txBody>
        </p:sp>
      </p:grpSp>
      <p:sp>
        <p:nvSpPr>
          <p:cNvPr id="9" name="Freeform 9"/>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4252156" y="2848160"/>
            <a:ext cx="10402355" cy="6267419"/>
          </a:xfrm>
          <a:custGeom>
            <a:avLst/>
            <a:gdLst/>
            <a:ahLst/>
            <a:cxnLst/>
            <a:rect l="l" t="t" r="r" b="b"/>
            <a:pathLst>
              <a:path w="10402355" h="6267419">
                <a:moveTo>
                  <a:pt x="0" y="0"/>
                </a:moveTo>
                <a:lnTo>
                  <a:pt x="10402355" y="0"/>
                </a:lnTo>
                <a:lnTo>
                  <a:pt x="10402355" y="6267419"/>
                </a:lnTo>
                <a:lnTo>
                  <a:pt x="0" y="62674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2"/>
          <p:cNvSpPr txBox="1"/>
          <p:nvPr/>
        </p:nvSpPr>
        <p:spPr>
          <a:xfrm>
            <a:off x="6917774" y="633898"/>
            <a:ext cx="4452452" cy="1122006"/>
          </a:xfrm>
          <a:prstGeom prst="rect">
            <a:avLst/>
          </a:prstGeom>
        </p:spPr>
        <p:txBody>
          <a:bodyPr lIns="0" tIns="0" rIns="0" bIns="0" rtlCol="0" anchor="t">
            <a:spAutoFit/>
          </a:bodyPr>
          <a:lstStyle/>
          <a:p>
            <a:pPr algn="ctr" rtl="1">
              <a:lnSpc>
                <a:spcPts val="4353"/>
              </a:lnSpc>
            </a:pPr>
            <a:r>
              <a:rPr lang="ar-EG" sz="3627" b="1">
                <a:solidFill>
                  <a:srgbClr val="000000"/>
                </a:solidFill>
                <a:latin typeface="Almarai Bold"/>
                <a:ea typeface="Almarai Bold"/>
                <a:cs typeface="Almarai Bold"/>
                <a:sym typeface="Almarai Bold"/>
                <a:rtl/>
              </a:rPr>
              <a:t>دورة ريادة الأعمال في النمو الاقتصادي </a:t>
            </a:r>
          </a:p>
        </p:txBody>
      </p:sp>
      <p:sp>
        <p:nvSpPr>
          <p:cNvPr id="13" name="TextBox 13"/>
          <p:cNvSpPr txBox="1"/>
          <p:nvPr/>
        </p:nvSpPr>
        <p:spPr>
          <a:xfrm>
            <a:off x="2160651" y="9389731"/>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4593356" y="4570264"/>
            <a:ext cx="9417035" cy="2680335"/>
          </a:xfrm>
          <a:prstGeom prst="rect">
            <a:avLst/>
          </a:prstGeom>
        </p:spPr>
        <p:txBody>
          <a:bodyPr lIns="0" tIns="0" rIns="0" bIns="0" rtlCol="0" anchor="t">
            <a:spAutoFit/>
          </a:bodyPr>
          <a:lstStyle/>
          <a:p>
            <a:pPr algn="r" rtl="1">
              <a:lnSpc>
                <a:spcPts val="5279"/>
              </a:lnSpc>
            </a:pPr>
            <a:r>
              <a:rPr lang="ar-EG" sz="3299" b="1" spc="34">
                <a:solidFill>
                  <a:srgbClr val="000000"/>
                </a:solidFill>
                <a:latin typeface="Almarai Bold"/>
                <a:ea typeface="Almarai Bold"/>
                <a:cs typeface="Almarai Bold"/>
                <a:sym typeface="Almarai Bold"/>
                <a:rtl/>
              </a:rPr>
              <a:t>ريادة الأعمال هي من بين الحلول الحديثة التي أقبلت عليها عدد من الدول المتقدمة والنامية على حد سواء، بوصفها منبعا كبيرا لإنشاء الأعمال الناشئة وترسيخ ثقافة العمل الحر في المجتمعات.</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9515617" y="3764541"/>
            <a:ext cx="7756786" cy="5151551"/>
            <a:chOff x="0" y="0"/>
            <a:chExt cx="2042940" cy="1356787"/>
          </a:xfrm>
        </p:grpSpPr>
        <p:sp>
          <p:nvSpPr>
            <p:cNvPr id="3" name="Freeform 3"/>
            <p:cNvSpPr/>
            <p:nvPr/>
          </p:nvSpPr>
          <p:spPr>
            <a:xfrm>
              <a:off x="0" y="0"/>
              <a:ext cx="2042940" cy="1356787"/>
            </a:xfrm>
            <a:custGeom>
              <a:avLst/>
              <a:gdLst/>
              <a:ahLst/>
              <a:cxnLst/>
              <a:rect l="l" t="t" r="r" b="b"/>
              <a:pathLst>
                <a:path w="2042940" h="1356787">
                  <a:moveTo>
                    <a:pt x="30941" y="0"/>
                  </a:moveTo>
                  <a:lnTo>
                    <a:pt x="2011999" y="0"/>
                  </a:lnTo>
                  <a:cubicBezTo>
                    <a:pt x="2020205" y="0"/>
                    <a:pt x="2028075" y="3260"/>
                    <a:pt x="2033877" y="9062"/>
                  </a:cubicBezTo>
                  <a:cubicBezTo>
                    <a:pt x="2039680" y="14865"/>
                    <a:pt x="2042940" y="22735"/>
                    <a:pt x="2042940" y="30941"/>
                  </a:cubicBezTo>
                  <a:lnTo>
                    <a:pt x="2042940" y="1325847"/>
                  </a:lnTo>
                  <a:cubicBezTo>
                    <a:pt x="2042940" y="1342935"/>
                    <a:pt x="2029087" y="1356787"/>
                    <a:pt x="2011999" y="1356787"/>
                  </a:cubicBezTo>
                  <a:lnTo>
                    <a:pt x="30941" y="1356787"/>
                  </a:lnTo>
                  <a:cubicBezTo>
                    <a:pt x="22735" y="1356787"/>
                    <a:pt x="14865" y="1353527"/>
                    <a:pt x="9062" y="1347725"/>
                  </a:cubicBezTo>
                  <a:cubicBezTo>
                    <a:pt x="3260" y="1341922"/>
                    <a:pt x="0" y="1334052"/>
                    <a:pt x="0" y="1325847"/>
                  </a:cubicBezTo>
                  <a:lnTo>
                    <a:pt x="0" y="30941"/>
                  </a:lnTo>
                  <a:cubicBezTo>
                    <a:pt x="0" y="22735"/>
                    <a:pt x="3260" y="14865"/>
                    <a:pt x="9062" y="9062"/>
                  </a:cubicBezTo>
                  <a:cubicBezTo>
                    <a:pt x="14865" y="3260"/>
                    <a:pt x="22735" y="0"/>
                    <a:pt x="30941"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042940" cy="1366312"/>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5</a:t>
              </a:r>
            </a:p>
          </p:txBody>
        </p:sp>
      </p:grpSp>
      <p:grpSp>
        <p:nvGrpSpPr>
          <p:cNvPr id="9" name="Group 9"/>
          <p:cNvGrpSpPr/>
          <p:nvPr/>
        </p:nvGrpSpPr>
        <p:grpSpPr>
          <a:xfrm>
            <a:off x="503394" y="8916092"/>
            <a:ext cx="1156827" cy="1156827"/>
            <a:chOff x="0" y="0"/>
            <a:chExt cx="1542436" cy="1542436"/>
          </a:xfrm>
        </p:grpSpPr>
        <p:sp>
          <p:nvSpPr>
            <p:cNvPr id="10" name="Freeform 10"/>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1" name="TextBox 11"/>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25</a:t>
              </a:r>
            </a:p>
          </p:txBody>
        </p:sp>
      </p:grpSp>
      <p:sp>
        <p:nvSpPr>
          <p:cNvPr id="12" name="Freeform 12"/>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4"/>
          <p:cNvSpPr txBox="1"/>
          <p:nvPr/>
        </p:nvSpPr>
        <p:spPr>
          <a:xfrm>
            <a:off x="2160651" y="9389731"/>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grpSp>
        <p:nvGrpSpPr>
          <p:cNvPr id="15" name="Group 15"/>
          <p:cNvGrpSpPr/>
          <p:nvPr/>
        </p:nvGrpSpPr>
        <p:grpSpPr>
          <a:xfrm>
            <a:off x="1416632" y="3764541"/>
            <a:ext cx="7501415" cy="5151551"/>
            <a:chOff x="0" y="0"/>
            <a:chExt cx="1975681" cy="1356787"/>
          </a:xfrm>
        </p:grpSpPr>
        <p:sp>
          <p:nvSpPr>
            <p:cNvPr id="16" name="Freeform 16"/>
            <p:cNvSpPr/>
            <p:nvPr/>
          </p:nvSpPr>
          <p:spPr>
            <a:xfrm>
              <a:off x="0" y="0"/>
              <a:ext cx="1975681" cy="1356787"/>
            </a:xfrm>
            <a:custGeom>
              <a:avLst/>
              <a:gdLst/>
              <a:ahLst/>
              <a:cxnLst/>
              <a:rect l="l" t="t" r="r" b="b"/>
              <a:pathLst>
                <a:path w="1975681" h="1356787">
                  <a:moveTo>
                    <a:pt x="31994" y="0"/>
                  </a:moveTo>
                  <a:lnTo>
                    <a:pt x="1943687" y="0"/>
                  </a:lnTo>
                  <a:cubicBezTo>
                    <a:pt x="1952173" y="0"/>
                    <a:pt x="1960311" y="3371"/>
                    <a:pt x="1966311" y="9371"/>
                  </a:cubicBezTo>
                  <a:cubicBezTo>
                    <a:pt x="1972311" y="15371"/>
                    <a:pt x="1975681" y="23509"/>
                    <a:pt x="1975681" y="31994"/>
                  </a:cubicBezTo>
                  <a:lnTo>
                    <a:pt x="1975681" y="1324793"/>
                  </a:lnTo>
                  <a:cubicBezTo>
                    <a:pt x="1975681" y="1342463"/>
                    <a:pt x="1961357" y="1356787"/>
                    <a:pt x="1943687" y="1356787"/>
                  </a:cubicBezTo>
                  <a:lnTo>
                    <a:pt x="31994" y="1356787"/>
                  </a:lnTo>
                  <a:cubicBezTo>
                    <a:pt x="14324" y="1356787"/>
                    <a:pt x="0" y="1342463"/>
                    <a:pt x="0" y="1324793"/>
                  </a:cubicBezTo>
                  <a:lnTo>
                    <a:pt x="0" y="31994"/>
                  </a:lnTo>
                  <a:cubicBezTo>
                    <a:pt x="0" y="14324"/>
                    <a:pt x="14324" y="0"/>
                    <a:pt x="31994" y="0"/>
                  </a:cubicBezTo>
                  <a:close/>
                </a:path>
              </a:pathLst>
            </a:custGeom>
            <a:solidFill>
              <a:srgbClr val="DEEFFF"/>
            </a:solidFill>
            <a:ln w="19050" cap="rnd">
              <a:solidFill>
                <a:srgbClr val="00B050"/>
              </a:solidFill>
              <a:prstDash val="lgDash"/>
              <a:round/>
            </a:ln>
          </p:spPr>
          <p:txBody>
            <a:bodyPr/>
            <a:lstStyle/>
            <a:p>
              <a:endParaRPr lang="en-US"/>
            </a:p>
          </p:txBody>
        </p:sp>
        <p:sp>
          <p:nvSpPr>
            <p:cNvPr id="17" name="TextBox 17"/>
            <p:cNvSpPr txBox="1"/>
            <p:nvPr/>
          </p:nvSpPr>
          <p:spPr>
            <a:xfrm>
              <a:off x="0" y="-9525"/>
              <a:ext cx="1975681" cy="1366312"/>
            </a:xfrm>
            <a:prstGeom prst="rect">
              <a:avLst/>
            </a:prstGeom>
          </p:spPr>
          <p:txBody>
            <a:bodyPr lIns="50800" tIns="50800" rIns="50800" bIns="50800" rtlCol="0" anchor="ctr"/>
            <a:lstStyle/>
            <a:p>
              <a:pPr algn="ctr">
                <a:lnSpc>
                  <a:spcPts val="2160"/>
                </a:lnSpc>
              </a:pPr>
              <a:endParaRPr/>
            </a:p>
          </p:txBody>
        </p:sp>
      </p:grpSp>
      <p:grpSp>
        <p:nvGrpSpPr>
          <p:cNvPr id="18" name="Group 18"/>
          <p:cNvGrpSpPr/>
          <p:nvPr/>
        </p:nvGrpSpPr>
        <p:grpSpPr>
          <a:xfrm>
            <a:off x="5605534" y="2895273"/>
            <a:ext cx="7076933" cy="672897"/>
            <a:chOff x="0" y="0"/>
            <a:chExt cx="1863884" cy="177224"/>
          </a:xfrm>
        </p:grpSpPr>
        <p:sp>
          <p:nvSpPr>
            <p:cNvPr id="19" name="Freeform 19"/>
            <p:cNvSpPr/>
            <p:nvPr/>
          </p:nvSpPr>
          <p:spPr>
            <a:xfrm>
              <a:off x="0" y="0"/>
              <a:ext cx="1863884" cy="177224"/>
            </a:xfrm>
            <a:custGeom>
              <a:avLst/>
              <a:gdLst/>
              <a:ahLst/>
              <a:cxnLst/>
              <a:rect l="l" t="t" r="r" b="b"/>
              <a:pathLst>
                <a:path w="1863884" h="177224">
                  <a:moveTo>
                    <a:pt x="55792" y="0"/>
                  </a:moveTo>
                  <a:lnTo>
                    <a:pt x="1808091" y="0"/>
                  </a:lnTo>
                  <a:cubicBezTo>
                    <a:pt x="1822888" y="0"/>
                    <a:pt x="1837079" y="5878"/>
                    <a:pt x="1847542" y="16341"/>
                  </a:cubicBezTo>
                  <a:cubicBezTo>
                    <a:pt x="1858005" y="26804"/>
                    <a:pt x="1863884" y="40995"/>
                    <a:pt x="1863884" y="55792"/>
                  </a:cubicBezTo>
                  <a:lnTo>
                    <a:pt x="1863884" y="121432"/>
                  </a:lnTo>
                  <a:cubicBezTo>
                    <a:pt x="1863884" y="136229"/>
                    <a:pt x="1858005" y="150420"/>
                    <a:pt x="1847542" y="160883"/>
                  </a:cubicBezTo>
                  <a:cubicBezTo>
                    <a:pt x="1837079" y="171346"/>
                    <a:pt x="1822888" y="177224"/>
                    <a:pt x="1808091" y="177224"/>
                  </a:cubicBezTo>
                  <a:lnTo>
                    <a:pt x="55792" y="177224"/>
                  </a:lnTo>
                  <a:cubicBezTo>
                    <a:pt x="40995" y="177224"/>
                    <a:pt x="26804" y="171346"/>
                    <a:pt x="16341" y="160883"/>
                  </a:cubicBezTo>
                  <a:cubicBezTo>
                    <a:pt x="5878" y="150420"/>
                    <a:pt x="0" y="136229"/>
                    <a:pt x="0" y="121432"/>
                  </a:cubicBezTo>
                  <a:lnTo>
                    <a:pt x="0" y="55792"/>
                  </a:lnTo>
                  <a:cubicBezTo>
                    <a:pt x="0" y="40995"/>
                    <a:pt x="5878" y="26804"/>
                    <a:pt x="16341" y="16341"/>
                  </a:cubicBezTo>
                  <a:cubicBezTo>
                    <a:pt x="26804" y="5878"/>
                    <a:pt x="40995" y="0"/>
                    <a:pt x="55792" y="0"/>
                  </a:cubicBezTo>
                  <a:close/>
                </a:path>
              </a:pathLst>
            </a:custGeom>
            <a:solidFill>
              <a:srgbClr val="00B050"/>
            </a:solidFill>
          </p:spPr>
          <p:txBody>
            <a:bodyPr/>
            <a:lstStyle/>
            <a:p>
              <a:endParaRPr lang="en-US"/>
            </a:p>
          </p:txBody>
        </p:sp>
        <p:sp>
          <p:nvSpPr>
            <p:cNvPr id="20" name="TextBox 20"/>
            <p:cNvSpPr txBox="1"/>
            <p:nvPr/>
          </p:nvSpPr>
          <p:spPr>
            <a:xfrm>
              <a:off x="0" y="-9525"/>
              <a:ext cx="1863884" cy="186749"/>
            </a:xfrm>
            <a:prstGeom prst="rect">
              <a:avLst/>
            </a:prstGeom>
          </p:spPr>
          <p:txBody>
            <a:bodyPr lIns="50800" tIns="50800" rIns="50800" bIns="50800" rtlCol="0" anchor="ctr"/>
            <a:lstStyle/>
            <a:p>
              <a:pPr algn="ctr">
                <a:lnSpc>
                  <a:spcPts val="1980"/>
                </a:lnSpc>
              </a:pPr>
              <a:endParaRPr/>
            </a:p>
          </p:txBody>
        </p:sp>
      </p:grpSp>
      <p:sp>
        <p:nvSpPr>
          <p:cNvPr id="21" name="TextBox 21"/>
          <p:cNvSpPr txBox="1"/>
          <p:nvPr/>
        </p:nvSpPr>
        <p:spPr>
          <a:xfrm>
            <a:off x="1766703" y="2936446"/>
            <a:ext cx="10302141" cy="504825"/>
          </a:xfrm>
          <a:prstGeom prst="rect">
            <a:avLst/>
          </a:prstGeom>
        </p:spPr>
        <p:txBody>
          <a:bodyPr lIns="0" tIns="0" rIns="0" bIns="0" rtlCol="0" anchor="t">
            <a:spAutoFit/>
          </a:bodyPr>
          <a:lstStyle/>
          <a:p>
            <a:pPr algn="r" rtl="1">
              <a:lnSpc>
                <a:spcPts val="3849"/>
              </a:lnSpc>
            </a:pPr>
            <a:r>
              <a:rPr lang="ar-EG" sz="3208" b="1">
                <a:solidFill>
                  <a:srgbClr val="000000"/>
                </a:solidFill>
                <a:latin typeface="Almarai Bold"/>
                <a:ea typeface="Almarai Bold"/>
                <a:cs typeface="Almarai Bold"/>
                <a:sym typeface="Almarai Bold"/>
                <a:rtl/>
              </a:rPr>
              <a:t>مساهمة ريادة الأعمال تتمثل في</a:t>
            </a:r>
          </a:p>
        </p:txBody>
      </p:sp>
      <p:sp>
        <p:nvSpPr>
          <p:cNvPr id="22" name="TextBox 22"/>
          <p:cNvSpPr txBox="1"/>
          <p:nvPr/>
        </p:nvSpPr>
        <p:spPr>
          <a:xfrm>
            <a:off x="9515617" y="3855706"/>
            <a:ext cx="7628689" cy="4924425"/>
          </a:xfrm>
          <a:prstGeom prst="rect">
            <a:avLst/>
          </a:prstGeom>
        </p:spPr>
        <p:txBody>
          <a:bodyPr lIns="0" tIns="0" rIns="0" bIns="0" rtlCol="0" anchor="t">
            <a:spAutoFit/>
          </a:bodyPr>
          <a:lstStyle/>
          <a:p>
            <a:pPr marL="542925" lvl="1" indent="-271462" algn="r" rtl="1">
              <a:lnSpc>
                <a:spcPts val="4800"/>
              </a:lnSpc>
              <a:buFont typeface="Arial"/>
              <a:buChar char="•"/>
            </a:pPr>
            <a:r>
              <a:rPr lang="ar-EG" sz="3000" b="1" spc="30">
                <a:solidFill>
                  <a:srgbClr val="000000"/>
                </a:solidFill>
                <a:latin typeface="Almarai Bold"/>
                <a:ea typeface="Almarai Bold"/>
                <a:cs typeface="Almarai Bold"/>
                <a:sym typeface="Almarai Bold"/>
                <a:rtl/>
              </a:rPr>
              <a:t>غرس روح المبادرة وزيادة فرص نجاح الأعمال وصناعة قادة المستقبل </a:t>
            </a:r>
          </a:p>
          <a:p>
            <a:pPr marL="542925" lvl="1" indent="-271462" algn="r" rtl="1">
              <a:lnSpc>
                <a:spcPts val="4800"/>
              </a:lnSpc>
              <a:buFont typeface="Arial"/>
              <a:buChar char="•"/>
            </a:pPr>
            <a:r>
              <a:rPr lang="ar-EG" sz="3000" b="1" spc="30">
                <a:solidFill>
                  <a:srgbClr val="000000"/>
                </a:solidFill>
                <a:latin typeface="Almarai Bold"/>
                <a:ea typeface="Almarai Bold"/>
                <a:cs typeface="Almarai Bold"/>
                <a:sym typeface="Almarai Bold"/>
                <a:rtl/>
              </a:rPr>
              <a:t>تنمية القدرات المتميزة لإيجاد الثروة من خلال استقرار على الفرص ذات العلاقة بالتوجه بالمعرفة على المستوى العالمي.</a:t>
            </a:r>
          </a:p>
          <a:p>
            <a:pPr marL="542925" lvl="1" indent="-271462" algn="r" rtl="1">
              <a:lnSpc>
                <a:spcPts val="4800"/>
              </a:lnSpc>
              <a:buFont typeface="Arial"/>
              <a:buChar char="•"/>
            </a:pPr>
            <a:r>
              <a:rPr lang="ar-EG" sz="3000" b="1" spc="30">
                <a:solidFill>
                  <a:srgbClr val="000000"/>
                </a:solidFill>
                <a:latin typeface="Almarai Bold"/>
                <a:ea typeface="Almarai Bold"/>
                <a:cs typeface="Almarai Bold"/>
                <a:sym typeface="Almarai Bold"/>
                <a:rtl/>
              </a:rPr>
              <a:t>تنمية مهارات الإبداع والابتكار لدى الشباب.</a:t>
            </a:r>
          </a:p>
          <a:p>
            <a:pPr marL="542925" lvl="1" indent="-271462" algn="r" rtl="1">
              <a:lnSpc>
                <a:spcPts val="4800"/>
              </a:lnSpc>
              <a:buFont typeface="Arial"/>
              <a:buChar char="•"/>
            </a:pPr>
            <a:r>
              <a:rPr lang="ar-EG" sz="3000" b="1" spc="31">
                <a:solidFill>
                  <a:srgbClr val="000000"/>
                </a:solidFill>
                <a:latin typeface="Almarai Bold"/>
                <a:ea typeface="Almarai Bold"/>
                <a:cs typeface="Almarai Bold"/>
                <a:sym typeface="Almarai Bold"/>
                <a:rtl/>
              </a:rPr>
              <a:t>زيادة الأصول المعرفية وتعظيم ثروة الأفراد.</a:t>
            </a:r>
          </a:p>
        </p:txBody>
      </p:sp>
      <p:sp>
        <p:nvSpPr>
          <p:cNvPr id="23" name="TextBox 23"/>
          <p:cNvSpPr txBox="1"/>
          <p:nvPr/>
        </p:nvSpPr>
        <p:spPr>
          <a:xfrm>
            <a:off x="6917774" y="633898"/>
            <a:ext cx="4452452" cy="1122006"/>
          </a:xfrm>
          <a:prstGeom prst="rect">
            <a:avLst/>
          </a:prstGeom>
        </p:spPr>
        <p:txBody>
          <a:bodyPr lIns="0" tIns="0" rIns="0" bIns="0" rtlCol="0" anchor="t">
            <a:spAutoFit/>
          </a:bodyPr>
          <a:lstStyle/>
          <a:p>
            <a:pPr algn="ctr" rtl="1">
              <a:lnSpc>
                <a:spcPts val="4353"/>
              </a:lnSpc>
            </a:pPr>
            <a:r>
              <a:rPr lang="ar-EG" sz="3627" b="1">
                <a:solidFill>
                  <a:srgbClr val="000000"/>
                </a:solidFill>
                <a:latin typeface="Almarai Bold"/>
                <a:ea typeface="Almarai Bold"/>
                <a:cs typeface="Almarai Bold"/>
                <a:sym typeface="Almarai Bold"/>
                <a:rtl/>
              </a:rPr>
              <a:t>دورة ريادة الأعمال في النمو الاقتصادي </a:t>
            </a:r>
          </a:p>
        </p:txBody>
      </p:sp>
      <p:sp>
        <p:nvSpPr>
          <p:cNvPr id="24" name="TextBox 24"/>
          <p:cNvSpPr txBox="1"/>
          <p:nvPr/>
        </p:nvSpPr>
        <p:spPr>
          <a:xfrm>
            <a:off x="1416632" y="3865231"/>
            <a:ext cx="7468785" cy="4924425"/>
          </a:xfrm>
          <a:prstGeom prst="rect">
            <a:avLst/>
          </a:prstGeom>
        </p:spPr>
        <p:txBody>
          <a:bodyPr lIns="0" tIns="0" rIns="0" bIns="0" rtlCol="0" anchor="t">
            <a:spAutoFit/>
          </a:bodyPr>
          <a:lstStyle/>
          <a:p>
            <a:pPr marL="542925" lvl="1" indent="-271462" algn="r" rtl="1">
              <a:lnSpc>
                <a:spcPts val="4800"/>
              </a:lnSpc>
              <a:buFont typeface="Arial"/>
              <a:buChar char="•"/>
            </a:pPr>
            <a:r>
              <a:rPr lang="ar-EG" sz="3000" b="1" spc="30">
                <a:solidFill>
                  <a:srgbClr val="000000"/>
                </a:solidFill>
                <a:latin typeface="Almarai Bold"/>
                <a:ea typeface="Almarai Bold"/>
                <a:cs typeface="Almarai Bold"/>
                <a:sym typeface="Almarai Bold"/>
                <a:rtl/>
              </a:rPr>
              <a:t>تمكين الشباب من تطوير منتجات جديدة.</a:t>
            </a:r>
          </a:p>
          <a:p>
            <a:pPr marL="542925" lvl="1" indent="-271462" algn="r" rtl="1">
              <a:lnSpc>
                <a:spcPts val="4800"/>
              </a:lnSpc>
              <a:buFont typeface="Arial"/>
              <a:buChar char="•"/>
            </a:pPr>
            <a:r>
              <a:rPr lang="ar-EG" sz="3000" b="1" spc="30">
                <a:solidFill>
                  <a:srgbClr val="000000"/>
                </a:solidFill>
                <a:latin typeface="Almarai Bold"/>
                <a:ea typeface="Almarai Bold"/>
                <a:cs typeface="Almarai Bold"/>
                <a:sym typeface="Almarai Bold"/>
                <a:rtl/>
              </a:rPr>
              <a:t>تمكين الخريجين من امتلاك أفكار مشروعات أعمال تجارية ذات التكنولوجيا العالية التي تخدم التوجه نحو بناء مجتمع المعرفة.</a:t>
            </a:r>
          </a:p>
          <a:p>
            <a:pPr marL="542925" lvl="1" indent="-271462" algn="r" rtl="1">
              <a:lnSpc>
                <a:spcPts val="4800"/>
              </a:lnSpc>
              <a:buFont typeface="Arial"/>
              <a:buChar char="•"/>
            </a:pPr>
            <a:r>
              <a:rPr lang="ar-EG" sz="3000" b="1" spc="30">
                <a:solidFill>
                  <a:srgbClr val="000000"/>
                </a:solidFill>
                <a:latin typeface="Almarai Bold"/>
                <a:ea typeface="Almarai Bold"/>
                <a:cs typeface="Almarai Bold"/>
                <a:sym typeface="Almarai Bold"/>
                <a:rtl/>
              </a:rPr>
              <a:t>تغيير هيكل تركز الثروة</a:t>
            </a:r>
          </a:p>
          <a:p>
            <a:pPr marL="542925" lvl="1" indent="-271462" algn="r" rtl="1">
              <a:lnSpc>
                <a:spcPts val="4800"/>
              </a:lnSpc>
              <a:buFont typeface="Arial"/>
              <a:buChar char="•"/>
            </a:pPr>
            <a:r>
              <a:rPr lang="ar-EG" sz="3000" b="1" spc="31">
                <a:solidFill>
                  <a:srgbClr val="000000"/>
                </a:solidFill>
                <a:latin typeface="Almarai Bold"/>
                <a:ea typeface="Almarai Bold"/>
                <a:cs typeface="Almarai Bold"/>
                <a:sym typeface="Almarai Bold"/>
                <a:rtl/>
              </a:rPr>
              <a:t>تنمية الفرص المرتبطة بإحداث تقدم تكنولوجي يستند إلى المعرفة.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6" name="Group 6"/>
          <p:cNvGrpSpPr/>
          <p:nvPr/>
        </p:nvGrpSpPr>
        <p:grpSpPr>
          <a:xfrm>
            <a:off x="503394" y="8916092"/>
            <a:ext cx="1156827" cy="1156827"/>
            <a:chOff x="0" y="0"/>
            <a:chExt cx="1542436" cy="1542436"/>
          </a:xfrm>
        </p:grpSpPr>
        <p:sp>
          <p:nvSpPr>
            <p:cNvPr id="7" name="Freeform 7"/>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8" name="TextBox 8"/>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26</a:t>
              </a:r>
            </a:p>
          </p:txBody>
        </p:sp>
      </p:grpSp>
      <p:sp>
        <p:nvSpPr>
          <p:cNvPr id="9" name="Freeform 9"/>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850173" y="2807948"/>
            <a:ext cx="6409127" cy="5156302"/>
          </a:xfrm>
          <a:custGeom>
            <a:avLst/>
            <a:gdLst/>
            <a:ahLst/>
            <a:cxnLst/>
            <a:rect l="l" t="t" r="r" b="b"/>
            <a:pathLst>
              <a:path w="6409127" h="5156302">
                <a:moveTo>
                  <a:pt x="0" y="0"/>
                </a:moveTo>
                <a:lnTo>
                  <a:pt x="6409127" y="0"/>
                </a:lnTo>
                <a:lnTo>
                  <a:pt x="6409127" y="5156302"/>
                </a:lnTo>
                <a:lnTo>
                  <a:pt x="0" y="51563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2" name="Group 12"/>
          <p:cNvGrpSpPr/>
          <p:nvPr/>
        </p:nvGrpSpPr>
        <p:grpSpPr>
          <a:xfrm>
            <a:off x="7055724" y="2534910"/>
            <a:ext cx="3086100" cy="6176676"/>
            <a:chOff x="0" y="0"/>
            <a:chExt cx="812800" cy="1626779"/>
          </a:xfrm>
        </p:grpSpPr>
        <p:sp>
          <p:nvSpPr>
            <p:cNvPr id="13" name="Freeform 13"/>
            <p:cNvSpPr/>
            <p:nvPr/>
          </p:nvSpPr>
          <p:spPr>
            <a:xfrm>
              <a:off x="0" y="0"/>
              <a:ext cx="812800" cy="1626779"/>
            </a:xfrm>
            <a:custGeom>
              <a:avLst/>
              <a:gdLst/>
              <a:ahLst/>
              <a:cxnLst/>
              <a:rect l="l" t="t" r="r" b="b"/>
              <a:pathLst>
                <a:path w="812800" h="1626779">
                  <a:moveTo>
                    <a:pt x="0" y="0"/>
                  </a:moveTo>
                  <a:lnTo>
                    <a:pt x="812800" y="0"/>
                  </a:lnTo>
                  <a:lnTo>
                    <a:pt x="812800" y="1626779"/>
                  </a:lnTo>
                  <a:lnTo>
                    <a:pt x="0" y="1626779"/>
                  </a:lnTo>
                  <a:close/>
                </a:path>
              </a:pathLst>
            </a:custGeom>
            <a:solidFill>
              <a:srgbClr val="FFC000"/>
            </a:solidFill>
          </p:spPr>
          <p:txBody>
            <a:bodyPr/>
            <a:lstStyle/>
            <a:p>
              <a:endParaRPr lang="en-US"/>
            </a:p>
          </p:txBody>
        </p:sp>
        <p:sp>
          <p:nvSpPr>
            <p:cNvPr id="14" name="TextBox 14"/>
            <p:cNvSpPr txBox="1"/>
            <p:nvPr/>
          </p:nvSpPr>
          <p:spPr>
            <a:xfrm>
              <a:off x="0" y="-9525"/>
              <a:ext cx="812800" cy="1636304"/>
            </a:xfrm>
            <a:prstGeom prst="rect">
              <a:avLst/>
            </a:prstGeom>
          </p:spPr>
          <p:txBody>
            <a:bodyPr lIns="50800" tIns="50800" rIns="50800" bIns="50800" rtlCol="0" anchor="ctr"/>
            <a:lstStyle/>
            <a:p>
              <a:pPr algn="ctr">
                <a:lnSpc>
                  <a:spcPts val="1980"/>
                </a:lnSpc>
              </a:pPr>
              <a:endParaRPr/>
            </a:p>
          </p:txBody>
        </p:sp>
      </p:grpSp>
      <p:grpSp>
        <p:nvGrpSpPr>
          <p:cNvPr id="15" name="Group 15"/>
          <p:cNvGrpSpPr/>
          <p:nvPr/>
        </p:nvGrpSpPr>
        <p:grpSpPr>
          <a:xfrm>
            <a:off x="1660221" y="2534910"/>
            <a:ext cx="2933135" cy="6176676"/>
            <a:chOff x="0" y="0"/>
            <a:chExt cx="772513" cy="1626779"/>
          </a:xfrm>
        </p:grpSpPr>
        <p:sp>
          <p:nvSpPr>
            <p:cNvPr id="16" name="Freeform 16"/>
            <p:cNvSpPr/>
            <p:nvPr/>
          </p:nvSpPr>
          <p:spPr>
            <a:xfrm>
              <a:off x="0" y="0"/>
              <a:ext cx="772513" cy="1626779"/>
            </a:xfrm>
            <a:custGeom>
              <a:avLst/>
              <a:gdLst/>
              <a:ahLst/>
              <a:cxnLst/>
              <a:rect l="l" t="t" r="r" b="b"/>
              <a:pathLst>
                <a:path w="772513" h="1626779">
                  <a:moveTo>
                    <a:pt x="0" y="0"/>
                  </a:moveTo>
                  <a:lnTo>
                    <a:pt x="772513" y="0"/>
                  </a:lnTo>
                  <a:lnTo>
                    <a:pt x="772513" y="1626779"/>
                  </a:lnTo>
                  <a:lnTo>
                    <a:pt x="0" y="1626779"/>
                  </a:lnTo>
                  <a:close/>
                </a:path>
              </a:pathLst>
            </a:custGeom>
            <a:solidFill>
              <a:srgbClr val="00B0F0"/>
            </a:solidFill>
          </p:spPr>
          <p:txBody>
            <a:bodyPr/>
            <a:lstStyle/>
            <a:p>
              <a:endParaRPr lang="en-US"/>
            </a:p>
          </p:txBody>
        </p:sp>
        <p:sp>
          <p:nvSpPr>
            <p:cNvPr id="17" name="TextBox 17"/>
            <p:cNvSpPr txBox="1"/>
            <p:nvPr/>
          </p:nvSpPr>
          <p:spPr>
            <a:xfrm>
              <a:off x="0" y="-9525"/>
              <a:ext cx="772513" cy="1636304"/>
            </a:xfrm>
            <a:prstGeom prst="rect">
              <a:avLst/>
            </a:prstGeom>
          </p:spPr>
          <p:txBody>
            <a:bodyPr lIns="50800" tIns="50800" rIns="50800" bIns="50800" rtlCol="0" anchor="ctr"/>
            <a:lstStyle/>
            <a:p>
              <a:pPr algn="ctr">
                <a:lnSpc>
                  <a:spcPts val="1980"/>
                </a:lnSpc>
              </a:pPr>
              <a:endParaRPr/>
            </a:p>
          </p:txBody>
        </p:sp>
      </p:grpSp>
      <p:sp>
        <p:nvSpPr>
          <p:cNvPr id="18" name="Freeform 18"/>
          <p:cNvSpPr/>
          <p:nvPr/>
        </p:nvSpPr>
        <p:spPr>
          <a:xfrm>
            <a:off x="1894456" y="2892975"/>
            <a:ext cx="7907411" cy="5460546"/>
          </a:xfrm>
          <a:custGeom>
            <a:avLst/>
            <a:gdLst/>
            <a:ahLst/>
            <a:cxnLst/>
            <a:rect l="l" t="t" r="r" b="b"/>
            <a:pathLst>
              <a:path w="7907411" h="5460546">
                <a:moveTo>
                  <a:pt x="0" y="0"/>
                </a:moveTo>
                <a:lnTo>
                  <a:pt x="7907411" y="0"/>
                </a:lnTo>
                <a:lnTo>
                  <a:pt x="7907411" y="5460546"/>
                </a:lnTo>
                <a:lnTo>
                  <a:pt x="0" y="5460546"/>
                </a:lnTo>
                <a:lnTo>
                  <a:pt x="0" y="0"/>
                </a:lnTo>
                <a:close/>
              </a:path>
            </a:pathLst>
          </a:custGeom>
          <a:blipFill>
            <a:blip r:embed="rId8"/>
            <a:stretch>
              <a:fillRect t="-4" b="-4"/>
            </a:stretch>
          </a:blipFill>
        </p:spPr>
        <p:txBody>
          <a:bodyPr/>
          <a:lstStyle/>
          <a:p>
            <a:endParaRPr lang="en-US"/>
          </a:p>
        </p:txBody>
      </p:sp>
      <p:sp>
        <p:nvSpPr>
          <p:cNvPr id="19" name="TextBox 19"/>
          <p:cNvSpPr txBox="1"/>
          <p:nvPr/>
        </p:nvSpPr>
        <p:spPr>
          <a:xfrm>
            <a:off x="2160651" y="9389731"/>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0" name="TextBox 20"/>
          <p:cNvSpPr txBox="1"/>
          <p:nvPr/>
        </p:nvSpPr>
        <p:spPr>
          <a:xfrm>
            <a:off x="6795070" y="875813"/>
            <a:ext cx="4755011" cy="638175"/>
          </a:xfrm>
          <a:prstGeom prst="rect">
            <a:avLst/>
          </a:prstGeom>
        </p:spPr>
        <p:txBody>
          <a:bodyPr lIns="0" tIns="0" rIns="0" bIns="0" rtlCol="0" anchor="t">
            <a:spAutoFit/>
          </a:bodyPr>
          <a:lstStyle/>
          <a:p>
            <a:pPr algn="ctr" rtl="1">
              <a:lnSpc>
                <a:spcPts val="4833"/>
              </a:lnSpc>
            </a:pPr>
            <a:r>
              <a:rPr lang="ar-EG" sz="4027" b="1" dirty="0">
                <a:solidFill>
                  <a:srgbClr val="000000"/>
                </a:solidFill>
                <a:latin typeface="Almarai Bold"/>
                <a:ea typeface="Almarai Bold"/>
                <a:cs typeface="Almarai Bold"/>
                <a:sym typeface="Almarai Bold"/>
                <a:rtl/>
              </a:rPr>
              <a:t>حالة دراسية</a:t>
            </a:r>
          </a:p>
        </p:txBody>
      </p:sp>
      <p:sp>
        <p:nvSpPr>
          <p:cNvPr id="21" name="TextBox 21"/>
          <p:cNvSpPr txBox="1"/>
          <p:nvPr/>
        </p:nvSpPr>
        <p:spPr>
          <a:xfrm>
            <a:off x="11307304" y="4197614"/>
            <a:ext cx="4995294" cy="1691747"/>
          </a:xfrm>
          <a:prstGeom prst="rect">
            <a:avLst/>
          </a:prstGeom>
        </p:spPr>
        <p:txBody>
          <a:bodyPr lIns="0" tIns="0" rIns="0" bIns="0" rtlCol="0" anchor="t">
            <a:spAutoFit/>
          </a:bodyPr>
          <a:lstStyle/>
          <a:p>
            <a:pPr algn="r" rtl="1">
              <a:lnSpc>
                <a:spcPts val="6887"/>
              </a:lnSpc>
            </a:pPr>
            <a:r>
              <a:rPr lang="ar-EG" sz="4027" b="1" dirty="0">
                <a:solidFill>
                  <a:srgbClr val="000000"/>
                </a:solidFill>
                <a:latin typeface="Almarai Bold"/>
                <a:ea typeface="Almarai Bold"/>
                <a:cs typeface="Almarai Bold"/>
                <a:sym typeface="Almarai Bold"/>
                <a:rtl/>
              </a:rPr>
              <a:t> حالة دراسية: </a:t>
            </a:r>
          </a:p>
          <a:p>
            <a:pPr algn="r" rtl="1">
              <a:lnSpc>
                <a:spcPts val="6887"/>
              </a:lnSpc>
            </a:pPr>
            <a:r>
              <a:rPr lang="ar-EG" sz="4027" b="1" dirty="0">
                <a:solidFill>
                  <a:srgbClr val="000000"/>
                </a:solidFill>
                <a:latin typeface="Almarai Bold"/>
                <a:ea typeface="Almarai Bold"/>
                <a:cs typeface="Almarai Bold"/>
                <a:sym typeface="Almarai Bold"/>
                <a:rtl/>
              </a:rPr>
              <a:t>مصنع </a:t>
            </a:r>
            <a:r>
              <a:rPr lang="ar-EG" sz="4027" b="1" dirty="0" err="1">
                <a:solidFill>
                  <a:srgbClr val="000000"/>
                </a:solidFill>
                <a:latin typeface="Almarai Bold"/>
                <a:ea typeface="Almarai Bold"/>
                <a:cs typeface="Almarai Bold"/>
                <a:sym typeface="Almarai Bold"/>
                <a:rtl/>
              </a:rPr>
              <a:t>مالدن</a:t>
            </a:r>
            <a:r>
              <a:rPr lang="ar-EG" sz="4027" b="1" dirty="0">
                <a:solidFill>
                  <a:srgbClr val="000000"/>
                </a:solidFill>
                <a:latin typeface="Almarai Bold"/>
                <a:ea typeface="Almarai Bold"/>
                <a:cs typeface="Almarai Bold"/>
                <a:sym typeface="Almarai Bold"/>
                <a:rtl/>
              </a:rPr>
              <a:t> للنسيج</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9144000" y="2777775"/>
            <a:ext cx="8115300" cy="5949737"/>
            <a:chOff x="0" y="0"/>
            <a:chExt cx="2137363" cy="1567009"/>
          </a:xfrm>
        </p:grpSpPr>
        <p:sp>
          <p:nvSpPr>
            <p:cNvPr id="3" name="Freeform 3"/>
            <p:cNvSpPr/>
            <p:nvPr/>
          </p:nvSpPr>
          <p:spPr>
            <a:xfrm>
              <a:off x="0" y="0"/>
              <a:ext cx="2137363" cy="1567009"/>
            </a:xfrm>
            <a:custGeom>
              <a:avLst/>
              <a:gdLst/>
              <a:ahLst/>
              <a:cxnLst/>
              <a:rect l="l" t="t" r="r" b="b"/>
              <a:pathLst>
                <a:path w="2137363" h="1567009">
                  <a:moveTo>
                    <a:pt x="29574" y="0"/>
                  </a:moveTo>
                  <a:lnTo>
                    <a:pt x="2107789" y="0"/>
                  </a:lnTo>
                  <a:cubicBezTo>
                    <a:pt x="2115633" y="0"/>
                    <a:pt x="2123155" y="3116"/>
                    <a:pt x="2128701" y="8662"/>
                  </a:cubicBezTo>
                  <a:cubicBezTo>
                    <a:pt x="2134247" y="14208"/>
                    <a:pt x="2137363" y="21730"/>
                    <a:pt x="2137363" y="29574"/>
                  </a:cubicBezTo>
                  <a:lnTo>
                    <a:pt x="2137363" y="1537435"/>
                  </a:lnTo>
                  <a:cubicBezTo>
                    <a:pt x="2137363" y="1553768"/>
                    <a:pt x="2124122" y="1567009"/>
                    <a:pt x="2107789" y="1567009"/>
                  </a:cubicBezTo>
                  <a:lnTo>
                    <a:pt x="29574" y="1567009"/>
                  </a:lnTo>
                  <a:cubicBezTo>
                    <a:pt x="13241" y="1567009"/>
                    <a:pt x="0" y="1553768"/>
                    <a:pt x="0" y="1537435"/>
                  </a:cubicBezTo>
                  <a:lnTo>
                    <a:pt x="0" y="29574"/>
                  </a:lnTo>
                  <a:cubicBezTo>
                    <a:pt x="0" y="13241"/>
                    <a:pt x="13241" y="0"/>
                    <a:pt x="29574"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137363" cy="1576534"/>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1081807" y="2777775"/>
            <a:ext cx="7816767" cy="3822499"/>
            <a:chOff x="0" y="0"/>
            <a:chExt cx="2058737" cy="1006749"/>
          </a:xfrm>
        </p:grpSpPr>
        <p:sp>
          <p:nvSpPr>
            <p:cNvPr id="6" name="Freeform 6"/>
            <p:cNvSpPr/>
            <p:nvPr/>
          </p:nvSpPr>
          <p:spPr>
            <a:xfrm>
              <a:off x="0" y="0"/>
              <a:ext cx="2058737" cy="1006749"/>
            </a:xfrm>
            <a:custGeom>
              <a:avLst/>
              <a:gdLst/>
              <a:ahLst/>
              <a:cxnLst/>
              <a:rect l="l" t="t" r="r" b="b"/>
              <a:pathLst>
                <a:path w="2058737" h="1006749">
                  <a:moveTo>
                    <a:pt x="30703" y="0"/>
                  </a:moveTo>
                  <a:lnTo>
                    <a:pt x="2028034" y="0"/>
                  </a:lnTo>
                  <a:cubicBezTo>
                    <a:pt x="2036177" y="0"/>
                    <a:pt x="2043986" y="3235"/>
                    <a:pt x="2049744" y="8993"/>
                  </a:cubicBezTo>
                  <a:cubicBezTo>
                    <a:pt x="2055502" y="14751"/>
                    <a:pt x="2058737" y="22560"/>
                    <a:pt x="2058737" y="30703"/>
                  </a:cubicBezTo>
                  <a:lnTo>
                    <a:pt x="2058737" y="976046"/>
                  </a:lnTo>
                  <a:cubicBezTo>
                    <a:pt x="2058737" y="993002"/>
                    <a:pt x="2044991" y="1006749"/>
                    <a:pt x="2028034" y="1006749"/>
                  </a:cubicBezTo>
                  <a:lnTo>
                    <a:pt x="30703" y="1006749"/>
                  </a:lnTo>
                  <a:cubicBezTo>
                    <a:pt x="13746" y="1006749"/>
                    <a:pt x="0" y="993002"/>
                    <a:pt x="0" y="976046"/>
                  </a:cubicBezTo>
                  <a:lnTo>
                    <a:pt x="0" y="30703"/>
                  </a:lnTo>
                  <a:cubicBezTo>
                    <a:pt x="0" y="13746"/>
                    <a:pt x="13746" y="0"/>
                    <a:pt x="30703" y="0"/>
                  </a:cubicBezTo>
                  <a:close/>
                </a:path>
              </a:pathLst>
            </a:custGeom>
            <a:solidFill>
              <a:srgbClr val="DEEFFF"/>
            </a:solidFill>
            <a:ln w="19050" cap="rnd">
              <a:solidFill>
                <a:srgbClr val="00B050"/>
              </a:solidFill>
              <a:prstDash val="lgDash"/>
              <a:round/>
            </a:ln>
          </p:spPr>
          <p:txBody>
            <a:bodyPr/>
            <a:lstStyle/>
            <a:p>
              <a:endParaRPr lang="en-US"/>
            </a:p>
          </p:txBody>
        </p:sp>
        <p:sp>
          <p:nvSpPr>
            <p:cNvPr id="7" name="TextBox 7"/>
            <p:cNvSpPr txBox="1"/>
            <p:nvPr/>
          </p:nvSpPr>
          <p:spPr>
            <a:xfrm>
              <a:off x="0" y="-9525"/>
              <a:ext cx="2058737" cy="1016274"/>
            </a:xfrm>
            <a:prstGeom prst="rect">
              <a:avLst/>
            </a:prstGeom>
          </p:spPr>
          <p:txBody>
            <a:bodyPr lIns="50800" tIns="50800" rIns="50800" bIns="50800" rtlCol="0" anchor="ctr"/>
            <a:lstStyle/>
            <a:p>
              <a:pPr algn="ctr">
                <a:lnSpc>
                  <a:spcPts val="2160"/>
                </a:lnSpc>
              </a:pPr>
              <a:endParaRPr/>
            </a:p>
          </p:txBody>
        </p:sp>
      </p:grpSp>
      <p:grpSp>
        <p:nvGrpSpPr>
          <p:cNvPr id="8" name="Group 8"/>
          <p:cNvGrpSpPr/>
          <p:nvPr/>
        </p:nvGrpSpPr>
        <p:grpSpPr>
          <a:xfrm>
            <a:off x="641576" y="1268425"/>
            <a:ext cx="1252880" cy="1252880"/>
            <a:chOff x="0" y="0"/>
            <a:chExt cx="1670506" cy="1670506"/>
          </a:xfrm>
        </p:grpSpPr>
        <p:sp>
          <p:nvSpPr>
            <p:cNvPr id="9" name="Freeform 9"/>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10" name="Freeform 10"/>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11" name="TextBox 11"/>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1</a:t>
              </a:r>
            </a:p>
          </p:txBody>
        </p:sp>
      </p:grpSp>
      <p:grpSp>
        <p:nvGrpSpPr>
          <p:cNvPr id="12" name="Group 12"/>
          <p:cNvGrpSpPr/>
          <p:nvPr/>
        </p:nvGrpSpPr>
        <p:grpSpPr>
          <a:xfrm>
            <a:off x="503394" y="8794186"/>
            <a:ext cx="1156827" cy="1156827"/>
            <a:chOff x="0" y="0"/>
            <a:chExt cx="1542436" cy="1542436"/>
          </a:xfrm>
        </p:grpSpPr>
        <p:sp>
          <p:nvSpPr>
            <p:cNvPr id="13" name="Freeform 1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4" name="TextBox 1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03</a:t>
              </a:r>
            </a:p>
          </p:txBody>
        </p:sp>
      </p:grpSp>
      <p:sp>
        <p:nvSpPr>
          <p:cNvPr id="15" name="Freeform 1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TextBox 16"/>
          <p:cNvSpPr txBox="1"/>
          <p:nvPr/>
        </p:nvSpPr>
        <p:spPr>
          <a:xfrm>
            <a:off x="1229916" y="2879085"/>
            <a:ext cx="7630558" cy="3429000"/>
          </a:xfrm>
          <a:prstGeom prst="rect">
            <a:avLst/>
          </a:prstGeom>
        </p:spPr>
        <p:txBody>
          <a:bodyPr lIns="0" tIns="0" rIns="0" bIns="0" rtlCol="0" anchor="t">
            <a:spAutoFit/>
          </a:bodyPr>
          <a:lstStyle/>
          <a:p>
            <a:pPr marL="542925" lvl="1" indent="-271462" algn="r" rtl="1">
              <a:lnSpc>
                <a:spcPts val="5400"/>
              </a:lnSpc>
              <a:buFont typeface="Arial"/>
              <a:buChar char="•"/>
            </a:pPr>
            <a:r>
              <a:rPr lang="ar-EG" sz="3000" b="1" spc="31">
                <a:solidFill>
                  <a:srgbClr val="000000"/>
                </a:solidFill>
                <a:latin typeface="Almarai Bold"/>
                <a:ea typeface="Almarai Bold"/>
                <a:cs typeface="Almarai Bold"/>
                <a:sym typeface="Almarai Bold"/>
                <a:rtl/>
              </a:rPr>
              <a:t>يستعرض هذا الفصل منظومة ريادة الأعمال ويناقش أهم الفوائد التي تحققها ريادة الأعمال وأهم الصعوبات التي تواجه رواد الأعمال وأخيرا دور ريادة الأعمال في النمو الاقتصادي.</a:t>
            </a:r>
          </a:p>
        </p:txBody>
      </p:sp>
      <p:sp>
        <p:nvSpPr>
          <p:cNvPr id="17" name="TextBox 17"/>
          <p:cNvSpPr txBox="1"/>
          <p:nvPr/>
        </p:nvSpPr>
        <p:spPr>
          <a:xfrm>
            <a:off x="6711755" y="818663"/>
            <a:ext cx="5032056" cy="762000"/>
          </a:xfrm>
          <a:prstGeom prst="rect">
            <a:avLst/>
          </a:prstGeom>
        </p:spPr>
        <p:txBody>
          <a:bodyPr lIns="0" tIns="0" rIns="0" bIns="0" rtlCol="0" anchor="t">
            <a:spAutoFit/>
          </a:bodyPr>
          <a:lstStyle/>
          <a:p>
            <a:pPr algn="ctr">
              <a:lnSpc>
                <a:spcPts val="5999"/>
              </a:lnSpc>
            </a:pPr>
            <a:r>
              <a:rPr lang="ar-EG" sz="4999" b="1">
                <a:solidFill>
                  <a:srgbClr val="000000"/>
                </a:solidFill>
                <a:latin typeface="Almarai Bold"/>
                <a:ea typeface="Almarai Bold"/>
                <a:cs typeface="Almarai Bold"/>
                <a:sym typeface="Almarai Bold"/>
                <a:rtl/>
              </a:rPr>
              <a:t>المقدمة</a:t>
            </a:r>
          </a:p>
        </p:txBody>
      </p:sp>
      <p:sp>
        <p:nvSpPr>
          <p:cNvPr id="18" name="TextBox 18"/>
          <p:cNvSpPr txBox="1"/>
          <p:nvPr/>
        </p:nvSpPr>
        <p:spPr>
          <a:xfrm>
            <a:off x="9507340" y="3005328"/>
            <a:ext cx="7630558" cy="5286222"/>
          </a:xfrm>
          <a:prstGeom prst="rect">
            <a:avLst/>
          </a:prstGeom>
        </p:spPr>
        <p:txBody>
          <a:bodyPr lIns="0" tIns="0" rIns="0" bIns="0" rtlCol="0" anchor="t">
            <a:spAutoFit/>
          </a:bodyPr>
          <a:lstStyle/>
          <a:p>
            <a:pPr marL="517589" lvl="1" indent="-258795" algn="just" rtl="1">
              <a:lnSpc>
                <a:spcPts val="4633"/>
              </a:lnSpc>
              <a:buFont typeface="Arial"/>
              <a:buChar char="•"/>
            </a:pPr>
            <a:r>
              <a:rPr lang="ar-EG" sz="2860" b="1" spc="28">
                <a:solidFill>
                  <a:srgbClr val="000000"/>
                </a:solidFill>
                <a:latin typeface="Almarai Bold"/>
                <a:ea typeface="Almarai Bold"/>
                <a:cs typeface="Almarai Bold"/>
                <a:sym typeface="Almarai Bold"/>
                <a:rtl/>
              </a:rPr>
              <a:t>يعد النظام البيئي الريادي أمراً مهما في توجيه التفكير نحو ريادة الأعمال.</a:t>
            </a:r>
          </a:p>
          <a:p>
            <a:pPr marL="517589" lvl="1" indent="-258795" algn="just" rtl="1">
              <a:lnSpc>
                <a:spcPts val="4633"/>
              </a:lnSpc>
              <a:buFont typeface="Arial"/>
              <a:buChar char="•"/>
            </a:pPr>
            <a:r>
              <a:rPr lang="ar-EG" sz="2860" b="1" spc="28">
                <a:solidFill>
                  <a:srgbClr val="000000"/>
                </a:solidFill>
                <a:latin typeface="Almarai Bold"/>
                <a:ea typeface="Almarai Bold"/>
                <a:cs typeface="Almarai Bold"/>
                <a:sym typeface="Almarai Bold"/>
                <a:rtl/>
              </a:rPr>
              <a:t>مهمة منظومة ريادة الأعمال: العمل في تناغم يساعد على تكوين دورة تعطي تدفقاً سلساً للأنشطة من أجل بناء العقلية الريادية.</a:t>
            </a:r>
          </a:p>
          <a:p>
            <a:pPr marL="517589" lvl="1" indent="-258795" algn="just" rtl="1">
              <a:lnSpc>
                <a:spcPts val="4633"/>
              </a:lnSpc>
              <a:buFont typeface="Arial"/>
              <a:buChar char="•"/>
            </a:pPr>
            <a:r>
              <a:rPr lang="ar-EG" sz="2860" b="1" spc="29">
                <a:solidFill>
                  <a:srgbClr val="000000"/>
                </a:solidFill>
                <a:latin typeface="Almarai Bold"/>
                <a:ea typeface="Almarai Bold"/>
                <a:cs typeface="Almarai Bold"/>
                <a:sym typeface="Almarai Bold"/>
                <a:rtl/>
              </a:rPr>
              <a:t>يهدف هذا الفصل الى إيضاح فكرة وجود منظومة من البنية الداعمة لريادة الأعمال يمكن اعتبارها أساسا لأنماء الريادية في المجتمع في اطار مؤسسي، </a:t>
            </a:r>
          </a:p>
        </p:txBody>
      </p:sp>
      <p:sp>
        <p:nvSpPr>
          <p:cNvPr id="19" name="TextBox 1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0" name="Freeform 2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9144000" y="2777775"/>
            <a:ext cx="8115300" cy="4091440"/>
            <a:chOff x="0" y="0"/>
            <a:chExt cx="2137363" cy="1077581"/>
          </a:xfrm>
        </p:grpSpPr>
        <p:sp>
          <p:nvSpPr>
            <p:cNvPr id="3" name="Freeform 3"/>
            <p:cNvSpPr/>
            <p:nvPr/>
          </p:nvSpPr>
          <p:spPr>
            <a:xfrm>
              <a:off x="0" y="0"/>
              <a:ext cx="2137363" cy="1077581"/>
            </a:xfrm>
            <a:custGeom>
              <a:avLst/>
              <a:gdLst/>
              <a:ahLst/>
              <a:cxnLst/>
              <a:rect l="l" t="t" r="r" b="b"/>
              <a:pathLst>
                <a:path w="2137363" h="1077581">
                  <a:moveTo>
                    <a:pt x="29574" y="0"/>
                  </a:moveTo>
                  <a:lnTo>
                    <a:pt x="2107789" y="0"/>
                  </a:lnTo>
                  <a:cubicBezTo>
                    <a:pt x="2115633" y="0"/>
                    <a:pt x="2123155" y="3116"/>
                    <a:pt x="2128701" y="8662"/>
                  </a:cubicBezTo>
                  <a:cubicBezTo>
                    <a:pt x="2134247" y="14208"/>
                    <a:pt x="2137363" y="21730"/>
                    <a:pt x="2137363" y="29574"/>
                  </a:cubicBezTo>
                  <a:lnTo>
                    <a:pt x="2137363" y="1048007"/>
                  </a:lnTo>
                  <a:cubicBezTo>
                    <a:pt x="2137363" y="1064340"/>
                    <a:pt x="2124122" y="1077581"/>
                    <a:pt x="2107789" y="1077581"/>
                  </a:cubicBezTo>
                  <a:lnTo>
                    <a:pt x="29574" y="1077581"/>
                  </a:lnTo>
                  <a:cubicBezTo>
                    <a:pt x="13241" y="1077581"/>
                    <a:pt x="0" y="1064340"/>
                    <a:pt x="0" y="1048007"/>
                  </a:cubicBezTo>
                  <a:lnTo>
                    <a:pt x="0" y="29574"/>
                  </a:lnTo>
                  <a:cubicBezTo>
                    <a:pt x="0" y="13241"/>
                    <a:pt x="13241" y="0"/>
                    <a:pt x="29574"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137363" cy="1087106"/>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E5EA3F"/>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grpSp>
        <p:nvGrpSpPr>
          <p:cNvPr id="9" name="Group 9"/>
          <p:cNvGrpSpPr/>
          <p:nvPr/>
        </p:nvGrpSpPr>
        <p:grpSpPr>
          <a:xfrm>
            <a:off x="503394" y="8794186"/>
            <a:ext cx="1156827" cy="1156827"/>
            <a:chOff x="0" y="0"/>
            <a:chExt cx="1542436" cy="1542436"/>
          </a:xfrm>
        </p:grpSpPr>
        <p:sp>
          <p:nvSpPr>
            <p:cNvPr id="10" name="Freeform 10"/>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1" name="TextBox 11"/>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04</a:t>
              </a:r>
            </a:p>
          </p:txBody>
        </p:sp>
      </p:grpSp>
      <p:sp>
        <p:nvSpPr>
          <p:cNvPr id="12" name="Freeform 12"/>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9792868" y="6869215"/>
            <a:ext cx="6817564" cy="2776608"/>
          </a:xfrm>
          <a:custGeom>
            <a:avLst/>
            <a:gdLst/>
            <a:ahLst/>
            <a:cxnLst/>
            <a:rect l="l" t="t" r="r" b="b"/>
            <a:pathLst>
              <a:path w="6817564" h="2776608">
                <a:moveTo>
                  <a:pt x="0" y="0"/>
                </a:moveTo>
                <a:lnTo>
                  <a:pt x="6817564" y="0"/>
                </a:lnTo>
                <a:lnTo>
                  <a:pt x="6817564" y="2776608"/>
                </a:lnTo>
                <a:lnTo>
                  <a:pt x="0" y="27766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Freeform 15"/>
          <p:cNvSpPr/>
          <p:nvPr/>
        </p:nvSpPr>
        <p:spPr>
          <a:xfrm rot="1732527">
            <a:off x="7243874" y="6792068"/>
            <a:ext cx="2729806" cy="1510493"/>
          </a:xfrm>
          <a:custGeom>
            <a:avLst/>
            <a:gdLst/>
            <a:ahLst/>
            <a:cxnLst/>
            <a:rect l="l" t="t" r="r" b="b"/>
            <a:pathLst>
              <a:path w="2729806" h="1510493">
                <a:moveTo>
                  <a:pt x="0" y="0"/>
                </a:moveTo>
                <a:lnTo>
                  <a:pt x="2729806" y="0"/>
                </a:lnTo>
                <a:lnTo>
                  <a:pt x="2729806" y="1510493"/>
                </a:lnTo>
                <a:lnTo>
                  <a:pt x="0" y="15104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flipH="1">
            <a:off x="1443085" y="3129153"/>
            <a:ext cx="7165692" cy="4947313"/>
          </a:xfrm>
          <a:custGeom>
            <a:avLst/>
            <a:gdLst/>
            <a:ahLst/>
            <a:cxnLst/>
            <a:rect l="l" t="t" r="r" b="b"/>
            <a:pathLst>
              <a:path w="7165692" h="4947313">
                <a:moveTo>
                  <a:pt x="7165692" y="0"/>
                </a:moveTo>
                <a:lnTo>
                  <a:pt x="0" y="0"/>
                </a:lnTo>
                <a:lnTo>
                  <a:pt x="0" y="4947313"/>
                </a:lnTo>
                <a:lnTo>
                  <a:pt x="7165692" y="4947313"/>
                </a:lnTo>
                <a:lnTo>
                  <a:pt x="7165692"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TextBox 17"/>
          <p:cNvSpPr txBox="1"/>
          <p:nvPr/>
        </p:nvSpPr>
        <p:spPr>
          <a:xfrm>
            <a:off x="9507340" y="7574065"/>
            <a:ext cx="6433825" cy="1175384"/>
          </a:xfrm>
          <a:prstGeom prst="rect">
            <a:avLst/>
          </a:prstGeom>
        </p:spPr>
        <p:txBody>
          <a:bodyPr lIns="0" tIns="0" rIns="0" bIns="0" rtlCol="0" anchor="t">
            <a:spAutoFit/>
          </a:bodyPr>
          <a:lstStyle/>
          <a:p>
            <a:pPr algn="r" rtl="1">
              <a:lnSpc>
                <a:spcPts val="4860"/>
              </a:lnSpc>
            </a:pPr>
            <a:r>
              <a:rPr lang="ar-EG" sz="2700" b="1" spc="27">
                <a:solidFill>
                  <a:srgbClr val="000000"/>
                </a:solidFill>
                <a:latin typeface="Almarai Bold"/>
                <a:ea typeface="Almarai Bold"/>
                <a:cs typeface="Almarai Bold"/>
                <a:sym typeface="Almarai Bold"/>
                <a:rtl/>
              </a:rPr>
              <a:t>ويمكن تصنيف هذه العوامل المكونة لمنظومة ريادة الأعمال إلى قسمين: </a:t>
            </a:r>
          </a:p>
        </p:txBody>
      </p:sp>
      <p:sp>
        <p:nvSpPr>
          <p:cNvPr id="18" name="TextBox 18"/>
          <p:cNvSpPr txBox="1"/>
          <p:nvPr/>
        </p:nvSpPr>
        <p:spPr>
          <a:xfrm>
            <a:off x="6711755" y="809138"/>
            <a:ext cx="5032056" cy="63817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منظومة ريادة الأعمال</a:t>
            </a:r>
          </a:p>
        </p:txBody>
      </p:sp>
      <p:sp>
        <p:nvSpPr>
          <p:cNvPr id="19" name="TextBox 19"/>
          <p:cNvSpPr txBox="1"/>
          <p:nvPr/>
        </p:nvSpPr>
        <p:spPr>
          <a:xfrm>
            <a:off x="9507340" y="3005328"/>
            <a:ext cx="7630558" cy="3514572"/>
          </a:xfrm>
          <a:prstGeom prst="rect">
            <a:avLst/>
          </a:prstGeom>
        </p:spPr>
        <p:txBody>
          <a:bodyPr lIns="0" tIns="0" rIns="0" bIns="0" rtlCol="0" anchor="t">
            <a:spAutoFit/>
          </a:bodyPr>
          <a:lstStyle/>
          <a:p>
            <a:pPr marL="517589" lvl="1" indent="-258795" algn="just" rtl="1">
              <a:lnSpc>
                <a:spcPts val="4633"/>
              </a:lnSpc>
              <a:buFont typeface="Arial"/>
              <a:buChar char="•"/>
            </a:pPr>
            <a:r>
              <a:rPr lang="ar-EG" sz="2860" b="1" spc="28">
                <a:solidFill>
                  <a:srgbClr val="000000"/>
                </a:solidFill>
                <a:latin typeface="Almarai Bold"/>
                <a:ea typeface="Almarai Bold"/>
                <a:cs typeface="Almarai Bold"/>
                <a:sym typeface="Almarai Bold"/>
                <a:rtl/>
              </a:rPr>
              <a:t>هناك العديد من العوامل التي تساعد في نمو ودعم ريادة الأعمال في المجتمعات التي يمكن أن نطلق عليها منظومة ريادة الأعمال. </a:t>
            </a:r>
          </a:p>
          <a:p>
            <a:pPr marL="517589" lvl="1" indent="-258795" algn="just" rtl="1">
              <a:lnSpc>
                <a:spcPts val="4633"/>
              </a:lnSpc>
              <a:buFont typeface="Arial"/>
              <a:buChar char="•"/>
            </a:pPr>
            <a:r>
              <a:rPr lang="ar-EG" sz="2860" b="1" spc="29">
                <a:solidFill>
                  <a:srgbClr val="000000"/>
                </a:solidFill>
                <a:latin typeface="Almarai Bold"/>
                <a:ea typeface="Almarai Bold"/>
                <a:cs typeface="Almarai Bold"/>
                <a:sym typeface="Almarai Bold"/>
                <a:rtl/>
              </a:rPr>
              <a:t>وتتكون هذه المنظومة من عناصر وأفراد ومنظمات و جهات محيطة برائد الأعمال تعين أو تعيق توجه الفرد نحو ريادة الأعمال. </a:t>
            </a:r>
          </a:p>
        </p:txBody>
      </p:sp>
      <p:sp>
        <p:nvSpPr>
          <p:cNvPr id="20" name="TextBox 2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1" name="TextBox 21"/>
          <p:cNvSpPr txBox="1"/>
          <p:nvPr/>
        </p:nvSpPr>
        <p:spPr>
          <a:xfrm>
            <a:off x="5784900" y="5021785"/>
            <a:ext cx="2503259" cy="1057275"/>
          </a:xfrm>
          <a:prstGeom prst="rect">
            <a:avLst/>
          </a:prstGeom>
        </p:spPr>
        <p:txBody>
          <a:bodyPr lIns="0" tIns="0" rIns="0" bIns="0" rtlCol="0" anchor="t">
            <a:spAutoFit/>
          </a:bodyPr>
          <a:lstStyle/>
          <a:p>
            <a:pPr algn="ctr" rtl="1">
              <a:lnSpc>
                <a:spcPts val="4080"/>
              </a:lnSpc>
            </a:pPr>
            <a:r>
              <a:rPr lang="ar-EG" sz="3400" b="1">
                <a:solidFill>
                  <a:srgbClr val="000000"/>
                </a:solidFill>
                <a:latin typeface="Almarai Bold"/>
                <a:ea typeface="Almarai Bold"/>
                <a:cs typeface="Almarai Bold"/>
                <a:sym typeface="Almarai Bold"/>
                <a:rtl/>
              </a:rPr>
              <a:t>منظومة ريادة الأعمال</a:t>
            </a:r>
          </a:p>
        </p:txBody>
      </p:sp>
      <p:sp>
        <p:nvSpPr>
          <p:cNvPr id="22" name="TextBox 22"/>
          <p:cNvSpPr txBox="1"/>
          <p:nvPr/>
        </p:nvSpPr>
        <p:spPr>
          <a:xfrm>
            <a:off x="1660221" y="3678188"/>
            <a:ext cx="3012629" cy="1120828"/>
          </a:xfrm>
          <a:prstGeom prst="rect">
            <a:avLst/>
          </a:prstGeom>
        </p:spPr>
        <p:txBody>
          <a:bodyPr lIns="0" tIns="0" rIns="0" bIns="0" rtlCol="0" anchor="t">
            <a:spAutoFit/>
          </a:bodyPr>
          <a:lstStyle/>
          <a:p>
            <a:pPr algn="ctr" rtl="1">
              <a:lnSpc>
                <a:spcPts val="4434"/>
              </a:lnSpc>
            </a:pPr>
            <a:r>
              <a:rPr lang="ar-EG" sz="2737" b="1" spc="27">
                <a:solidFill>
                  <a:srgbClr val="000000"/>
                </a:solidFill>
                <a:latin typeface="Almarai Bold"/>
                <a:ea typeface="Almarai Bold"/>
                <a:cs typeface="Almarai Bold"/>
                <a:sym typeface="Almarai Bold"/>
                <a:rtl/>
              </a:rPr>
              <a:t>المنظومة الجزئية</a:t>
            </a:r>
          </a:p>
          <a:p>
            <a:pPr algn="ctr" rtl="1">
              <a:lnSpc>
                <a:spcPts val="4434"/>
              </a:lnSpc>
            </a:pPr>
            <a:r>
              <a:rPr lang="en-US" sz="2737" b="1" spc="27">
                <a:solidFill>
                  <a:srgbClr val="000000"/>
                </a:solidFill>
                <a:latin typeface="Almarai Bold"/>
                <a:ea typeface="Almarai Bold"/>
                <a:cs typeface="Almarai Bold"/>
                <a:sym typeface="Almarai Bold"/>
              </a:rPr>
              <a:t>Micro-Ecosystem</a:t>
            </a:r>
            <a:r>
              <a:rPr lang="ar-EG" sz="2737" b="1" spc="27">
                <a:solidFill>
                  <a:srgbClr val="000000"/>
                </a:solidFill>
                <a:latin typeface="Almarai Bold"/>
                <a:ea typeface="Almarai Bold"/>
                <a:cs typeface="Almarai Bold"/>
                <a:sym typeface="Almarai Bold"/>
                <a:rtl/>
              </a:rPr>
              <a:t> </a:t>
            </a:r>
          </a:p>
        </p:txBody>
      </p:sp>
      <p:sp>
        <p:nvSpPr>
          <p:cNvPr id="23" name="TextBox 23"/>
          <p:cNvSpPr txBox="1"/>
          <p:nvPr/>
        </p:nvSpPr>
        <p:spPr>
          <a:xfrm>
            <a:off x="1660221" y="6436012"/>
            <a:ext cx="3012629" cy="1059486"/>
          </a:xfrm>
          <a:prstGeom prst="rect">
            <a:avLst/>
          </a:prstGeom>
        </p:spPr>
        <p:txBody>
          <a:bodyPr lIns="0" tIns="0" rIns="0" bIns="0" rtlCol="0" anchor="t">
            <a:spAutoFit/>
          </a:bodyPr>
          <a:lstStyle/>
          <a:p>
            <a:pPr algn="ctr" rtl="1">
              <a:lnSpc>
                <a:spcPts val="4272"/>
              </a:lnSpc>
            </a:pPr>
            <a:r>
              <a:rPr lang="ar-EG" sz="2637" b="1" spc="26">
                <a:solidFill>
                  <a:srgbClr val="000000"/>
                </a:solidFill>
                <a:latin typeface="Almarai Bold"/>
                <a:ea typeface="Almarai Bold"/>
                <a:cs typeface="Almarai Bold"/>
                <a:sym typeface="Almarai Bold"/>
                <a:rtl/>
              </a:rPr>
              <a:t>المنظومة الكلية </a:t>
            </a:r>
          </a:p>
          <a:p>
            <a:pPr algn="ctr" rtl="1">
              <a:lnSpc>
                <a:spcPts val="4272"/>
              </a:lnSpc>
            </a:pPr>
            <a:r>
              <a:rPr lang="en-US" sz="2637" b="1" spc="26">
                <a:solidFill>
                  <a:srgbClr val="000000"/>
                </a:solidFill>
                <a:latin typeface="Almarai Bold"/>
                <a:ea typeface="Almarai Bold"/>
                <a:cs typeface="Almarai Bold"/>
                <a:sym typeface="Almarai Bold"/>
              </a:rPr>
              <a:t>Macro-Ecosystem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41576" y="1268425"/>
            <a:ext cx="1252880" cy="1252880"/>
            <a:chOff x="0" y="0"/>
            <a:chExt cx="1670506" cy="1670506"/>
          </a:xfrm>
        </p:grpSpPr>
        <p:sp>
          <p:nvSpPr>
            <p:cNvPr id="3" name="Freeform 3"/>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4" name="Freeform 4"/>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5" name="TextBox 5"/>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grpSp>
        <p:nvGrpSpPr>
          <p:cNvPr id="6" name="Group 6"/>
          <p:cNvGrpSpPr/>
          <p:nvPr/>
        </p:nvGrpSpPr>
        <p:grpSpPr>
          <a:xfrm>
            <a:off x="503394" y="8794186"/>
            <a:ext cx="1156827" cy="1156827"/>
            <a:chOff x="0" y="0"/>
            <a:chExt cx="1542436" cy="1542436"/>
          </a:xfrm>
        </p:grpSpPr>
        <p:sp>
          <p:nvSpPr>
            <p:cNvPr id="7" name="Freeform 7"/>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8" name="TextBox 8"/>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05</a:t>
              </a:r>
            </a:p>
          </p:txBody>
        </p:sp>
      </p:grpSp>
      <p:sp>
        <p:nvSpPr>
          <p:cNvPr id="9" name="Freeform 9"/>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107715" y="2697685"/>
            <a:ext cx="5838948" cy="6560615"/>
          </a:xfrm>
          <a:custGeom>
            <a:avLst/>
            <a:gdLst/>
            <a:ahLst/>
            <a:cxnLst/>
            <a:rect l="l" t="t" r="r" b="b"/>
            <a:pathLst>
              <a:path w="5838948" h="6560615">
                <a:moveTo>
                  <a:pt x="0" y="0"/>
                </a:moveTo>
                <a:lnTo>
                  <a:pt x="5838948" y="0"/>
                </a:lnTo>
                <a:lnTo>
                  <a:pt x="5838948" y="6560615"/>
                </a:lnTo>
                <a:lnTo>
                  <a:pt x="0" y="65606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2"/>
          <p:cNvSpPr txBox="1"/>
          <p:nvPr/>
        </p:nvSpPr>
        <p:spPr>
          <a:xfrm>
            <a:off x="6711755" y="809138"/>
            <a:ext cx="5032056" cy="63817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منظومة ريادة الأعمال</a:t>
            </a:r>
          </a:p>
        </p:txBody>
      </p:sp>
      <p:sp>
        <p:nvSpPr>
          <p:cNvPr id="13" name="TextBox 13"/>
          <p:cNvSpPr txBox="1"/>
          <p:nvPr/>
        </p:nvSpPr>
        <p:spPr>
          <a:xfrm>
            <a:off x="10477509" y="5019675"/>
            <a:ext cx="5075617" cy="2924022"/>
          </a:xfrm>
          <a:prstGeom prst="rect">
            <a:avLst/>
          </a:prstGeom>
        </p:spPr>
        <p:txBody>
          <a:bodyPr lIns="0" tIns="0" rIns="0" bIns="0" rtlCol="0" anchor="t">
            <a:spAutoFit/>
          </a:bodyPr>
          <a:lstStyle/>
          <a:p>
            <a:pPr algn="r" rtl="1">
              <a:lnSpc>
                <a:spcPts val="4633"/>
              </a:lnSpc>
            </a:pPr>
            <a:r>
              <a:rPr lang="ar-EG" sz="2860" b="1" spc="29">
                <a:solidFill>
                  <a:srgbClr val="000000"/>
                </a:solidFill>
                <a:latin typeface="Almarai Bold"/>
                <a:ea typeface="Almarai Bold"/>
                <a:cs typeface="Almarai Bold"/>
                <a:sym typeface="Almarai Bold"/>
                <a:rtl/>
              </a:rPr>
              <a:t>وهي المنظومة المتصلة مباشرة بريادة الأعمال وتدخل أو تتفاعل مع مكونات الأعمال الريادية بحيث يعتبر وجودها أساسياً لنمو وازدهار ريادة الأعمال.</a:t>
            </a:r>
          </a:p>
        </p:txBody>
      </p:sp>
      <p:sp>
        <p:nvSpPr>
          <p:cNvPr id="14" name="TextBox 14"/>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Freeform 15"/>
          <p:cNvSpPr/>
          <p:nvPr/>
        </p:nvSpPr>
        <p:spPr>
          <a:xfrm>
            <a:off x="2664915" y="2697685"/>
            <a:ext cx="5838948" cy="6560615"/>
          </a:xfrm>
          <a:custGeom>
            <a:avLst/>
            <a:gdLst/>
            <a:ahLst/>
            <a:cxnLst/>
            <a:rect l="l" t="t" r="r" b="b"/>
            <a:pathLst>
              <a:path w="5838948" h="6560615">
                <a:moveTo>
                  <a:pt x="0" y="0"/>
                </a:moveTo>
                <a:lnTo>
                  <a:pt x="5838948" y="0"/>
                </a:lnTo>
                <a:lnTo>
                  <a:pt x="5838948" y="6560615"/>
                </a:lnTo>
                <a:lnTo>
                  <a:pt x="0" y="65606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TextBox 16"/>
          <p:cNvSpPr txBox="1"/>
          <p:nvPr/>
        </p:nvSpPr>
        <p:spPr>
          <a:xfrm>
            <a:off x="2893515" y="4840138"/>
            <a:ext cx="5176470" cy="3785489"/>
          </a:xfrm>
          <a:prstGeom prst="rect">
            <a:avLst/>
          </a:prstGeom>
        </p:spPr>
        <p:txBody>
          <a:bodyPr lIns="0" tIns="0" rIns="0" bIns="0" rtlCol="0" anchor="t">
            <a:spAutoFit/>
          </a:bodyPr>
          <a:lstStyle/>
          <a:p>
            <a:pPr algn="r" rtl="1">
              <a:lnSpc>
                <a:spcPts val="4227"/>
              </a:lnSpc>
            </a:pPr>
            <a:r>
              <a:rPr lang="ar-EG" sz="2799" b="1" spc="29">
                <a:solidFill>
                  <a:srgbClr val="000000"/>
                </a:solidFill>
                <a:latin typeface="Almarai Bold"/>
                <a:ea typeface="Almarai Bold"/>
                <a:cs typeface="Almarai Bold"/>
                <a:sym typeface="Almarai Bold"/>
                <a:rtl/>
              </a:rPr>
              <a:t>وهي المنظومة المحيطة بريادة الأعمال وتؤثر بطريقة غير مباشرة بنمو رواد الأعمال والأعمال الريادية. كما يعتبر توفرها أمراً حاسماً لتوفير البيئة الصحية التي يمكن من خلالها دعم التوجه العام نحو التميز في الأعمال الريادية.</a:t>
            </a:r>
          </a:p>
        </p:txBody>
      </p:sp>
      <p:sp>
        <p:nvSpPr>
          <p:cNvPr id="17" name="TextBox 17"/>
          <p:cNvSpPr txBox="1"/>
          <p:nvPr/>
        </p:nvSpPr>
        <p:spPr>
          <a:xfrm>
            <a:off x="11374533" y="3701403"/>
            <a:ext cx="3281570" cy="1186360"/>
          </a:xfrm>
          <a:prstGeom prst="rect">
            <a:avLst/>
          </a:prstGeom>
        </p:spPr>
        <p:txBody>
          <a:bodyPr lIns="0" tIns="0" rIns="0" bIns="0" rtlCol="0" anchor="t">
            <a:spAutoFit/>
          </a:bodyPr>
          <a:lstStyle/>
          <a:p>
            <a:pPr algn="ctr" rtl="1">
              <a:lnSpc>
                <a:spcPts val="4758"/>
              </a:lnSpc>
            </a:pPr>
            <a:r>
              <a:rPr lang="ar-EG" sz="2937" b="1" spc="29">
                <a:solidFill>
                  <a:srgbClr val="FF6600"/>
                </a:solidFill>
                <a:latin typeface="Almarai Bold"/>
                <a:ea typeface="Almarai Bold"/>
                <a:cs typeface="Almarai Bold"/>
                <a:sym typeface="Almarai Bold"/>
                <a:rtl/>
              </a:rPr>
              <a:t>المنظومة الجزئية</a:t>
            </a:r>
          </a:p>
          <a:p>
            <a:pPr algn="ctr" rtl="1">
              <a:lnSpc>
                <a:spcPts val="4758"/>
              </a:lnSpc>
            </a:pPr>
            <a:r>
              <a:rPr lang="en-US" sz="2937" b="1" spc="29">
                <a:solidFill>
                  <a:srgbClr val="FF6600"/>
                </a:solidFill>
                <a:latin typeface="Almarai Bold"/>
                <a:ea typeface="Almarai Bold"/>
                <a:cs typeface="Almarai Bold"/>
                <a:sym typeface="Almarai Bold"/>
              </a:rPr>
              <a:t>Micro-Ecosystem</a:t>
            </a:r>
            <a:r>
              <a:rPr lang="ar-EG" sz="2937" b="1" spc="29">
                <a:solidFill>
                  <a:srgbClr val="FF6600"/>
                </a:solidFill>
                <a:latin typeface="Almarai Bold"/>
                <a:ea typeface="Almarai Bold"/>
                <a:cs typeface="Almarai Bold"/>
                <a:sym typeface="Almarai Bold"/>
                <a:rtl/>
              </a:rPr>
              <a:t> </a:t>
            </a:r>
          </a:p>
        </p:txBody>
      </p:sp>
      <p:sp>
        <p:nvSpPr>
          <p:cNvPr id="18" name="TextBox 18"/>
          <p:cNvSpPr txBox="1"/>
          <p:nvPr/>
        </p:nvSpPr>
        <p:spPr>
          <a:xfrm>
            <a:off x="4078075" y="3582759"/>
            <a:ext cx="3382423" cy="1186360"/>
          </a:xfrm>
          <a:prstGeom prst="rect">
            <a:avLst/>
          </a:prstGeom>
        </p:spPr>
        <p:txBody>
          <a:bodyPr lIns="0" tIns="0" rIns="0" bIns="0" rtlCol="0" anchor="t">
            <a:spAutoFit/>
          </a:bodyPr>
          <a:lstStyle/>
          <a:p>
            <a:pPr marL="0" lvl="0" indent="0" algn="ctr" rtl="1">
              <a:lnSpc>
                <a:spcPts val="4758"/>
              </a:lnSpc>
              <a:spcBef>
                <a:spcPct val="0"/>
              </a:spcBef>
            </a:pPr>
            <a:r>
              <a:rPr lang="ar-EG" sz="2937" b="1" u="none" strike="noStrike" spc="29">
                <a:solidFill>
                  <a:srgbClr val="FF6600"/>
                </a:solidFill>
                <a:latin typeface="Almarai Bold"/>
                <a:ea typeface="Almarai Bold"/>
                <a:cs typeface="Almarai Bold"/>
                <a:sym typeface="Almarai Bold"/>
                <a:rtl/>
              </a:rPr>
              <a:t>المنظومة الكلية </a:t>
            </a:r>
          </a:p>
          <a:p>
            <a:pPr marL="0" lvl="0" indent="0" algn="ctr" rtl="1">
              <a:lnSpc>
                <a:spcPts val="4758"/>
              </a:lnSpc>
              <a:spcBef>
                <a:spcPct val="0"/>
              </a:spcBef>
            </a:pPr>
            <a:r>
              <a:rPr lang="en-US" sz="2937" b="1" u="none" strike="noStrike" spc="29">
                <a:solidFill>
                  <a:srgbClr val="FF6600"/>
                </a:solidFill>
                <a:latin typeface="Almarai Bold"/>
                <a:ea typeface="Almarai Bold"/>
                <a:cs typeface="Almarai Bold"/>
                <a:sym typeface="Almarai Bold"/>
              </a:rPr>
              <a:t>Macro-Ecosystem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41576" y="1268425"/>
            <a:ext cx="1252880" cy="1252880"/>
            <a:chOff x="0" y="0"/>
            <a:chExt cx="1670506" cy="1670506"/>
          </a:xfrm>
        </p:grpSpPr>
        <p:sp>
          <p:nvSpPr>
            <p:cNvPr id="3" name="Freeform 3"/>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4" name="Freeform 4"/>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5" name="TextBox 5"/>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grpSp>
        <p:nvGrpSpPr>
          <p:cNvPr id="6" name="Group 6"/>
          <p:cNvGrpSpPr/>
          <p:nvPr/>
        </p:nvGrpSpPr>
        <p:grpSpPr>
          <a:xfrm>
            <a:off x="503394" y="8916092"/>
            <a:ext cx="1156827" cy="1156827"/>
            <a:chOff x="0" y="0"/>
            <a:chExt cx="1542436" cy="1542436"/>
          </a:xfrm>
        </p:grpSpPr>
        <p:sp>
          <p:nvSpPr>
            <p:cNvPr id="7" name="Freeform 7"/>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8" name="TextBox 8"/>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06</a:t>
              </a:r>
            </a:p>
          </p:txBody>
        </p:sp>
      </p:grpSp>
      <p:sp>
        <p:nvSpPr>
          <p:cNvPr id="9" name="Freeform 9"/>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6366387" y="2333530"/>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sp>
        <p:nvSpPr>
          <p:cNvPr id="12" name="Freeform 12"/>
          <p:cNvSpPr/>
          <p:nvPr/>
        </p:nvSpPr>
        <p:spPr>
          <a:xfrm>
            <a:off x="2046673" y="3559022"/>
            <a:ext cx="14194654" cy="4577776"/>
          </a:xfrm>
          <a:custGeom>
            <a:avLst/>
            <a:gdLst/>
            <a:ahLst/>
            <a:cxnLst/>
            <a:rect l="l" t="t" r="r" b="b"/>
            <a:pathLst>
              <a:path w="14194654" h="4577776">
                <a:moveTo>
                  <a:pt x="0" y="0"/>
                </a:moveTo>
                <a:lnTo>
                  <a:pt x="14194654" y="0"/>
                </a:lnTo>
                <a:lnTo>
                  <a:pt x="14194654" y="4577776"/>
                </a:lnTo>
                <a:lnTo>
                  <a:pt x="0" y="4577776"/>
                </a:lnTo>
                <a:lnTo>
                  <a:pt x="0" y="0"/>
                </a:lnTo>
                <a:close/>
              </a:path>
            </a:pathLst>
          </a:custGeom>
          <a:blipFill>
            <a:blip r:embed="rId7"/>
            <a:stretch>
              <a:fillRect/>
            </a:stretch>
          </a:blipFill>
        </p:spPr>
        <p:txBody>
          <a:bodyPr/>
          <a:lstStyle/>
          <a:p>
            <a:endParaRPr lang="en-US"/>
          </a:p>
        </p:txBody>
      </p:sp>
      <p:sp>
        <p:nvSpPr>
          <p:cNvPr id="13" name="TextBox 13"/>
          <p:cNvSpPr txBox="1"/>
          <p:nvPr/>
        </p:nvSpPr>
        <p:spPr>
          <a:xfrm>
            <a:off x="6711755" y="809138"/>
            <a:ext cx="5032056" cy="63817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منظومة ريادة الأعمال</a:t>
            </a:r>
          </a:p>
        </p:txBody>
      </p:sp>
      <p:sp>
        <p:nvSpPr>
          <p:cNvPr id="14" name="TextBox 14"/>
          <p:cNvSpPr txBox="1"/>
          <p:nvPr/>
        </p:nvSpPr>
        <p:spPr>
          <a:xfrm>
            <a:off x="2160651" y="9389731"/>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3769854" y="5944842"/>
            <a:ext cx="2127299" cy="888805"/>
          </a:xfrm>
          <a:prstGeom prst="rect">
            <a:avLst/>
          </a:prstGeom>
        </p:spPr>
        <p:txBody>
          <a:bodyPr lIns="0" tIns="0" rIns="0" bIns="0" rtlCol="0" anchor="t">
            <a:spAutoFit/>
          </a:bodyPr>
          <a:lstStyle/>
          <a:p>
            <a:pPr algn="ctr" rtl="1">
              <a:lnSpc>
                <a:spcPts val="3403"/>
              </a:lnSpc>
            </a:pPr>
            <a:r>
              <a:rPr lang="ar-EG" sz="2836" b="1">
                <a:solidFill>
                  <a:srgbClr val="000000"/>
                </a:solidFill>
                <a:latin typeface="Almarai Bold"/>
                <a:ea typeface="Almarai Bold"/>
                <a:cs typeface="Almarai Bold"/>
                <a:sym typeface="Almarai Bold"/>
                <a:rtl/>
              </a:rPr>
              <a:t>البحث التطبيقي</a:t>
            </a:r>
          </a:p>
        </p:txBody>
      </p:sp>
      <p:sp>
        <p:nvSpPr>
          <p:cNvPr id="16" name="TextBox 16"/>
          <p:cNvSpPr txBox="1"/>
          <p:nvPr/>
        </p:nvSpPr>
        <p:spPr>
          <a:xfrm>
            <a:off x="10982373" y="5944842"/>
            <a:ext cx="2127299" cy="888805"/>
          </a:xfrm>
          <a:prstGeom prst="rect">
            <a:avLst/>
          </a:prstGeom>
        </p:spPr>
        <p:txBody>
          <a:bodyPr lIns="0" tIns="0" rIns="0" bIns="0" rtlCol="0" anchor="t">
            <a:spAutoFit/>
          </a:bodyPr>
          <a:lstStyle/>
          <a:p>
            <a:pPr algn="ctr" rtl="1">
              <a:lnSpc>
                <a:spcPts val="3403"/>
              </a:lnSpc>
            </a:pPr>
            <a:r>
              <a:rPr lang="ar-EG" sz="2836" b="1">
                <a:solidFill>
                  <a:srgbClr val="000000"/>
                </a:solidFill>
                <a:latin typeface="Almarai Bold"/>
                <a:ea typeface="Almarai Bold"/>
                <a:cs typeface="Almarai Bold"/>
                <a:sym typeface="Almarai Bold"/>
                <a:rtl/>
              </a:rPr>
              <a:t>الأسرة والأصدقاء</a:t>
            </a:r>
          </a:p>
        </p:txBody>
      </p:sp>
      <p:sp>
        <p:nvSpPr>
          <p:cNvPr id="17" name="TextBox 17"/>
          <p:cNvSpPr txBox="1"/>
          <p:nvPr/>
        </p:nvSpPr>
        <p:spPr>
          <a:xfrm>
            <a:off x="8080350" y="5944842"/>
            <a:ext cx="2127299" cy="888805"/>
          </a:xfrm>
          <a:prstGeom prst="rect">
            <a:avLst/>
          </a:prstGeom>
        </p:spPr>
        <p:txBody>
          <a:bodyPr lIns="0" tIns="0" rIns="0" bIns="0" rtlCol="0" anchor="t">
            <a:spAutoFit/>
          </a:bodyPr>
          <a:lstStyle/>
          <a:p>
            <a:pPr algn="ctr" rtl="1">
              <a:lnSpc>
                <a:spcPts val="3403"/>
              </a:lnSpc>
            </a:pPr>
            <a:r>
              <a:rPr lang="ar-EG" sz="2836" b="1">
                <a:solidFill>
                  <a:srgbClr val="000000"/>
                </a:solidFill>
                <a:latin typeface="Almarai Bold"/>
                <a:ea typeface="Almarai Bold"/>
                <a:cs typeface="Almarai Bold"/>
                <a:sym typeface="Almarai Bold"/>
                <a:rtl/>
              </a:rPr>
              <a:t>حاضنات الأعمال</a:t>
            </a:r>
          </a:p>
        </p:txBody>
      </p:sp>
      <p:sp>
        <p:nvSpPr>
          <p:cNvPr id="18" name="TextBox 18"/>
          <p:cNvSpPr txBox="1"/>
          <p:nvPr/>
        </p:nvSpPr>
        <p:spPr>
          <a:xfrm>
            <a:off x="5181526" y="5944842"/>
            <a:ext cx="2127299" cy="888805"/>
          </a:xfrm>
          <a:prstGeom prst="rect">
            <a:avLst/>
          </a:prstGeom>
        </p:spPr>
        <p:txBody>
          <a:bodyPr lIns="0" tIns="0" rIns="0" bIns="0" rtlCol="0" anchor="t">
            <a:spAutoFit/>
          </a:bodyPr>
          <a:lstStyle/>
          <a:p>
            <a:pPr algn="ctr" rtl="1">
              <a:lnSpc>
                <a:spcPts val="3403"/>
              </a:lnSpc>
            </a:pPr>
            <a:r>
              <a:rPr lang="ar-EG" sz="2836" b="1" spc="28">
                <a:solidFill>
                  <a:srgbClr val="000000"/>
                </a:solidFill>
                <a:latin typeface="Almarai Bold"/>
                <a:ea typeface="Almarai Bold"/>
                <a:cs typeface="Almarai Bold"/>
                <a:sym typeface="Almarai Bold"/>
                <a:rtl/>
              </a:rPr>
              <a:t>رأس</a:t>
            </a:r>
          </a:p>
          <a:p>
            <a:pPr algn="ctr" rtl="1">
              <a:lnSpc>
                <a:spcPts val="3403"/>
              </a:lnSpc>
            </a:pPr>
            <a:r>
              <a:rPr lang="ar-EG" sz="2836" b="1" spc="28">
                <a:solidFill>
                  <a:srgbClr val="000000"/>
                </a:solidFill>
                <a:latin typeface="Almarai Bold"/>
                <a:ea typeface="Almarai Bold"/>
                <a:cs typeface="Almarai Bold"/>
                <a:sym typeface="Almarai Bold"/>
                <a:rtl/>
              </a:rPr>
              <a:t> المال الجريئ</a:t>
            </a:r>
          </a:p>
        </p:txBody>
      </p:sp>
      <p:sp>
        <p:nvSpPr>
          <p:cNvPr id="19" name="TextBox 19"/>
          <p:cNvSpPr txBox="1"/>
          <p:nvPr/>
        </p:nvSpPr>
        <p:spPr>
          <a:xfrm>
            <a:off x="2397002" y="5944842"/>
            <a:ext cx="2127299" cy="888805"/>
          </a:xfrm>
          <a:prstGeom prst="rect">
            <a:avLst/>
          </a:prstGeom>
        </p:spPr>
        <p:txBody>
          <a:bodyPr lIns="0" tIns="0" rIns="0" bIns="0" rtlCol="0" anchor="t">
            <a:spAutoFit/>
          </a:bodyPr>
          <a:lstStyle/>
          <a:p>
            <a:pPr algn="ctr" rtl="1">
              <a:lnSpc>
                <a:spcPts val="3403"/>
              </a:lnSpc>
            </a:pPr>
            <a:r>
              <a:rPr lang="ar-EG" sz="2836" b="1">
                <a:solidFill>
                  <a:srgbClr val="000000"/>
                </a:solidFill>
                <a:latin typeface="Almarai Bold"/>
                <a:ea typeface="Almarai Bold"/>
                <a:cs typeface="Almarai Bold"/>
                <a:sym typeface="Almarai Bold"/>
                <a:rtl/>
              </a:rPr>
              <a:t>الجهات الداعمة</a:t>
            </a:r>
          </a:p>
        </p:txBody>
      </p:sp>
      <p:sp>
        <p:nvSpPr>
          <p:cNvPr id="20" name="TextBox 20"/>
          <p:cNvSpPr txBox="1"/>
          <p:nvPr/>
        </p:nvSpPr>
        <p:spPr>
          <a:xfrm>
            <a:off x="10500973" y="2427417"/>
            <a:ext cx="5988235" cy="540082"/>
          </a:xfrm>
          <a:prstGeom prst="rect">
            <a:avLst/>
          </a:prstGeom>
        </p:spPr>
        <p:txBody>
          <a:bodyPr lIns="0" tIns="0" rIns="0" bIns="0" rtlCol="0" anchor="t">
            <a:spAutoFit/>
          </a:bodyPr>
          <a:lstStyle/>
          <a:p>
            <a:pPr algn="ctr" rtl="1">
              <a:lnSpc>
                <a:spcPts val="4152"/>
              </a:lnSpc>
            </a:pPr>
            <a:r>
              <a:rPr lang="ar-EG" sz="3460" b="1">
                <a:solidFill>
                  <a:srgbClr val="000000"/>
                </a:solidFill>
                <a:latin typeface="Almarai Bold"/>
                <a:ea typeface="Almarai Bold"/>
                <a:cs typeface="Almarai Bold"/>
                <a:sym typeface="Almarai Bold"/>
                <a:rtl/>
              </a:rPr>
              <a:t>أولاً: عوامل المنظومة الجزئية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9227783" y="3782183"/>
            <a:ext cx="7728446" cy="5975445"/>
            <a:chOff x="0" y="0"/>
            <a:chExt cx="2035475" cy="1573780"/>
          </a:xfrm>
        </p:grpSpPr>
        <p:sp>
          <p:nvSpPr>
            <p:cNvPr id="3" name="Freeform 3"/>
            <p:cNvSpPr/>
            <p:nvPr/>
          </p:nvSpPr>
          <p:spPr>
            <a:xfrm>
              <a:off x="0" y="0"/>
              <a:ext cx="2035475" cy="1573780"/>
            </a:xfrm>
            <a:custGeom>
              <a:avLst/>
              <a:gdLst/>
              <a:ahLst/>
              <a:cxnLst/>
              <a:rect l="l" t="t" r="r" b="b"/>
              <a:pathLst>
                <a:path w="2035475" h="1573780">
                  <a:moveTo>
                    <a:pt x="31054" y="0"/>
                  </a:moveTo>
                  <a:lnTo>
                    <a:pt x="2004421" y="0"/>
                  </a:lnTo>
                  <a:cubicBezTo>
                    <a:pt x="2021572" y="0"/>
                    <a:pt x="2035475" y="13903"/>
                    <a:pt x="2035475" y="31054"/>
                  </a:cubicBezTo>
                  <a:lnTo>
                    <a:pt x="2035475" y="1542726"/>
                  </a:lnTo>
                  <a:cubicBezTo>
                    <a:pt x="2035475" y="1550962"/>
                    <a:pt x="2032204" y="1558860"/>
                    <a:pt x="2026380" y="1564684"/>
                  </a:cubicBezTo>
                  <a:cubicBezTo>
                    <a:pt x="2020556" y="1570508"/>
                    <a:pt x="2012657" y="1573780"/>
                    <a:pt x="2004421" y="1573780"/>
                  </a:cubicBezTo>
                  <a:lnTo>
                    <a:pt x="31054" y="1573780"/>
                  </a:lnTo>
                  <a:cubicBezTo>
                    <a:pt x="22818" y="1573780"/>
                    <a:pt x="14919" y="1570508"/>
                    <a:pt x="9096" y="1564684"/>
                  </a:cubicBezTo>
                  <a:cubicBezTo>
                    <a:pt x="3272" y="1558860"/>
                    <a:pt x="0" y="1550962"/>
                    <a:pt x="0" y="1542726"/>
                  </a:cubicBezTo>
                  <a:lnTo>
                    <a:pt x="0" y="31054"/>
                  </a:lnTo>
                  <a:cubicBezTo>
                    <a:pt x="0" y="22818"/>
                    <a:pt x="3272" y="14919"/>
                    <a:pt x="9096" y="9096"/>
                  </a:cubicBezTo>
                  <a:cubicBezTo>
                    <a:pt x="14919" y="3272"/>
                    <a:pt x="22818" y="0"/>
                    <a:pt x="31054"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2035475" cy="1583305"/>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grpSp>
        <p:nvGrpSpPr>
          <p:cNvPr id="9" name="Group 9"/>
          <p:cNvGrpSpPr/>
          <p:nvPr/>
        </p:nvGrpSpPr>
        <p:grpSpPr>
          <a:xfrm>
            <a:off x="503394" y="8794186"/>
            <a:ext cx="1156827" cy="1156827"/>
            <a:chOff x="0" y="0"/>
            <a:chExt cx="1542436" cy="1542436"/>
          </a:xfrm>
        </p:grpSpPr>
        <p:sp>
          <p:nvSpPr>
            <p:cNvPr id="10" name="Freeform 10"/>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1" name="TextBox 11"/>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07</a:t>
              </a:r>
            </a:p>
          </p:txBody>
        </p:sp>
      </p:grpSp>
      <p:sp>
        <p:nvSpPr>
          <p:cNvPr id="12" name="Freeform 12"/>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4"/>
          <p:cNvSpPr txBox="1"/>
          <p:nvPr/>
        </p:nvSpPr>
        <p:spPr>
          <a:xfrm>
            <a:off x="6711755" y="809138"/>
            <a:ext cx="5032056" cy="63817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منظومة ريادة الأعمال</a:t>
            </a:r>
          </a:p>
        </p:txBody>
      </p:sp>
      <p:sp>
        <p:nvSpPr>
          <p:cNvPr id="15" name="TextBox 15"/>
          <p:cNvSpPr txBox="1"/>
          <p:nvPr/>
        </p:nvSpPr>
        <p:spPr>
          <a:xfrm>
            <a:off x="9490516" y="4966869"/>
            <a:ext cx="7404942" cy="4548606"/>
          </a:xfrm>
          <a:prstGeom prst="rect">
            <a:avLst/>
          </a:prstGeom>
        </p:spPr>
        <p:txBody>
          <a:bodyPr lIns="0" tIns="0" rIns="0" bIns="0" rtlCol="0" anchor="t">
            <a:spAutoFit/>
          </a:bodyPr>
          <a:lstStyle/>
          <a:p>
            <a:pPr marL="499492" lvl="1" indent="-249746" algn="r" rtl="1">
              <a:lnSpc>
                <a:spcPts val="4471"/>
              </a:lnSpc>
              <a:buFont typeface="Arial"/>
              <a:buChar char="•"/>
            </a:pPr>
            <a:r>
              <a:rPr lang="ar-EG" sz="2760" b="1" spc="27">
                <a:solidFill>
                  <a:srgbClr val="000000"/>
                </a:solidFill>
                <a:latin typeface="Almarai Bold"/>
                <a:ea typeface="Almarai Bold"/>
                <a:cs typeface="Almarai Bold"/>
                <a:sym typeface="Almarai Bold"/>
                <a:rtl/>
              </a:rPr>
              <a:t>من أبرز مظاهر التقدم في دعم ريادة الأعمال التركيز على دعم ميزانيات الأبحاث العلمية التطبيقية، واستقطاب الكفاءات البحثة المتمكنة من تحويل الأبحاث إلى ابتكارات ومنتجات. </a:t>
            </a:r>
          </a:p>
          <a:p>
            <a:pPr marL="499492" lvl="1" indent="-249746" algn="r" rtl="1">
              <a:lnSpc>
                <a:spcPts val="4471"/>
              </a:lnSpc>
              <a:buFont typeface="Arial"/>
              <a:buChar char="•"/>
            </a:pPr>
            <a:r>
              <a:rPr lang="ar-EG" sz="2760" b="1" spc="28">
                <a:solidFill>
                  <a:srgbClr val="000000"/>
                </a:solidFill>
                <a:latin typeface="Almarai Bold"/>
                <a:ea typeface="Almarai Bold"/>
                <a:cs typeface="Almarai Bold"/>
                <a:sym typeface="Almarai Bold"/>
                <a:rtl/>
              </a:rPr>
              <a:t>ونشر البحوث والدراسات العلمية التي تنفذها مراكز البحوث وأعضاء هيئة التدريس بما في ذلك مشاريع التخرج. </a:t>
            </a:r>
          </a:p>
        </p:txBody>
      </p:sp>
      <p:sp>
        <p:nvSpPr>
          <p:cNvPr id="16" name="TextBox 16"/>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7" name="TextBox 17"/>
          <p:cNvSpPr txBox="1"/>
          <p:nvPr/>
        </p:nvSpPr>
        <p:spPr>
          <a:xfrm>
            <a:off x="10087117" y="2426445"/>
            <a:ext cx="5986262" cy="542027"/>
          </a:xfrm>
          <a:prstGeom prst="rect">
            <a:avLst/>
          </a:prstGeom>
        </p:spPr>
        <p:txBody>
          <a:bodyPr lIns="0" tIns="0" rIns="0" bIns="0" rtlCol="0" anchor="t">
            <a:spAutoFit/>
          </a:bodyPr>
          <a:lstStyle/>
          <a:p>
            <a:pPr algn="ctr" rtl="1">
              <a:lnSpc>
                <a:spcPts val="4167"/>
              </a:lnSpc>
            </a:pPr>
            <a:r>
              <a:rPr lang="ar-EG" sz="3472" b="1">
                <a:solidFill>
                  <a:srgbClr val="000000"/>
                </a:solidFill>
                <a:latin typeface="Almarai Bold"/>
                <a:ea typeface="Almarai Bold"/>
                <a:cs typeface="Almarai Bold"/>
                <a:sym typeface="Almarai Bold"/>
                <a:rtl/>
              </a:rPr>
              <a:t>أولاً: عوامل المنظومة الجزئية</a:t>
            </a:r>
          </a:p>
        </p:txBody>
      </p:sp>
      <p:sp>
        <p:nvSpPr>
          <p:cNvPr id="18" name="Freeform 18"/>
          <p:cNvSpPr/>
          <p:nvPr/>
        </p:nvSpPr>
        <p:spPr>
          <a:xfrm>
            <a:off x="16366387" y="2333530"/>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9" name="Group 19"/>
          <p:cNvGrpSpPr/>
          <p:nvPr/>
        </p:nvGrpSpPr>
        <p:grpSpPr>
          <a:xfrm>
            <a:off x="1028700" y="3772658"/>
            <a:ext cx="7912384" cy="4925688"/>
            <a:chOff x="0" y="0"/>
            <a:chExt cx="2083920" cy="1297301"/>
          </a:xfrm>
        </p:grpSpPr>
        <p:sp>
          <p:nvSpPr>
            <p:cNvPr id="20" name="Freeform 20"/>
            <p:cNvSpPr/>
            <p:nvPr/>
          </p:nvSpPr>
          <p:spPr>
            <a:xfrm>
              <a:off x="0" y="0"/>
              <a:ext cx="2083920" cy="1297301"/>
            </a:xfrm>
            <a:custGeom>
              <a:avLst/>
              <a:gdLst/>
              <a:ahLst/>
              <a:cxnLst/>
              <a:rect l="l" t="t" r="r" b="b"/>
              <a:pathLst>
                <a:path w="2083920" h="1297301">
                  <a:moveTo>
                    <a:pt x="30332" y="0"/>
                  </a:moveTo>
                  <a:lnTo>
                    <a:pt x="2053588" y="0"/>
                  </a:lnTo>
                  <a:cubicBezTo>
                    <a:pt x="2070340" y="0"/>
                    <a:pt x="2083920" y="13580"/>
                    <a:pt x="2083920" y="30332"/>
                  </a:cubicBezTo>
                  <a:lnTo>
                    <a:pt x="2083920" y="1266968"/>
                  </a:lnTo>
                  <a:cubicBezTo>
                    <a:pt x="2083920" y="1283720"/>
                    <a:pt x="2070340" y="1297301"/>
                    <a:pt x="2053588" y="1297301"/>
                  </a:cubicBezTo>
                  <a:lnTo>
                    <a:pt x="30332" y="1297301"/>
                  </a:lnTo>
                  <a:cubicBezTo>
                    <a:pt x="22288" y="1297301"/>
                    <a:pt x="14572" y="1294105"/>
                    <a:pt x="8884" y="1288417"/>
                  </a:cubicBezTo>
                  <a:cubicBezTo>
                    <a:pt x="3196" y="1282728"/>
                    <a:pt x="0" y="1275013"/>
                    <a:pt x="0" y="1266968"/>
                  </a:cubicBezTo>
                  <a:lnTo>
                    <a:pt x="0" y="30332"/>
                  </a:lnTo>
                  <a:cubicBezTo>
                    <a:pt x="0" y="13580"/>
                    <a:pt x="13580" y="0"/>
                    <a:pt x="30332" y="0"/>
                  </a:cubicBezTo>
                  <a:close/>
                </a:path>
              </a:pathLst>
            </a:custGeom>
            <a:solidFill>
              <a:srgbClr val="DEEFFF"/>
            </a:solidFill>
            <a:ln w="19050" cap="rnd">
              <a:solidFill>
                <a:srgbClr val="00B050"/>
              </a:solidFill>
              <a:prstDash val="lgDash"/>
              <a:round/>
            </a:ln>
          </p:spPr>
          <p:txBody>
            <a:bodyPr/>
            <a:lstStyle/>
            <a:p>
              <a:endParaRPr lang="en-US"/>
            </a:p>
          </p:txBody>
        </p:sp>
        <p:sp>
          <p:nvSpPr>
            <p:cNvPr id="21" name="TextBox 21"/>
            <p:cNvSpPr txBox="1"/>
            <p:nvPr/>
          </p:nvSpPr>
          <p:spPr>
            <a:xfrm>
              <a:off x="0" y="-9525"/>
              <a:ext cx="2083920" cy="1306826"/>
            </a:xfrm>
            <a:prstGeom prst="rect">
              <a:avLst/>
            </a:prstGeom>
          </p:spPr>
          <p:txBody>
            <a:bodyPr lIns="50800" tIns="50800" rIns="50800" bIns="50800" rtlCol="0" anchor="ctr"/>
            <a:lstStyle/>
            <a:p>
              <a:pPr algn="ctr">
                <a:lnSpc>
                  <a:spcPts val="2160"/>
                </a:lnSpc>
              </a:pPr>
              <a:endParaRPr/>
            </a:p>
          </p:txBody>
        </p:sp>
      </p:grpSp>
      <p:grpSp>
        <p:nvGrpSpPr>
          <p:cNvPr id="22" name="Group 22"/>
          <p:cNvGrpSpPr/>
          <p:nvPr/>
        </p:nvGrpSpPr>
        <p:grpSpPr>
          <a:xfrm>
            <a:off x="10312645" y="3293574"/>
            <a:ext cx="6546878" cy="547751"/>
            <a:chOff x="0" y="0"/>
            <a:chExt cx="1724281" cy="144264"/>
          </a:xfrm>
        </p:grpSpPr>
        <p:sp>
          <p:nvSpPr>
            <p:cNvPr id="23" name="Freeform 23"/>
            <p:cNvSpPr/>
            <p:nvPr/>
          </p:nvSpPr>
          <p:spPr>
            <a:xfrm>
              <a:off x="0" y="0"/>
              <a:ext cx="1724281" cy="144264"/>
            </a:xfrm>
            <a:custGeom>
              <a:avLst/>
              <a:gdLst/>
              <a:ahLst/>
              <a:cxnLst/>
              <a:rect l="l" t="t" r="r" b="b"/>
              <a:pathLst>
                <a:path w="1724281" h="144264">
                  <a:moveTo>
                    <a:pt x="60309" y="0"/>
                  </a:moveTo>
                  <a:lnTo>
                    <a:pt x="1663971" y="0"/>
                  </a:lnTo>
                  <a:cubicBezTo>
                    <a:pt x="1697279" y="0"/>
                    <a:pt x="1724281" y="27001"/>
                    <a:pt x="1724281" y="60309"/>
                  </a:cubicBezTo>
                  <a:lnTo>
                    <a:pt x="1724281" y="83954"/>
                  </a:lnTo>
                  <a:cubicBezTo>
                    <a:pt x="1724281" y="117262"/>
                    <a:pt x="1697279" y="144264"/>
                    <a:pt x="1663971" y="144264"/>
                  </a:cubicBezTo>
                  <a:lnTo>
                    <a:pt x="60309" y="144264"/>
                  </a:lnTo>
                  <a:cubicBezTo>
                    <a:pt x="27001" y="144264"/>
                    <a:pt x="0" y="117262"/>
                    <a:pt x="0" y="83954"/>
                  </a:cubicBezTo>
                  <a:lnTo>
                    <a:pt x="0" y="60309"/>
                  </a:lnTo>
                  <a:cubicBezTo>
                    <a:pt x="0" y="27001"/>
                    <a:pt x="27001" y="0"/>
                    <a:pt x="60309" y="0"/>
                  </a:cubicBezTo>
                  <a:close/>
                </a:path>
              </a:pathLst>
            </a:custGeom>
            <a:solidFill>
              <a:srgbClr val="00B050"/>
            </a:solidFill>
          </p:spPr>
          <p:txBody>
            <a:bodyPr/>
            <a:lstStyle/>
            <a:p>
              <a:endParaRPr lang="en-US"/>
            </a:p>
          </p:txBody>
        </p:sp>
        <p:sp>
          <p:nvSpPr>
            <p:cNvPr id="24" name="TextBox 24"/>
            <p:cNvSpPr txBox="1"/>
            <p:nvPr/>
          </p:nvSpPr>
          <p:spPr>
            <a:xfrm>
              <a:off x="0" y="-9525"/>
              <a:ext cx="1724281" cy="153789"/>
            </a:xfrm>
            <a:prstGeom prst="rect">
              <a:avLst/>
            </a:prstGeom>
          </p:spPr>
          <p:txBody>
            <a:bodyPr lIns="50800" tIns="50800" rIns="50800" bIns="50800" rtlCol="0" anchor="ctr"/>
            <a:lstStyle/>
            <a:p>
              <a:pPr algn="ctr">
                <a:lnSpc>
                  <a:spcPts val="1980"/>
                </a:lnSpc>
              </a:pPr>
              <a:endParaRPr/>
            </a:p>
          </p:txBody>
        </p:sp>
      </p:grpSp>
      <p:sp>
        <p:nvSpPr>
          <p:cNvPr id="25" name="TextBox 25"/>
          <p:cNvSpPr txBox="1"/>
          <p:nvPr/>
        </p:nvSpPr>
        <p:spPr>
          <a:xfrm>
            <a:off x="11329484" y="3293574"/>
            <a:ext cx="5530039" cy="501444"/>
          </a:xfrm>
          <a:prstGeom prst="rect">
            <a:avLst/>
          </a:prstGeom>
        </p:spPr>
        <p:txBody>
          <a:bodyPr lIns="0" tIns="0" rIns="0" bIns="0" rtlCol="0" anchor="t">
            <a:spAutoFit/>
          </a:bodyPr>
          <a:lstStyle/>
          <a:p>
            <a:pPr algn="ctr" rtl="1">
              <a:lnSpc>
                <a:spcPts val="3849"/>
              </a:lnSpc>
            </a:pPr>
            <a:r>
              <a:rPr lang="en-US" sz="3208" b="1">
                <a:solidFill>
                  <a:srgbClr val="000000"/>
                </a:solidFill>
                <a:latin typeface="Almarai Bold"/>
                <a:ea typeface="Almarai Bold"/>
                <a:cs typeface="Almarai Bold"/>
                <a:sym typeface="Almarai Bold"/>
              </a:rPr>
              <a:t>1</a:t>
            </a:r>
            <a:r>
              <a:rPr lang="ar-EG" sz="3208" b="1">
                <a:solidFill>
                  <a:srgbClr val="000000"/>
                </a:solidFill>
                <a:latin typeface="Almarai Bold"/>
                <a:ea typeface="Almarai Bold"/>
                <a:cs typeface="Almarai Bold"/>
                <a:sym typeface="Almarai Bold"/>
                <a:rtl/>
              </a:rPr>
              <a:t>. البحث العلمي التطبيقي</a:t>
            </a:r>
          </a:p>
        </p:txBody>
      </p:sp>
      <p:sp>
        <p:nvSpPr>
          <p:cNvPr id="26" name="TextBox 26"/>
          <p:cNvSpPr txBox="1"/>
          <p:nvPr/>
        </p:nvSpPr>
        <p:spPr>
          <a:xfrm>
            <a:off x="9377777" y="3824728"/>
            <a:ext cx="7404942" cy="1119606"/>
          </a:xfrm>
          <a:prstGeom prst="rect">
            <a:avLst/>
          </a:prstGeom>
        </p:spPr>
        <p:txBody>
          <a:bodyPr lIns="0" tIns="0" rIns="0" bIns="0" rtlCol="0" anchor="t">
            <a:spAutoFit/>
          </a:bodyPr>
          <a:lstStyle/>
          <a:p>
            <a:pPr algn="just" rtl="1">
              <a:lnSpc>
                <a:spcPts val="4471"/>
              </a:lnSpc>
            </a:pPr>
            <a:r>
              <a:rPr lang="ar-EG" sz="2760" b="1" spc="28">
                <a:solidFill>
                  <a:srgbClr val="FF6600"/>
                </a:solidFill>
                <a:latin typeface="Almarai Bold"/>
                <a:ea typeface="Almarai Bold"/>
                <a:cs typeface="Almarai Bold"/>
                <a:sym typeface="Almarai Bold"/>
                <a:rtl/>
              </a:rPr>
              <a:t>وتعتبر الجامعات محاضن تنمية وتطوير مخرجات البحث العلمي التطبيقي:</a:t>
            </a:r>
          </a:p>
        </p:txBody>
      </p:sp>
      <p:grpSp>
        <p:nvGrpSpPr>
          <p:cNvPr id="27" name="Group 27"/>
          <p:cNvGrpSpPr/>
          <p:nvPr/>
        </p:nvGrpSpPr>
        <p:grpSpPr>
          <a:xfrm>
            <a:off x="2394206" y="3303099"/>
            <a:ext cx="6546878" cy="547751"/>
            <a:chOff x="0" y="0"/>
            <a:chExt cx="1724281" cy="144264"/>
          </a:xfrm>
        </p:grpSpPr>
        <p:sp>
          <p:nvSpPr>
            <p:cNvPr id="28" name="Freeform 28"/>
            <p:cNvSpPr/>
            <p:nvPr/>
          </p:nvSpPr>
          <p:spPr>
            <a:xfrm>
              <a:off x="0" y="0"/>
              <a:ext cx="1724281" cy="144264"/>
            </a:xfrm>
            <a:custGeom>
              <a:avLst/>
              <a:gdLst/>
              <a:ahLst/>
              <a:cxnLst/>
              <a:rect l="l" t="t" r="r" b="b"/>
              <a:pathLst>
                <a:path w="1724281" h="144264">
                  <a:moveTo>
                    <a:pt x="60309" y="0"/>
                  </a:moveTo>
                  <a:lnTo>
                    <a:pt x="1663971" y="0"/>
                  </a:lnTo>
                  <a:cubicBezTo>
                    <a:pt x="1697279" y="0"/>
                    <a:pt x="1724281" y="27001"/>
                    <a:pt x="1724281" y="60309"/>
                  </a:cubicBezTo>
                  <a:lnTo>
                    <a:pt x="1724281" y="83954"/>
                  </a:lnTo>
                  <a:cubicBezTo>
                    <a:pt x="1724281" y="117262"/>
                    <a:pt x="1697279" y="144264"/>
                    <a:pt x="1663971" y="144264"/>
                  </a:cubicBezTo>
                  <a:lnTo>
                    <a:pt x="60309" y="144264"/>
                  </a:lnTo>
                  <a:cubicBezTo>
                    <a:pt x="27001" y="144264"/>
                    <a:pt x="0" y="117262"/>
                    <a:pt x="0" y="83954"/>
                  </a:cubicBezTo>
                  <a:lnTo>
                    <a:pt x="0" y="60309"/>
                  </a:lnTo>
                  <a:cubicBezTo>
                    <a:pt x="0" y="27001"/>
                    <a:pt x="27001" y="0"/>
                    <a:pt x="60309" y="0"/>
                  </a:cubicBezTo>
                  <a:close/>
                </a:path>
              </a:pathLst>
            </a:custGeom>
            <a:solidFill>
              <a:srgbClr val="00B050"/>
            </a:solidFill>
          </p:spPr>
          <p:txBody>
            <a:bodyPr/>
            <a:lstStyle/>
            <a:p>
              <a:endParaRPr lang="en-US"/>
            </a:p>
          </p:txBody>
        </p:sp>
        <p:sp>
          <p:nvSpPr>
            <p:cNvPr id="29" name="TextBox 29"/>
            <p:cNvSpPr txBox="1"/>
            <p:nvPr/>
          </p:nvSpPr>
          <p:spPr>
            <a:xfrm>
              <a:off x="0" y="-9525"/>
              <a:ext cx="1724281" cy="153789"/>
            </a:xfrm>
            <a:prstGeom prst="rect">
              <a:avLst/>
            </a:prstGeom>
          </p:spPr>
          <p:txBody>
            <a:bodyPr lIns="50800" tIns="50800" rIns="50800" bIns="50800" rtlCol="0" anchor="ctr"/>
            <a:lstStyle/>
            <a:p>
              <a:pPr algn="ctr">
                <a:lnSpc>
                  <a:spcPts val="1980"/>
                </a:lnSpc>
              </a:pPr>
              <a:endParaRPr/>
            </a:p>
          </p:txBody>
        </p:sp>
      </p:grpSp>
      <p:sp>
        <p:nvSpPr>
          <p:cNvPr id="30" name="TextBox 30"/>
          <p:cNvSpPr txBox="1"/>
          <p:nvPr/>
        </p:nvSpPr>
        <p:spPr>
          <a:xfrm>
            <a:off x="3613961" y="3271214"/>
            <a:ext cx="5530039" cy="501444"/>
          </a:xfrm>
          <a:prstGeom prst="rect">
            <a:avLst/>
          </a:prstGeom>
        </p:spPr>
        <p:txBody>
          <a:bodyPr lIns="0" tIns="0" rIns="0" bIns="0" rtlCol="0" anchor="t">
            <a:spAutoFit/>
          </a:bodyPr>
          <a:lstStyle/>
          <a:p>
            <a:pPr algn="ctr" rtl="1">
              <a:lnSpc>
                <a:spcPts val="3849"/>
              </a:lnSpc>
            </a:pPr>
            <a:r>
              <a:rPr lang="en-US" sz="3208" b="1">
                <a:solidFill>
                  <a:srgbClr val="000000"/>
                </a:solidFill>
                <a:latin typeface="Almarai Bold"/>
                <a:ea typeface="Almarai Bold"/>
                <a:cs typeface="Almarai Bold"/>
                <a:sym typeface="Almarai Bold"/>
              </a:rPr>
              <a:t>2</a:t>
            </a:r>
            <a:r>
              <a:rPr lang="ar-EG" sz="3208" b="1">
                <a:solidFill>
                  <a:srgbClr val="000000"/>
                </a:solidFill>
                <a:latin typeface="Almarai Bold"/>
                <a:ea typeface="Almarai Bold"/>
                <a:cs typeface="Almarai Bold"/>
                <a:sym typeface="Almarai Bold"/>
                <a:rtl/>
              </a:rPr>
              <a:t>. الأسرة والأصدقاء</a:t>
            </a:r>
          </a:p>
        </p:txBody>
      </p:sp>
      <p:sp>
        <p:nvSpPr>
          <p:cNvPr id="31" name="TextBox 31"/>
          <p:cNvSpPr txBox="1"/>
          <p:nvPr/>
        </p:nvSpPr>
        <p:spPr>
          <a:xfrm>
            <a:off x="1268016" y="4007675"/>
            <a:ext cx="7517750" cy="4392015"/>
          </a:xfrm>
          <a:prstGeom prst="rect">
            <a:avLst/>
          </a:prstGeom>
        </p:spPr>
        <p:txBody>
          <a:bodyPr lIns="0" tIns="0" rIns="0" bIns="0" rtlCol="0" anchor="t">
            <a:spAutoFit/>
          </a:bodyPr>
          <a:lstStyle/>
          <a:p>
            <a:pPr marL="481395" lvl="1" indent="-240698" algn="r" rtl="1">
              <a:lnSpc>
                <a:spcPts val="4309"/>
              </a:lnSpc>
              <a:buFont typeface="Arial"/>
              <a:buChar char="•"/>
            </a:pPr>
            <a:r>
              <a:rPr lang="ar-EG" sz="2660" b="1" spc="26">
                <a:solidFill>
                  <a:srgbClr val="000000"/>
                </a:solidFill>
                <a:latin typeface="Almarai Bold"/>
                <a:ea typeface="Almarai Bold"/>
                <a:cs typeface="Almarai Bold"/>
                <a:sym typeface="Almarai Bold"/>
                <a:rtl/>
              </a:rPr>
              <a:t>فقد أشارت الدراسات إلى أن من أهم العوامل التي تؤثر في نمو ريادة الأعمال هي الأسرة.</a:t>
            </a:r>
          </a:p>
          <a:p>
            <a:pPr marL="481395" lvl="1" indent="-240698" algn="r" rtl="1">
              <a:lnSpc>
                <a:spcPts val="4309"/>
              </a:lnSpc>
              <a:buFont typeface="Arial"/>
              <a:buChar char="•"/>
            </a:pPr>
            <a:r>
              <a:rPr lang="ar-EG" sz="2660" b="1" spc="26">
                <a:solidFill>
                  <a:srgbClr val="000000"/>
                </a:solidFill>
                <a:latin typeface="Almarai Bold"/>
                <a:ea typeface="Almarai Bold"/>
                <a:cs typeface="Almarai Bold"/>
                <a:sym typeface="Almarai Bold"/>
                <a:rtl/>
              </a:rPr>
              <a:t> فهي من أوائل العناصر الرئيسية التي تشجيع الأبناء على ممارسة السلوكيات الريادية مما يؤكد أهمية دور الإرشاد الأسري في دعم وتنمية سمات ريادة الأعمال.</a:t>
            </a:r>
          </a:p>
          <a:p>
            <a:pPr marL="481395" lvl="1" indent="-240698" algn="r" rtl="1">
              <a:lnSpc>
                <a:spcPts val="4309"/>
              </a:lnSpc>
              <a:buFont typeface="Arial"/>
              <a:buChar char="•"/>
            </a:pPr>
            <a:r>
              <a:rPr lang="ar-EG" sz="2660" b="1" spc="27">
                <a:solidFill>
                  <a:srgbClr val="000000"/>
                </a:solidFill>
                <a:latin typeface="Almarai Bold"/>
                <a:ea typeface="Almarai Bold"/>
                <a:cs typeface="Almarai Bold"/>
                <a:sym typeface="Almarai Bold"/>
                <a:rtl/>
              </a:rPr>
              <a:t>الأطفال في هذه البيئة ينشئون ولديهم تطلع ودافعية لإنشاء أعمال خاصة بهم في المستقبل.</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894456" y="3782183"/>
            <a:ext cx="14965067" cy="3342228"/>
            <a:chOff x="0" y="0"/>
            <a:chExt cx="3941417" cy="880258"/>
          </a:xfrm>
        </p:grpSpPr>
        <p:sp>
          <p:nvSpPr>
            <p:cNvPr id="3" name="Freeform 3"/>
            <p:cNvSpPr/>
            <p:nvPr/>
          </p:nvSpPr>
          <p:spPr>
            <a:xfrm>
              <a:off x="0" y="0"/>
              <a:ext cx="3941417" cy="880258"/>
            </a:xfrm>
            <a:custGeom>
              <a:avLst/>
              <a:gdLst/>
              <a:ahLst/>
              <a:cxnLst/>
              <a:rect l="l" t="t" r="r" b="b"/>
              <a:pathLst>
                <a:path w="3941417" h="880258">
                  <a:moveTo>
                    <a:pt x="16037" y="0"/>
                  </a:moveTo>
                  <a:lnTo>
                    <a:pt x="3925379" y="0"/>
                  </a:lnTo>
                  <a:cubicBezTo>
                    <a:pt x="3929633" y="0"/>
                    <a:pt x="3933712" y="1690"/>
                    <a:pt x="3936719" y="4697"/>
                  </a:cubicBezTo>
                  <a:cubicBezTo>
                    <a:pt x="3939727" y="7705"/>
                    <a:pt x="3941417" y="11784"/>
                    <a:pt x="3941417" y="16037"/>
                  </a:cubicBezTo>
                  <a:lnTo>
                    <a:pt x="3941417" y="864220"/>
                  </a:lnTo>
                  <a:cubicBezTo>
                    <a:pt x="3941417" y="868474"/>
                    <a:pt x="3939727" y="872553"/>
                    <a:pt x="3936719" y="875560"/>
                  </a:cubicBezTo>
                  <a:cubicBezTo>
                    <a:pt x="3933712" y="878568"/>
                    <a:pt x="3929633" y="880258"/>
                    <a:pt x="3925379" y="880258"/>
                  </a:cubicBezTo>
                  <a:lnTo>
                    <a:pt x="16037" y="880258"/>
                  </a:lnTo>
                  <a:cubicBezTo>
                    <a:pt x="11784" y="880258"/>
                    <a:pt x="7705" y="878568"/>
                    <a:pt x="4697" y="875560"/>
                  </a:cubicBezTo>
                  <a:cubicBezTo>
                    <a:pt x="1690" y="872553"/>
                    <a:pt x="0" y="868474"/>
                    <a:pt x="0" y="864220"/>
                  </a:cubicBezTo>
                  <a:lnTo>
                    <a:pt x="0" y="16037"/>
                  </a:lnTo>
                  <a:cubicBezTo>
                    <a:pt x="0" y="11784"/>
                    <a:pt x="1690" y="7705"/>
                    <a:pt x="4697" y="4697"/>
                  </a:cubicBezTo>
                  <a:cubicBezTo>
                    <a:pt x="7705" y="1690"/>
                    <a:pt x="11784" y="0"/>
                    <a:pt x="16037"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3941417" cy="889783"/>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grpSp>
        <p:nvGrpSpPr>
          <p:cNvPr id="9" name="Group 9"/>
          <p:cNvGrpSpPr/>
          <p:nvPr/>
        </p:nvGrpSpPr>
        <p:grpSpPr>
          <a:xfrm>
            <a:off x="503394" y="8794186"/>
            <a:ext cx="1156827" cy="1156827"/>
            <a:chOff x="0" y="0"/>
            <a:chExt cx="1542436" cy="1542436"/>
          </a:xfrm>
        </p:grpSpPr>
        <p:sp>
          <p:nvSpPr>
            <p:cNvPr id="10" name="Freeform 10"/>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1" name="TextBox 11"/>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08</a:t>
              </a:r>
            </a:p>
          </p:txBody>
        </p:sp>
      </p:grpSp>
      <p:sp>
        <p:nvSpPr>
          <p:cNvPr id="12" name="Freeform 12"/>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4"/>
          <p:cNvSpPr txBox="1"/>
          <p:nvPr/>
        </p:nvSpPr>
        <p:spPr>
          <a:xfrm>
            <a:off x="6711755" y="809138"/>
            <a:ext cx="5032056" cy="63817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منظومة ريادة الأعمال</a:t>
            </a:r>
          </a:p>
        </p:txBody>
      </p:sp>
      <p:sp>
        <p:nvSpPr>
          <p:cNvPr id="15" name="TextBox 15"/>
          <p:cNvSpPr txBox="1"/>
          <p:nvPr/>
        </p:nvSpPr>
        <p:spPr>
          <a:xfrm>
            <a:off x="2036166" y="4764965"/>
            <a:ext cx="14215667" cy="1742922"/>
          </a:xfrm>
          <a:prstGeom prst="rect">
            <a:avLst/>
          </a:prstGeom>
        </p:spPr>
        <p:txBody>
          <a:bodyPr lIns="0" tIns="0" rIns="0" bIns="0" rtlCol="0" anchor="t">
            <a:spAutoFit/>
          </a:bodyPr>
          <a:lstStyle/>
          <a:p>
            <a:pPr marL="258794" lvl="1" algn="r" rtl="1">
              <a:lnSpc>
                <a:spcPts val="4633"/>
              </a:lnSpc>
            </a:pPr>
            <a:r>
              <a:rPr lang="ar-EG" sz="2860" b="1" spc="29" dirty="0">
                <a:solidFill>
                  <a:srgbClr val="000000"/>
                </a:solidFill>
                <a:latin typeface="Almarai Bold"/>
                <a:ea typeface="Almarai Bold"/>
                <a:cs typeface="Almarai Bold"/>
                <a:sym typeface="Almarai Bold"/>
                <a:rtl/>
              </a:rPr>
              <a:t>"وحدة خدمية تهدف إلى تحويل الأفكار والابتكارات إلى مشروعات اقتصادية منتجة، وذلك من خلال تقديم عدد من خدمات التأهيل والدعم المادي والمعنوي والاستضافة والإرشاد لرواد الأعمال". </a:t>
            </a:r>
          </a:p>
        </p:txBody>
      </p:sp>
      <p:sp>
        <p:nvSpPr>
          <p:cNvPr id="16" name="TextBox 16"/>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7" name="TextBox 17"/>
          <p:cNvSpPr txBox="1"/>
          <p:nvPr/>
        </p:nvSpPr>
        <p:spPr>
          <a:xfrm>
            <a:off x="10087117" y="2426445"/>
            <a:ext cx="5986262" cy="542027"/>
          </a:xfrm>
          <a:prstGeom prst="rect">
            <a:avLst/>
          </a:prstGeom>
        </p:spPr>
        <p:txBody>
          <a:bodyPr lIns="0" tIns="0" rIns="0" bIns="0" rtlCol="0" anchor="t">
            <a:spAutoFit/>
          </a:bodyPr>
          <a:lstStyle/>
          <a:p>
            <a:pPr algn="ctr" rtl="1">
              <a:lnSpc>
                <a:spcPts val="4167"/>
              </a:lnSpc>
            </a:pPr>
            <a:r>
              <a:rPr lang="ar-EG" sz="3472" b="1">
                <a:solidFill>
                  <a:srgbClr val="000000"/>
                </a:solidFill>
                <a:latin typeface="Almarai Bold"/>
                <a:ea typeface="Almarai Bold"/>
                <a:cs typeface="Almarai Bold"/>
                <a:sym typeface="Almarai Bold"/>
                <a:rtl/>
              </a:rPr>
              <a:t>أولاً: عوامل المنظومة الجزئية</a:t>
            </a:r>
          </a:p>
        </p:txBody>
      </p:sp>
      <p:sp>
        <p:nvSpPr>
          <p:cNvPr id="18" name="Freeform 18"/>
          <p:cNvSpPr/>
          <p:nvPr/>
        </p:nvSpPr>
        <p:spPr>
          <a:xfrm>
            <a:off x="16366387" y="2333530"/>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9" name="Group 19"/>
          <p:cNvGrpSpPr/>
          <p:nvPr/>
        </p:nvGrpSpPr>
        <p:grpSpPr>
          <a:xfrm>
            <a:off x="10312645" y="3293574"/>
            <a:ext cx="6546878" cy="547751"/>
            <a:chOff x="0" y="0"/>
            <a:chExt cx="1724281" cy="144264"/>
          </a:xfrm>
        </p:grpSpPr>
        <p:sp>
          <p:nvSpPr>
            <p:cNvPr id="20" name="Freeform 20"/>
            <p:cNvSpPr/>
            <p:nvPr/>
          </p:nvSpPr>
          <p:spPr>
            <a:xfrm>
              <a:off x="0" y="0"/>
              <a:ext cx="1724281" cy="144264"/>
            </a:xfrm>
            <a:custGeom>
              <a:avLst/>
              <a:gdLst/>
              <a:ahLst/>
              <a:cxnLst/>
              <a:rect l="l" t="t" r="r" b="b"/>
              <a:pathLst>
                <a:path w="1724281" h="144264">
                  <a:moveTo>
                    <a:pt x="60309" y="0"/>
                  </a:moveTo>
                  <a:lnTo>
                    <a:pt x="1663971" y="0"/>
                  </a:lnTo>
                  <a:cubicBezTo>
                    <a:pt x="1697279" y="0"/>
                    <a:pt x="1724281" y="27001"/>
                    <a:pt x="1724281" y="60309"/>
                  </a:cubicBezTo>
                  <a:lnTo>
                    <a:pt x="1724281" y="83954"/>
                  </a:lnTo>
                  <a:cubicBezTo>
                    <a:pt x="1724281" y="117262"/>
                    <a:pt x="1697279" y="144264"/>
                    <a:pt x="1663971" y="144264"/>
                  </a:cubicBezTo>
                  <a:lnTo>
                    <a:pt x="60309" y="144264"/>
                  </a:lnTo>
                  <a:cubicBezTo>
                    <a:pt x="27001" y="144264"/>
                    <a:pt x="0" y="117262"/>
                    <a:pt x="0" y="83954"/>
                  </a:cubicBezTo>
                  <a:lnTo>
                    <a:pt x="0" y="60309"/>
                  </a:lnTo>
                  <a:cubicBezTo>
                    <a:pt x="0" y="27001"/>
                    <a:pt x="27001" y="0"/>
                    <a:pt x="60309" y="0"/>
                  </a:cubicBezTo>
                  <a:close/>
                </a:path>
              </a:pathLst>
            </a:custGeom>
            <a:solidFill>
              <a:srgbClr val="00B050"/>
            </a:solidFill>
          </p:spPr>
          <p:txBody>
            <a:bodyPr/>
            <a:lstStyle/>
            <a:p>
              <a:endParaRPr lang="en-US"/>
            </a:p>
          </p:txBody>
        </p:sp>
        <p:sp>
          <p:nvSpPr>
            <p:cNvPr id="21" name="TextBox 21"/>
            <p:cNvSpPr txBox="1"/>
            <p:nvPr/>
          </p:nvSpPr>
          <p:spPr>
            <a:xfrm>
              <a:off x="0" y="-9525"/>
              <a:ext cx="1724281" cy="153789"/>
            </a:xfrm>
            <a:prstGeom prst="rect">
              <a:avLst/>
            </a:prstGeom>
          </p:spPr>
          <p:txBody>
            <a:bodyPr lIns="50800" tIns="50800" rIns="50800" bIns="50800" rtlCol="0" anchor="ctr"/>
            <a:lstStyle/>
            <a:p>
              <a:pPr algn="ctr">
                <a:lnSpc>
                  <a:spcPts val="1980"/>
                </a:lnSpc>
              </a:pPr>
              <a:endParaRPr/>
            </a:p>
          </p:txBody>
        </p:sp>
      </p:grpSp>
      <p:sp>
        <p:nvSpPr>
          <p:cNvPr id="22" name="TextBox 22"/>
          <p:cNvSpPr txBox="1"/>
          <p:nvPr/>
        </p:nvSpPr>
        <p:spPr>
          <a:xfrm>
            <a:off x="11329484" y="3293574"/>
            <a:ext cx="5530039" cy="501444"/>
          </a:xfrm>
          <a:prstGeom prst="rect">
            <a:avLst/>
          </a:prstGeom>
        </p:spPr>
        <p:txBody>
          <a:bodyPr lIns="0" tIns="0" rIns="0" bIns="0" rtlCol="0" anchor="t">
            <a:spAutoFit/>
          </a:bodyPr>
          <a:lstStyle/>
          <a:p>
            <a:pPr algn="ctr" rtl="1">
              <a:lnSpc>
                <a:spcPts val="3849"/>
              </a:lnSpc>
            </a:pPr>
            <a:r>
              <a:rPr lang="en-US" sz="3208" b="1">
                <a:solidFill>
                  <a:srgbClr val="000000"/>
                </a:solidFill>
                <a:latin typeface="Almarai Bold"/>
                <a:ea typeface="Almarai Bold"/>
                <a:cs typeface="Almarai Bold"/>
                <a:sym typeface="Almarai Bold"/>
              </a:rPr>
              <a:t>3</a:t>
            </a:r>
            <a:r>
              <a:rPr lang="ar-EG" sz="3208" b="1">
                <a:solidFill>
                  <a:srgbClr val="000000"/>
                </a:solidFill>
                <a:latin typeface="Almarai Bold"/>
                <a:ea typeface="Almarai Bold"/>
                <a:cs typeface="Almarai Bold"/>
                <a:sym typeface="Almarai Bold"/>
                <a:rtl/>
              </a:rPr>
              <a:t>. حاضنات ومسرعات الأعمال</a:t>
            </a:r>
          </a:p>
        </p:txBody>
      </p:sp>
      <p:sp>
        <p:nvSpPr>
          <p:cNvPr id="23" name="TextBox 23"/>
          <p:cNvSpPr txBox="1"/>
          <p:nvPr/>
        </p:nvSpPr>
        <p:spPr>
          <a:xfrm>
            <a:off x="2415256" y="4050875"/>
            <a:ext cx="14215667" cy="575538"/>
          </a:xfrm>
          <a:prstGeom prst="rect">
            <a:avLst/>
          </a:prstGeom>
        </p:spPr>
        <p:txBody>
          <a:bodyPr lIns="0" tIns="0" rIns="0" bIns="0" rtlCol="0" anchor="t">
            <a:spAutoFit/>
          </a:bodyPr>
          <a:lstStyle/>
          <a:p>
            <a:pPr algn="r" rtl="1">
              <a:lnSpc>
                <a:spcPts val="4795"/>
              </a:lnSpc>
            </a:pPr>
            <a:r>
              <a:rPr lang="ar-EG" sz="2960" b="1" spc="30">
                <a:solidFill>
                  <a:srgbClr val="FF6600"/>
                </a:solidFill>
                <a:latin typeface="Almarai Bold"/>
                <a:ea typeface="Almarai Bold"/>
                <a:cs typeface="Almarai Bold"/>
                <a:sym typeface="Almarai Bold"/>
                <a:rtl/>
              </a:rPr>
              <a:t>تعريف حاضنة الأعمال</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35138" y="3782183"/>
            <a:ext cx="16617724" cy="5476117"/>
            <a:chOff x="0" y="0"/>
            <a:chExt cx="4376684" cy="1442269"/>
          </a:xfrm>
        </p:grpSpPr>
        <p:sp>
          <p:nvSpPr>
            <p:cNvPr id="3" name="Freeform 3"/>
            <p:cNvSpPr/>
            <p:nvPr/>
          </p:nvSpPr>
          <p:spPr>
            <a:xfrm>
              <a:off x="0" y="0"/>
              <a:ext cx="4376684" cy="1442269"/>
            </a:xfrm>
            <a:custGeom>
              <a:avLst/>
              <a:gdLst/>
              <a:ahLst/>
              <a:cxnLst/>
              <a:rect l="l" t="t" r="r" b="b"/>
              <a:pathLst>
                <a:path w="4376684" h="1442269">
                  <a:moveTo>
                    <a:pt x="14442" y="0"/>
                  </a:moveTo>
                  <a:lnTo>
                    <a:pt x="4362242" y="0"/>
                  </a:lnTo>
                  <a:cubicBezTo>
                    <a:pt x="4370219" y="0"/>
                    <a:pt x="4376684" y="6466"/>
                    <a:pt x="4376684" y="14442"/>
                  </a:cubicBezTo>
                  <a:lnTo>
                    <a:pt x="4376684" y="1427827"/>
                  </a:lnTo>
                  <a:cubicBezTo>
                    <a:pt x="4376684" y="1431657"/>
                    <a:pt x="4375163" y="1435331"/>
                    <a:pt x="4372454" y="1438039"/>
                  </a:cubicBezTo>
                  <a:cubicBezTo>
                    <a:pt x="4369746" y="1440748"/>
                    <a:pt x="4366072" y="1442269"/>
                    <a:pt x="4362242" y="1442269"/>
                  </a:cubicBezTo>
                  <a:lnTo>
                    <a:pt x="14442" y="1442269"/>
                  </a:lnTo>
                  <a:cubicBezTo>
                    <a:pt x="6466" y="1442269"/>
                    <a:pt x="0" y="1435803"/>
                    <a:pt x="0" y="1427827"/>
                  </a:cubicBezTo>
                  <a:lnTo>
                    <a:pt x="0" y="14442"/>
                  </a:lnTo>
                  <a:cubicBezTo>
                    <a:pt x="0" y="6466"/>
                    <a:pt x="6466" y="0"/>
                    <a:pt x="14442"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376684" cy="1451794"/>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641576" y="1268425"/>
            <a:ext cx="1252880" cy="1252880"/>
            <a:chOff x="0" y="0"/>
            <a:chExt cx="1670506" cy="1670506"/>
          </a:xfrm>
        </p:grpSpPr>
        <p:sp>
          <p:nvSpPr>
            <p:cNvPr id="6" name="Freeform 6"/>
            <p:cNvSpPr/>
            <p:nvPr/>
          </p:nvSpPr>
          <p:spPr>
            <a:xfrm>
              <a:off x="28575" y="28575"/>
              <a:ext cx="1613408" cy="1613408"/>
            </a:xfrm>
            <a:custGeom>
              <a:avLst/>
              <a:gdLst/>
              <a:ahLst/>
              <a:cxnLst/>
              <a:rect l="l" t="t" r="r" b="b"/>
              <a:pathLst>
                <a:path w="1613408" h="1613408">
                  <a:moveTo>
                    <a:pt x="0" y="806704"/>
                  </a:moveTo>
                  <a:cubicBezTo>
                    <a:pt x="0" y="361188"/>
                    <a:pt x="361188" y="0"/>
                    <a:pt x="806704" y="0"/>
                  </a:cubicBezTo>
                  <a:cubicBezTo>
                    <a:pt x="1252220" y="0"/>
                    <a:pt x="1613408" y="361188"/>
                    <a:pt x="1613408" y="806704"/>
                  </a:cubicBezTo>
                  <a:cubicBezTo>
                    <a:pt x="1613408" y="1252220"/>
                    <a:pt x="1252220" y="1613408"/>
                    <a:pt x="806704" y="1613408"/>
                  </a:cubicBezTo>
                  <a:cubicBezTo>
                    <a:pt x="361188" y="1613408"/>
                    <a:pt x="0" y="1252220"/>
                    <a:pt x="0" y="806704"/>
                  </a:cubicBezTo>
                  <a:close/>
                </a:path>
              </a:pathLst>
            </a:custGeom>
            <a:solidFill>
              <a:srgbClr val="FFFFFF"/>
            </a:solidFill>
          </p:spPr>
          <p:txBody>
            <a:bodyPr/>
            <a:lstStyle/>
            <a:p>
              <a:endParaRPr lang="en-US"/>
            </a:p>
          </p:txBody>
        </p:sp>
        <p:sp>
          <p:nvSpPr>
            <p:cNvPr id="7" name="Freeform 7"/>
            <p:cNvSpPr/>
            <p:nvPr/>
          </p:nvSpPr>
          <p:spPr>
            <a:xfrm>
              <a:off x="0" y="0"/>
              <a:ext cx="1602359" cy="1669923"/>
            </a:xfrm>
            <a:custGeom>
              <a:avLst/>
              <a:gdLst/>
              <a:ahLst/>
              <a:cxnLst/>
              <a:rect l="l" t="t" r="r" b="b"/>
              <a:pathLst>
                <a:path w="1602359" h="1669923">
                  <a:moveTo>
                    <a:pt x="100457" y="437769"/>
                  </a:moveTo>
                  <a:cubicBezTo>
                    <a:pt x="128778" y="385445"/>
                    <a:pt x="162560" y="336550"/>
                    <a:pt x="200914" y="291846"/>
                  </a:cubicBezTo>
                  <a:lnTo>
                    <a:pt x="244348" y="329057"/>
                  </a:lnTo>
                  <a:cubicBezTo>
                    <a:pt x="208534" y="370840"/>
                    <a:pt x="177165" y="416306"/>
                    <a:pt x="150749" y="465074"/>
                  </a:cubicBezTo>
                  <a:close/>
                  <a:moveTo>
                    <a:pt x="378079" y="136144"/>
                  </a:moveTo>
                  <a:cubicBezTo>
                    <a:pt x="427228" y="103886"/>
                    <a:pt x="480060" y="76708"/>
                    <a:pt x="535686" y="55372"/>
                  </a:cubicBezTo>
                  <a:lnTo>
                    <a:pt x="556133" y="108712"/>
                  </a:lnTo>
                  <a:cubicBezTo>
                    <a:pt x="504317" y="128651"/>
                    <a:pt x="455168" y="153924"/>
                    <a:pt x="409321" y="184023"/>
                  </a:cubicBezTo>
                  <a:close/>
                  <a:moveTo>
                    <a:pt x="765683" y="2794"/>
                  </a:moveTo>
                  <a:cubicBezTo>
                    <a:pt x="788670" y="1016"/>
                    <a:pt x="811784" y="0"/>
                    <a:pt x="835279" y="0"/>
                  </a:cubicBezTo>
                  <a:lnTo>
                    <a:pt x="835279" y="28575"/>
                  </a:lnTo>
                  <a:lnTo>
                    <a:pt x="835279" y="0"/>
                  </a:lnTo>
                  <a:cubicBezTo>
                    <a:pt x="871855" y="0"/>
                    <a:pt x="907796" y="2286"/>
                    <a:pt x="943102" y="6858"/>
                  </a:cubicBezTo>
                  <a:lnTo>
                    <a:pt x="935736" y="63500"/>
                  </a:lnTo>
                  <a:cubicBezTo>
                    <a:pt x="902843" y="59309"/>
                    <a:pt x="869315" y="57023"/>
                    <a:pt x="835279" y="57023"/>
                  </a:cubicBezTo>
                  <a:lnTo>
                    <a:pt x="835279" y="28575"/>
                  </a:lnTo>
                  <a:lnTo>
                    <a:pt x="835279" y="57150"/>
                  </a:lnTo>
                  <a:cubicBezTo>
                    <a:pt x="813435" y="57150"/>
                    <a:pt x="791845" y="58039"/>
                    <a:pt x="770382" y="59817"/>
                  </a:cubicBezTo>
                  <a:close/>
                  <a:moveTo>
                    <a:pt x="1170305" y="69977"/>
                  </a:moveTo>
                  <a:cubicBezTo>
                    <a:pt x="1224915" y="93853"/>
                    <a:pt x="1276350" y="123444"/>
                    <a:pt x="1324102" y="157988"/>
                  </a:cubicBezTo>
                  <a:lnTo>
                    <a:pt x="1290574" y="204343"/>
                  </a:lnTo>
                  <a:cubicBezTo>
                    <a:pt x="1246124" y="172212"/>
                    <a:pt x="1198118" y="144653"/>
                    <a:pt x="1147318" y="122428"/>
                  </a:cubicBezTo>
                  <a:close/>
                  <a:moveTo>
                    <a:pt x="1470914" y="374015"/>
                  </a:moveTo>
                  <a:cubicBezTo>
                    <a:pt x="1507236" y="420497"/>
                    <a:pt x="1538605" y="470789"/>
                    <a:pt x="1564513" y="524383"/>
                  </a:cubicBezTo>
                  <a:lnTo>
                    <a:pt x="1513078" y="549275"/>
                  </a:lnTo>
                  <a:cubicBezTo>
                    <a:pt x="1488948" y="499364"/>
                    <a:pt x="1459611" y="452501"/>
                    <a:pt x="1425829" y="409194"/>
                  </a:cubicBezTo>
                  <a:close/>
                  <a:moveTo>
                    <a:pt x="1590929" y="784352"/>
                  </a:moveTo>
                  <a:cubicBezTo>
                    <a:pt x="1598422" y="829437"/>
                    <a:pt x="1602359" y="875792"/>
                    <a:pt x="1602359" y="922909"/>
                  </a:cubicBezTo>
                  <a:lnTo>
                    <a:pt x="1573784" y="922909"/>
                  </a:lnTo>
                  <a:lnTo>
                    <a:pt x="1602359" y="922909"/>
                  </a:lnTo>
                  <a:cubicBezTo>
                    <a:pt x="1602359" y="935863"/>
                    <a:pt x="1602105" y="948690"/>
                    <a:pt x="1601470" y="961517"/>
                  </a:cubicBezTo>
                  <a:lnTo>
                    <a:pt x="1544320" y="958977"/>
                  </a:lnTo>
                  <a:cubicBezTo>
                    <a:pt x="1544828" y="947039"/>
                    <a:pt x="1545082" y="934974"/>
                    <a:pt x="1545082" y="922909"/>
                  </a:cubicBezTo>
                  <a:cubicBezTo>
                    <a:pt x="1545082" y="878840"/>
                    <a:pt x="1541399" y="835787"/>
                    <a:pt x="1534414" y="793750"/>
                  </a:cubicBezTo>
                  <a:close/>
                  <a:moveTo>
                    <a:pt x="1501140" y="1202563"/>
                  </a:moveTo>
                  <a:cubicBezTo>
                    <a:pt x="1481836" y="1259078"/>
                    <a:pt x="1456563" y="1312799"/>
                    <a:pt x="1426210" y="1363091"/>
                  </a:cubicBezTo>
                  <a:lnTo>
                    <a:pt x="1377315" y="1333627"/>
                  </a:lnTo>
                  <a:cubicBezTo>
                    <a:pt x="1405636" y="1286764"/>
                    <a:pt x="1429004" y="1236726"/>
                    <a:pt x="1447038" y="1184021"/>
                  </a:cubicBezTo>
                  <a:close/>
                  <a:moveTo>
                    <a:pt x="1223137" y="1527429"/>
                  </a:moveTo>
                  <a:cubicBezTo>
                    <a:pt x="1179830" y="1567434"/>
                    <a:pt x="1132205" y="1602994"/>
                    <a:pt x="1081024" y="1633220"/>
                  </a:cubicBezTo>
                  <a:lnTo>
                    <a:pt x="1051941" y="1584071"/>
                  </a:lnTo>
                  <a:cubicBezTo>
                    <a:pt x="1099566" y="1555877"/>
                    <a:pt x="1143889" y="1522857"/>
                    <a:pt x="1184275" y="1485519"/>
                  </a:cubicBezTo>
                  <a:close/>
                  <a:moveTo>
                    <a:pt x="1041781" y="1644777"/>
                  </a:moveTo>
                  <a:cubicBezTo>
                    <a:pt x="985393" y="1659128"/>
                    <a:pt x="926719" y="1667764"/>
                    <a:pt x="866521" y="1669923"/>
                  </a:cubicBezTo>
                  <a:lnTo>
                    <a:pt x="864362" y="1612773"/>
                  </a:lnTo>
                  <a:cubicBezTo>
                    <a:pt x="920496" y="1610741"/>
                    <a:pt x="975233" y="1602740"/>
                    <a:pt x="1027684" y="1589278"/>
                  </a:cubicBezTo>
                  <a:close/>
                  <a:moveTo>
                    <a:pt x="617474" y="1590040"/>
                  </a:moveTo>
                  <a:cubicBezTo>
                    <a:pt x="559435" y="1575435"/>
                    <a:pt x="503682" y="1554861"/>
                    <a:pt x="451231" y="1528826"/>
                  </a:cubicBezTo>
                  <a:lnTo>
                    <a:pt x="476631" y="1477645"/>
                  </a:lnTo>
                  <a:cubicBezTo>
                    <a:pt x="525526" y="1501902"/>
                    <a:pt x="577342" y="1521079"/>
                    <a:pt x="631444" y="1534668"/>
                  </a:cubicBezTo>
                  <a:close/>
                  <a:moveTo>
                    <a:pt x="270764" y="1450975"/>
                  </a:moveTo>
                  <a:cubicBezTo>
                    <a:pt x="227203" y="1410970"/>
                    <a:pt x="187833" y="1366520"/>
                    <a:pt x="153543" y="1318133"/>
                  </a:cubicBezTo>
                  <a:lnTo>
                    <a:pt x="200152" y="1285113"/>
                  </a:lnTo>
                  <a:cubicBezTo>
                    <a:pt x="232156" y="1330198"/>
                    <a:pt x="268732" y="1371600"/>
                    <a:pt x="309372" y="1408938"/>
                  </a:cubicBezTo>
                  <a:close/>
                  <a:moveTo>
                    <a:pt x="45720" y="1108329"/>
                  </a:moveTo>
                  <a:cubicBezTo>
                    <a:pt x="26670" y="1053211"/>
                    <a:pt x="13208" y="995299"/>
                    <a:pt x="5969" y="935609"/>
                  </a:cubicBezTo>
                  <a:lnTo>
                    <a:pt x="62738" y="928751"/>
                  </a:lnTo>
                  <a:cubicBezTo>
                    <a:pt x="69469" y="984377"/>
                    <a:pt x="81915" y="1038225"/>
                    <a:pt x="99695" y="1089533"/>
                  </a:cubicBezTo>
                  <a:close/>
                  <a:moveTo>
                    <a:pt x="0" y="835279"/>
                  </a:moveTo>
                  <a:cubicBezTo>
                    <a:pt x="0" y="774827"/>
                    <a:pt x="6477" y="715899"/>
                    <a:pt x="18669" y="659003"/>
                  </a:cubicBezTo>
                  <a:lnTo>
                    <a:pt x="74549" y="671068"/>
                  </a:lnTo>
                  <a:cubicBezTo>
                    <a:pt x="63119" y="723900"/>
                    <a:pt x="57150" y="778891"/>
                    <a:pt x="57150" y="835279"/>
                  </a:cubicBezTo>
                  <a:close/>
                </a:path>
              </a:pathLst>
            </a:custGeom>
            <a:solidFill>
              <a:srgbClr val="FFC000"/>
            </a:solidFill>
          </p:spPr>
          <p:txBody>
            <a:bodyPr/>
            <a:lstStyle/>
            <a:p>
              <a:endParaRPr lang="en-US"/>
            </a:p>
          </p:txBody>
        </p:sp>
        <p:sp>
          <p:nvSpPr>
            <p:cNvPr id="8" name="TextBox 8"/>
            <p:cNvSpPr txBox="1"/>
            <p:nvPr/>
          </p:nvSpPr>
          <p:spPr>
            <a:xfrm>
              <a:off x="0" y="0"/>
              <a:ext cx="1670506" cy="1670506"/>
            </a:xfrm>
            <a:prstGeom prst="rect">
              <a:avLst/>
            </a:prstGeom>
          </p:spPr>
          <p:txBody>
            <a:bodyPr lIns="50800" tIns="50800" rIns="50800" bIns="50800" rtlCol="0" anchor="ctr"/>
            <a:lstStyle/>
            <a:p>
              <a:pPr algn="ctr">
                <a:lnSpc>
                  <a:spcPts val="6480"/>
                </a:lnSpc>
              </a:pPr>
              <a:r>
                <a:rPr lang="en-US" sz="5400" spc="50">
                  <a:solidFill>
                    <a:srgbClr val="000000"/>
                  </a:solidFill>
                  <a:latin typeface="TT Rounds Condensed"/>
                  <a:ea typeface="TT Rounds Condensed"/>
                  <a:cs typeface="TT Rounds Condensed"/>
                  <a:sym typeface="TT Rounds Condensed"/>
                </a:rPr>
                <a:t>2</a:t>
              </a:r>
            </a:p>
          </p:txBody>
        </p:sp>
      </p:grpSp>
      <p:grpSp>
        <p:nvGrpSpPr>
          <p:cNvPr id="9" name="Group 9"/>
          <p:cNvGrpSpPr/>
          <p:nvPr/>
        </p:nvGrpSpPr>
        <p:grpSpPr>
          <a:xfrm>
            <a:off x="503394" y="8916092"/>
            <a:ext cx="1156827" cy="1156827"/>
            <a:chOff x="0" y="0"/>
            <a:chExt cx="1542436" cy="1542436"/>
          </a:xfrm>
        </p:grpSpPr>
        <p:sp>
          <p:nvSpPr>
            <p:cNvPr id="10" name="Freeform 10"/>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1" name="TextBox 11"/>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09</a:t>
              </a:r>
            </a:p>
          </p:txBody>
        </p:sp>
      </p:grpSp>
      <p:sp>
        <p:nvSpPr>
          <p:cNvPr id="12" name="Freeform 12"/>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TextBox 14"/>
          <p:cNvSpPr txBox="1"/>
          <p:nvPr/>
        </p:nvSpPr>
        <p:spPr>
          <a:xfrm>
            <a:off x="6711755" y="809138"/>
            <a:ext cx="5032056" cy="638175"/>
          </a:xfrm>
          <a:prstGeom prst="rect">
            <a:avLst/>
          </a:prstGeom>
        </p:spPr>
        <p:txBody>
          <a:bodyPr lIns="0" tIns="0" rIns="0" bIns="0" rtlCol="0" anchor="t">
            <a:spAutoFit/>
          </a:bodyPr>
          <a:lstStyle/>
          <a:p>
            <a:pPr algn="ctr" rtl="1">
              <a:lnSpc>
                <a:spcPts val="4920"/>
              </a:lnSpc>
            </a:pPr>
            <a:r>
              <a:rPr lang="ar-EG" sz="4100" b="1">
                <a:solidFill>
                  <a:srgbClr val="000000"/>
                </a:solidFill>
                <a:latin typeface="Almarai Bold"/>
                <a:ea typeface="Almarai Bold"/>
                <a:cs typeface="Almarai Bold"/>
                <a:sym typeface="Almarai Bold"/>
                <a:rtl/>
              </a:rPr>
              <a:t>منظومة ريادة الأعمال</a:t>
            </a:r>
          </a:p>
        </p:txBody>
      </p:sp>
      <p:sp>
        <p:nvSpPr>
          <p:cNvPr id="15" name="TextBox 15"/>
          <p:cNvSpPr txBox="1"/>
          <p:nvPr/>
        </p:nvSpPr>
        <p:spPr>
          <a:xfrm>
            <a:off x="1028700" y="3993725"/>
            <a:ext cx="16278225" cy="4836642"/>
          </a:xfrm>
          <a:prstGeom prst="rect">
            <a:avLst/>
          </a:prstGeom>
        </p:spPr>
        <p:txBody>
          <a:bodyPr lIns="0" tIns="0" rIns="0" bIns="0" rtlCol="0" anchor="t">
            <a:spAutoFit/>
          </a:bodyPr>
          <a:lstStyle/>
          <a:p>
            <a:pPr marL="463298" lvl="1" indent="-231649" algn="r" rtl="1">
              <a:lnSpc>
                <a:spcPts val="3763"/>
              </a:lnSpc>
              <a:buFont typeface="Arial"/>
              <a:buChar char="•"/>
            </a:pPr>
            <a:r>
              <a:rPr lang="ar-EG" sz="2560" b="1" spc="25">
                <a:solidFill>
                  <a:srgbClr val="000000"/>
                </a:solidFill>
                <a:latin typeface="Almarai Bold"/>
                <a:ea typeface="Almarai Bold"/>
                <a:cs typeface="Almarai Bold"/>
                <a:sym typeface="Almarai Bold"/>
                <a:rtl/>
              </a:rPr>
              <a:t>تعتبر حاضنات الأعمال من أهم الأدوات لتنمية وتوسيع مفهوم وممارسات ريادة الأعمال. </a:t>
            </a:r>
          </a:p>
          <a:p>
            <a:pPr marL="463298" lvl="1" indent="-231649" algn="r" rtl="1">
              <a:lnSpc>
                <a:spcPts val="3763"/>
              </a:lnSpc>
              <a:buFont typeface="Arial"/>
              <a:buChar char="•"/>
            </a:pPr>
            <a:r>
              <a:rPr lang="ar-EG" sz="2560" b="1" spc="25">
                <a:solidFill>
                  <a:srgbClr val="000000"/>
                </a:solidFill>
                <a:latin typeface="Almarai Bold"/>
                <a:ea typeface="Almarai Bold"/>
                <a:cs typeface="Almarai Bold"/>
                <a:sym typeface="Almarai Bold"/>
                <a:rtl/>
              </a:rPr>
              <a:t> ويتمثل الدور الرئيسي لحاضنات الأعمال في تذليل المصاعب أمام مشاريع الشباب المتوسطة والصغيرة، عن طريق استضافة المشروع في مراحله التأسيسية إلى أن يصل المشروع إلى مرحلة النضج والخروج من مظلة الحاضنة. </a:t>
            </a:r>
          </a:p>
          <a:p>
            <a:pPr marL="463298" lvl="1" indent="-231649" algn="r" rtl="1">
              <a:lnSpc>
                <a:spcPts val="3763"/>
              </a:lnSpc>
              <a:buFont typeface="Arial"/>
              <a:buChar char="•"/>
            </a:pPr>
            <a:r>
              <a:rPr lang="ar-EG" sz="2560" b="1" spc="25">
                <a:solidFill>
                  <a:srgbClr val="000000"/>
                </a:solidFill>
                <a:latin typeface="Almarai Bold"/>
                <a:ea typeface="Almarai Bold"/>
                <a:cs typeface="Almarai Bold"/>
                <a:sym typeface="Almarai Bold"/>
                <a:rtl/>
              </a:rPr>
              <a:t>توفير المعلومات اللازمة لإجراء دراسات الجدوى ودراسات السوق، والتي تعدها خبرات متخصصة في المجالات المالية والمحاسبية والقانونية تحت سقف واحد.</a:t>
            </a:r>
          </a:p>
          <a:p>
            <a:pPr marL="463298" lvl="1" indent="-231649" algn="r" rtl="1">
              <a:lnSpc>
                <a:spcPts val="3763"/>
              </a:lnSpc>
              <a:buFont typeface="Arial"/>
              <a:buChar char="•"/>
            </a:pPr>
            <a:r>
              <a:rPr lang="ar-EG" sz="2560" b="1" spc="25">
                <a:solidFill>
                  <a:srgbClr val="000000"/>
                </a:solidFill>
                <a:latin typeface="Almarai Bold"/>
                <a:ea typeface="Almarai Bold"/>
                <a:cs typeface="Almarai Bold"/>
                <a:sym typeface="Almarai Bold"/>
                <a:rtl/>
              </a:rPr>
              <a:t>هذه الخدمات لا تتوفر عادة لهذه المشاريع الصغيرة لارتفاع تكلفتها وعدم التفات أصحاب الاختصاص إلى هذه المشاريع لمحدودية العائد المادي من خدمتها. ولكن حاضنات الأعمال تتمكن من توفير هذه الاستشارات الضرورية والأساسية في حياة كل مشروع.</a:t>
            </a:r>
          </a:p>
          <a:p>
            <a:pPr marL="463298" lvl="1" indent="-231649" algn="r" rtl="1">
              <a:lnSpc>
                <a:spcPts val="3763"/>
              </a:lnSpc>
              <a:buFont typeface="Arial"/>
              <a:buChar char="•"/>
            </a:pPr>
            <a:r>
              <a:rPr lang="ar-EG" sz="2560" b="1" spc="26">
                <a:solidFill>
                  <a:srgbClr val="000000"/>
                </a:solidFill>
                <a:latin typeface="Almarai Bold"/>
                <a:ea typeface="Almarai Bold"/>
                <a:cs typeface="Almarai Bold"/>
                <a:sym typeface="Almarai Bold"/>
                <a:rtl/>
              </a:rPr>
              <a:t>تقديم الخدمات التي تخفض من التكاليف الرأسمالية للمشاريع مما يحد من مخاطر الفشل ويساهم في تسريع عملية نمو الأعمال.</a:t>
            </a:r>
          </a:p>
        </p:txBody>
      </p:sp>
      <p:sp>
        <p:nvSpPr>
          <p:cNvPr id="16" name="TextBox 16"/>
          <p:cNvSpPr txBox="1"/>
          <p:nvPr/>
        </p:nvSpPr>
        <p:spPr>
          <a:xfrm>
            <a:off x="2160651" y="9389731"/>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7" name="TextBox 17"/>
          <p:cNvSpPr txBox="1"/>
          <p:nvPr/>
        </p:nvSpPr>
        <p:spPr>
          <a:xfrm>
            <a:off x="10087117" y="2426445"/>
            <a:ext cx="5986262" cy="542027"/>
          </a:xfrm>
          <a:prstGeom prst="rect">
            <a:avLst/>
          </a:prstGeom>
        </p:spPr>
        <p:txBody>
          <a:bodyPr lIns="0" tIns="0" rIns="0" bIns="0" rtlCol="0" anchor="t">
            <a:spAutoFit/>
          </a:bodyPr>
          <a:lstStyle/>
          <a:p>
            <a:pPr algn="ctr" rtl="1">
              <a:lnSpc>
                <a:spcPts val="4167"/>
              </a:lnSpc>
            </a:pPr>
            <a:r>
              <a:rPr lang="ar-EG" sz="3472" b="1">
                <a:solidFill>
                  <a:srgbClr val="000000"/>
                </a:solidFill>
                <a:latin typeface="Almarai Bold"/>
                <a:ea typeface="Almarai Bold"/>
                <a:cs typeface="Almarai Bold"/>
                <a:sym typeface="Almarai Bold"/>
                <a:rtl/>
              </a:rPr>
              <a:t>أولاً: عوامل المنظومة الجزئية</a:t>
            </a:r>
          </a:p>
        </p:txBody>
      </p:sp>
      <p:sp>
        <p:nvSpPr>
          <p:cNvPr id="18" name="Freeform 18"/>
          <p:cNvSpPr/>
          <p:nvPr/>
        </p:nvSpPr>
        <p:spPr>
          <a:xfrm>
            <a:off x="16366387" y="2333530"/>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9" name="Group 19"/>
          <p:cNvGrpSpPr/>
          <p:nvPr/>
        </p:nvGrpSpPr>
        <p:grpSpPr>
          <a:xfrm>
            <a:off x="10845772" y="3293574"/>
            <a:ext cx="6546878" cy="547751"/>
            <a:chOff x="0" y="0"/>
            <a:chExt cx="1724281" cy="144264"/>
          </a:xfrm>
        </p:grpSpPr>
        <p:sp>
          <p:nvSpPr>
            <p:cNvPr id="20" name="Freeform 20"/>
            <p:cNvSpPr/>
            <p:nvPr/>
          </p:nvSpPr>
          <p:spPr>
            <a:xfrm>
              <a:off x="0" y="0"/>
              <a:ext cx="1724281" cy="144264"/>
            </a:xfrm>
            <a:custGeom>
              <a:avLst/>
              <a:gdLst/>
              <a:ahLst/>
              <a:cxnLst/>
              <a:rect l="l" t="t" r="r" b="b"/>
              <a:pathLst>
                <a:path w="1724281" h="144264">
                  <a:moveTo>
                    <a:pt x="60309" y="0"/>
                  </a:moveTo>
                  <a:lnTo>
                    <a:pt x="1663971" y="0"/>
                  </a:lnTo>
                  <a:cubicBezTo>
                    <a:pt x="1697279" y="0"/>
                    <a:pt x="1724281" y="27001"/>
                    <a:pt x="1724281" y="60309"/>
                  </a:cubicBezTo>
                  <a:lnTo>
                    <a:pt x="1724281" y="83954"/>
                  </a:lnTo>
                  <a:cubicBezTo>
                    <a:pt x="1724281" y="117262"/>
                    <a:pt x="1697279" y="144264"/>
                    <a:pt x="1663971" y="144264"/>
                  </a:cubicBezTo>
                  <a:lnTo>
                    <a:pt x="60309" y="144264"/>
                  </a:lnTo>
                  <a:cubicBezTo>
                    <a:pt x="27001" y="144264"/>
                    <a:pt x="0" y="117262"/>
                    <a:pt x="0" y="83954"/>
                  </a:cubicBezTo>
                  <a:lnTo>
                    <a:pt x="0" y="60309"/>
                  </a:lnTo>
                  <a:cubicBezTo>
                    <a:pt x="0" y="27001"/>
                    <a:pt x="27001" y="0"/>
                    <a:pt x="60309" y="0"/>
                  </a:cubicBezTo>
                  <a:close/>
                </a:path>
              </a:pathLst>
            </a:custGeom>
            <a:solidFill>
              <a:srgbClr val="00B050"/>
            </a:solidFill>
          </p:spPr>
          <p:txBody>
            <a:bodyPr/>
            <a:lstStyle/>
            <a:p>
              <a:endParaRPr lang="en-US"/>
            </a:p>
          </p:txBody>
        </p:sp>
        <p:sp>
          <p:nvSpPr>
            <p:cNvPr id="21" name="TextBox 21"/>
            <p:cNvSpPr txBox="1"/>
            <p:nvPr/>
          </p:nvSpPr>
          <p:spPr>
            <a:xfrm>
              <a:off x="0" y="-9525"/>
              <a:ext cx="1724281" cy="153789"/>
            </a:xfrm>
            <a:prstGeom prst="rect">
              <a:avLst/>
            </a:prstGeom>
          </p:spPr>
          <p:txBody>
            <a:bodyPr lIns="50800" tIns="50800" rIns="50800" bIns="50800" rtlCol="0" anchor="ctr"/>
            <a:lstStyle/>
            <a:p>
              <a:pPr algn="ctr">
                <a:lnSpc>
                  <a:spcPts val="1980"/>
                </a:lnSpc>
              </a:pPr>
              <a:endParaRPr/>
            </a:p>
          </p:txBody>
        </p:sp>
      </p:grpSp>
      <p:sp>
        <p:nvSpPr>
          <p:cNvPr id="22" name="TextBox 22"/>
          <p:cNvSpPr txBox="1"/>
          <p:nvPr/>
        </p:nvSpPr>
        <p:spPr>
          <a:xfrm>
            <a:off x="11862611" y="3293574"/>
            <a:ext cx="5530039" cy="501444"/>
          </a:xfrm>
          <a:prstGeom prst="rect">
            <a:avLst/>
          </a:prstGeom>
        </p:spPr>
        <p:txBody>
          <a:bodyPr lIns="0" tIns="0" rIns="0" bIns="0" rtlCol="0" anchor="t">
            <a:spAutoFit/>
          </a:bodyPr>
          <a:lstStyle/>
          <a:p>
            <a:pPr algn="ctr" rtl="1">
              <a:lnSpc>
                <a:spcPts val="3849"/>
              </a:lnSpc>
            </a:pPr>
            <a:r>
              <a:rPr lang="en-US" sz="3208" b="1">
                <a:solidFill>
                  <a:srgbClr val="000000"/>
                </a:solidFill>
                <a:latin typeface="Almarai Bold"/>
                <a:ea typeface="Almarai Bold"/>
                <a:cs typeface="Almarai Bold"/>
                <a:sym typeface="Almarai Bold"/>
              </a:rPr>
              <a:t>3</a:t>
            </a:r>
            <a:r>
              <a:rPr lang="ar-EG" sz="3208" b="1">
                <a:solidFill>
                  <a:srgbClr val="000000"/>
                </a:solidFill>
                <a:latin typeface="Almarai Bold"/>
                <a:ea typeface="Almarai Bold"/>
                <a:cs typeface="Almarai Bold"/>
                <a:sym typeface="Almarai Bold"/>
                <a:rtl/>
              </a:rPr>
              <a:t>. حاضنات ومسرعات الأعمال</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1876</Words>
  <Application>Microsoft Office PowerPoint</Application>
  <PresentationFormat>Custom</PresentationFormat>
  <Paragraphs>261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TT Rounds Condensed Bold</vt:lpstr>
      <vt:lpstr>Almarai Bold</vt:lpstr>
      <vt:lpstr>Arial</vt:lpstr>
      <vt:lpstr>Calibri</vt:lpstr>
      <vt:lpstr>TT Rounds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2 المنظومة البيئية لريادة الأعمال.pptx</dc:title>
  <cp:lastModifiedBy>Valentina Wilson</cp:lastModifiedBy>
  <cp:revision>2</cp:revision>
  <dcterms:created xsi:type="dcterms:W3CDTF">2006-08-16T00:00:00Z</dcterms:created>
  <dcterms:modified xsi:type="dcterms:W3CDTF">2024-09-21T11:23:32Z</dcterms:modified>
  <dc:identifier>DAGQ2gZZ-q8</dc:identifier>
</cp:coreProperties>
</file>