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14"/>
  </p:notesMasterIdLst>
  <p:sldIdLst>
    <p:sldId id="721" r:id="rId3"/>
    <p:sldId id="263" r:id="rId4"/>
    <p:sldId id="728" r:id="rId5"/>
    <p:sldId id="729" r:id="rId6"/>
    <p:sldId id="730" r:id="rId7"/>
    <p:sldId id="731" r:id="rId8"/>
    <p:sldId id="732" r:id="rId9"/>
    <p:sldId id="733" r:id="rId10"/>
    <p:sldId id="734" r:id="rId11"/>
    <p:sldId id="735"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E08"/>
    <a:srgbClr val="F9F9F9"/>
    <a:srgbClr val="00506B"/>
    <a:srgbClr val="002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spPr>
            <a:ln>
              <a:noFill/>
            </a:ln>
          </c:spPr>
          <c:dPt>
            <c:idx val="0"/>
            <c:bubble3D val="0"/>
            <c:spPr>
              <a:solidFill>
                <a:srgbClr val="00506B"/>
              </a:solidFill>
              <a:ln w="19050">
                <a:noFill/>
              </a:ln>
              <a:effectLst/>
            </c:spPr>
            <c:extLst>
              <c:ext xmlns:c16="http://schemas.microsoft.com/office/drawing/2014/chart" uri="{C3380CC4-5D6E-409C-BE32-E72D297353CC}">
                <c16:uniqueId val="{00000001-C1BF-42BF-835C-690697FCA5D6}"/>
              </c:ext>
            </c:extLst>
          </c:dPt>
          <c:dPt>
            <c:idx val="1"/>
            <c:bubble3D val="0"/>
            <c:spPr>
              <a:noFill/>
              <a:ln w="19050">
                <a:noFill/>
              </a:ln>
              <a:effectLst/>
            </c:spPr>
            <c:extLst>
              <c:ext xmlns:c16="http://schemas.microsoft.com/office/drawing/2014/chart" uri="{C3380CC4-5D6E-409C-BE32-E72D297353CC}">
                <c16:uniqueId val="{00000003-C1BF-42BF-835C-690697FCA5D6}"/>
              </c:ext>
            </c:extLst>
          </c:dPt>
          <c:dLbls>
            <c:dLbl>
              <c:idx val="0"/>
              <c:layout>
                <c:manualLayout>
                  <c:x val="-0.18036528326659787"/>
                  <c:y val="-0.202240323764387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BF-42BF-835C-690697FCA5D6}"/>
                </c:ext>
              </c:extLst>
            </c:dLbl>
            <c:dLbl>
              <c:idx val="1"/>
              <c:delete val="1"/>
              <c:extLst>
                <c:ext xmlns:c15="http://schemas.microsoft.com/office/drawing/2012/chart" uri="{CE6537A1-D6FC-4f65-9D91-7224C49458BB}"/>
                <c:ext xmlns:c16="http://schemas.microsoft.com/office/drawing/2014/chart" uri="{C3380CC4-5D6E-409C-BE32-E72D297353CC}">
                  <c16:uniqueId val="{00000003-C1BF-42BF-835C-690697FCA5D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Sheet1!$A$2:$A$3</c:f>
              <c:strCache>
                <c:ptCount val="2"/>
                <c:pt idx="0">
                  <c:v>الصناعات الكيماوية</c:v>
                </c:pt>
                <c:pt idx="1">
                  <c:v>الصناعات الأخرى</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C1BF-42BF-835C-690697FCA5D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44988-9197-4691-AA42-122D1B4A7358}"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3187F-020D-4B79-9A74-94451A4D4CC7}" type="slidenum">
              <a:rPr lang="en-US" smtClean="0"/>
              <a:t>‹#›</a:t>
            </a:fld>
            <a:endParaRPr lang="en-US"/>
          </a:p>
        </p:txBody>
      </p:sp>
    </p:spTree>
    <p:extLst>
      <p:ext uri="{BB962C8B-B14F-4D97-AF65-F5344CB8AC3E}">
        <p14:creationId xmlns:p14="http://schemas.microsoft.com/office/powerpoint/2010/main" val="355008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07879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8012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1682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46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54447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53755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314945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13728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30916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437385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185480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277912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565564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472230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082116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500414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9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64365"/>
            <a:ext cx="9214592" cy="436278"/>
          </a:xfrm>
        </p:spPr>
        <p:txBody>
          <a:bodyPr vert="horz" lIns="91440" tIns="45720" rIns="91440" bIns="45720" rtlCol="0" anchor="b">
            <a:normAutofit/>
          </a:bodyPr>
          <a:lstStyle>
            <a:lvl1pPr algn="r" rtl="1">
              <a:defRPr lang="en-US" sz="3000" b="1">
                <a:solidFill>
                  <a:srgbClr val="00506B"/>
                </a:solidFill>
                <a:latin typeface="Dubai" panose="020B0503030403030204" pitchFamily="34" charset="-78"/>
                <a:ea typeface="GE SS Two Bold" panose="020A0503020102020204" pitchFamily="18" charset="-78"/>
                <a:cs typeface="Dubai" panose="020B0503030403030204" pitchFamily="34"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التاسع /قياس أداء الواحات العلمية وتقييمها</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368066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371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78666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06430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2349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05985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95581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التاسع /قياس أداء الواحات العلمية وتقييمها</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72722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16440726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التاسع /قياس أداء الواحات العلمية وتقييمها</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17280047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kumimoji="0" lang="en-SG" sz="2400" b="0"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أ. د. أحمد الشميمري </a:t>
            </a:r>
            <a:r>
              <a:rPr kumimoji="0" lang="en-US"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                       </a:t>
            </a:r>
            <a:r>
              <a:rPr kumimoji="0" lang="ar-SA"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أ. د. سرور علي سرور</a:t>
            </a:r>
            <a:endParaRPr kumimoji="0" lang="en-US"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kumimoji="0" lang="ar-SA" sz="18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العاشر / </a:t>
            </a:r>
            <a:br>
              <a:rPr kumimoji="0" lang="ar-SA" sz="18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br>
            <a:r>
              <a:rPr lang="ar-SA" b="1" dirty="0">
                <a:solidFill>
                  <a:prstClr val="white"/>
                </a:solidFill>
                <a:latin typeface="Dubai" panose="020B0503030403030204" pitchFamily="34" charset="-78"/>
                <a:ea typeface="GE SS Two Bold" panose="020A0503020102020204" pitchFamily="18" charset="-78"/>
                <a:cs typeface="Dubai" panose="020B0503030403030204" pitchFamily="34" charset="-78"/>
              </a:rPr>
              <a:t>قياس أداء الواحات العلمية وتقييمها</a:t>
            </a:r>
            <a:endParaRPr kumimoji="0" lang="ar-SA" sz="18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الاتجاهات المستقبلية للواحات العلمية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20" name="Group 19">
            <a:extLst>
              <a:ext uri="{FF2B5EF4-FFF2-40B4-BE49-F238E27FC236}">
                <a16:creationId xmlns:a16="http://schemas.microsoft.com/office/drawing/2014/main" id="{E328ED7E-7C19-46F6-9EDF-B5DAA9038FA9}"/>
              </a:ext>
            </a:extLst>
          </p:cNvPr>
          <p:cNvGrpSpPr/>
          <p:nvPr/>
        </p:nvGrpSpPr>
        <p:grpSpPr>
          <a:xfrm>
            <a:off x="1293765" y="1262585"/>
            <a:ext cx="9591933" cy="4731822"/>
            <a:chOff x="1293765" y="1262585"/>
            <a:chExt cx="9591933" cy="4731822"/>
          </a:xfrm>
        </p:grpSpPr>
        <p:grpSp>
          <p:nvGrpSpPr>
            <p:cNvPr id="10" name="Group 9">
              <a:extLst>
                <a:ext uri="{FF2B5EF4-FFF2-40B4-BE49-F238E27FC236}">
                  <a16:creationId xmlns:a16="http://schemas.microsoft.com/office/drawing/2014/main" id="{3E27D67E-243E-4DF1-9353-8F247F305D90}"/>
                </a:ext>
              </a:extLst>
            </p:cNvPr>
            <p:cNvGrpSpPr/>
            <p:nvPr/>
          </p:nvGrpSpPr>
          <p:grpSpPr>
            <a:xfrm>
              <a:off x="1293765" y="1262585"/>
              <a:ext cx="9591933" cy="4731822"/>
              <a:chOff x="1963649" y="1554480"/>
              <a:chExt cx="8226552" cy="5492221"/>
            </a:xfrm>
          </p:grpSpPr>
          <p:grpSp>
            <p:nvGrpSpPr>
              <p:cNvPr id="8" name="Group 7">
                <a:extLst>
                  <a:ext uri="{FF2B5EF4-FFF2-40B4-BE49-F238E27FC236}">
                    <a16:creationId xmlns:a16="http://schemas.microsoft.com/office/drawing/2014/main" id="{BDCC09EC-75DA-48DD-AF90-0D42A8B0F632}"/>
                  </a:ext>
                </a:extLst>
              </p:cNvPr>
              <p:cNvGrpSpPr/>
              <p:nvPr/>
            </p:nvGrpSpPr>
            <p:grpSpPr>
              <a:xfrm>
                <a:off x="1963649" y="1554480"/>
                <a:ext cx="8226552" cy="1015578"/>
                <a:chOff x="1976456" y="1554480"/>
                <a:chExt cx="8226552" cy="1015578"/>
              </a:xfrm>
            </p:grpSpPr>
            <p:grpSp>
              <p:nvGrpSpPr>
                <p:cNvPr id="4" name="Group 3">
                  <a:extLst>
                    <a:ext uri="{FF2B5EF4-FFF2-40B4-BE49-F238E27FC236}">
                      <a16:creationId xmlns:a16="http://schemas.microsoft.com/office/drawing/2014/main" id="{F7172C61-56CA-40F8-B92D-2811BF796F35}"/>
                    </a:ext>
                  </a:extLst>
                </p:cNvPr>
                <p:cNvGrpSpPr/>
                <p:nvPr/>
              </p:nvGrpSpPr>
              <p:grpSpPr>
                <a:xfrm>
                  <a:off x="1976456" y="1554480"/>
                  <a:ext cx="8226552" cy="1015578"/>
                  <a:chOff x="2904744" y="1481328"/>
                  <a:chExt cx="7077456" cy="1015578"/>
                </a:xfrm>
              </p:grpSpPr>
              <p:sp>
                <p:nvSpPr>
                  <p:cNvPr id="3" name="Rectangle: Rounded Corners 2">
                    <a:extLst>
                      <a:ext uri="{FF2B5EF4-FFF2-40B4-BE49-F238E27FC236}">
                        <a16:creationId xmlns:a16="http://schemas.microsoft.com/office/drawing/2014/main" id="{5D7B7C36-1384-4EA1-8917-8242C86E0510}"/>
                      </a:ext>
                    </a:extLst>
                  </p:cNvPr>
                  <p:cNvSpPr/>
                  <p:nvPr/>
                </p:nvSpPr>
                <p:spPr>
                  <a:xfrm>
                    <a:off x="2904744" y="1655658"/>
                    <a:ext cx="6824472" cy="841248"/>
                  </a:xfrm>
                  <a:prstGeom prst="roundRect">
                    <a:avLst>
                      <a:gd name="adj" fmla="val 5000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Rounded Corners 11">
                    <a:extLst>
                      <a:ext uri="{FF2B5EF4-FFF2-40B4-BE49-F238E27FC236}">
                        <a16:creationId xmlns:a16="http://schemas.microsoft.com/office/drawing/2014/main" id="{23B4E824-FBCB-4001-90FB-9EE9D9D4A8A0}"/>
                      </a:ext>
                    </a:extLst>
                  </p:cNvPr>
                  <p:cNvSpPr/>
                  <p:nvPr/>
                </p:nvSpPr>
                <p:spPr>
                  <a:xfrm>
                    <a:off x="3157728" y="1481328"/>
                    <a:ext cx="6824472" cy="841248"/>
                  </a:xfrm>
                  <a:prstGeom prst="roundRect">
                    <a:avLst>
                      <a:gd name="adj" fmla="val 50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7" name="Rectangle 6">
                  <a:extLst>
                    <a:ext uri="{FF2B5EF4-FFF2-40B4-BE49-F238E27FC236}">
                      <a16:creationId xmlns:a16="http://schemas.microsoft.com/office/drawing/2014/main" id="{3BC550DF-5E1B-4922-9C9F-2199D530E44C}"/>
                    </a:ext>
                  </a:extLst>
                </p:cNvPr>
                <p:cNvSpPr/>
                <p:nvPr/>
              </p:nvSpPr>
              <p:spPr>
                <a:xfrm>
                  <a:off x="2694457" y="1732948"/>
                  <a:ext cx="7170592" cy="658642"/>
                </a:xfrm>
                <a:prstGeom prst="rect">
                  <a:avLst/>
                </a:prstGeom>
              </p:spPr>
              <p:txBody>
                <a:bodyPr wrap="square">
                  <a:spAutoFit/>
                </a:bodyPr>
                <a:lstStyle/>
                <a:p>
                  <a:pPr marR="0" lvl="0" algn="ctr" rtl="1">
                    <a:lnSpc>
                      <a:spcPct val="115000"/>
                    </a:lnSpc>
                    <a:spcBef>
                      <a:spcPts val="0"/>
                    </a:spcBef>
                    <a:spcAft>
                      <a:spcPts val="0"/>
                    </a:spcAft>
                  </a:pPr>
                  <a:r>
                    <a:rPr lang="ar-SA" sz="1600" b="1" dirty="0">
                      <a:solidFill>
                        <a:schemeClr val="bg1"/>
                      </a:solidFill>
                    </a:rPr>
                    <a:t>تعتبر الواحات البحثية أداة فعالة لتحفيز الحفاظ على الأعمال التجارية المحلية وتوسيعها وتنميتها.  </a:t>
                  </a:r>
                  <a:endParaRPr lang="en-US" sz="1600" b="1" dirty="0">
                    <a:solidFill>
                      <a:schemeClr val="bg1"/>
                    </a:solidFill>
                  </a:endParaRPr>
                </a:p>
              </p:txBody>
            </p:sp>
          </p:grpSp>
          <p:grpSp>
            <p:nvGrpSpPr>
              <p:cNvPr id="21" name="Group 20">
                <a:extLst>
                  <a:ext uri="{FF2B5EF4-FFF2-40B4-BE49-F238E27FC236}">
                    <a16:creationId xmlns:a16="http://schemas.microsoft.com/office/drawing/2014/main" id="{09FC0597-76F1-4E26-91AC-143EDFCB2718}"/>
                  </a:ext>
                </a:extLst>
              </p:cNvPr>
              <p:cNvGrpSpPr/>
              <p:nvPr/>
            </p:nvGrpSpPr>
            <p:grpSpPr>
              <a:xfrm>
                <a:off x="1963649" y="2673641"/>
                <a:ext cx="8226552" cy="1015578"/>
                <a:chOff x="1976456" y="1554480"/>
                <a:chExt cx="8226552" cy="1015578"/>
              </a:xfrm>
            </p:grpSpPr>
            <p:grpSp>
              <p:nvGrpSpPr>
                <p:cNvPr id="22" name="Group 21">
                  <a:extLst>
                    <a:ext uri="{FF2B5EF4-FFF2-40B4-BE49-F238E27FC236}">
                      <a16:creationId xmlns:a16="http://schemas.microsoft.com/office/drawing/2014/main" id="{9A31DC3B-877A-4AB4-832D-394979FD6C01}"/>
                    </a:ext>
                  </a:extLst>
                </p:cNvPr>
                <p:cNvGrpSpPr/>
                <p:nvPr/>
              </p:nvGrpSpPr>
              <p:grpSpPr>
                <a:xfrm>
                  <a:off x="1976456" y="1554480"/>
                  <a:ext cx="8226552" cy="1015578"/>
                  <a:chOff x="2904744" y="1481328"/>
                  <a:chExt cx="7077456" cy="1015578"/>
                </a:xfrm>
              </p:grpSpPr>
              <p:sp>
                <p:nvSpPr>
                  <p:cNvPr id="26" name="Rectangle: Rounded Corners 25">
                    <a:extLst>
                      <a:ext uri="{FF2B5EF4-FFF2-40B4-BE49-F238E27FC236}">
                        <a16:creationId xmlns:a16="http://schemas.microsoft.com/office/drawing/2014/main" id="{6C01942E-3FDE-4227-9FEE-9B9CADEC3D3C}"/>
                      </a:ext>
                    </a:extLst>
                  </p:cNvPr>
                  <p:cNvSpPr/>
                  <p:nvPr/>
                </p:nvSpPr>
                <p:spPr>
                  <a:xfrm>
                    <a:off x="2904744" y="1655658"/>
                    <a:ext cx="6824472" cy="841248"/>
                  </a:xfrm>
                  <a:prstGeom prst="roundRect">
                    <a:avLst>
                      <a:gd name="adj" fmla="val 5000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Rectangle: Rounded Corners 26">
                    <a:extLst>
                      <a:ext uri="{FF2B5EF4-FFF2-40B4-BE49-F238E27FC236}">
                        <a16:creationId xmlns:a16="http://schemas.microsoft.com/office/drawing/2014/main" id="{38D4D94D-DEA8-42A4-8B9A-3CEF305E0173}"/>
                      </a:ext>
                    </a:extLst>
                  </p:cNvPr>
                  <p:cNvSpPr/>
                  <p:nvPr/>
                </p:nvSpPr>
                <p:spPr>
                  <a:xfrm>
                    <a:off x="3157728" y="1481328"/>
                    <a:ext cx="6824472" cy="841248"/>
                  </a:xfrm>
                  <a:prstGeom prst="roundRect">
                    <a:avLst>
                      <a:gd name="adj" fmla="val 50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5" name="Rectangle 24">
                  <a:extLst>
                    <a:ext uri="{FF2B5EF4-FFF2-40B4-BE49-F238E27FC236}">
                      <a16:creationId xmlns:a16="http://schemas.microsoft.com/office/drawing/2014/main" id="{CB5845AC-4744-40D9-B44C-F87F4D1E314B}"/>
                    </a:ext>
                  </a:extLst>
                </p:cNvPr>
                <p:cNvSpPr/>
                <p:nvPr/>
              </p:nvSpPr>
              <p:spPr>
                <a:xfrm>
                  <a:off x="2694457" y="1732948"/>
                  <a:ext cx="7170592" cy="658642"/>
                </a:xfrm>
                <a:prstGeom prst="rect">
                  <a:avLst/>
                </a:prstGeom>
              </p:spPr>
              <p:txBody>
                <a:bodyPr wrap="square">
                  <a:spAutoFit/>
                </a:bodyPr>
                <a:lstStyle/>
                <a:p>
                  <a:pPr marR="0" lvl="0" algn="ctr" rtl="1">
                    <a:lnSpc>
                      <a:spcPct val="115000"/>
                    </a:lnSpc>
                    <a:spcBef>
                      <a:spcPts val="0"/>
                    </a:spcBef>
                    <a:spcAft>
                      <a:spcPts val="0"/>
                    </a:spcAft>
                  </a:pPr>
                  <a:r>
                    <a:rPr lang="ar-SA" sz="1600" b="1" dirty="0">
                      <a:solidFill>
                        <a:schemeClr val="bg1"/>
                      </a:solidFill>
                    </a:rPr>
                    <a:t>تركز الواحات البحثية نشاطها على دعم حاضنات الأعمال وريادة الأعمال لتنمية قاعدة النزلاء المستقبليين.</a:t>
                  </a:r>
                </a:p>
              </p:txBody>
            </p:sp>
          </p:grpSp>
          <p:grpSp>
            <p:nvGrpSpPr>
              <p:cNvPr id="28" name="Group 27">
                <a:extLst>
                  <a:ext uri="{FF2B5EF4-FFF2-40B4-BE49-F238E27FC236}">
                    <a16:creationId xmlns:a16="http://schemas.microsoft.com/office/drawing/2014/main" id="{A63B05BB-8775-46FA-AC57-2DA82C2AE721}"/>
                  </a:ext>
                </a:extLst>
              </p:cNvPr>
              <p:cNvGrpSpPr/>
              <p:nvPr/>
            </p:nvGrpSpPr>
            <p:grpSpPr>
              <a:xfrm>
                <a:off x="1963649" y="3792802"/>
                <a:ext cx="8226552" cy="1015578"/>
                <a:chOff x="1976456" y="1554480"/>
                <a:chExt cx="8226552" cy="1015578"/>
              </a:xfrm>
            </p:grpSpPr>
            <p:grpSp>
              <p:nvGrpSpPr>
                <p:cNvPr id="29" name="Group 28">
                  <a:extLst>
                    <a:ext uri="{FF2B5EF4-FFF2-40B4-BE49-F238E27FC236}">
                      <a16:creationId xmlns:a16="http://schemas.microsoft.com/office/drawing/2014/main" id="{5FD914A7-D472-468F-AB84-42B1B676C31F}"/>
                    </a:ext>
                  </a:extLst>
                </p:cNvPr>
                <p:cNvGrpSpPr/>
                <p:nvPr/>
              </p:nvGrpSpPr>
              <p:grpSpPr>
                <a:xfrm>
                  <a:off x="1976456" y="1554480"/>
                  <a:ext cx="8226552" cy="1015578"/>
                  <a:chOff x="2904744" y="1481328"/>
                  <a:chExt cx="7077456" cy="1015578"/>
                </a:xfrm>
              </p:grpSpPr>
              <p:sp>
                <p:nvSpPr>
                  <p:cNvPr id="33" name="Rectangle: Rounded Corners 32">
                    <a:extLst>
                      <a:ext uri="{FF2B5EF4-FFF2-40B4-BE49-F238E27FC236}">
                        <a16:creationId xmlns:a16="http://schemas.microsoft.com/office/drawing/2014/main" id="{9B8DD35E-21AB-491A-896D-D57B46BC4076}"/>
                      </a:ext>
                    </a:extLst>
                  </p:cNvPr>
                  <p:cNvSpPr/>
                  <p:nvPr/>
                </p:nvSpPr>
                <p:spPr>
                  <a:xfrm>
                    <a:off x="2904744" y="1655658"/>
                    <a:ext cx="6824472" cy="841248"/>
                  </a:xfrm>
                  <a:prstGeom prst="roundRect">
                    <a:avLst>
                      <a:gd name="adj" fmla="val 5000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Rectangle: Rounded Corners 33">
                    <a:extLst>
                      <a:ext uri="{FF2B5EF4-FFF2-40B4-BE49-F238E27FC236}">
                        <a16:creationId xmlns:a16="http://schemas.microsoft.com/office/drawing/2014/main" id="{55E45A82-2FA5-4E73-96A4-A32A18B5A4EB}"/>
                      </a:ext>
                    </a:extLst>
                  </p:cNvPr>
                  <p:cNvSpPr/>
                  <p:nvPr/>
                </p:nvSpPr>
                <p:spPr>
                  <a:xfrm>
                    <a:off x="3157728" y="1481328"/>
                    <a:ext cx="6824472" cy="841248"/>
                  </a:xfrm>
                  <a:prstGeom prst="roundRect">
                    <a:avLst>
                      <a:gd name="adj" fmla="val 50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2" name="Rectangle 31">
                  <a:extLst>
                    <a:ext uri="{FF2B5EF4-FFF2-40B4-BE49-F238E27FC236}">
                      <a16:creationId xmlns:a16="http://schemas.microsoft.com/office/drawing/2014/main" id="{B5E03074-0C27-4B55-8E31-36CA5AC6B788}"/>
                    </a:ext>
                  </a:extLst>
                </p:cNvPr>
                <p:cNvSpPr/>
                <p:nvPr/>
              </p:nvSpPr>
              <p:spPr>
                <a:xfrm>
                  <a:off x="2694457" y="1732948"/>
                  <a:ext cx="7170592" cy="658642"/>
                </a:xfrm>
                <a:prstGeom prst="rect">
                  <a:avLst/>
                </a:prstGeom>
              </p:spPr>
              <p:txBody>
                <a:bodyPr wrap="square">
                  <a:spAutoFit/>
                </a:bodyPr>
                <a:lstStyle/>
                <a:p>
                  <a:pPr marR="0" lvl="0" algn="ctr" rtl="1">
                    <a:lnSpc>
                      <a:spcPct val="115000"/>
                    </a:lnSpc>
                    <a:spcBef>
                      <a:spcPts val="0"/>
                    </a:spcBef>
                    <a:spcAft>
                      <a:spcPts val="0"/>
                    </a:spcAft>
                  </a:pPr>
                  <a:r>
                    <a:rPr lang="ar-SA" sz="1600" b="1" dirty="0">
                      <a:solidFill>
                        <a:schemeClr val="bg1"/>
                      </a:solidFill>
                    </a:rPr>
                    <a:t>لقد نجحت الواحات البحثية الجامعية في احتضان الشركات الناشئة والحفاظ عليها ضمن المجتمع. </a:t>
                  </a:r>
                </a:p>
              </p:txBody>
            </p:sp>
          </p:grpSp>
          <p:grpSp>
            <p:nvGrpSpPr>
              <p:cNvPr id="35" name="Group 34">
                <a:extLst>
                  <a:ext uri="{FF2B5EF4-FFF2-40B4-BE49-F238E27FC236}">
                    <a16:creationId xmlns:a16="http://schemas.microsoft.com/office/drawing/2014/main" id="{BE1B79E3-355E-45CA-B2E5-66C5370E298C}"/>
                  </a:ext>
                </a:extLst>
              </p:cNvPr>
              <p:cNvGrpSpPr/>
              <p:nvPr/>
            </p:nvGrpSpPr>
            <p:grpSpPr>
              <a:xfrm>
                <a:off x="1963649" y="4911963"/>
                <a:ext cx="8226552" cy="1015578"/>
                <a:chOff x="1976456" y="1554480"/>
                <a:chExt cx="8226552" cy="1015578"/>
              </a:xfrm>
            </p:grpSpPr>
            <p:grpSp>
              <p:nvGrpSpPr>
                <p:cNvPr id="36" name="Group 35">
                  <a:extLst>
                    <a:ext uri="{FF2B5EF4-FFF2-40B4-BE49-F238E27FC236}">
                      <a16:creationId xmlns:a16="http://schemas.microsoft.com/office/drawing/2014/main" id="{7CBFA3B8-A58E-42D5-A590-37DDB73DF0EC}"/>
                    </a:ext>
                  </a:extLst>
                </p:cNvPr>
                <p:cNvGrpSpPr/>
                <p:nvPr/>
              </p:nvGrpSpPr>
              <p:grpSpPr>
                <a:xfrm>
                  <a:off x="1976456" y="1554480"/>
                  <a:ext cx="8226552" cy="1015578"/>
                  <a:chOff x="2904744" y="1481328"/>
                  <a:chExt cx="7077456" cy="1015578"/>
                </a:xfrm>
              </p:grpSpPr>
              <p:sp>
                <p:nvSpPr>
                  <p:cNvPr id="40" name="Rectangle: Rounded Corners 39">
                    <a:extLst>
                      <a:ext uri="{FF2B5EF4-FFF2-40B4-BE49-F238E27FC236}">
                        <a16:creationId xmlns:a16="http://schemas.microsoft.com/office/drawing/2014/main" id="{56E1A36E-A9DD-4487-A2A2-766A2B0DFC08}"/>
                      </a:ext>
                    </a:extLst>
                  </p:cNvPr>
                  <p:cNvSpPr/>
                  <p:nvPr/>
                </p:nvSpPr>
                <p:spPr>
                  <a:xfrm>
                    <a:off x="2904744" y="1655658"/>
                    <a:ext cx="6824472" cy="841248"/>
                  </a:xfrm>
                  <a:prstGeom prst="roundRect">
                    <a:avLst>
                      <a:gd name="adj" fmla="val 5000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1" name="Rectangle: Rounded Corners 40">
                    <a:extLst>
                      <a:ext uri="{FF2B5EF4-FFF2-40B4-BE49-F238E27FC236}">
                        <a16:creationId xmlns:a16="http://schemas.microsoft.com/office/drawing/2014/main" id="{CFF68C5D-52A7-4EBC-B9C5-61B3A73B5D83}"/>
                      </a:ext>
                    </a:extLst>
                  </p:cNvPr>
                  <p:cNvSpPr/>
                  <p:nvPr/>
                </p:nvSpPr>
                <p:spPr>
                  <a:xfrm>
                    <a:off x="3157728" y="1481328"/>
                    <a:ext cx="6824472" cy="841248"/>
                  </a:xfrm>
                  <a:prstGeom prst="roundRect">
                    <a:avLst>
                      <a:gd name="adj" fmla="val 50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9" name="Rectangle 38">
                  <a:extLst>
                    <a:ext uri="{FF2B5EF4-FFF2-40B4-BE49-F238E27FC236}">
                      <a16:creationId xmlns:a16="http://schemas.microsoft.com/office/drawing/2014/main" id="{E63E9085-ED9D-4868-B050-EB524138C0B4}"/>
                    </a:ext>
                  </a:extLst>
                </p:cNvPr>
                <p:cNvSpPr/>
                <p:nvPr/>
              </p:nvSpPr>
              <p:spPr>
                <a:xfrm>
                  <a:off x="2694457" y="1659796"/>
                  <a:ext cx="7170592" cy="658642"/>
                </a:xfrm>
                <a:prstGeom prst="rect">
                  <a:avLst/>
                </a:prstGeom>
              </p:spPr>
              <p:txBody>
                <a:bodyPr wrap="square">
                  <a:spAutoFit/>
                </a:bodyPr>
                <a:lstStyle/>
                <a:p>
                  <a:pPr marR="0" lvl="0" algn="ctr" rtl="1">
                    <a:lnSpc>
                      <a:spcPct val="115000"/>
                    </a:lnSpc>
                    <a:spcBef>
                      <a:spcPts val="0"/>
                    </a:spcBef>
                    <a:spcAft>
                      <a:spcPts val="0"/>
                    </a:spcAft>
                  </a:pPr>
                  <a:r>
                    <a:rPr lang="ar-SA" sz="1600" b="1" dirty="0">
                      <a:solidFill>
                        <a:schemeClr val="bg1"/>
                      </a:solidFill>
                    </a:rPr>
                    <a:t>من المرجح أن تستهدف الواحات البحثية مناطق متخصصة معينة. </a:t>
                  </a:r>
                </a:p>
                <a:p>
                  <a:pPr marR="0" lvl="0" algn="ctr" rtl="1">
                    <a:lnSpc>
                      <a:spcPct val="115000"/>
                    </a:lnSpc>
                    <a:spcBef>
                      <a:spcPts val="0"/>
                    </a:spcBef>
                    <a:spcAft>
                      <a:spcPts val="0"/>
                    </a:spcAft>
                  </a:pPr>
                  <a:r>
                    <a:rPr lang="ar-SA" sz="1600" b="1" dirty="0">
                      <a:solidFill>
                        <a:schemeClr val="bg1"/>
                      </a:solidFill>
                    </a:rPr>
                    <a:t>ينظر إلى الواحات البحثية على أنها تعبير عن الالتزام بالتنمية الاقتصادية. </a:t>
                  </a:r>
                </a:p>
              </p:txBody>
            </p:sp>
          </p:grpSp>
          <p:grpSp>
            <p:nvGrpSpPr>
              <p:cNvPr id="42" name="Group 41">
                <a:extLst>
                  <a:ext uri="{FF2B5EF4-FFF2-40B4-BE49-F238E27FC236}">
                    <a16:creationId xmlns:a16="http://schemas.microsoft.com/office/drawing/2014/main" id="{0737334F-FAF5-45E1-B3EC-E8DC745CC62E}"/>
                  </a:ext>
                </a:extLst>
              </p:cNvPr>
              <p:cNvGrpSpPr/>
              <p:nvPr/>
            </p:nvGrpSpPr>
            <p:grpSpPr>
              <a:xfrm>
                <a:off x="1963649" y="6031123"/>
                <a:ext cx="8226552" cy="1015578"/>
                <a:chOff x="1976456" y="1554480"/>
                <a:chExt cx="8226552" cy="1015578"/>
              </a:xfrm>
            </p:grpSpPr>
            <p:grpSp>
              <p:nvGrpSpPr>
                <p:cNvPr id="43" name="Group 42">
                  <a:extLst>
                    <a:ext uri="{FF2B5EF4-FFF2-40B4-BE49-F238E27FC236}">
                      <a16:creationId xmlns:a16="http://schemas.microsoft.com/office/drawing/2014/main" id="{44A30503-3CE5-410E-B42D-42533EABF72C}"/>
                    </a:ext>
                  </a:extLst>
                </p:cNvPr>
                <p:cNvGrpSpPr/>
                <p:nvPr/>
              </p:nvGrpSpPr>
              <p:grpSpPr>
                <a:xfrm>
                  <a:off x="1976456" y="1554480"/>
                  <a:ext cx="8226552" cy="1015578"/>
                  <a:chOff x="2904744" y="1481328"/>
                  <a:chExt cx="7077456" cy="1015578"/>
                </a:xfrm>
              </p:grpSpPr>
              <p:sp>
                <p:nvSpPr>
                  <p:cNvPr id="49" name="Rectangle: Rounded Corners 48">
                    <a:extLst>
                      <a:ext uri="{FF2B5EF4-FFF2-40B4-BE49-F238E27FC236}">
                        <a16:creationId xmlns:a16="http://schemas.microsoft.com/office/drawing/2014/main" id="{2E838520-A411-4774-85E9-2CAC0B311022}"/>
                      </a:ext>
                    </a:extLst>
                  </p:cNvPr>
                  <p:cNvSpPr/>
                  <p:nvPr/>
                </p:nvSpPr>
                <p:spPr>
                  <a:xfrm>
                    <a:off x="2904744" y="1655658"/>
                    <a:ext cx="6824472" cy="841248"/>
                  </a:xfrm>
                  <a:prstGeom prst="roundRect">
                    <a:avLst>
                      <a:gd name="adj" fmla="val 5000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Rectangle: Rounded Corners 49">
                    <a:extLst>
                      <a:ext uri="{FF2B5EF4-FFF2-40B4-BE49-F238E27FC236}">
                        <a16:creationId xmlns:a16="http://schemas.microsoft.com/office/drawing/2014/main" id="{1037C88A-A475-4EDD-9446-EF0893CD5852}"/>
                      </a:ext>
                    </a:extLst>
                  </p:cNvPr>
                  <p:cNvSpPr/>
                  <p:nvPr/>
                </p:nvSpPr>
                <p:spPr>
                  <a:xfrm>
                    <a:off x="3157728" y="1481328"/>
                    <a:ext cx="6824472" cy="841248"/>
                  </a:xfrm>
                  <a:prstGeom prst="roundRect">
                    <a:avLst>
                      <a:gd name="adj" fmla="val 50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48" name="Rectangle 47">
                  <a:extLst>
                    <a:ext uri="{FF2B5EF4-FFF2-40B4-BE49-F238E27FC236}">
                      <a16:creationId xmlns:a16="http://schemas.microsoft.com/office/drawing/2014/main" id="{C0FB14DB-E46C-4764-ADC1-0172CABC9F37}"/>
                    </a:ext>
                  </a:extLst>
                </p:cNvPr>
                <p:cNvSpPr/>
                <p:nvPr/>
              </p:nvSpPr>
              <p:spPr>
                <a:xfrm>
                  <a:off x="2694457" y="1842676"/>
                  <a:ext cx="7170592" cy="375487"/>
                </a:xfrm>
                <a:prstGeom prst="rect">
                  <a:avLst/>
                </a:prstGeom>
              </p:spPr>
              <p:txBody>
                <a:bodyPr wrap="square">
                  <a:spAutoFit/>
                </a:bodyPr>
                <a:lstStyle/>
                <a:p>
                  <a:pPr marR="0" lvl="0" algn="ctr" rtl="1">
                    <a:lnSpc>
                      <a:spcPct val="115000"/>
                    </a:lnSpc>
                    <a:spcBef>
                      <a:spcPts val="0"/>
                    </a:spcBef>
                    <a:spcAft>
                      <a:spcPts val="0"/>
                    </a:spcAft>
                  </a:pPr>
                  <a:r>
                    <a:rPr lang="ar-SA" sz="1600" b="1" dirty="0">
                      <a:solidFill>
                        <a:schemeClr val="bg1"/>
                      </a:solidFill>
                    </a:rPr>
                    <a:t>الواحات الخضراء </a:t>
                  </a:r>
                  <a:r>
                    <a:rPr lang="ar-SA" sz="1600" b="1" dirty="0" err="1">
                      <a:solidFill>
                        <a:schemeClr val="bg1"/>
                      </a:solidFill>
                    </a:rPr>
                    <a:t>والإهتمام</a:t>
                  </a:r>
                  <a:r>
                    <a:rPr lang="ar-SA" sz="1600" b="1" dirty="0">
                      <a:solidFill>
                        <a:schemeClr val="bg1"/>
                      </a:solidFill>
                    </a:rPr>
                    <a:t> بالبيئة </a:t>
                  </a:r>
                </a:p>
              </p:txBody>
            </p:sp>
          </p:grpSp>
        </p:grpSp>
        <p:grpSp>
          <p:nvGrpSpPr>
            <p:cNvPr id="13" name="Group 12">
              <a:extLst>
                <a:ext uri="{FF2B5EF4-FFF2-40B4-BE49-F238E27FC236}">
                  <a16:creationId xmlns:a16="http://schemas.microsoft.com/office/drawing/2014/main" id="{21511265-9191-4CE9-A070-FAA7163A4030}"/>
                </a:ext>
              </a:extLst>
            </p:cNvPr>
            <p:cNvGrpSpPr/>
            <p:nvPr/>
          </p:nvGrpSpPr>
          <p:grpSpPr>
            <a:xfrm>
              <a:off x="1906788" y="1493394"/>
              <a:ext cx="8776788" cy="4109436"/>
              <a:chOff x="1906788" y="1493394"/>
              <a:chExt cx="8776788" cy="4109436"/>
            </a:xfrm>
          </p:grpSpPr>
          <p:sp>
            <p:nvSpPr>
              <p:cNvPr id="11" name="Oval 10">
                <a:extLst>
                  <a:ext uri="{FF2B5EF4-FFF2-40B4-BE49-F238E27FC236}">
                    <a16:creationId xmlns:a16="http://schemas.microsoft.com/office/drawing/2014/main" id="{02FC6E9D-30ED-42FB-B29F-7C2343851727}"/>
                  </a:ext>
                </a:extLst>
              </p:cNvPr>
              <p:cNvSpPr/>
              <p:nvPr/>
            </p:nvSpPr>
            <p:spPr>
              <a:xfrm>
                <a:off x="10428996" y="1500809"/>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93BC84E-FD8F-4F35-9A04-F6E92113A860}"/>
                  </a:ext>
                </a:extLst>
              </p:cNvPr>
              <p:cNvSpPr/>
              <p:nvPr/>
            </p:nvSpPr>
            <p:spPr>
              <a:xfrm>
                <a:off x="10428996" y="2461896"/>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18AF2A0-9C06-4170-9501-41A7DC2457C0}"/>
                  </a:ext>
                </a:extLst>
              </p:cNvPr>
              <p:cNvSpPr/>
              <p:nvPr/>
            </p:nvSpPr>
            <p:spPr>
              <a:xfrm>
                <a:off x="10428996" y="3397801"/>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CBFA3F6-767C-4E5A-AE50-9DAD9616EFF1}"/>
                  </a:ext>
                </a:extLst>
              </p:cNvPr>
              <p:cNvSpPr/>
              <p:nvPr/>
            </p:nvSpPr>
            <p:spPr>
              <a:xfrm>
                <a:off x="10428996" y="4358888"/>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4D87AAD-0C0B-46C7-9E71-1111EF834A1F}"/>
                  </a:ext>
                </a:extLst>
              </p:cNvPr>
              <p:cNvSpPr/>
              <p:nvPr/>
            </p:nvSpPr>
            <p:spPr>
              <a:xfrm>
                <a:off x="10415544" y="5348250"/>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60D6687-ABAC-45B2-89DE-7C9B3B9E61BC}"/>
                  </a:ext>
                </a:extLst>
              </p:cNvPr>
              <p:cNvSpPr/>
              <p:nvPr/>
            </p:nvSpPr>
            <p:spPr>
              <a:xfrm>
                <a:off x="1920240" y="1493394"/>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3573D02-EFAB-441F-B481-6411437EA339}"/>
                  </a:ext>
                </a:extLst>
              </p:cNvPr>
              <p:cNvSpPr/>
              <p:nvPr/>
            </p:nvSpPr>
            <p:spPr>
              <a:xfrm>
                <a:off x="1920240" y="2454481"/>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C4543C9-1BFA-47E0-8BB8-D2BDFB085E1E}"/>
                  </a:ext>
                </a:extLst>
              </p:cNvPr>
              <p:cNvSpPr/>
              <p:nvPr/>
            </p:nvSpPr>
            <p:spPr>
              <a:xfrm>
                <a:off x="1920240" y="3390386"/>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3C935F4-671C-4ABB-8B1D-FD527ABAE67F}"/>
                  </a:ext>
                </a:extLst>
              </p:cNvPr>
              <p:cNvSpPr/>
              <p:nvPr/>
            </p:nvSpPr>
            <p:spPr>
              <a:xfrm>
                <a:off x="1920240" y="4351473"/>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BC1941A-7103-4915-875E-5EFA7C0E40C7}"/>
                  </a:ext>
                </a:extLst>
              </p:cNvPr>
              <p:cNvSpPr/>
              <p:nvPr/>
            </p:nvSpPr>
            <p:spPr>
              <a:xfrm>
                <a:off x="1906788" y="5340835"/>
                <a:ext cx="254580" cy="254580"/>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2680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Related image">
            <a:extLst>
              <a:ext uri="{FF2B5EF4-FFF2-40B4-BE49-F238E27FC236}">
                <a16:creationId xmlns:a16="http://schemas.microsoft.com/office/drawing/2014/main" id="{6A7BEDB7-4D23-40B1-8A30-804BBAC6DF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88" r="5552" b="6036"/>
          <a:stretch/>
        </p:blipFill>
        <p:spPr bwMode="auto">
          <a:xfrm>
            <a:off x="-21511" y="1"/>
            <a:ext cx="12213511" cy="6858000"/>
          </a:xfrm>
          <a:prstGeom prst="rect">
            <a:avLst/>
          </a:prstGeom>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8BDEBFB-FBA9-421F-A2EF-2C382055F7AB}"/>
              </a:ext>
            </a:extLst>
          </p:cNvPr>
          <p:cNvGrpSpPr/>
          <p:nvPr/>
        </p:nvGrpSpPr>
        <p:grpSpPr>
          <a:xfrm flipH="1">
            <a:off x="-530157" y="-203200"/>
            <a:ext cx="5937734" cy="6282730"/>
            <a:chOff x="6756014" y="0"/>
            <a:chExt cx="5937734" cy="6282730"/>
          </a:xfrm>
        </p:grpSpPr>
        <p:sp>
          <p:nvSpPr>
            <p:cNvPr id="4" name="Diamond 3">
              <a:extLst>
                <a:ext uri="{FF2B5EF4-FFF2-40B4-BE49-F238E27FC236}">
                  <a16:creationId xmlns:a16="http://schemas.microsoft.com/office/drawing/2014/main" id="{4E0E0ADB-DB2C-4F3C-82F7-85CD1F94AF3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iamond 4">
              <a:extLst>
                <a:ext uri="{FF2B5EF4-FFF2-40B4-BE49-F238E27FC236}">
                  <a16:creationId xmlns:a16="http://schemas.microsoft.com/office/drawing/2014/main" id="{69DCD6C3-C7AA-4B04-815B-63373F517710}"/>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amond 5">
              <a:extLst>
                <a:ext uri="{FF2B5EF4-FFF2-40B4-BE49-F238E27FC236}">
                  <a16:creationId xmlns:a16="http://schemas.microsoft.com/office/drawing/2014/main" id="{DCF29C04-F847-4EE8-A860-7AF050046E62}"/>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iamond 6">
              <a:extLst>
                <a:ext uri="{FF2B5EF4-FFF2-40B4-BE49-F238E27FC236}">
                  <a16:creationId xmlns:a16="http://schemas.microsoft.com/office/drawing/2014/main" id="{4F049B87-ECB3-4859-A954-38838D952585}"/>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iamond 7">
              <a:extLst>
                <a:ext uri="{FF2B5EF4-FFF2-40B4-BE49-F238E27FC236}">
                  <a16:creationId xmlns:a16="http://schemas.microsoft.com/office/drawing/2014/main" id="{226DA2EC-8FCD-42D8-BE6D-34FFC49CF2E3}"/>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mond 8">
              <a:extLst>
                <a:ext uri="{FF2B5EF4-FFF2-40B4-BE49-F238E27FC236}">
                  <a16:creationId xmlns:a16="http://schemas.microsoft.com/office/drawing/2014/main" id="{B8BB741E-9F1A-46E2-AD6A-3B09D0C59F6B}"/>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amond 9">
              <a:extLst>
                <a:ext uri="{FF2B5EF4-FFF2-40B4-BE49-F238E27FC236}">
                  <a16:creationId xmlns:a16="http://schemas.microsoft.com/office/drawing/2014/main" id="{01489056-2E85-493A-849A-CBC9F4910724}"/>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57DD2CB-3141-4F93-B291-DB0BB78E1C7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18" name="Right Triangle 17">
                <a:extLst>
                  <a:ext uri="{FF2B5EF4-FFF2-40B4-BE49-F238E27FC236}">
                    <a16:creationId xmlns:a16="http://schemas.microsoft.com/office/drawing/2014/main" id="{00BC668E-5545-46ED-A5C3-C833BE5D2473}"/>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arallelogram 18">
                <a:extLst>
                  <a:ext uri="{FF2B5EF4-FFF2-40B4-BE49-F238E27FC236}">
                    <a16:creationId xmlns:a16="http://schemas.microsoft.com/office/drawing/2014/main" id="{B14970E0-6678-4A7A-9743-80671815C432}"/>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Diamond 11">
              <a:extLst>
                <a:ext uri="{FF2B5EF4-FFF2-40B4-BE49-F238E27FC236}">
                  <a16:creationId xmlns:a16="http://schemas.microsoft.com/office/drawing/2014/main" id="{801E13F8-BD84-43A6-BCF5-7E10A63990E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iamond 12">
              <a:extLst>
                <a:ext uri="{FF2B5EF4-FFF2-40B4-BE49-F238E27FC236}">
                  <a16:creationId xmlns:a16="http://schemas.microsoft.com/office/drawing/2014/main" id="{5F5ECACD-8E76-41D1-AAC6-2B64042C2789}"/>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iamond 13">
              <a:extLst>
                <a:ext uri="{FF2B5EF4-FFF2-40B4-BE49-F238E27FC236}">
                  <a16:creationId xmlns:a16="http://schemas.microsoft.com/office/drawing/2014/main" id="{0EF08387-6E1C-40F9-9AF4-BDC6FAEC05DF}"/>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iamond 14">
              <a:extLst>
                <a:ext uri="{FF2B5EF4-FFF2-40B4-BE49-F238E27FC236}">
                  <a16:creationId xmlns:a16="http://schemas.microsoft.com/office/drawing/2014/main" id="{F7524AFA-455B-4C2D-98F9-349030E3527E}"/>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Diamond 15">
              <a:extLst>
                <a:ext uri="{FF2B5EF4-FFF2-40B4-BE49-F238E27FC236}">
                  <a16:creationId xmlns:a16="http://schemas.microsoft.com/office/drawing/2014/main" id="{AA77E5E1-8B24-4FB7-A992-78F8FF24DC69}"/>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iamond 16">
              <a:extLst>
                <a:ext uri="{FF2B5EF4-FFF2-40B4-BE49-F238E27FC236}">
                  <a16:creationId xmlns:a16="http://schemas.microsoft.com/office/drawing/2014/main" id="{7BCA634D-3264-4084-BE11-7B955FFA6DC9}"/>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A8872F62-7AD3-4C60-B8EF-D2EE5186F93B}"/>
              </a:ext>
            </a:extLst>
          </p:cNvPr>
          <p:cNvSpPr/>
          <p:nvPr/>
        </p:nvSpPr>
        <p:spPr>
          <a:xfrm>
            <a:off x="4720661" y="4502941"/>
            <a:ext cx="7464138" cy="2106519"/>
          </a:xfrm>
          <a:prstGeom prst="rect">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015541AF-F1AE-4788-9772-C327F009FDA8}"/>
              </a:ext>
            </a:extLst>
          </p:cNvPr>
          <p:cNvSpPr txBox="1"/>
          <p:nvPr/>
        </p:nvSpPr>
        <p:spPr>
          <a:xfrm>
            <a:off x="4547467" y="4747412"/>
            <a:ext cx="7590154" cy="1862048"/>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500" b="0"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Dubai" panose="020B0503030403030204" pitchFamily="34" charset="-78"/>
                <a:ea typeface="GE SS Two Bold" panose="020A0503020102020204" pitchFamily="18" charset="-78"/>
                <a:cs typeface="Dubai" panose="020B0503030403030204" pitchFamily="34" charset="-78"/>
              </a:rPr>
              <a:t>شكرا لكم</a:t>
            </a:r>
            <a:endParaRPr kumimoji="0" lang="en-US" sz="11500" b="0"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Dubai" panose="020B0503030403030204" pitchFamily="34" charset="-78"/>
              <a:ea typeface="GE SS Two Bold" panose="020A0503020102020204" pitchFamily="18" charset="-78"/>
              <a:cs typeface="Dubai" panose="020B0503030403030204" pitchFamily="34" charset="-78"/>
            </a:endParaRPr>
          </a:p>
        </p:txBody>
      </p:sp>
    </p:spTree>
    <p:extLst>
      <p:ext uri="{BB962C8B-B14F-4D97-AF65-F5344CB8AC3E}">
        <p14:creationId xmlns:p14="http://schemas.microsoft.com/office/powerpoint/2010/main" val="226659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rPr>
              <a:t>الأجندة</a:t>
            </a:r>
            <a:endParaRPr kumimoji="0" lang="en-US"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2" name="Group 1">
            <a:extLst>
              <a:ext uri="{FF2B5EF4-FFF2-40B4-BE49-F238E27FC236}">
                <a16:creationId xmlns:a16="http://schemas.microsoft.com/office/drawing/2014/main" id="{47C0A7F3-6CF0-412E-8CB9-A8DD80E349C1}"/>
              </a:ext>
            </a:extLst>
          </p:cNvPr>
          <p:cNvGrpSpPr/>
          <p:nvPr/>
        </p:nvGrpSpPr>
        <p:grpSpPr>
          <a:xfrm>
            <a:off x="1056445" y="1563839"/>
            <a:ext cx="6108211" cy="3730323"/>
            <a:chOff x="395905" y="1277775"/>
            <a:chExt cx="6108211" cy="2177777"/>
          </a:xfrm>
        </p:grpSpPr>
        <p:grpSp>
          <p:nvGrpSpPr>
            <p:cNvPr id="6" name="Group 5">
              <a:extLst>
                <a:ext uri="{FF2B5EF4-FFF2-40B4-BE49-F238E27FC236}">
                  <a16:creationId xmlns:a16="http://schemas.microsoft.com/office/drawing/2014/main" id="{D21E7195-D38C-43FE-BEF2-158A789D4D5C}"/>
                </a:ext>
              </a:extLst>
            </p:cNvPr>
            <p:cNvGrpSpPr/>
            <p:nvPr/>
          </p:nvGrpSpPr>
          <p:grpSpPr>
            <a:xfrm flipH="1">
              <a:off x="395905" y="1277775"/>
              <a:ext cx="6108211" cy="619467"/>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قياس تأثير الواحات العلمية</a:t>
                </a: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395905" y="2055771"/>
              <a:ext cx="6108211" cy="619467"/>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قياس تأثير الواحات العلمية</a:t>
                </a: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02</a:t>
                </a:r>
              </a:p>
            </p:txBody>
          </p:sp>
        </p:grpSp>
        <p:grpSp>
          <p:nvGrpSpPr>
            <p:cNvPr id="33" name="Group 32">
              <a:extLst>
                <a:ext uri="{FF2B5EF4-FFF2-40B4-BE49-F238E27FC236}">
                  <a16:creationId xmlns:a16="http://schemas.microsoft.com/office/drawing/2014/main" id="{3C3EDCA4-BB0D-4B83-8CE8-267E6B710B64}"/>
                </a:ext>
              </a:extLst>
            </p:cNvPr>
            <p:cNvGrpSpPr/>
            <p:nvPr/>
          </p:nvGrpSpPr>
          <p:grpSpPr>
            <a:xfrm flipH="1">
              <a:off x="395905" y="2836085"/>
              <a:ext cx="6108211" cy="619467"/>
              <a:chOff x="4552520" y="638865"/>
              <a:chExt cx="7181151" cy="2257210"/>
            </a:xfrm>
          </p:grpSpPr>
          <p:sp>
            <p:nvSpPr>
              <p:cNvPr id="34" name="Rectangle 33">
                <a:extLst>
                  <a:ext uri="{FF2B5EF4-FFF2-40B4-BE49-F238E27FC236}">
                    <a16:creationId xmlns:a16="http://schemas.microsoft.com/office/drawing/2014/main" id="{61AD0125-C702-40EA-9F16-67DD1CB0ABA0}"/>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الاتجاهات المستقبلية للواحات العلمية</a:t>
                </a:r>
              </a:p>
            </p:txBody>
          </p:sp>
          <p:sp>
            <p:nvSpPr>
              <p:cNvPr id="35" name="Rectangle 34">
                <a:extLst>
                  <a:ext uri="{FF2B5EF4-FFF2-40B4-BE49-F238E27FC236}">
                    <a16:creationId xmlns:a16="http://schemas.microsoft.com/office/drawing/2014/main" id="{1F45401F-CF3E-4491-BD4A-497ABBDD0D43}"/>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03</a:t>
                </a:r>
              </a:p>
            </p:txBody>
          </p:sp>
        </p:grpSp>
      </p:gr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lvl="0" algn="ctr" rtl="1">
              <a:defRPr/>
            </a:pPr>
            <a:r>
              <a:rPr lang="ar-SA" sz="2400" b="1" dirty="0">
                <a:solidFill>
                  <a:prstClr val="white"/>
                </a:solidFill>
                <a:latin typeface="Dubai" panose="020B0503030403030204" pitchFamily="34" charset="-78"/>
                <a:ea typeface="GE SS Two Bold" panose="020A0503020102020204" pitchFamily="18" charset="-78"/>
                <a:cs typeface="Dubai" panose="020B0503030403030204" pitchFamily="34" charset="-78"/>
              </a:rPr>
              <a:t>قياس أداء الواحات العلمية وتقييمها</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العاشر</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Tree>
    <p:extLst>
      <p:ext uri="{BB962C8B-B14F-4D97-AF65-F5344CB8AC3E}">
        <p14:creationId xmlns:p14="http://schemas.microsoft.com/office/powerpoint/2010/main" val="13941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قياس تأثير الواحات العلمية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13" name="Group 12">
            <a:extLst>
              <a:ext uri="{FF2B5EF4-FFF2-40B4-BE49-F238E27FC236}">
                <a16:creationId xmlns:a16="http://schemas.microsoft.com/office/drawing/2014/main" id="{631D79EA-9FA7-4ABF-9771-31731CBC6C36}"/>
              </a:ext>
            </a:extLst>
          </p:cNvPr>
          <p:cNvGrpSpPr/>
          <p:nvPr/>
        </p:nvGrpSpPr>
        <p:grpSpPr>
          <a:xfrm>
            <a:off x="1014772" y="1987534"/>
            <a:ext cx="10162456" cy="3221501"/>
            <a:chOff x="534572" y="2433711"/>
            <a:chExt cx="10162456" cy="3221501"/>
          </a:xfrm>
        </p:grpSpPr>
        <p:sp>
          <p:nvSpPr>
            <p:cNvPr id="5" name="Rectangle 4">
              <a:extLst>
                <a:ext uri="{FF2B5EF4-FFF2-40B4-BE49-F238E27FC236}">
                  <a16:creationId xmlns:a16="http://schemas.microsoft.com/office/drawing/2014/main" id="{196489EB-7FD2-45A5-8EA3-263137FF2812}"/>
                </a:ext>
              </a:extLst>
            </p:cNvPr>
            <p:cNvSpPr/>
            <p:nvPr/>
          </p:nvSpPr>
          <p:spPr>
            <a:xfrm>
              <a:off x="4527898" y="3042649"/>
              <a:ext cx="4915550" cy="1366528"/>
            </a:xfrm>
            <a:prstGeom prst="rect">
              <a:avLst/>
            </a:prstGeom>
          </p:spPr>
          <p:txBody>
            <a:bodyPr wrap="square">
              <a:spAutoFit/>
            </a:bodyPr>
            <a:lstStyle/>
            <a:p>
              <a:pPr lvl="0" algn="justLow" rtl="1">
                <a:lnSpc>
                  <a:spcPct val="115000"/>
                </a:lnSpc>
                <a:spcAft>
                  <a:spcPts val="1000"/>
                </a:spcAft>
              </a:pPr>
              <a:r>
                <a:rPr lang="ar-EG" dirty="0">
                  <a:solidFill>
                    <a:prstClr val="black"/>
                  </a:solidFill>
                </a:rPr>
                <a:t>في دراسة </a:t>
              </a:r>
              <a:r>
                <a:rPr lang="ar-EG" dirty="0" err="1">
                  <a:solidFill>
                    <a:prstClr val="black"/>
                  </a:solidFill>
                </a:rPr>
                <a:t>إجريت</a:t>
              </a:r>
              <a:r>
                <a:rPr lang="ar-EG" dirty="0">
                  <a:solidFill>
                    <a:prstClr val="black"/>
                  </a:solidFill>
                </a:rPr>
                <a:t> على الواحات العلمية لدول الإتحاد الأوروبي  في عام 2013م أشار مديرو الواحات إلى أن الواحات البحثية تفيد الجامعة والمجتمع بعدة طرق. واعتبر % 75  من مدراء الواحات أن الإفادة ذات أهمية عالية جداً</a:t>
              </a:r>
            </a:p>
          </p:txBody>
        </p:sp>
        <p:sp>
          <p:nvSpPr>
            <p:cNvPr id="12" name="Rectangle 11">
              <a:extLst>
                <a:ext uri="{FF2B5EF4-FFF2-40B4-BE49-F238E27FC236}">
                  <a16:creationId xmlns:a16="http://schemas.microsoft.com/office/drawing/2014/main" id="{73FBA170-C913-4CE7-A718-2F06FB6DD359}"/>
                </a:ext>
              </a:extLst>
            </p:cNvPr>
            <p:cNvSpPr/>
            <p:nvPr/>
          </p:nvSpPr>
          <p:spPr>
            <a:xfrm>
              <a:off x="534572" y="2433711"/>
              <a:ext cx="10162456" cy="3221501"/>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a:ea typeface="+mn-ea"/>
                <a:cs typeface="Dubai"/>
              </a:endParaRPr>
            </a:p>
          </p:txBody>
        </p:sp>
      </p:grpSp>
      <p:grpSp>
        <p:nvGrpSpPr>
          <p:cNvPr id="9" name="Group 8">
            <a:extLst>
              <a:ext uri="{FF2B5EF4-FFF2-40B4-BE49-F238E27FC236}">
                <a16:creationId xmlns:a16="http://schemas.microsoft.com/office/drawing/2014/main" id="{FB0BF2E2-471C-41EC-9D47-2EC79D4D3462}"/>
              </a:ext>
            </a:extLst>
          </p:cNvPr>
          <p:cNvGrpSpPr/>
          <p:nvPr/>
        </p:nvGrpSpPr>
        <p:grpSpPr>
          <a:xfrm>
            <a:off x="663080" y="2308914"/>
            <a:ext cx="3543160" cy="2362107"/>
            <a:chOff x="5904719" y="4335987"/>
            <a:chExt cx="2942548" cy="1961699"/>
          </a:xfrm>
        </p:grpSpPr>
        <p:grpSp>
          <p:nvGrpSpPr>
            <p:cNvPr id="10" name="Group 9">
              <a:extLst>
                <a:ext uri="{FF2B5EF4-FFF2-40B4-BE49-F238E27FC236}">
                  <a16:creationId xmlns:a16="http://schemas.microsoft.com/office/drawing/2014/main" id="{5D6D17D8-519C-4867-A81F-A8BD80C71827}"/>
                </a:ext>
              </a:extLst>
            </p:cNvPr>
            <p:cNvGrpSpPr/>
            <p:nvPr/>
          </p:nvGrpSpPr>
          <p:grpSpPr>
            <a:xfrm>
              <a:off x="5904719" y="4335987"/>
              <a:ext cx="2942548" cy="1961699"/>
              <a:chOff x="6688905" y="1689581"/>
              <a:chExt cx="4216399" cy="2810933"/>
            </a:xfrm>
          </p:grpSpPr>
          <p:graphicFrame>
            <p:nvGraphicFramePr>
              <p:cNvPr id="14" name="Chart 13">
                <a:extLst>
                  <a:ext uri="{FF2B5EF4-FFF2-40B4-BE49-F238E27FC236}">
                    <a16:creationId xmlns:a16="http://schemas.microsoft.com/office/drawing/2014/main" id="{F59AF720-7790-4256-BD73-C426F0DD11F1}"/>
                  </a:ext>
                </a:extLst>
              </p:cNvPr>
              <p:cNvGraphicFramePr/>
              <p:nvPr>
                <p:extLst>
                  <p:ext uri="{D42A27DB-BD31-4B8C-83A1-F6EECF244321}">
                    <p14:modId xmlns:p14="http://schemas.microsoft.com/office/powerpoint/2010/main" val="4051437941"/>
                  </p:ext>
                </p:extLst>
              </p:nvPr>
            </p:nvGraphicFramePr>
            <p:xfrm>
              <a:off x="6688905" y="1689581"/>
              <a:ext cx="4216399" cy="2810933"/>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a:extLst>
                  <a:ext uri="{FF2B5EF4-FFF2-40B4-BE49-F238E27FC236}">
                    <a16:creationId xmlns:a16="http://schemas.microsoft.com/office/drawing/2014/main" id="{9492C55D-825D-4643-902C-F327C4E92DBF}"/>
                  </a:ext>
                </a:extLst>
              </p:cNvPr>
              <p:cNvSpPr/>
              <p:nvPr/>
            </p:nvSpPr>
            <p:spPr>
              <a:xfrm>
                <a:off x="7960011" y="2257952"/>
                <a:ext cx="1674186" cy="1674186"/>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endParaRPr>
              </a:p>
            </p:txBody>
          </p:sp>
        </p:grpSp>
        <p:sp>
          <p:nvSpPr>
            <p:cNvPr id="11" name="Rectangle 10">
              <a:extLst>
                <a:ext uri="{FF2B5EF4-FFF2-40B4-BE49-F238E27FC236}">
                  <a16:creationId xmlns:a16="http://schemas.microsoft.com/office/drawing/2014/main" id="{21224B1A-5B00-41D8-9E4C-F363C59E65F8}"/>
                </a:ext>
              </a:extLst>
            </p:cNvPr>
            <p:cNvSpPr/>
            <p:nvPr/>
          </p:nvSpPr>
          <p:spPr>
            <a:xfrm>
              <a:off x="6751643" y="5137747"/>
              <a:ext cx="1248700" cy="369332"/>
            </a:xfrm>
            <a:prstGeom prst="rect">
              <a:avLst/>
            </a:prstGeom>
          </p:spPr>
          <p:txBody>
            <a:bodyPr wrap="square">
              <a:spAutoFit/>
            </a:bodyPr>
            <a:lstStyle/>
            <a:p>
              <a:pPr algn="ctr" rtl="1"/>
              <a:r>
                <a:rPr lang="ar-SA" b="1" dirty="0">
                  <a:solidFill>
                    <a:schemeClr val="bg1"/>
                  </a:solidFill>
                </a:rPr>
                <a:t>75%</a:t>
              </a:r>
              <a:endParaRPr lang="en-US" b="1" dirty="0">
                <a:solidFill>
                  <a:schemeClr val="bg1"/>
                </a:solidFill>
              </a:endParaRPr>
            </a:p>
          </p:txBody>
        </p:sp>
      </p:grpSp>
    </p:spTree>
    <p:extLst>
      <p:ext uri="{BB962C8B-B14F-4D97-AF65-F5344CB8AC3E}">
        <p14:creationId xmlns:p14="http://schemas.microsoft.com/office/powerpoint/2010/main" val="313411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قياس تأثير الواحات العلمية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4" name="Group 43">
            <a:extLst>
              <a:ext uri="{FF2B5EF4-FFF2-40B4-BE49-F238E27FC236}">
                <a16:creationId xmlns:a16="http://schemas.microsoft.com/office/drawing/2014/main" id="{8225411C-C2E9-4A19-BDCB-84CD1BB9EACD}"/>
              </a:ext>
            </a:extLst>
          </p:cNvPr>
          <p:cNvGrpSpPr/>
          <p:nvPr/>
        </p:nvGrpSpPr>
        <p:grpSpPr>
          <a:xfrm>
            <a:off x="235438" y="1320975"/>
            <a:ext cx="11721124" cy="4878816"/>
            <a:chOff x="325062" y="1320975"/>
            <a:chExt cx="11721124" cy="4878816"/>
          </a:xfrm>
        </p:grpSpPr>
        <p:grpSp>
          <p:nvGrpSpPr>
            <p:cNvPr id="17" name="Group 16">
              <a:extLst>
                <a:ext uri="{FF2B5EF4-FFF2-40B4-BE49-F238E27FC236}">
                  <a16:creationId xmlns:a16="http://schemas.microsoft.com/office/drawing/2014/main" id="{57EAF2A1-7A55-4010-9DE3-1F3621EF2AA0}"/>
                </a:ext>
              </a:extLst>
            </p:cNvPr>
            <p:cNvGrpSpPr/>
            <p:nvPr/>
          </p:nvGrpSpPr>
          <p:grpSpPr>
            <a:xfrm>
              <a:off x="6313212" y="1320975"/>
              <a:ext cx="5732974" cy="4878816"/>
              <a:chOff x="5815428" y="1243907"/>
              <a:chExt cx="5732974" cy="4878816"/>
            </a:xfrm>
          </p:grpSpPr>
          <p:grpSp>
            <p:nvGrpSpPr>
              <p:cNvPr id="7" name="Group 6">
                <a:extLst>
                  <a:ext uri="{FF2B5EF4-FFF2-40B4-BE49-F238E27FC236}">
                    <a16:creationId xmlns:a16="http://schemas.microsoft.com/office/drawing/2014/main" id="{692975A8-F5F8-4CAE-B2C7-8AE5729CBA52}"/>
                  </a:ext>
                </a:extLst>
              </p:cNvPr>
              <p:cNvGrpSpPr/>
              <p:nvPr/>
            </p:nvGrpSpPr>
            <p:grpSpPr>
              <a:xfrm>
                <a:off x="5815428" y="1243907"/>
                <a:ext cx="5732974" cy="824044"/>
                <a:chOff x="5968219" y="2158307"/>
                <a:chExt cx="5530946" cy="795005"/>
              </a:xfrm>
            </p:grpSpPr>
            <p:grpSp>
              <p:nvGrpSpPr>
                <p:cNvPr id="4" name="Group 3">
                  <a:extLst>
                    <a:ext uri="{FF2B5EF4-FFF2-40B4-BE49-F238E27FC236}">
                      <a16:creationId xmlns:a16="http://schemas.microsoft.com/office/drawing/2014/main" id="{FEB003E9-E9C8-4A59-A7F9-CD0DDC67DE70}"/>
                    </a:ext>
                  </a:extLst>
                </p:cNvPr>
                <p:cNvGrpSpPr/>
                <p:nvPr/>
              </p:nvGrpSpPr>
              <p:grpSpPr>
                <a:xfrm>
                  <a:off x="5968219" y="2460763"/>
                  <a:ext cx="5284762" cy="492549"/>
                  <a:chOff x="5855677" y="1771446"/>
                  <a:chExt cx="5284762" cy="492549"/>
                </a:xfrm>
              </p:grpSpPr>
              <p:sp>
                <p:nvSpPr>
                  <p:cNvPr id="16" name="Rectangle 15">
                    <a:extLst>
                      <a:ext uri="{FF2B5EF4-FFF2-40B4-BE49-F238E27FC236}">
                        <a16:creationId xmlns:a16="http://schemas.microsoft.com/office/drawing/2014/main" id="{D1C1AD4C-8EA2-4CD0-BEE7-DB7071C1DD59}"/>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1CEE07-017E-42B9-8719-D38CD4EBD1DE}"/>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جذب مستلزمات البحث، مثل المختبرات الوطنية الرئيسية، أو النزلاء الرئيسيين للشركات، أو مراكز الامتياز البحثي. </a:t>
                    </a:r>
                  </a:p>
                </p:txBody>
              </p:sp>
            </p:grpSp>
            <p:sp>
              <p:nvSpPr>
                <p:cNvPr id="6" name="Oval 5">
                  <a:extLst>
                    <a:ext uri="{FF2B5EF4-FFF2-40B4-BE49-F238E27FC236}">
                      <a16:creationId xmlns:a16="http://schemas.microsoft.com/office/drawing/2014/main" id="{2115683E-05F6-429A-A639-511590CDF3D0}"/>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1</a:t>
                  </a:r>
                  <a:endParaRPr lang="en-US" b="1" dirty="0">
                    <a:solidFill>
                      <a:srgbClr val="00506B"/>
                    </a:solidFill>
                  </a:endParaRPr>
                </a:p>
              </p:txBody>
            </p:sp>
          </p:grpSp>
          <p:grpSp>
            <p:nvGrpSpPr>
              <p:cNvPr id="29" name="Group 28">
                <a:extLst>
                  <a:ext uri="{FF2B5EF4-FFF2-40B4-BE49-F238E27FC236}">
                    <a16:creationId xmlns:a16="http://schemas.microsoft.com/office/drawing/2014/main" id="{FAFA2154-F7F9-4C67-8FEE-715D0D3F4781}"/>
                  </a:ext>
                </a:extLst>
              </p:cNvPr>
              <p:cNvGrpSpPr/>
              <p:nvPr/>
            </p:nvGrpSpPr>
            <p:grpSpPr>
              <a:xfrm>
                <a:off x="5815428" y="2595498"/>
                <a:ext cx="5732974" cy="824044"/>
                <a:chOff x="5968219" y="2158307"/>
                <a:chExt cx="5530946" cy="795005"/>
              </a:xfrm>
            </p:grpSpPr>
            <p:grpSp>
              <p:nvGrpSpPr>
                <p:cNvPr id="30" name="Group 29">
                  <a:extLst>
                    <a:ext uri="{FF2B5EF4-FFF2-40B4-BE49-F238E27FC236}">
                      <a16:creationId xmlns:a16="http://schemas.microsoft.com/office/drawing/2014/main" id="{16BD97DA-A65C-490F-A2A8-1B730FFEA5DC}"/>
                    </a:ext>
                  </a:extLst>
                </p:cNvPr>
                <p:cNvGrpSpPr/>
                <p:nvPr/>
              </p:nvGrpSpPr>
              <p:grpSpPr>
                <a:xfrm>
                  <a:off x="5968219" y="2460763"/>
                  <a:ext cx="5284762" cy="492549"/>
                  <a:chOff x="5855677" y="1771446"/>
                  <a:chExt cx="5284762" cy="492549"/>
                </a:xfrm>
              </p:grpSpPr>
              <p:sp>
                <p:nvSpPr>
                  <p:cNvPr id="32" name="Rectangle 31">
                    <a:extLst>
                      <a:ext uri="{FF2B5EF4-FFF2-40B4-BE49-F238E27FC236}">
                        <a16:creationId xmlns:a16="http://schemas.microsoft.com/office/drawing/2014/main" id="{86B42CBF-ABE5-4F8A-B4A4-D231FE69418F}"/>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051FF40-484B-4B29-BDAF-154577CEB2BF}"/>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تساعد الواحات الجامعات على وجه التحديد والمجتمع بشكل عام بجذب الكليات البحثية، </a:t>
                    </a:r>
                  </a:p>
                </p:txBody>
              </p:sp>
            </p:grpSp>
            <p:sp>
              <p:nvSpPr>
                <p:cNvPr id="31" name="Oval 30">
                  <a:extLst>
                    <a:ext uri="{FF2B5EF4-FFF2-40B4-BE49-F238E27FC236}">
                      <a16:creationId xmlns:a16="http://schemas.microsoft.com/office/drawing/2014/main" id="{5B4C293B-081A-4480-BA81-CDB2D432EAFB}"/>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2</a:t>
                  </a:r>
                  <a:endParaRPr lang="en-US" b="1" dirty="0">
                    <a:solidFill>
                      <a:srgbClr val="00506B"/>
                    </a:solidFill>
                  </a:endParaRPr>
                </a:p>
              </p:txBody>
            </p:sp>
          </p:grpSp>
          <p:grpSp>
            <p:nvGrpSpPr>
              <p:cNvPr id="34" name="Group 33">
                <a:extLst>
                  <a:ext uri="{FF2B5EF4-FFF2-40B4-BE49-F238E27FC236}">
                    <a16:creationId xmlns:a16="http://schemas.microsoft.com/office/drawing/2014/main" id="{95CDEDE8-61D9-47B0-8BFC-2000C651BA8B}"/>
                  </a:ext>
                </a:extLst>
              </p:cNvPr>
              <p:cNvGrpSpPr/>
              <p:nvPr/>
            </p:nvGrpSpPr>
            <p:grpSpPr>
              <a:xfrm>
                <a:off x="5815428" y="3947089"/>
                <a:ext cx="5732974" cy="824044"/>
                <a:chOff x="5968219" y="2158307"/>
                <a:chExt cx="5530946" cy="795005"/>
              </a:xfrm>
            </p:grpSpPr>
            <p:grpSp>
              <p:nvGrpSpPr>
                <p:cNvPr id="35" name="Group 34">
                  <a:extLst>
                    <a:ext uri="{FF2B5EF4-FFF2-40B4-BE49-F238E27FC236}">
                      <a16:creationId xmlns:a16="http://schemas.microsoft.com/office/drawing/2014/main" id="{DCB7BAC1-AA62-4988-8F07-F4DD8D8A453E}"/>
                    </a:ext>
                  </a:extLst>
                </p:cNvPr>
                <p:cNvGrpSpPr/>
                <p:nvPr/>
              </p:nvGrpSpPr>
              <p:grpSpPr>
                <a:xfrm>
                  <a:off x="5968219" y="2460763"/>
                  <a:ext cx="5284762" cy="492549"/>
                  <a:chOff x="5855677" y="1771446"/>
                  <a:chExt cx="5284762" cy="492549"/>
                </a:xfrm>
              </p:grpSpPr>
              <p:sp>
                <p:nvSpPr>
                  <p:cNvPr id="37" name="Rectangle 36">
                    <a:extLst>
                      <a:ext uri="{FF2B5EF4-FFF2-40B4-BE49-F238E27FC236}">
                        <a16:creationId xmlns:a16="http://schemas.microsoft.com/office/drawing/2014/main" id="{8CC9FB4A-6CC5-4348-BC4F-4539E32C55F5}"/>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B9296D8-6C84-4DE6-87B8-3D912093799A}"/>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زيادة اتفاقيات البحث التي ترعاها الواحات كنتيجة للتفاعل ما بين الكليات والشركات ضمن الواحة </a:t>
                    </a:r>
                  </a:p>
                </p:txBody>
              </p:sp>
            </p:grpSp>
            <p:sp>
              <p:nvSpPr>
                <p:cNvPr id="36" name="Oval 35">
                  <a:extLst>
                    <a:ext uri="{FF2B5EF4-FFF2-40B4-BE49-F238E27FC236}">
                      <a16:creationId xmlns:a16="http://schemas.microsoft.com/office/drawing/2014/main" id="{511E0A20-4EA0-49F1-B596-08D4FD0A3E13}"/>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3</a:t>
                  </a:r>
                  <a:endParaRPr lang="en-US" b="1" dirty="0">
                    <a:solidFill>
                      <a:srgbClr val="00506B"/>
                    </a:solidFill>
                  </a:endParaRPr>
                </a:p>
              </p:txBody>
            </p:sp>
          </p:grpSp>
          <p:grpSp>
            <p:nvGrpSpPr>
              <p:cNvPr id="39" name="Group 38">
                <a:extLst>
                  <a:ext uri="{FF2B5EF4-FFF2-40B4-BE49-F238E27FC236}">
                    <a16:creationId xmlns:a16="http://schemas.microsoft.com/office/drawing/2014/main" id="{C4D95A1B-1426-4698-9088-40F6658C1078}"/>
                  </a:ext>
                </a:extLst>
              </p:cNvPr>
              <p:cNvGrpSpPr/>
              <p:nvPr/>
            </p:nvGrpSpPr>
            <p:grpSpPr>
              <a:xfrm>
                <a:off x="5815428" y="5298679"/>
                <a:ext cx="5732974" cy="824044"/>
                <a:chOff x="5968219" y="2158307"/>
                <a:chExt cx="5530946" cy="795005"/>
              </a:xfrm>
            </p:grpSpPr>
            <p:grpSp>
              <p:nvGrpSpPr>
                <p:cNvPr id="40" name="Group 39">
                  <a:extLst>
                    <a:ext uri="{FF2B5EF4-FFF2-40B4-BE49-F238E27FC236}">
                      <a16:creationId xmlns:a16="http://schemas.microsoft.com/office/drawing/2014/main" id="{F63AAB48-30C1-47CF-A3DA-534B815B542D}"/>
                    </a:ext>
                  </a:extLst>
                </p:cNvPr>
                <p:cNvGrpSpPr/>
                <p:nvPr/>
              </p:nvGrpSpPr>
              <p:grpSpPr>
                <a:xfrm>
                  <a:off x="5968219" y="2460763"/>
                  <a:ext cx="5284762" cy="492549"/>
                  <a:chOff x="5855677" y="1771446"/>
                  <a:chExt cx="5284762" cy="492549"/>
                </a:xfrm>
              </p:grpSpPr>
              <p:sp>
                <p:nvSpPr>
                  <p:cNvPr id="42" name="Rectangle 41">
                    <a:extLst>
                      <a:ext uri="{FF2B5EF4-FFF2-40B4-BE49-F238E27FC236}">
                        <a16:creationId xmlns:a16="http://schemas.microsoft.com/office/drawing/2014/main" id="{370E13C6-4BA8-4E96-BF0D-3932F12DA894}"/>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19389E-B5E2-4CD5-9076-5FCE50662B4A}"/>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حصول الطلاب على وظائف، </a:t>
                    </a:r>
                  </a:p>
                </p:txBody>
              </p:sp>
            </p:grpSp>
            <p:sp>
              <p:nvSpPr>
                <p:cNvPr id="41" name="Oval 40">
                  <a:extLst>
                    <a:ext uri="{FF2B5EF4-FFF2-40B4-BE49-F238E27FC236}">
                      <a16:creationId xmlns:a16="http://schemas.microsoft.com/office/drawing/2014/main" id="{ADEC6BA0-79A8-41EB-A582-96C6C476383F}"/>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4</a:t>
                  </a:r>
                  <a:endParaRPr lang="en-US" b="1" dirty="0">
                    <a:solidFill>
                      <a:srgbClr val="00506B"/>
                    </a:solidFill>
                  </a:endParaRPr>
                </a:p>
              </p:txBody>
            </p:sp>
          </p:grpSp>
        </p:grpSp>
        <p:grpSp>
          <p:nvGrpSpPr>
            <p:cNvPr id="67" name="Group 66">
              <a:extLst>
                <a:ext uri="{FF2B5EF4-FFF2-40B4-BE49-F238E27FC236}">
                  <a16:creationId xmlns:a16="http://schemas.microsoft.com/office/drawing/2014/main" id="{43B3F33D-0657-4120-9E6E-E594ADFF9DD9}"/>
                </a:ext>
              </a:extLst>
            </p:cNvPr>
            <p:cNvGrpSpPr/>
            <p:nvPr/>
          </p:nvGrpSpPr>
          <p:grpSpPr>
            <a:xfrm>
              <a:off x="325062" y="1320975"/>
              <a:ext cx="5732974" cy="4878816"/>
              <a:chOff x="5815428" y="1243907"/>
              <a:chExt cx="5732974" cy="4878816"/>
            </a:xfrm>
          </p:grpSpPr>
          <p:grpSp>
            <p:nvGrpSpPr>
              <p:cNvPr id="68" name="Group 67">
                <a:extLst>
                  <a:ext uri="{FF2B5EF4-FFF2-40B4-BE49-F238E27FC236}">
                    <a16:creationId xmlns:a16="http://schemas.microsoft.com/office/drawing/2014/main" id="{774E35AB-91E2-41B2-939C-91308736D078}"/>
                  </a:ext>
                </a:extLst>
              </p:cNvPr>
              <p:cNvGrpSpPr/>
              <p:nvPr/>
            </p:nvGrpSpPr>
            <p:grpSpPr>
              <a:xfrm>
                <a:off x="5815428" y="1243907"/>
                <a:ext cx="5732974" cy="824044"/>
                <a:chOff x="5968219" y="2158307"/>
                <a:chExt cx="5530946" cy="795005"/>
              </a:xfrm>
            </p:grpSpPr>
            <p:grpSp>
              <p:nvGrpSpPr>
                <p:cNvPr id="84" name="Group 83">
                  <a:extLst>
                    <a:ext uri="{FF2B5EF4-FFF2-40B4-BE49-F238E27FC236}">
                      <a16:creationId xmlns:a16="http://schemas.microsoft.com/office/drawing/2014/main" id="{00E09ECB-FF37-4850-A011-32D815936CD6}"/>
                    </a:ext>
                  </a:extLst>
                </p:cNvPr>
                <p:cNvGrpSpPr/>
                <p:nvPr/>
              </p:nvGrpSpPr>
              <p:grpSpPr>
                <a:xfrm>
                  <a:off x="5968219" y="2460763"/>
                  <a:ext cx="5284762" cy="492549"/>
                  <a:chOff x="5855677" y="1771446"/>
                  <a:chExt cx="5284762" cy="492549"/>
                </a:xfrm>
              </p:grpSpPr>
              <p:sp>
                <p:nvSpPr>
                  <p:cNvPr id="86" name="Rectangle 85">
                    <a:extLst>
                      <a:ext uri="{FF2B5EF4-FFF2-40B4-BE49-F238E27FC236}">
                        <a16:creationId xmlns:a16="http://schemas.microsoft.com/office/drawing/2014/main" id="{F2A396A1-2745-4513-A0F8-98CFF986436F}"/>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67192EA-ADE7-4F6A-8012-FB0CA7C7F3CB}"/>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توفر الفرص لتسويق ملكيتها الفكرية</a:t>
                    </a:r>
                  </a:p>
                </p:txBody>
              </p:sp>
            </p:grpSp>
            <p:sp>
              <p:nvSpPr>
                <p:cNvPr id="85" name="Oval 84">
                  <a:extLst>
                    <a:ext uri="{FF2B5EF4-FFF2-40B4-BE49-F238E27FC236}">
                      <a16:creationId xmlns:a16="http://schemas.microsoft.com/office/drawing/2014/main" id="{DE999D0C-6300-4FF3-B096-7A705C5D19B4}"/>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5</a:t>
                  </a:r>
                  <a:endParaRPr lang="en-US" b="1" dirty="0">
                    <a:solidFill>
                      <a:srgbClr val="00506B"/>
                    </a:solidFill>
                  </a:endParaRPr>
                </a:p>
              </p:txBody>
            </p:sp>
          </p:grpSp>
          <p:grpSp>
            <p:nvGrpSpPr>
              <p:cNvPr id="69" name="Group 68">
                <a:extLst>
                  <a:ext uri="{FF2B5EF4-FFF2-40B4-BE49-F238E27FC236}">
                    <a16:creationId xmlns:a16="http://schemas.microsoft.com/office/drawing/2014/main" id="{DAC268D1-361B-4DB2-88A7-C67D0BD8A723}"/>
                  </a:ext>
                </a:extLst>
              </p:cNvPr>
              <p:cNvGrpSpPr/>
              <p:nvPr/>
            </p:nvGrpSpPr>
            <p:grpSpPr>
              <a:xfrm>
                <a:off x="5815428" y="2595498"/>
                <a:ext cx="5732974" cy="824044"/>
                <a:chOff x="5968219" y="2158307"/>
                <a:chExt cx="5530946" cy="795005"/>
              </a:xfrm>
            </p:grpSpPr>
            <p:grpSp>
              <p:nvGrpSpPr>
                <p:cNvPr id="80" name="Group 79">
                  <a:extLst>
                    <a:ext uri="{FF2B5EF4-FFF2-40B4-BE49-F238E27FC236}">
                      <a16:creationId xmlns:a16="http://schemas.microsoft.com/office/drawing/2014/main" id="{C00C6BF6-7800-46E0-8275-FA5BEFC22F2D}"/>
                    </a:ext>
                  </a:extLst>
                </p:cNvPr>
                <p:cNvGrpSpPr/>
                <p:nvPr/>
              </p:nvGrpSpPr>
              <p:grpSpPr>
                <a:xfrm>
                  <a:off x="5968219" y="2460763"/>
                  <a:ext cx="5284762" cy="492549"/>
                  <a:chOff x="5855677" y="1771446"/>
                  <a:chExt cx="5284762" cy="492549"/>
                </a:xfrm>
              </p:grpSpPr>
              <p:sp>
                <p:nvSpPr>
                  <p:cNvPr id="82" name="Rectangle 81">
                    <a:extLst>
                      <a:ext uri="{FF2B5EF4-FFF2-40B4-BE49-F238E27FC236}">
                        <a16:creationId xmlns:a16="http://schemas.microsoft.com/office/drawing/2014/main" id="{42904D7F-6AEA-4E4D-AED8-E7A4AE2388D6}"/>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100FE5C-68ED-44CB-82D3-AB392B96B97C}"/>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توفر مكانًا للطلاب والكليات للعمل في الصناعة. </a:t>
                    </a:r>
                  </a:p>
                </p:txBody>
              </p:sp>
            </p:grpSp>
            <p:sp>
              <p:nvSpPr>
                <p:cNvPr id="81" name="Oval 80">
                  <a:extLst>
                    <a:ext uri="{FF2B5EF4-FFF2-40B4-BE49-F238E27FC236}">
                      <a16:creationId xmlns:a16="http://schemas.microsoft.com/office/drawing/2014/main" id="{F59952E9-D711-4424-94B1-A3F7AAD689CE}"/>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6</a:t>
                  </a:r>
                  <a:endParaRPr lang="en-US" b="1" dirty="0">
                    <a:solidFill>
                      <a:srgbClr val="00506B"/>
                    </a:solidFill>
                  </a:endParaRPr>
                </a:p>
              </p:txBody>
            </p:sp>
          </p:grpSp>
          <p:grpSp>
            <p:nvGrpSpPr>
              <p:cNvPr id="70" name="Group 69">
                <a:extLst>
                  <a:ext uri="{FF2B5EF4-FFF2-40B4-BE49-F238E27FC236}">
                    <a16:creationId xmlns:a16="http://schemas.microsoft.com/office/drawing/2014/main" id="{612C36C9-0113-4B15-811D-26A9B5291CBF}"/>
                  </a:ext>
                </a:extLst>
              </p:cNvPr>
              <p:cNvGrpSpPr/>
              <p:nvPr/>
            </p:nvGrpSpPr>
            <p:grpSpPr>
              <a:xfrm>
                <a:off x="5815428" y="3947089"/>
                <a:ext cx="5732974" cy="824044"/>
                <a:chOff x="5968219" y="2158307"/>
                <a:chExt cx="5530946" cy="795005"/>
              </a:xfrm>
            </p:grpSpPr>
            <p:grpSp>
              <p:nvGrpSpPr>
                <p:cNvPr id="76" name="Group 75">
                  <a:extLst>
                    <a:ext uri="{FF2B5EF4-FFF2-40B4-BE49-F238E27FC236}">
                      <a16:creationId xmlns:a16="http://schemas.microsoft.com/office/drawing/2014/main" id="{6E4EC4C1-8C39-4FB3-B1D1-7CF0C82F2728}"/>
                    </a:ext>
                  </a:extLst>
                </p:cNvPr>
                <p:cNvGrpSpPr/>
                <p:nvPr/>
              </p:nvGrpSpPr>
              <p:grpSpPr>
                <a:xfrm>
                  <a:off x="5968219" y="2460763"/>
                  <a:ext cx="5284762" cy="492549"/>
                  <a:chOff x="5855677" y="1771446"/>
                  <a:chExt cx="5284762" cy="492549"/>
                </a:xfrm>
              </p:grpSpPr>
              <p:sp>
                <p:nvSpPr>
                  <p:cNvPr id="78" name="Rectangle 77">
                    <a:extLst>
                      <a:ext uri="{FF2B5EF4-FFF2-40B4-BE49-F238E27FC236}">
                        <a16:creationId xmlns:a16="http://schemas.microsoft.com/office/drawing/2014/main" id="{3FF3574B-4C07-44C3-9E34-F39698F1A8AD}"/>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EA49D04-535C-464C-80B7-A046073660DF}"/>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تعزز أيضًا نموذج التفاعل بين الصناعة والجامعات </a:t>
                    </a:r>
                  </a:p>
                </p:txBody>
              </p:sp>
            </p:grpSp>
            <p:sp>
              <p:nvSpPr>
                <p:cNvPr id="77" name="Oval 76">
                  <a:extLst>
                    <a:ext uri="{FF2B5EF4-FFF2-40B4-BE49-F238E27FC236}">
                      <a16:creationId xmlns:a16="http://schemas.microsoft.com/office/drawing/2014/main" id="{1A43B6F6-0C63-4349-BA54-93F106C7032E}"/>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7</a:t>
                  </a:r>
                  <a:endParaRPr lang="en-US" b="1" dirty="0">
                    <a:solidFill>
                      <a:srgbClr val="00506B"/>
                    </a:solidFill>
                  </a:endParaRPr>
                </a:p>
              </p:txBody>
            </p:sp>
          </p:grpSp>
          <p:grpSp>
            <p:nvGrpSpPr>
              <p:cNvPr id="71" name="Group 70">
                <a:extLst>
                  <a:ext uri="{FF2B5EF4-FFF2-40B4-BE49-F238E27FC236}">
                    <a16:creationId xmlns:a16="http://schemas.microsoft.com/office/drawing/2014/main" id="{F8FCEE98-37CF-4026-A188-AAD5ACFDD63A}"/>
                  </a:ext>
                </a:extLst>
              </p:cNvPr>
              <p:cNvGrpSpPr/>
              <p:nvPr/>
            </p:nvGrpSpPr>
            <p:grpSpPr>
              <a:xfrm>
                <a:off x="5815428" y="5298679"/>
                <a:ext cx="5732974" cy="824044"/>
                <a:chOff x="5968219" y="2158307"/>
                <a:chExt cx="5530946" cy="795005"/>
              </a:xfrm>
            </p:grpSpPr>
            <p:grpSp>
              <p:nvGrpSpPr>
                <p:cNvPr id="72" name="Group 71">
                  <a:extLst>
                    <a:ext uri="{FF2B5EF4-FFF2-40B4-BE49-F238E27FC236}">
                      <a16:creationId xmlns:a16="http://schemas.microsoft.com/office/drawing/2014/main" id="{C129EC67-8210-4B66-A041-43EBF014DF34}"/>
                    </a:ext>
                  </a:extLst>
                </p:cNvPr>
                <p:cNvGrpSpPr/>
                <p:nvPr/>
              </p:nvGrpSpPr>
              <p:grpSpPr>
                <a:xfrm>
                  <a:off x="5968219" y="2460763"/>
                  <a:ext cx="5284762" cy="492549"/>
                  <a:chOff x="5855677" y="1771446"/>
                  <a:chExt cx="5284762" cy="492549"/>
                </a:xfrm>
              </p:grpSpPr>
              <p:sp>
                <p:nvSpPr>
                  <p:cNvPr id="74" name="Rectangle 73">
                    <a:extLst>
                      <a:ext uri="{FF2B5EF4-FFF2-40B4-BE49-F238E27FC236}">
                        <a16:creationId xmlns:a16="http://schemas.microsoft.com/office/drawing/2014/main" id="{29A66B82-9C5A-40A6-9C4E-2B6FAAE51FFA}"/>
                      </a:ext>
                    </a:extLst>
                  </p:cNvPr>
                  <p:cNvSpPr/>
                  <p:nvPr/>
                </p:nvSpPr>
                <p:spPr>
                  <a:xfrm>
                    <a:off x="5855677" y="1827717"/>
                    <a:ext cx="5144086" cy="43627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E357D9F-53AC-425C-A129-A4A0F259BD6F}"/>
                      </a:ext>
                    </a:extLst>
                  </p:cNvPr>
                  <p:cNvSpPr/>
                  <p:nvPr/>
                </p:nvSpPr>
                <p:spPr>
                  <a:xfrm>
                    <a:off x="5996353" y="1771446"/>
                    <a:ext cx="51440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algn="r" rtl="1">
                      <a:lnSpc>
                        <a:spcPct val="85000"/>
                      </a:lnSpc>
                    </a:pPr>
                    <a:r>
                      <a:rPr lang="ar-SA" sz="1400" dirty="0"/>
                      <a:t>تستقطب العلماء والمتخصصين والمهنيين المختلفين في مكان واحد. </a:t>
                    </a:r>
                  </a:p>
                </p:txBody>
              </p:sp>
            </p:grpSp>
            <p:sp>
              <p:nvSpPr>
                <p:cNvPr id="73" name="Oval 72">
                  <a:extLst>
                    <a:ext uri="{FF2B5EF4-FFF2-40B4-BE49-F238E27FC236}">
                      <a16:creationId xmlns:a16="http://schemas.microsoft.com/office/drawing/2014/main" id="{C887A36F-41AA-4A72-A2EB-87A7AC7BAB93}"/>
                    </a:ext>
                  </a:extLst>
                </p:cNvPr>
                <p:cNvSpPr/>
                <p:nvPr/>
              </p:nvSpPr>
              <p:spPr>
                <a:xfrm>
                  <a:off x="11006796" y="2158307"/>
                  <a:ext cx="492369" cy="4923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506B"/>
                      </a:solidFill>
                    </a:rPr>
                    <a:t>8</a:t>
                  </a:r>
                  <a:endParaRPr lang="en-US" b="1" dirty="0">
                    <a:solidFill>
                      <a:srgbClr val="00506B"/>
                    </a:solidFill>
                  </a:endParaRPr>
                </a:p>
              </p:txBody>
            </p:sp>
          </p:grpSp>
        </p:grpSp>
      </p:grpSp>
    </p:spTree>
    <p:extLst>
      <p:ext uri="{BB962C8B-B14F-4D97-AF65-F5344CB8AC3E}">
        <p14:creationId xmlns:p14="http://schemas.microsoft.com/office/powerpoint/2010/main" val="116173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إجراءات تقييم الواحة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aphicFrame>
        <p:nvGraphicFramePr>
          <p:cNvPr id="48" name="Table 47">
            <a:extLst>
              <a:ext uri="{FF2B5EF4-FFF2-40B4-BE49-F238E27FC236}">
                <a16:creationId xmlns:a16="http://schemas.microsoft.com/office/drawing/2014/main" id="{4B35111C-055B-4F01-AD28-F105C3ADF024}"/>
              </a:ext>
            </a:extLst>
          </p:cNvPr>
          <p:cNvGraphicFramePr>
            <a:graphicFrameLocks noGrp="1"/>
          </p:cNvGraphicFramePr>
          <p:nvPr>
            <p:extLst>
              <p:ext uri="{D42A27DB-BD31-4B8C-83A1-F6EECF244321}">
                <p14:modId xmlns:p14="http://schemas.microsoft.com/office/powerpoint/2010/main" val="621840690"/>
              </p:ext>
            </p:extLst>
          </p:nvPr>
        </p:nvGraphicFramePr>
        <p:xfrm>
          <a:off x="450167" y="833100"/>
          <a:ext cx="10903633" cy="5590794"/>
        </p:xfrm>
        <a:graphic>
          <a:graphicData uri="http://schemas.openxmlformats.org/drawingml/2006/table">
            <a:tbl>
              <a:tblPr firstRow="1" firstCol="1" bandRow="1">
                <a:tableStyleId>{5A111915-BE36-4E01-A7E5-04B1672EAD32}</a:tableStyleId>
              </a:tblPr>
              <a:tblGrid>
                <a:gridCol w="4628271">
                  <a:extLst>
                    <a:ext uri="{9D8B030D-6E8A-4147-A177-3AD203B41FA5}">
                      <a16:colId xmlns:a16="http://schemas.microsoft.com/office/drawing/2014/main" val="607372459"/>
                    </a:ext>
                  </a:extLst>
                </a:gridCol>
                <a:gridCol w="4501661">
                  <a:extLst>
                    <a:ext uri="{9D8B030D-6E8A-4147-A177-3AD203B41FA5}">
                      <a16:colId xmlns:a16="http://schemas.microsoft.com/office/drawing/2014/main" val="3073543594"/>
                    </a:ext>
                  </a:extLst>
                </a:gridCol>
                <a:gridCol w="1773701">
                  <a:extLst>
                    <a:ext uri="{9D8B030D-6E8A-4147-A177-3AD203B41FA5}">
                      <a16:colId xmlns:a16="http://schemas.microsoft.com/office/drawing/2014/main" val="1341933974"/>
                    </a:ext>
                  </a:extLst>
                </a:gridCol>
              </a:tblGrid>
              <a:tr h="175434">
                <a:tc gridSpan="3">
                  <a:txBody>
                    <a:bodyPr/>
                    <a:lstStyle/>
                    <a:p>
                      <a:pPr marL="0" marR="0" algn="ctr" rtl="1">
                        <a:lnSpc>
                          <a:spcPct val="115000"/>
                        </a:lnSpc>
                        <a:spcBef>
                          <a:spcPts val="0"/>
                        </a:spcBef>
                        <a:spcAft>
                          <a:spcPts val="0"/>
                        </a:spcAft>
                      </a:pPr>
                      <a:r>
                        <a:rPr lang="ar-EG" sz="1100" dirty="0"/>
                        <a:t>الجدول رقم (1-10): نظرية التغيير التي تقوم عليها تقييمات الواحة العلمية</a:t>
                      </a:r>
                      <a:endParaRPr lang="en-US" sz="1100" dirty="0"/>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06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632013"/>
                  </a:ext>
                </a:extLst>
              </a:tr>
              <a:tr h="175434">
                <a:tc>
                  <a:txBody>
                    <a:bodyPr/>
                    <a:lstStyle/>
                    <a:p>
                      <a:pPr marL="0" marR="0" algn="ctr" rtl="1">
                        <a:lnSpc>
                          <a:spcPct val="115000"/>
                        </a:lnSpc>
                        <a:spcBef>
                          <a:spcPts val="0"/>
                        </a:spcBef>
                        <a:spcAft>
                          <a:spcPts val="0"/>
                        </a:spcAft>
                      </a:pPr>
                      <a:r>
                        <a:rPr lang="ar-EG" sz="1100" b="1" dirty="0">
                          <a:solidFill>
                            <a:schemeClr val="bg1"/>
                          </a:solidFill>
                        </a:rPr>
                        <a:t>الامثلة</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tc>
                  <a:txBody>
                    <a:bodyPr/>
                    <a:lstStyle/>
                    <a:p>
                      <a:pPr marL="0" marR="0" algn="ctr" rtl="1">
                        <a:lnSpc>
                          <a:spcPct val="115000"/>
                        </a:lnSpc>
                        <a:spcBef>
                          <a:spcPts val="0"/>
                        </a:spcBef>
                        <a:spcAft>
                          <a:spcPts val="0"/>
                        </a:spcAft>
                      </a:pPr>
                      <a:r>
                        <a:rPr lang="ar-EG" sz="1100" b="1" dirty="0">
                          <a:solidFill>
                            <a:schemeClr val="bg1"/>
                          </a:solidFill>
                        </a:rPr>
                        <a:t>التفسير</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tc>
                  <a:txBody>
                    <a:bodyPr/>
                    <a:lstStyle/>
                    <a:p>
                      <a:pPr marL="0" marR="0" algn="ctr" rtl="1">
                        <a:lnSpc>
                          <a:spcPct val="115000"/>
                        </a:lnSpc>
                        <a:spcBef>
                          <a:spcPts val="0"/>
                        </a:spcBef>
                        <a:spcAft>
                          <a:spcPts val="0"/>
                        </a:spcAft>
                      </a:pPr>
                      <a:r>
                        <a:rPr lang="ar-EG" sz="1100" b="1" dirty="0">
                          <a:solidFill>
                            <a:schemeClr val="bg1"/>
                          </a:solidFill>
                        </a:rPr>
                        <a:t>القضية/المشكلة</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2348297553"/>
                  </a:ext>
                </a:extLst>
              </a:tr>
              <a:tr h="1052604">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EG" sz="1100" dirty="0"/>
                        <a:t>أن تواجه الشركات الناشئة القائمة على المعرفة ظروفًا معاكسة للمتوقع.</a:t>
                      </a:r>
                      <a:endParaRPr lang="en-US" sz="1100" dirty="0"/>
                    </a:p>
                    <a:p>
                      <a:pPr marL="342900" marR="0" lvl="0" indent="-342900" algn="just" rtl="1">
                        <a:lnSpc>
                          <a:spcPct val="115000"/>
                        </a:lnSpc>
                        <a:spcBef>
                          <a:spcPts val="0"/>
                        </a:spcBef>
                        <a:spcAft>
                          <a:spcPts val="0"/>
                        </a:spcAft>
                        <a:buFont typeface="Symbol" panose="05050102010706020507" pitchFamily="18" charset="2"/>
                        <a:buChar char=""/>
                      </a:pPr>
                      <a:r>
                        <a:rPr lang="ar-EG" sz="1100" dirty="0"/>
                        <a:t>لا يوجد رأس مال مخاطر يستثمر في الأفكار المبتكرة.</a:t>
                      </a:r>
                      <a:endParaRPr lang="en-US" sz="1100" dirty="0"/>
                    </a:p>
                    <a:p>
                      <a:pPr marL="342900" marR="0" lvl="0" indent="-342900" algn="just" rtl="1">
                        <a:lnSpc>
                          <a:spcPct val="115000"/>
                        </a:lnSpc>
                        <a:spcBef>
                          <a:spcPts val="0"/>
                        </a:spcBef>
                        <a:spcAft>
                          <a:spcPts val="0"/>
                        </a:spcAft>
                        <a:buFont typeface="Symbol" panose="05050102010706020507" pitchFamily="18" charset="2"/>
                        <a:buChar char=""/>
                      </a:pPr>
                      <a:r>
                        <a:rPr lang="ar-EG" sz="1100" dirty="0"/>
                        <a:t>نمو الاعمال القائمة على المعرفة بسرعة أقل من الواقع في المنافسة.</a:t>
                      </a:r>
                      <a:endParaRPr lang="en-US" sz="1100" dirty="0"/>
                    </a:p>
                    <a:p>
                      <a:pPr marL="342900" marR="0" lvl="0" indent="-342900" algn="just" rtl="1">
                        <a:lnSpc>
                          <a:spcPct val="115000"/>
                        </a:lnSpc>
                        <a:spcBef>
                          <a:spcPts val="0"/>
                        </a:spcBef>
                        <a:spcAft>
                          <a:spcPts val="0"/>
                        </a:spcAft>
                        <a:buFont typeface="Symbol" panose="05050102010706020507" pitchFamily="18" charset="2"/>
                        <a:buChar char=""/>
                      </a:pPr>
                      <a:r>
                        <a:rPr lang="ar-EG" sz="1100" dirty="0"/>
                        <a:t>قلة الابتكار بسبب عدم كفاية الوعي بالتأثيرات المفيدة الناجمة عنه.</a:t>
                      </a:r>
                      <a:endParaRPr lang="en-US" sz="1100" dirty="0"/>
                    </a:p>
                    <a:p>
                      <a:pPr marL="342900" marR="0" lvl="0" indent="-342900" algn="just" rtl="1">
                        <a:lnSpc>
                          <a:spcPct val="115000"/>
                        </a:lnSpc>
                        <a:spcBef>
                          <a:spcPts val="0"/>
                        </a:spcBef>
                        <a:spcAft>
                          <a:spcPts val="0"/>
                        </a:spcAft>
                        <a:buFont typeface="Symbol" panose="05050102010706020507" pitchFamily="18" charset="2"/>
                        <a:buChar char=""/>
                      </a:pPr>
                      <a:r>
                        <a:rPr lang="ar-EG" sz="1100" dirty="0"/>
                        <a:t>تردد المؤسسات المعرفية في العمل مع أطراف ثالثة.</a:t>
                      </a:r>
                      <a:endParaRPr lang="en-US" sz="1100" dirty="0"/>
                    </a:p>
                    <a:p>
                      <a:pPr marL="342900" marR="0" lvl="0" indent="-342900" algn="just" rtl="1">
                        <a:lnSpc>
                          <a:spcPct val="115000"/>
                        </a:lnSpc>
                        <a:spcBef>
                          <a:spcPts val="0"/>
                        </a:spcBef>
                        <a:spcAft>
                          <a:spcPts val="0"/>
                        </a:spcAft>
                        <a:buFont typeface="Symbol" panose="05050102010706020507" pitchFamily="18" charset="2"/>
                        <a:buChar char=""/>
                      </a:pPr>
                      <a:r>
                        <a:rPr lang="ar-EG" sz="1100" dirty="0"/>
                        <a:t>عدم تسويق الملكية الفكرية.</a:t>
                      </a:r>
                      <a:endParaRPr lang="en-US" sz="1100" dirty="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lang="ar-EG" sz="1100" dirty="0"/>
                        <a:t>ما هي المشكلة التي تحاول الواحة معالجتها؟</a:t>
                      </a:r>
                      <a:endParaRPr lang="en-US" sz="1100" dirty="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EG" sz="1100" b="1" dirty="0">
                          <a:solidFill>
                            <a:schemeClr val="bg1"/>
                          </a:solidFill>
                        </a:rPr>
                        <a:t>فشل الدخول للسوق</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1825184821"/>
                  </a:ext>
                </a:extLst>
              </a:tr>
              <a:tr h="1052604">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EG" sz="1100"/>
                        <a:t>أداء الاقتصاد المعرفي أسوأ من أي مكان آخر.</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ويقاس على سبيل المثال بـ :</a:t>
                      </a:r>
                      <a:endParaRPr lang="en-US" sz="1100"/>
                    </a:p>
                    <a:p>
                      <a:pPr marL="342900" marR="0" lvl="0" indent="-342900" algn="just" rtl="1">
                        <a:lnSpc>
                          <a:spcPct val="115000"/>
                        </a:lnSpc>
                        <a:spcBef>
                          <a:spcPts val="0"/>
                        </a:spcBef>
                        <a:spcAft>
                          <a:spcPts val="0"/>
                        </a:spcAft>
                        <a:buFont typeface="Courier New" panose="02070309020205020404" pitchFamily="49" charset="0"/>
                        <a:buChar char="o"/>
                      </a:pPr>
                      <a:r>
                        <a:rPr lang="ar-EG" sz="1100"/>
                        <a:t>عدد الشركات الناشئة.</a:t>
                      </a:r>
                      <a:endParaRPr lang="en-US" sz="1100"/>
                    </a:p>
                    <a:p>
                      <a:pPr marL="342900" marR="0" lvl="0" indent="-342900" algn="just" rtl="1">
                        <a:lnSpc>
                          <a:spcPct val="115000"/>
                        </a:lnSpc>
                        <a:spcBef>
                          <a:spcPts val="0"/>
                        </a:spcBef>
                        <a:spcAft>
                          <a:spcPts val="0"/>
                        </a:spcAft>
                        <a:buFont typeface="Courier New" panose="02070309020205020404" pitchFamily="49" charset="0"/>
                        <a:buChar char="o"/>
                      </a:pPr>
                      <a:r>
                        <a:rPr lang="ar-EG" sz="1100"/>
                        <a:t>استثمارات رأس المال المخاطر.</a:t>
                      </a:r>
                      <a:endParaRPr lang="en-US" sz="1100"/>
                    </a:p>
                    <a:p>
                      <a:pPr marL="342900" marR="0" lvl="0" indent="-342900" algn="just" rtl="1">
                        <a:lnSpc>
                          <a:spcPct val="115000"/>
                        </a:lnSpc>
                        <a:spcBef>
                          <a:spcPts val="0"/>
                        </a:spcBef>
                        <a:spcAft>
                          <a:spcPts val="0"/>
                        </a:spcAft>
                        <a:buFont typeface="Courier New" panose="02070309020205020404" pitchFamily="49" charset="0"/>
                        <a:buChar char="o"/>
                      </a:pPr>
                      <a:r>
                        <a:rPr lang="ar-EG" sz="1100"/>
                        <a:t>أنشطة براءات الاختراع والترخيص.</a:t>
                      </a:r>
                      <a:endParaRPr lang="en-US" sz="1100"/>
                    </a:p>
                    <a:p>
                      <a:pPr marL="342900" marR="0" lvl="0" indent="-342900" algn="just" rtl="1">
                        <a:lnSpc>
                          <a:spcPct val="115000"/>
                        </a:lnSpc>
                        <a:spcBef>
                          <a:spcPts val="0"/>
                        </a:spcBef>
                        <a:spcAft>
                          <a:spcPts val="0"/>
                        </a:spcAft>
                        <a:buFont typeface="Courier New" panose="02070309020205020404" pitchFamily="49" charset="0"/>
                        <a:buChar char="o"/>
                      </a:pPr>
                      <a:r>
                        <a:rPr lang="ar-EG" sz="1100"/>
                        <a:t>التوظيف في وظائف القطاع التقني العالية.</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lang="ar-EG" sz="1100"/>
                        <a:t>كيف يمكن قياس المشكلة على أساس مؤشرات قابلة للتحقيق؟</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EG" sz="1100" b="1" dirty="0">
                          <a:solidFill>
                            <a:schemeClr val="bg1"/>
                          </a:solidFill>
                        </a:rPr>
                        <a:t>الهدف الاساسي</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1915338615"/>
                  </a:ext>
                </a:extLst>
              </a:tr>
              <a:tr h="526302">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EG" sz="1100"/>
                        <a:t>التعهد بفكرة ودراسة الجدوى للواحة العلمية الجديدة وتنفيذها.</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تطوير خطط توظيف طلاب الجامعة.</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تحفيز تطوير الأعمال التجارية الصغيرة من خلال الحاضنات.</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lang="ar-EG" sz="1100"/>
                        <a:t>كيف يتم معالجة المشكلة؟ - ما الذي يجب عمله بالضبط؟</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EG" sz="1100" b="1" dirty="0">
                          <a:solidFill>
                            <a:schemeClr val="bg1"/>
                          </a:solidFill>
                        </a:rPr>
                        <a:t>الانشطة</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3879326011"/>
                  </a:ext>
                </a:extLst>
              </a:tr>
              <a:tr h="382076">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EG" sz="1100" dirty="0"/>
                        <a:t>النفقات الرأس مالية في الواحة العلمية.</a:t>
                      </a:r>
                      <a:endParaRPr lang="en-US" sz="1100" dirty="0"/>
                    </a:p>
                    <a:p>
                      <a:pPr marL="342900" marR="0" lvl="0" indent="-342900" algn="just" rtl="1">
                        <a:lnSpc>
                          <a:spcPct val="115000"/>
                        </a:lnSpc>
                        <a:spcBef>
                          <a:spcPts val="0"/>
                        </a:spcBef>
                        <a:spcAft>
                          <a:spcPts val="0"/>
                        </a:spcAft>
                        <a:buFont typeface="Symbol" panose="05050102010706020507" pitchFamily="18" charset="2"/>
                        <a:buChar char=""/>
                      </a:pPr>
                      <a:r>
                        <a:rPr lang="ar-EG" sz="1100" dirty="0"/>
                        <a:t>الإنفاق التشغيلي على فريق إدارة الواحة العلمية.</a:t>
                      </a:r>
                      <a:endParaRPr lang="en-US" sz="1100" dirty="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lang="ar-EG" sz="1100"/>
                        <a:t>ما هي التكاليف؟ وما هي الموارد (المالية والعينية) التي يجب تكريسها لمعالجة المشكلة؟</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EG" sz="1100" b="1" dirty="0">
                          <a:solidFill>
                            <a:schemeClr val="bg1"/>
                          </a:solidFill>
                        </a:rPr>
                        <a:t>المدخلات</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3305502464"/>
                  </a:ext>
                </a:extLst>
              </a:tr>
              <a:tr h="1052604">
                <a:tc>
                  <a:txBody>
                    <a:bodyPr/>
                    <a:lstStyle/>
                    <a:p>
                      <a:pPr marL="0" marR="0" algn="just" rtl="1">
                        <a:lnSpc>
                          <a:spcPct val="115000"/>
                        </a:lnSpc>
                        <a:spcBef>
                          <a:spcPts val="0"/>
                        </a:spcBef>
                        <a:spcAft>
                          <a:spcPts val="0"/>
                        </a:spcAft>
                      </a:pPr>
                      <a:r>
                        <a:rPr lang="ar-EG" sz="1100"/>
                        <a:t>قد تكون هذه القائمة طويلة جدًا ، مما يعكس الطبيعة الخاصة للمبادرة. فمثلا:</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اعداد وتجهيز الموقع.</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انشاء المبني الاول واشغاله.</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توظيف الفريق الاداري.</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القيام بمجموعة من إجراءات الترويج.</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تقديم المشورة التجارية المتخصصة.</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lang="ar-EG" sz="1100"/>
                        <a:t>ماذا ستكون النتائج الأولية؟</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EG" sz="1100" b="1">
                          <a:solidFill>
                            <a:schemeClr val="bg1"/>
                          </a:solidFill>
                        </a:rPr>
                        <a:t>المخرجات</a:t>
                      </a:r>
                      <a:endParaRPr lang="en-US" sz="1100" b="1">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3597201750"/>
                  </a:ext>
                </a:extLst>
              </a:tr>
              <a:tr h="526302">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EG" sz="1100"/>
                        <a:t>إنشاء شركات قائمة على المعرفة ودعمها.</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خلق فرص عمل في الوظائف القائمة على المعرفة ودعمها.</a:t>
                      </a:r>
                      <a:endParaRPr lang="en-US" sz="1100"/>
                    </a:p>
                    <a:p>
                      <a:pPr marL="342900" marR="0" lvl="0" indent="-342900" algn="just" rtl="1">
                        <a:lnSpc>
                          <a:spcPct val="115000"/>
                        </a:lnSpc>
                        <a:spcBef>
                          <a:spcPts val="0"/>
                        </a:spcBef>
                        <a:spcAft>
                          <a:spcPts val="0"/>
                        </a:spcAft>
                        <a:buFont typeface="Symbol" panose="05050102010706020507" pitchFamily="18" charset="2"/>
                        <a:buChar char=""/>
                      </a:pPr>
                      <a:r>
                        <a:rPr lang="ar-EG" sz="1100"/>
                        <a:t>تحقيق فرص الابتكار بالشركات.</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lang="ar-EG" sz="1100"/>
                        <a:t>ما هي الآثار طويلة الاجل؟</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EG" sz="1100" b="1" dirty="0">
                          <a:solidFill>
                            <a:schemeClr val="bg1"/>
                          </a:solidFill>
                        </a:rPr>
                        <a:t>النتائج</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892243436"/>
                  </a:ext>
                </a:extLst>
              </a:tr>
              <a:tr h="191038">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EG" sz="1100"/>
                        <a:t>اقتصاد معرفي أكثر ثراءً ونجاحاً ليتمكن من المنافسة دوليًا.</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1">
                        <a:lnSpc>
                          <a:spcPct val="115000"/>
                        </a:lnSpc>
                        <a:spcBef>
                          <a:spcPts val="0"/>
                        </a:spcBef>
                        <a:spcAft>
                          <a:spcPts val="0"/>
                        </a:spcAft>
                      </a:pPr>
                      <a:r>
                        <a:rPr lang="ar-EG" sz="1100"/>
                        <a:t>كيف يتم تطوير الاقتصاد المعرفي؟</a:t>
                      </a:r>
                      <a:endParaRPr lang="en-US" sz="1100"/>
                    </a:p>
                  </a:txBody>
                  <a:tcPr marL="32006" marR="32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EG" sz="1100" b="1" dirty="0">
                          <a:solidFill>
                            <a:schemeClr val="bg1"/>
                          </a:solidFill>
                        </a:rPr>
                        <a:t>الآثار</a:t>
                      </a:r>
                      <a:endParaRPr lang="en-US" sz="1100" b="1" dirty="0">
                        <a:solidFill>
                          <a:schemeClr val="bg1"/>
                        </a:solidFill>
                      </a:endParaRPr>
                    </a:p>
                  </a:txBody>
                  <a:tcPr marL="32006" marR="32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AE08"/>
                    </a:solidFill>
                  </a:tcPr>
                </a:tc>
                <a:extLst>
                  <a:ext uri="{0D108BD9-81ED-4DB2-BD59-A6C34878D82A}">
                    <a16:rowId xmlns:a16="http://schemas.microsoft.com/office/drawing/2014/main" val="3959677794"/>
                  </a:ext>
                </a:extLst>
              </a:tr>
            </a:tbl>
          </a:graphicData>
        </a:graphic>
      </p:graphicFrame>
      <p:cxnSp>
        <p:nvCxnSpPr>
          <p:cNvPr id="8" name="Straight Connector 7">
            <a:extLst>
              <a:ext uri="{FF2B5EF4-FFF2-40B4-BE49-F238E27FC236}">
                <a16:creationId xmlns:a16="http://schemas.microsoft.com/office/drawing/2014/main" id="{239A5AE3-15BB-4E56-8BA8-B628A2F7E3BE}"/>
              </a:ext>
            </a:extLst>
          </p:cNvPr>
          <p:cNvCxnSpPr/>
          <p:nvPr/>
        </p:nvCxnSpPr>
        <p:spPr>
          <a:xfrm>
            <a:off x="9594166" y="833100"/>
            <a:ext cx="0" cy="5590794"/>
          </a:xfrm>
          <a:prstGeom prst="line">
            <a:avLst/>
          </a:prstGeom>
          <a:ln w="28575">
            <a:solidFill>
              <a:schemeClr val="bg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40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إجراءات تقييم الواحة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9" name="Rectangle 8">
            <a:extLst>
              <a:ext uri="{FF2B5EF4-FFF2-40B4-BE49-F238E27FC236}">
                <a16:creationId xmlns:a16="http://schemas.microsoft.com/office/drawing/2014/main" id="{CCAA0A0D-228B-49B5-A037-67DE17799503}"/>
              </a:ext>
            </a:extLst>
          </p:cNvPr>
          <p:cNvSpPr/>
          <p:nvPr/>
        </p:nvSpPr>
        <p:spPr>
          <a:xfrm>
            <a:off x="633046" y="1257339"/>
            <a:ext cx="11007266" cy="369332"/>
          </a:xfrm>
          <a:prstGeom prst="rect">
            <a:avLst/>
          </a:prstGeom>
        </p:spPr>
        <p:txBody>
          <a:bodyPr wrap="square">
            <a:spAutoFit/>
          </a:bodyPr>
          <a:lstStyle/>
          <a:p>
            <a:pPr algn="ctr" rtl="1"/>
            <a:r>
              <a:rPr lang="ar-SA" b="1" dirty="0"/>
              <a:t>دورة تقييم الواحة</a:t>
            </a:r>
          </a:p>
        </p:txBody>
      </p:sp>
      <p:grpSp>
        <p:nvGrpSpPr>
          <p:cNvPr id="6" name="Group 5">
            <a:extLst>
              <a:ext uri="{FF2B5EF4-FFF2-40B4-BE49-F238E27FC236}">
                <a16:creationId xmlns:a16="http://schemas.microsoft.com/office/drawing/2014/main" id="{D9934781-5F97-4ED8-8DD3-0399A4BA2A38}"/>
              </a:ext>
            </a:extLst>
          </p:cNvPr>
          <p:cNvGrpSpPr/>
          <p:nvPr/>
        </p:nvGrpSpPr>
        <p:grpSpPr>
          <a:xfrm>
            <a:off x="357202" y="1542694"/>
            <a:ext cx="11558954" cy="4850941"/>
            <a:chOff x="-4160338" y="326760"/>
            <a:chExt cx="12863837" cy="5398561"/>
          </a:xfrm>
        </p:grpSpPr>
        <p:grpSp>
          <p:nvGrpSpPr>
            <p:cNvPr id="7" name="Group 6">
              <a:extLst>
                <a:ext uri="{FF2B5EF4-FFF2-40B4-BE49-F238E27FC236}">
                  <a16:creationId xmlns:a16="http://schemas.microsoft.com/office/drawing/2014/main" id="{4FC1A688-ED34-4FB0-A4C8-DDBA4DA1D5F5}"/>
                </a:ext>
              </a:extLst>
            </p:cNvPr>
            <p:cNvGrpSpPr/>
            <p:nvPr/>
          </p:nvGrpSpPr>
          <p:grpSpPr>
            <a:xfrm>
              <a:off x="-4160338" y="331805"/>
              <a:ext cx="12863837" cy="5393516"/>
              <a:chOff x="-3191074" y="-899586"/>
              <a:chExt cx="12863837" cy="5393516"/>
            </a:xfrm>
          </p:grpSpPr>
          <p:sp>
            <p:nvSpPr>
              <p:cNvPr id="29" name="Rectangle 28">
                <a:extLst>
                  <a:ext uri="{FF2B5EF4-FFF2-40B4-BE49-F238E27FC236}">
                    <a16:creationId xmlns:a16="http://schemas.microsoft.com/office/drawing/2014/main" id="{57181FAB-1EEB-4C19-A2A5-DEA27AAAB098}"/>
                  </a:ext>
                </a:extLst>
              </p:cNvPr>
              <p:cNvSpPr/>
              <p:nvPr/>
            </p:nvSpPr>
            <p:spPr>
              <a:xfrm>
                <a:off x="5655987" y="788170"/>
                <a:ext cx="1345467" cy="376773"/>
              </a:xfrm>
              <a:prstGeom prst="rect">
                <a:avLst/>
              </a:prstGeom>
            </p:spPr>
            <p:txBody>
              <a:bodyPr wrap="none">
                <a:spAutoFit/>
              </a:bodyPr>
              <a:lstStyle/>
              <a:p>
                <a:r>
                  <a:rPr lang="ar-EG" sz="1600" dirty="0">
                    <a:ea typeface="Times New Roman" panose="02020603050405020304" pitchFamily="18" charset="0"/>
                    <a:cs typeface="Simplified Arabic" panose="02020603050405020304" pitchFamily="18" charset="-78"/>
                  </a:rPr>
                  <a:t>دورة تقييم الواحة</a:t>
                </a:r>
                <a:endParaRPr lang="en-US" sz="1600" dirty="0"/>
              </a:p>
            </p:txBody>
          </p:sp>
          <p:sp>
            <p:nvSpPr>
              <p:cNvPr id="30" name="Rectangle 29">
                <a:extLst>
                  <a:ext uri="{FF2B5EF4-FFF2-40B4-BE49-F238E27FC236}">
                    <a16:creationId xmlns:a16="http://schemas.microsoft.com/office/drawing/2014/main" id="{73535DB5-E954-49BC-ADC1-1A1A7C43A1EF}"/>
                  </a:ext>
                </a:extLst>
              </p:cNvPr>
              <p:cNvSpPr/>
              <p:nvPr/>
            </p:nvSpPr>
            <p:spPr>
              <a:xfrm>
                <a:off x="-1776052" y="854511"/>
                <a:ext cx="5739195" cy="453866"/>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Aims and objectives of the interventions</a:t>
                </a:r>
                <a:endParaRPr lang="ar-SA" sz="1200" b="1" dirty="0">
                  <a:solidFill>
                    <a:schemeClr val="bg1"/>
                  </a:solidFill>
                </a:endParaRPr>
              </a:p>
              <a:p>
                <a:r>
                  <a:rPr lang="en-US" sz="1200" dirty="0">
                    <a:solidFill>
                      <a:schemeClr val="bg1"/>
                    </a:solidFill>
                  </a:rPr>
                  <a:t>The intended purpose over the life of the interventions</a:t>
                </a:r>
              </a:p>
            </p:txBody>
          </p:sp>
          <p:sp>
            <p:nvSpPr>
              <p:cNvPr id="31" name="Rectangle 30">
                <a:extLst>
                  <a:ext uri="{FF2B5EF4-FFF2-40B4-BE49-F238E27FC236}">
                    <a16:creationId xmlns:a16="http://schemas.microsoft.com/office/drawing/2014/main" id="{E3692E75-EF50-4468-839B-1161BE84FA86}"/>
                  </a:ext>
                </a:extLst>
              </p:cNvPr>
              <p:cNvSpPr/>
              <p:nvPr/>
            </p:nvSpPr>
            <p:spPr>
              <a:xfrm>
                <a:off x="-3191074" y="-128749"/>
                <a:ext cx="1240346" cy="4040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 Strategy</a:t>
                </a:r>
              </a:p>
              <a:p>
                <a:pPr algn="ctr"/>
                <a:r>
                  <a:rPr lang="en-US" sz="1200" b="1" dirty="0">
                    <a:solidFill>
                      <a:schemeClr val="tx1"/>
                    </a:solidFill>
                  </a:rPr>
                  <a:t>and </a:t>
                </a:r>
                <a:r>
                  <a:rPr lang="en-US" sz="1200" b="1" dirty="0" err="1">
                    <a:solidFill>
                      <a:schemeClr val="tx1"/>
                    </a:solidFill>
                  </a:rPr>
                  <a:t>programme</a:t>
                </a:r>
                <a:r>
                  <a:rPr lang="en-US" sz="1200" b="1" dirty="0">
                    <a:solidFill>
                      <a:schemeClr val="tx1"/>
                    </a:solidFill>
                  </a:rPr>
                  <a:t> appraisal</a:t>
                </a:r>
              </a:p>
            </p:txBody>
          </p:sp>
          <p:sp>
            <p:nvSpPr>
              <p:cNvPr id="32" name="Rectangle 31">
                <a:extLst>
                  <a:ext uri="{FF2B5EF4-FFF2-40B4-BE49-F238E27FC236}">
                    <a16:creationId xmlns:a16="http://schemas.microsoft.com/office/drawing/2014/main" id="{CF056714-A4C2-404B-A4C5-D12C59A22A68}"/>
                  </a:ext>
                </a:extLst>
              </p:cNvPr>
              <p:cNvSpPr/>
              <p:nvPr/>
            </p:nvSpPr>
            <p:spPr>
              <a:xfrm>
                <a:off x="8432417" y="0"/>
                <a:ext cx="1240346" cy="4040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 Evaluation</a:t>
                </a:r>
              </a:p>
            </p:txBody>
          </p:sp>
          <p:sp>
            <p:nvSpPr>
              <p:cNvPr id="33" name="Rectangle 32">
                <a:extLst>
                  <a:ext uri="{FF2B5EF4-FFF2-40B4-BE49-F238E27FC236}">
                    <a16:creationId xmlns:a16="http://schemas.microsoft.com/office/drawing/2014/main" id="{5993E996-C6C8-495D-9EE1-67581E30A4AD}"/>
                  </a:ext>
                </a:extLst>
              </p:cNvPr>
              <p:cNvSpPr/>
              <p:nvPr/>
            </p:nvSpPr>
            <p:spPr>
              <a:xfrm>
                <a:off x="-1777736" y="-899586"/>
                <a:ext cx="10116293" cy="453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 Tracking, impact assessment and learning</a:t>
                </a:r>
              </a:p>
            </p:txBody>
          </p:sp>
          <p:sp>
            <p:nvSpPr>
              <p:cNvPr id="34" name="Rectangle 33">
                <a:extLst>
                  <a:ext uri="{FF2B5EF4-FFF2-40B4-BE49-F238E27FC236}">
                    <a16:creationId xmlns:a16="http://schemas.microsoft.com/office/drawing/2014/main" id="{CE981BF6-138E-4F33-802E-B1CA946CBFA0}"/>
                  </a:ext>
                </a:extLst>
              </p:cNvPr>
              <p:cNvSpPr/>
              <p:nvPr/>
            </p:nvSpPr>
            <p:spPr>
              <a:xfrm>
                <a:off x="-1827748" y="-78577"/>
                <a:ext cx="6661005" cy="417571"/>
              </a:xfrm>
              <a:prstGeom prst="rect">
                <a:avLst/>
              </a:prstGeom>
              <a:solidFill>
                <a:srgbClr val="00506B"/>
              </a:solid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Contextual conditions and problems in relevant domain An analysis of the problems the intervention seeks to solve</a:t>
                </a:r>
                <a:endParaRPr lang="en-US" sz="1200" dirty="0">
                  <a:solidFill>
                    <a:schemeClr val="bg1"/>
                  </a:solidFill>
                </a:endParaRPr>
              </a:p>
            </p:txBody>
          </p:sp>
          <p:sp>
            <p:nvSpPr>
              <p:cNvPr id="35" name="Rectangle 34">
                <a:extLst>
                  <a:ext uri="{FF2B5EF4-FFF2-40B4-BE49-F238E27FC236}">
                    <a16:creationId xmlns:a16="http://schemas.microsoft.com/office/drawing/2014/main" id="{AFE68DE8-0F36-4A0D-88EB-9DD0AE276B30}"/>
                  </a:ext>
                </a:extLst>
              </p:cNvPr>
              <p:cNvSpPr/>
              <p:nvPr/>
            </p:nvSpPr>
            <p:spPr>
              <a:xfrm>
                <a:off x="6588602" y="-78577"/>
                <a:ext cx="1699943" cy="417571"/>
              </a:xfrm>
              <a:prstGeom prst="rect">
                <a:avLst/>
              </a:prstGeom>
              <a:solidFill>
                <a:srgbClr val="00506B"/>
              </a:solid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Impacts</a:t>
                </a:r>
              </a:p>
            </p:txBody>
          </p:sp>
          <p:sp>
            <p:nvSpPr>
              <p:cNvPr id="36" name="Rectangle 35">
                <a:extLst>
                  <a:ext uri="{FF2B5EF4-FFF2-40B4-BE49-F238E27FC236}">
                    <a16:creationId xmlns:a16="http://schemas.microsoft.com/office/drawing/2014/main" id="{642F5123-4DC7-4105-AC0C-30895EAD814E}"/>
                  </a:ext>
                </a:extLst>
              </p:cNvPr>
              <p:cNvSpPr/>
              <p:nvPr/>
            </p:nvSpPr>
            <p:spPr>
              <a:xfrm>
                <a:off x="6584076" y="844867"/>
                <a:ext cx="1704470" cy="306278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Outcomes </a:t>
                </a:r>
                <a:endParaRPr lang="ar-SA" sz="1200" b="1" dirty="0">
                  <a:solidFill>
                    <a:schemeClr val="bg1"/>
                  </a:solidFill>
                </a:endParaRPr>
              </a:p>
              <a:p>
                <a:pPr algn="ctr"/>
                <a:r>
                  <a:rPr lang="en-US" sz="1200" b="1" dirty="0">
                    <a:solidFill>
                      <a:schemeClr val="bg1"/>
                    </a:solidFill>
                  </a:rPr>
                  <a:t>Changes induced</a:t>
                </a:r>
              </a:p>
              <a:p>
                <a:pPr algn="ctr"/>
                <a:r>
                  <a:rPr lang="en-US" sz="1200" b="1" dirty="0">
                    <a:solidFill>
                      <a:schemeClr val="bg1"/>
                    </a:solidFill>
                  </a:rPr>
                  <a:t>by the interventions in</a:t>
                </a:r>
              </a:p>
              <a:p>
                <a:pPr algn="ctr"/>
                <a:r>
                  <a:rPr lang="en-US" sz="1200" b="1" dirty="0">
                    <a:solidFill>
                      <a:schemeClr val="bg1"/>
                    </a:solidFill>
                  </a:rPr>
                  <a:t>the </a:t>
                </a:r>
                <a:r>
                  <a:rPr lang="en-US" sz="1200" b="1" dirty="0" err="1">
                    <a:solidFill>
                      <a:schemeClr val="bg1"/>
                    </a:solidFill>
                  </a:rPr>
                  <a:t>behaviour</a:t>
                </a:r>
                <a:r>
                  <a:rPr lang="en-US" sz="1200" b="1" dirty="0">
                    <a:solidFill>
                      <a:schemeClr val="bg1"/>
                    </a:solidFill>
                  </a:rPr>
                  <a:t> performance and well-being of the</a:t>
                </a:r>
              </a:p>
              <a:p>
                <a:pPr algn="ctr"/>
                <a:r>
                  <a:rPr lang="en-US" sz="1200" b="1" dirty="0">
                    <a:solidFill>
                      <a:schemeClr val="bg1"/>
                    </a:solidFill>
                  </a:rPr>
                  <a:t>people. communities businesses and</a:t>
                </a:r>
              </a:p>
              <a:p>
                <a:pPr algn="ctr"/>
                <a:r>
                  <a:rPr lang="en-US" sz="1200" b="1" dirty="0" err="1">
                    <a:solidFill>
                      <a:schemeClr val="bg1"/>
                    </a:solidFill>
                  </a:rPr>
                  <a:t>organisations</a:t>
                </a:r>
                <a:r>
                  <a:rPr lang="en-US" sz="1200" b="1" dirty="0">
                    <a:solidFill>
                      <a:schemeClr val="bg1"/>
                    </a:solidFill>
                  </a:rPr>
                  <a:t> associated with the intervention directly and indirectly</a:t>
                </a:r>
              </a:p>
            </p:txBody>
          </p:sp>
          <p:grpSp>
            <p:nvGrpSpPr>
              <p:cNvPr id="37" name="Group 36">
                <a:extLst>
                  <a:ext uri="{FF2B5EF4-FFF2-40B4-BE49-F238E27FC236}">
                    <a16:creationId xmlns:a16="http://schemas.microsoft.com/office/drawing/2014/main" id="{F1400390-300F-4089-BBCF-5BEBF8E56E11}"/>
                  </a:ext>
                </a:extLst>
              </p:cNvPr>
              <p:cNvGrpSpPr/>
              <p:nvPr/>
            </p:nvGrpSpPr>
            <p:grpSpPr>
              <a:xfrm>
                <a:off x="-1827748" y="1588086"/>
                <a:ext cx="11500510" cy="2905844"/>
                <a:chOff x="-1169954" y="118831"/>
                <a:chExt cx="11500510" cy="2905844"/>
              </a:xfrm>
            </p:grpSpPr>
            <p:grpSp>
              <p:nvGrpSpPr>
                <p:cNvPr id="38" name="Group 37">
                  <a:extLst>
                    <a:ext uri="{FF2B5EF4-FFF2-40B4-BE49-F238E27FC236}">
                      <a16:creationId xmlns:a16="http://schemas.microsoft.com/office/drawing/2014/main" id="{6D473E9C-1C58-4ACD-BBDC-0B9339286CB1}"/>
                    </a:ext>
                  </a:extLst>
                </p:cNvPr>
                <p:cNvGrpSpPr/>
                <p:nvPr/>
              </p:nvGrpSpPr>
              <p:grpSpPr>
                <a:xfrm>
                  <a:off x="-1119942" y="118831"/>
                  <a:ext cx="8294693" cy="2319569"/>
                  <a:chOff x="-1389277" y="156409"/>
                  <a:chExt cx="7965879" cy="3187436"/>
                </a:xfrm>
              </p:grpSpPr>
              <p:sp>
                <p:nvSpPr>
                  <p:cNvPr id="42" name="Arrow: Pentagon 41">
                    <a:extLst>
                      <a:ext uri="{FF2B5EF4-FFF2-40B4-BE49-F238E27FC236}">
                        <a16:creationId xmlns:a16="http://schemas.microsoft.com/office/drawing/2014/main" id="{907D6BE9-5541-44C5-9B50-1D2B5176035C}"/>
                      </a:ext>
                    </a:extLst>
                  </p:cNvPr>
                  <p:cNvSpPr/>
                  <p:nvPr/>
                </p:nvSpPr>
                <p:spPr>
                  <a:xfrm>
                    <a:off x="-1389277" y="156409"/>
                    <a:ext cx="1974197" cy="3187436"/>
                  </a:xfrm>
                  <a:prstGeom prst="homePlate">
                    <a:avLst>
                      <a:gd name="adj" fmla="val 2624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506B"/>
                        </a:solidFill>
                      </a:rPr>
                      <a:t>Theory of change </a:t>
                    </a:r>
                  </a:p>
                  <a:p>
                    <a:pPr algn="ctr"/>
                    <a:r>
                      <a:rPr lang="en-US" sz="1100" dirty="0">
                        <a:solidFill>
                          <a:schemeClr val="tx1"/>
                        </a:solidFill>
                      </a:rPr>
                      <a:t>Why and how will the interventions address</a:t>
                    </a:r>
                  </a:p>
                  <a:p>
                    <a:pPr algn="ctr"/>
                    <a:r>
                      <a:rPr lang="en-US" sz="1100" dirty="0">
                        <a:solidFill>
                          <a:schemeClr val="tx1"/>
                        </a:solidFill>
                      </a:rPr>
                      <a:t>the market failures and other problems? Assumptions What factors must exist for</a:t>
                    </a:r>
                  </a:p>
                  <a:p>
                    <a:pPr algn="ctr"/>
                    <a:r>
                      <a:rPr lang="en-US" sz="1100" dirty="0">
                        <a:solidFill>
                          <a:schemeClr val="tx1"/>
                        </a:solidFill>
                      </a:rPr>
                      <a:t>success?</a:t>
                    </a:r>
                  </a:p>
                </p:txBody>
              </p:sp>
              <p:sp>
                <p:nvSpPr>
                  <p:cNvPr id="43" name="Arrow: Pentagon 42">
                    <a:extLst>
                      <a:ext uri="{FF2B5EF4-FFF2-40B4-BE49-F238E27FC236}">
                        <a16:creationId xmlns:a16="http://schemas.microsoft.com/office/drawing/2014/main" id="{CB76E9B3-7F1C-431E-B9F7-E20D94FCFA01}"/>
                      </a:ext>
                    </a:extLst>
                  </p:cNvPr>
                  <p:cNvSpPr/>
                  <p:nvPr/>
                </p:nvSpPr>
                <p:spPr>
                  <a:xfrm>
                    <a:off x="595233" y="156409"/>
                    <a:ext cx="1974197" cy="3187436"/>
                  </a:xfrm>
                  <a:prstGeom prst="homePlate">
                    <a:avLst>
                      <a:gd name="adj" fmla="val 2624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506B"/>
                        </a:solidFill>
                      </a:rPr>
                      <a:t>Inputs </a:t>
                    </a:r>
                    <a:r>
                      <a:rPr lang="en-US" sz="1100" dirty="0">
                        <a:solidFill>
                          <a:schemeClr val="tx1"/>
                        </a:solidFill>
                      </a:rPr>
                      <a:t>Resources -</a:t>
                    </a:r>
                  </a:p>
                  <a:p>
                    <a:pPr algn="ctr"/>
                    <a:r>
                      <a:rPr lang="en-US" sz="1100" dirty="0">
                        <a:solidFill>
                          <a:schemeClr val="tx1"/>
                        </a:solidFill>
                      </a:rPr>
                      <a:t>people, time, materials, funds - dedicated to the</a:t>
                    </a:r>
                  </a:p>
                  <a:p>
                    <a:pPr algn="ctr"/>
                    <a:r>
                      <a:rPr lang="en-US" sz="1100" dirty="0">
                        <a:solidFill>
                          <a:schemeClr val="tx1"/>
                        </a:solidFill>
                      </a:rPr>
                      <a:t>design and delivery of the interventions</a:t>
                    </a:r>
                  </a:p>
                </p:txBody>
              </p:sp>
              <p:sp>
                <p:nvSpPr>
                  <p:cNvPr id="44" name="Arrow: Pentagon 43">
                    <a:extLst>
                      <a:ext uri="{FF2B5EF4-FFF2-40B4-BE49-F238E27FC236}">
                        <a16:creationId xmlns:a16="http://schemas.microsoft.com/office/drawing/2014/main" id="{8C6BAD73-A279-44B3-8E38-1F8CA7DC03F1}"/>
                      </a:ext>
                    </a:extLst>
                  </p:cNvPr>
                  <p:cNvSpPr/>
                  <p:nvPr/>
                </p:nvSpPr>
                <p:spPr>
                  <a:xfrm>
                    <a:off x="2598819" y="156409"/>
                    <a:ext cx="1974197" cy="3187436"/>
                  </a:xfrm>
                  <a:prstGeom prst="homePlate">
                    <a:avLst>
                      <a:gd name="adj" fmla="val 2624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100" b="1" dirty="0">
                        <a:solidFill>
                          <a:srgbClr val="00506B"/>
                        </a:solidFill>
                      </a:rPr>
                      <a:t>Inputs </a:t>
                    </a:r>
                  </a:p>
                  <a:p>
                    <a:pPr algn="ctr">
                      <a:lnSpc>
                        <a:spcPct val="85000"/>
                      </a:lnSpc>
                    </a:pPr>
                    <a:r>
                      <a:rPr lang="en-US" sz="1100" dirty="0">
                        <a:solidFill>
                          <a:schemeClr val="tx1"/>
                        </a:solidFill>
                      </a:rPr>
                      <a:t>Resources -</a:t>
                    </a:r>
                  </a:p>
                  <a:p>
                    <a:pPr algn="ctr">
                      <a:lnSpc>
                        <a:spcPct val="85000"/>
                      </a:lnSpc>
                    </a:pPr>
                    <a:r>
                      <a:rPr lang="en-US" sz="1100" dirty="0">
                        <a:solidFill>
                          <a:schemeClr val="tx1"/>
                        </a:solidFill>
                      </a:rPr>
                      <a:t>processes The support and services provided by</a:t>
                    </a:r>
                  </a:p>
                  <a:p>
                    <a:pPr algn="ctr">
                      <a:lnSpc>
                        <a:spcPct val="85000"/>
                      </a:lnSpc>
                    </a:pPr>
                    <a:r>
                      <a:rPr lang="en-US" sz="1100" dirty="0">
                        <a:solidFill>
                          <a:schemeClr val="tx1"/>
                        </a:solidFill>
                      </a:rPr>
                      <a:t>partners jointly or severally to deliver the interventions</a:t>
                    </a:r>
                  </a:p>
                </p:txBody>
              </p:sp>
              <p:sp>
                <p:nvSpPr>
                  <p:cNvPr id="45" name="Arrow: Pentagon 44">
                    <a:extLst>
                      <a:ext uri="{FF2B5EF4-FFF2-40B4-BE49-F238E27FC236}">
                        <a16:creationId xmlns:a16="http://schemas.microsoft.com/office/drawing/2014/main" id="{286C3196-6C1E-4E2A-BF8A-EEA404E2F2EE}"/>
                      </a:ext>
                    </a:extLst>
                  </p:cNvPr>
                  <p:cNvSpPr/>
                  <p:nvPr/>
                </p:nvSpPr>
                <p:spPr>
                  <a:xfrm>
                    <a:off x="4602405" y="156409"/>
                    <a:ext cx="1974197" cy="3187436"/>
                  </a:xfrm>
                  <a:prstGeom prst="homePlate">
                    <a:avLst>
                      <a:gd name="adj" fmla="val 2624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100" b="1" dirty="0">
                        <a:solidFill>
                          <a:srgbClr val="00506B"/>
                        </a:solidFill>
                      </a:rPr>
                      <a:t>Gross outputs </a:t>
                    </a:r>
                  </a:p>
                  <a:p>
                    <a:pPr algn="ctr">
                      <a:lnSpc>
                        <a:spcPct val="85000"/>
                      </a:lnSpc>
                    </a:pPr>
                    <a:r>
                      <a:rPr lang="en-US" sz="1100" dirty="0">
                        <a:solidFill>
                          <a:schemeClr val="tx1"/>
                        </a:solidFill>
                      </a:rPr>
                      <a:t>Direct effects from</a:t>
                    </a:r>
                  </a:p>
                  <a:p>
                    <a:pPr algn="ctr">
                      <a:lnSpc>
                        <a:spcPct val="85000"/>
                      </a:lnSpc>
                    </a:pPr>
                    <a:r>
                      <a:rPr lang="en-US" sz="1100" dirty="0">
                        <a:solidFill>
                          <a:schemeClr val="tx1"/>
                        </a:solidFill>
                      </a:rPr>
                      <a:t>the interventions that can be targeted</a:t>
                    </a:r>
                    <a:endParaRPr lang="ar-SA" sz="1100" dirty="0">
                      <a:solidFill>
                        <a:schemeClr val="tx1"/>
                      </a:solidFill>
                    </a:endParaRPr>
                  </a:p>
                  <a:p>
                    <a:pPr algn="ctr">
                      <a:lnSpc>
                        <a:spcPct val="85000"/>
                      </a:lnSpc>
                    </a:pPr>
                    <a:r>
                      <a:rPr lang="en-US" sz="1100" b="1" dirty="0">
                        <a:solidFill>
                          <a:srgbClr val="00506B"/>
                        </a:solidFill>
                      </a:rPr>
                      <a:t>Net outputs</a:t>
                    </a:r>
                    <a:endParaRPr lang="ar-SA" sz="1100" b="1" dirty="0">
                      <a:solidFill>
                        <a:srgbClr val="00506B"/>
                      </a:solidFill>
                    </a:endParaRPr>
                  </a:p>
                  <a:p>
                    <a:pPr algn="ctr">
                      <a:lnSpc>
                        <a:spcPct val="85000"/>
                      </a:lnSpc>
                    </a:pPr>
                    <a:r>
                      <a:rPr lang="en-US" sz="1100" dirty="0">
                        <a:solidFill>
                          <a:schemeClr val="tx1"/>
                        </a:solidFill>
                      </a:rPr>
                      <a:t> adjusted for</a:t>
                    </a:r>
                  </a:p>
                  <a:p>
                    <a:pPr algn="ctr">
                      <a:lnSpc>
                        <a:spcPct val="85000"/>
                      </a:lnSpc>
                    </a:pPr>
                    <a:r>
                      <a:rPr lang="en-US" sz="1100" dirty="0">
                        <a:solidFill>
                          <a:schemeClr val="tx1"/>
                        </a:solidFill>
                      </a:rPr>
                      <a:t>deadweight, displacement and</a:t>
                    </a:r>
                  </a:p>
                  <a:p>
                    <a:pPr algn="ctr">
                      <a:lnSpc>
                        <a:spcPct val="85000"/>
                      </a:lnSpc>
                    </a:pPr>
                    <a:r>
                      <a:rPr lang="en-US" sz="1100" dirty="0">
                        <a:solidFill>
                          <a:schemeClr val="tx1"/>
                        </a:solidFill>
                      </a:rPr>
                      <a:t>multipliers</a:t>
                    </a:r>
                  </a:p>
                  <a:p>
                    <a:pPr algn="ctr">
                      <a:lnSpc>
                        <a:spcPct val="85000"/>
                      </a:lnSpc>
                    </a:pPr>
                    <a:endParaRPr lang="en-US" sz="1100" dirty="0">
                      <a:solidFill>
                        <a:schemeClr val="tx1"/>
                      </a:solidFill>
                    </a:endParaRPr>
                  </a:p>
                </p:txBody>
              </p:sp>
            </p:grpSp>
            <p:sp>
              <p:nvSpPr>
                <p:cNvPr id="39" name="Rectangle 38">
                  <a:extLst>
                    <a:ext uri="{FF2B5EF4-FFF2-40B4-BE49-F238E27FC236}">
                      <a16:creationId xmlns:a16="http://schemas.microsoft.com/office/drawing/2014/main" id="{D1CFEB9E-1347-405E-B816-5872A2CD18EF}"/>
                    </a:ext>
                  </a:extLst>
                </p:cNvPr>
                <p:cNvSpPr/>
                <p:nvPr/>
              </p:nvSpPr>
              <p:spPr>
                <a:xfrm>
                  <a:off x="3073577" y="2570810"/>
                  <a:ext cx="2955328" cy="453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3. Targeting and monitoring</a:t>
                  </a:r>
                </a:p>
              </p:txBody>
            </p:sp>
            <p:sp>
              <p:nvSpPr>
                <p:cNvPr id="40" name="Rectangle 39">
                  <a:extLst>
                    <a:ext uri="{FF2B5EF4-FFF2-40B4-BE49-F238E27FC236}">
                      <a16:creationId xmlns:a16="http://schemas.microsoft.com/office/drawing/2014/main" id="{63E9F3C9-CC69-4266-AA2D-71E180E9A01B}"/>
                    </a:ext>
                  </a:extLst>
                </p:cNvPr>
                <p:cNvSpPr/>
                <p:nvPr/>
              </p:nvSpPr>
              <p:spPr>
                <a:xfrm>
                  <a:off x="-1169954" y="2570810"/>
                  <a:ext cx="4172126" cy="453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2.  Priority and project appraisal</a:t>
                  </a:r>
                </a:p>
              </p:txBody>
            </p:sp>
            <p:sp>
              <p:nvSpPr>
                <p:cNvPr id="41" name="Rectangle 40">
                  <a:extLst>
                    <a:ext uri="{FF2B5EF4-FFF2-40B4-BE49-F238E27FC236}">
                      <a16:creationId xmlns:a16="http://schemas.microsoft.com/office/drawing/2014/main" id="{8AAF8C23-5D0E-4301-880A-1FA9B90FB043}"/>
                    </a:ext>
                  </a:extLst>
                </p:cNvPr>
                <p:cNvSpPr/>
                <p:nvPr/>
              </p:nvSpPr>
              <p:spPr>
                <a:xfrm>
                  <a:off x="6100309" y="2570810"/>
                  <a:ext cx="4230247" cy="453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4. Evaluation</a:t>
                  </a:r>
                </a:p>
              </p:txBody>
            </p:sp>
          </p:grpSp>
        </p:grpSp>
        <p:grpSp>
          <p:nvGrpSpPr>
            <p:cNvPr id="8" name="Group 7">
              <a:extLst>
                <a:ext uri="{FF2B5EF4-FFF2-40B4-BE49-F238E27FC236}">
                  <a16:creationId xmlns:a16="http://schemas.microsoft.com/office/drawing/2014/main" id="{86CE686E-1499-4D73-8E58-FC9C61F52CD0}"/>
                </a:ext>
              </a:extLst>
            </p:cNvPr>
            <p:cNvGrpSpPr/>
            <p:nvPr/>
          </p:nvGrpSpPr>
          <p:grpSpPr>
            <a:xfrm>
              <a:off x="-2223975" y="1585449"/>
              <a:ext cx="288425" cy="500453"/>
              <a:chOff x="-2084832" y="972037"/>
              <a:chExt cx="493776" cy="856763"/>
            </a:xfrm>
          </p:grpSpPr>
          <p:sp>
            <p:nvSpPr>
              <p:cNvPr id="27" name="Arrow: Chevron 26">
                <a:extLst>
                  <a:ext uri="{FF2B5EF4-FFF2-40B4-BE49-F238E27FC236}">
                    <a16:creationId xmlns:a16="http://schemas.microsoft.com/office/drawing/2014/main" id="{D28698B3-F48E-4360-A8B7-3DD978EF015E}"/>
                  </a:ext>
                </a:extLst>
              </p:cNvPr>
              <p:cNvSpPr/>
              <p:nvPr/>
            </p:nvSpPr>
            <p:spPr>
              <a:xfrm rot="5400000">
                <a:off x="-2084832" y="1335024"/>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8" name="Arrow: Chevron 27">
                <a:extLst>
                  <a:ext uri="{FF2B5EF4-FFF2-40B4-BE49-F238E27FC236}">
                    <a16:creationId xmlns:a16="http://schemas.microsoft.com/office/drawing/2014/main" id="{FF4FE56B-366D-44B5-B40C-BF3562596F87}"/>
                  </a:ext>
                </a:extLst>
              </p:cNvPr>
              <p:cNvSpPr/>
              <p:nvPr/>
            </p:nvSpPr>
            <p:spPr>
              <a:xfrm rot="5400000">
                <a:off x="-2084832" y="972037"/>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0" name="Group 9">
              <a:extLst>
                <a:ext uri="{FF2B5EF4-FFF2-40B4-BE49-F238E27FC236}">
                  <a16:creationId xmlns:a16="http://schemas.microsoft.com/office/drawing/2014/main" id="{2311AA31-B960-400D-907F-E5569AED0C32}"/>
                </a:ext>
              </a:extLst>
            </p:cNvPr>
            <p:cNvGrpSpPr/>
            <p:nvPr/>
          </p:nvGrpSpPr>
          <p:grpSpPr>
            <a:xfrm>
              <a:off x="-2223975" y="651936"/>
              <a:ext cx="288425" cy="500453"/>
              <a:chOff x="-2084832" y="972037"/>
              <a:chExt cx="493776" cy="856763"/>
            </a:xfrm>
          </p:grpSpPr>
          <p:sp>
            <p:nvSpPr>
              <p:cNvPr id="25" name="Arrow: Chevron 24">
                <a:extLst>
                  <a:ext uri="{FF2B5EF4-FFF2-40B4-BE49-F238E27FC236}">
                    <a16:creationId xmlns:a16="http://schemas.microsoft.com/office/drawing/2014/main" id="{EC430B56-DB7E-4555-B551-AC6CDD3ABA09}"/>
                  </a:ext>
                </a:extLst>
              </p:cNvPr>
              <p:cNvSpPr/>
              <p:nvPr/>
            </p:nvSpPr>
            <p:spPr>
              <a:xfrm rot="5400000">
                <a:off x="-2084832" y="1335024"/>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6" name="Arrow: Chevron 25">
                <a:extLst>
                  <a:ext uri="{FF2B5EF4-FFF2-40B4-BE49-F238E27FC236}">
                    <a16:creationId xmlns:a16="http://schemas.microsoft.com/office/drawing/2014/main" id="{99B675D7-3C04-470A-875E-2D4C6D551FEC}"/>
                  </a:ext>
                </a:extLst>
              </p:cNvPr>
              <p:cNvSpPr/>
              <p:nvPr/>
            </p:nvSpPr>
            <p:spPr>
              <a:xfrm rot="5400000">
                <a:off x="-2084832" y="972037"/>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1" name="Group 10">
              <a:extLst>
                <a:ext uri="{FF2B5EF4-FFF2-40B4-BE49-F238E27FC236}">
                  <a16:creationId xmlns:a16="http://schemas.microsoft.com/office/drawing/2014/main" id="{CBDCA042-4333-44CF-B59F-51158D2B1161}"/>
                </a:ext>
              </a:extLst>
            </p:cNvPr>
            <p:cNvGrpSpPr/>
            <p:nvPr/>
          </p:nvGrpSpPr>
          <p:grpSpPr>
            <a:xfrm rot="5400000">
              <a:off x="4571746" y="669155"/>
              <a:ext cx="337348" cy="1465112"/>
              <a:chOff x="-2084832" y="972037"/>
              <a:chExt cx="493776" cy="938700"/>
            </a:xfrm>
          </p:grpSpPr>
          <p:sp>
            <p:nvSpPr>
              <p:cNvPr id="23" name="Arrow: Chevron 22">
                <a:extLst>
                  <a:ext uri="{FF2B5EF4-FFF2-40B4-BE49-F238E27FC236}">
                    <a16:creationId xmlns:a16="http://schemas.microsoft.com/office/drawing/2014/main" id="{81C9EB59-EC84-4BD4-8965-F6B0D16DD7E2}"/>
                  </a:ext>
                </a:extLst>
              </p:cNvPr>
              <p:cNvSpPr/>
              <p:nvPr/>
            </p:nvSpPr>
            <p:spPr>
              <a:xfrm rot="5400000">
                <a:off x="-2084832" y="1416961"/>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Arrow: Chevron 23">
                <a:extLst>
                  <a:ext uri="{FF2B5EF4-FFF2-40B4-BE49-F238E27FC236}">
                    <a16:creationId xmlns:a16="http://schemas.microsoft.com/office/drawing/2014/main" id="{0CF075A4-5341-42B7-BC5F-3ADE7044F4E4}"/>
                  </a:ext>
                </a:extLst>
              </p:cNvPr>
              <p:cNvSpPr/>
              <p:nvPr/>
            </p:nvSpPr>
            <p:spPr>
              <a:xfrm rot="5400000">
                <a:off x="-2084832" y="972037"/>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2" name="Group 11">
              <a:extLst>
                <a:ext uri="{FF2B5EF4-FFF2-40B4-BE49-F238E27FC236}">
                  <a16:creationId xmlns:a16="http://schemas.microsoft.com/office/drawing/2014/main" id="{C8B8CAFC-0AFC-4A97-B692-AA8564179CF4}"/>
                </a:ext>
              </a:extLst>
            </p:cNvPr>
            <p:cNvGrpSpPr/>
            <p:nvPr/>
          </p:nvGrpSpPr>
          <p:grpSpPr>
            <a:xfrm flipV="1">
              <a:off x="6299949" y="1526771"/>
              <a:ext cx="288425" cy="500453"/>
              <a:chOff x="-2084832" y="972037"/>
              <a:chExt cx="493776" cy="856763"/>
            </a:xfrm>
          </p:grpSpPr>
          <p:sp>
            <p:nvSpPr>
              <p:cNvPr id="21" name="Arrow: Chevron 20">
                <a:extLst>
                  <a:ext uri="{FF2B5EF4-FFF2-40B4-BE49-F238E27FC236}">
                    <a16:creationId xmlns:a16="http://schemas.microsoft.com/office/drawing/2014/main" id="{AA13E42D-2B59-4F42-86B3-F4EC877C299C}"/>
                  </a:ext>
                </a:extLst>
              </p:cNvPr>
              <p:cNvSpPr/>
              <p:nvPr/>
            </p:nvSpPr>
            <p:spPr>
              <a:xfrm rot="5400000">
                <a:off x="-2084832" y="1335024"/>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2" name="Arrow: Chevron 21">
                <a:extLst>
                  <a:ext uri="{FF2B5EF4-FFF2-40B4-BE49-F238E27FC236}">
                    <a16:creationId xmlns:a16="http://schemas.microsoft.com/office/drawing/2014/main" id="{9B7A094F-A686-4812-B7FD-B9A5A20690A7}"/>
                  </a:ext>
                </a:extLst>
              </p:cNvPr>
              <p:cNvSpPr/>
              <p:nvPr/>
            </p:nvSpPr>
            <p:spPr>
              <a:xfrm rot="5400000">
                <a:off x="-2084832" y="972037"/>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3" name="Group 12">
              <a:extLst>
                <a:ext uri="{FF2B5EF4-FFF2-40B4-BE49-F238E27FC236}">
                  <a16:creationId xmlns:a16="http://schemas.microsoft.com/office/drawing/2014/main" id="{BE54115C-C836-4BCF-8E09-E44441E15F61}"/>
                </a:ext>
              </a:extLst>
            </p:cNvPr>
            <p:cNvGrpSpPr/>
            <p:nvPr/>
          </p:nvGrpSpPr>
          <p:grpSpPr>
            <a:xfrm rot="5400000">
              <a:off x="4157447" y="1108548"/>
              <a:ext cx="369335" cy="2411157"/>
              <a:chOff x="-2084832" y="972037"/>
              <a:chExt cx="493777" cy="960557"/>
            </a:xfrm>
          </p:grpSpPr>
          <p:sp>
            <p:nvSpPr>
              <p:cNvPr id="19" name="Arrow: Chevron 18">
                <a:extLst>
                  <a:ext uri="{FF2B5EF4-FFF2-40B4-BE49-F238E27FC236}">
                    <a16:creationId xmlns:a16="http://schemas.microsoft.com/office/drawing/2014/main" id="{7165B56A-9D50-44DE-B808-D5A9E195C5BA}"/>
                  </a:ext>
                </a:extLst>
              </p:cNvPr>
              <p:cNvSpPr/>
              <p:nvPr/>
            </p:nvSpPr>
            <p:spPr>
              <a:xfrm rot="5400000">
                <a:off x="-2084831" y="1438818"/>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Arrow: Chevron 19">
                <a:extLst>
                  <a:ext uri="{FF2B5EF4-FFF2-40B4-BE49-F238E27FC236}">
                    <a16:creationId xmlns:a16="http://schemas.microsoft.com/office/drawing/2014/main" id="{86740B56-6A59-46A5-AF17-7DB4F7C4BE0A}"/>
                  </a:ext>
                </a:extLst>
              </p:cNvPr>
              <p:cNvSpPr/>
              <p:nvPr/>
            </p:nvSpPr>
            <p:spPr>
              <a:xfrm rot="5400000">
                <a:off x="-2084832" y="972037"/>
                <a:ext cx="493776" cy="493776"/>
              </a:xfrm>
              <a:prstGeom prst="chevron">
                <a:avLst>
                  <a:gd name="adj" fmla="val 388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cxnSp>
          <p:nvCxnSpPr>
            <p:cNvPr id="14" name="Straight Arrow Connector 13">
              <a:extLst>
                <a:ext uri="{FF2B5EF4-FFF2-40B4-BE49-F238E27FC236}">
                  <a16:creationId xmlns:a16="http://schemas.microsoft.com/office/drawing/2014/main" id="{67D59994-B9E9-4AB7-A1ED-4045BDBCFF97}"/>
                </a:ext>
              </a:extLst>
            </p:cNvPr>
            <p:cNvCxnSpPr/>
            <p:nvPr/>
          </p:nvCxnSpPr>
          <p:spPr>
            <a:xfrm>
              <a:off x="-262233" y="5498388"/>
              <a:ext cx="12637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8D18406B-22EA-495D-8532-6E088D293FEB}"/>
                </a:ext>
              </a:extLst>
            </p:cNvPr>
            <p:cNvCxnSpPr>
              <a:cxnSpLocks/>
            </p:cNvCxnSpPr>
            <p:nvPr/>
          </p:nvCxnSpPr>
          <p:spPr>
            <a:xfrm>
              <a:off x="3664198" y="5498388"/>
              <a:ext cx="6440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Curved 15">
              <a:extLst>
                <a:ext uri="{FF2B5EF4-FFF2-40B4-BE49-F238E27FC236}">
                  <a16:creationId xmlns:a16="http://schemas.microsoft.com/office/drawing/2014/main" id="{29985E8B-8959-4E5F-8ACA-0992ADB16E14}"/>
                </a:ext>
              </a:extLst>
            </p:cNvPr>
            <p:cNvCxnSpPr>
              <a:cxnSpLocks/>
            </p:cNvCxnSpPr>
            <p:nvPr/>
          </p:nvCxnSpPr>
          <p:spPr>
            <a:xfrm rot="5400000" flipH="1" flipV="1">
              <a:off x="7236777" y="4962971"/>
              <a:ext cx="890016" cy="437260"/>
            </a:xfrm>
            <a:prstGeom prst="curvedConnector3">
              <a:avLst>
                <a:gd name="adj1" fmla="val 1506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1572C7E7-2513-49D9-8B0F-2A88348A6FD0}"/>
                </a:ext>
              </a:extLst>
            </p:cNvPr>
            <p:cNvCxnSpPr>
              <a:cxnSpLocks/>
            </p:cNvCxnSpPr>
            <p:nvPr/>
          </p:nvCxnSpPr>
          <p:spPr>
            <a:xfrm rot="10800000" flipV="1">
              <a:off x="-3694176" y="326760"/>
              <a:ext cx="774184" cy="558737"/>
            </a:xfrm>
            <a:prstGeom prst="curvedConnector3">
              <a:avLst>
                <a:gd name="adj1" fmla="val 1066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1CEFB8F0-4B9B-4F39-8828-48D4B5F5EA81}"/>
                </a:ext>
              </a:extLst>
            </p:cNvPr>
            <p:cNvCxnSpPr>
              <a:cxnSpLocks/>
            </p:cNvCxnSpPr>
            <p:nvPr/>
          </p:nvCxnSpPr>
          <p:spPr>
            <a:xfrm>
              <a:off x="-3812547" y="5271456"/>
              <a:ext cx="794742" cy="355152"/>
            </a:xfrm>
            <a:prstGeom prst="curvedConnector3">
              <a:avLst>
                <a:gd name="adj1" fmla="val -62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98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إجراءات تقييم الواحة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9" name="Rectangle 8">
            <a:extLst>
              <a:ext uri="{FF2B5EF4-FFF2-40B4-BE49-F238E27FC236}">
                <a16:creationId xmlns:a16="http://schemas.microsoft.com/office/drawing/2014/main" id="{CCAA0A0D-228B-49B5-A037-67DE17799503}"/>
              </a:ext>
            </a:extLst>
          </p:cNvPr>
          <p:cNvSpPr/>
          <p:nvPr/>
        </p:nvSpPr>
        <p:spPr>
          <a:xfrm>
            <a:off x="633046" y="1257339"/>
            <a:ext cx="11007266" cy="369332"/>
          </a:xfrm>
          <a:prstGeom prst="rect">
            <a:avLst/>
          </a:prstGeom>
        </p:spPr>
        <p:txBody>
          <a:bodyPr wrap="square">
            <a:spAutoFit/>
          </a:bodyPr>
          <a:lstStyle/>
          <a:p>
            <a:pPr algn="ctr" rtl="1"/>
            <a:r>
              <a:rPr lang="ar-SA" b="1" dirty="0"/>
              <a:t>ويتم التمييز عادة بين منهجين للتقويم هما منهج التأثير النظري ومنهج التأثير المضاد للواقع :</a:t>
            </a:r>
          </a:p>
        </p:txBody>
      </p:sp>
      <p:grpSp>
        <p:nvGrpSpPr>
          <p:cNvPr id="48" name="Group 47">
            <a:extLst>
              <a:ext uri="{FF2B5EF4-FFF2-40B4-BE49-F238E27FC236}">
                <a16:creationId xmlns:a16="http://schemas.microsoft.com/office/drawing/2014/main" id="{81185356-9BC1-4188-9A11-87887599974B}"/>
              </a:ext>
            </a:extLst>
          </p:cNvPr>
          <p:cNvGrpSpPr/>
          <p:nvPr/>
        </p:nvGrpSpPr>
        <p:grpSpPr>
          <a:xfrm>
            <a:off x="6601968" y="2046492"/>
            <a:ext cx="5096257" cy="3554169"/>
            <a:chOff x="6601968" y="2046492"/>
            <a:chExt cx="5096257" cy="3554169"/>
          </a:xfrm>
        </p:grpSpPr>
        <p:sp>
          <p:nvSpPr>
            <p:cNvPr id="3" name="Rectangle 2">
              <a:extLst>
                <a:ext uri="{FF2B5EF4-FFF2-40B4-BE49-F238E27FC236}">
                  <a16:creationId xmlns:a16="http://schemas.microsoft.com/office/drawing/2014/main" id="{49980309-7F35-42B0-92B0-F2D5301B316A}"/>
                </a:ext>
              </a:extLst>
            </p:cNvPr>
            <p:cNvSpPr/>
            <p:nvPr/>
          </p:nvSpPr>
          <p:spPr>
            <a:xfrm>
              <a:off x="6601968" y="2322576"/>
              <a:ext cx="4751832" cy="327808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C3942782-6445-4D17-AC7E-0B11BA529F87}"/>
                </a:ext>
              </a:extLst>
            </p:cNvPr>
            <p:cNvGrpSpPr/>
            <p:nvPr/>
          </p:nvGrpSpPr>
          <p:grpSpPr>
            <a:xfrm>
              <a:off x="8266176" y="2046492"/>
              <a:ext cx="3432049" cy="947820"/>
              <a:chOff x="8266176" y="2046492"/>
              <a:chExt cx="3432049" cy="947820"/>
            </a:xfrm>
          </p:grpSpPr>
          <p:sp>
            <p:nvSpPr>
              <p:cNvPr id="4" name="Arrow: Pentagon 3">
                <a:extLst>
                  <a:ext uri="{FF2B5EF4-FFF2-40B4-BE49-F238E27FC236}">
                    <a16:creationId xmlns:a16="http://schemas.microsoft.com/office/drawing/2014/main" id="{87584044-2178-463F-A113-486B1D72CB4A}"/>
                  </a:ext>
                </a:extLst>
              </p:cNvPr>
              <p:cNvSpPr/>
              <p:nvPr/>
            </p:nvSpPr>
            <p:spPr>
              <a:xfrm flipH="1">
                <a:off x="8266176" y="2046492"/>
                <a:ext cx="3432048" cy="671736"/>
              </a:xfrm>
              <a:prstGeom prst="homePlat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latin typeface="Calibri" panose="020F0502020204030204" pitchFamily="34" charset="0"/>
                    <a:ea typeface="Calibri" panose="020F0502020204030204" pitchFamily="34" charset="0"/>
                  </a:rPr>
                  <a:t>منهج التأثير "النظري</a:t>
                </a:r>
                <a:r>
                  <a:rPr lang="ar-SA" b="1" dirty="0">
                    <a:latin typeface="Calibri" panose="020F0502020204030204" pitchFamily="34" charset="0"/>
                    <a:ea typeface="Calibri" panose="020F0502020204030204" pitchFamily="34" charset="0"/>
                  </a:rPr>
                  <a:t>"</a:t>
                </a:r>
                <a:endParaRPr lang="en-US" b="1" dirty="0"/>
              </a:p>
            </p:txBody>
          </p:sp>
          <p:sp>
            <p:nvSpPr>
              <p:cNvPr id="5" name="Right Triangle 4">
                <a:extLst>
                  <a:ext uri="{FF2B5EF4-FFF2-40B4-BE49-F238E27FC236}">
                    <a16:creationId xmlns:a16="http://schemas.microsoft.com/office/drawing/2014/main" id="{99D6DAEC-DBA4-4A9E-ABE7-188AAAE50EDA}"/>
                  </a:ext>
                </a:extLst>
              </p:cNvPr>
              <p:cNvSpPr/>
              <p:nvPr/>
            </p:nvSpPr>
            <p:spPr>
              <a:xfrm flipV="1">
                <a:off x="11353801" y="2709869"/>
                <a:ext cx="344424" cy="284443"/>
              </a:xfrm>
              <a:prstGeom prst="rtTriangle">
                <a:avLst/>
              </a:prstGeom>
              <a:solidFill>
                <a:srgbClr val="00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B68C8868-D818-4B21-B7E0-B43FB157D400}"/>
                </a:ext>
              </a:extLst>
            </p:cNvPr>
            <p:cNvSpPr/>
            <p:nvPr/>
          </p:nvSpPr>
          <p:spPr>
            <a:xfrm>
              <a:off x="6984492" y="3297234"/>
              <a:ext cx="3986784" cy="1685077"/>
            </a:xfrm>
            <a:prstGeom prst="rect">
              <a:avLst/>
            </a:prstGeom>
          </p:spPr>
          <p:txBody>
            <a:bodyPr wrap="square">
              <a:spAutoFit/>
            </a:bodyPr>
            <a:lstStyle/>
            <a:p>
              <a:pPr marL="342900" marR="0" lvl="0" indent="-342900" algn="just" rtl="1">
                <a:lnSpc>
                  <a:spcPct val="115000"/>
                </a:lnSpc>
                <a:spcBef>
                  <a:spcPts val="0"/>
                </a:spcBef>
                <a:spcAft>
                  <a:spcPts val="0"/>
                </a:spcAft>
                <a:buFont typeface="Symbol" panose="05050102010706020507" pitchFamily="18" charset="2"/>
                <a:buChar char=""/>
              </a:pPr>
              <a:r>
                <a:rPr lang="ar-EG" dirty="0">
                  <a:latin typeface="Calibri" panose="020F0502020204030204" pitchFamily="34" charset="0"/>
                  <a:ea typeface="Calibri" panose="020F0502020204030204" pitchFamily="34" charset="0"/>
                </a:rPr>
                <a:t>الذي يتبع كل خطوة بمنطق التداخل ويركز على الآليات المؤدية إلى التغيير المرتقب. وهو مناسب بشكل خاص للإجابة على بعض الأسئلة مثل "لماذا" ، "كيف" و "في أي سياق" يعمل التداخل.</a:t>
              </a:r>
              <a:endParaRPr lang="en-US" dirty="0">
                <a:latin typeface="Calibri" panose="020F0502020204030204" pitchFamily="34" charset="0"/>
                <a:ea typeface="Calibri" panose="020F050202020403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704D42EF-E70B-4D96-BCE4-945EE93E8B64}"/>
              </a:ext>
            </a:extLst>
          </p:cNvPr>
          <p:cNvGrpSpPr/>
          <p:nvPr/>
        </p:nvGrpSpPr>
        <p:grpSpPr>
          <a:xfrm>
            <a:off x="1040422" y="2046492"/>
            <a:ext cx="5096257" cy="3572916"/>
            <a:chOff x="6601968" y="2046492"/>
            <a:chExt cx="5096257" cy="3572916"/>
          </a:xfrm>
        </p:grpSpPr>
        <p:sp>
          <p:nvSpPr>
            <p:cNvPr id="52" name="Rectangle 51">
              <a:extLst>
                <a:ext uri="{FF2B5EF4-FFF2-40B4-BE49-F238E27FC236}">
                  <a16:creationId xmlns:a16="http://schemas.microsoft.com/office/drawing/2014/main" id="{965E09EB-25B5-457E-9953-776B90DEC57D}"/>
                </a:ext>
              </a:extLst>
            </p:cNvPr>
            <p:cNvSpPr/>
            <p:nvPr/>
          </p:nvSpPr>
          <p:spPr>
            <a:xfrm>
              <a:off x="6601968" y="2322576"/>
              <a:ext cx="4751832" cy="327808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09F84562-C74A-41F1-B1EE-125FF232D49A}"/>
                </a:ext>
              </a:extLst>
            </p:cNvPr>
            <p:cNvGrpSpPr/>
            <p:nvPr/>
          </p:nvGrpSpPr>
          <p:grpSpPr>
            <a:xfrm>
              <a:off x="8266176" y="2046492"/>
              <a:ext cx="3432049" cy="947820"/>
              <a:chOff x="8266176" y="2046492"/>
              <a:chExt cx="3432049" cy="947820"/>
            </a:xfrm>
          </p:grpSpPr>
          <p:sp>
            <p:nvSpPr>
              <p:cNvPr id="55" name="Arrow: Pentagon 54">
                <a:extLst>
                  <a:ext uri="{FF2B5EF4-FFF2-40B4-BE49-F238E27FC236}">
                    <a16:creationId xmlns:a16="http://schemas.microsoft.com/office/drawing/2014/main" id="{0CC768FB-F772-42F0-A566-C10F02043142}"/>
                  </a:ext>
                </a:extLst>
              </p:cNvPr>
              <p:cNvSpPr/>
              <p:nvPr/>
            </p:nvSpPr>
            <p:spPr>
              <a:xfrm flipH="1">
                <a:off x="8266176" y="2046492"/>
                <a:ext cx="3432048" cy="671736"/>
              </a:xfrm>
              <a:prstGeom prst="homePlat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latin typeface="Calibri" panose="020F0502020204030204" pitchFamily="34" charset="0"/>
                    <a:ea typeface="Calibri" panose="020F0502020204030204" pitchFamily="34" charset="0"/>
                  </a:rPr>
                  <a:t>منهج التأثير "المضاد للواقع" </a:t>
                </a:r>
                <a:endParaRPr lang="en-US" b="1" dirty="0"/>
              </a:p>
            </p:txBody>
          </p:sp>
          <p:sp>
            <p:nvSpPr>
              <p:cNvPr id="56" name="Right Triangle 55">
                <a:extLst>
                  <a:ext uri="{FF2B5EF4-FFF2-40B4-BE49-F238E27FC236}">
                    <a16:creationId xmlns:a16="http://schemas.microsoft.com/office/drawing/2014/main" id="{176433C9-5F7D-4898-9431-31B048AEACF5}"/>
                  </a:ext>
                </a:extLst>
              </p:cNvPr>
              <p:cNvSpPr/>
              <p:nvPr/>
            </p:nvSpPr>
            <p:spPr>
              <a:xfrm flipV="1">
                <a:off x="11353801" y="2709869"/>
                <a:ext cx="344424" cy="284443"/>
              </a:xfrm>
              <a:prstGeom prst="rtTriangle">
                <a:avLst/>
              </a:prstGeom>
              <a:solidFill>
                <a:srgbClr val="00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145F49A0-F38F-4337-8C71-C56A30F0351D}"/>
                </a:ext>
              </a:extLst>
            </p:cNvPr>
            <p:cNvSpPr/>
            <p:nvPr/>
          </p:nvSpPr>
          <p:spPr>
            <a:xfrm>
              <a:off x="6984492" y="3297234"/>
              <a:ext cx="3986784" cy="2322174"/>
            </a:xfrm>
            <a:prstGeom prst="rect">
              <a:avLst/>
            </a:prstGeom>
          </p:spPr>
          <p:txBody>
            <a:bodyPr wrap="square">
              <a:spAutoFit/>
            </a:bodyPr>
            <a:lstStyle/>
            <a:p>
              <a:pPr marL="342900" marR="0" lvl="0" indent="-342900" algn="just" rtl="1">
                <a:lnSpc>
                  <a:spcPct val="115000"/>
                </a:lnSpc>
                <a:spcBef>
                  <a:spcPts val="0"/>
                </a:spcBef>
                <a:spcAft>
                  <a:spcPts val="0"/>
                </a:spcAft>
                <a:buFont typeface="Symbol" panose="05050102010706020507" pitchFamily="18" charset="2"/>
                <a:buChar char=""/>
              </a:pPr>
              <a:r>
                <a:rPr lang="ar-EG" dirty="0">
                  <a:latin typeface="Calibri" panose="020F0502020204030204" pitchFamily="34" charset="0"/>
                  <a:ea typeface="Calibri" panose="020F0502020204030204" pitchFamily="34" charset="0"/>
                </a:rPr>
                <a:t>وهو منهج المقارنات ويشمل استخدام مجموعات التحكم أو المقارنة، وهو تقييم مفيد بشكل خاص في الإجابة عن "مقدار" التغيير الناجم عن التداخل ومقارنة تأثيرات الأدوات المختلفة، أو نفس الأداة المطبقة على المجموعات المستهدفة المختلفة ومعرفة التأثير جراء ذلك.</a:t>
              </a:r>
              <a:endParaRPr lang="en-US" dirty="0">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06057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إجراءات تقييم الواحة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9" name="Rectangle 8">
            <a:extLst>
              <a:ext uri="{FF2B5EF4-FFF2-40B4-BE49-F238E27FC236}">
                <a16:creationId xmlns:a16="http://schemas.microsoft.com/office/drawing/2014/main" id="{CCAA0A0D-228B-49B5-A037-67DE17799503}"/>
              </a:ext>
            </a:extLst>
          </p:cNvPr>
          <p:cNvSpPr/>
          <p:nvPr/>
        </p:nvSpPr>
        <p:spPr>
          <a:xfrm>
            <a:off x="633046" y="1257339"/>
            <a:ext cx="11007266" cy="369332"/>
          </a:xfrm>
          <a:prstGeom prst="rect">
            <a:avLst/>
          </a:prstGeom>
        </p:spPr>
        <p:txBody>
          <a:bodyPr wrap="square">
            <a:spAutoFit/>
          </a:bodyPr>
          <a:lstStyle/>
          <a:p>
            <a:pPr algn="ctr" rtl="1"/>
            <a:r>
              <a:rPr lang="ar-SA" b="1" dirty="0"/>
              <a:t> ومن المؤشرات الأكثر شيوعًا ما يلي:</a:t>
            </a:r>
          </a:p>
        </p:txBody>
      </p:sp>
      <p:grpSp>
        <p:nvGrpSpPr>
          <p:cNvPr id="13" name="Group 12">
            <a:extLst>
              <a:ext uri="{FF2B5EF4-FFF2-40B4-BE49-F238E27FC236}">
                <a16:creationId xmlns:a16="http://schemas.microsoft.com/office/drawing/2014/main" id="{CE659BFE-B4EB-457B-9EB6-E167E8ACA216}"/>
              </a:ext>
            </a:extLst>
          </p:cNvPr>
          <p:cNvGrpSpPr/>
          <p:nvPr/>
        </p:nvGrpSpPr>
        <p:grpSpPr>
          <a:xfrm>
            <a:off x="6784848" y="2094836"/>
            <a:ext cx="5001531" cy="3820780"/>
            <a:chOff x="4278581" y="2231136"/>
            <a:chExt cx="6833139" cy="3820780"/>
          </a:xfrm>
        </p:grpSpPr>
        <p:cxnSp>
          <p:nvCxnSpPr>
            <p:cNvPr id="7" name="Straight Connector 6">
              <a:extLst>
                <a:ext uri="{FF2B5EF4-FFF2-40B4-BE49-F238E27FC236}">
                  <a16:creationId xmlns:a16="http://schemas.microsoft.com/office/drawing/2014/main" id="{55455887-60D9-4194-A91F-0444F824278E}"/>
                </a:ext>
              </a:extLst>
            </p:cNvPr>
            <p:cNvCxnSpPr/>
            <p:nvPr/>
          </p:nvCxnSpPr>
          <p:spPr>
            <a:xfrm>
              <a:off x="11082528" y="2231136"/>
              <a:ext cx="0" cy="376732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C975E77-DC33-439A-9ACB-B552306D9A5C}"/>
                </a:ext>
              </a:extLst>
            </p:cNvPr>
            <p:cNvGrpSpPr/>
            <p:nvPr/>
          </p:nvGrpSpPr>
          <p:grpSpPr>
            <a:xfrm>
              <a:off x="4278581" y="2428806"/>
              <a:ext cx="6833139" cy="3623110"/>
              <a:chOff x="4278581" y="2428806"/>
              <a:chExt cx="6833139" cy="3623110"/>
            </a:xfrm>
          </p:grpSpPr>
          <p:grpSp>
            <p:nvGrpSpPr>
              <p:cNvPr id="11" name="Group 10">
                <a:extLst>
                  <a:ext uri="{FF2B5EF4-FFF2-40B4-BE49-F238E27FC236}">
                    <a16:creationId xmlns:a16="http://schemas.microsoft.com/office/drawing/2014/main" id="{348C73E4-6DF1-4BC5-BBC1-2529977F277D}"/>
                  </a:ext>
                </a:extLst>
              </p:cNvPr>
              <p:cNvGrpSpPr/>
              <p:nvPr/>
            </p:nvGrpSpPr>
            <p:grpSpPr>
              <a:xfrm>
                <a:off x="4278581" y="2428806"/>
                <a:ext cx="6833139" cy="557784"/>
                <a:chOff x="4313395" y="2428806"/>
                <a:chExt cx="6833139" cy="557784"/>
              </a:xfrm>
            </p:grpSpPr>
            <p:sp>
              <p:nvSpPr>
                <p:cNvPr id="8" name="Arrow: Pentagon 7">
                  <a:extLst>
                    <a:ext uri="{FF2B5EF4-FFF2-40B4-BE49-F238E27FC236}">
                      <a16:creationId xmlns:a16="http://schemas.microsoft.com/office/drawing/2014/main" id="{D3F44FE6-87BE-45CB-8023-1831E5BC8B1B}"/>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1</a:t>
                  </a:r>
                  <a:endParaRPr lang="en-US" b="1" dirty="0"/>
                </a:p>
              </p:txBody>
            </p:sp>
            <p:sp>
              <p:nvSpPr>
                <p:cNvPr id="10" name="Rectangle 9">
                  <a:extLst>
                    <a:ext uri="{FF2B5EF4-FFF2-40B4-BE49-F238E27FC236}">
                      <a16:creationId xmlns:a16="http://schemas.microsoft.com/office/drawing/2014/main" id="{0C2493F2-471D-4337-A749-56A0BC3A69B7}"/>
                    </a:ext>
                  </a:extLst>
                </p:cNvPr>
                <p:cNvSpPr/>
                <p:nvPr/>
              </p:nvSpPr>
              <p:spPr>
                <a:xfrm>
                  <a:off x="4313395" y="2519955"/>
                  <a:ext cx="6096000" cy="375487"/>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مدى تطوير مساحة الأرض (بالهكتارات) وانشاء مبني مساحته (بالمتر المربع).</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2FD35E06-69A7-4ACD-9052-CE20FF6DE7D8}"/>
                  </a:ext>
                </a:extLst>
              </p:cNvPr>
              <p:cNvGrpSpPr/>
              <p:nvPr/>
            </p:nvGrpSpPr>
            <p:grpSpPr>
              <a:xfrm>
                <a:off x="4278581" y="3450581"/>
                <a:ext cx="6833139" cy="557784"/>
                <a:chOff x="4313395" y="2428806"/>
                <a:chExt cx="6833139" cy="557784"/>
              </a:xfrm>
            </p:grpSpPr>
            <p:sp>
              <p:nvSpPr>
                <p:cNvPr id="25" name="Arrow: Pentagon 24">
                  <a:extLst>
                    <a:ext uri="{FF2B5EF4-FFF2-40B4-BE49-F238E27FC236}">
                      <a16:creationId xmlns:a16="http://schemas.microsoft.com/office/drawing/2014/main" id="{EFFE3153-F5DC-425C-8853-587313E13481}"/>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2</a:t>
                  </a:r>
                  <a:endParaRPr lang="en-US" b="1" dirty="0"/>
                </a:p>
              </p:txBody>
            </p:sp>
            <p:sp>
              <p:nvSpPr>
                <p:cNvPr id="26" name="Rectangle 25">
                  <a:extLst>
                    <a:ext uri="{FF2B5EF4-FFF2-40B4-BE49-F238E27FC236}">
                      <a16:creationId xmlns:a16="http://schemas.microsoft.com/office/drawing/2014/main" id="{60AFF6E2-3450-4C96-AEAC-5D79FC7A2437}"/>
                    </a:ext>
                  </a:extLst>
                </p:cNvPr>
                <p:cNvSpPr/>
                <p:nvPr/>
              </p:nvSpPr>
              <p:spPr>
                <a:xfrm>
                  <a:off x="4313395" y="2519955"/>
                  <a:ext cx="6096000" cy="375487"/>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عدد الشركات الموجودة بالواحة وعدد الأشخاص الذين تم توظفهم</a:t>
                  </a:r>
                </a:p>
              </p:txBody>
            </p:sp>
          </p:grpSp>
          <p:grpSp>
            <p:nvGrpSpPr>
              <p:cNvPr id="27" name="Group 26">
                <a:extLst>
                  <a:ext uri="{FF2B5EF4-FFF2-40B4-BE49-F238E27FC236}">
                    <a16:creationId xmlns:a16="http://schemas.microsoft.com/office/drawing/2014/main" id="{E77CE43A-F711-4DC5-9384-3A4DBE8410DB}"/>
                  </a:ext>
                </a:extLst>
              </p:cNvPr>
              <p:cNvGrpSpPr/>
              <p:nvPr/>
            </p:nvGrpSpPr>
            <p:grpSpPr>
              <a:xfrm>
                <a:off x="4278581" y="4472356"/>
                <a:ext cx="6833139" cy="557784"/>
                <a:chOff x="4313395" y="2428806"/>
                <a:chExt cx="6833139" cy="557784"/>
              </a:xfrm>
            </p:grpSpPr>
            <p:sp>
              <p:nvSpPr>
                <p:cNvPr id="28" name="Arrow: Pentagon 27">
                  <a:extLst>
                    <a:ext uri="{FF2B5EF4-FFF2-40B4-BE49-F238E27FC236}">
                      <a16:creationId xmlns:a16="http://schemas.microsoft.com/office/drawing/2014/main" id="{CBC2FFA1-99FB-42F2-803E-157FC6003348}"/>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3</a:t>
                  </a:r>
                  <a:endParaRPr lang="en-US" b="1" dirty="0"/>
                </a:p>
              </p:txBody>
            </p:sp>
            <p:sp>
              <p:nvSpPr>
                <p:cNvPr id="29" name="Rectangle 28">
                  <a:extLst>
                    <a:ext uri="{FF2B5EF4-FFF2-40B4-BE49-F238E27FC236}">
                      <a16:creationId xmlns:a16="http://schemas.microsoft.com/office/drawing/2014/main" id="{E1A337D5-3F53-495C-851A-3F222697BAA9}"/>
                    </a:ext>
                  </a:extLst>
                </p:cNvPr>
                <p:cNvSpPr/>
                <p:nvPr/>
              </p:nvSpPr>
              <p:spPr>
                <a:xfrm>
                  <a:off x="4313395" y="2519955"/>
                  <a:ext cx="6096000" cy="375487"/>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عدد الشركات الموجودة بالواحة وعدد موظفيها.</a:t>
                  </a:r>
                </a:p>
              </p:txBody>
            </p:sp>
          </p:grpSp>
          <p:grpSp>
            <p:nvGrpSpPr>
              <p:cNvPr id="30" name="Group 29">
                <a:extLst>
                  <a:ext uri="{FF2B5EF4-FFF2-40B4-BE49-F238E27FC236}">
                    <a16:creationId xmlns:a16="http://schemas.microsoft.com/office/drawing/2014/main" id="{734DB16E-1250-4266-B285-BAB507F274BC}"/>
                  </a:ext>
                </a:extLst>
              </p:cNvPr>
              <p:cNvGrpSpPr/>
              <p:nvPr/>
            </p:nvGrpSpPr>
            <p:grpSpPr>
              <a:xfrm>
                <a:off x="4278581" y="5494132"/>
                <a:ext cx="6833139" cy="557784"/>
                <a:chOff x="4313395" y="2428806"/>
                <a:chExt cx="6833139" cy="557784"/>
              </a:xfrm>
            </p:grpSpPr>
            <p:sp>
              <p:nvSpPr>
                <p:cNvPr id="31" name="Arrow: Pentagon 30">
                  <a:extLst>
                    <a:ext uri="{FF2B5EF4-FFF2-40B4-BE49-F238E27FC236}">
                      <a16:creationId xmlns:a16="http://schemas.microsoft.com/office/drawing/2014/main" id="{B2EA7176-121F-47BD-9747-377AB4047169}"/>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4</a:t>
                  </a:r>
                  <a:endParaRPr lang="en-US" b="1" dirty="0"/>
                </a:p>
              </p:txBody>
            </p:sp>
            <p:sp>
              <p:nvSpPr>
                <p:cNvPr id="32" name="Rectangle 31">
                  <a:extLst>
                    <a:ext uri="{FF2B5EF4-FFF2-40B4-BE49-F238E27FC236}">
                      <a16:creationId xmlns:a16="http://schemas.microsoft.com/office/drawing/2014/main" id="{A68299E5-8D55-4FF6-B2EF-8F61E5CF2D9C}"/>
                    </a:ext>
                  </a:extLst>
                </p:cNvPr>
                <p:cNvSpPr/>
                <p:nvPr/>
              </p:nvSpPr>
              <p:spPr>
                <a:xfrm>
                  <a:off x="4313395" y="2519955"/>
                  <a:ext cx="6096000" cy="375487"/>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إيرادات الإيجار والخدمات شهريا وسنويا وبمرور الوقت.</a:t>
                  </a:r>
                </a:p>
              </p:txBody>
            </p:sp>
          </p:grpSp>
        </p:grpSp>
      </p:grpSp>
      <p:grpSp>
        <p:nvGrpSpPr>
          <p:cNvPr id="35" name="Group 34">
            <a:extLst>
              <a:ext uri="{FF2B5EF4-FFF2-40B4-BE49-F238E27FC236}">
                <a16:creationId xmlns:a16="http://schemas.microsoft.com/office/drawing/2014/main" id="{BAC3F122-C2C9-4738-A01D-7BA482BC210B}"/>
              </a:ext>
            </a:extLst>
          </p:cNvPr>
          <p:cNvGrpSpPr/>
          <p:nvPr/>
        </p:nvGrpSpPr>
        <p:grpSpPr>
          <a:xfrm>
            <a:off x="914400" y="2094836"/>
            <a:ext cx="5001531" cy="3820780"/>
            <a:chOff x="4278581" y="2231136"/>
            <a:chExt cx="6833139" cy="3820780"/>
          </a:xfrm>
        </p:grpSpPr>
        <p:cxnSp>
          <p:nvCxnSpPr>
            <p:cNvPr id="36" name="Straight Connector 35">
              <a:extLst>
                <a:ext uri="{FF2B5EF4-FFF2-40B4-BE49-F238E27FC236}">
                  <a16:creationId xmlns:a16="http://schemas.microsoft.com/office/drawing/2014/main" id="{A372614C-428B-49BD-8918-BCF19F2541D4}"/>
                </a:ext>
              </a:extLst>
            </p:cNvPr>
            <p:cNvCxnSpPr/>
            <p:nvPr/>
          </p:nvCxnSpPr>
          <p:spPr>
            <a:xfrm>
              <a:off x="11082528" y="2231136"/>
              <a:ext cx="0" cy="376732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DCD11669-D657-42D3-BA66-4975EAAF5BEB}"/>
                </a:ext>
              </a:extLst>
            </p:cNvPr>
            <p:cNvGrpSpPr/>
            <p:nvPr/>
          </p:nvGrpSpPr>
          <p:grpSpPr>
            <a:xfrm>
              <a:off x="4278581" y="2428806"/>
              <a:ext cx="6833139" cy="3623110"/>
              <a:chOff x="4278581" y="2428806"/>
              <a:chExt cx="6833139" cy="3623110"/>
            </a:xfrm>
          </p:grpSpPr>
          <p:grpSp>
            <p:nvGrpSpPr>
              <p:cNvPr id="38" name="Group 37">
                <a:extLst>
                  <a:ext uri="{FF2B5EF4-FFF2-40B4-BE49-F238E27FC236}">
                    <a16:creationId xmlns:a16="http://schemas.microsoft.com/office/drawing/2014/main" id="{2158E00A-080D-48BC-8A61-9D1678BFB618}"/>
                  </a:ext>
                </a:extLst>
              </p:cNvPr>
              <p:cNvGrpSpPr/>
              <p:nvPr/>
            </p:nvGrpSpPr>
            <p:grpSpPr>
              <a:xfrm>
                <a:off x="4278581" y="2428806"/>
                <a:ext cx="6833139" cy="557784"/>
                <a:chOff x="4313395" y="2428806"/>
                <a:chExt cx="6833139" cy="557784"/>
              </a:xfrm>
            </p:grpSpPr>
            <p:sp>
              <p:nvSpPr>
                <p:cNvPr id="57" name="Arrow: Pentagon 56">
                  <a:extLst>
                    <a:ext uri="{FF2B5EF4-FFF2-40B4-BE49-F238E27FC236}">
                      <a16:creationId xmlns:a16="http://schemas.microsoft.com/office/drawing/2014/main" id="{AD810443-9F82-4D0E-8A66-79CDCBA835C6}"/>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5</a:t>
                  </a:r>
                  <a:endParaRPr lang="en-US" b="1" dirty="0"/>
                </a:p>
              </p:txBody>
            </p:sp>
            <p:sp>
              <p:nvSpPr>
                <p:cNvPr id="58" name="Rectangle 57">
                  <a:extLst>
                    <a:ext uri="{FF2B5EF4-FFF2-40B4-BE49-F238E27FC236}">
                      <a16:creationId xmlns:a16="http://schemas.microsoft.com/office/drawing/2014/main" id="{62ACE3FA-1FF8-49F2-8B93-57D48C7A6F6D}"/>
                    </a:ext>
                  </a:extLst>
                </p:cNvPr>
                <p:cNvSpPr/>
                <p:nvPr/>
              </p:nvSpPr>
              <p:spPr>
                <a:xfrm>
                  <a:off x="4313395" y="2519955"/>
                  <a:ext cx="6096000" cy="375487"/>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نوع ونطاق الخدمات المشتركة التي تقدمها الواحة</a:t>
                  </a:r>
                </a:p>
              </p:txBody>
            </p:sp>
          </p:grpSp>
          <p:grpSp>
            <p:nvGrpSpPr>
              <p:cNvPr id="39" name="Group 38">
                <a:extLst>
                  <a:ext uri="{FF2B5EF4-FFF2-40B4-BE49-F238E27FC236}">
                    <a16:creationId xmlns:a16="http://schemas.microsoft.com/office/drawing/2014/main" id="{A47AC758-A560-4085-A3F0-2E9C3381C8C8}"/>
                  </a:ext>
                </a:extLst>
              </p:cNvPr>
              <p:cNvGrpSpPr/>
              <p:nvPr/>
            </p:nvGrpSpPr>
            <p:grpSpPr>
              <a:xfrm>
                <a:off x="4278581" y="3450581"/>
                <a:ext cx="6833139" cy="1032945"/>
                <a:chOff x="4313395" y="2428806"/>
                <a:chExt cx="6833139" cy="1032945"/>
              </a:xfrm>
            </p:grpSpPr>
            <p:sp>
              <p:nvSpPr>
                <p:cNvPr id="49" name="Arrow: Pentagon 48">
                  <a:extLst>
                    <a:ext uri="{FF2B5EF4-FFF2-40B4-BE49-F238E27FC236}">
                      <a16:creationId xmlns:a16="http://schemas.microsoft.com/office/drawing/2014/main" id="{2773F3AE-1D0E-42C7-8BA2-D1FDD18B7F04}"/>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6</a:t>
                  </a:r>
                  <a:endParaRPr lang="en-US" b="1" dirty="0"/>
                </a:p>
              </p:txBody>
            </p:sp>
            <p:sp>
              <p:nvSpPr>
                <p:cNvPr id="50" name="Rectangle 49">
                  <a:extLst>
                    <a:ext uri="{FF2B5EF4-FFF2-40B4-BE49-F238E27FC236}">
                      <a16:creationId xmlns:a16="http://schemas.microsoft.com/office/drawing/2014/main" id="{E04D2384-9A12-4315-9E8C-B7BE13F9E227}"/>
                    </a:ext>
                  </a:extLst>
                </p:cNvPr>
                <p:cNvSpPr/>
                <p:nvPr/>
              </p:nvSpPr>
              <p:spPr>
                <a:xfrm>
                  <a:off x="4313395" y="2519955"/>
                  <a:ext cx="6096001" cy="941796"/>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نوع ونطاق الخدمات المهنية المقدمة إما مباشرة (عن طريق إدارة الواحة نفسها) أو بشكل غير مباشر (عن طريق المساهمين الآخرين بإدارة الواحة لتقديم هذه الخدمات).</a:t>
                  </a:r>
                </a:p>
              </p:txBody>
            </p:sp>
          </p:grpSp>
          <p:grpSp>
            <p:nvGrpSpPr>
              <p:cNvPr id="40" name="Group 39">
                <a:extLst>
                  <a:ext uri="{FF2B5EF4-FFF2-40B4-BE49-F238E27FC236}">
                    <a16:creationId xmlns:a16="http://schemas.microsoft.com/office/drawing/2014/main" id="{B9D49E4F-B99E-44DA-8E3D-2572A7CB6576}"/>
                  </a:ext>
                </a:extLst>
              </p:cNvPr>
              <p:cNvGrpSpPr/>
              <p:nvPr/>
            </p:nvGrpSpPr>
            <p:grpSpPr>
              <a:xfrm>
                <a:off x="4278581" y="4472356"/>
                <a:ext cx="6833139" cy="557784"/>
                <a:chOff x="4313395" y="2428806"/>
                <a:chExt cx="6833139" cy="557784"/>
              </a:xfrm>
            </p:grpSpPr>
            <p:sp>
              <p:nvSpPr>
                <p:cNvPr id="44" name="Arrow: Pentagon 43">
                  <a:extLst>
                    <a:ext uri="{FF2B5EF4-FFF2-40B4-BE49-F238E27FC236}">
                      <a16:creationId xmlns:a16="http://schemas.microsoft.com/office/drawing/2014/main" id="{D007A9D6-F7C9-4B91-9B2D-9015E0D96D71}"/>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7</a:t>
                  </a:r>
                  <a:endParaRPr lang="en-US" b="1" dirty="0"/>
                </a:p>
              </p:txBody>
            </p:sp>
            <p:sp>
              <p:nvSpPr>
                <p:cNvPr id="45" name="Rectangle 44">
                  <a:extLst>
                    <a:ext uri="{FF2B5EF4-FFF2-40B4-BE49-F238E27FC236}">
                      <a16:creationId xmlns:a16="http://schemas.microsoft.com/office/drawing/2014/main" id="{DFAA3189-A718-499F-8693-10A11A377AA7}"/>
                    </a:ext>
                  </a:extLst>
                </p:cNvPr>
                <p:cNvSpPr/>
                <p:nvPr/>
              </p:nvSpPr>
              <p:spPr>
                <a:xfrm>
                  <a:off x="4313395" y="2519955"/>
                  <a:ext cx="6096000" cy="375487"/>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تمويل رأس المال والعمليات التشغيلية.</a:t>
                  </a:r>
                </a:p>
              </p:txBody>
            </p:sp>
          </p:grpSp>
          <p:grpSp>
            <p:nvGrpSpPr>
              <p:cNvPr id="41" name="Group 40">
                <a:extLst>
                  <a:ext uri="{FF2B5EF4-FFF2-40B4-BE49-F238E27FC236}">
                    <a16:creationId xmlns:a16="http://schemas.microsoft.com/office/drawing/2014/main" id="{26863902-943A-4118-8BB4-32FEF8AE1B2E}"/>
                  </a:ext>
                </a:extLst>
              </p:cNvPr>
              <p:cNvGrpSpPr/>
              <p:nvPr/>
            </p:nvGrpSpPr>
            <p:grpSpPr>
              <a:xfrm>
                <a:off x="4278581" y="5494132"/>
                <a:ext cx="6833139" cy="557784"/>
                <a:chOff x="4313395" y="2428806"/>
                <a:chExt cx="6833139" cy="557784"/>
              </a:xfrm>
            </p:grpSpPr>
            <p:sp>
              <p:nvSpPr>
                <p:cNvPr id="42" name="Arrow: Pentagon 41">
                  <a:extLst>
                    <a:ext uri="{FF2B5EF4-FFF2-40B4-BE49-F238E27FC236}">
                      <a16:creationId xmlns:a16="http://schemas.microsoft.com/office/drawing/2014/main" id="{85B4128F-F388-48DB-8A09-0CDC9A9AEDAA}"/>
                    </a:ext>
                  </a:extLst>
                </p:cNvPr>
                <p:cNvSpPr/>
                <p:nvPr/>
              </p:nvSpPr>
              <p:spPr>
                <a:xfrm flipH="1">
                  <a:off x="10409395" y="2428806"/>
                  <a:ext cx="737139" cy="557784"/>
                </a:xfrm>
                <a:prstGeom prst="homePlate">
                  <a:avLst>
                    <a:gd name="adj" fmla="val 36885"/>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8</a:t>
                  </a:r>
                  <a:endParaRPr lang="en-US" b="1" dirty="0"/>
                </a:p>
              </p:txBody>
            </p:sp>
            <p:sp>
              <p:nvSpPr>
                <p:cNvPr id="43" name="Rectangle 42">
                  <a:extLst>
                    <a:ext uri="{FF2B5EF4-FFF2-40B4-BE49-F238E27FC236}">
                      <a16:creationId xmlns:a16="http://schemas.microsoft.com/office/drawing/2014/main" id="{68EA4EFC-14A4-4E92-91E1-914C30C18C18}"/>
                    </a:ext>
                  </a:extLst>
                </p:cNvPr>
                <p:cNvSpPr/>
                <p:nvPr/>
              </p:nvSpPr>
              <p:spPr>
                <a:xfrm>
                  <a:off x="4313395" y="2519955"/>
                  <a:ext cx="6096000" cy="375487"/>
                </a:xfrm>
                <a:prstGeom prst="rect">
                  <a:avLst/>
                </a:prstGeom>
              </p:spPr>
              <p:txBody>
                <a:bodyPr>
                  <a:spAutoFit/>
                </a:bodyPr>
                <a:lstStyle/>
                <a:p>
                  <a:pPr lvl="0" algn="just" rtl="1">
                    <a:lnSpc>
                      <a:spcPct val="115000"/>
                    </a:lnSpc>
                  </a:pPr>
                  <a:r>
                    <a:rPr lang="ar-EG" sz="1600" dirty="0">
                      <a:solidFill>
                        <a:prstClr val="black"/>
                      </a:solidFill>
                      <a:latin typeface="Calibri" panose="020F0502020204030204" pitchFamily="34" charset="0"/>
                      <a:ea typeface="Calibri" panose="020F0502020204030204" pitchFamily="34" charset="0"/>
                    </a:rPr>
                    <a:t>اجتذاب مشاريع الاستثمار الداخلية إلى المنطقة.</a:t>
                  </a:r>
                </a:p>
              </p:txBody>
            </p:sp>
          </p:grpSp>
        </p:grpSp>
      </p:grpSp>
    </p:spTree>
    <p:extLst>
      <p:ext uri="{BB962C8B-B14F-4D97-AF65-F5344CB8AC3E}">
        <p14:creationId xmlns:p14="http://schemas.microsoft.com/office/powerpoint/2010/main" val="400635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إجراءات تقييم الواحة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/قياس أداء الواحات العلمية وتقييمها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9" name="Rectangle 8">
            <a:extLst>
              <a:ext uri="{FF2B5EF4-FFF2-40B4-BE49-F238E27FC236}">
                <a16:creationId xmlns:a16="http://schemas.microsoft.com/office/drawing/2014/main" id="{CCAA0A0D-228B-49B5-A037-67DE17799503}"/>
              </a:ext>
            </a:extLst>
          </p:cNvPr>
          <p:cNvSpPr/>
          <p:nvPr/>
        </p:nvSpPr>
        <p:spPr>
          <a:xfrm>
            <a:off x="633046" y="1257339"/>
            <a:ext cx="11007266" cy="369332"/>
          </a:xfrm>
          <a:prstGeom prst="rect">
            <a:avLst/>
          </a:prstGeom>
        </p:spPr>
        <p:txBody>
          <a:bodyPr wrap="square">
            <a:spAutoFit/>
          </a:bodyPr>
          <a:lstStyle/>
          <a:p>
            <a:pPr algn="ctr" rtl="1"/>
            <a:r>
              <a:rPr lang="ar-SA" b="1" dirty="0"/>
              <a:t>الفرق بين تقارير الأداء والتقييم:</a:t>
            </a:r>
          </a:p>
        </p:txBody>
      </p:sp>
      <p:grpSp>
        <p:nvGrpSpPr>
          <p:cNvPr id="16" name="Group 15">
            <a:extLst>
              <a:ext uri="{FF2B5EF4-FFF2-40B4-BE49-F238E27FC236}">
                <a16:creationId xmlns:a16="http://schemas.microsoft.com/office/drawing/2014/main" id="{F927BE0F-A2C3-4EFB-ACCD-901FDCC5B0D7}"/>
              </a:ext>
            </a:extLst>
          </p:cNvPr>
          <p:cNvGrpSpPr/>
          <p:nvPr/>
        </p:nvGrpSpPr>
        <p:grpSpPr>
          <a:xfrm>
            <a:off x="1355528" y="1910122"/>
            <a:ext cx="9049512" cy="3942038"/>
            <a:chOff x="1828800" y="2245006"/>
            <a:chExt cx="8229600" cy="3785616"/>
          </a:xfrm>
        </p:grpSpPr>
        <p:sp>
          <p:nvSpPr>
            <p:cNvPr id="5" name="Rectangle 4">
              <a:extLst>
                <a:ext uri="{FF2B5EF4-FFF2-40B4-BE49-F238E27FC236}">
                  <a16:creationId xmlns:a16="http://schemas.microsoft.com/office/drawing/2014/main" id="{ED87EF98-9D28-4670-8984-D5F5FD2D376B}"/>
                </a:ext>
              </a:extLst>
            </p:cNvPr>
            <p:cNvSpPr/>
            <p:nvPr/>
          </p:nvSpPr>
          <p:spPr>
            <a:xfrm>
              <a:off x="5943600" y="2245006"/>
              <a:ext cx="4114800" cy="3785616"/>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t>يهدف تقرير الأداء لتوفير المراقبة حول التقدم والإنجازات في مقابل الأهداف. وهي في الأساس أداة إدارية لفريق الواحة العلمية ورعاتها ، وغالبًا ما تُستخدم للأغراض الداخلية فقط.  ويراجع تقرير الأداء "نظرية التغيير" يسعى للحصول على إجابات عن مدى تقدم الواحة العلمية في الوصول إلى مبرر وجودها الأساسي والتغيير الذي أحدثه.</a:t>
              </a:r>
            </a:p>
          </p:txBody>
        </p:sp>
        <p:sp>
          <p:nvSpPr>
            <p:cNvPr id="46" name="Rectangle 45">
              <a:extLst>
                <a:ext uri="{FF2B5EF4-FFF2-40B4-BE49-F238E27FC236}">
                  <a16:creationId xmlns:a16="http://schemas.microsoft.com/office/drawing/2014/main" id="{ED0602FF-189F-414E-9284-26469726687A}"/>
                </a:ext>
              </a:extLst>
            </p:cNvPr>
            <p:cNvSpPr/>
            <p:nvPr/>
          </p:nvSpPr>
          <p:spPr>
            <a:xfrm>
              <a:off x="1828800" y="2245006"/>
              <a:ext cx="4114800" cy="3785616"/>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ar-SA" dirty="0"/>
            </a:p>
            <a:p>
              <a:pPr algn="justLow" rtl="1"/>
              <a:r>
                <a:rPr lang="ar-SA" dirty="0"/>
                <a:t>أما التقييم فلا يمكن إجراؤه على أساس السجلات التي يحتفظ بها فريق الواحة العلمية وحده. فهي تتطلب أدلة خارجية وآراء يتم تقديمها ويعبر عنها آخرون ، أهمهم الشركات المرتبطة بالواحة العلمية. إذ أن الشركات هي التي تعرف التأثيرات التي أحدثتها الواحة العلمية من حيث الابتكار الإضافي والقيمة المضافة والتوظيف القائم على المعرفة وأي آثار إيجابية أخرى. </a:t>
              </a:r>
            </a:p>
          </p:txBody>
        </p:sp>
        <p:sp>
          <p:nvSpPr>
            <p:cNvPr id="15" name="Rectangle 14">
              <a:extLst>
                <a:ext uri="{FF2B5EF4-FFF2-40B4-BE49-F238E27FC236}">
                  <a16:creationId xmlns:a16="http://schemas.microsoft.com/office/drawing/2014/main" id="{3A6AF63B-AC18-4D0F-8818-9CF0B262D651}"/>
                </a:ext>
              </a:extLst>
            </p:cNvPr>
            <p:cNvSpPr/>
            <p:nvPr/>
          </p:nvSpPr>
          <p:spPr>
            <a:xfrm>
              <a:off x="6080760" y="2394000"/>
              <a:ext cx="3840480" cy="548640"/>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تقارير الأداء</a:t>
              </a:r>
              <a:endParaRPr lang="en-US" sz="2400" dirty="0">
                <a:solidFill>
                  <a:schemeClr val="tx1"/>
                </a:solidFill>
              </a:endParaRPr>
            </a:p>
          </p:txBody>
        </p:sp>
        <p:sp>
          <p:nvSpPr>
            <p:cNvPr id="47" name="Rectangle 46">
              <a:extLst>
                <a:ext uri="{FF2B5EF4-FFF2-40B4-BE49-F238E27FC236}">
                  <a16:creationId xmlns:a16="http://schemas.microsoft.com/office/drawing/2014/main" id="{FBD05127-838A-47F6-8754-976CFCBA5F4E}"/>
                </a:ext>
              </a:extLst>
            </p:cNvPr>
            <p:cNvSpPr/>
            <p:nvPr/>
          </p:nvSpPr>
          <p:spPr>
            <a:xfrm>
              <a:off x="1965960" y="2394000"/>
              <a:ext cx="3840480" cy="548640"/>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rPr>
                <a:t>التقييم</a:t>
              </a:r>
              <a:endParaRPr lang="en-US" sz="2400" dirty="0">
                <a:solidFill>
                  <a:schemeClr val="tx1"/>
                </a:solidFill>
              </a:endParaRPr>
            </a:p>
          </p:txBody>
        </p:sp>
      </p:grpSp>
    </p:spTree>
    <p:extLst>
      <p:ext uri="{BB962C8B-B14F-4D97-AF65-F5344CB8AC3E}">
        <p14:creationId xmlns:p14="http://schemas.microsoft.com/office/powerpoint/2010/main" val="24427991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Dubai"/>
        <a:ea typeface=""/>
        <a:cs typeface="Dubai"/>
      </a:majorFont>
      <a:minorFont>
        <a:latin typeface="Dubai"/>
        <a:ea typeface=""/>
        <a:cs typeface="Duba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8030</TotalTime>
  <Words>1177</Words>
  <Application>Microsoft Office PowerPoint</Application>
  <PresentationFormat>Widescreen</PresentationFormat>
  <Paragraphs>175</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Courier New</vt:lpstr>
      <vt:lpstr>Dubai</vt:lpstr>
      <vt:lpstr>Symbol</vt:lpstr>
      <vt:lpstr>1_Office Theme</vt:lpstr>
      <vt:lpstr>2_Office Theme</vt:lpstr>
      <vt:lpstr>PowerPoint Presentation</vt:lpstr>
      <vt:lpstr>PowerPoint Presentation</vt:lpstr>
      <vt:lpstr>قياس تأثير الواحات العلمية </vt:lpstr>
      <vt:lpstr>قياس تأثير الواحات العلمية </vt:lpstr>
      <vt:lpstr>إجراءات تقييم الواحة العلمية</vt:lpstr>
      <vt:lpstr>إجراءات تقييم الواحة العلمية</vt:lpstr>
      <vt:lpstr>إجراءات تقييم الواحة العلمية</vt:lpstr>
      <vt:lpstr>إجراءات تقييم الواحة العلمية</vt:lpstr>
      <vt:lpstr>إجراءات تقييم الواحة العلمية</vt:lpstr>
      <vt:lpstr>الاتجاهات المستقبلية للواحات العلمية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sahar naser</cp:lastModifiedBy>
  <cp:revision>37</cp:revision>
  <dcterms:created xsi:type="dcterms:W3CDTF">2020-06-20T20:48:58Z</dcterms:created>
  <dcterms:modified xsi:type="dcterms:W3CDTF">2020-07-10T07:21:55Z</dcterms:modified>
</cp:coreProperties>
</file>