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378" r:id="rId7"/>
    <p:sldId id="279" r:id="rId8"/>
    <p:sldId id="374" r:id="rId9"/>
    <p:sldId id="375" r:id="rId10"/>
    <p:sldId id="285" r:id="rId11"/>
    <p:sldId id="376" r:id="rId12"/>
    <p:sldId id="377" r:id="rId13"/>
    <p:sldId id="433" r:id="rId14"/>
    <p:sldId id="348" r:id="rId15"/>
    <p:sldId id="434" r:id="rId16"/>
    <p:sldId id="435" r:id="rId17"/>
    <p:sldId id="436" r:id="rId18"/>
    <p:sldId id="349" r:id="rId19"/>
    <p:sldId id="437" r:id="rId20"/>
    <p:sldId id="438" r:id="rId21"/>
    <p:sldId id="439" r:id="rId22"/>
    <p:sldId id="440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5F84CD"/>
    <a:srgbClr val="0C7FC6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880CB-3263-430A-8720-802F07408D9F}" type="doc">
      <dgm:prSet loTypeId="urn:microsoft.com/office/officeart/2005/8/layout/process3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5AB20434-2709-42EE-8161-F9C4CBA70777}">
      <dgm:prSet phldrT="[Text]" custT="1"/>
      <dgm:spPr/>
      <dgm:t>
        <a:bodyPr/>
        <a:lstStyle/>
        <a:p>
          <a:pPr rtl="1"/>
          <a:r>
            <a:rPr lang="ar-SA" sz="1800" b="1" dirty="0" smtClean="0">
              <a:cs typeface="Simplified Arabic" pitchFamily="2" charset="-78"/>
            </a:rPr>
            <a:t>مرحلة الإعداد للوظيفة</a:t>
          </a:r>
          <a:endParaRPr lang="ar-SA" sz="1800" dirty="0"/>
        </a:p>
      </dgm:t>
    </dgm:pt>
    <dgm:pt modelId="{03BA1DBF-F28E-4658-A8A1-7316D24E0D59}" type="parTrans" cxnId="{85A5D8CD-20B9-41EA-9788-B6C83C148C45}">
      <dgm:prSet/>
      <dgm:spPr/>
      <dgm:t>
        <a:bodyPr/>
        <a:lstStyle/>
        <a:p>
          <a:pPr rtl="1"/>
          <a:endParaRPr lang="ar-SA" sz="1800"/>
        </a:p>
      </dgm:t>
    </dgm:pt>
    <dgm:pt modelId="{19DABC6C-F240-4679-A13E-9C88712FAB52}" type="sibTrans" cxnId="{85A5D8CD-20B9-41EA-9788-B6C83C148C45}">
      <dgm:prSet custT="1"/>
      <dgm:spPr/>
      <dgm:t>
        <a:bodyPr/>
        <a:lstStyle/>
        <a:p>
          <a:pPr rtl="1"/>
          <a:endParaRPr lang="ar-SA" sz="1800"/>
        </a:p>
      </dgm:t>
    </dgm:pt>
    <dgm:pt modelId="{989A9015-B3A7-475B-A383-E1741D58849D}">
      <dgm:prSet custT="1"/>
      <dgm:spPr/>
      <dgm:t>
        <a:bodyPr/>
        <a:lstStyle/>
        <a:p>
          <a:pPr rtl="1"/>
          <a:r>
            <a:rPr lang="ar-SA" sz="1800" b="1" dirty="0" smtClean="0">
              <a:cs typeface="Simplified Arabic" pitchFamily="2" charset="-78"/>
            </a:rPr>
            <a:t>مرحلة الالتحاق بالوظيفة</a:t>
          </a:r>
          <a:endParaRPr lang="ar-SA" sz="1800" b="1" dirty="0" smtClean="0">
            <a:cs typeface="Simplified Arabic" pitchFamily="2" charset="-78"/>
          </a:endParaRPr>
        </a:p>
      </dgm:t>
    </dgm:pt>
    <dgm:pt modelId="{A7340D15-BF94-4023-89BB-2D72A3B6496F}" type="parTrans" cxnId="{BF3982E9-34AE-42D4-A88E-CE4371281DD0}">
      <dgm:prSet/>
      <dgm:spPr/>
      <dgm:t>
        <a:bodyPr/>
        <a:lstStyle/>
        <a:p>
          <a:pPr rtl="1"/>
          <a:endParaRPr lang="ar-SA" sz="1800"/>
        </a:p>
      </dgm:t>
    </dgm:pt>
    <dgm:pt modelId="{E3CE7B9B-A17F-421E-8026-E305B6AAEEDF}" type="sibTrans" cxnId="{BF3982E9-34AE-42D4-A88E-CE4371281DD0}">
      <dgm:prSet custT="1"/>
      <dgm:spPr/>
      <dgm:t>
        <a:bodyPr/>
        <a:lstStyle/>
        <a:p>
          <a:pPr rtl="1"/>
          <a:endParaRPr lang="ar-SA" sz="1800"/>
        </a:p>
      </dgm:t>
    </dgm:pt>
    <dgm:pt modelId="{B6A6116E-8F66-494A-A662-8C9352BF8DB1}">
      <dgm:prSet custT="1"/>
      <dgm:spPr/>
      <dgm:t>
        <a:bodyPr/>
        <a:lstStyle/>
        <a:p>
          <a:pPr rtl="1"/>
          <a:r>
            <a:rPr lang="ar-SA" sz="1800" b="1" dirty="0" smtClean="0">
              <a:cs typeface="Simplified Arabic" pitchFamily="2" charset="-78"/>
            </a:rPr>
            <a:t>مرحلة ما بعد التقاعد</a:t>
          </a:r>
          <a:endParaRPr lang="ar-SA" sz="1800" b="1" dirty="0" smtClean="0">
            <a:cs typeface="Simplified Arabic" pitchFamily="2" charset="-78"/>
          </a:endParaRPr>
        </a:p>
      </dgm:t>
    </dgm:pt>
    <dgm:pt modelId="{8B1FFB58-79C2-4B89-A371-4D2A86BF38A0}" type="parTrans" cxnId="{6F3203C8-4057-4D3E-AC4A-9A166D379F20}">
      <dgm:prSet/>
      <dgm:spPr/>
      <dgm:t>
        <a:bodyPr/>
        <a:lstStyle/>
        <a:p>
          <a:pPr rtl="1"/>
          <a:endParaRPr lang="ar-SA" sz="1800"/>
        </a:p>
      </dgm:t>
    </dgm:pt>
    <dgm:pt modelId="{0ED76CB5-D8FB-4FA1-98F7-23868BF4435A}" type="sibTrans" cxnId="{6F3203C8-4057-4D3E-AC4A-9A166D379F20}">
      <dgm:prSet/>
      <dgm:spPr/>
      <dgm:t>
        <a:bodyPr/>
        <a:lstStyle/>
        <a:p>
          <a:pPr rtl="1"/>
          <a:endParaRPr lang="ar-SA" sz="1800"/>
        </a:p>
      </dgm:t>
    </dgm:pt>
    <dgm:pt modelId="{EF2CEE1E-16A4-407A-A994-48F6100EE5AC}">
      <dgm:prSet phldrT="[Text]" custT="1"/>
      <dgm:spPr/>
      <dgm:t>
        <a:bodyPr/>
        <a:lstStyle/>
        <a:p>
          <a:pPr rtl="1"/>
          <a:r>
            <a:rPr lang="ar-SA" sz="1800" b="1" smtClean="0">
              <a:cs typeface="Simplified Arabic" pitchFamily="2" charset="-78"/>
            </a:rPr>
            <a:t>إنشاء الوظائف و توصيفها و وضع نظام الاخيتار و التعيين و الأجور و العلاقات</a:t>
          </a:r>
          <a:endParaRPr lang="ar-SA" sz="1800" dirty="0"/>
        </a:p>
      </dgm:t>
    </dgm:pt>
    <dgm:pt modelId="{A6BC855C-B551-46FE-B3D4-5A63D7B3E6E1}" type="parTrans" cxnId="{EB488BA9-3F19-447F-BC93-CA78C773F4D1}">
      <dgm:prSet/>
      <dgm:spPr/>
      <dgm:t>
        <a:bodyPr/>
        <a:lstStyle/>
        <a:p>
          <a:pPr rtl="1"/>
          <a:endParaRPr lang="ar-SA" sz="1800"/>
        </a:p>
      </dgm:t>
    </dgm:pt>
    <dgm:pt modelId="{2DC8F16D-BE0A-4172-8522-DEEB3AA6547F}" type="sibTrans" cxnId="{EB488BA9-3F19-447F-BC93-CA78C773F4D1}">
      <dgm:prSet/>
      <dgm:spPr/>
      <dgm:t>
        <a:bodyPr/>
        <a:lstStyle/>
        <a:p>
          <a:pPr rtl="1"/>
          <a:endParaRPr lang="ar-SA" sz="1800"/>
        </a:p>
      </dgm:t>
    </dgm:pt>
    <dgm:pt modelId="{B3F4EF92-EA85-4695-98C5-F12C9E45F81C}">
      <dgm:prSet custT="1"/>
      <dgm:spPr/>
      <dgm:t>
        <a:bodyPr/>
        <a:lstStyle/>
        <a:p>
          <a:pPr rtl="1"/>
          <a:r>
            <a:rPr lang="ar-SA" sz="1800" b="1" smtClean="0">
              <a:cs typeface="Simplified Arabic" pitchFamily="2" charset="-78"/>
            </a:rPr>
            <a:t>التحاق الموظف بالوظيفة حتى نهاية دورة الوظيفة و تشمل التدريب و تنمية الكفاءة, الترقية, الحوافز, الفصل, الخ...</a:t>
          </a:r>
          <a:endParaRPr lang="ar-SA" sz="1800" b="1" dirty="0" smtClean="0">
            <a:cs typeface="Simplified Arabic" pitchFamily="2" charset="-78"/>
          </a:endParaRPr>
        </a:p>
      </dgm:t>
    </dgm:pt>
    <dgm:pt modelId="{C93A1BF2-3782-41FC-9976-4CE25A3B82CA}" type="parTrans" cxnId="{CA820D39-C6BF-46C1-8368-02D03A1CDAE6}">
      <dgm:prSet/>
      <dgm:spPr/>
      <dgm:t>
        <a:bodyPr/>
        <a:lstStyle/>
        <a:p>
          <a:pPr rtl="1"/>
          <a:endParaRPr lang="ar-SA" sz="1800"/>
        </a:p>
      </dgm:t>
    </dgm:pt>
    <dgm:pt modelId="{165543E5-358D-4CF5-B43C-492BC4AA9526}" type="sibTrans" cxnId="{CA820D39-C6BF-46C1-8368-02D03A1CDAE6}">
      <dgm:prSet/>
      <dgm:spPr/>
      <dgm:t>
        <a:bodyPr/>
        <a:lstStyle/>
        <a:p>
          <a:pPr rtl="1"/>
          <a:endParaRPr lang="ar-SA" sz="1800"/>
        </a:p>
      </dgm:t>
    </dgm:pt>
    <dgm:pt modelId="{B0E076D6-5260-48BA-8386-09C7D7486B64}">
      <dgm:prSet custT="1"/>
      <dgm:spPr/>
      <dgm:t>
        <a:bodyPr/>
        <a:lstStyle/>
        <a:p>
          <a:pPr rtl="1"/>
          <a:r>
            <a:rPr lang="ar-SA" sz="1800" b="1" smtClean="0">
              <a:cs typeface="Simplified Arabic" pitchFamily="2" charset="-78"/>
            </a:rPr>
            <a:t>تبدأ </a:t>
          </a:r>
          <a:r>
            <a:rPr lang="ar-SA" sz="1800" b="1" dirty="0" smtClean="0">
              <a:cs typeface="Simplified Arabic" pitchFamily="2" charset="-78"/>
            </a:rPr>
            <a:t>بانتهاء حياة الموظف العملية و ترتبط بالمعاشات و التأمينات و كل ما يضمن استقرار الموظف</a:t>
          </a:r>
          <a:endParaRPr lang="ar-SA" sz="1800" b="1" dirty="0" smtClean="0">
            <a:cs typeface="Simplified Arabic" pitchFamily="2" charset="-78"/>
          </a:endParaRPr>
        </a:p>
      </dgm:t>
    </dgm:pt>
    <dgm:pt modelId="{439BA67E-6FBB-451C-85E1-A77F4B6F513B}" type="parTrans" cxnId="{ACA432E5-B53C-4213-837F-CCBC79C7F74B}">
      <dgm:prSet/>
      <dgm:spPr/>
      <dgm:t>
        <a:bodyPr/>
        <a:lstStyle/>
        <a:p>
          <a:pPr rtl="1"/>
          <a:endParaRPr lang="ar-SA" sz="1800"/>
        </a:p>
      </dgm:t>
    </dgm:pt>
    <dgm:pt modelId="{28BB7DF6-DBE9-4C29-BA91-28AA26DEB0C4}" type="sibTrans" cxnId="{ACA432E5-B53C-4213-837F-CCBC79C7F74B}">
      <dgm:prSet/>
      <dgm:spPr/>
      <dgm:t>
        <a:bodyPr/>
        <a:lstStyle/>
        <a:p>
          <a:pPr rtl="1"/>
          <a:endParaRPr lang="ar-SA" sz="1800"/>
        </a:p>
      </dgm:t>
    </dgm:pt>
    <dgm:pt modelId="{BB3B82E1-C225-4F5E-9E39-5EA185B824C9}" type="pres">
      <dgm:prSet presAssocID="{19A880CB-3263-430A-8720-802F07408D9F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9520DDEF-65DB-4C92-88FA-7AEF87D997B8}" type="pres">
      <dgm:prSet presAssocID="{5AB20434-2709-42EE-8161-F9C4CBA70777}" presName="composite" presStyleCnt="0"/>
      <dgm:spPr/>
    </dgm:pt>
    <dgm:pt modelId="{B7E7FE2B-00D1-4CE0-920F-B470D348A3F1}" type="pres">
      <dgm:prSet presAssocID="{5AB20434-2709-42EE-8161-F9C4CBA707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24A307-F5E8-4503-9145-7EA1CA804334}" type="pres">
      <dgm:prSet presAssocID="{5AB20434-2709-42EE-8161-F9C4CBA70777}" presName="parSh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84BE2EE-3177-470A-B6E7-68BF7555B09B}" type="pres">
      <dgm:prSet presAssocID="{5AB20434-2709-42EE-8161-F9C4CBA70777}" presName="desTx" presStyleLbl="fgAcc1" presStyleIdx="0" presStyleCnt="3" custScaleY="846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9A7D61-419B-4087-A43A-9354B9DC48C8}" type="pres">
      <dgm:prSet presAssocID="{19DABC6C-F240-4679-A13E-9C88712FAB52}" presName="sibTrans" presStyleLbl="sibTrans2D1" presStyleIdx="0" presStyleCnt="2"/>
      <dgm:spPr/>
    </dgm:pt>
    <dgm:pt modelId="{8E8BC118-4594-46D8-96F2-5F999F0E0AE9}" type="pres">
      <dgm:prSet presAssocID="{19DABC6C-F240-4679-A13E-9C88712FAB52}" presName="connTx" presStyleLbl="sibTrans2D1" presStyleIdx="0" presStyleCnt="2"/>
      <dgm:spPr/>
    </dgm:pt>
    <dgm:pt modelId="{34CC0F8F-531A-4635-8E21-A199DA9E5BBB}" type="pres">
      <dgm:prSet presAssocID="{989A9015-B3A7-475B-A383-E1741D58849D}" presName="composite" presStyleCnt="0"/>
      <dgm:spPr/>
    </dgm:pt>
    <dgm:pt modelId="{C9095354-F457-4E79-AC61-7AE2755B10E7}" type="pres">
      <dgm:prSet presAssocID="{989A9015-B3A7-475B-A383-E1741D58849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502B1F-190C-4011-B54A-ED3AE3918ECA}" type="pres">
      <dgm:prSet presAssocID="{989A9015-B3A7-475B-A383-E1741D58849D}" presName="parSh" presStyleLbl="node1" presStyleIdx="1" presStyleCnt="3"/>
      <dgm:spPr/>
      <dgm:t>
        <a:bodyPr/>
        <a:lstStyle/>
        <a:p>
          <a:pPr rtl="1"/>
          <a:endParaRPr lang="ar-SA"/>
        </a:p>
      </dgm:t>
    </dgm:pt>
    <dgm:pt modelId="{199EC58A-BBAC-4CFF-A5B6-64E775D44C93}" type="pres">
      <dgm:prSet presAssocID="{989A9015-B3A7-475B-A383-E1741D58849D}" presName="desTx" presStyleLbl="fgAcc1" presStyleIdx="1" presStyleCnt="3" custScaleY="84600">
        <dgm:presLayoutVars>
          <dgm:bulletEnabled val="1"/>
        </dgm:presLayoutVars>
      </dgm:prSet>
      <dgm:spPr/>
    </dgm:pt>
    <dgm:pt modelId="{B5C576F4-76DA-4C9E-9948-3B7DDD1EDFFE}" type="pres">
      <dgm:prSet presAssocID="{E3CE7B9B-A17F-421E-8026-E305B6AAEEDF}" presName="sibTrans" presStyleLbl="sibTrans2D1" presStyleIdx="1" presStyleCnt="2"/>
      <dgm:spPr/>
    </dgm:pt>
    <dgm:pt modelId="{763DF466-0257-4356-9717-FE5BE9FF864A}" type="pres">
      <dgm:prSet presAssocID="{E3CE7B9B-A17F-421E-8026-E305B6AAEEDF}" presName="connTx" presStyleLbl="sibTrans2D1" presStyleIdx="1" presStyleCnt="2"/>
      <dgm:spPr/>
    </dgm:pt>
    <dgm:pt modelId="{59B0E993-3C1B-447C-8184-2869D1476448}" type="pres">
      <dgm:prSet presAssocID="{B6A6116E-8F66-494A-A662-8C9352BF8DB1}" presName="composite" presStyleCnt="0"/>
      <dgm:spPr/>
    </dgm:pt>
    <dgm:pt modelId="{803B3BA3-4133-4080-B3C8-7354E07C5C6B}" type="pres">
      <dgm:prSet presAssocID="{B6A6116E-8F66-494A-A662-8C9352BF8DB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5E4F48-E248-4922-BB3B-C3B7A989287A}" type="pres">
      <dgm:prSet presAssocID="{B6A6116E-8F66-494A-A662-8C9352BF8DB1}" presName="parSh" presStyleLbl="node1" presStyleIdx="2" presStyleCnt="3"/>
      <dgm:spPr/>
      <dgm:t>
        <a:bodyPr/>
        <a:lstStyle/>
        <a:p>
          <a:pPr rtl="1"/>
          <a:endParaRPr lang="ar-SA"/>
        </a:p>
      </dgm:t>
    </dgm:pt>
    <dgm:pt modelId="{87A7B181-6F49-44BD-A7E8-9CC4118FEBB7}" type="pres">
      <dgm:prSet presAssocID="{B6A6116E-8F66-494A-A662-8C9352BF8DB1}" presName="desTx" presStyleLbl="fgAcc1" presStyleIdx="2" presStyleCnt="3" custScaleY="84600">
        <dgm:presLayoutVars>
          <dgm:bulletEnabled val="1"/>
        </dgm:presLayoutVars>
      </dgm:prSet>
      <dgm:spPr/>
    </dgm:pt>
  </dgm:ptLst>
  <dgm:cxnLst>
    <dgm:cxn modelId="{BF3982E9-34AE-42D4-A88E-CE4371281DD0}" srcId="{19A880CB-3263-430A-8720-802F07408D9F}" destId="{989A9015-B3A7-475B-A383-E1741D58849D}" srcOrd="1" destOrd="0" parTransId="{A7340D15-BF94-4023-89BB-2D72A3B6496F}" sibTransId="{E3CE7B9B-A17F-421E-8026-E305B6AAEEDF}"/>
    <dgm:cxn modelId="{CB147EA3-AE3F-484B-8974-F255554A4F35}" type="presOf" srcId="{B6A6116E-8F66-494A-A662-8C9352BF8DB1}" destId="{803B3BA3-4133-4080-B3C8-7354E07C5C6B}" srcOrd="0" destOrd="0" presId="urn:microsoft.com/office/officeart/2005/8/layout/process3"/>
    <dgm:cxn modelId="{85F5648A-C248-43D5-AF71-828A57FD86EF}" type="presOf" srcId="{B3F4EF92-EA85-4695-98C5-F12C9E45F81C}" destId="{199EC58A-BBAC-4CFF-A5B6-64E775D44C93}" srcOrd="0" destOrd="0" presId="urn:microsoft.com/office/officeart/2005/8/layout/process3"/>
    <dgm:cxn modelId="{28E4462C-E9E4-47CD-9D33-A737249AA402}" type="presOf" srcId="{19DABC6C-F240-4679-A13E-9C88712FAB52}" destId="{999A7D61-419B-4087-A43A-9354B9DC48C8}" srcOrd="0" destOrd="0" presId="urn:microsoft.com/office/officeart/2005/8/layout/process3"/>
    <dgm:cxn modelId="{EB488BA9-3F19-447F-BC93-CA78C773F4D1}" srcId="{5AB20434-2709-42EE-8161-F9C4CBA70777}" destId="{EF2CEE1E-16A4-407A-A994-48F6100EE5AC}" srcOrd="0" destOrd="0" parTransId="{A6BC855C-B551-46FE-B3D4-5A63D7B3E6E1}" sibTransId="{2DC8F16D-BE0A-4172-8522-DEEB3AA6547F}"/>
    <dgm:cxn modelId="{56D5B0A0-EC63-43BC-9DD8-DAD9B7E56ADE}" type="presOf" srcId="{19DABC6C-F240-4679-A13E-9C88712FAB52}" destId="{8E8BC118-4594-46D8-96F2-5F999F0E0AE9}" srcOrd="1" destOrd="0" presId="urn:microsoft.com/office/officeart/2005/8/layout/process3"/>
    <dgm:cxn modelId="{F554BDC8-22B6-4A5F-A2C5-47360D03B71C}" type="presOf" srcId="{EF2CEE1E-16A4-407A-A994-48F6100EE5AC}" destId="{F84BE2EE-3177-470A-B6E7-68BF7555B09B}" srcOrd="0" destOrd="0" presId="urn:microsoft.com/office/officeart/2005/8/layout/process3"/>
    <dgm:cxn modelId="{ACA432E5-B53C-4213-837F-CCBC79C7F74B}" srcId="{B6A6116E-8F66-494A-A662-8C9352BF8DB1}" destId="{B0E076D6-5260-48BA-8386-09C7D7486B64}" srcOrd="0" destOrd="0" parTransId="{439BA67E-6FBB-451C-85E1-A77F4B6F513B}" sibTransId="{28BB7DF6-DBE9-4C29-BA91-28AA26DEB0C4}"/>
    <dgm:cxn modelId="{67F21EB7-18C6-43C3-8A7B-45FB8BD157B9}" type="presOf" srcId="{19A880CB-3263-430A-8720-802F07408D9F}" destId="{BB3B82E1-C225-4F5E-9E39-5EA185B824C9}" srcOrd="0" destOrd="0" presId="urn:microsoft.com/office/officeart/2005/8/layout/process3"/>
    <dgm:cxn modelId="{CA820D39-C6BF-46C1-8368-02D03A1CDAE6}" srcId="{989A9015-B3A7-475B-A383-E1741D58849D}" destId="{B3F4EF92-EA85-4695-98C5-F12C9E45F81C}" srcOrd="0" destOrd="0" parTransId="{C93A1BF2-3782-41FC-9976-4CE25A3B82CA}" sibTransId="{165543E5-358D-4CF5-B43C-492BC4AA9526}"/>
    <dgm:cxn modelId="{6F3203C8-4057-4D3E-AC4A-9A166D379F20}" srcId="{19A880CB-3263-430A-8720-802F07408D9F}" destId="{B6A6116E-8F66-494A-A662-8C9352BF8DB1}" srcOrd="2" destOrd="0" parTransId="{8B1FFB58-79C2-4B89-A371-4D2A86BF38A0}" sibTransId="{0ED76CB5-D8FB-4FA1-98F7-23868BF4435A}"/>
    <dgm:cxn modelId="{057FD0DF-E29B-4BF5-9947-7A645D9EF6F9}" type="presOf" srcId="{989A9015-B3A7-475B-A383-E1741D58849D}" destId="{C9095354-F457-4E79-AC61-7AE2755B10E7}" srcOrd="0" destOrd="0" presId="urn:microsoft.com/office/officeart/2005/8/layout/process3"/>
    <dgm:cxn modelId="{B4D8746F-8BA5-41B5-8F0D-BCE605A6AC86}" type="presOf" srcId="{989A9015-B3A7-475B-A383-E1741D58849D}" destId="{71502B1F-190C-4011-B54A-ED3AE3918ECA}" srcOrd="1" destOrd="0" presId="urn:microsoft.com/office/officeart/2005/8/layout/process3"/>
    <dgm:cxn modelId="{8A1D8C96-C2EA-43F8-89E8-7D0C645EA36E}" type="presOf" srcId="{E3CE7B9B-A17F-421E-8026-E305B6AAEEDF}" destId="{763DF466-0257-4356-9717-FE5BE9FF864A}" srcOrd="1" destOrd="0" presId="urn:microsoft.com/office/officeart/2005/8/layout/process3"/>
    <dgm:cxn modelId="{85A5D8CD-20B9-41EA-9788-B6C83C148C45}" srcId="{19A880CB-3263-430A-8720-802F07408D9F}" destId="{5AB20434-2709-42EE-8161-F9C4CBA70777}" srcOrd="0" destOrd="0" parTransId="{03BA1DBF-F28E-4658-A8A1-7316D24E0D59}" sibTransId="{19DABC6C-F240-4679-A13E-9C88712FAB52}"/>
    <dgm:cxn modelId="{0EA30D8A-FEF3-4A8B-9325-AC0B2C14A2A2}" type="presOf" srcId="{B6A6116E-8F66-494A-A662-8C9352BF8DB1}" destId="{E05E4F48-E248-4922-BB3B-C3B7A989287A}" srcOrd="1" destOrd="0" presId="urn:microsoft.com/office/officeart/2005/8/layout/process3"/>
    <dgm:cxn modelId="{2DD23610-7158-4056-875B-EEE326427AC5}" type="presOf" srcId="{5AB20434-2709-42EE-8161-F9C4CBA70777}" destId="{B7E7FE2B-00D1-4CE0-920F-B470D348A3F1}" srcOrd="0" destOrd="0" presId="urn:microsoft.com/office/officeart/2005/8/layout/process3"/>
    <dgm:cxn modelId="{6D027F81-66C0-4287-8310-53294C77FA25}" type="presOf" srcId="{E3CE7B9B-A17F-421E-8026-E305B6AAEEDF}" destId="{B5C576F4-76DA-4C9E-9948-3B7DDD1EDFFE}" srcOrd="0" destOrd="0" presId="urn:microsoft.com/office/officeart/2005/8/layout/process3"/>
    <dgm:cxn modelId="{CECC7B32-5622-436F-B16B-C2C11FCBF48B}" type="presOf" srcId="{5AB20434-2709-42EE-8161-F9C4CBA70777}" destId="{0424A307-F5E8-4503-9145-7EA1CA804334}" srcOrd="1" destOrd="0" presId="urn:microsoft.com/office/officeart/2005/8/layout/process3"/>
    <dgm:cxn modelId="{49125443-4D68-492E-8F25-08291535C440}" type="presOf" srcId="{B0E076D6-5260-48BA-8386-09C7D7486B64}" destId="{87A7B181-6F49-44BD-A7E8-9CC4118FEBB7}" srcOrd="0" destOrd="0" presId="urn:microsoft.com/office/officeart/2005/8/layout/process3"/>
    <dgm:cxn modelId="{DD3AE8CC-81B7-4F59-8B48-A06B7F511562}" type="presParOf" srcId="{BB3B82E1-C225-4F5E-9E39-5EA185B824C9}" destId="{9520DDEF-65DB-4C92-88FA-7AEF87D997B8}" srcOrd="0" destOrd="0" presId="urn:microsoft.com/office/officeart/2005/8/layout/process3"/>
    <dgm:cxn modelId="{65E053CB-A5BA-435B-82B5-483CCF4B76F0}" type="presParOf" srcId="{9520DDEF-65DB-4C92-88FA-7AEF87D997B8}" destId="{B7E7FE2B-00D1-4CE0-920F-B470D348A3F1}" srcOrd="0" destOrd="0" presId="urn:microsoft.com/office/officeart/2005/8/layout/process3"/>
    <dgm:cxn modelId="{AB6BBE83-76C5-4C49-AF12-D4303C792CDB}" type="presParOf" srcId="{9520DDEF-65DB-4C92-88FA-7AEF87D997B8}" destId="{0424A307-F5E8-4503-9145-7EA1CA804334}" srcOrd="1" destOrd="0" presId="urn:microsoft.com/office/officeart/2005/8/layout/process3"/>
    <dgm:cxn modelId="{D1E986FA-0399-44CE-8AF8-4D99C26B5DA3}" type="presParOf" srcId="{9520DDEF-65DB-4C92-88FA-7AEF87D997B8}" destId="{F84BE2EE-3177-470A-B6E7-68BF7555B09B}" srcOrd="2" destOrd="0" presId="urn:microsoft.com/office/officeart/2005/8/layout/process3"/>
    <dgm:cxn modelId="{4225A194-D246-4A79-B0A5-EB06D12CFD81}" type="presParOf" srcId="{BB3B82E1-C225-4F5E-9E39-5EA185B824C9}" destId="{999A7D61-419B-4087-A43A-9354B9DC48C8}" srcOrd="1" destOrd="0" presId="urn:microsoft.com/office/officeart/2005/8/layout/process3"/>
    <dgm:cxn modelId="{B8C4EF83-68BE-4A65-95F6-66192B443930}" type="presParOf" srcId="{999A7D61-419B-4087-A43A-9354B9DC48C8}" destId="{8E8BC118-4594-46D8-96F2-5F999F0E0AE9}" srcOrd="0" destOrd="0" presId="urn:microsoft.com/office/officeart/2005/8/layout/process3"/>
    <dgm:cxn modelId="{00E40585-FEC0-4349-92FC-A5BC32B8C48E}" type="presParOf" srcId="{BB3B82E1-C225-4F5E-9E39-5EA185B824C9}" destId="{34CC0F8F-531A-4635-8E21-A199DA9E5BBB}" srcOrd="2" destOrd="0" presId="urn:microsoft.com/office/officeart/2005/8/layout/process3"/>
    <dgm:cxn modelId="{DE33E9BB-BB3D-4E23-9D32-6918621565A3}" type="presParOf" srcId="{34CC0F8F-531A-4635-8E21-A199DA9E5BBB}" destId="{C9095354-F457-4E79-AC61-7AE2755B10E7}" srcOrd="0" destOrd="0" presId="urn:microsoft.com/office/officeart/2005/8/layout/process3"/>
    <dgm:cxn modelId="{B96DCD23-B071-4311-9852-7F038F62D5E2}" type="presParOf" srcId="{34CC0F8F-531A-4635-8E21-A199DA9E5BBB}" destId="{71502B1F-190C-4011-B54A-ED3AE3918ECA}" srcOrd="1" destOrd="0" presId="urn:microsoft.com/office/officeart/2005/8/layout/process3"/>
    <dgm:cxn modelId="{FEF49FB4-CCCF-4818-8C34-9449A7184B8A}" type="presParOf" srcId="{34CC0F8F-531A-4635-8E21-A199DA9E5BBB}" destId="{199EC58A-BBAC-4CFF-A5B6-64E775D44C93}" srcOrd="2" destOrd="0" presId="urn:microsoft.com/office/officeart/2005/8/layout/process3"/>
    <dgm:cxn modelId="{E4D2A553-AD65-41FF-A68C-6E7B3985146C}" type="presParOf" srcId="{BB3B82E1-C225-4F5E-9E39-5EA185B824C9}" destId="{B5C576F4-76DA-4C9E-9948-3B7DDD1EDFFE}" srcOrd="3" destOrd="0" presId="urn:microsoft.com/office/officeart/2005/8/layout/process3"/>
    <dgm:cxn modelId="{56C620AD-7A08-46B5-A27D-36094C46791E}" type="presParOf" srcId="{B5C576F4-76DA-4C9E-9948-3B7DDD1EDFFE}" destId="{763DF466-0257-4356-9717-FE5BE9FF864A}" srcOrd="0" destOrd="0" presId="urn:microsoft.com/office/officeart/2005/8/layout/process3"/>
    <dgm:cxn modelId="{5163B0A6-D9FC-400B-8BB3-5457665050BD}" type="presParOf" srcId="{BB3B82E1-C225-4F5E-9E39-5EA185B824C9}" destId="{59B0E993-3C1B-447C-8184-2869D1476448}" srcOrd="4" destOrd="0" presId="urn:microsoft.com/office/officeart/2005/8/layout/process3"/>
    <dgm:cxn modelId="{8F24308F-240C-4EC9-BE64-DBEE3512ED2D}" type="presParOf" srcId="{59B0E993-3C1B-447C-8184-2869D1476448}" destId="{803B3BA3-4133-4080-B3C8-7354E07C5C6B}" srcOrd="0" destOrd="0" presId="urn:microsoft.com/office/officeart/2005/8/layout/process3"/>
    <dgm:cxn modelId="{25D19CF3-6CE9-4537-8AA4-45B0667239F0}" type="presParOf" srcId="{59B0E993-3C1B-447C-8184-2869D1476448}" destId="{E05E4F48-E248-4922-BB3B-C3B7A989287A}" srcOrd="1" destOrd="0" presId="urn:microsoft.com/office/officeart/2005/8/layout/process3"/>
    <dgm:cxn modelId="{EF264EFB-B676-49C6-B2E2-70248809CB98}" type="presParOf" srcId="{59B0E993-3C1B-447C-8184-2869D1476448}" destId="{87A7B181-6F49-44BD-A7E8-9CC4118FEBB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D86B6-0F92-4151-BEC7-18044DEFAE7F}" type="doc">
      <dgm:prSet loTypeId="urn:microsoft.com/office/officeart/2005/8/layout/v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9A05A9C8-143C-4C35-9219-886A2F7BF028}">
      <dgm:prSet phldrT="[Text]" custT="1"/>
      <dgm:spPr/>
      <dgm:t>
        <a:bodyPr/>
        <a:lstStyle/>
        <a:p>
          <a:pPr rtl="1"/>
          <a:r>
            <a:rPr lang="ar-SA" sz="3200" b="1" dirty="0" smtClean="0">
              <a:cs typeface="Simplified Arabic" pitchFamily="2" charset="-78"/>
            </a:rPr>
            <a:t>الدفاتر اليومية</a:t>
          </a:r>
          <a:endParaRPr lang="ar-SA" sz="3200" dirty="0"/>
        </a:p>
      </dgm:t>
    </dgm:pt>
    <dgm:pt modelId="{7063B669-A95F-4FCE-86E5-D5C112BA19A8}" type="parTrans" cxnId="{8F370D9D-C6BA-4139-9B63-F20A9C0F4085}">
      <dgm:prSet/>
      <dgm:spPr/>
      <dgm:t>
        <a:bodyPr/>
        <a:lstStyle/>
        <a:p>
          <a:pPr rtl="1"/>
          <a:endParaRPr lang="ar-SA"/>
        </a:p>
      </dgm:t>
    </dgm:pt>
    <dgm:pt modelId="{6D5CFFA4-C94E-48A0-9C00-741C5EA04EF8}" type="sibTrans" cxnId="{8F370D9D-C6BA-4139-9B63-F20A9C0F4085}">
      <dgm:prSet/>
      <dgm:spPr/>
      <dgm:t>
        <a:bodyPr/>
        <a:lstStyle/>
        <a:p>
          <a:pPr rtl="1"/>
          <a:endParaRPr lang="ar-SA"/>
        </a:p>
      </dgm:t>
    </dgm:pt>
    <dgm:pt modelId="{6F024AF5-9874-4E5D-A54E-1A3952BE6060}">
      <dgm:prSet custT="1"/>
      <dgm:spPr/>
      <dgm:t>
        <a:bodyPr/>
        <a:lstStyle/>
        <a:p>
          <a:pPr algn="ctr" rtl="1"/>
          <a:r>
            <a:rPr lang="ar-SA" sz="1800" b="1" dirty="0" smtClean="0">
              <a:cs typeface="Simplified Arabic" pitchFamily="2" charset="-78"/>
            </a:rPr>
            <a:t>مثل: المبيعات, المقبوضات النقدية, المشتريات, المصروفات, و المدفوعات</a:t>
          </a:r>
          <a:endParaRPr lang="ar-SA" sz="1800" b="1" dirty="0" smtClean="0">
            <a:cs typeface="Simplified Arabic" pitchFamily="2" charset="-78"/>
          </a:endParaRPr>
        </a:p>
      </dgm:t>
    </dgm:pt>
    <dgm:pt modelId="{69386C39-15F3-4789-B84B-C961D237F9DE}" type="parTrans" cxnId="{5DA38567-0479-4C21-9092-CDAC16643188}">
      <dgm:prSet/>
      <dgm:spPr/>
      <dgm:t>
        <a:bodyPr/>
        <a:lstStyle/>
        <a:p>
          <a:pPr rtl="1"/>
          <a:endParaRPr lang="ar-SA"/>
        </a:p>
      </dgm:t>
    </dgm:pt>
    <dgm:pt modelId="{B9CC8414-6241-4F4F-AD9B-44EBD82553CC}" type="sibTrans" cxnId="{5DA38567-0479-4C21-9092-CDAC16643188}">
      <dgm:prSet/>
      <dgm:spPr/>
      <dgm:t>
        <a:bodyPr/>
        <a:lstStyle/>
        <a:p>
          <a:pPr rtl="1"/>
          <a:endParaRPr lang="ar-SA"/>
        </a:p>
      </dgm:t>
    </dgm:pt>
    <dgm:pt modelId="{1DBF1253-B15C-4E52-8B20-953EFF92ACD4}">
      <dgm:prSet custT="1"/>
      <dgm:spPr/>
      <dgm:t>
        <a:bodyPr/>
        <a:lstStyle/>
        <a:p>
          <a:pPr rtl="1"/>
          <a:r>
            <a:rPr lang="ar-SA" sz="3200" b="1" dirty="0" smtClean="0">
              <a:cs typeface="Simplified Arabic" pitchFamily="2" charset="-78"/>
            </a:rPr>
            <a:t>دفتر الأستاذ</a:t>
          </a:r>
          <a:endParaRPr lang="ar-SA" sz="3200" b="1" dirty="0" smtClean="0">
            <a:cs typeface="Simplified Arabic" pitchFamily="2" charset="-78"/>
          </a:endParaRPr>
        </a:p>
      </dgm:t>
    </dgm:pt>
    <dgm:pt modelId="{38F3EDAF-E044-441C-B629-CB04C22E04D7}" type="parTrans" cxnId="{35911B60-C5D9-480E-A4E5-1CB2AF0C2DEA}">
      <dgm:prSet/>
      <dgm:spPr/>
      <dgm:t>
        <a:bodyPr/>
        <a:lstStyle/>
        <a:p>
          <a:pPr rtl="1"/>
          <a:endParaRPr lang="ar-SA"/>
        </a:p>
      </dgm:t>
    </dgm:pt>
    <dgm:pt modelId="{0F7E6596-DCA6-4899-98C9-CEB3D78BA52D}" type="sibTrans" cxnId="{35911B60-C5D9-480E-A4E5-1CB2AF0C2DEA}">
      <dgm:prSet/>
      <dgm:spPr/>
      <dgm:t>
        <a:bodyPr/>
        <a:lstStyle/>
        <a:p>
          <a:pPr rtl="1"/>
          <a:endParaRPr lang="ar-SA"/>
        </a:p>
      </dgm:t>
    </dgm:pt>
    <dgm:pt modelId="{8BBAEE34-2BBE-43BC-B7DF-23723C3A4894}">
      <dgm:prSet custT="1"/>
      <dgm:spPr/>
      <dgm:t>
        <a:bodyPr/>
        <a:lstStyle/>
        <a:p>
          <a:pPr rtl="1"/>
          <a:r>
            <a:rPr lang="ar-SA" sz="3200" b="1" dirty="0" smtClean="0">
              <a:cs typeface="Simplified Arabic" pitchFamily="2" charset="-78"/>
            </a:rPr>
            <a:t>القوائم المالية</a:t>
          </a:r>
          <a:endParaRPr lang="ar-SA" sz="3200" b="1" dirty="0" smtClean="0">
            <a:cs typeface="Simplified Arabic" pitchFamily="2" charset="-78"/>
          </a:endParaRPr>
        </a:p>
      </dgm:t>
    </dgm:pt>
    <dgm:pt modelId="{59F19DF6-7342-4339-80A0-D33F690E3C06}" type="parTrans" cxnId="{04A0A449-A0B5-4EBF-8262-225F35F5491E}">
      <dgm:prSet/>
      <dgm:spPr/>
      <dgm:t>
        <a:bodyPr/>
        <a:lstStyle/>
        <a:p>
          <a:pPr rtl="1"/>
          <a:endParaRPr lang="ar-SA"/>
        </a:p>
      </dgm:t>
    </dgm:pt>
    <dgm:pt modelId="{F2BA953F-8B8B-40CA-8ABD-78FD9C3A25D6}" type="sibTrans" cxnId="{04A0A449-A0B5-4EBF-8262-225F35F5491E}">
      <dgm:prSet/>
      <dgm:spPr/>
      <dgm:t>
        <a:bodyPr/>
        <a:lstStyle/>
        <a:p>
          <a:pPr rtl="1"/>
          <a:endParaRPr lang="ar-SA"/>
        </a:p>
      </dgm:t>
    </dgm:pt>
    <dgm:pt modelId="{8141B1EE-3614-488B-B7EB-ACCB94251C21}">
      <dgm:prSet phldrT="[Text]" custT="1"/>
      <dgm:spPr/>
      <dgm:t>
        <a:bodyPr/>
        <a:lstStyle/>
        <a:p>
          <a:pPr algn="ctr" rtl="1"/>
          <a:r>
            <a:rPr lang="ar-SA" sz="1800" b="1" smtClean="0">
              <a:cs typeface="Simplified Arabic" pitchFamily="2" charset="-78"/>
            </a:rPr>
            <a:t>لتسجيل العمليات المحاسبية اليومية</a:t>
          </a:r>
          <a:endParaRPr lang="ar-SA" sz="1800"/>
        </a:p>
      </dgm:t>
    </dgm:pt>
    <dgm:pt modelId="{42AE830D-E197-4C7E-854D-2E16FB477333}" type="parTrans" cxnId="{252EF048-20B5-42A3-BA11-81629B0116F3}">
      <dgm:prSet/>
      <dgm:spPr/>
      <dgm:t>
        <a:bodyPr/>
        <a:lstStyle/>
        <a:p>
          <a:pPr rtl="1"/>
          <a:endParaRPr lang="ar-SA"/>
        </a:p>
      </dgm:t>
    </dgm:pt>
    <dgm:pt modelId="{9F877E9A-0C2C-4D93-9784-1EDE2A5F2DA2}" type="sibTrans" cxnId="{252EF048-20B5-42A3-BA11-81629B0116F3}">
      <dgm:prSet/>
      <dgm:spPr/>
      <dgm:t>
        <a:bodyPr/>
        <a:lstStyle/>
        <a:p>
          <a:pPr rtl="1"/>
          <a:endParaRPr lang="ar-SA"/>
        </a:p>
      </dgm:t>
    </dgm:pt>
    <dgm:pt modelId="{B088C7AB-C95E-435D-BC57-A147CC1AEFFE}">
      <dgm:prSet custT="1"/>
      <dgm:spPr/>
      <dgm:t>
        <a:bodyPr/>
        <a:lstStyle/>
        <a:p>
          <a:pPr algn="ctr" rtl="1"/>
          <a:r>
            <a:rPr lang="ar-SA" sz="1800" b="1" smtClean="0">
              <a:cs typeface="Simplified Arabic" pitchFamily="2" charset="-78"/>
            </a:rPr>
            <a:t>سجل </a:t>
          </a:r>
          <a:r>
            <a:rPr lang="ar-SA" sz="1800" b="1" dirty="0" smtClean="0">
              <a:cs typeface="Simplified Arabic" pitchFamily="2" charset="-78"/>
            </a:rPr>
            <a:t>الإثبات و تسجيل العمليات المالية موزعة على شكل حسابات</a:t>
          </a:r>
          <a:endParaRPr lang="ar-SA" sz="1800" b="1" dirty="0" smtClean="0">
            <a:cs typeface="Simplified Arabic" pitchFamily="2" charset="-78"/>
          </a:endParaRPr>
        </a:p>
      </dgm:t>
    </dgm:pt>
    <dgm:pt modelId="{781762E1-C079-4340-87E3-20DAA8B75071}" type="parTrans" cxnId="{DCD001F0-3754-492E-A88F-380ADCBD54FD}">
      <dgm:prSet/>
      <dgm:spPr/>
      <dgm:t>
        <a:bodyPr/>
        <a:lstStyle/>
        <a:p>
          <a:pPr rtl="1"/>
          <a:endParaRPr lang="ar-SA"/>
        </a:p>
      </dgm:t>
    </dgm:pt>
    <dgm:pt modelId="{11373A12-FC14-48FF-8FC8-BDC1331DB272}" type="sibTrans" cxnId="{DCD001F0-3754-492E-A88F-380ADCBD54FD}">
      <dgm:prSet/>
      <dgm:spPr/>
      <dgm:t>
        <a:bodyPr/>
        <a:lstStyle/>
        <a:p>
          <a:pPr rtl="1"/>
          <a:endParaRPr lang="ar-SA"/>
        </a:p>
      </dgm:t>
    </dgm:pt>
    <dgm:pt modelId="{FAE4CC05-748E-4CC6-9ADB-6B67D72A228F}">
      <dgm:prSet custT="1"/>
      <dgm:spPr/>
      <dgm:t>
        <a:bodyPr/>
        <a:lstStyle/>
        <a:p>
          <a:pPr algn="ctr" rtl="1"/>
          <a:r>
            <a:rPr lang="ar-SA" sz="1800" b="1" smtClean="0">
              <a:cs typeface="Simplified Arabic" pitchFamily="2" charset="-78"/>
            </a:rPr>
            <a:t>تشمل </a:t>
          </a:r>
          <a:r>
            <a:rPr lang="ar-SA" sz="1800" b="1" dirty="0" smtClean="0">
              <a:cs typeface="Simplified Arabic" pitchFamily="2" charset="-78"/>
            </a:rPr>
            <a:t>قائمة الدخل و قائمة المركز المالي</a:t>
          </a:r>
          <a:endParaRPr lang="ar-SA" sz="1800" b="1" dirty="0" smtClean="0">
            <a:cs typeface="Simplified Arabic" pitchFamily="2" charset="-78"/>
          </a:endParaRPr>
        </a:p>
      </dgm:t>
    </dgm:pt>
    <dgm:pt modelId="{DD68B088-8D44-426C-8D4F-75DF31A875BF}" type="parTrans" cxnId="{D6BA1551-823F-4F8D-AFEE-6A88E8C68FA4}">
      <dgm:prSet/>
      <dgm:spPr/>
      <dgm:t>
        <a:bodyPr/>
        <a:lstStyle/>
        <a:p>
          <a:pPr rtl="1"/>
          <a:endParaRPr lang="ar-SA"/>
        </a:p>
      </dgm:t>
    </dgm:pt>
    <dgm:pt modelId="{080EC279-0E5E-409A-B2C2-C2F4E2212449}" type="sibTrans" cxnId="{D6BA1551-823F-4F8D-AFEE-6A88E8C68FA4}">
      <dgm:prSet/>
      <dgm:spPr/>
      <dgm:t>
        <a:bodyPr/>
        <a:lstStyle/>
        <a:p>
          <a:pPr rtl="1"/>
          <a:endParaRPr lang="ar-SA"/>
        </a:p>
      </dgm:t>
    </dgm:pt>
    <dgm:pt modelId="{0F2A7286-5896-407D-A2D9-AD6F3C219AC4}" type="pres">
      <dgm:prSet presAssocID="{A30D86B6-0F92-4151-BEC7-18044DEFAE7F}" presName="Name0" presStyleCnt="0">
        <dgm:presLayoutVars>
          <dgm:dir val="rev"/>
          <dgm:animLvl val="lvl"/>
          <dgm:resizeHandles/>
        </dgm:presLayoutVars>
      </dgm:prSet>
      <dgm:spPr/>
    </dgm:pt>
    <dgm:pt modelId="{357B4E51-CAC5-4EE4-A634-D2E9691CC4C6}" type="pres">
      <dgm:prSet presAssocID="{9A05A9C8-143C-4C35-9219-886A2F7BF028}" presName="linNode" presStyleCnt="0"/>
      <dgm:spPr/>
    </dgm:pt>
    <dgm:pt modelId="{3FA59250-127F-45BB-8728-D2A2DE15FBB9}" type="pres">
      <dgm:prSet presAssocID="{9A05A9C8-143C-4C35-9219-886A2F7BF02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A0F7A6-BCCF-4FEB-84F8-EF0825268A02}" type="pres">
      <dgm:prSet presAssocID="{9A05A9C8-143C-4C35-9219-886A2F7BF028}" presName="childShp" presStyleLbl="bgAccFollowNode1" presStyleIdx="0" presStyleCnt="3" custScaleY="10983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FD2DA9-2F43-4D51-AB97-2C83671A83C0}" type="pres">
      <dgm:prSet presAssocID="{6D5CFFA4-C94E-48A0-9C00-741C5EA04EF8}" presName="spacing" presStyleCnt="0"/>
      <dgm:spPr/>
    </dgm:pt>
    <dgm:pt modelId="{E69C7318-67A6-41BE-B5D3-1C20B60E5780}" type="pres">
      <dgm:prSet presAssocID="{1DBF1253-B15C-4E52-8B20-953EFF92ACD4}" presName="linNode" presStyleCnt="0"/>
      <dgm:spPr/>
    </dgm:pt>
    <dgm:pt modelId="{956EAC07-5E44-4392-8269-5F44975A547A}" type="pres">
      <dgm:prSet presAssocID="{1DBF1253-B15C-4E52-8B20-953EFF92ACD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BC11F2-CF57-424D-BC42-62C8CEE03B23}" type="pres">
      <dgm:prSet presAssocID="{1DBF1253-B15C-4E52-8B20-953EFF92ACD4}" presName="childShp" presStyleLbl="bgAccFollowNode1" presStyleIdx="1" presStyleCnt="3" custScaleY="103882">
        <dgm:presLayoutVars>
          <dgm:bulletEnabled val="1"/>
        </dgm:presLayoutVars>
      </dgm:prSet>
      <dgm:spPr/>
    </dgm:pt>
    <dgm:pt modelId="{40106B58-8218-4491-9ECF-51B358A24A58}" type="pres">
      <dgm:prSet presAssocID="{0F7E6596-DCA6-4899-98C9-CEB3D78BA52D}" presName="spacing" presStyleCnt="0"/>
      <dgm:spPr/>
    </dgm:pt>
    <dgm:pt modelId="{F951C42A-5C92-4950-A354-4A5F6C389AA8}" type="pres">
      <dgm:prSet presAssocID="{8BBAEE34-2BBE-43BC-B7DF-23723C3A4894}" presName="linNode" presStyleCnt="0"/>
      <dgm:spPr/>
    </dgm:pt>
    <dgm:pt modelId="{58746BDC-DD5E-44A4-9FDE-6FAF26EB55AD}" type="pres">
      <dgm:prSet presAssocID="{8BBAEE34-2BBE-43BC-B7DF-23723C3A489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119B59-FD00-4B51-BCCC-243792FC5C7E}" type="pres">
      <dgm:prSet presAssocID="{8BBAEE34-2BBE-43BC-B7DF-23723C3A4894}" presName="childShp" presStyleLbl="bgAccFollowNode1" presStyleIdx="2" presStyleCnt="3" custScaleY="118702">
        <dgm:presLayoutVars>
          <dgm:bulletEnabled val="1"/>
        </dgm:presLayoutVars>
      </dgm:prSet>
      <dgm:spPr/>
    </dgm:pt>
  </dgm:ptLst>
  <dgm:cxnLst>
    <dgm:cxn modelId="{D6BA1551-823F-4F8D-AFEE-6A88E8C68FA4}" srcId="{8BBAEE34-2BBE-43BC-B7DF-23723C3A4894}" destId="{FAE4CC05-748E-4CC6-9ADB-6B67D72A228F}" srcOrd="0" destOrd="0" parTransId="{DD68B088-8D44-426C-8D4F-75DF31A875BF}" sibTransId="{080EC279-0E5E-409A-B2C2-C2F4E2212449}"/>
    <dgm:cxn modelId="{DCD001F0-3754-492E-A88F-380ADCBD54FD}" srcId="{1DBF1253-B15C-4E52-8B20-953EFF92ACD4}" destId="{B088C7AB-C95E-435D-BC57-A147CC1AEFFE}" srcOrd="0" destOrd="0" parTransId="{781762E1-C079-4340-87E3-20DAA8B75071}" sibTransId="{11373A12-FC14-48FF-8FC8-BDC1331DB272}"/>
    <dgm:cxn modelId="{35911B60-C5D9-480E-A4E5-1CB2AF0C2DEA}" srcId="{A30D86B6-0F92-4151-BEC7-18044DEFAE7F}" destId="{1DBF1253-B15C-4E52-8B20-953EFF92ACD4}" srcOrd="1" destOrd="0" parTransId="{38F3EDAF-E044-441C-B629-CB04C22E04D7}" sibTransId="{0F7E6596-DCA6-4899-98C9-CEB3D78BA52D}"/>
    <dgm:cxn modelId="{8F370D9D-C6BA-4139-9B63-F20A9C0F4085}" srcId="{A30D86B6-0F92-4151-BEC7-18044DEFAE7F}" destId="{9A05A9C8-143C-4C35-9219-886A2F7BF028}" srcOrd="0" destOrd="0" parTransId="{7063B669-A95F-4FCE-86E5-D5C112BA19A8}" sibTransId="{6D5CFFA4-C94E-48A0-9C00-741C5EA04EF8}"/>
    <dgm:cxn modelId="{40576BDB-48F0-4A33-8C9C-9C725000CD51}" type="presOf" srcId="{8141B1EE-3614-488B-B7EB-ACCB94251C21}" destId="{54A0F7A6-BCCF-4FEB-84F8-EF0825268A02}" srcOrd="0" destOrd="0" presId="urn:microsoft.com/office/officeart/2005/8/layout/vList6"/>
    <dgm:cxn modelId="{252EF048-20B5-42A3-BA11-81629B0116F3}" srcId="{9A05A9C8-143C-4C35-9219-886A2F7BF028}" destId="{8141B1EE-3614-488B-B7EB-ACCB94251C21}" srcOrd="0" destOrd="0" parTransId="{42AE830D-E197-4C7E-854D-2E16FB477333}" sibTransId="{9F877E9A-0C2C-4D93-9784-1EDE2A5F2DA2}"/>
    <dgm:cxn modelId="{5DA38567-0479-4C21-9092-CDAC16643188}" srcId="{9A05A9C8-143C-4C35-9219-886A2F7BF028}" destId="{6F024AF5-9874-4E5D-A54E-1A3952BE6060}" srcOrd="1" destOrd="0" parTransId="{69386C39-15F3-4789-B84B-C961D237F9DE}" sibTransId="{B9CC8414-6241-4F4F-AD9B-44EBD82553CC}"/>
    <dgm:cxn modelId="{DFDF8F74-11EB-4286-A465-B49BC559EA78}" type="presOf" srcId="{9A05A9C8-143C-4C35-9219-886A2F7BF028}" destId="{3FA59250-127F-45BB-8728-D2A2DE15FBB9}" srcOrd="0" destOrd="0" presId="urn:microsoft.com/office/officeart/2005/8/layout/vList6"/>
    <dgm:cxn modelId="{83C7B229-DBD7-45AF-9C5B-1A4F14E83BC3}" type="presOf" srcId="{6F024AF5-9874-4E5D-A54E-1A3952BE6060}" destId="{54A0F7A6-BCCF-4FEB-84F8-EF0825268A02}" srcOrd="0" destOrd="1" presId="urn:microsoft.com/office/officeart/2005/8/layout/vList6"/>
    <dgm:cxn modelId="{9794231D-2A61-4979-A90E-E3E10B17476D}" type="presOf" srcId="{B088C7AB-C95E-435D-BC57-A147CC1AEFFE}" destId="{C5BC11F2-CF57-424D-BC42-62C8CEE03B23}" srcOrd="0" destOrd="0" presId="urn:microsoft.com/office/officeart/2005/8/layout/vList6"/>
    <dgm:cxn modelId="{FC317A52-98F8-4866-A1E3-CCA6B31824D5}" type="presOf" srcId="{1DBF1253-B15C-4E52-8B20-953EFF92ACD4}" destId="{956EAC07-5E44-4392-8269-5F44975A547A}" srcOrd="0" destOrd="0" presId="urn:microsoft.com/office/officeart/2005/8/layout/vList6"/>
    <dgm:cxn modelId="{73AB33E5-ADA2-4664-AEC4-6EC794A9F5D9}" type="presOf" srcId="{8BBAEE34-2BBE-43BC-B7DF-23723C3A4894}" destId="{58746BDC-DD5E-44A4-9FDE-6FAF26EB55AD}" srcOrd="0" destOrd="0" presId="urn:microsoft.com/office/officeart/2005/8/layout/vList6"/>
    <dgm:cxn modelId="{56A108EC-A6DA-4642-AE0F-D18C3158A53C}" type="presOf" srcId="{FAE4CC05-748E-4CC6-9ADB-6B67D72A228F}" destId="{6F119B59-FD00-4B51-BCCC-243792FC5C7E}" srcOrd="0" destOrd="0" presId="urn:microsoft.com/office/officeart/2005/8/layout/vList6"/>
    <dgm:cxn modelId="{04A0A449-A0B5-4EBF-8262-225F35F5491E}" srcId="{A30D86B6-0F92-4151-BEC7-18044DEFAE7F}" destId="{8BBAEE34-2BBE-43BC-B7DF-23723C3A4894}" srcOrd="2" destOrd="0" parTransId="{59F19DF6-7342-4339-80A0-D33F690E3C06}" sibTransId="{F2BA953F-8B8B-40CA-8ABD-78FD9C3A25D6}"/>
    <dgm:cxn modelId="{0DD9F9E3-7C52-4BDA-80CA-CE6851A87349}" type="presOf" srcId="{A30D86B6-0F92-4151-BEC7-18044DEFAE7F}" destId="{0F2A7286-5896-407D-A2D9-AD6F3C219AC4}" srcOrd="0" destOrd="0" presId="urn:microsoft.com/office/officeart/2005/8/layout/vList6"/>
    <dgm:cxn modelId="{482BE5EE-5620-4F61-AED3-68AE7763CF0E}" type="presParOf" srcId="{0F2A7286-5896-407D-A2D9-AD6F3C219AC4}" destId="{357B4E51-CAC5-4EE4-A634-D2E9691CC4C6}" srcOrd="0" destOrd="0" presId="urn:microsoft.com/office/officeart/2005/8/layout/vList6"/>
    <dgm:cxn modelId="{CC8E73BB-9943-4577-8094-894A33E17257}" type="presParOf" srcId="{357B4E51-CAC5-4EE4-A634-D2E9691CC4C6}" destId="{3FA59250-127F-45BB-8728-D2A2DE15FBB9}" srcOrd="0" destOrd="0" presId="urn:microsoft.com/office/officeart/2005/8/layout/vList6"/>
    <dgm:cxn modelId="{9E26124C-41BF-416C-B6D7-F2EF86D9C5D6}" type="presParOf" srcId="{357B4E51-CAC5-4EE4-A634-D2E9691CC4C6}" destId="{54A0F7A6-BCCF-4FEB-84F8-EF0825268A02}" srcOrd="1" destOrd="0" presId="urn:microsoft.com/office/officeart/2005/8/layout/vList6"/>
    <dgm:cxn modelId="{CB07311E-3F0C-4F48-B873-5799D1C75A09}" type="presParOf" srcId="{0F2A7286-5896-407D-A2D9-AD6F3C219AC4}" destId="{2BFD2DA9-2F43-4D51-AB97-2C83671A83C0}" srcOrd="1" destOrd="0" presId="urn:microsoft.com/office/officeart/2005/8/layout/vList6"/>
    <dgm:cxn modelId="{474375A9-B31B-4317-9DF5-64BAFB7A42D2}" type="presParOf" srcId="{0F2A7286-5896-407D-A2D9-AD6F3C219AC4}" destId="{E69C7318-67A6-41BE-B5D3-1C20B60E5780}" srcOrd="2" destOrd="0" presId="urn:microsoft.com/office/officeart/2005/8/layout/vList6"/>
    <dgm:cxn modelId="{AC9831DA-D4C7-445B-9E7D-1B72226A7E00}" type="presParOf" srcId="{E69C7318-67A6-41BE-B5D3-1C20B60E5780}" destId="{956EAC07-5E44-4392-8269-5F44975A547A}" srcOrd="0" destOrd="0" presId="urn:microsoft.com/office/officeart/2005/8/layout/vList6"/>
    <dgm:cxn modelId="{A63F3DB8-A2C5-4395-AE4C-457724F38AC3}" type="presParOf" srcId="{E69C7318-67A6-41BE-B5D3-1C20B60E5780}" destId="{C5BC11F2-CF57-424D-BC42-62C8CEE03B23}" srcOrd="1" destOrd="0" presId="urn:microsoft.com/office/officeart/2005/8/layout/vList6"/>
    <dgm:cxn modelId="{16578D90-A46D-4CA6-A605-3159C2327ECC}" type="presParOf" srcId="{0F2A7286-5896-407D-A2D9-AD6F3C219AC4}" destId="{40106B58-8218-4491-9ECF-51B358A24A58}" srcOrd="3" destOrd="0" presId="urn:microsoft.com/office/officeart/2005/8/layout/vList6"/>
    <dgm:cxn modelId="{D1645C84-782A-4181-86EC-FD34B6692044}" type="presParOf" srcId="{0F2A7286-5896-407D-A2D9-AD6F3C219AC4}" destId="{F951C42A-5C92-4950-A354-4A5F6C389AA8}" srcOrd="4" destOrd="0" presId="urn:microsoft.com/office/officeart/2005/8/layout/vList6"/>
    <dgm:cxn modelId="{39095572-E642-43A0-9482-0C62C0E0593E}" type="presParOf" srcId="{F951C42A-5C92-4950-A354-4A5F6C389AA8}" destId="{58746BDC-DD5E-44A4-9FDE-6FAF26EB55AD}" srcOrd="0" destOrd="0" presId="urn:microsoft.com/office/officeart/2005/8/layout/vList6"/>
    <dgm:cxn modelId="{AE01A8E6-05A3-4D6A-8550-E68091058388}" type="presParOf" srcId="{F951C42A-5C92-4950-A354-4A5F6C389AA8}" destId="{6F119B59-FD00-4B51-BCCC-243792FC5C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4A307-F5E8-4503-9145-7EA1CA804334}">
      <dsp:nvSpPr>
        <dsp:cNvPr id="0" name=""/>
        <dsp:cNvSpPr/>
      </dsp:nvSpPr>
      <dsp:spPr>
        <a:xfrm>
          <a:off x="6479121" y="478791"/>
          <a:ext cx="1883019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Simplified Arabic" pitchFamily="2" charset="-78"/>
            </a:rPr>
            <a:t>مرحلة الإعداد للوظيفة</a:t>
          </a:r>
          <a:endParaRPr lang="ar-SA" sz="1800" kern="1200" dirty="0"/>
        </a:p>
      </dsp:txBody>
      <dsp:txXfrm>
        <a:off x="6524495" y="478791"/>
        <a:ext cx="1883019" cy="753207"/>
      </dsp:txXfrm>
    </dsp:sp>
    <dsp:sp modelId="{F84BE2EE-3177-470A-B6E7-68BF7555B09B}">
      <dsp:nvSpPr>
        <dsp:cNvPr id="0" name=""/>
        <dsp:cNvSpPr/>
      </dsp:nvSpPr>
      <dsp:spPr>
        <a:xfrm>
          <a:off x="6138816" y="1515851"/>
          <a:ext cx="1883019" cy="3118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cs typeface="Simplified Arabic" pitchFamily="2" charset="-78"/>
            </a:rPr>
            <a:t>إنشاء الوظائف و توصيفها و وضع نظام الاخيتار و التعيين و الأجور و العلاقات</a:t>
          </a:r>
          <a:endParaRPr lang="ar-SA" sz="1800" kern="1200" dirty="0"/>
        </a:p>
      </dsp:txBody>
      <dsp:txXfrm>
        <a:off x="6138816" y="1515851"/>
        <a:ext cx="1883019" cy="3118694"/>
      </dsp:txXfrm>
    </dsp:sp>
    <dsp:sp modelId="{999A7D61-419B-4087-A43A-9354B9DC48C8}">
      <dsp:nvSpPr>
        <dsp:cNvPr id="0" name=""/>
        <dsp:cNvSpPr/>
      </dsp:nvSpPr>
      <dsp:spPr>
        <a:xfrm rot="10800000">
          <a:off x="5633863" y="620986"/>
          <a:ext cx="605172" cy="468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/>
        </a:p>
      </dsp:txBody>
      <dsp:txXfrm rot="10800000">
        <a:off x="5633863" y="620986"/>
        <a:ext cx="605172" cy="468817"/>
      </dsp:txXfrm>
    </dsp:sp>
    <dsp:sp modelId="{71502B1F-190C-4011-B54A-ED3AE3918ECA}">
      <dsp:nvSpPr>
        <dsp:cNvPr id="0" name=""/>
        <dsp:cNvSpPr/>
      </dsp:nvSpPr>
      <dsp:spPr>
        <a:xfrm>
          <a:off x="3454266" y="478791"/>
          <a:ext cx="1883019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Simplified Arabic" pitchFamily="2" charset="-78"/>
            </a:rPr>
            <a:t>مرحلة الالتحاق بالوظيفة</a:t>
          </a:r>
          <a:endParaRPr lang="ar-SA" sz="1800" b="1" kern="1200" dirty="0" smtClean="0">
            <a:cs typeface="Simplified Arabic" pitchFamily="2" charset="-78"/>
          </a:endParaRPr>
        </a:p>
      </dsp:txBody>
      <dsp:txXfrm>
        <a:off x="3499640" y="478791"/>
        <a:ext cx="1883019" cy="753207"/>
      </dsp:txXfrm>
    </dsp:sp>
    <dsp:sp modelId="{199EC58A-BBAC-4CFF-A5B6-64E775D44C93}">
      <dsp:nvSpPr>
        <dsp:cNvPr id="0" name=""/>
        <dsp:cNvSpPr/>
      </dsp:nvSpPr>
      <dsp:spPr>
        <a:xfrm>
          <a:off x="3113962" y="1515851"/>
          <a:ext cx="1883019" cy="3118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cs typeface="Simplified Arabic" pitchFamily="2" charset="-78"/>
            </a:rPr>
            <a:t>التحاق الموظف بالوظيفة حتى نهاية دورة الوظيفة و تشمل التدريب و تنمية الكفاءة, الترقية, الحوافز, الفصل, الخ...</a:t>
          </a:r>
          <a:endParaRPr lang="ar-SA" sz="1800" b="1" kern="1200" dirty="0" smtClean="0">
            <a:cs typeface="Simplified Arabic" pitchFamily="2" charset="-78"/>
          </a:endParaRPr>
        </a:p>
      </dsp:txBody>
      <dsp:txXfrm>
        <a:off x="3113962" y="1515851"/>
        <a:ext cx="1883019" cy="3118694"/>
      </dsp:txXfrm>
    </dsp:sp>
    <dsp:sp modelId="{B5C576F4-76DA-4C9E-9948-3B7DDD1EDFFE}">
      <dsp:nvSpPr>
        <dsp:cNvPr id="0" name=""/>
        <dsp:cNvSpPr/>
      </dsp:nvSpPr>
      <dsp:spPr>
        <a:xfrm rot="10800000">
          <a:off x="2609009" y="620986"/>
          <a:ext cx="605172" cy="468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/>
        </a:p>
      </dsp:txBody>
      <dsp:txXfrm rot="10800000">
        <a:off x="2609009" y="620986"/>
        <a:ext cx="605172" cy="468817"/>
      </dsp:txXfrm>
    </dsp:sp>
    <dsp:sp modelId="{E05E4F48-E248-4922-BB3B-C3B7A989287A}">
      <dsp:nvSpPr>
        <dsp:cNvPr id="0" name=""/>
        <dsp:cNvSpPr/>
      </dsp:nvSpPr>
      <dsp:spPr>
        <a:xfrm>
          <a:off x="429412" y="478791"/>
          <a:ext cx="1883019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Simplified Arabic" pitchFamily="2" charset="-78"/>
            </a:rPr>
            <a:t>مرحلة ما بعد التقاعد</a:t>
          </a:r>
          <a:endParaRPr lang="ar-SA" sz="1800" b="1" kern="1200" dirty="0" smtClean="0">
            <a:cs typeface="Simplified Arabic" pitchFamily="2" charset="-78"/>
          </a:endParaRPr>
        </a:p>
      </dsp:txBody>
      <dsp:txXfrm>
        <a:off x="474786" y="478791"/>
        <a:ext cx="1883019" cy="753207"/>
      </dsp:txXfrm>
    </dsp:sp>
    <dsp:sp modelId="{87A7B181-6F49-44BD-A7E8-9CC4118FEBB7}">
      <dsp:nvSpPr>
        <dsp:cNvPr id="0" name=""/>
        <dsp:cNvSpPr/>
      </dsp:nvSpPr>
      <dsp:spPr>
        <a:xfrm>
          <a:off x="89107" y="1515851"/>
          <a:ext cx="1883019" cy="3118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cs typeface="Simplified Arabic" pitchFamily="2" charset="-78"/>
            </a:rPr>
            <a:t>تبدأ </a:t>
          </a:r>
          <a:r>
            <a:rPr lang="ar-SA" sz="1800" b="1" kern="1200" dirty="0" smtClean="0">
              <a:cs typeface="Simplified Arabic" pitchFamily="2" charset="-78"/>
            </a:rPr>
            <a:t>بانتهاء حياة الموظف العملية و ترتبط بالمعاشات و التأمينات و كل ما يضمن استقرار الموظف</a:t>
          </a:r>
          <a:endParaRPr lang="ar-SA" sz="1800" b="1" kern="1200" dirty="0" smtClean="0">
            <a:cs typeface="Simplified Arabic" pitchFamily="2" charset="-78"/>
          </a:endParaRPr>
        </a:p>
      </dsp:txBody>
      <dsp:txXfrm>
        <a:off x="89107" y="1515851"/>
        <a:ext cx="1883019" cy="3118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0F7A6-BCCF-4FEB-84F8-EF0825268A02}">
      <dsp:nvSpPr>
        <dsp:cNvPr id="0" name=""/>
        <dsp:cNvSpPr/>
      </dsp:nvSpPr>
      <dsp:spPr>
        <a:xfrm rot="10800000">
          <a:off x="3445" y="471"/>
          <a:ext cx="4229935" cy="1368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cs typeface="Simplified Arabic" pitchFamily="2" charset="-78"/>
            </a:rPr>
            <a:t>لتسجيل العمليات المحاسبية اليومية</a:t>
          </a:r>
          <a:endParaRPr lang="ar-SA" sz="1800" kern="1200"/>
        </a:p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dirty="0" smtClean="0">
              <a:cs typeface="Simplified Arabic" pitchFamily="2" charset="-78"/>
            </a:rPr>
            <a:t>مثل: المبيعات, المقبوضات النقدية, المشتريات, المصروفات, و المدفوعات</a:t>
          </a:r>
          <a:endParaRPr lang="ar-SA" sz="1800" b="1" kern="1200" dirty="0" smtClean="0">
            <a:cs typeface="Simplified Arabic" pitchFamily="2" charset="-78"/>
          </a:endParaRPr>
        </a:p>
      </dsp:txBody>
      <dsp:txXfrm rot="10800000">
        <a:off x="3445" y="471"/>
        <a:ext cx="4229935" cy="1368678"/>
      </dsp:txXfrm>
    </dsp:sp>
    <dsp:sp modelId="{3FA59250-127F-45BB-8728-D2A2DE15FBB9}">
      <dsp:nvSpPr>
        <dsp:cNvPr id="0" name=""/>
        <dsp:cNvSpPr/>
      </dsp:nvSpPr>
      <dsp:spPr>
        <a:xfrm>
          <a:off x="4233381" y="61755"/>
          <a:ext cx="2819957" cy="12461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Simplified Arabic" pitchFamily="2" charset="-78"/>
            </a:rPr>
            <a:t>الدفاتر اليومية</a:t>
          </a:r>
          <a:endParaRPr lang="ar-SA" sz="3200" kern="1200" dirty="0"/>
        </a:p>
      </dsp:txBody>
      <dsp:txXfrm>
        <a:off x="4233381" y="61755"/>
        <a:ext cx="2819957" cy="1246111"/>
      </dsp:txXfrm>
    </dsp:sp>
    <dsp:sp modelId="{C5BC11F2-CF57-424D-BC42-62C8CEE03B23}">
      <dsp:nvSpPr>
        <dsp:cNvPr id="0" name=""/>
        <dsp:cNvSpPr/>
      </dsp:nvSpPr>
      <dsp:spPr>
        <a:xfrm rot="10800000">
          <a:off x="3445" y="1493761"/>
          <a:ext cx="4229935" cy="12944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cs typeface="Simplified Arabic" pitchFamily="2" charset="-78"/>
            </a:rPr>
            <a:t>سجل </a:t>
          </a:r>
          <a:r>
            <a:rPr lang="ar-SA" sz="1800" b="1" kern="1200" dirty="0" smtClean="0">
              <a:cs typeface="Simplified Arabic" pitchFamily="2" charset="-78"/>
            </a:rPr>
            <a:t>الإثبات و تسجيل العمليات المالية موزعة على شكل حسابات</a:t>
          </a:r>
          <a:endParaRPr lang="ar-SA" sz="1800" b="1" kern="1200" dirty="0" smtClean="0">
            <a:cs typeface="Simplified Arabic" pitchFamily="2" charset="-78"/>
          </a:endParaRPr>
        </a:p>
      </dsp:txBody>
      <dsp:txXfrm rot="10800000">
        <a:off x="3445" y="1493761"/>
        <a:ext cx="4229935" cy="1294485"/>
      </dsp:txXfrm>
    </dsp:sp>
    <dsp:sp modelId="{956EAC07-5E44-4392-8269-5F44975A547A}">
      <dsp:nvSpPr>
        <dsp:cNvPr id="0" name=""/>
        <dsp:cNvSpPr/>
      </dsp:nvSpPr>
      <dsp:spPr>
        <a:xfrm>
          <a:off x="4233381" y="1517948"/>
          <a:ext cx="2819957" cy="12461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Simplified Arabic" pitchFamily="2" charset="-78"/>
            </a:rPr>
            <a:t>دفتر الأستاذ</a:t>
          </a:r>
          <a:endParaRPr lang="ar-SA" sz="3200" b="1" kern="1200" dirty="0" smtClean="0">
            <a:cs typeface="Simplified Arabic" pitchFamily="2" charset="-78"/>
          </a:endParaRPr>
        </a:p>
      </dsp:txBody>
      <dsp:txXfrm>
        <a:off x="4233381" y="1517948"/>
        <a:ext cx="2819957" cy="1246111"/>
      </dsp:txXfrm>
    </dsp:sp>
    <dsp:sp modelId="{6F119B59-FD00-4B51-BCCC-243792FC5C7E}">
      <dsp:nvSpPr>
        <dsp:cNvPr id="0" name=""/>
        <dsp:cNvSpPr/>
      </dsp:nvSpPr>
      <dsp:spPr>
        <a:xfrm rot="10800000">
          <a:off x="3445" y="2912857"/>
          <a:ext cx="4229935" cy="1479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cs typeface="Simplified Arabic" pitchFamily="2" charset="-78"/>
            </a:rPr>
            <a:t>تشمل </a:t>
          </a:r>
          <a:r>
            <a:rPr lang="ar-SA" sz="1800" b="1" kern="1200" dirty="0" smtClean="0">
              <a:cs typeface="Simplified Arabic" pitchFamily="2" charset="-78"/>
            </a:rPr>
            <a:t>قائمة الدخل و قائمة المركز المالي</a:t>
          </a:r>
          <a:endParaRPr lang="ar-SA" sz="1800" b="1" kern="1200" dirty="0" smtClean="0">
            <a:cs typeface="Simplified Arabic" pitchFamily="2" charset="-78"/>
          </a:endParaRPr>
        </a:p>
      </dsp:txBody>
      <dsp:txXfrm rot="10800000">
        <a:off x="3445" y="2912857"/>
        <a:ext cx="4229935" cy="1479158"/>
      </dsp:txXfrm>
    </dsp:sp>
    <dsp:sp modelId="{58746BDC-DD5E-44A4-9FDE-6FAF26EB55AD}">
      <dsp:nvSpPr>
        <dsp:cNvPr id="0" name=""/>
        <dsp:cNvSpPr/>
      </dsp:nvSpPr>
      <dsp:spPr>
        <a:xfrm>
          <a:off x="4233381" y="3029381"/>
          <a:ext cx="2819957" cy="12461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Simplified Arabic" pitchFamily="2" charset="-78"/>
            </a:rPr>
            <a:t>القوائم المالية</a:t>
          </a:r>
          <a:endParaRPr lang="ar-SA" sz="3200" b="1" kern="1200" dirty="0" smtClean="0">
            <a:cs typeface="Simplified Arabic" pitchFamily="2" charset="-78"/>
          </a:endParaRPr>
        </a:p>
      </dsp:txBody>
      <dsp:txXfrm>
        <a:off x="4233381" y="3029381"/>
        <a:ext cx="2819957" cy="1246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87AD1ABE-B75A-4474-9A20-B6A324072B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3CA9604A-F206-4A57-99F0-5ABFD6483C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9604A-F206-4A57-99F0-5ABFD6483C65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9604A-F206-4A57-99F0-5ABFD6483C65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908720"/>
            <a:ext cx="8208912" cy="3025105"/>
          </a:xfrm>
        </p:spPr>
        <p:txBody>
          <a:bodyPr>
            <a:normAutofit/>
          </a:bodyPr>
          <a:lstStyle/>
          <a:p>
            <a:pPr eaLnBrk="1" hangingPunct="1"/>
            <a:r>
              <a:rPr lang="ar-SA" sz="5400" b="1" dirty="0" smtClean="0">
                <a:cs typeface="Simplified Arabic" pitchFamily="2" charset="-78"/>
              </a:rPr>
              <a:t>العملية الإدارية في المنشآت الصغيرة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b="1" dirty="0" smtClean="0">
                <a:cs typeface="Simplified Arabic" pitchFamily="2" charset="-78"/>
              </a:rPr>
              <a:t>د. وفاء المبيريك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endParaRPr lang="en-US" sz="2800" dirty="0" smtClean="0">
              <a:cs typeface="Simplified Arabic" pitchFamily="2" charset="-78"/>
            </a:endParaRPr>
          </a:p>
        </p:txBody>
      </p:sp>
      <p:pic>
        <p:nvPicPr>
          <p:cNvPr id="8" name="Picture 7" descr="five-ways-to-avoid-enterprise-20-fail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7"/>
            <a:ext cx="2161337" cy="1896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atw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36912"/>
            <a:ext cx="2256945" cy="2076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man_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5075">
            <a:off x="3419872" y="3861048"/>
            <a:ext cx="2592288" cy="208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0232" y="5661248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الفصل العاشر</a:t>
            </a:r>
            <a:endParaRPr lang="ar-SA" sz="3200" b="1" dirty="0"/>
          </a:p>
        </p:txBody>
      </p:sp>
      <p:pic>
        <p:nvPicPr>
          <p:cNvPr id="13" name="Picture 12" descr="@ Sig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2196">
            <a:off x="1187624" y="2924944"/>
            <a:ext cx="1974478" cy="1969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Leadershi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789040"/>
            <a:ext cx="276544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test-4man_v2_fi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63979">
            <a:off x="5764389" y="2815872"/>
            <a:ext cx="2785492" cy="1856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224136"/>
          </a:xfrm>
        </p:spPr>
        <p:txBody>
          <a:bodyPr/>
          <a:lstStyle/>
          <a:p>
            <a:r>
              <a:rPr lang="ar-SA" sz="4000" b="1" dirty="0" smtClean="0"/>
              <a:t>إدارة الموارد البشرية</a:t>
            </a:r>
            <a:br>
              <a:rPr lang="ar-SA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>Human Resources Management</a:t>
            </a:r>
            <a:endParaRPr lang="ar-SA" sz="4000" b="1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81947"/>
          </a:xfrm>
        </p:spPr>
        <p:txBody>
          <a:bodyPr/>
          <a:lstStyle/>
          <a:p>
            <a:r>
              <a:rPr lang="ar-SA" b="1" dirty="0" smtClean="0"/>
              <a:t>أن إدارة العنصر البشري في المنشأة الصغيرة تتصف بالخصائص التالية:</a:t>
            </a:r>
          </a:p>
          <a:p>
            <a:pPr lvl="1"/>
            <a:r>
              <a:rPr lang="ar-SA" b="1" dirty="0" smtClean="0"/>
              <a:t>قدرة محدودة على اجتذاب عاملين جدد و الاحتفاظ بالعاملين الحاليين</a:t>
            </a:r>
          </a:p>
          <a:p>
            <a:pPr lvl="1"/>
            <a:r>
              <a:rPr lang="ar-SA" b="1" dirty="0" smtClean="0"/>
              <a:t>دفع أجور و مزايا محدودة </a:t>
            </a:r>
          </a:p>
          <a:p>
            <a:pPr lvl="1"/>
            <a:r>
              <a:rPr lang="ar-SA" b="1" dirty="0" smtClean="0"/>
              <a:t>ضعف خبرة و تخصص المديرين في الإدارة</a:t>
            </a:r>
          </a:p>
          <a:p>
            <a:pPr lvl="1"/>
            <a:r>
              <a:rPr lang="ar-SA" b="1" dirty="0" smtClean="0"/>
              <a:t>اكتساب العاملين خبرات متعددة </a:t>
            </a:r>
            <a:endParaRPr lang="ar-S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cal-business-social-media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3848806" cy="2682572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568952" cy="4968552"/>
          </a:xfrm>
        </p:spPr>
        <p:txBody>
          <a:bodyPr/>
          <a:lstStyle/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تهتم في تحسين و تطوير التوافق و الانسجام و التكامل بين الأفراد و الأعمال و الأنشطة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تهتم باختيار و تدريب العاملين الجدد و تقويم أدائهم 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تعلب دوراً أساسياً في تحديد الرواتب و الأجور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توصيف العمل و دعم الروح المعنوية للعاملين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endParaRPr lang="ar-SA" sz="24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دور الموار البشرية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1838" cy="5400600"/>
          </a:xfrm>
        </p:spPr>
        <p:txBody>
          <a:bodyPr/>
          <a:lstStyle/>
          <a:p>
            <a:pPr marL="628650" indent="-514350">
              <a:lnSpc>
                <a:spcPct val="150000"/>
              </a:lnSpc>
              <a:buNone/>
            </a:pPr>
            <a:endParaRPr lang="ar-SA" sz="2400" b="1" dirty="0" smtClean="0">
              <a:cs typeface="Simplified Arabic" pitchFamily="2" charset="-78"/>
            </a:endParaRP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تحليل الوظائف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تخطيط الموارد البشرية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التدريب و التوظيف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تحديد الرواتب و الأجور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وضع نظام الحوافز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تقويم الأداء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الترقية و التنقل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وظائف الموار البشرية المتخصصة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hu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3167605" cy="3620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496622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وظائف الموار البشرية المتخصصة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136904" cy="2520280"/>
          </a:xfrm>
        </p:spPr>
        <p:txBody>
          <a:bodyPr/>
          <a:lstStyle/>
          <a:p>
            <a:r>
              <a:rPr lang="ar-SA" sz="4800" b="1" dirty="0" smtClean="0"/>
              <a:t>المحاسبة</a:t>
            </a:r>
            <a:br>
              <a:rPr lang="ar-SA" sz="4800" b="1" dirty="0" smtClean="0"/>
            </a:br>
            <a:r>
              <a:rPr lang="ar-SA" sz="4800" b="1" dirty="0" smtClean="0"/>
              <a:t> </a:t>
            </a:r>
            <a:r>
              <a:rPr lang="en-US" sz="4800" b="1" dirty="0" smtClean="0"/>
              <a:t>Accounting </a:t>
            </a:r>
            <a:endParaRPr lang="ar-SA" sz="4800" b="1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ccou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2592288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accountin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52936"/>
            <a:ext cx="280831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accounting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52936"/>
            <a:ext cx="2664297" cy="2304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النظام المحاسبي في المنشأة الصغيرة مهم و ذلك لأنه يساعد في: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قياس نتائج الأعمال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اتخاذ القرارات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تحقيق الرقابة على الموارد و المصروفات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متابعة الوضع المالي للمنشأة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المحاسبة </a:t>
            </a:r>
            <a:r>
              <a:rPr lang="en-US" b="1" dirty="0" smtClean="0"/>
              <a:t>Accounting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ccoun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304463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و لإنشاء نظام محاسبي ملائم في المنشأة لابد من توفر العناصر أو المقومات التالية: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المستندات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الدفاتر و السجلات المحاسبية</a:t>
            </a:r>
          </a:p>
          <a:p>
            <a:pPr marL="10287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القوائم المالية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742950" lvl="2" indent="-742950"/>
            <a:r>
              <a:rPr lang="ar-SA" b="1" dirty="0" smtClean="0"/>
              <a:t>المحاسبة </a:t>
            </a:r>
            <a:r>
              <a:rPr lang="en-US" b="1" dirty="0" smtClean="0"/>
              <a:t>Accounting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work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50"/>
            <a:ext cx="37147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ttend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712352" cy="2671565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351838" cy="4968552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المهم الاحتفاظ بجميع المستندات المالية الخاصة بالمنشأة مثل: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فواتير الشراء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فواتير البيع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صور الشيكات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كشوف الحساب البنكي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هذه المستندات في المصدر الأول للقيد في السجلات المحاسبية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1028700" lvl="1" indent="-514350"/>
            <a:r>
              <a:rPr lang="ar-SA" b="1" dirty="0" smtClean="0">
                <a:cs typeface="Simplified Arabic" pitchFamily="2" charset="-78"/>
              </a:rPr>
              <a:t>المستندات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351838" cy="4896544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يتم فيها إثبات جميع المعاملات و العمليات من واقع المستندات و تختلف هذه الدفاتر باختلاف طبيعة النشاط في المنشأة و حجمها و درجة تحليل البيانات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أهم هذه الدفاتر: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sz="2400" b="1" dirty="0" smtClean="0">
                <a:cs typeface="Simplified Arabic" pitchFamily="2" charset="-78"/>
              </a:rPr>
              <a:t>الدفاتر اليومية: لتسجيل العمليات المحاسبية اليومية</a:t>
            </a:r>
          </a:p>
          <a:p>
            <a:pPr marL="1371600" lvl="2" indent="-457200">
              <a:lnSpc>
                <a:spcPct val="150000"/>
              </a:lnSpc>
            </a:pPr>
            <a:r>
              <a:rPr lang="ar-SA" sz="2000" b="1" dirty="0" smtClean="0">
                <a:cs typeface="Simplified Arabic" pitchFamily="2" charset="-78"/>
              </a:rPr>
              <a:t>مثل: المبيعات, المقبوضات النقدية, المشتريات, المصروفات, و المدفوعات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1028700" lvl="1" indent="-514350"/>
            <a:r>
              <a:rPr lang="ar-SA" b="1" dirty="0" smtClean="0">
                <a:cs typeface="Simplified Arabic" pitchFamily="2" charset="-78"/>
              </a:rPr>
              <a:t>الدفاتر و السجلات المحاسبية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1838" cy="504056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أهم هذه الدفاتر: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marL="1028700" lvl="1" indent="-514350"/>
            <a:r>
              <a:rPr lang="ar-SA" b="1" dirty="0" smtClean="0">
                <a:cs typeface="Simplified Arabic" pitchFamily="2" charset="-78"/>
              </a:rPr>
              <a:t>الدفاتر و السجلات المحاسبية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971600" y="2204864"/>
          <a:ext cx="70567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080120"/>
          </a:xfrm>
        </p:spPr>
        <p:txBody>
          <a:bodyPr/>
          <a:lstStyle/>
          <a:p>
            <a:pPr eaLnBrk="1" hangingPunct="1"/>
            <a:r>
              <a:rPr lang="ar-SA" b="1" dirty="0" smtClean="0">
                <a:cs typeface="Simplified Arabic" pitchFamily="2" charset="-78"/>
              </a:rPr>
              <a:t>المحتويات</a:t>
            </a:r>
            <a:endParaRPr lang="en-US" b="1" dirty="0" smtClean="0">
              <a:cs typeface="Simplified Arabic" pitchFamily="2" charset="-78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176241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ar-SA" b="1" dirty="0" smtClean="0"/>
              <a:t>التسويق</a:t>
            </a:r>
          </a:p>
          <a:p>
            <a:pPr eaLnBrk="1" hangingPunct="1">
              <a:lnSpc>
                <a:spcPct val="200000"/>
              </a:lnSpc>
            </a:pPr>
            <a:r>
              <a:rPr lang="ar-SA" b="1" dirty="0" smtClean="0"/>
              <a:t>الموارد البشرية</a:t>
            </a:r>
          </a:p>
          <a:p>
            <a:pPr eaLnBrk="1" hangingPunct="1">
              <a:lnSpc>
                <a:spcPct val="200000"/>
              </a:lnSpc>
            </a:pPr>
            <a:r>
              <a:rPr lang="ar-SA" b="1" dirty="0" smtClean="0"/>
              <a:t>المحاسبة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ket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5904656" cy="4428492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080120"/>
          </a:xfrm>
        </p:spPr>
        <p:txBody>
          <a:bodyPr/>
          <a:lstStyle/>
          <a:p>
            <a:r>
              <a:rPr lang="ar-SA" sz="6600" b="1" dirty="0" smtClean="0"/>
              <a:t>التسويق  </a:t>
            </a:r>
            <a:r>
              <a:rPr lang="en-US" sz="6600" b="1" dirty="0" smtClean="0"/>
              <a:t>Marketing</a:t>
            </a:r>
            <a:endParaRPr lang="en-US" sz="66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/>
              <a:t>التسويق  </a:t>
            </a:r>
            <a:r>
              <a:rPr lang="en-US" b="1" dirty="0" smtClean="0"/>
              <a:t>Marketing</a:t>
            </a:r>
            <a:endParaRPr lang="ar-SA" b="1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27984" y="1772816"/>
            <a:ext cx="4341168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sz="2400" b="1" dirty="0" smtClean="0"/>
              <a:t>إن وظيفة التسويق تعنى الأنشطة و الإجراءات و الخطط المرتبطة بانسياب المنتجات من المنتج إلى المستهلك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/>
              <a:t>ضعف التسويق تعتبر من المعوقات التي تواجهها المنشآت الصغيرة</a:t>
            </a:r>
            <a:endParaRPr lang="ar-SA" sz="2400" b="1" dirty="0"/>
          </a:p>
        </p:txBody>
      </p:sp>
      <p:pic>
        <p:nvPicPr>
          <p:cNvPr id="11" name="Picture 10" descr="marketing-strat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991737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/>
              <a:t>المزيج التسويقي  </a:t>
            </a:r>
            <a:r>
              <a:rPr lang="en-US" b="1" dirty="0" smtClean="0"/>
              <a:t> Marketing Mix</a:t>
            </a:r>
            <a:endParaRPr lang="ar-SA" b="1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Content Placeholder 10" descr="Marketing-Mix_arab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4464496" cy="44644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/>
              <a:t>المنتج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5801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sz="2800" b="1" dirty="0" smtClean="0"/>
              <a:t>يتم التخطيط لتقديم منتجات تشبع رغبات و احتياجات العملاء من حيث:</a:t>
            </a:r>
          </a:p>
          <a:p>
            <a:pPr lvl="1">
              <a:lnSpc>
                <a:spcPct val="150000"/>
              </a:lnSpc>
            </a:pPr>
            <a:r>
              <a:rPr lang="ar-SA" sz="2400" b="1" dirty="0" smtClean="0"/>
              <a:t>الاسم</a:t>
            </a:r>
          </a:p>
          <a:p>
            <a:pPr lvl="1">
              <a:lnSpc>
                <a:spcPct val="150000"/>
              </a:lnSpc>
            </a:pPr>
            <a:r>
              <a:rPr lang="ar-SA" sz="2400" b="1" dirty="0" smtClean="0"/>
              <a:t>العلامة التجارية</a:t>
            </a:r>
          </a:p>
          <a:p>
            <a:pPr lvl="1">
              <a:lnSpc>
                <a:spcPct val="150000"/>
              </a:lnSpc>
            </a:pPr>
            <a:r>
              <a:rPr lang="ar-SA" sz="2400" b="1" dirty="0" smtClean="0"/>
              <a:t>التنويع</a:t>
            </a:r>
          </a:p>
          <a:p>
            <a:pPr lvl="1">
              <a:lnSpc>
                <a:spcPct val="150000"/>
              </a:lnSpc>
            </a:pPr>
            <a:r>
              <a:rPr lang="ar-SA" sz="2400" b="1" dirty="0" smtClean="0"/>
              <a:t>التغليف</a:t>
            </a:r>
          </a:p>
          <a:p>
            <a:pPr lvl="1">
              <a:lnSpc>
                <a:spcPct val="200000"/>
              </a:lnSpc>
              <a:buNone/>
            </a:pPr>
            <a:endParaRPr lang="ar-SA" sz="2400" b="1" dirty="0"/>
          </a:p>
        </p:txBody>
      </p:sp>
      <p:sp>
        <p:nvSpPr>
          <p:cNvPr id="11" name="12-Point Star 10"/>
          <p:cNvSpPr/>
          <p:nvPr/>
        </p:nvSpPr>
        <p:spPr bwMode="auto">
          <a:xfrm rot="21273445">
            <a:off x="899592" y="3212976"/>
            <a:ext cx="2880320" cy="3096344"/>
          </a:xfrm>
          <a:prstGeom prst="star1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جميع هذه</a:t>
            </a:r>
            <a:r>
              <a:rPr kumimoji="0" lang="ar-S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العناصر مرتبطة بالمنتج و يتم تحديدها قبل البدء بعملية الإنتاج</a:t>
            </a:r>
            <a:endParaRPr kumimoji="0" lang="ar-S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right-id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2739531" cy="4104456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1628800"/>
            <a:ext cx="5399510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أهم عناصر المزيج التسويقي هو تحديد مستويات الأسعار و طريقة السداد المناسبة لإمكانات العميل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غالباً ما يتم تحديد السعر وفقاً للسائد في السوق مع مراعاة تغطية التكاليف مع تحقيق ولو جزء يسير من </a:t>
            </a:r>
            <a:r>
              <a:rPr lang="ar-SA" sz="2800" b="1" dirty="0" smtClean="0">
                <a:cs typeface="Simplified Arabic" pitchFamily="2" charset="-78"/>
              </a:rPr>
              <a:t>الربح</a:t>
            </a:r>
            <a:endParaRPr lang="ar-SA" sz="28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التسعير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351838" cy="4824536"/>
          </a:xfrm>
        </p:spPr>
        <p:txBody>
          <a:bodyPr/>
          <a:lstStyle/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هناك نوعان من قنوات التوزيع: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مباشرة (تجارة الجملة)</a:t>
            </a:r>
          </a:p>
          <a:p>
            <a:pPr marL="971550" lvl="1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غير مباشرة (تجارة التجزئة)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التوزيع المباشر&gt;&gt; إذا كانت منطقة التوزيع محدودة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التوزيع الغير مباشر &gt;&gt; في حالة اتساع منطقة التوزيع</a:t>
            </a:r>
          </a:p>
          <a:p>
            <a:pPr marL="571500" indent="-457200"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توظيف الإنترنت كوسيلة للتوزيع من خلال إنشاء متجر إلكتروني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التوزيع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 bwMode="auto">
          <a:xfrm>
            <a:off x="539552" y="1196752"/>
            <a:ext cx="2160240" cy="10801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331640" y="2492896"/>
            <a:ext cx="2520280" cy="10801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1835696" y="2276872"/>
            <a:ext cx="1368152" cy="1656184"/>
          </a:xfrm>
          <a:prstGeom prst="noSmoking">
            <a:avLst>
              <a:gd name="adj" fmla="val 603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1772816"/>
            <a:ext cx="5255494" cy="4680520"/>
          </a:xfrm>
        </p:spPr>
        <p:txBody>
          <a:bodyPr/>
          <a:lstStyle/>
          <a:p>
            <a:pPr marL="571500" indent="-457200">
              <a:lnSpc>
                <a:spcPct val="200000"/>
              </a:lnSpc>
            </a:pPr>
            <a:r>
              <a:rPr lang="ar-SA" sz="2800" b="1" dirty="0" smtClean="0">
                <a:cs typeface="Simplified Arabic" pitchFamily="2" charset="-78"/>
              </a:rPr>
              <a:t>يتم تصميم المزيج التسويقي بناء على قاعدة المعلومات من الأسواق و العملاء و المنتجين و البيئة المحيطة بشكل عام</a:t>
            </a: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  <a:p>
            <a:pPr marL="571500" indent="-457200">
              <a:buNone/>
            </a:pP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/>
          <a:lstStyle/>
          <a:p>
            <a:pPr lvl="2"/>
            <a:r>
              <a:rPr lang="ar-SA" b="1" dirty="0" smtClean="0"/>
              <a:t>المزيج التسويقي  </a:t>
            </a:r>
            <a:r>
              <a:rPr lang="en-US" b="1" dirty="0" smtClean="0"/>
              <a:t> Marketing Mix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marketing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024336" cy="4221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C973626CBEE44B718E66BB1636377" ma:contentTypeVersion="0" ma:contentTypeDescription="Create a new document." ma:contentTypeScope="" ma:versionID="56f2ceaadbc22f129839ef05ce48ec4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C23EF9F-345A-4E10-860C-E84974398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EDD80-5448-4C1E-B6CE-7D9013EA8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A596A9B-0283-4169-BC17-1E46E6B898A6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2726</TotalTime>
  <Words>539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Diseño predeterminado</vt:lpstr>
      <vt:lpstr>العملية الإدارية في المنشآت الصغيرة د. وفاء المبيريك  </vt:lpstr>
      <vt:lpstr>المحتويات</vt:lpstr>
      <vt:lpstr>التسويق  Marketing</vt:lpstr>
      <vt:lpstr>التسويق  Marketing</vt:lpstr>
      <vt:lpstr>المزيج التسويقي   Marketing Mix</vt:lpstr>
      <vt:lpstr>المنتج</vt:lpstr>
      <vt:lpstr>التسعير</vt:lpstr>
      <vt:lpstr>التوزيع</vt:lpstr>
      <vt:lpstr>المزيج التسويقي   Marketing Mix</vt:lpstr>
      <vt:lpstr>إدارة الموارد البشرية  Human Resources Management</vt:lpstr>
      <vt:lpstr>دور الموار البشرية</vt:lpstr>
      <vt:lpstr>وظائف الموار البشرية المتخصصة</vt:lpstr>
      <vt:lpstr>وظائف الموار البشرية المتخصصة</vt:lpstr>
      <vt:lpstr>المحاسبة  Accounting </vt:lpstr>
      <vt:lpstr>المحاسبة Accounting</vt:lpstr>
      <vt:lpstr>المحاسبة Accounting</vt:lpstr>
      <vt:lpstr>المستندات</vt:lpstr>
      <vt:lpstr>الدفاتر و السجلات المحاسبية</vt:lpstr>
      <vt:lpstr>الدفاتر و السجلات المحاسبية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سلوك المستهلك</dc:title>
  <dc:creator>family</dc:creator>
  <cp:lastModifiedBy>user</cp:lastModifiedBy>
  <cp:revision>649</cp:revision>
  <dcterms:created xsi:type="dcterms:W3CDTF">2006-09-18T09:45:53Z</dcterms:created>
  <dcterms:modified xsi:type="dcterms:W3CDTF">2011-03-23T09:11:43Z</dcterms:modified>
</cp:coreProperties>
</file>