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Almarai" panose="020B0604020202020204" charset="-78"/>
      <p:regular r:id="rId25"/>
    </p:embeddedFont>
    <p:embeddedFont>
      <p:font typeface="Almarai Bold" panose="020B0604020202020204" charset="-78"/>
      <p:regular r:id="rId26"/>
    </p:embeddedFont>
    <p:embeddedFont>
      <p:font typeface="Arimo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8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3.svg"/><Relationship Id="rId7" Type="http://schemas.openxmlformats.org/officeDocument/2006/relationships/image" Target="../media/image3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3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31.svg"/><Relationship Id="rId5" Type="http://schemas.openxmlformats.org/officeDocument/2006/relationships/image" Target="../media/image47.svg"/><Relationship Id="rId10" Type="http://schemas.openxmlformats.org/officeDocument/2006/relationships/image" Target="../media/image30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1.svg"/><Relationship Id="rId7" Type="http://schemas.openxmlformats.org/officeDocument/2006/relationships/image" Target="../media/image33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4.svg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5.svg"/><Relationship Id="rId21" Type="http://schemas.openxmlformats.org/officeDocument/2006/relationships/image" Target="../media/image25.svg"/><Relationship Id="rId7" Type="http://schemas.openxmlformats.org/officeDocument/2006/relationships/image" Target="../media/image3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4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10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56924" y="482218"/>
            <a:ext cx="6782165" cy="9322563"/>
            <a:chOff x="0" y="0"/>
            <a:chExt cx="9042887" cy="12430084"/>
          </a:xfrm>
        </p:grpSpPr>
        <p:sp>
          <p:nvSpPr>
            <p:cNvPr id="3" name="Freeform 3" descr="A hand holding a circle with icons  Description automatically generated"/>
            <p:cNvSpPr/>
            <p:nvPr/>
          </p:nvSpPr>
          <p:spPr>
            <a:xfrm>
              <a:off x="0" y="0"/>
              <a:ext cx="9042908" cy="12430125"/>
            </a:xfrm>
            <a:custGeom>
              <a:avLst/>
              <a:gdLst/>
              <a:ahLst/>
              <a:cxnLst/>
              <a:rect l="l" t="t" r="r" b="b"/>
              <a:pathLst>
                <a:path w="9042908" h="12430125">
                  <a:moveTo>
                    <a:pt x="0" y="0"/>
                  </a:moveTo>
                  <a:lnTo>
                    <a:pt x="9042908" y="0"/>
                  </a:lnTo>
                  <a:lnTo>
                    <a:pt x="9042908" y="12430125"/>
                  </a:lnTo>
                  <a:lnTo>
                    <a:pt x="0" y="12430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6" r="-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689694" y="8423964"/>
            <a:ext cx="1379388" cy="2758777"/>
          </a:xfrm>
          <a:custGeom>
            <a:avLst/>
            <a:gdLst/>
            <a:ahLst/>
            <a:cxnLst/>
            <a:rect l="l" t="t" r="r" b="b"/>
            <a:pathLst>
              <a:path w="1379388" h="2758777">
                <a:moveTo>
                  <a:pt x="0" y="0"/>
                </a:moveTo>
                <a:lnTo>
                  <a:pt x="1379388" y="0"/>
                </a:lnTo>
                <a:lnTo>
                  <a:pt x="1379388" y="2758777"/>
                </a:lnTo>
                <a:lnTo>
                  <a:pt x="0" y="27587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068" r="-20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377472" y="5753100"/>
            <a:ext cx="6084479" cy="1723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/>
            <a:endParaRPr sz="1600" dirty="0"/>
          </a:p>
          <a:p>
            <a:pPr algn="ctr" rtl="1"/>
            <a:r>
              <a:rPr lang="ar-EG" sz="2400" spc="25" dirty="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أ.د. أحمد بن عبدالرحمن الشميمري</a:t>
            </a:r>
          </a:p>
          <a:p>
            <a:pPr algn="ctr" rtl="1"/>
            <a:r>
              <a:rPr lang="ar-EG" sz="2400" spc="25" dirty="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أستاذ التسويق وريادة الأعمال</a:t>
            </a:r>
          </a:p>
          <a:p>
            <a:pPr algn="ctr" rtl="1"/>
            <a:r>
              <a:rPr lang="ar-EG" sz="2400" spc="25" dirty="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جامعة الملك سعود – الرياض</a:t>
            </a:r>
          </a:p>
          <a:p>
            <a:pPr algn="ctr" rtl="1"/>
            <a:endParaRPr lang="ar-EG" sz="2400" spc="25" dirty="0">
              <a:solidFill>
                <a:srgbClr val="000000"/>
              </a:solidFill>
              <a:latin typeface="Almarai Bold"/>
              <a:ea typeface="Almarai Bold"/>
              <a:cs typeface="Almarai Bold"/>
              <a:sym typeface="Almarai Bold"/>
              <a:rtl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153090" y="7801938"/>
            <a:ext cx="246302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4"/>
              </a:lnSpc>
            </a:pPr>
            <a:endParaRPr sz="1400" dirty="0"/>
          </a:p>
          <a:p>
            <a:pPr algn="ctr">
              <a:lnSpc>
                <a:spcPts val="1954"/>
              </a:lnSpc>
            </a:pPr>
            <a:r>
              <a:rPr lang="ar-EG" sz="1600" spc="16" dirty="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كتاب منهجي محكّم</a:t>
            </a:r>
          </a:p>
          <a:p>
            <a:pPr algn="ctr">
              <a:lnSpc>
                <a:spcPts val="1954"/>
              </a:lnSpc>
            </a:pPr>
            <a:r>
              <a:rPr lang="en-US" sz="1600" spc="16" dirty="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Peer-reviewed textbook</a:t>
            </a:r>
            <a:r>
              <a:rPr lang="en-US" sz="1600" spc="16" dirty="0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  </a:t>
            </a:r>
          </a:p>
          <a:p>
            <a:pPr algn="ctr">
              <a:lnSpc>
                <a:spcPts val="1954"/>
              </a:lnSpc>
            </a:pPr>
            <a:endParaRPr lang="en-US" sz="1600" spc="16" dirty="0">
              <a:solidFill>
                <a:srgbClr val="000000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55906" y="1310192"/>
            <a:ext cx="6057394" cy="1883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5110"/>
              </a:lnSpc>
            </a:pPr>
            <a:r>
              <a:rPr lang="ar-EG" sz="10950">
                <a:solidFill>
                  <a:srgbClr val="095277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الابتكار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115855" y="3459315"/>
            <a:ext cx="11000915" cy="135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272"/>
              </a:lnSpc>
            </a:pPr>
            <a:r>
              <a:rPr lang="ar-EG" sz="4881">
                <a:solidFill>
                  <a:srgbClr val="095277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الأساسيات والنظريات والتطبيقات</a:t>
            </a:r>
          </a:p>
          <a:p>
            <a:pPr algn="ctr" rtl="1">
              <a:lnSpc>
                <a:spcPts val="5272"/>
              </a:lnSpc>
            </a:pPr>
            <a:endParaRPr lang="ar-EG" sz="4881">
              <a:solidFill>
                <a:srgbClr val="095277"/>
              </a:solidFill>
              <a:latin typeface="Almarai"/>
              <a:ea typeface="Almarai"/>
              <a:cs typeface="Almarai"/>
              <a:sym typeface="Almarai"/>
              <a:rtl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57469" y="-86773"/>
            <a:ext cx="2262373" cy="3036742"/>
          </a:xfrm>
          <a:custGeom>
            <a:avLst/>
            <a:gdLst/>
            <a:ahLst/>
            <a:cxnLst/>
            <a:rect l="l" t="t" r="r" b="b"/>
            <a:pathLst>
              <a:path w="2262373" h="3036742">
                <a:moveTo>
                  <a:pt x="0" y="0"/>
                </a:moveTo>
                <a:lnTo>
                  <a:pt x="2262373" y="0"/>
                </a:lnTo>
                <a:lnTo>
                  <a:pt x="2262373" y="3036742"/>
                </a:lnTo>
                <a:lnTo>
                  <a:pt x="0" y="3036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9D7F4">
                <a:alpha val="100000"/>
              </a:srgbClr>
            </a:gs>
            <a:gs pos="100000">
              <a:srgbClr val="E8E5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58832" y="3133621"/>
            <a:ext cx="7180428" cy="5491847"/>
            <a:chOff x="0" y="0"/>
            <a:chExt cx="1891142" cy="14464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91142" cy="1446412"/>
            </a:xfrm>
            <a:custGeom>
              <a:avLst/>
              <a:gdLst/>
              <a:ahLst/>
              <a:cxnLst/>
              <a:rect l="l" t="t" r="r" b="b"/>
              <a:pathLst>
                <a:path w="1891142" h="1446412">
                  <a:moveTo>
                    <a:pt x="8626" y="0"/>
                  </a:moveTo>
                  <a:lnTo>
                    <a:pt x="1882516" y="0"/>
                  </a:lnTo>
                  <a:cubicBezTo>
                    <a:pt x="1887280" y="0"/>
                    <a:pt x="1891142" y="3862"/>
                    <a:pt x="1891142" y="8626"/>
                  </a:cubicBezTo>
                  <a:lnTo>
                    <a:pt x="1891142" y="1437787"/>
                  </a:lnTo>
                  <a:cubicBezTo>
                    <a:pt x="1891142" y="1442551"/>
                    <a:pt x="1887280" y="1446412"/>
                    <a:pt x="1882516" y="1446412"/>
                  </a:cubicBezTo>
                  <a:lnTo>
                    <a:pt x="8626" y="1446412"/>
                  </a:lnTo>
                  <a:cubicBezTo>
                    <a:pt x="3862" y="1446412"/>
                    <a:pt x="0" y="1442551"/>
                    <a:pt x="0" y="1437787"/>
                  </a:cubicBezTo>
                  <a:lnTo>
                    <a:pt x="0" y="8626"/>
                  </a:lnTo>
                  <a:cubicBezTo>
                    <a:pt x="0" y="3862"/>
                    <a:pt x="3862" y="0"/>
                    <a:pt x="8626" y="0"/>
                  </a:cubicBezTo>
                  <a:close/>
                </a:path>
              </a:pathLst>
            </a:custGeom>
            <a:solidFill>
              <a:srgbClr val="F3FAFA"/>
            </a:solidFill>
            <a:ln w="19050" cap="sq">
              <a:solidFill>
                <a:srgbClr val="1DB4D8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891142" cy="145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78782" y="5763586"/>
            <a:ext cx="2034830" cy="2463294"/>
            <a:chOff x="0" y="0"/>
            <a:chExt cx="535922" cy="6487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5922" cy="648769"/>
            </a:xfrm>
            <a:custGeom>
              <a:avLst/>
              <a:gdLst/>
              <a:ahLst/>
              <a:cxnLst/>
              <a:rect l="l" t="t" r="r" b="b"/>
              <a:pathLst>
                <a:path w="535922" h="648769">
                  <a:moveTo>
                    <a:pt x="152188" y="0"/>
                  </a:moveTo>
                  <a:lnTo>
                    <a:pt x="383734" y="0"/>
                  </a:lnTo>
                  <a:cubicBezTo>
                    <a:pt x="467785" y="0"/>
                    <a:pt x="535922" y="68137"/>
                    <a:pt x="535922" y="152188"/>
                  </a:cubicBezTo>
                  <a:lnTo>
                    <a:pt x="535922" y="496581"/>
                  </a:lnTo>
                  <a:cubicBezTo>
                    <a:pt x="535922" y="580632"/>
                    <a:pt x="467785" y="648769"/>
                    <a:pt x="383734" y="648769"/>
                  </a:cubicBezTo>
                  <a:lnTo>
                    <a:pt x="152188" y="648769"/>
                  </a:lnTo>
                  <a:cubicBezTo>
                    <a:pt x="68137" y="648769"/>
                    <a:pt x="0" y="580632"/>
                    <a:pt x="0" y="496581"/>
                  </a:cubicBezTo>
                  <a:lnTo>
                    <a:pt x="0" y="152188"/>
                  </a:lnTo>
                  <a:cubicBezTo>
                    <a:pt x="0" y="68137"/>
                    <a:pt x="68137" y="0"/>
                    <a:pt x="152188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535922" cy="658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402970" y="3166941"/>
            <a:ext cx="8374365" cy="507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505" lvl="1" indent="-341752" algn="just" rtl="1">
              <a:lnSpc>
                <a:spcPts val="5065"/>
              </a:lnSpc>
              <a:buAutoNum type="arabicPeriod"/>
            </a:pPr>
            <a:r>
              <a:rPr lang="ar-EG" sz="316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تخطيط التقييم</a:t>
            </a:r>
          </a:p>
          <a:p>
            <a:pPr marL="683505" lvl="1" indent="-341752" algn="just" rtl="1">
              <a:lnSpc>
                <a:spcPts val="5065"/>
              </a:lnSpc>
              <a:buAutoNum type="arabicPeriod"/>
            </a:pPr>
            <a:r>
              <a:rPr lang="ar-EG" sz="316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جمع البيانات</a:t>
            </a:r>
          </a:p>
          <a:p>
            <a:pPr marL="683505" lvl="1" indent="-341752" algn="just" rtl="1">
              <a:lnSpc>
                <a:spcPts val="5065"/>
              </a:lnSpc>
              <a:buAutoNum type="arabicPeriod"/>
            </a:pPr>
            <a:r>
              <a:rPr lang="ar-EG" sz="316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عزل تأثيرات المشروع</a:t>
            </a:r>
          </a:p>
          <a:p>
            <a:pPr marL="683505" lvl="1" indent="-341752" algn="just" rtl="1">
              <a:lnSpc>
                <a:spcPts val="5065"/>
              </a:lnSpc>
              <a:buAutoNum type="arabicPeriod"/>
            </a:pPr>
            <a:r>
              <a:rPr lang="ar-EG" sz="316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تحويل البيانات إلى قيمة نقدية </a:t>
            </a:r>
          </a:p>
          <a:p>
            <a:pPr marL="683505" lvl="1" indent="-341752" algn="just" rtl="1">
              <a:lnSpc>
                <a:spcPts val="5065"/>
              </a:lnSpc>
              <a:buAutoNum type="arabicPeriod"/>
            </a:pPr>
            <a:r>
              <a:rPr lang="ar-EG" sz="316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تحديد المنافع غير الملموسة</a:t>
            </a:r>
          </a:p>
          <a:p>
            <a:pPr marL="683505" lvl="1" indent="-341752" algn="just" rtl="1">
              <a:lnSpc>
                <a:spcPts val="5065"/>
              </a:lnSpc>
              <a:buAutoNum type="arabicPeriod"/>
            </a:pPr>
            <a:r>
              <a:rPr lang="ar-EG" sz="316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جدولة تكاليف المشروع</a:t>
            </a:r>
          </a:p>
          <a:p>
            <a:pPr marL="683505" lvl="1" indent="-341752" algn="just" rtl="1">
              <a:lnSpc>
                <a:spcPts val="5065"/>
              </a:lnSpc>
              <a:buAutoNum type="arabicPeriod"/>
            </a:pPr>
            <a:r>
              <a:rPr lang="ar-EG" sz="316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حساب العائد على الاستثمار</a:t>
            </a:r>
          </a:p>
          <a:p>
            <a:pPr marL="683505" lvl="1" indent="-341752" algn="just" rtl="1">
              <a:lnSpc>
                <a:spcPts val="5065"/>
              </a:lnSpc>
              <a:buAutoNum type="arabicPeriod"/>
            </a:pPr>
            <a:r>
              <a:rPr lang="ar-EG" sz="316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إعداد التقارير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18374" y="3266329"/>
            <a:ext cx="2034830" cy="3754343"/>
            <a:chOff x="0" y="0"/>
            <a:chExt cx="535922" cy="9887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5922" cy="988798"/>
            </a:xfrm>
            <a:custGeom>
              <a:avLst/>
              <a:gdLst/>
              <a:ahLst/>
              <a:cxnLst/>
              <a:rect l="l" t="t" r="r" b="b"/>
              <a:pathLst>
                <a:path w="535922" h="988798">
                  <a:moveTo>
                    <a:pt x="152188" y="0"/>
                  </a:moveTo>
                  <a:lnTo>
                    <a:pt x="383734" y="0"/>
                  </a:lnTo>
                  <a:cubicBezTo>
                    <a:pt x="467785" y="0"/>
                    <a:pt x="535922" y="68137"/>
                    <a:pt x="535922" y="152188"/>
                  </a:cubicBezTo>
                  <a:lnTo>
                    <a:pt x="535922" y="836610"/>
                  </a:lnTo>
                  <a:cubicBezTo>
                    <a:pt x="535922" y="920661"/>
                    <a:pt x="467785" y="988798"/>
                    <a:pt x="383734" y="988798"/>
                  </a:cubicBezTo>
                  <a:lnTo>
                    <a:pt x="152188" y="988798"/>
                  </a:lnTo>
                  <a:cubicBezTo>
                    <a:pt x="68137" y="988798"/>
                    <a:pt x="0" y="920661"/>
                    <a:pt x="0" y="836610"/>
                  </a:cubicBezTo>
                  <a:lnTo>
                    <a:pt x="0" y="152188"/>
                  </a:lnTo>
                  <a:cubicBezTo>
                    <a:pt x="0" y="68137"/>
                    <a:pt x="68137" y="0"/>
                    <a:pt x="152188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535922" cy="99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2" name="Freeform 12" descr="ماهو العائد على الاستثمار ROI ومعدله | اتحاد المستثمرين العرب"/>
          <p:cNvSpPr/>
          <p:nvPr/>
        </p:nvSpPr>
        <p:spPr>
          <a:xfrm>
            <a:off x="1028700" y="3491567"/>
            <a:ext cx="8094277" cy="4544038"/>
          </a:xfrm>
          <a:custGeom>
            <a:avLst/>
            <a:gdLst/>
            <a:ahLst/>
            <a:cxnLst/>
            <a:rect l="l" t="t" r="r" b="b"/>
            <a:pathLst>
              <a:path w="8094277" h="4544038">
                <a:moveTo>
                  <a:pt x="0" y="0"/>
                </a:moveTo>
                <a:lnTo>
                  <a:pt x="8094278" y="0"/>
                </a:lnTo>
                <a:lnTo>
                  <a:pt x="8094278" y="4544037"/>
                </a:lnTo>
                <a:lnTo>
                  <a:pt x="0" y="4544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149340" y="9665494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07340" y="9665494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10</a:t>
            </a:r>
          </a:p>
        </p:txBody>
      </p:sp>
      <p:sp>
        <p:nvSpPr>
          <p:cNvPr id="15" name="Freeform 15"/>
          <p:cNvSpPr/>
          <p:nvPr/>
        </p:nvSpPr>
        <p:spPr>
          <a:xfrm>
            <a:off x="0" y="0"/>
            <a:ext cx="2334548" cy="3133621"/>
          </a:xfrm>
          <a:custGeom>
            <a:avLst/>
            <a:gdLst/>
            <a:ahLst/>
            <a:cxnLst/>
            <a:rect l="l" t="t" r="r" b="b"/>
            <a:pathLst>
              <a:path w="2334548" h="3133621">
                <a:moveTo>
                  <a:pt x="0" y="0"/>
                </a:moveTo>
                <a:lnTo>
                  <a:pt x="2334548" y="0"/>
                </a:lnTo>
                <a:lnTo>
                  <a:pt x="2334548" y="3133621"/>
                </a:lnTo>
                <a:lnTo>
                  <a:pt x="0" y="31336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9878753" y="70718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5"/>
                </a:lnTo>
                <a:lnTo>
                  <a:pt x="8409247" y="1205325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0121243" y="747875"/>
            <a:ext cx="6455606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320"/>
              </a:lnSpc>
              <a:spcBef>
                <a:spcPct val="0"/>
              </a:spcBef>
            </a:pPr>
            <a:r>
              <a:rPr lang="ar-EG" sz="3600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الإطار الثالث: العائد على الاستثمار (</a:t>
            </a:r>
            <a:r>
              <a:rPr lang="en-US" sz="3600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</a:rPr>
              <a:t>ROI</a:t>
            </a:r>
            <a:r>
              <a:rPr lang="ar-EG" sz="3600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)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470542" y="2636890"/>
            <a:ext cx="613587" cy="854677"/>
          </a:xfrm>
          <a:custGeom>
            <a:avLst/>
            <a:gdLst/>
            <a:ahLst/>
            <a:cxnLst/>
            <a:rect l="l" t="t" r="r" b="b"/>
            <a:pathLst>
              <a:path w="613587" h="854677">
                <a:moveTo>
                  <a:pt x="0" y="0"/>
                </a:moveTo>
                <a:lnTo>
                  <a:pt x="613586" y="0"/>
                </a:lnTo>
                <a:lnTo>
                  <a:pt x="613586" y="854677"/>
                </a:lnTo>
                <a:lnTo>
                  <a:pt x="0" y="8546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FFFD6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58832" y="3426816"/>
            <a:ext cx="7180428" cy="3629036"/>
            <a:chOff x="0" y="0"/>
            <a:chExt cx="1891142" cy="9557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91142" cy="955795"/>
            </a:xfrm>
            <a:custGeom>
              <a:avLst/>
              <a:gdLst/>
              <a:ahLst/>
              <a:cxnLst/>
              <a:rect l="l" t="t" r="r" b="b"/>
              <a:pathLst>
                <a:path w="1891142" h="955795">
                  <a:moveTo>
                    <a:pt x="8626" y="0"/>
                  </a:moveTo>
                  <a:lnTo>
                    <a:pt x="1882516" y="0"/>
                  </a:lnTo>
                  <a:cubicBezTo>
                    <a:pt x="1887280" y="0"/>
                    <a:pt x="1891142" y="3862"/>
                    <a:pt x="1891142" y="8626"/>
                  </a:cubicBezTo>
                  <a:lnTo>
                    <a:pt x="1891142" y="947170"/>
                  </a:lnTo>
                  <a:cubicBezTo>
                    <a:pt x="1891142" y="951934"/>
                    <a:pt x="1887280" y="955795"/>
                    <a:pt x="1882516" y="955795"/>
                  </a:cubicBezTo>
                  <a:lnTo>
                    <a:pt x="8626" y="955795"/>
                  </a:lnTo>
                  <a:cubicBezTo>
                    <a:pt x="3862" y="955795"/>
                    <a:pt x="0" y="951934"/>
                    <a:pt x="0" y="947170"/>
                  </a:cubicBezTo>
                  <a:lnTo>
                    <a:pt x="0" y="8626"/>
                  </a:lnTo>
                  <a:cubicBezTo>
                    <a:pt x="0" y="3862"/>
                    <a:pt x="3862" y="0"/>
                    <a:pt x="8626" y="0"/>
                  </a:cubicBezTo>
                  <a:close/>
                </a:path>
              </a:pathLst>
            </a:custGeom>
            <a:solidFill>
              <a:srgbClr val="F3FAFA"/>
            </a:solidFill>
            <a:ln w="19050" cap="sq">
              <a:solidFill>
                <a:srgbClr val="1DB4D8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891142" cy="9653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82595" y="2840305"/>
            <a:ext cx="6172200" cy="6172200"/>
          </a:xfrm>
          <a:custGeom>
            <a:avLst/>
            <a:gdLst/>
            <a:ahLst/>
            <a:cxnLst/>
            <a:rect l="l" t="t" r="r" b="b"/>
            <a:pathLst>
              <a:path w="6172200" h="6172200">
                <a:moveTo>
                  <a:pt x="0" y="0"/>
                </a:moveTo>
                <a:lnTo>
                  <a:pt x="6172200" y="0"/>
                </a:lnTo>
                <a:lnTo>
                  <a:pt x="617220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919047" y="3564759"/>
            <a:ext cx="6020213" cy="3011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1717" lvl="1" indent="-400858" algn="just" rtl="1">
              <a:lnSpc>
                <a:spcPts val="6015"/>
              </a:lnSpc>
              <a:buAutoNum type="arabicPeriod"/>
            </a:pPr>
            <a:r>
              <a:rPr lang="ar-EG" sz="37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المنظور المالي</a:t>
            </a:r>
          </a:p>
          <a:p>
            <a:pPr marL="801717" lvl="1" indent="-400858" algn="just" rtl="1">
              <a:lnSpc>
                <a:spcPts val="6015"/>
              </a:lnSpc>
              <a:buAutoNum type="arabicPeriod"/>
            </a:pPr>
            <a:r>
              <a:rPr lang="ar-EG" sz="37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منظور العملاء</a:t>
            </a:r>
          </a:p>
          <a:p>
            <a:pPr marL="801717" lvl="1" indent="-400858" algn="just" rtl="1">
              <a:lnSpc>
                <a:spcPts val="6015"/>
              </a:lnSpc>
              <a:buAutoNum type="arabicPeriod"/>
            </a:pPr>
            <a:r>
              <a:rPr lang="ar-EG" sz="3713" spc="-17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منظور العمليات الداخلية</a:t>
            </a:r>
          </a:p>
          <a:p>
            <a:pPr marL="801717" lvl="1" indent="-400858" algn="just" rtl="1">
              <a:lnSpc>
                <a:spcPts val="6015"/>
              </a:lnSpc>
              <a:buAutoNum type="arabicPeriod"/>
            </a:pPr>
            <a:r>
              <a:rPr lang="ar-EG" sz="3713" spc="-17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منظور التعلم والنمو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49340" y="9665494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07340" y="9665494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11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42600" y="3755259"/>
            <a:ext cx="2213480" cy="79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8"/>
              </a:lnSpc>
            </a:pPr>
            <a:r>
              <a:rPr lang="ar-EG" sz="285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المنظور المالي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42600" y="7425993"/>
            <a:ext cx="2213480" cy="79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8"/>
              </a:lnSpc>
            </a:pPr>
            <a:r>
              <a:rPr lang="ar-EG" sz="285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منظور العملاء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94993" y="7425993"/>
            <a:ext cx="2213480" cy="79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8"/>
              </a:lnSpc>
            </a:pPr>
            <a:r>
              <a:rPr lang="ar-EG" sz="285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منظورالتعلم والنمو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94993" y="3559996"/>
            <a:ext cx="2213480" cy="1186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8"/>
              </a:lnSpc>
            </a:pPr>
            <a:r>
              <a:rPr lang="ar-EG" sz="285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منظور العمليات الداخلية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87161" y="5514879"/>
            <a:ext cx="2363067" cy="851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86"/>
              </a:lnSpc>
            </a:pPr>
            <a:r>
              <a:rPr lang="ar-EG" sz="3042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بطاقة الأداء المتوازن</a:t>
            </a:r>
          </a:p>
        </p:txBody>
      </p:sp>
      <p:sp>
        <p:nvSpPr>
          <p:cNvPr id="14" name="Freeform 14"/>
          <p:cNvSpPr/>
          <p:nvPr/>
        </p:nvSpPr>
        <p:spPr>
          <a:xfrm>
            <a:off x="0" y="0"/>
            <a:ext cx="1871089" cy="2511529"/>
          </a:xfrm>
          <a:custGeom>
            <a:avLst/>
            <a:gdLst/>
            <a:ahLst/>
            <a:cxnLst/>
            <a:rect l="l" t="t" r="r" b="b"/>
            <a:pathLst>
              <a:path w="1871089" h="2511529">
                <a:moveTo>
                  <a:pt x="0" y="0"/>
                </a:moveTo>
                <a:lnTo>
                  <a:pt x="1871089" y="0"/>
                </a:lnTo>
                <a:lnTo>
                  <a:pt x="1871089" y="2511529"/>
                </a:lnTo>
                <a:lnTo>
                  <a:pt x="0" y="2511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9878753" y="70718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5"/>
                </a:lnTo>
                <a:lnTo>
                  <a:pt x="8409247" y="1205325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0398401" y="697663"/>
            <a:ext cx="6256684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320"/>
              </a:lnSpc>
              <a:spcBef>
                <a:spcPct val="0"/>
              </a:spcBef>
            </a:pPr>
            <a:r>
              <a:rPr lang="ar-EG" sz="3600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الإطار الرابع: بطاقة الأداء المتوازن</a:t>
            </a:r>
          </a:p>
        </p:txBody>
      </p:sp>
      <p:sp>
        <p:nvSpPr>
          <p:cNvPr id="17" name="Freeform 17"/>
          <p:cNvSpPr/>
          <p:nvPr/>
        </p:nvSpPr>
        <p:spPr>
          <a:xfrm>
            <a:off x="16632467" y="2999477"/>
            <a:ext cx="613587" cy="854677"/>
          </a:xfrm>
          <a:custGeom>
            <a:avLst/>
            <a:gdLst/>
            <a:ahLst/>
            <a:cxnLst/>
            <a:rect l="l" t="t" r="r" b="b"/>
            <a:pathLst>
              <a:path w="613587" h="854677">
                <a:moveTo>
                  <a:pt x="0" y="0"/>
                </a:moveTo>
                <a:lnTo>
                  <a:pt x="613586" y="0"/>
                </a:lnTo>
                <a:lnTo>
                  <a:pt x="613586" y="854677"/>
                </a:lnTo>
                <a:lnTo>
                  <a:pt x="0" y="8546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FFFD6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58832" y="3426816"/>
            <a:ext cx="7180428" cy="3629036"/>
            <a:chOff x="0" y="0"/>
            <a:chExt cx="1891142" cy="9557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91142" cy="955795"/>
            </a:xfrm>
            <a:custGeom>
              <a:avLst/>
              <a:gdLst/>
              <a:ahLst/>
              <a:cxnLst/>
              <a:rect l="l" t="t" r="r" b="b"/>
              <a:pathLst>
                <a:path w="1891142" h="955795">
                  <a:moveTo>
                    <a:pt x="8626" y="0"/>
                  </a:moveTo>
                  <a:lnTo>
                    <a:pt x="1882516" y="0"/>
                  </a:lnTo>
                  <a:cubicBezTo>
                    <a:pt x="1887280" y="0"/>
                    <a:pt x="1891142" y="3862"/>
                    <a:pt x="1891142" y="8626"/>
                  </a:cubicBezTo>
                  <a:lnTo>
                    <a:pt x="1891142" y="947170"/>
                  </a:lnTo>
                  <a:cubicBezTo>
                    <a:pt x="1891142" y="951934"/>
                    <a:pt x="1887280" y="955795"/>
                    <a:pt x="1882516" y="955795"/>
                  </a:cubicBezTo>
                  <a:lnTo>
                    <a:pt x="8626" y="955795"/>
                  </a:lnTo>
                  <a:cubicBezTo>
                    <a:pt x="3862" y="955795"/>
                    <a:pt x="0" y="951934"/>
                    <a:pt x="0" y="947170"/>
                  </a:cubicBezTo>
                  <a:lnTo>
                    <a:pt x="0" y="8626"/>
                  </a:lnTo>
                  <a:cubicBezTo>
                    <a:pt x="0" y="3862"/>
                    <a:pt x="3862" y="0"/>
                    <a:pt x="8626" y="0"/>
                  </a:cubicBezTo>
                  <a:close/>
                </a:path>
              </a:pathLst>
            </a:custGeom>
            <a:solidFill>
              <a:srgbClr val="F3FAFA"/>
            </a:solidFill>
            <a:ln w="19050" cap="sq">
              <a:solidFill>
                <a:srgbClr val="1DB4D8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891142" cy="9653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856894">
            <a:off x="5139497" y="2884792"/>
            <a:ext cx="2997279" cy="3104526"/>
          </a:xfrm>
          <a:custGeom>
            <a:avLst/>
            <a:gdLst/>
            <a:ahLst/>
            <a:cxnLst/>
            <a:rect l="l" t="t" r="r" b="b"/>
            <a:pathLst>
              <a:path w="2997279" h="3104526">
                <a:moveTo>
                  <a:pt x="0" y="0"/>
                </a:moveTo>
                <a:lnTo>
                  <a:pt x="2997278" y="0"/>
                </a:lnTo>
                <a:lnTo>
                  <a:pt x="2997278" y="3104526"/>
                </a:lnTo>
                <a:lnTo>
                  <a:pt x="0" y="3104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589784">
            <a:off x="5135309" y="5713904"/>
            <a:ext cx="2953822" cy="3059515"/>
          </a:xfrm>
          <a:custGeom>
            <a:avLst/>
            <a:gdLst/>
            <a:ahLst/>
            <a:cxnLst/>
            <a:rect l="l" t="t" r="r" b="b"/>
            <a:pathLst>
              <a:path w="2953822" h="3059515">
                <a:moveTo>
                  <a:pt x="0" y="0"/>
                </a:moveTo>
                <a:lnTo>
                  <a:pt x="2953822" y="0"/>
                </a:lnTo>
                <a:lnTo>
                  <a:pt x="2953822" y="3059515"/>
                </a:lnTo>
                <a:lnTo>
                  <a:pt x="0" y="30595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313093">
            <a:off x="1118177" y="2763571"/>
            <a:ext cx="3036631" cy="3145287"/>
          </a:xfrm>
          <a:custGeom>
            <a:avLst/>
            <a:gdLst/>
            <a:ahLst/>
            <a:cxnLst/>
            <a:rect l="l" t="t" r="r" b="b"/>
            <a:pathLst>
              <a:path w="3036631" h="3145287">
                <a:moveTo>
                  <a:pt x="0" y="0"/>
                </a:moveTo>
                <a:lnTo>
                  <a:pt x="3036631" y="0"/>
                </a:lnTo>
                <a:lnTo>
                  <a:pt x="3036631" y="3145287"/>
                </a:lnTo>
                <a:lnTo>
                  <a:pt x="0" y="31452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961689">
            <a:off x="1091543" y="5598329"/>
            <a:ext cx="3020999" cy="3129095"/>
          </a:xfrm>
          <a:custGeom>
            <a:avLst/>
            <a:gdLst/>
            <a:ahLst/>
            <a:cxnLst/>
            <a:rect l="l" t="t" r="r" b="b"/>
            <a:pathLst>
              <a:path w="3020999" h="3129095">
                <a:moveTo>
                  <a:pt x="0" y="0"/>
                </a:moveTo>
                <a:lnTo>
                  <a:pt x="3020999" y="0"/>
                </a:lnTo>
                <a:lnTo>
                  <a:pt x="3020999" y="3129095"/>
                </a:lnTo>
                <a:lnTo>
                  <a:pt x="0" y="31290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2280121" cy="3060566"/>
          </a:xfrm>
          <a:custGeom>
            <a:avLst/>
            <a:gdLst/>
            <a:ahLst/>
            <a:cxnLst/>
            <a:rect l="l" t="t" r="r" b="b"/>
            <a:pathLst>
              <a:path w="2280121" h="3060566">
                <a:moveTo>
                  <a:pt x="0" y="0"/>
                </a:moveTo>
                <a:lnTo>
                  <a:pt x="2280121" y="0"/>
                </a:lnTo>
                <a:lnTo>
                  <a:pt x="2280121" y="3060566"/>
                </a:lnTo>
                <a:lnTo>
                  <a:pt x="0" y="30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318288" y="3606568"/>
            <a:ext cx="6318466" cy="3530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6214" lvl="1" indent="-318107" algn="just" rtl="1">
              <a:lnSpc>
                <a:spcPts val="5659"/>
              </a:lnSpc>
              <a:buAutoNum type="arabicPeriod"/>
            </a:pPr>
            <a:r>
              <a:rPr lang="ar-EG" sz="35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التغيير في المعرفة</a:t>
            </a:r>
          </a:p>
          <a:p>
            <a:pPr marL="636214" lvl="1" indent="-318107" algn="just" rtl="1">
              <a:lnSpc>
                <a:spcPts val="5659"/>
              </a:lnSpc>
              <a:buAutoNum type="arabicPeriod"/>
            </a:pPr>
            <a:r>
              <a:rPr lang="ar-EG" sz="35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التغيير في الموقف أو الاتجاه</a:t>
            </a:r>
          </a:p>
          <a:p>
            <a:pPr marL="636214" lvl="1" indent="-318107" algn="just" rtl="1">
              <a:lnSpc>
                <a:spcPts val="5659"/>
              </a:lnSpc>
              <a:buAutoNum type="arabicPeriod"/>
            </a:pPr>
            <a:r>
              <a:rPr lang="ar-EG" sz="35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التغيير في السلوك</a:t>
            </a:r>
          </a:p>
          <a:p>
            <a:pPr marL="636214" lvl="1" indent="-318107" algn="just" rtl="1">
              <a:lnSpc>
                <a:spcPts val="5659"/>
              </a:lnSpc>
              <a:buAutoNum type="arabicPeriod"/>
            </a:pPr>
            <a:r>
              <a:rPr lang="ar-EG" sz="35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التغيير في الأعمال</a:t>
            </a:r>
          </a:p>
          <a:p>
            <a:pPr marL="636214" lvl="1" indent="-318107" algn="just" rtl="1">
              <a:lnSpc>
                <a:spcPts val="5659"/>
              </a:lnSpc>
            </a:pPr>
            <a:endParaRPr lang="ar-EG" sz="3515">
              <a:solidFill>
                <a:srgbClr val="000000"/>
              </a:solidFill>
              <a:latin typeface="Almarai Bold"/>
              <a:ea typeface="Almarai Bold"/>
              <a:cs typeface="Almarai Bold"/>
              <a:sym typeface="Almarai Bold"/>
              <a:rtl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149340" y="9665494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007340" y="9665494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12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69364" y="5402447"/>
            <a:ext cx="2409671" cy="868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350"/>
              </a:lnSpc>
            </a:pPr>
            <a:r>
              <a:rPr lang="ar-EG" sz="3102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العائد على الهدف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11824" y="4053388"/>
            <a:ext cx="2213480" cy="79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8"/>
              </a:lnSpc>
            </a:pPr>
            <a:r>
              <a:rPr lang="ar-EG" sz="285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التغيير في المعرفة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16599" y="6672185"/>
            <a:ext cx="2213480" cy="79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8"/>
              </a:lnSpc>
            </a:pPr>
            <a:r>
              <a:rPr lang="ar-EG" sz="285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التغيير في الموقف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63103" y="4053388"/>
            <a:ext cx="2213480" cy="79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8"/>
              </a:lnSpc>
            </a:pPr>
            <a:r>
              <a:rPr lang="ar-EG" sz="285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التغيير في الأعمال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59643" y="6672185"/>
            <a:ext cx="2213480" cy="79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8"/>
              </a:lnSpc>
            </a:pPr>
            <a:r>
              <a:rPr lang="ar-EG" sz="285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التغيير في السلوك</a:t>
            </a:r>
          </a:p>
        </p:txBody>
      </p:sp>
      <p:sp>
        <p:nvSpPr>
          <p:cNvPr id="18" name="Freeform 18"/>
          <p:cNvSpPr/>
          <p:nvPr/>
        </p:nvSpPr>
        <p:spPr>
          <a:xfrm flipH="1">
            <a:off x="9878753" y="70718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5"/>
                </a:lnTo>
                <a:lnTo>
                  <a:pt x="8409247" y="1205325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0157899" y="697663"/>
            <a:ext cx="6382294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320"/>
              </a:lnSpc>
              <a:spcBef>
                <a:spcPct val="0"/>
              </a:spcBef>
            </a:pPr>
            <a:r>
              <a:rPr lang="ar-EG" sz="3600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الإطار الخامس: العائد على الهدف (</a:t>
            </a:r>
            <a:r>
              <a:rPr lang="en-US" sz="3600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</a:rPr>
              <a:t>ROO</a:t>
            </a:r>
            <a:r>
              <a:rPr lang="ar-EG" sz="3600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)</a:t>
            </a:r>
          </a:p>
        </p:txBody>
      </p:sp>
      <p:sp>
        <p:nvSpPr>
          <p:cNvPr id="20" name="Freeform 20"/>
          <p:cNvSpPr/>
          <p:nvPr/>
        </p:nvSpPr>
        <p:spPr>
          <a:xfrm>
            <a:off x="16329960" y="2904291"/>
            <a:ext cx="613587" cy="854677"/>
          </a:xfrm>
          <a:custGeom>
            <a:avLst/>
            <a:gdLst/>
            <a:ahLst/>
            <a:cxnLst/>
            <a:rect l="l" t="t" r="r" b="b"/>
            <a:pathLst>
              <a:path w="613587" h="854677">
                <a:moveTo>
                  <a:pt x="0" y="0"/>
                </a:moveTo>
                <a:lnTo>
                  <a:pt x="613587" y="0"/>
                </a:lnTo>
                <a:lnTo>
                  <a:pt x="613587" y="854677"/>
                </a:lnTo>
                <a:lnTo>
                  <a:pt x="0" y="85467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66636" cy="10275284"/>
          </a:xfrm>
          <a:custGeom>
            <a:avLst/>
            <a:gdLst/>
            <a:ahLst/>
            <a:cxnLst/>
            <a:rect l="l" t="t" r="r" b="b"/>
            <a:pathLst>
              <a:path w="18266636" h="10275284">
                <a:moveTo>
                  <a:pt x="0" y="0"/>
                </a:moveTo>
                <a:lnTo>
                  <a:pt x="18266636" y="0"/>
                </a:lnTo>
                <a:lnTo>
                  <a:pt x="18266636" y="10275284"/>
                </a:lnTo>
                <a:lnTo>
                  <a:pt x="0" y="102752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</a:blip>
            <a:stretch>
              <a:fillRect t="-9276" b="-92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9878753" y="70718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5"/>
                </a:lnTo>
                <a:lnTo>
                  <a:pt x="8409247" y="1205325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46454" y="778227"/>
            <a:ext cx="6262068" cy="1053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082"/>
              </a:lnSpc>
              <a:spcBef>
                <a:spcPct val="0"/>
              </a:spcBef>
            </a:pPr>
            <a:r>
              <a:rPr lang="ar-EG" sz="3402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ثانيًا: قياس الابتكار الوطني مقارنة بالدول الرائدة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41299" y="3416163"/>
            <a:ext cx="7724373" cy="5496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4391"/>
              </a:lnSpc>
            </a:pPr>
            <a:r>
              <a:rPr lang="ar-EG" sz="2727" spc="-12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الإنترنت</a:t>
            </a:r>
          </a:p>
          <a:p>
            <a:pPr algn="just" rtl="1">
              <a:lnSpc>
                <a:spcPts val="4391"/>
              </a:lnSpc>
            </a:pPr>
            <a:r>
              <a:rPr lang="ar-EG" sz="2727" spc="-12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الكمبيوتر الشخصي</a:t>
            </a:r>
          </a:p>
          <a:p>
            <a:pPr algn="just" rtl="1">
              <a:lnSpc>
                <a:spcPts val="4391"/>
              </a:lnSpc>
            </a:pPr>
            <a:r>
              <a:rPr lang="ar-EG" sz="2727" spc="-12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الطائرة </a:t>
            </a:r>
          </a:p>
          <a:p>
            <a:pPr algn="just" rtl="1">
              <a:lnSpc>
                <a:spcPts val="4391"/>
              </a:lnSpc>
            </a:pPr>
            <a:r>
              <a:rPr lang="ar-EG" sz="2727" spc="-12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تكنولوجيا الفضاء</a:t>
            </a:r>
          </a:p>
          <a:p>
            <a:pPr algn="just" rtl="1">
              <a:lnSpc>
                <a:spcPts val="4391"/>
              </a:lnSpc>
            </a:pPr>
            <a:r>
              <a:rPr lang="ar-EG" sz="2727" spc="-12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تكنولوجيا الـ </a:t>
            </a:r>
            <a:r>
              <a:rPr lang="en-US" sz="2727" spc="-12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GPS</a:t>
            </a:r>
          </a:p>
          <a:p>
            <a:pPr algn="just" rtl="1">
              <a:lnSpc>
                <a:spcPts val="4391"/>
              </a:lnSpc>
            </a:pPr>
            <a:r>
              <a:rPr lang="ar-EG" sz="2727" spc="-12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تكنولوجيا الذكاء الاصطناعي</a:t>
            </a:r>
          </a:p>
          <a:p>
            <a:pPr algn="just" rtl="1">
              <a:lnSpc>
                <a:spcPts val="4391"/>
              </a:lnSpc>
            </a:pPr>
            <a:r>
              <a:rPr lang="ar-EG" sz="2727" spc="-12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تكنولوجيا الفضاء</a:t>
            </a:r>
          </a:p>
          <a:p>
            <a:pPr algn="just" rtl="1">
              <a:lnSpc>
                <a:spcPts val="4391"/>
              </a:lnSpc>
            </a:pPr>
            <a:r>
              <a:rPr lang="ar-EG" sz="2727" spc="-12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تكنولوجيا الجينات </a:t>
            </a:r>
          </a:p>
          <a:p>
            <a:pPr algn="just" rtl="1">
              <a:lnSpc>
                <a:spcPts val="4391"/>
              </a:lnSpc>
            </a:pPr>
            <a:r>
              <a:rPr lang="ar-EG" sz="2727" spc="-12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شبكات التواصل الاجتماعي والتجارة الإلكترونية</a:t>
            </a:r>
          </a:p>
          <a:p>
            <a:pPr algn="just" rtl="1">
              <a:lnSpc>
                <a:spcPts val="4391"/>
              </a:lnSpc>
            </a:pPr>
            <a:r>
              <a:rPr lang="ar-EG" sz="2727" spc="-12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تكنولوجيا البلوكتشين والعملات المشفرة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49340" y="9665494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07340" y="9665494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13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1811" y="2770192"/>
            <a:ext cx="11213649" cy="940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3747"/>
              </a:lnSpc>
            </a:pPr>
            <a:r>
              <a:rPr lang="ar-EG" sz="2918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الولايات المتحدة الأمريكية: قيادة الطريق في التقدم التكنولوجيا</a:t>
            </a:r>
          </a:p>
          <a:p>
            <a:pPr algn="just" rtl="1">
              <a:lnSpc>
                <a:spcPts val="3747"/>
              </a:lnSpc>
            </a:pPr>
            <a:endParaRPr lang="ar-EG" sz="2918">
              <a:solidFill>
                <a:srgbClr val="000000"/>
              </a:solidFill>
              <a:latin typeface="Almarai Bold"/>
              <a:ea typeface="Almarai Bold"/>
              <a:cs typeface="Almarai Bold"/>
              <a:sym typeface="Almarai Bold"/>
              <a:rtl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7063085" y="2400012"/>
            <a:ext cx="613587" cy="854677"/>
          </a:xfrm>
          <a:custGeom>
            <a:avLst/>
            <a:gdLst/>
            <a:ahLst/>
            <a:cxnLst/>
            <a:rect l="l" t="t" r="r" b="b"/>
            <a:pathLst>
              <a:path w="613587" h="854677">
                <a:moveTo>
                  <a:pt x="0" y="0"/>
                </a:moveTo>
                <a:lnTo>
                  <a:pt x="613587" y="0"/>
                </a:lnTo>
                <a:lnTo>
                  <a:pt x="613587" y="854676"/>
                </a:lnTo>
                <a:lnTo>
                  <a:pt x="0" y="8546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66636" cy="10275284"/>
          </a:xfrm>
          <a:custGeom>
            <a:avLst/>
            <a:gdLst/>
            <a:ahLst/>
            <a:cxnLst/>
            <a:rect l="l" t="t" r="r" b="b"/>
            <a:pathLst>
              <a:path w="18266636" h="10275284">
                <a:moveTo>
                  <a:pt x="0" y="0"/>
                </a:moveTo>
                <a:lnTo>
                  <a:pt x="18266636" y="0"/>
                </a:lnTo>
                <a:lnTo>
                  <a:pt x="18266636" y="10275284"/>
                </a:lnTo>
                <a:lnTo>
                  <a:pt x="0" y="102752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</a:blip>
            <a:stretch>
              <a:fillRect t="-3331" b="-33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283515" y="3454602"/>
            <a:ext cx="8325901" cy="523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5247"/>
              </a:lnSpc>
            </a:pPr>
            <a:r>
              <a:rPr lang="ar-EG" sz="3259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 • الساعات السويسرية</a:t>
            </a:r>
          </a:p>
          <a:p>
            <a:pPr algn="just" rtl="1">
              <a:lnSpc>
                <a:spcPts val="5247"/>
              </a:lnSpc>
            </a:pPr>
            <a:r>
              <a:rPr lang="ar-EG" sz="3259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الفيلكرو </a:t>
            </a:r>
          </a:p>
          <a:p>
            <a:pPr algn="just" rtl="1">
              <a:lnSpc>
                <a:spcPts val="5247"/>
              </a:lnSpc>
            </a:pPr>
            <a:r>
              <a:rPr lang="ar-EG" sz="3259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الشوكولاتة الحليبية</a:t>
            </a:r>
          </a:p>
          <a:p>
            <a:pPr algn="just" rtl="1">
              <a:lnSpc>
                <a:spcPts val="5247"/>
              </a:lnSpc>
            </a:pPr>
            <a:r>
              <a:rPr lang="ar-EG" sz="3259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الكود المرقم للأدوية </a:t>
            </a:r>
            <a:r>
              <a:rPr lang="en-US" sz="3259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NDC</a:t>
            </a:r>
          </a:p>
          <a:p>
            <a:pPr algn="just" rtl="1">
              <a:lnSpc>
                <a:spcPts val="5247"/>
              </a:lnSpc>
            </a:pPr>
            <a:r>
              <a:rPr lang="ar-EG" sz="3259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تقنية </a:t>
            </a:r>
            <a:r>
              <a:rPr lang="en-US" sz="3259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LSD</a:t>
            </a:r>
            <a:r>
              <a:rPr lang="ar-EG" sz="3259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 </a:t>
            </a:r>
          </a:p>
          <a:p>
            <a:pPr algn="just" rtl="1">
              <a:lnSpc>
                <a:spcPts val="5247"/>
              </a:lnSpc>
            </a:pPr>
            <a:r>
              <a:rPr lang="ar-EG" sz="3259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تصميم السكين السويسري</a:t>
            </a:r>
          </a:p>
          <a:p>
            <a:pPr algn="just" rtl="1">
              <a:lnSpc>
                <a:spcPts val="5247"/>
              </a:lnSpc>
            </a:pPr>
            <a:r>
              <a:rPr lang="ar-EG" sz="3259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تقنيات طبية متقدمة</a:t>
            </a:r>
          </a:p>
          <a:p>
            <a:pPr algn="just" rtl="1">
              <a:lnSpc>
                <a:spcPts val="5247"/>
              </a:lnSpc>
            </a:pPr>
            <a:endParaRPr lang="ar-EG" sz="3259" spc="-15">
              <a:solidFill>
                <a:srgbClr val="000000"/>
              </a:solidFill>
              <a:latin typeface="Almarai Bold"/>
              <a:ea typeface="Almarai Bold"/>
              <a:cs typeface="Almarai Bold"/>
              <a:sym typeface="Almarai Bold"/>
              <a:rtl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149340" y="9665494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07340" y="9665494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14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01811" y="2770192"/>
            <a:ext cx="11213649" cy="464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3747"/>
              </a:lnSpc>
            </a:pPr>
            <a:r>
              <a:rPr lang="ar-EG" sz="2918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سويسرا: التعهد في طليعة الابتكارات الحديثة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9878753" y="70718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5"/>
                </a:lnTo>
                <a:lnTo>
                  <a:pt x="8409247" y="1205325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46454" y="778227"/>
            <a:ext cx="6262068" cy="1053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082"/>
              </a:lnSpc>
              <a:spcBef>
                <a:spcPct val="0"/>
              </a:spcBef>
            </a:pPr>
            <a:r>
              <a:rPr lang="ar-EG" sz="3402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ثانيًا: قياس الابتكار الوطني مقارنة بالدول الرائدة </a:t>
            </a:r>
          </a:p>
        </p:txBody>
      </p:sp>
      <p:sp>
        <p:nvSpPr>
          <p:cNvPr id="9" name="Freeform 9"/>
          <p:cNvSpPr/>
          <p:nvPr/>
        </p:nvSpPr>
        <p:spPr>
          <a:xfrm>
            <a:off x="17063085" y="2400012"/>
            <a:ext cx="613587" cy="854677"/>
          </a:xfrm>
          <a:custGeom>
            <a:avLst/>
            <a:gdLst/>
            <a:ahLst/>
            <a:cxnLst/>
            <a:rect l="l" t="t" r="r" b="b"/>
            <a:pathLst>
              <a:path w="613587" h="854677">
                <a:moveTo>
                  <a:pt x="0" y="0"/>
                </a:moveTo>
                <a:lnTo>
                  <a:pt x="613587" y="0"/>
                </a:lnTo>
                <a:lnTo>
                  <a:pt x="613587" y="854676"/>
                </a:lnTo>
                <a:lnTo>
                  <a:pt x="0" y="8546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66636" cy="10275284"/>
          </a:xfrm>
          <a:custGeom>
            <a:avLst/>
            <a:gdLst/>
            <a:ahLst/>
            <a:cxnLst/>
            <a:rect l="l" t="t" r="r" b="b"/>
            <a:pathLst>
              <a:path w="18266636" h="10275284">
                <a:moveTo>
                  <a:pt x="0" y="0"/>
                </a:moveTo>
                <a:lnTo>
                  <a:pt x="18266636" y="0"/>
                </a:lnTo>
                <a:lnTo>
                  <a:pt x="18266636" y="10275284"/>
                </a:lnTo>
                <a:lnTo>
                  <a:pt x="0" y="102752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t="-9220" b="-92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283515" y="3454602"/>
            <a:ext cx="8325901" cy="4573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3629" lvl="1" indent="-351814" algn="just" rtl="1">
              <a:lnSpc>
                <a:spcPts val="5247"/>
              </a:lnSpc>
              <a:buFont typeface="Arial"/>
              <a:buChar char="•"/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تكنولوجيا الطاقة المتجددة</a:t>
            </a:r>
          </a:p>
          <a:p>
            <a:pPr marL="703629" lvl="1" indent="-351814" algn="just" rtl="1">
              <a:lnSpc>
                <a:spcPts val="5247"/>
              </a:lnSpc>
              <a:buFont typeface="Arial"/>
              <a:buChar char="•"/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السيارات الكهربائية</a:t>
            </a:r>
          </a:p>
          <a:p>
            <a:pPr marL="703629" lvl="1" indent="-351814" algn="just" rtl="1">
              <a:lnSpc>
                <a:spcPts val="5247"/>
              </a:lnSpc>
              <a:buFont typeface="Arial"/>
              <a:buChar char="•"/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أجهزة الرعاية الصحية</a:t>
            </a:r>
          </a:p>
          <a:p>
            <a:pPr marL="703629" lvl="1" indent="-351814" algn="just" rtl="1">
              <a:lnSpc>
                <a:spcPts val="5247"/>
              </a:lnSpc>
              <a:buFont typeface="Arial"/>
              <a:buChar char="•"/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الروبوتات الصناعية</a:t>
            </a:r>
          </a:p>
          <a:p>
            <a:pPr marL="703629" lvl="1" indent="-351814" algn="just" rtl="1">
              <a:lnSpc>
                <a:spcPts val="5247"/>
              </a:lnSpc>
              <a:buFont typeface="Arial"/>
              <a:buChar char="•"/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تكنولوجيا الطباعة ثلاثية الأبعاد</a:t>
            </a:r>
          </a:p>
          <a:p>
            <a:pPr marL="703629" lvl="1" indent="-351814" algn="just" rtl="1">
              <a:lnSpc>
                <a:spcPts val="5247"/>
              </a:lnSpc>
              <a:buFont typeface="Arial"/>
              <a:buChar char="•"/>
            </a:pPr>
            <a:r>
              <a:rPr lang="en-US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MP3</a:t>
            </a:r>
          </a:p>
          <a:p>
            <a:pPr marL="703629" lvl="1" indent="-351814" algn="just" rtl="1">
              <a:lnSpc>
                <a:spcPts val="5247"/>
              </a:lnSpc>
              <a:buFont typeface="Arial"/>
              <a:buChar char="•"/>
            </a:pPr>
            <a:r>
              <a:rPr lang="ar-EG" sz="3259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برنامج </a:t>
            </a:r>
            <a:r>
              <a:rPr lang="en-US" sz="3259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SAP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49340" y="9665494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07340" y="9665494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14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01811" y="2770192"/>
            <a:ext cx="11213649" cy="930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3747"/>
              </a:lnSpc>
            </a:pPr>
            <a:r>
              <a:rPr lang="ar-EG" sz="2918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ألمانيا: التميز في الابتكارات الهندسية والتصنيعية</a:t>
            </a:r>
          </a:p>
          <a:p>
            <a:pPr algn="just" rtl="1">
              <a:lnSpc>
                <a:spcPts val="3747"/>
              </a:lnSpc>
            </a:pPr>
            <a:endParaRPr lang="ar-EG" sz="2918">
              <a:solidFill>
                <a:srgbClr val="000000"/>
              </a:solidFill>
              <a:latin typeface="Almarai Bold"/>
              <a:ea typeface="Almarai Bold"/>
              <a:cs typeface="Almarai Bold"/>
              <a:sym typeface="Almarai Bold"/>
              <a:rtl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9878753" y="70718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5"/>
                </a:lnTo>
                <a:lnTo>
                  <a:pt x="8409247" y="1205325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46454" y="778227"/>
            <a:ext cx="6262068" cy="1053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082"/>
              </a:lnSpc>
              <a:spcBef>
                <a:spcPct val="0"/>
              </a:spcBef>
            </a:pPr>
            <a:r>
              <a:rPr lang="ar-EG" sz="3402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ثانيًا: قياس الابتكار الوطني مقارنة بالدول الرائدة </a:t>
            </a:r>
          </a:p>
        </p:txBody>
      </p:sp>
      <p:sp>
        <p:nvSpPr>
          <p:cNvPr id="9" name="Freeform 9"/>
          <p:cNvSpPr/>
          <p:nvPr/>
        </p:nvSpPr>
        <p:spPr>
          <a:xfrm>
            <a:off x="17063085" y="2400012"/>
            <a:ext cx="613587" cy="854677"/>
          </a:xfrm>
          <a:custGeom>
            <a:avLst/>
            <a:gdLst/>
            <a:ahLst/>
            <a:cxnLst/>
            <a:rect l="l" t="t" r="r" b="b"/>
            <a:pathLst>
              <a:path w="613587" h="854677">
                <a:moveTo>
                  <a:pt x="0" y="0"/>
                </a:moveTo>
                <a:lnTo>
                  <a:pt x="613587" y="0"/>
                </a:lnTo>
                <a:lnTo>
                  <a:pt x="613587" y="854676"/>
                </a:lnTo>
                <a:lnTo>
                  <a:pt x="0" y="8546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66636" cy="10275284"/>
          </a:xfrm>
          <a:custGeom>
            <a:avLst/>
            <a:gdLst/>
            <a:ahLst/>
            <a:cxnLst/>
            <a:rect l="l" t="t" r="r" b="b"/>
            <a:pathLst>
              <a:path w="18266636" h="10275284">
                <a:moveTo>
                  <a:pt x="0" y="0"/>
                </a:moveTo>
                <a:lnTo>
                  <a:pt x="18266636" y="0"/>
                </a:lnTo>
                <a:lnTo>
                  <a:pt x="18266636" y="10275284"/>
                </a:lnTo>
                <a:lnTo>
                  <a:pt x="0" y="102752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t="-9442" b="-94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283515" y="3454602"/>
            <a:ext cx="8325901" cy="403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5214"/>
              </a:lnSpc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الهواتف الذكية</a:t>
            </a:r>
          </a:p>
          <a:p>
            <a:pPr algn="just" rtl="1">
              <a:lnSpc>
                <a:spcPts val="5214"/>
              </a:lnSpc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التلفزيونات الذكية</a:t>
            </a:r>
          </a:p>
          <a:p>
            <a:pPr algn="just" rtl="1">
              <a:lnSpc>
                <a:spcPts val="5214"/>
              </a:lnSpc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السيارات الكهربائية والهجينة</a:t>
            </a:r>
          </a:p>
          <a:p>
            <a:pPr algn="just" rtl="1">
              <a:lnSpc>
                <a:spcPts val="5214"/>
              </a:lnSpc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تكنولوجيا البطاريات</a:t>
            </a:r>
          </a:p>
          <a:p>
            <a:pPr algn="just" rtl="1">
              <a:lnSpc>
                <a:spcPts val="5214"/>
              </a:lnSpc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تكنولوجيا الشاشات</a:t>
            </a:r>
          </a:p>
          <a:p>
            <a:pPr algn="l">
              <a:lnSpc>
                <a:spcPts val="1920"/>
              </a:lnSpc>
            </a:pPr>
            <a:endParaRPr lang="ar-EG" sz="3259" spc="-13">
              <a:solidFill>
                <a:srgbClr val="000000"/>
              </a:solidFill>
              <a:latin typeface="Almarai Bold"/>
              <a:ea typeface="Almarai Bold"/>
              <a:cs typeface="Almarai Bold"/>
              <a:sym typeface="Almarai Bold"/>
              <a:rtl/>
            </a:endParaRPr>
          </a:p>
          <a:p>
            <a:pPr algn="l">
              <a:lnSpc>
                <a:spcPts val="1920"/>
              </a:lnSpc>
            </a:pPr>
            <a:endParaRPr lang="ar-EG" sz="3259" spc="-13">
              <a:solidFill>
                <a:srgbClr val="000000"/>
              </a:solidFill>
              <a:latin typeface="Almarai Bold"/>
              <a:ea typeface="Almarai Bold"/>
              <a:cs typeface="Almarai Bold"/>
              <a:sym typeface="Almarai Bold"/>
              <a:rtl/>
            </a:endParaRPr>
          </a:p>
          <a:p>
            <a:pPr algn="l">
              <a:lnSpc>
                <a:spcPts val="1920"/>
              </a:lnSpc>
            </a:pPr>
            <a:endParaRPr lang="ar-EG" sz="3259" spc="-13">
              <a:solidFill>
                <a:srgbClr val="000000"/>
              </a:solidFill>
              <a:latin typeface="Almarai Bold"/>
              <a:ea typeface="Almarai Bold"/>
              <a:cs typeface="Almarai Bold"/>
              <a:sym typeface="Almarai Bold"/>
              <a:rtl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149340" y="9665494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07340" y="9665494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14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01811" y="2770192"/>
            <a:ext cx="11213649" cy="930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3747"/>
              </a:lnSpc>
            </a:pPr>
            <a:r>
              <a:rPr lang="ar-EG" sz="2918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كوريا الجنوبية: الابتكارات الرقمية الرائدة والاتصال</a:t>
            </a:r>
          </a:p>
          <a:p>
            <a:pPr algn="just" rtl="1">
              <a:lnSpc>
                <a:spcPts val="3747"/>
              </a:lnSpc>
            </a:pPr>
            <a:endParaRPr lang="ar-EG" sz="2918">
              <a:solidFill>
                <a:srgbClr val="000000"/>
              </a:solidFill>
              <a:latin typeface="Almarai Bold"/>
              <a:ea typeface="Almarai Bold"/>
              <a:cs typeface="Almarai Bold"/>
              <a:sym typeface="Almarai Bold"/>
              <a:rtl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9878753" y="70718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5"/>
                </a:lnTo>
                <a:lnTo>
                  <a:pt x="8409247" y="1205325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46454" y="778227"/>
            <a:ext cx="6262068" cy="1053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082"/>
              </a:lnSpc>
              <a:spcBef>
                <a:spcPct val="0"/>
              </a:spcBef>
            </a:pPr>
            <a:r>
              <a:rPr lang="ar-EG" sz="3402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ثانيًا: قياس الابتكار الوطني مقارنة بالدول الرائدة </a:t>
            </a:r>
          </a:p>
        </p:txBody>
      </p:sp>
      <p:sp>
        <p:nvSpPr>
          <p:cNvPr id="9" name="Freeform 9"/>
          <p:cNvSpPr/>
          <p:nvPr/>
        </p:nvSpPr>
        <p:spPr>
          <a:xfrm>
            <a:off x="17063085" y="2400012"/>
            <a:ext cx="613587" cy="854677"/>
          </a:xfrm>
          <a:custGeom>
            <a:avLst/>
            <a:gdLst/>
            <a:ahLst/>
            <a:cxnLst/>
            <a:rect l="l" t="t" r="r" b="b"/>
            <a:pathLst>
              <a:path w="613587" h="854677">
                <a:moveTo>
                  <a:pt x="0" y="0"/>
                </a:moveTo>
                <a:lnTo>
                  <a:pt x="613587" y="0"/>
                </a:lnTo>
                <a:lnTo>
                  <a:pt x="613587" y="854676"/>
                </a:lnTo>
                <a:lnTo>
                  <a:pt x="0" y="8546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66636" cy="10275284"/>
          </a:xfrm>
          <a:custGeom>
            <a:avLst/>
            <a:gdLst/>
            <a:ahLst/>
            <a:cxnLst/>
            <a:rect l="l" t="t" r="r" b="b"/>
            <a:pathLst>
              <a:path w="18266636" h="10275284">
                <a:moveTo>
                  <a:pt x="0" y="0"/>
                </a:moveTo>
                <a:lnTo>
                  <a:pt x="18266636" y="0"/>
                </a:lnTo>
                <a:lnTo>
                  <a:pt x="18266636" y="10275284"/>
                </a:lnTo>
                <a:lnTo>
                  <a:pt x="0" y="102752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t="-9220" b="-92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283515" y="3454602"/>
            <a:ext cx="8325901" cy="5892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5214"/>
              </a:lnSpc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</a:t>
            </a:r>
            <a:r>
              <a:rPr lang="en-US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Spotify</a:t>
            </a: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 </a:t>
            </a:r>
          </a:p>
          <a:p>
            <a:pPr algn="just" rtl="1">
              <a:lnSpc>
                <a:spcPts val="5214"/>
              </a:lnSpc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</a:t>
            </a:r>
            <a:r>
              <a:rPr lang="en-US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Skype</a:t>
            </a:r>
          </a:p>
          <a:p>
            <a:pPr algn="just" rtl="1">
              <a:lnSpc>
                <a:spcPts val="5214"/>
              </a:lnSpc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</a:t>
            </a:r>
            <a:r>
              <a:rPr lang="en-US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Tetra Pak</a:t>
            </a:r>
          </a:p>
          <a:p>
            <a:pPr algn="just" rtl="1">
              <a:lnSpc>
                <a:spcPts val="5214"/>
              </a:lnSpc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طاقة الرياح البحرية</a:t>
            </a:r>
          </a:p>
          <a:p>
            <a:pPr algn="just" rtl="1">
              <a:lnSpc>
                <a:spcPts val="5214"/>
              </a:lnSpc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</a:t>
            </a:r>
            <a:r>
              <a:rPr lang="en-US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Northvolt</a:t>
            </a: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 </a:t>
            </a:r>
          </a:p>
          <a:p>
            <a:pPr algn="just" rtl="1">
              <a:lnSpc>
                <a:spcPts val="5214"/>
              </a:lnSpc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تكنولوجيا الألعاب</a:t>
            </a:r>
          </a:p>
          <a:p>
            <a:pPr algn="just" rtl="1">
              <a:lnSpc>
                <a:spcPts val="5214"/>
              </a:lnSpc>
            </a:pPr>
            <a:endParaRPr lang="ar-EG" sz="3259" spc="-13">
              <a:solidFill>
                <a:srgbClr val="000000"/>
              </a:solidFill>
              <a:latin typeface="Almarai Bold"/>
              <a:ea typeface="Almarai Bold"/>
              <a:cs typeface="Almarai Bold"/>
              <a:sym typeface="Almarai Bold"/>
              <a:rtl/>
            </a:endParaRPr>
          </a:p>
          <a:p>
            <a:pPr algn="just" rtl="1">
              <a:lnSpc>
                <a:spcPts val="5214"/>
              </a:lnSpc>
            </a:pPr>
            <a:endParaRPr lang="ar-EG" sz="3259" spc="-13">
              <a:solidFill>
                <a:srgbClr val="000000"/>
              </a:solidFill>
              <a:latin typeface="Almarai Bold"/>
              <a:ea typeface="Almarai Bold"/>
              <a:cs typeface="Almarai Bold"/>
              <a:sym typeface="Almarai Bold"/>
              <a:rtl/>
            </a:endParaRPr>
          </a:p>
          <a:p>
            <a:pPr algn="just" rtl="1">
              <a:lnSpc>
                <a:spcPts val="5214"/>
              </a:lnSpc>
            </a:pPr>
            <a:endParaRPr lang="ar-EG" sz="3259" spc="-13">
              <a:solidFill>
                <a:srgbClr val="000000"/>
              </a:solidFill>
              <a:latin typeface="Almarai Bold"/>
              <a:ea typeface="Almarai Bold"/>
              <a:cs typeface="Almarai Bold"/>
              <a:sym typeface="Almarai Bold"/>
              <a:rtl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149340" y="9665494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07340" y="9665494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14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01811" y="2770192"/>
            <a:ext cx="11213649" cy="930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3747"/>
              </a:lnSpc>
            </a:pPr>
            <a:r>
              <a:rPr lang="ar-EG" sz="2918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السويد: نموذج للابتكارات المستدامة والتعاون</a:t>
            </a:r>
          </a:p>
          <a:p>
            <a:pPr algn="just" rtl="1">
              <a:lnSpc>
                <a:spcPts val="3747"/>
              </a:lnSpc>
            </a:pPr>
            <a:endParaRPr lang="ar-EG" sz="2918">
              <a:solidFill>
                <a:srgbClr val="000000"/>
              </a:solidFill>
              <a:latin typeface="Almarai Bold"/>
              <a:ea typeface="Almarai Bold"/>
              <a:cs typeface="Almarai Bold"/>
              <a:sym typeface="Almarai Bold"/>
              <a:rtl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9878753" y="70718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5"/>
                </a:lnTo>
                <a:lnTo>
                  <a:pt x="8409247" y="1205325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46454" y="778227"/>
            <a:ext cx="6262068" cy="1053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082"/>
              </a:lnSpc>
              <a:spcBef>
                <a:spcPct val="0"/>
              </a:spcBef>
            </a:pPr>
            <a:r>
              <a:rPr lang="ar-EG" sz="3402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ثانيًا: قياس الابتكار الوطني مقارنة بالدول الرائدة </a:t>
            </a:r>
          </a:p>
        </p:txBody>
      </p:sp>
      <p:sp>
        <p:nvSpPr>
          <p:cNvPr id="9" name="Freeform 9"/>
          <p:cNvSpPr/>
          <p:nvPr/>
        </p:nvSpPr>
        <p:spPr>
          <a:xfrm>
            <a:off x="17063085" y="2400012"/>
            <a:ext cx="613587" cy="854677"/>
          </a:xfrm>
          <a:custGeom>
            <a:avLst/>
            <a:gdLst/>
            <a:ahLst/>
            <a:cxnLst/>
            <a:rect l="l" t="t" r="r" b="b"/>
            <a:pathLst>
              <a:path w="613587" h="854677">
                <a:moveTo>
                  <a:pt x="0" y="0"/>
                </a:moveTo>
                <a:lnTo>
                  <a:pt x="613587" y="0"/>
                </a:lnTo>
                <a:lnTo>
                  <a:pt x="613587" y="854676"/>
                </a:lnTo>
                <a:lnTo>
                  <a:pt x="0" y="8546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66636" cy="10275284"/>
          </a:xfrm>
          <a:custGeom>
            <a:avLst/>
            <a:gdLst/>
            <a:ahLst/>
            <a:cxnLst/>
            <a:rect l="l" t="t" r="r" b="b"/>
            <a:pathLst>
              <a:path w="18266636" h="10275284">
                <a:moveTo>
                  <a:pt x="0" y="0"/>
                </a:moveTo>
                <a:lnTo>
                  <a:pt x="18266636" y="0"/>
                </a:lnTo>
                <a:lnTo>
                  <a:pt x="18266636" y="10275284"/>
                </a:lnTo>
                <a:lnTo>
                  <a:pt x="0" y="102752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t="-9220" b="-92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283515" y="3454602"/>
            <a:ext cx="8325901" cy="523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5214"/>
              </a:lnSpc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تكنولوجيا الفضاء</a:t>
            </a:r>
          </a:p>
          <a:p>
            <a:pPr algn="just" rtl="1">
              <a:lnSpc>
                <a:spcPts val="5214"/>
              </a:lnSpc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الطاقة المتجددة</a:t>
            </a:r>
          </a:p>
          <a:p>
            <a:pPr algn="just" rtl="1">
              <a:lnSpc>
                <a:spcPts val="5214"/>
              </a:lnSpc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الذكاء الاصطناعي </a:t>
            </a:r>
          </a:p>
          <a:p>
            <a:pPr algn="just" rtl="1">
              <a:lnSpc>
                <a:spcPts val="5214"/>
              </a:lnSpc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تكنولوجيا الأغذية</a:t>
            </a:r>
          </a:p>
          <a:p>
            <a:pPr algn="just" rtl="1">
              <a:lnSpc>
                <a:spcPts val="5214"/>
              </a:lnSpc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تكنولوجيا الدفع الرقمي</a:t>
            </a:r>
          </a:p>
          <a:p>
            <a:pPr algn="just" rtl="1">
              <a:lnSpc>
                <a:spcPts val="5214"/>
              </a:lnSpc>
            </a:pPr>
            <a:r>
              <a:rPr lang="ar-EG" sz="3259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الطب الحيوي</a:t>
            </a:r>
          </a:p>
          <a:p>
            <a:pPr algn="just" rtl="1">
              <a:lnSpc>
                <a:spcPts val="5214"/>
              </a:lnSpc>
            </a:pPr>
            <a:endParaRPr lang="ar-EG" sz="3259" spc="-13">
              <a:solidFill>
                <a:srgbClr val="000000"/>
              </a:solidFill>
              <a:latin typeface="Almarai Bold"/>
              <a:ea typeface="Almarai Bold"/>
              <a:cs typeface="Almarai Bold"/>
              <a:sym typeface="Almarai Bold"/>
              <a:rtl/>
            </a:endParaRPr>
          </a:p>
          <a:p>
            <a:pPr algn="just" rtl="1">
              <a:lnSpc>
                <a:spcPts val="5214"/>
              </a:lnSpc>
            </a:pPr>
            <a:endParaRPr lang="ar-EG" sz="3259" spc="-13">
              <a:solidFill>
                <a:srgbClr val="000000"/>
              </a:solidFill>
              <a:latin typeface="Almarai Bold"/>
              <a:ea typeface="Almarai Bold"/>
              <a:cs typeface="Almarai Bold"/>
              <a:sym typeface="Almarai Bold"/>
              <a:rtl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149340" y="9665494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07340" y="9665494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14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01811" y="2770192"/>
            <a:ext cx="11213649" cy="930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3747"/>
              </a:lnSpc>
            </a:pPr>
            <a:r>
              <a:rPr lang="ar-EG" sz="2918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سنغافورة: تعزيز ثقافة الابتكار وريادة الأعمال</a:t>
            </a:r>
          </a:p>
          <a:p>
            <a:pPr algn="just" rtl="1">
              <a:lnSpc>
                <a:spcPts val="3747"/>
              </a:lnSpc>
            </a:pPr>
            <a:endParaRPr lang="ar-EG" sz="2918">
              <a:solidFill>
                <a:srgbClr val="000000"/>
              </a:solidFill>
              <a:latin typeface="Almarai Bold"/>
              <a:ea typeface="Almarai Bold"/>
              <a:cs typeface="Almarai Bold"/>
              <a:sym typeface="Almarai Bold"/>
              <a:rtl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9878753" y="70718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5"/>
                </a:lnTo>
                <a:lnTo>
                  <a:pt x="8409247" y="1205325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46454" y="778227"/>
            <a:ext cx="6262068" cy="1053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082"/>
              </a:lnSpc>
              <a:spcBef>
                <a:spcPct val="0"/>
              </a:spcBef>
            </a:pPr>
            <a:r>
              <a:rPr lang="ar-EG" sz="3402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ثانيًا: قياس الابتكار الوطني مقارنة بالدول الرائدة </a:t>
            </a:r>
          </a:p>
        </p:txBody>
      </p:sp>
      <p:sp>
        <p:nvSpPr>
          <p:cNvPr id="9" name="Freeform 9"/>
          <p:cNvSpPr/>
          <p:nvPr/>
        </p:nvSpPr>
        <p:spPr>
          <a:xfrm>
            <a:off x="17063085" y="2400012"/>
            <a:ext cx="613587" cy="854677"/>
          </a:xfrm>
          <a:custGeom>
            <a:avLst/>
            <a:gdLst/>
            <a:ahLst/>
            <a:cxnLst/>
            <a:rect l="l" t="t" r="r" b="b"/>
            <a:pathLst>
              <a:path w="613587" h="854677">
                <a:moveTo>
                  <a:pt x="0" y="0"/>
                </a:moveTo>
                <a:lnTo>
                  <a:pt x="613587" y="0"/>
                </a:lnTo>
                <a:lnTo>
                  <a:pt x="613587" y="854676"/>
                </a:lnTo>
                <a:lnTo>
                  <a:pt x="0" y="8546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FFFD6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3804" y="3048119"/>
            <a:ext cx="8513713" cy="5160494"/>
            <a:chOff x="0" y="0"/>
            <a:chExt cx="2242295" cy="13591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2295" cy="1359143"/>
            </a:xfrm>
            <a:custGeom>
              <a:avLst/>
              <a:gdLst/>
              <a:ahLst/>
              <a:cxnLst/>
              <a:rect l="l" t="t" r="r" b="b"/>
              <a:pathLst>
                <a:path w="2242295" h="1359143">
                  <a:moveTo>
                    <a:pt x="7275" y="0"/>
                  </a:moveTo>
                  <a:lnTo>
                    <a:pt x="2235020" y="0"/>
                  </a:lnTo>
                  <a:cubicBezTo>
                    <a:pt x="2236950" y="0"/>
                    <a:pt x="2238800" y="766"/>
                    <a:pt x="2240164" y="2131"/>
                  </a:cubicBezTo>
                  <a:cubicBezTo>
                    <a:pt x="2241528" y="3495"/>
                    <a:pt x="2242295" y="5345"/>
                    <a:pt x="2242295" y="7275"/>
                  </a:cubicBezTo>
                  <a:lnTo>
                    <a:pt x="2242295" y="1351868"/>
                  </a:lnTo>
                  <a:cubicBezTo>
                    <a:pt x="2242295" y="1353797"/>
                    <a:pt x="2241528" y="1355647"/>
                    <a:pt x="2240164" y="1357012"/>
                  </a:cubicBezTo>
                  <a:cubicBezTo>
                    <a:pt x="2238800" y="1358376"/>
                    <a:pt x="2236950" y="1359143"/>
                    <a:pt x="2235020" y="1359143"/>
                  </a:cubicBezTo>
                  <a:lnTo>
                    <a:pt x="7275" y="1359143"/>
                  </a:lnTo>
                  <a:cubicBezTo>
                    <a:pt x="5345" y="1359143"/>
                    <a:pt x="3495" y="1358376"/>
                    <a:pt x="2131" y="1357012"/>
                  </a:cubicBezTo>
                  <a:cubicBezTo>
                    <a:pt x="766" y="1355647"/>
                    <a:pt x="0" y="1353797"/>
                    <a:pt x="0" y="1351868"/>
                  </a:cubicBezTo>
                  <a:lnTo>
                    <a:pt x="0" y="7275"/>
                  </a:lnTo>
                  <a:cubicBezTo>
                    <a:pt x="0" y="5345"/>
                    <a:pt x="766" y="3495"/>
                    <a:pt x="2131" y="2131"/>
                  </a:cubicBezTo>
                  <a:cubicBezTo>
                    <a:pt x="3495" y="766"/>
                    <a:pt x="5345" y="0"/>
                    <a:pt x="7275" y="0"/>
                  </a:cubicBezTo>
                  <a:close/>
                </a:path>
              </a:pathLst>
            </a:custGeom>
            <a:solidFill>
              <a:srgbClr val="F3FAFA"/>
            </a:solidFill>
            <a:ln w="19050" cap="sq">
              <a:solidFill>
                <a:srgbClr val="1DB4D8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242295" cy="1368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908554" y="3114738"/>
            <a:ext cx="8269712" cy="488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595"/>
              </a:lnSpc>
            </a:pPr>
            <a:r>
              <a:rPr lang="en-US" sz="3497" spc="-16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1</a:t>
            </a:r>
            <a:r>
              <a:rPr lang="ar-EG" sz="3497" spc="-16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  <a:rtl/>
              </a:rPr>
              <a:t>-	الاستثمار في البحث والتطوير </a:t>
            </a:r>
          </a:p>
          <a:p>
            <a:pPr algn="r" rtl="1">
              <a:lnSpc>
                <a:spcPts val="5595"/>
              </a:lnSpc>
            </a:pPr>
            <a:r>
              <a:rPr lang="en-US" sz="3497" spc="-16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2</a:t>
            </a:r>
            <a:r>
              <a:rPr lang="ar-EG" sz="3497" spc="-16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  <a:rtl/>
              </a:rPr>
              <a:t>-	التعليم القوي</a:t>
            </a:r>
          </a:p>
          <a:p>
            <a:pPr algn="r" rtl="1">
              <a:lnSpc>
                <a:spcPts val="5595"/>
              </a:lnSpc>
            </a:pPr>
            <a:r>
              <a:rPr lang="en-US" sz="3497" spc="-16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3</a:t>
            </a:r>
            <a:r>
              <a:rPr lang="ar-EG" sz="3497" spc="-16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  <a:rtl/>
              </a:rPr>
              <a:t>-	التعاون بين الأكاديميين والصناعة</a:t>
            </a:r>
          </a:p>
          <a:p>
            <a:pPr algn="r" rtl="1">
              <a:lnSpc>
                <a:spcPts val="5595"/>
              </a:lnSpc>
            </a:pPr>
            <a:r>
              <a:rPr lang="en-US" sz="3497" spc="-16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4</a:t>
            </a:r>
            <a:r>
              <a:rPr lang="ar-EG" sz="3497" spc="-16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  <a:rtl/>
              </a:rPr>
              <a:t>-	نظام قوي لحماية الملكية الفكرية</a:t>
            </a:r>
          </a:p>
          <a:p>
            <a:pPr algn="r" rtl="1">
              <a:lnSpc>
                <a:spcPts val="5595"/>
              </a:lnSpc>
            </a:pPr>
            <a:r>
              <a:rPr lang="en-US" sz="3497" spc="-16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5</a:t>
            </a:r>
            <a:r>
              <a:rPr lang="ar-EG" sz="3497" spc="-16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  <a:rtl/>
              </a:rPr>
              <a:t>-	البيئة التنظيمية والاقتصادية</a:t>
            </a:r>
          </a:p>
          <a:p>
            <a:pPr algn="r" rtl="1">
              <a:lnSpc>
                <a:spcPts val="5595"/>
              </a:lnSpc>
            </a:pPr>
            <a:r>
              <a:rPr lang="en-US" sz="3497" spc="-16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6</a:t>
            </a:r>
            <a:r>
              <a:rPr lang="ar-EG" sz="3497" spc="-16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  <a:rtl/>
              </a:rPr>
              <a:t>-	ثقافة تقبل للفشل</a:t>
            </a:r>
          </a:p>
          <a:p>
            <a:pPr algn="r" rtl="1">
              <a:lnSpc>
                <a:spcPts val="5595"/>
              </a:lnSpc>
            </a:pPr>
            <a:r>
              <a:rPr lang="en-US" sz="3497" spc="-16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7</a:t>
            </a:r>
            <a:r>
              <a:rPr lang="ar-EG" sz="3497" spc="-16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  <a:rtl/>
              </a:rPr>
              <a:t>-	التركيز على الابتكار في السياسة الحكومية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49340" y="9665494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07340" y="9665494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19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41551" y="3257613"/>
            <a:ext cx="1895776" cy="795731"/>
            <a:chOff x="0" y="0"/>
            <a:chExt cx="499299" cy="2095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9299" cy="209575"/>
            </a:xfrm>
            <a:custGeom>
              <a:avLst/>
              <a:gdLst/>
              <a:ahLst/>
              <a:cxnLst/>
              <a:rect l="l" t="t" r="r" b="b"/>
              <a:pathLst>
                <a:path w="499299" h="209575">
                  <a:moveTo>
                    <a:pt x="0" y="0"/>
                  </a:moveTo>
                  <a:lnTo>
                    <a:pt x="499299" y="0"/>
                  </a:lnTo>
                  <a:lnTo>
                    <a:pt x="499299" y="209575"/>
                  </a:lnTo>
                  <a:lnTo>
                    <a:pt x="0" y="209575"/>
                  </a:lnTo>
                  <a:close/>
                </a:path>
              </a:pathLst>
            </a:custGeom>
            <a:solidFill>
              <a:srgbClr val="1DB4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499299" cy="21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41551" y="7203387"/>
            <a:ext cx="1895776" cy="795731"/>
            <a:chOff x="0" y="0"/>
            <a:chExt cx="499299" cy="2095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99299" cy="209575"/>
            </a:xfrm>
            <a:custGeom>
              <a:avLst/>
              <a:gdLst/>
              <a:ahLst/>
              <a:cxnLst/>
              <a:rect l="l" t="t" r="r" b="b"/>
              <a:pathLst>
                <a:path w="499299" h="209575">
                  <a:moveTo>
                    <a:pt x="0" y="0"/>
                  </a:moveTo>
                  <a:lnTo>
                    <a:pt x="499299" y="0"/>
                  </a:lnTo>
                  <a:lnTo>
                    <a:pt x="499299" y="209575"/>
                  </a:lnTo>
                  <a:lnTo>
                    <a:pt x="0" y="209575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499299" cy="21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548752" y="7203387"/>
            <a:ext cx="1895776" cy="795731"/>
            <a:chOff x="0" y="0"/>
            <a:chExt cx="499299" cy="2095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9299" cy="209575"/>
            </a:xfrm>
            <a:custGeom>
              <a:avLst/>
              <a:gdLst/>
              <a:ahLst/>
              <a:cxnLst/>
              <a:rect l="l" t="t" r="r" b="b"/>
              <a:pathLst>
                <a:path w="499299" h="209575">
                  <a:moveTo>
                    <a:pt x="0" y="0"/>
                  </a:moveTo>
                  <a:lnTo>
                    <a:pt x="499299" y="0"/>
                  </a:lnTo>
                  <a:lnTo>
                    <a:pt x="499299" y="209575"/>
                  </a:lnTo>
                  <a:lnTo>
                    <a:pt x="0" y="209575"/>
                  </a:lnTo>
                  <a:close/>
                </a:path>
              </a:pathLst>
            </a:custGeom>
            <a:solidFill>
              <a:srgbClr val="0F9ED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499299" cy="21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548752" y="3257613"/>
            <a:ext cx="1895776" cy="795731"/>
            <a:chOff x="0" y="0"/>
            <a:chExt cx="499299" cy="2095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9299" cy="209575"/>
            </a:xfrm>
            <a:custGeom>
              <a:avLst/>
              <a:gdLst/>
              <a:ahLst/>
              <a:cxnLst/>
              <a:rect l="l" t="t" r="r" b="b"/>
              <a:pathLst>
                <a:path w="499299" h="209575">
                  <a:moveTo>
                    <a:pt x="0" y="0"/>
                  </a:moveTo>
                  <a:lnTo>
                    <a:pt x="499299" y="0"/>
                  </a:lnTo>
                  <a:lnTo>
                    <a:pt x="499299" y="209575"/>
                  </a:lnTo>
                  <a:lnTo>
                    <a:pt x="0" y="209575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499299" cy="21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675974" y="3443474"/>
            <a:ext cx="6567006" cy="4369783"/>
          </a:xfrm>
          <a:custGeom>
            <a:avLst/>
            <a:gdLst/>
            <a:ahLst/>
            <a:cxnLst/>
            <a:rect l="l" t="t" r="r" b="b"/>
            <a:pathLst>
              <a:path w="6567006" h="4369783">
                <a:moveTo>
                  <a:pt x="0" y="0"/>
                </a:moveTo>
                <a:lnTo>
                  <a:pt x="6567005" y="0"/>
                </a:lnTo>
                <a:lnTo>
                  <a:pt x="6567005" y="4369783"/>
                </a:lnTo>
                <a:lnTo>
                  <a:pt x="0" y="4369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558855" y="7913393"/>
            <a:ext cx="4214854" cy="526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389"/>
              </a:lnSpc>
            </a:pPr>
            <a:r>
              <a:rPr lang="ar-EG" sz="2743" spc="-12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  <a:rtl/>
              </a:rPr>
              <a:t>تقبل الفشل خطوة للنجاح</a:t>
            </a:r>
          </a:p>
        </p:txBody>
      </p:sp>
      <p:sp>
        <p:nvSpPr>
          <p:cNvPr id="22" name="Freeform 22"/>
          <p:cNvSpPr/>
          <p:nvPr/>
        </p:nvSpPr>
        <p:spPr>
          <a:xfrm>
            <a:off x="0" y="0"/>
            <a:ext cx="2270848" cy="3048119"/>
          </a:xfrm>
          <a:custGeom>
            <a:avLst/>
            <a:gdLst/>
            <a:ahLst/>
            <a:cxnLst/>
            <a:rect l="l" t="t" r="r" b="b"/>
            <a:pathLst>
              <a:path w="2270848" h="3048119">
                <a:moveTo>
                  <a:pt x="0" y="0"/>
                </a:moveTo>
                <a:lnTo>
                  <a:pt x="2270848" y="0"/>
                </a:lnTo>
                <a:lnTo>
                  <a:pt x="2270848" y="3048119"/>
                </a:lnTo>
                <a:lnTo>
                  <a:pt x="0" y="3048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flipH="1">
            <a:off x="9878753" y="70718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5"/>
                </a:lnTo>
                <a:lnTo>
                  <a:pt x="8409247" y="1205325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0246454" y="778227"/>
            <a:ext cx="6271064" cy="97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3755"/>
              </a:lnSpc>
              <a:spcBef>
                <a:spcPct val="0"/>
              </a:spcBef>
            </a:pPr>
            <a:r>
              <a:rPr lang="ar-EG" sz="3129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العناصر الرئيسية التي يمكن أن تسهم في نجاح الدولة في مجال الابتكار</a:t>
            </a:r>
          </a:p>
        </p:txBody>
      </p:sp>
      <p:sp>
        <p:nvSpPr>
          <p:cNvPr id="25" name="Freeform 25"/>
          <p:cNvSpPr/>
          <p:nvPr/>
        </p:nvSpPr>
        <p:spPr>
          <a:xfrm>
            <a:off x="16178266" y="2588797"/>
            <a:ext cx="613587" cy="854677"/>
          </a:xfrm>
          <a:custGeom>
            <a:avLst/>
            <a:gdLst/>
            <a:ahLst/>
            <a:cxnLst/>
            <a:rect l="l" t="t" r="r" b="b"/>
            <a:pathLst>
              <a:path w="613587" h="854677">
                <a:moveTo>
                  <a:pt x="0" y="0"/>
                </a:moveTo>
                <a:lnTo>
                  <a:pt x="613587" y="0"/>
                </a:lnTo>
                <a:lnTo>
                  <a:pt x="613587" y="854677"/>
                </a:lnTo>
                <a:lnTo>
                  <a:pt x="0" y="8546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36448" y="3706509"/>
            <a:ext cx="10415103" cy="1931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582"/>
              </a:lnSpc>
            </a:pPr>
            <a:r>
              <a:rPr lang="ar-EG" sz="5616">
                <a:solidFill>
                  <a:srgbClr val="095277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قياس الابتكار</a:t>
            </a:r>
          </a:p>
          <a:p>
            <a:pPr algn="ctr" rtl="1">
              <a:lnSpc>
                <a:spcPts val="7582"/>
              </a:lnSpc>
            </a:pPr>
            <a:r>
              <a:rPr lang="en-US" sz="5617">
                <a:solidFill>
                  <a:srgbClr val="095277"/>
                </a:solidFill>
                <a:latin typeface="Almarai Bold"/>
                <a:ea typeface="Almarai Bold"/>
                <a:cs typeface="Almarai Bold"/>
                <a:sym typeface="Almarai Bold"/>
              </a:rPr>
              <a:t>Measuring innovation</a:t>
            </a:r>
          </a:p>
        </p:txBody>
      </p:sp>
      <p:sp>
        <p:nvSpPr>
          <p:cNvPr id="3" name="Freeform 3"/>
          <p:cNvSpPr/>
          <p:nvPr/>
        </p:nvSpPr>
        <p:spPr>
          <a:xfrm>
            <a:off x="11548674" y="1932613"/>
            <a:ext cx="1050143" cy="1050143"/>
          </a:xfrm>
          <a:custGeom>
            <a:avLst/>
            <a:gdLst/>
            <a:ahLst/>
            <a:cxnLst/>
            <a:rect l="l" t="t" r="r" b="b"/>
            <a:pathLst>
              <a:path w="1050143" h="1050143">
                <a:moveTo>
                  <a:pt x="0" y="0"/>
                </a:moveTo>
                <a:lnTo>
                  <a:pt x="1050143" y="0"/>
                </a:lnTo>
                <a:lnTo>
                  <a:pt x="1050143" y="1050143"/>
                </a:lnTo>
                <a:lnTo>
                  <a:pt x="0" y="1050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7469" y="-86773"/>
            <a:ext cx="3416891" cy="4586431"/>
          </a:xfrm>
          <a:custGeom>
            <a:avLst/>
            <a:gdLst/>
            <a:ahLst/>
            <a:cxnLst/>
            <a:rect l="l" t="t" r="r" b="b"/>
            <a:pathLst>
              <a:path w="3416891" h="4586431">
                <a:moveTo>
                  <a:pt x="0" y="0"/>
                </a:moveTo>
                <a:lnTo>
                  <a:pt x="3416891" y="0"/>
                </a:lnTo>
                <a:lnTo>
                  <a:pt x="3416891" y="4586431"/>
                </a:lnTo>
                <a:lnTo>
                  <a:pt x="0" y="45864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149340" y="9869329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007340" y="9869329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2</a:t>
            </a:r>
          </a:p>
        </p:txBody>
      </p:sp>
      <p:sp>
        <p:nvSpPr>
          <p:cNvPr id="7" name="Freeform 7"/>
          <p:cNvSpPr/>
          <p:nvPr/>
        </p:nvSpPr>
        <p:spPr>
          <a:xfrm>
            <a:off x="-3097988" y="6405529"/>
            <a:ext cx="23794455" cy="7762941"/>
          </a:xfrm>
          <a:custGeom>
            <a:avLst/>
            <a:gdLst/>
            <a:ahLst/>
            <a:cxnLst/>
            <a:rect l="l" t="t" r="r" b="b"/>
            <a:pathLst>
              <a:path w="23794455" h="7762941">
                <a:moveTo>
                  <a:pt x="0" y="0"/>
                </a:moveTo>
                <a:lnTo>
                  <a:pt x="23794455" y="0"/>
                </a:lnTo>
                <a:lnTo>
                  <a:pt x="23794455" y="7762942"/>
                </a:lnTo>
                <a:lnTo>
                  <a:pt x="0" y="7762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6939260" y="-52016"/>
            <a:ext cx="1348740" cy="1376493"/>
            <a:chOff x="0" y="0"/>
            <a:chExt cx="355224" cy="3625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5224" cy="362533"/>
            </a:xfrm>
            <a:custGeom>
              <a:avLst/>
              <a:gdLst/>
              <a:ahLst/>
              <a:cxnLst/>
              <a:rect l="l" t="t" r="r" b="b"/>
              <a:pathLst>
                <a:path w="355224" h="362533">
                  <a:moveTo>
                    <a:pt x="0" y="0"/>
                  </a:moveTo>
                  <a:lnTo>
                    <a:pt x="355224" y="0"/>
                  </a:lnTo>
                  <a:lnTo>
                    <a:pt x="355224" y="362533"/>
                  </a:lnTo>
                  <a:lnTo>
                    <a:pt x="0" y="362533"/>
                  </a:lnTo>
                  <a:close/>
                </a:path>
              </a:pathLst>
            </a:custGeom>
            <a:solidFill>
              <a:srgbClr val="FFC2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355224" cy="381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149340" y="2085013"/>
            <a:ext cx="5299799" cy="949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182"/>
              </a:lnSpc>
            </a:pPr>
            <a:r>
              <a:rPr lang="ar-EG" sz="6650">
                <a:solidFill>
                  <a:srgbClr val="095277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الفصل العاشر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78755" y="2174860"/>
            <a:ext cx="1189980" cy="744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2"/>
              </a:lnSpc>
            </a:pPr>
            <a:r>
              <a:rPr lang="en-US" sz="5095">
                <a:solidFill>
                  <a:srgbClr val="095277"/>
                </a:solidFill>
                <a:latin typeface="Almarai Bold"/>
                <a:ea typeface="Almarai Bold"/>
                <a:cs typeface="Almarai Bold"/>
                <a:sym typeface="Almarai Bold"/>
              </a:rPr>
              <a:t>10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7091660" y="100384"/>
            <a:ext cx="1348740" cy="1376493"/>
            <a:chOff x="0" y="0"/>
            <a:chExt cx="355224" cy="3625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5224" cy="362533"/>
            </a:xfrm>
            <a:custGeom>
              <a:avLst/>
              <a:gdLst/>
              <a:ahLst/>
              <a:cxnLst/>
              <a:rect l="l" t="t" r="r" b="b"/>
              <a:pathLst>
                <a:path w="355224" h="362533">
                  <a:moveTo>
                    <a:pt x="0" y="0"/>
                  </a:moveTo>
                  <a:lnTo>
                    <a:pt x="355224" y="0"/>
                  </a:lnTo>
                  <a:lnTo>
                    <a:pt x="355224" y="362533"/>
                  </a:lnTo>
                  <a:lnTo>
                    <a:pt x="0" y="362533"/>
                  </a:lnTo>
                  <a:close/>
                </a:path>
              </a:pathLst>
            </a:custGeom>
            <a:solidFill>
              <a:srgbClr val="FFC2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355224" cy="381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242989" y="465763"/>
            <a:ext cx="1370641" cy="1314417"/>
            <a:chOff x="0" y="0"/>
            <a:chExt cx="360992" cy="34618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0992" cy="346184"/>
            </a:xfrm>
            <a:custGeom>
              <a:avLst/>
              <a:gdLst/>
              <a:ahLst/>
              <a:cxnLst/>
              <a:rect l="l" t="t" r="r" b="b"/>
              <a:pathLst>
                <a:path w="360992" h="346184">
                  <a:moveTo>
                    <a:pt x="0" y="0"/>
                  </a:moveTo>
                  <a:lnTo>
                    <a:pt x="360992" y="0"/>
                  </a:lnTo>
                  <a:lnTo>
                    <a:pt x="360992" y="346184"/>
                  </a:lnTo>
                  <a:lnTo>
                    <a:pt x="0" y="346184"/>
                  </a:lnTo>
                  <a:close/>
                </a:path>
              </a:pathLst>
            </a:custGeom>
            <a:solidFill>
              <a:srgbClr val="15608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360992" cy="365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FFFD6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53544" y="3048119"/>
            <a:ext cx="7963974" cy="5516696"/>
            <a:chOff x="0" y="0"/>
            <a:chExt cx="2097508" cy="14529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97507" cy="1452957"/>
            </a:xfrm>
            <a:custGeom>
              <a:avLst/>
              <a:gdLst/>
              <a:ahLst/>
              <a:cxnLst/>
              <a:rect l="l" t="t" r="r" b="b"/>
              <a:pathLst>
                <a:path w="2097507" h="1452957">
                  <a:moveTo>
                    <a:pt x="7777" y="0"/>
                  </a:moveTo>
                  <a:lnTo>
                    <a:pt x="2089731" y="0"/>
                  </a:lnTo>
                  <a:cubicBezTo>
                    <a:pt x="2091793" y="0"/>
                    <a:pt x="2093771" y="819"/>
                    <a:pt x="2095230" y="2278"/>
                  </a:cubicBezTo>
                  <a:cubicBezTo>
                    <a:pt x="2096688" y="3736"/>
                    <a:pt x="2097507" y="5714"/>
                    <a:pt x="2097507" y="7777"/>
                  </a:cubicBezTo>
                  <a:lnTo>
                    <a:pt x="2097507" y="1445180"/>
                  </a:lnTo>
                  <a:cubicBezTo>
                    <a:pt x="2097507" y="1449475"/>
                    <a:pt x="2094026" y="1452957"/>
                    <a:pt x="2089731" y="1452957"/>
                  </a:cubicBezTo>
                  <a:lnTo>
                    <a:pt x="7777" y="1452957"/>
                  </a:lnTo>
                  <a:cubicBezTo>
                    <a:pt x="5714" y="1452957"/>
                    <a:pt x="3736" y="1452138"/>
                    <a:pt x="2278" y="1450679"/>
                  </a:cubicBezTo>
                  <a:cubicBezTo>
                    <a:pt x="819" y="1449221"/>
                    <a:pt x="0" y="1447243"/>
                    <a:pt x="0" y="1445180"/>
                  </a:cubicBezTo>
                  <a:lnTo>
                    <a:pt x="0" y="7777"/>
                  </a:lnTo>
                  <a:cubicBezTo>
                    <a:pt x="0" y="3482"/>
                    <a:pt x="3482" y="0"/>
                    <a:pt x="7777" y="0"/>
                  </a:cubicBezTo>
                  <a:close/>
                </a:path>
              </a:pathLst>
            </a:custGeom>
            <a:solidFill>
              <a:srgbClr val="F3FAFA"/>
            </a:solidFill>
            <a:ln w="19050" cap="sq">
              <a:solidFill>
                <a:srgbClr val="1DB4D8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097508" cy="14624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551800" y="3326934"/>
            <a:ext cx="8563433" cy="472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5387"/>
              </a:lnSpc>
            </a:pPr>
            <a:r>
              <a:rPr lang="en-US" sz="3346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1</a:t>
            </a:r>
            <a:r>
              <a:rPr lang="ar-EG" sz="3346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-	السياسات واللوائح</a:t>
            </a:r>
          </a:p>
          <a:p>
            <a:pPr algn="just" rtl="1">
              <a:lnSpc>
                <a:spcPts val="5387"/>
              </a:lnSpc>
            </a:pPr>
            <a:r>
              <a:rPr lang="en-US" sz="3346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2</a:t>
            </a:r>
            <a:r>
              <a:rPr lang="ar-EG" sz="3346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-	البحث والتطوير</a:t>
            </a:r>
          </a:p>
          <a:p>
            <a:pPr algn="just" rtl="1">
              <a:lnSpc>
                <a:spcPts val="5387"/>
              </a:lnSpc>
            </a:pPr>
            <a:r>
              <a:rPr lang="en-US" sz="3346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3</a:t>
            </a:r>
            <a:r>
              <a:rPr lang="ar-EG" sz="3346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-	نقص البنية التحتية</a:t>
            </a:r>
          </a:p>
          <a:p>
            <a:pPr algn="just" rtl="1">
              <a:lnSpc>
                <a:spcPts val="5387"/>
              </a:lnSpc>
            </a:pPr>
            <a:r>
              <a:rPr lang="en-US" sz="3346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4</a:t>
            </a:r>
            <a:r>
              <a:rPr lang="ar-EG" sz="3346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-	التعليم والمهارات</a:t>
            </a:r>
          </a:p>
          <a:p>
            <a:pPr algn="just" rtl="1">
              <a:lnSpc>
                <a:spcPts val="5387"/>
              </a:lnSpc>
            </a:pPr>
            <a:r>
              <a:rPr lang="en-US" sz="3346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5</a:t>
            </a:r>
            <a:r>
              <a:rPr lang="ar-EG" sz="3346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-	التمويل</a:t>
            </a:r>
          </a:p>
          <a:p>
            <a:pPr algn="just" rtl="1">
              <a:lnSpc>
                <a:spcPts val="5387"/>
              </a:lnSpc>
            </a:pPr>
            <a:r>
              <a:rPr lang="en-US" sz="3346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6</a:t>
            </a:r>
            <a:r>
              <a:rPr lang="ar-EG" sz="3346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-	الثقافة</a:t>
            </a:r>
          </a:p>
          <a:p>
            <a:pPr algn="just" rtl="1">
              <a:lnSpc>
                <a:spcPts val="5387"/>
              </a:lnSpc>
            </a:pPr>
            <a:r>
              <a:rPr lang="en-US" sz="3346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7</a:t>
            </a:r>
            <a:r>
              <a:rPr lang="ar-EG" sz="3346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-	المشاركة الدولية والتعاون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372834" y="3890726"/>
            <a:ext cx="4158092" cy="415809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86817" y="2984396"/>
            <a:ext cx="7066727" cy="5644141"/>
          </a:xfrm>
          <a:custGeom>
            <a:avLst/>
            <a:gdLst/>
            <a:ahLst/>
            <a:cxnLst/>
            <a:rect l="l" t="t" r="r" b="b"/>
            <a:pathLst>
              <a:path w="7066727" h="5644141">
                <a:moveTo>
                  <a:pt x="0" y="0"/>
                </a:moveTo>
                <a:lnTo>
                  <a:pt x="7066727" y="0"/>
                </a:lnTo>
                <a:lnTo>
                  <a:pt x="7066727" y="5644141"/>
                </a:lnTo>
                <a:lnTo>
                  <a:pt x="0" y="5644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265" r="-324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149340" y="9665494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07340" y="9665494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20</a:t>
            </a:r>
          </a:p>
        </p:txBody>
      </p:sp>
      <p:sp>
        <p:nvSpPr>
          <p:cNvPr id="12" name="Freeform 12"/>
          <p:cNvSpPr/>
          <p:nvPr/>
        </p:nvSpPr>
        <p:spPr>
          <a:xfrm>
            <a:off x="0" y="0"/>
            <a:ext cx="2577912" cy="3460284"/>
          </a:xfrm>
          <a:custGeom>
            <a:avLst/>
            <a:gdLst/>
            <a:ahLst/>
            <a:cxnLst/>
            <a:rect l="l" t="t" r="r" b="b"/>
            <a:pathLst>
              <a:path w="2577912" h="3460284">
                <a:moveTo>
                  <a:pt x="0" y="0"/>
                </a:moveTo>
                <a:lnTo>
                  <a:pt x="2577912" y="0"/>
                </a:lnTo>
                <a:lnTo>
                  <a:pt x="2577912" y="3460284"/>
                </a:lnTo>
                <a:lnTo>
                  <a:pt x="0" y="3460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9878753" y="70718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5"/>
                </a:lnTo>
                <a:lnTo>
                  <a:pt x="8409247" y="1205325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0255450" y="1024100"/>
            <a:ext cx="6262068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322"/>
              </a:lnSpc>
              <a:spcBef>
                <a:spcPct val="0"/>
              </a:spcBef>
            </a:pPr>
            <a:r>
              <a:rPr lang="ar-EG" sz="3602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العوائق التي تحول دون الابتكار </a:t>
            </a:r>
          </a:p>
        </p:txBody>
      </p:sp>
      <p:sp>
        <p:nvSpPr>
          <p:cNvPr id="15" name="Freeform 15"/>
          <p:cNvSpPr/>
          <p:nvPr/>
        </p:nvSpPr>
        <p:spPr>
          <a:xfrm>
            <a:off x="16115233" y="2620780"/>
            <a:ext cx="613587" cy="854677"/>
          </a:xfrm>
          <a:custGeom>
            <a:avLst/>
            <a:gdLst/>
            <a:ahLst/>
            <a:cxnLst/>
            <a:rect l="l" t="t" r="r" b="b"/>
            <a:pathLst>
              <a:path w="613587" h="854677">
                <a:moveTo>
                  <a:pt x="0" y="0"/>
                </a:moveTo>
                <a:lnTo>
                  <a:pt x="613586" y="0"/>
                </a:lnTo>
                <a:lnTo>
                  <a:pt x="613586" y="854677"/>
                </a:lnTo>
                <a:lnTo>
                  <a:pt x="0" y="8546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9D7F4">
                <a:alpha val="100000"/>
              </a:srgbClr>
            </a:gs>
            <a:gs pos="100000">
              <a:srgbClr val="E8E5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1800" y="3048119"/>
            <a:ext cx="8965717" cy="4178996"/>
            <a:chOff x="0" y="0"/>
            <a:chExt cx="2361341" cy="11006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1341" cy="1100641"/>
            </a:xfrm>
            <a:custGeom>
              <a:avLst/>
              <a:gdLst/>
              <a:ahLst/>
              <a:cxnLst/>
              <a:rect l="l" t="t" r="r" b="b"/>
              <a:pathLst>
                <a:path w="2361341" h="1100641">
                  <a:moveTo>
                    <a:pt x="6908" y="0"/>
                  </a:moveTo>
                  <a:lnTo>
                    <a:pt x="2354433" y="0"/>
                  </a:lnTo>
                  <a:cubicBezTo>
                    <a:pt x="2356265" y="0"/>
                    <a:pt x="2358023" y="728"/>
                    <a:pt x="2359318" y="2023"/>
                  </a:cubicBezTo>
                  <a:cubicBezTo>
                    <a:pt x="2360613" y="3319"/>
                    <a:pt x="2361341" y="5076"/>
                    <a:pt x="2361341" y="6908"/>
                  </a:cubicBezTo>
                  <a:lnTo>
                    <a:pt x="2361341" y="1093733"/>
                  </a:lnTo>
                  <a:cubicBezTo>
                    <a:pt x="2361341" y="1097548"/>
                    <a:pt x="2358248" y="1100641"/>
                    <a:pt x="2354433" y="1100641"/>
                  </a:cubicBezTo>
                  <a:lnTo>
                    <a:pt x="6908" y="1100641"/>
                  </a:lnTo>
                  <a:cubicBezTo>
                    <a:pt x="5076" y="1100641"/>
                    <a:pt x="3319" y="1099913"/>
                    <a:pt x="2023" y="1098618"/>
                  </a:cubicBezTo>
                  <a:cubicBezTo>
                    <a:pt x="728" y="1097322"/>
                    <a:pt x="0" y="1095565"/>
                    <a:pt x="0" y="1093733"/>
                  </a:cubicBezTo>
                  <a:lnTo>
                    <a:pt x="0" y="6908"/>
                  </a:lnTo>
                  <a:cubicBezTo>
                    <a:pt x="0" y="5076"/>
                    <a:pt x="728" y="3319"/>
                    <a:pt x="2023" y="2023"/>
                  </a:cubicBezTo>
                  <a:cubicBezTo>
                    <a:pt x="3319" y="728"/>
                    <a:pt x="5076" y="0"/>
                    <a:pt x="6908" y="0"/>
                  </a:cubicBezTo>
                  <a:close/>
                </a:path>
              </a:pathLst>
            </a:custGeom>
            <a:solidFill>
              <a:srgbClr val="F3FAFA"/>
            </a:solidFill>
            <a:ln w="19050" cap="sq">
              <a:solidFill>
                <a:srgbClr val="1DB4D8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361341" cy="1110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742300" y="3326934"/>
            <a:ext cx="8563433" cy="3340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2411" lvl="1" indent="-361205" algn="just" rtl="1">
              <a:lnSpc>
                <a:spcPts val="5387"/>
              </a:lnSpc>
              <a:buFont typeface="Arial"/>
              <a:buChar char="•"/>
            </a:pPr>
            <a:r>
              <a:rPr lang="ar-EG" sz="3346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مؤشر الابتكار العالمي (</a:t>
            </a:r>
            <a:r>
              <a:rPr lang="en-US" sz="3346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GII</a:t>
            </a:r>
            <a:r>
              <a:rPr lang="ar-EG" sz="3346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)</a:t>
            </a:r>
          </a:p>
          <a:p>
            <a:pPr marL="722411" lvl="1" indent="-361205" algn="just" rtl="1">
              <a:lnSpc>
                <a:spcPts val="5387"/>
              </a:lnSpc>
              <a:buFont typeface="Arial"/>
              <a:buChar char="•"/>
            </a:pPr>
            <a:r>
              <a:rPr lang="ar-EG" sz="3346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تقرير القدرات التنافسية العالمية</a:t>
            </a:r>
          </a:p>
          <a:p>
            <a:pPr marL="722411" lvl="1" indent="-361205" algn="just" rtl="1">
              <a:lnSpc>
                <a:spcPts val="5387"/>
              </a:lnSpc>
              <a:buFont typeface="Arial"/>
              <a:buChar char="•"/>
            </a:pPr>
            <a:r>
              <a:rPr lang="ar-EG" sz="3346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مؤشر بلومبرغ للابتكار</a:t>
            </a:r>
          </a:p>
          <a:p>
            <a:pPr marL="722411" lvl="1" indent="-361205" algn="just" rtl="1">
              <a:lnSpc>
                <a:spcPts val="5387"/>
              </a:lnSpc>
              <a:buFont typeface="Arial"/>
              <a:buChar char="•"/>
            </a:pPr>
            <a:r>
              <a:rPr lang="ar-EG" sz="3346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مؤشر الابتكار الرقمي (</a:t>
            </a:r>
            <a:r>
              <a:rPr lang="en-US" sz="3346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DII</a:t>
            </a:r>
            <a:r>
              <a:rPr lang="ar-EG" sz="3346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)</a:t>
            </a:r>
          </a:p>
          <a:p>
            <a:pPr marL="722411" lvl="1" indent="-361205" algn="just" rtl="1">
              <a:lnSpc>
                <a:spcPts val="5387"/>
              </a:lnSpc>
              <a:buFont typeface="Arial"/>
              <a:buChar char="•"/>
            </a:pPr>
            <a:r>
              <a:rPr lang="ar-EG" sz="3346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مؤشر الابتكار العالمي لتومسون رويترز</a:t>
            </a:r>
          </a:p>
        </p:txBody>
      </p:sp>
      <p:sp>
        <p:nvSpPr>
          <p:cNvPr id="6" name="Freeform 6"/>
          <p:cNvSpPr/>
          <p:nvPr/>
        </p:nvSpPr>
        <p:spPr>
          <a:xfrm>
            <a:off x="2160565" y="2877687"/>
            <a:ext cx="3988775" cy="4519859"/>
          </a:xfrm>
          <a:custGeom>
            <a:avLst/>
            <a:gdLst/>
            <a:ahLst/>
            <a:cxnLst/>
            <a:rect l="l" t="t" r="r" b="b"/>
            <a:pathLst>
              <a:path w="3988775" h="4519859">
                <a:moveTo>
                  <a:pt x="0" y="0"/>
                </a:moveTo>
                <a:lnTo>
                  <a:pt x="3988775" y="0"/>
                </a:lnTo>
                <a:lnTo>
                  <a:pt x="3988775" y="4519859"/>
                </a:lnTo>
                <a:lnTo>
                  <a:pt x="0" y="4519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3852378" y="4828413"/>
            <a:ext cx="643249" cy="630174"/>
            <a:chOff x="0" y="0"/>
            <a:chExt cx="1045248" cy="10240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45248" cy="1024002"/>
            </a:xfrm>
            <a:custGeom>
              <a:avLst/>
              <a:gdLst/>
              <a:ahLst/>
              <a:cxnLst/>
              <a:rect l="l" t="t" r="r" b="b"/>
              <a:pathLst>
                <a:path w="1045248" h="1024002">
                  <a:moveTo>
                    <a:pt x="522624" y="0"/>
                  </a:moveTo>
                  <a:cubicBezTo>
                    <a:pt x="233987" y="0"/>
                    <a:pt x="0" y="229231"/>
                    <a:pt x="0" y="512001"/>
                  </a:cubicBezTo>
                  <a:cubicBezTo>
                    <a:pt x="0" y="794771"/>
                    <a:pt x="233987" y="1024002"/>
                    <a:pt x="522624" y="1024002"/>
                  </a:cubicBezTo>
                  <a:cubicBezTo>
                    <a:pt x="811261" y="1024002"/>
                    <a:pt x="1045248" y="794771"/>
                    <a:pt x="1045248" y="512001"/>
                  </a:cubicBezTo>
                  <a:cubicBezTo>
                    <a:pt x="1045248" y="229231"/>
                    <a:pt x="811261" y="0"/>
                    <a:pt x="522624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7992" y="86475"/>
              <a:ext cx="849264" cy="841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0"/>
            <a:ext cx="2270848" cy="3048119"/>
          </a:xfrm>
          <a:custGeom>
            <a:avLst/>
            <a:gdLst/>
            <a:ahLst/>
            <a:cxnLst/>
            <a:rect l="l" t="t" r="r" b="b"/>
            <a:pathLst>
              <a:path w="2270848" h="3048119">
                <a:moveTo>
                  <a:pt x="0" y="0"/>
                </a:moveTo>
                <a:lnTo>
                  <a:pt x="2270848" y="0"/>
                </a:lnTo>
                <a:lnTo>
                  <a:pt x="2270848" y="3048119"/>
                </a:lnTo>
                <a:lnTo>
                  <a:pt x="0" y="3048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9878753" y="70718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5"/>
                </a:lnTo>
                <a:lnTo>
                  <a:pt x="8409247" y="1205325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998939" y="2652139"/>
            <a:ext cx="613587" cy="854677"/>
          </a:xfrm>
          <a:custGeom>
            <a:avLst/>
            <a:gdLst/>
            <a:ahLst/>
            <a:cxnLst/>
            <a:rect l="l" t="t" r="r" b="b"/>
            <a:pathLst>
              <a:path w="613587" h="854677">
                <a:moveTo>
                  <a:pt x="0" y="0"/>
                </a:moveTo>
                <a:lnTo>
                  <a:pt x="613587" y="0"/>
                </a:lnTo>
                <a:lnTo>
                  <a:pt x="613587" y="854677"/>
                </a:lnTo>
                <a:lnTo>
                  <a:pt x="0" y="8546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149340" y="9665494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07340" y="9665494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20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43665" y="992436"/>
            <a:ext cx="6262068" cy="53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082"/>
              </a:lnSpc>
              <a:spcBef>
                <a:spcPct val="0"/>
              </a:spcBef>
            </a:pPr>
            <a:r>
              <a:rPr lang="ar-EG" sz="3402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المؤشرات العالمية لقياس الابتكار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9D7F4">
                <a:alpha val="100000"/>
              </a:srgbClr>
            </a:gs>
            <a:gs pos="100000">
              <a:srgbClr val="E8E5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048119"/>
            <a:ext cx="7373518" cy="4270621"/>
            <a:chOff x="0" y="0"/>
            <a:chExt cx="1941996" cy="11247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1996" cy="1124773"/>
            </a:xfrm>
            <a:custGeom>
              <a:avLst/>
              <a:gdLst/>
              <a:ahLst/>
              <a:cxnLst/>
              <a:rect l="l" t="t" r="r" b="b"/>
              <a:pathLst>
                <a:path w="1941996" h="1124773">
                  <a:moveTo>
                    <a:pt x="8400" y="0"/>
                  </a:moveTo>
                  <a:lnTo>
                    <a:pt x="1933597" y="0"/>
                  </a:lnTo>
                  <a:cubicBezTo>
                    <a:pt x="1938236" y="0"/>
                    <a:pt x="1941996" y="3761"/>
                    <a:pt x="1941996" y="8400"/>
                  </a:cubicBezTo>
                  <a:lnTo>
                    <a:pt x="1941996" y="1116373"/>
                  </a:lnTo>
                  <a:cubicBezTo>
                    <a:pt x="1941996" y="1121012"/>
                    <a:pt x="1938236" y="1124773"/>
                    <a:pt x="1933597" y="1124773"/>
                  </a:cubicBezTo>
                  <a:lnTo>
                    <a:pt x="8400" y="1124773"/>
                  </a:lnTo>
                  <a:cubicBezTo>
                    <a:pt x="3761" y="1124773"/>
                    <a:pt x="0" y="1121012"/>
                    <a:pt x="0" y="1116373"/>
                  </a:cubicBezTo>
                  <a:lnTo>
                    <a:pt x="0" y="8400"/>
                  </a:lnTo>
                  <a:cubicBezTo>
                    <a:pt x="0" y="3761"/>
                    <a:pt x="3761" y="0"/>
                    <a:pt x="8400" y="0"/>
                  </a:cubicBezTo>
                  <a:close/>
                </a:path>
              </a:pathLst>
            </a:custGeom>
            <a:solidFill>
              <a:srgbClr val="F3FAFA"/>
            </a:solidFill>
            <a:ln w="19050" cap="sq">
              <a:solidFill>
                <a:srgbClr val="1DB4D8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941996" cy="1134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551800" y="3406577"/>
            <a:ext cx="8563433" cy="3340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5387"/>
              </a:lnSpc>
            </a:pPr>
            <a:r>
              <a:rPr lang="en-US" sz="3346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1</a:t>
            </a:r>
            <a:r>
              <a:rPr lang="ar-EG" sz="3346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-	الاستثمار في التعليم والبحث</a:t>
            </a:r>
          </a:p>
          <a:p>
            <a:pPr algn="just" rtl="1">
              <a:lnSpc>
                <a:spcPts val="5387"/>
              </a:lnSpc>
            </a:pPr>
            <a:r>
              <a:rPr lang="en-US" sz="3346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2</a:t>
            </a:r>
            <a:r>
              <a:rPr lang="ar-EG" sz="3346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-	تطوير بنية تحتية قوية</a:t>
            </a:r>
          </a:p>
          <a:p>
            <a:pPr algn="just" rtl="1">
              <a:lnSpc>
                <a:spcPts val="5387"/>
              </a:lnSpc>
            </a:pPr>
            <a:r>
              <a:rPr lang="en-US" sz="3346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3</a:t>
            </a:r>
            <a:r>
              <a:rPr lang="ar-EG" sz="3346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-	تشجيع ريادة الأعمال</a:t>
            </a:r>
          </a:p>
          <a:p>
            <a:pPr algn="just" rtl="1">
              <a:lnSpc>
                <a:spcPts val="5387"/>
              </a:lnSpc>
            </a:pPr>
            <a:r>
              <a:rPr lang="en-US" sz="3346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4</a:t>
            </a:r>
            <a:r>
              <a:rPr lang="ar-EG" sz="3346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-	تعزيز التعاون الدولي</a:t>
            </a:r>
          </a:p>
          <a:p>
            <a:pPr algn="just" rtl="1">
              <a:lnSpc>
                <a:spcPts val="5387"/>
              </a:lnSpc>
            </a:pPr>
            <a:r>
              <a:rPr lang="en-US" sz="3346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5</a:t>
            </a:r>
            <a:r>
              <a:rPr lang="ar-EG" sz="3346" spc="-1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-	تنفيذ سياسات الابتكار الشامل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524617" y="2520315"/>
            <a:ext cx="5804053" cy="6327525"/>
            <a:chOff x="0" y="0"/>
            <a:chExt cx="1045248" cy="11395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45248" cy="1139519"/>
            </a:xfrm>
            <a:custGeom>
              <a:avLst/>
              <a:gdLst/>
              <a:ahLst/>
              <a:cxnLst/>
              <a:rect l="l" t="t" r="r" b="b"/>
              <a:pathLst>
                <a:path w="1045248" h="1139519">
                  <a:moveTo>
                    <a:pt x="522624" y="0"/>
                  </a:moveTo>
                  <a:cubicBezTo>
                    <a:pt x="233987" y="0"/>
                    <a:pt x="0" y="255090"/>
                    <a:pt x="0" y="569760"/>
                  </a:cubicBezTo>
                  <a:cubicBezTo>
                    <a:pt x="0" y="884429"/>
                    <a:pt x="233987" y="1139519"/>
                    <a:pt x="522624" y="1139519"/>
                  </a:cubicBezTo>
                  <a:cubicBezTo>
                    <a:pt x="811261" y="1139519"/>
                    <a:pt x="1045248" y="884429"/>
                    <a:pt x="1045248" y="569760"/>
                  </a:cubicBezTo>
                  <a:cubicBezTo>
                    <a:pt x="1045248" y="255090"/>
                    <a:pt x="811261" y="0"/>
                    <a:pt x="522624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7992" y="97305"/>
              <a:ext cx="849264" cy="9353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28134" y="2520315"/>
            <a:ext cx="6327525" cy="632752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75" r="-250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149340" y="9665494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007340" y="9665494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20</a:t>
            </a:r>
          </a:p>
        </p:txBody>
      </p:sp>
      <p:sp>
        <p:nvSpPr>
          <p:cNvPr id="13" name="Freeform 13"/>
          <p:cNvSpPr/>
          <p:nvPr/>
        </p:nvSpPr>
        <p:spPr>
          <a:xfrm>
            <a:off x="0" y="0"/>
            <a:ext cx="2577912" cy="3460284"/>
          </a:xfrm>
          <a:custGeom>
            <a:avLst/>
            <a:gdLst/>
            <a:ahLst/>
            <a:cxnLst/>
            <a:rect l="l" t="t" r="r" b="b"/>
            <a:pathLst>
              <a:path w="2577912" h="3460284">
                <a:moveTo>
                  <a:pt x="0" y="0"/>
                </a:moveTo>
                <a:lnTo>
                  <a:pt x="2577912" y="0"/>
                </a:lnTo>
                <a:lnTo>
                  <a:pt x="2577912" y="3460284"/>
                </a:lnTo>
                <a:lnTo>
                  <a:pt x="0" y="3460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9878753" y="70718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5"/>
                </a:lnTo>
                <a:lnTo>
                  <a:pt x="8409247" y="1205325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0416959" y="768702"/>
            <a:ext cx="5868779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202"/>
              </a:lnSpc>
              <a:spcBef>
                <a:spcPct val="0"/>
              </a:spcBef>
            </a:pPr>
            <a:r>
              <a:rPr lang="ar-EG" sz="3502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استراتيجيات تعزيز قدرات الابتكار الوطنية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978944" y="2685250"/>
            <a:ext cx="613587" cy="854677"/>
          </a:xfrm>
          <a:custGeom>
            <a:avLst/>
            <a:gdLst/>
            <a:ahLst/>
            <a:cxnLst/>
            <a:rect l="l" t="t" r="r" b="b"/>
            <a:pathLst>
              <a:path w="613587" h="854677">
                <a:moveTo>
                  <a:pt x="0" y="0"/>
                </a:moveTo>
                <a:lnTo>
                  <a:pt x="613587" y="0"/>
                </a:lnTo>
                <a:lnTo>
                  <a:pt x="613587" y="854677"/>
                </a:lnTo>
                <a:lnTo>
                  <a:pt x="0" y="8546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8641" y="459201"/>
            <a:ext cx="1491267" cy="1495005"/>
          </a:xfrm>
          <a:custGeom>
            <a:avLst/>
            <a:gdLst/>
            <a:ahLst/>
            <a:cxnLst/>
            <a:rect l="l" t="t" r="r" b="b"/>
            <a:pathLst>
              <a:path w="1491267" h="1495005">
                <a:moveTo>
                  <a:pt x="0" y="0"/>
                </a:moveTo>
                <a:lnTo>
                  <a:pt x="1491267" y="0"/>
                </a:lnTo>
                <a:lnTo>
                  <a:pt x="1491267" y="1495005"/>
                </a:lnTo>
                <a:lnTo>
                  <a:pt x="0" y="14950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9878753" y="66582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6"/>
                </a:lnTo>
                <a:lnTo>
                  <a:pt x="8409247" y="1205326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476220" y="2260017"/>
            <a:ext cx="5968969" cy="3349021"/>
            <a:chOff x="0" y="0"/>
            <a:chExt cx="1572074" cy="8820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72074" cy="882047"/>
            </a:xfrm>
            <a:custGeom>
              <a:avLst/>
              <a:gdLst/>
              <a:ahLst/>
              <a:cxnLst/>
              <a:rect l="l" t="t" r="r" b="b"/>
              <a:pathLst>
                <a:path w="1572074" h="882047">
                  <a:moveTo>
                    <a:pt x="10376" y="0"/>
                  </a:moveTo>
                  <a:lnTo>
                    <a:pt x="1561698" y="0"/>
                  </a:lnTo>
                  <a:cubicBezTo>
                    <a:pt x="1567429" y="0"/>
                    <a:pt x="1572074" y="4646"/>
                    <a:pt x="1572074" y="10376"/>
                  </a:cubicBezTo>
                  <a:lnTo>
                    <a:pt x="1572074" y="871670"/>
                  </a:lnTo>
                  <a:cubicBezTo>
                    <a:pt x="1572074" y="874422"/>
                    <a:pt x="1570981" y="877062"/>
                    <a:pt x="1569035" y="879007"/>
                  </a:cubicBezTo>
                  <a:cubicBezTo>
                    <a:pt x="1567089" y="880953"/>
                    <a:pt x="1564450" y="882047"/>
                    <a:pt x="1561698" y="882047"/>
                  </a:cubicBezTo>
                  <a:lnTo>
                    <a:pt x="10376" y="882047"/>
                  </a:lnTo>
                  <a:cubicBezTo>
                    <a:pt x="4646" y="882047"/>
                    <a:pt x="0" y="877401"/>
                    <a:pt x="0" y="871670"/>
                  </a:cubicBezTo>
                  <a:lnTo>
                    <a:pt x="0" y="10376"/>
                  </a:lnTo>
                  <a:cubicBezTo>
                    <a:pt x="0" y="4646"/>
                    <a:pt x="4646" y="0"/>
                    <a:pt x="10376" y="0"/>
                  </a:cubicBezTo>
                  <a:close/>
                </a:path>
              </a:pathLst>
            </a:custGeom>
            <a:solidFill>
              <a:srgbClr val="F3FAFA"/>
            </a:solidFill>
            <a:ln w="19050" cap="sq">
              <a:solidFill>
                <a:srgbClr val="1DB4D8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572074" cy="891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6890890" y="2070982"/>
            <a:ext cx="736821" cy="1026332"/>
          </a:xfrm>
          <a:custGeom>
            <a:avLst/>
            <a:gdLst/>
            <a:ahLst/>
            <a:cxnLst/>
            <a:rect l="l" t="t" r="r" b="b"/>
            <a:pathLst>
              <a:path w="736821" h="1026332">
                <a:moveTo>
                  <a:pt x="0" y="0"/>
                </a:moveTo>
                <a:lnTo>
                  <a:pt x="736820" y="0"/>
                </a:lnTo>
                <a:lnTo>
                  <a:pt x="736820" y="1026332"/>
                </a:lnTo>
                <a:lnTo>
                  <a:pt x="0" y="10263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01425" y="3097314"/>
            <a:ext cx="6851936" cy="806434"/>
            <a:chOff x="0" y="0"/>
            <a:chExt cx="1804625" cy="2123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04625" cy="212394"/>
            </a:xfrm>
            <a:custGeom>
              <a:avLst/>
              <a:gdLst/>
              <a:ahLst/>
              <a:cxnLst/>
              <a:rect l="l" t="t" r="r" b="b"/>
              <a:pathLst>
                <a:path w="1804625" h="212394">
                  <a:moveTo>
                    <a:pt x="57624" y="0"/>
                  </a:moveTo>
                  <a:lnTo>
                    <a:pt x="1747001" y="0"/>
                  </a:lnTo>
                  <a:cubicBezTo>
                    <a:pt x="1778826" y="0"/>
                    <a:pt x="1804625" y="25799"/>
                    <a:pt x="1804625" y="57624"/>
                  </a:cubicBezTo>
                  <a:lnTo>
                    <a:pt x="1804625" y="154770"/>
                  </a:lnTo>
                  <a:cubicBezTo>
                    <a:pt x="1804625" y="186595"/>
                    <a:pt x="1778826" y="212394"/>
                    <a:pt x="1747001" y="212394"/>
                  </a:cubicBezTo>
                  <a:lnTo>
                    <a:pt x="57624" y="212394"/>
                  </a:lnTo>
                  <a:cubicBezTo>
                    <a:pt x="25799" y="212394"/>
                    <a:pt x="0" y="186595"/>
                    <a:pt x="0" y="154770"/>
                  </a:cubicBezTo>
                  <a:lnTo>
                    <a:pt x="0" y="57624"/>
                  </a:lnTo>
                  <a:cubicBezTo>
                    <a:pt x="0" y="25799"/>
                    <a:pt x="25799" y="0"/>
                    <a:pt x="576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804625" cy="231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01425" y="3983185"/>
            <a:ext cx="6851936" cy="785362"/>
            <a:chOff x="0" y="0"/>
            <a:chExt cx="1804625" cy="2068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04625" cy="206844"/>
            </a:xfrm>
            <a:custGeom>
              <a:avLst/>
              <a:gdLst/>
              <a:ahLst/>
              <a:cxnLst/>
              <a:rect l="l" t="t" r="r" b="b"/>
              <a:pathLst>
                <a:path w="1804625" h="206844">
                  <a:moveTo>
                    <a:pt x="57624" y="0"/>
                  </a:moveTo>
                  <a:lnTo>
                    <a:pt x="1747001" y="0"/>
                  </a:lnTo>
                  <a:cubicBezTo>
                    <a:pt x="1778826" y="0"/>
                    <a:pt x="1804625" y="25799"/>
                    <a:pt x="1804625" y="57624"/>
                  </a:cubicBezTo>
                  <a:lnTo>
                    <a:pt x="1804625" y="149220"/>
                  </a:lnTo>
                  <a:cubicBezTo>
                    <a:pt x="1804625" y="181045"/>
                    <a:pt x="1778826" y="206844"/>
                    <a:pt x="1747001" y="206844"/>
                  </a:cubicBezTo>
                  <a:lnTo>
                    <a:pt x="57624" y="206844"/>
                  </a:lnTo>
                  <a:cubicBezTo>
                    <a:pt x="25799" y="206844"/>
                    <a:pt x="0" y="181045"/>
                    <a:pt x="0" y="149220"/>
                  </a:cubicBezTo>
                  <a:lnTo>
                    <a:pt x="0" y="57624"/>
                  </a:lnTo>
                  <a:cubicBezTo>
                    <a:pt x="0" y="25799"/>
                    <a:pt x="25799" y="0"/>
                    <a:pt x="576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804625" cy="225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01425" y="4844747"/>
            <a:ext cx="6851936" cy="764291"/>
            <a:chOff x="0" y="0"/>
            <a:chExt cx="1804625" cy="2012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04625" cy="201295"/>
            </a:xfrm>
            <a:custGeom>
              <a:avLst/>
              <a:gdLst/>
              <a:ahLst/>
              <a:cxnLst/>
              <a:rect l="l" t="t" r="r" b="b"/>
              <a:pathLst>
                <a:path w="1804625" h="201295">
                  <a:moveTo>
                    <a:pt x="57624" y="0"/>
                  </a:moveTo>
                  <a:lnTo>
                    <a:pt x="1747001" y="0"/>
                  </a:lnTo>
                  <a:cubicBezTo>
                    <a:pt x="1778826" y="0"/>
                    <a:pt x="1804625" y="25799"/>
                    <a:pt x="1804625" y="57624"/>
                  </a:cubicBezTo>
                  <a:lnTo>
                    <a:pt x="1804625" y="143670"/>
                  </a:lnTo>
                  <a:cubicBezTo>
                    <a:pt x="1804625" y="175495"/>
                    <a:pt x="1778826" y="201295"/>
                    <a:pt x="1747001" y="201295"/>
                  </a:cubicBezTo>
                  <a:lnTo>
                    <a:pt x="57624" y="201295"/>
                  </a:lnTo>
                  <a:cubicBezTo>
                    <a:pt x="25799" y="201295"/>
                    <a:pt x="0" y="175495"/>
                    <a:pt x="0" y="143670"/>
                  </a:cubicBezTo>
                  <a:lnTo>
                    <a:pt x="0" y="57624"/>
                  </a:lnTo>
                  <a:cubicBezTo>
                    <a:pt x="0" y="25799"/>
                    <a:pt x="25799" y="0"/>
                    <a:pt x="576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804625" cy="220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aphicFrame>
        <p:nvGraphicFramePr>
          <p:cNvPr id="17" name="Table 17"/>
          <p:cNvGraphicFramePr>
            <a:graphicFrameLocks noGrp="1"/>
          </p:cNvGraphicFramePr>
          <p:nvPr/>
        </p:nvGraphicFramePr>
        <p:xfrm>
          <a:off x="1028700" y="2260017"/>
          <a:ext cx="9914573" cy="3349021"/>
        </p:xfrm>
        <a:graphic>
          <a:graphicData uri="http://schemas.openxmlformats.org/drawingml/2006/table">
            <a:tbl>
              <a:tblPr/>
              <a:tblGrid>
                <a:gridCol w="2219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23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5248">
                <a:tc>
                  <a:txBody>
                    <a:bodyPr/>
                    <a:lstStyle/>
                    <a:p>
                      <a:pPr algn="ctr" rtl="1">
                        <a:lnSpc>
                          <a:spcPts val="4060"/>
                        </a:lnSpc>
                        <a:defRPr/>
                      </a:pPr>
                      <a:r>
                        <a:rPr lang="ar-EG" sz="2900">
                          <a:solidFill>
                            <a:srgbClr val="231F20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  <a:rtl/>
                        </a:rPr>
                        <a:t>الدولة الثالثة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4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4060"/>
                        </a:lnSpc>
                        <a:defRPr/>
                      </a:pPr>
                      <a:r>
                        <a:rPr lang="ar-EG" sz="2900">
                          <a:solidFill>
                            <a:srgbClr val="231F20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  <a:rtl/>
                        </a:rPr>
                        <a:t>الدولة الثانية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4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4060"/>
                        </a:lnSpc>
                        <a:defRPr/>
                      </a:pPr>
                      <a:r>
                        <a:rPr lang="ar-EG" sz="2900">
                          <a:solidFill>
                            <a:srgbClr val="231F20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  <a:rtl/>
                        </a:rPr>
                        <a:t>الدولة الأولى 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4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4060"/>
                        </a:lnSpc>
                        <a:defRPr/>
                      </a:pPr>
                      <a:r>
                        <a:rPr lang="ar-EG" sz="2900">
                          <a:solidFill>
                            <a:srgbClr val="231F20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  <a:rtl/>
                        </a:rPr>
                        <a:t>البند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0442">
                <a:tc>
                  <a:txBody>
                    <a:bodyPr/>
                    <a:lstStyle/>
                    <a:p>
                      <a:pPr algn="ctr" rtl="1">
                        <a:lnSpc>
                          <a:spcPts val="224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24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24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ar-EG" sz="2499">
                          <a:solidFill>
                            <a:srgbClr val="000000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  <a:rtl/>
                        </a:rPr>
                        <a:t>ترتيب الدول العالمية 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083">
                <a:tc>
                  <a:txBody>
                    <a:bodyPr/>
                    <a:lstStyle/>
                    <a:p>
                      <a:pPr algn="ctr" rtl="1">
                        <a:lnSpc>
                          <a:spcPts val="224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24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24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ar-EG" sz="2499">
                          <a:solidFill>
                            <a:srgbClr val="000000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  <a:rtl/>
                        </a:rPr>
                        <a:t>ترتيب الدول العربية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248">
                <a:tc>
                  <a:txBody>
                    <a:bodyPr/>
                    <a:lstStyle/>
                    <a:p>
                      <a:pPr algn="ctr" rtl="1">
                        <a:lnSpc>
                          <a:spcPts val="224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24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24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ar-EG" sz="2499">
                          <a:solidFill>
                            <a:srgbClr val="000000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  <a:rtl/>
                        </a:rPr>
                        <a:t>ترتيب الدول الخليجية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D2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8" name="Group 18"/>
          <p:cNvGrpSpPr/>
          <p:nvPr/>
        </p:nvGrpSpPr>
        <p:grpSpPr>
          <a:xfrm>
            <a:off x="1028700" y="7084509"/>
            <a:ext cx="6851936" cy="806434"/>
            <a:chOff x="0" y="0"/>
            <a:chExt cx="1804625" cy="2123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04625" cy="212394"/>
            </a:xfrm>
            <a:custGeom>
              <a:avLst/>
              <a:gdLst/>
              <a:ahLst/>
              <a:cxnLst/>
              <a:rect l="l" t="t" r="r" b="b"/>
              <a:pathLst>
                <a:path w="1804625" h="212394">
                  <a:moveTo>
                    <a:pt x="57624" y="0"/>
                  </a:moveTo>
                  <a:lnTo>
                    <a:pt x="1747001" y="0"/>
                  </a:lnTo>
                  <a:cubicBezTo>
                    <a:pt x="1778826" y="0"/>
                    <a:pt x="1804625" y="25799"/>
                    <a:pt x="1804625" y="57624"/>
                  </a:cubicBezTo>
                  <a:lnTo>
                    <a:pt x="1804625" y="154770"/>
                  </a:lnTo>
                  <a:cubicBezTo>
                    <a:pt x="1804625" y="186595"/>
                    <a:pt x="1778826" y="212394"/>
                    <a:pt x="1747001" y="212394"/>
                  </a:cubicBezTo>
                  <a:lnTo>
                    <a:pt x="57624" y="212394"/>
                  </a:lnTo>
                  <a:cubicBezTo>
                    <a:pt x="25799" y="212394"/>
                    <a:pt x="0" y="186595"/>
                    <a:pt x="0" y="154770"/>
                  </a:cubicBezTo>
                  <a:lnTo>
                    <a:pt x="0" y="57624"/>
                  </a:lnTo>
                  <a:cubicBezTo>
                    <a:pt x="0" y="25799"/>
                    <a:pt x="25799" y="0"/>
                    <a:pt x="576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804625" cy="231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8700" y="7970380"/>
            <a:ext cx="6851936" cy="785362"/>
            <a:chOff x="0" y="0"/>
            <a:chExt cx="1804625" cy="20684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04625" cy="206844"/>
            </a:xfrm>
            <a:custGeom>
              <a:avLst/>
              <a:gdLst/>
              <a:ahLst/>
              <a:cxnLst/>
              <a:rect l="l" t="t" r="r" b="b"/>
              <a:pathLst>
                <a:path w="1804625" h="206844">
                  <a:moveTo>
                    <a:pt x="57624" y="0"/>
                  </a:moveTo>
                  <a:lnTo>
                    <a:pt x="1747001" y="0"/>
                  </a:lnTo>
                  <a:cubicBezTo>
                    <a:pt x="1778826" y="0"/>
                    <a:pt x="1804625" y="25799"/>
                    <a:pt x="1804625" y="57624"/>
                  </a:cubicBezTo>
                  <a:lnTo>
                    <a:pt x="1804625" y="149220"/>
                  </a:lnTo>
                  <a:cubicBezTo>
                    <a:pt x="1804625" y="181045"/>
                    <a:pt x="1778826" y="206844"/>
                    <a:pt x="1747001" y="206844"/>
                  </a:cubicBezTo>
                  <a:lnTo>
                    <a:pt x="57624" y="206844"/>
                  </a:lnTo>
                  <a:cubicBezTo>
                    <a:pt x="25799" y="206844"/>
                    <a:pt x="0" y="181045"/>
                    <a:pt x="0" y="149220"/>
                  </a:cubicBezTo>
                  <a:lnTo>
                    <a:pt x="0" y="57624"/>
                  </a:lnTo>
                  <a:cubicBezTo>
                    <a:pt x="0" y="25799"/>
                    <a:pt x="25799" y="0"/>
                    <a:pt x="576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1804625" cy="225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28700" y="8831943"/>
            <a:ext cx="6851936" cy="764291"/>
            <a:chOff x="0" y="0"/>
            <a:chExt cx="1804625" cy="20129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804625" cy="201295"/>
            </a:xfrm>
            <a:custGeom>
              <a:avLst/>
              <a:gdLst/>
              <a:ahLst/>
              <a:cxnLst/>
              <a:rect l="l" t="t" r="r" b="b"/>
              <a:pathLst>
                <a:path w="1804625" h="201295">
                  <a:moveTo>
                    <a:pt x="57624" y="0"/>
                  </a:moveTo>
                  <a:lnTo>
                    <a:pt x="1747001" y="0"/>
                  </a:lnTo>
                  <a:cubicBezTo>
                    <a:pt x="1778826" y="0"/>
                    <a:pt x="1804625" y="25799"/>
                    <a:pt x="1804625" y="57624"/>
                  </a:cubicBezTo>
                  <a:lnTo>
                    <a:pt x="1804625" y="143670"/>
                  </a:lnTo>
                  <a:cubicBezTo>
                    <a:pt x="1804625" y="175495"/>
                    <a:pt x="1778826" y="201295"/>
                    <a:pt x="1747001" y="201295"/>
                  </a:cubicBezTo>
                  <a:lnTo>
                    <a:pt x="57624" y="201295"/>
                  </a:lnTo>
                  <a:cubicBezTo>
                    <a:pt x="25799" y="201295"/>
                    <a:pt x="0" y="175495"/>
                    <a:pt x="0" y="143670"/>
                  </a:cubicBezTo>
                  <a:lnTo>
                    <a:pt x="0" y="57624"/>
                  </a:lnTo>
                  <a:cubicBezTo>
                    <a:pt x="0" y="25799"/>
                    <a:pt x="25799" y="0"/>
                    <a:pt x="576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1804625" cy="220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476220" y="6247213"/>
            <a:ext cx="5968969" cy="3349021"/>
            <a:chOff x="0" y="0"/>
            <a:chExt cx="1572074" cy="88204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572074" cy="882047"/>
            </a:xfrm>
            <a:custGeom>
              <a:avLst/>
              <a:gdLst/>
              <a:ahLst/>
              <a:cxnLst/>
              <a:rect l="l" t="t" r="r" b="b"/>
              <a:pathLst>
                <a:path w="1572074" h="882047">
                  <a:moveTo>
                    <a:pt x="10376" y="0"/>
                  </a:moveTo>
                  <a:lnTo>
                    <a:pt x="1561698" y="0"/>
                  </a:lnTo>
                  <a:cubicBezTo>
                    <a:pt x="1567429" y="0"/>
                    <a:pt x="1572074" y="4646"/>
                    <a:pt x="1572074" y="10376"/>
                  </a:cubicBezTo>
                  <a:lnTo>
                    <a:pt x="1572074" y="871670"/>
                  </a:lnTo>
                  <a:cubicBezTo>
                    <a:pt x="1572074" y="874422"/>
                    <a:pt x="1570981" y="877062"/>
                    <a:pt x="1569035" y="879007"/>
                  </a:cubicBezTo>
                  <a:cubicBezTo>
                    <a:pt x="1567089" y="880953"/>
                    <a:pt x="1564450" y="882047"/>
                    <a:pt x="1561698" y="882047"/>
                  </a:cubicBezTo>
                  <a:lnTo>
                    <a:pt x="10376" y="882047"/>
                  </a:lnTo>
                  <a:cubicBezTo>
                    <a:pt x="4646" y="882047"/>
                    <a:pt x="0" y="877401"/>
                    <a:pt x="0" y="871670"/>
                  </a:cubicBezTo>
                  <a:lnTo>
                    <a:pt x="0" y="10376"/>
                  </a:lnTo>
                  <a:cubicBezTo>
                    <a:pt x="0" y="4646"/>
                    <a:pt x="4646" y="0"/>
                    <a:pt x="10376" y="0"/>
                  </a:cubicBezTo>
                  <a:close/>
                </a:path>
              </a:pathLst>
            </a:custGeom>
            <a:solidFill>
              <a:srgbClr val="F3FAFA"/>
            </a:solidFill>
            <a:ln w="19050" cap="sq">
              <a:solidFill>
                <a:srgbClr val="1DB4D8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572074" cy="891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6890890" y="5734047"/>
            <a:ext cx="736821" cy="1026332"/>
          </a:xfrm>
          <a:custGeom>
            <a:avLst/>
            <a:gdLst/>
            <a:ahLst/>
            <a:cxnLst/>
            <a:rect l="l" t="t" r="r" b="b"/>
            <a:pathLst>
              <a:path w="736821" h="1026332">
                <a:moveTo>
                  <a:pt x="0" y="0"/>
                </a:moveTo>
                <a:lnTo>
                  <a:pt x="736820" y="0"/>
                </a:lnTo>
                <a:lnTo>
                  <a:pt x="736820" y="1026332"/>
                </a:lnTo>
                <a:lnTo>
                  <a:pt x="0" y="10263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flipH="1">
            <a:off x="11027872" y="3813004"/>
            <a:ext cx="363750" cy="562862"/>
          </a:xfrm>
          <a:custGeom>
            <a:avLst/>
            <a:gdLst/>
            <a:ahLst/>
            <a:cxnLst/>
            <a:rect l="l" t="t" r="r" b="b"/>
            <a:pathLst>
              <a:path w="363750" h="562862">
                <a:moveTo>
                  <a:pt x="363750" y="0"/>
                </a:moveTo>
                <a:lnTo>
                  <a:pt x="0" y="0"/>
                </a:lnTo>
                <a:lnTo>
                  <a:pt x="0" y="562862"/>
                </a:lnTo>
                <a:lnTo>
                  <a:pt x="363750" y="562862"/>
                </a:lnTo>
                <a:lnTo>
                  <a:pt x="36375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9144000" y="822430"/>
            <a:ext cx="8825062" cy="797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6380"/>
              </a:lnSpc>
              <a:spcBef>
                <a:spcPct val="0"/>
              </a:spcBef>
            </a:pPr>
            <a:r>
              <a:rPr lang="ar-EG" sz="4969" u="none" strike="noStrike" spc="-22">
                <a:solidFill>
                  <a:srgbClr val="095277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نشاط تطبيقي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515245" y="2785593"/>
            <a:ext cx="5414669" cy="282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710"/>
              </a:lnSpc>
            </a:pPr>
            <a:r>
              <a:rPr lang="ar-EG" sz="2889">
                <a:solidFill>
                  <a:srgbClr val="231F2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من خلال العمل عبر المجموعات، قم بزيارة موقع مؤشر الابتكار العالمي (</a:t>
            </a:r>
            <a:r>
              <a:rPr lang="en-US" sz="2889">
                <a:solidFill>
                  <a:srgbClr val="231F20"/>
                </a:solidFill>
                <a:latin typeface="Almarai Bold"/>
                <a:ea typeface="Almarai Bold"/>
                <a:cs typeface="Almarai Bold"/>
                <a:sym typeface="Almarai Bold"/>
              </a:rPr>
              <a:t>GII</a:t>
            </a:r>
            <a:r>
              <a:rPr lang="ar-EG" sz="2889">
                <a:solidFill>
                  <a:srgbClr val="231F2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) وتصفح ترتيب الدول في الابتكار لهذا العام وأجب على ما يلي:</a:t>
            </a:r>
          </a:p>
          <a:p>
            <a:pPr marL="0" lvl="0" indent="0" algn="r" rtl="1">
              <a:lnSpc>
                <a:spcPts val="3710"/>
              </a:lnSpc>
              <a:spcBef>
                <a:spcPct val="0"/>
              </a:spcBef>
            </a:pPr>
            <a:endParaRPr lang="ar-EG" sz="2889">
              <a:solidFill>
                <a:srgbClr val="231F20"/>
              </a:solidFill>
              <a:latin typeface="Almarai Bold"/>
              <a:ea typeface="Almarai Bold"/>
              <a:cs typeface="Almarai Bold"/>
              <a:sym typeface="Almarai Bold"/>
              <a:rtl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1515245" y="6561538"/>
            <a:ext cx="5267434" cy="321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609"/>
              </a:lnSpc>
            </a:pPr>
            <a:r>
              <a:rPr lang="ar-EG" sz="2810">
                <a:solidFill>
                  <a:srgbClr val="231F2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من خلال العمل عبر المجموعات، قم بزيارة تقرير القدرات التنافسية العالمية الصادر عن المنتدى الاقتصادي العالمي وتصفح ترتيب الدول في الابتكار لهذا العام وأجب على ما يلي:</a:t>
            </a:r>
          </a:p>
          <a:p>
            <a:pPr marL="0" lvl="0" indent="0" algn="r" rtl="1">
              <a:lnSpc>
                <a:spcPts val="3609"/>
              </a:lnSpc>
              <a:spcBef>
                <a:spcPct val="0"/>
              </a:spcBef>
            </a:pPr>
            <a:endParaRPr lang="ar-EG" sz="2810">
              <a:solidFill>
                <a:srgbClr val="231F20"/>
              </a:solidFill>
              <a:latin typeface="Almarai Bold"/>
              <a:ea typeface="Almarai Bold"/>
              <a:cs typeface="Almarai Bold"/>
              <a:sym typeface="Almarai Bold"/>
              <a:rtl/>
            </a:endParaRPr>
          </a:p>
        </p:txBody>
      </p:sp>
      <p:graphicFrame>
        <p:nvGraphicFramePr>
          <p:cNvPr id="35" name="Table 35"/>
          <p:cNvGraphicFramePr>
            <a:graphicFrameLocks noGrp="1"/>
          </p:cNvGraphicFramePr>
          <p:nvPr/>
        </p:nvGraphicFramePr>
        <p:xfrm>
          <a:off x="1055975" y="6247213"/>
          <a:ext cx="9914573" cy="3349021"/>
        </p:xfrm>
        <a:graphic>
          <a:graphicData uri="http://schemas.openxmlformats.org/drawingml/2006/table">
            <a:tbl>
              <a:tblPr/>
              <a:tblGrid>
                <a:gridCol w="2219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23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5248">
                <a:tc>
                  <a:txBody>
                    <a:bodyPr/>
                    <a:lstStyle/>
                    <a:p>
                      <a:pPr algn="ctr" rtl="1">
                        <a:lnSpc>
                          <a:spcPts val="4060"/>
                        </a:lnSpc>
                        <a:defRPr/>
                      </a:pPr>
                      <a:r>
                        <a:rPr lang="ar-EG" sz="2900">
                          <a:solidFill>
                            <a:srgbClr val="231F20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  <a:rtl/>
                        </a:rPr>
                        <a:t>الدولة الثالثة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4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4060"/>
                        </a:lnSpc>
                        <a:defRPr/>
                      </a:pPr>
                      <a:r>
                        <a:rPr lang="ar-EG" sz="2900">
                          <a:solidFill>
                            <a:srgbClr val="231F20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  <a:rtl/>
                        </a:rPr>
                        <a:t>الدولة الثانية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4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4060"/>
                        </a:lnSpc>
                        <a:defRPr/>
                      </a:pPr>
                      <a:r>
                        <a:rPr lang="ar-EG" sz="2900">
                          <a:solidFill>
                            <a:srgbClr val="231F20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  <a:rtl/>
                        </a:rPr>
                        <a:t>الدولة الأولى 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4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4060"/>
                        </a:lnSpc>
                        <a:defRPr/>
                      </a:pPr>
                      <a:r>
                        <a:rPr lang="ar-EG" sz="2900">
                          <a:solidFill>
                            <a:srgbClr val="231F20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  <a:rtl/>
                        </a:rPr>
                        <a:t>البند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0442">
                <a:tc>
                  <a:txBody>
                    <a:bodyPr/>
                    <a:lstStyle/>
                    <a:p>
                      <a:pPr algn="ctr" rtl="1">
                        <a:lnSpc>
                          <a:spcPts val="224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24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24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ar-EG" sz="2499">
                          <a:solidFill>
                            <a:srgbClr val="000000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  <a:rtl/>
                        </a:rPr>
                        <a:t>ترتيب الدول العالمية 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083">
                <a:tc>
                  <a:txBody>
                    <a:bodyPr/>
                    <a:lstStyle/>
                    <a:p>
                      <a:pPr algn="ctr" rtl="1">
                        <a:lnSpc>
                          <a:spcPts val="224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24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24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ar-EG" sz="2499">
                          <a:solidFill>
                            <a:srgbClr val="000000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  <a:rtl/>
                        </a:rPr>
                        <a:t>ترتيب الدول العربية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248">
                <a:tc>
                  <a:txBody>
                    <a:bodyPr/>
                    <a:lstStyle/>
                    <a:p>
                      <a:pPr algn="ctr" rtl="1">
                        <a:lnSpc>
                          <a:spcPts val="224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24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24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499"/>
                        </a:lnSpc>
                        <a:defRPr/>
                      </a:pPr>
                      <a:r>
                        <a:rPr lang="ar-EG" sz="2499">
                          <a:solidFill>
                            <a:srgbClr val="000000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  <a:rtl/>
                        </a:rPr>
                        <a:t>ترتيب الدول الخليجية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E9BE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D2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6" name="Freeform 36"/>
          <p:cNvSpPr/>
          <p:nvPr/>
        </p:nvSpPr>
        <p:spPr>
          <a:xfrm flipH="1">
            <a:off x="11041510" y="7800200"/>
            <a:ext cx="363750" cy="562862"/>
          </a:xfrm>
          <a:custGeom>
            <a:avLst/>
            <a:gdLst/>
            <a:ahLst/>
            <a:cxnLst/>
            <a:rect l="l" t="t" r="r" b="b"/>
            <a:pathLst>
              <a:path w="363750" h="562862">
                <a:moveTo>
                  <a:pt x="363749" y="0"/>
                </a:moveTo>
                <a:lnTo>
                  <a:pt x="0" y="0"/>
                </a:lnTo>
                <a:lnTo>
                  <a:pt x="0" y="562862"/>
                </a:lnTo>
                <a:lnTo>
                  <a:pt x="363749" y="562862"/>
                </a:lnTo>
                <a:lnTo>
                  <a:pt x="36374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FFFD6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7469" y="-523710"/>
            <a:ext cx="3416891" cy="4586431"/>
          </a:xfrm>
          <a:custGeom>
            <a:avLst/>
            <a:gdLst/>
            <a:ahLst/>
            <a:cxnLst/>
            <a:rect l="l" t="t" r="r" b="b"/>
            <a:pathLst>
              <a:path w="3416891" h="4586431">
                <a:moveTo>
                  <a:pt x="0" y="0"/>
                </a:moveTo>
                <a:lnTo>
                  <a:pt x="3416891" y="0"/>
                </a:lnTo>
                <a:lnTo>
                  <a:pt x="3416891" y="4586431"/>
                </a:lnTo>
                <a:lnTo>
                  <a:pt x="0" y="45864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0051950" y="4310371"/>
            <a:ext cx="6474622" cy="911843"/>
          </a:xfrm>
          <a:custGeom>
            <a:avLst/>
            <a:gdLst/>
            <a:ahLst/>
            <a:cxnLst/>
            <a:rect l="l" t="t" r="r" b="b"/>
            <a:pathLst>
              <a:path w="6474622" h="911843">
                <a:moveTo>
                  <a:pt x="6474622" y="0"/>
                </a:moveTo>
                <a:lnTo>
                  <a:pt x="0" y="0"/>
                </a:lnTo>
                <a:lnTo>
                  <a:pt x="0" y="911843"/>
                </a:lnTo>
                <a:lnTo>
                  <a:pt x="6474622" y="911843"/>
                </a:lnTo>
                <a:lnTo>
                  <a:pt x="64746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0051950" y="5516914"/>
            <a:ext cx="6474622" cy="911843"/>
          </a:xfrm>
          <a:custGeom>
            <a:avLst/>
            <a:gdLst/>
            <a:ahLst/>
            <a:cxnLst/>
            <a:rect l="l" t="t" r="r" b="b"/>
            <a:pathLst>
              <a:path w="6474622" h="911843">
                <a:moveTo>
                  <a:pt x="6474622" y="0"/>
                </a:moveTo>
                <a:lnTo>
                  <a:pt x="0" y="0"/>
                </a:lnTo>
                <a:lnTo>
                  <a:pt x="0" y="911842"/>
                </a:lnTo>
                <a:lnTo>
                  <a:pt x="6474622" y="911842"/>
                </a:lnTo>
                <a:lnTo>
                  <a:pt x="64746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0051950" y="6723456"/>
            <a:ext cx="6474622" cy="911843"/>
          </a:xfrm>
          <a:custGeom>
            <a:avLst/>
            <a:gdLst/>
            <a:ahLst/>
            <a:cxnLst/>
            <a:rect l="l" t="t" r="r" b="b"/>
            <a:pathLst>
              <a:path w="6474622" h="911843">
                <a:moveTo>
                  <a:pt x="6474622" y="0"/>
                </a:moveTo>
                <a:lnTo>
                  <a:pt x="0" y="0"/>
                </a:lnTo>
                <a:lnTo>
                  <a:pt x="0" y="911843"/>
                </a:lnTo>
                <a:lnTo>
                  <a:pt x="6474622" y="911843"/>
                </a:lnTo>
                <a:lnTo>
                  <a:pt x="64746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0051950" y="7929999"/>
            <a:ext cx="6474622" cy="911843"/>
          </a:xfrm>
          <a:custGeom>
            <a:avLst/>
            <a:gdLst/>
            <a:ahLst/>
            <a:cxnLst/>
            <a:rect l="l" t="t" r="r" b="b"/>
            <a:pathLst>
              <a:path w="6474622" h="911843">
                <a:moveTo>
                  <a:pt x="6474622" y="0"/>
                </a:moveTo>
                <a:lnTo>
                  <a:pt x="0" y="0"/>
                </a:lnTo>
                <a:lnTo>
                  <a:pt x="0" y="911843"/>
                </a:lnTo>
                <a:lnTo>
                  <a:pt x="6474622" y="911843"/>
                </a:lnTo>
                <a:lnTo>
                  <a:pt x="64746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2162720" y="4310371"/>
            <a:ext cx="6474622" cy="911843"/>
          </a:xfrm>
          <a:custGeom>
            <a:avLst/>
            <a:gdLst/>
            <a:ahLst/>
            <a:cxnLst/>
            <a:rect l="l" t="t" r="r" b="b"/>
            <a:pathLst>
              <a:path w="6474622" h="911843">
                <a:moveTo>
                  <a:pt x="6474621" y="0"/>
                </a:moveTo>
                <a:lnTo>
                  <a:pt x="0" y="0"/>
                </a:lnTo>
                <a:lnTo>
                  <a:pt x="0" y="911843"/>
                </a:lnTo>
                <a:lnTo>
                  <a:pt x="6474621" y="911843"/>
                </a:lnTo>
                <a:lnTo>
                  <a:pt x="64746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2162720" y="5516914"/>
            <a:ext cx="6474622" cy="911843"/>
          </a:xfrm>
          <a:custGeom>
            <a:avLst/>
            <a:gdLst/>
            <a:ahLst/>
            <a:cxnLst/>
            <a:rect l="l" t="t" r="r" b="b"/>
            <a:pathLst>
              <a:path w="6474622" h="911843">
                <a:moveTo>
                  <a:pt x="6474621" y="0"/>
                </a:moveTo>
                <a:lnTo>
                  <a:pt x="0" y="0"/>
                </a:lnTo>
                <a:lnTo>
                  <a:pt x="0" y="911842"/>
                </a:lnTo>
                <a:lnTo>
                  <a:pt x="6474621" y="911842"/>
                </a:lnTo>
                <a:lnTo>
                  <a:pt x="64746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2162720" y="6723456"/>
            <a:ext cx="6474622" cy="911843"/>
          </a:xfrm>
          <a:custGeom>
            <a:avLst/>
            <a:gdLst/>
            <a:ahLst/>
            <a:cxnLst/>
            <a:rect l="l" t="t" r="r" b="b"/>
            <a:pathLst>
              <a:path w="6474622" h="911843">
                <a:moveTo>
                  <a:pt x="6474621" y="0"/>
                </a:moveTo>
                <a:lnTo>
                  <a:pt x="0" y="0"/>
                </a:lnTo>
                <a:lnTo>
                  <a:pt x="0" y="911843"/>
                </a:lnTo>
                <a:lnTo>
                  <a:pt x="6474621" y="911843"/>
                </a:lnTo>
                <a:lnTo>
                  <a:pt x="64746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689694" y="8423964"/>
            <a:ext cx="1379388" cy="2758777"/>
          </a:xfrm>
          <a:custGeom>
            <a:avLst/>
            <a:gdLst/>
            <a:ahLst/>
            <a:cxnLst/>
            <a:rect l="l" t="t" r="r" b="b"/>
            <a:pathLst>
              <a:path w="1379388" h="2758777">
                <a:moveTo>
                  <a:pt x="0" y="0"/>
                </a:moveTo>
                <a:lnTo>
                  <a:pt x="1379388" y="0"/>
                </a:lnTo>
                <a:lnTo>
                  <a:pt x="1379388" y="2758777"/>
                </a:lnTo>
                <a:lnTo>
                  <a:pt x="0" y="27587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068" r="-20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125825" y="4062721"/>
            <a:ext cx="542286" cy="542286"/>
          </a:xfrm>
          <a:custGeom>
            <a:avLst/>
            <a:gdLst/>
            <a:ahLst/>
            <a:cxnLst/>
            <a:rect l="l" t="t" r="r" b="b"/>
            <a:pathLst>
              <a:path w="542286" h="542286">
                <a:moveTo>
                  <a:pt x="0" y="0"/>
                </a:moveTo>
                <a:lnTo>
                  <a:pt x="542286" y="0"/>
                </a:lnTo>
                <a:lnTo>
                  <a:pt x="542286" y="542286"/>
                </a:lnTo>
                <a:lnTo>
                  <a:pt x="0" y="5422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125825" y="5295928"/>
            <a:ext cx="542286" cy="542286"/>
          </a:xfrm>
          <a:custGeom>
            <a:avLst/>
            <a:gdLst/>
            <a:ahLst/>
            <a:cxnLst/>
            <a:rect l="l" t="t" r="r" b="b"/>
            <a:pathLst>
              <a:path w="542286" h="542286">
                <a:moveTo>
                  <a:pt x="0" y="0"/>
                </a:moveTo>
                <a:lnTo>
                  <a:pt x="542286" y="0"/>
                </a:lnTo>
                <a:lnTo>
                  <a:pt x="542286" y="542286"/>
                </a:lnTo>
                <a:lnTo>
                  <a:pt x="0" y="542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125825" y="6452369"/>
            <a:ext cx="542286" cy="542286"/>
          </a:xfrm>
          <a:custGeom>
            <a:avLst/>
            <a:gdLst/>
            <a:ahLst/>
            <a:cxnLst/>
            <a:rect l="l" t="t" r="r" b="b"/>
            <a:pathLst>
              <a:path w="542286" h="542286">
                <a:moveTo>
                  <a:pt x="0" y="0"/>
                </a:moveTo>
                <a:lnTo>
                  <a:pt x="542286" y="0"/>
                </a:lnTo>
                <a:lnTo>
                  <a:pt x="542286" y="542286"/>
                </a:lnTo>
                <a:lnTo>
                  <a:pt x="0" y="5422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125825" y="7733358"/>
            <a:ext cx="542286" cy="542286"/>
          </a:xfrm>
          <a:custGeom>
            <a:avLst/>
            <a:gdLst/>
            <a:ahLst/>
            <a:cxnLst/>
            <a:rect l="l" t="t" r="r" b="b"/>
            <a:pathLst>
              <a:path w="542286" h="542286">
                <a:moveTo>
                  <a:pt x="0" y="0"/>
                </a:moveTo>
                <a:lnTo>
                  <a:pt x="542286" y="0"/>
                </a:lnTo>
                <a:lnTo>
                  <a:pt x="542286" y="542286"/>
                </a:lnTo>
                <a:lnTo>
                  <a:pt x="0" y="5422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209355" y="4062721"/>
            <a:ext cx="542286" cy="542286"/>
          </a:xfrm>
          <a:custGeom>
            <a:avLst/>
            <a:gdLst/>
            <a:ahLst/>
            <a:cxnLst/>
            <a:rect l="l" t="t" r="r" b="b"/>
            <a:pathLst>
              <a:path w="542286" h="542286">
                <a:moveTo>
                  <a:pt x="0" y="0"/>
                </a:moveTo>
                <a:lnTo>
                  <a:pt x="542286" y="0"/>
                </a:lnTo>
                <a:lnTo>
                  <a:pt x="542286" y="542286"/>
                </a:lnTo>
                <a:lnTo>
                  <a:pt x="0" y="5422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209355" y="5295928"/>
            <a:ext cx="542286" cy="542286"/>
          </a:xfrm>
          <a:custGeom>
            <a:avLst/>
            <a:gdLst/>
            <a:ahLst/>
            <a:cxnLst/>
            <a:rect l="l" t="t" r="r" b="b"/>
            <a:pathLst>
              <a:path w="542286" h="542286">
                <a:moveTo>
                  <a:pt x="0" y="0"/>
                </a:moveTo>
                <a:lnTo>
                  <a:pt x="542286" y="0"/>
                </a:lnTo>
                <a:lnTo>
                  <a:pt x="542286" y="542286"/>
                </a:lnTo>
                <a:lnTo>
                  <a:pt x="0" y="54228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209355" y="6452369"/>
            <a:ext cx="542286" cy="542286"/>
          </a:xfrm>
          <a:custGeom>
            <a:avLst/>
            <a:gdLst/>
            <a:ahLst/>
            <a:cxnLst/>
            <a:rect l="l" t="t" r="r" b="b"/>
            <a:pathLst>
              <a:path w="542286" h="542286">
                <a:moveTo>
                  <a:pt x="0" y="0"/>
                </a:moveTo>
                <a:lnTo>
                  <a:pt x="542286" y="0"/>
                </a:lnTo>
                <a:lnTo>
                  <a:pt x="542286" y="542286"/>
                </a:lnTo>
                <a:lnTo>
                  <a:pt x="0" y="54228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990196" y="897373"/>
            <a:ext cx="8599470" cy="2870073"/>
          </a:xfrm>
          <a:custGeom>
            <a:avLst/>
            <a:gdLst/>
            <a:ahLst/>
            <a:cxnLst/>
            <a:rect l="l" t="t" r="r" b="b"/>
            <a:pathLst>
              <a:path w="8599470" h="2870073">
                <a:moveTo>
                  <a:pt x="0" y="0"/>
                </a:moveTo>
                <a:lnTo>
                  <a:pt x="8599469" y="0"/>
                </a:lnTo>
                <a:lnTo>
                  <a:pt x="8599469" y="2870073"/>
                </a:lnTo>
                <a:lnTo>
                  <a:pt x="0" y="287007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6149340" y="9561195"/>
            <a:ext cx="5989320" cy="475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898989"/>
                </a:solidFill>
                <a:latin typeface="Arimo"/>
                <a:ea typeface="Arimo"/>
                <a:cs typeface="Arimo"/>
                <a:sym typeface="Arimo"/>
              </a:rPr>
              <a:t>edarah.net  </a:t>
            </a:r>
            <a:r>
              <a:rPr lang="ar-EG" sz="1800">
                <a:solidFill>
                  <a:srgbClr val="898989"/>
                </a:solidFill>
                <a:latin typeface="Arimo"/>
                <a:ea typeface="Arimo"/>
                <a:cs typeface="Arimo"/>
                <a:sym typeface="Arimo"/>
                <a:rtl/>
              </a:rPr>
              <a:t>الابتكار - الشميمري</a:t>
            </a:r>
            <a:r>
              <a:rPr lang="en-US" sz="1800">
                <a:solidFill>
                  <a:srgbClr val="89898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007340" y="9561195"/>
            <a:ext cx="3931920" cy="475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898989"/>
                </a:solidFill>
                <a:latin typeface="Arimo"/>
                <a:ea typeface="Arimo"/>
                <a:cs typeface="Arimo"/>
                <a:sym typeface="Arimo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616086" y="1697175"/>
            <a:ext cx="11347689" cy="1117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8341"/>
              </a:lnSpc>
              <a:spcBef>
                <a:spcPct val="0"/>
              </a:spcBef>
            </a:pPr>
            <a:r>
              <a:rPr lang="ar-EG" sz="7723" u="none" strike="noStrike">
                <a:solidFill>
                  <a:srgbClr val="095277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محتويات الفصل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906482" y="4394883"/>
            <a:ext cx="3057293" cy="618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5019"/>
              </a:lnSpc>
              <a:spcBef>
                <a:spcPct val="0"/>
              </a:spcBef>
            </a:pPr>
            <a:r>
              <a:rPr lang="ar-EG" sz="3346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قياس أثر الابتكار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757304" y="5617480"/>
            <a:ext cx="4780884" cy="615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019"/>
              </a:lnSpc>
            </a:pPr>
            <a:r>
              <a:rPr lang="ar-EG" sz="3346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قياس الابتكار المؤسسي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546142" y="6819281"/>
            <a:ext cx="5486237" cy="60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4869"/>
              </a:lnSpc>
              <a:spcBef>
                <a:spcPct val="0"/>
              </a:spcBef>
            </a:pPr>
            <a:r>
              <a:rPr lang="ar-EG" sz="3246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أطر قياس الابتكار المؤسسي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178628" y="7961438"/>
            <a:ext cx="3938236" cy="618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5019"/>
              </a:lnSpc>
              <a:spcBef>
                <a:spcPct val="0"/>
              </a:spcBef>
            </a:pPr>
            <a:r>
              <a:rPr lang="ar-EG" sz="3346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قياس الابتكار الوطني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690758" y="4394883"/>
            <a:ext cx="5418546" cy="618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5019"/>
              </a:lnSpc>
              <a:spcBef>
                <a:spcPct val="0"/>
              </a:spcBef>
            </a:pPr>
            <a:r>
              <a:rPr lang="ar-EG" sz="3346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العوائق التي تحول دون الابتكار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602540" y="5617480"/>
            <a:ext cx="5654440" cy="549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4434"/>
              </a:lnSpc>
              <a:spcBef>
                <a:spcPct val="0"/>
              </a:spcBef>
            </a:pPr>
            <a:r>
              <a:rPr lang="ar-EG" sz="2956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المؤشرات العالمية لقياس الابتكار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65182" y="6828806"/>
            <a:ext cx="6069697" cy="48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930"/>
              </a:lnSpc>
              <a:spcBef>
                <a:spcPct val="0"/>
              </a:spcBef>
            </a:pPr>
            <a:r>
              <a:rPr lang="ar-EG" sz="262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استراتيجيات تعزيز قدرات الابتكار الوطنية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9D7F4">
                <a:alpha val="100000"/>
              </a:srgbClr>
            </a:gs>
            <a:gs pos="100000">
              <a:srgbClr val="E8E5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6324148" y="2678187"/>
            <a:ext cx="5639705" cy="6580113"/>
          </a:xfrm>
          <a:custGeom>
            <a:avLst/>
            <a:gdLst/>
            <a:ahLst/>
            <a:cxnLst/>
            <a:rect l="l" t="t" r="r" b="b"/>
            <a:pathLst>
              <a:path w="5639705" h="6580113">
                <a:moveTo>
                  <a:pt x="0" y="0"/>
                </a:moveTo>
                <a:lnTo>
                  <a:pt x="5639704" y="0"/>
                </a:lnTo>
                <a:lnTo>
                  <a:pt x="5639704" y="6580113"/>
                </a:lnTo>
                <a:lnTo>
                  <a:pt x="0" y="6580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3764475" cy="5052986"/>
          </a:xfrm>
          <a:custGeom>
            <a:avLst/>
            <a:gdLst/>
            <a:ahLst/>
            <a:cxnLst/>
            <a:rect l="l" t="t" r="r" b="b"/>
            <a:pathLst>
              <a:path w="3764475" h="5052986">
                <a:moveTo>
                  <a:pt x="0" y="0"/>
                </a:moveTo>
                <a:lnTo>
                  <a:pt x="3764475" y="0"/>
                </a:lnTo>
                <a:lnTo>
                  <a:pt x="3764475" y="5052986"/>
                </a:lnTo>
                <a:lnTo>
                  <a:pt x="0" y="5052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149340" y="9665494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07340" y="9665494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81613" y="2316327"/>
            <a:ext cx="2524773" cy="1480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3"/>
              </a:lnSpc>
            </a:pPr>
            <a:endParaRPr/>
          </a:p>
          <a:p>
            <a:pPr algn="ctr">
              <a:lnSpc>
                <a:spcPts val="3933"/>
              </a:lnSpc>
            </a:pPr>
            <a:r>
              <a:rPr lang="ar-EG" sz="283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المستوى</a:t>
            </a:r>
            <a:r>
              <a:rPr lang="en-US" sz="283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 </a:t>
            </a:r>
          </a:p>
          <a:p>
            <a:pPr algn="ctr">
              <a:lnSpc>
                <a:spcPts val="3933"/>
              </a:lnSpc>
            </a:pPr>
            <a:r>
              <a:rPr lang="ar-EG" sz="283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الفردي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70984" y="4872808"/>
            <a:ext cx="3133174" cy="37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6"/>
              </a:lnSpc>
            </a:pPr>
            <a:r>
              <a:rPr lang="ar-EG" sz="270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مستوى فرق العمل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25957" y="6544484"/>
            <a:ext cx="5197392" cy="41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4"/>
              </a:lnSpc>
            </a:pPr>
            <a:r>
              <a:rPr lang="ar-EG" sz="298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المستوى المؤسسي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04928" y="8042272"/>
            <a:ext cx="8039449" cy="482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0"/>
              </a:lnSpc>
            </a:pPr>
            <a:r>
              <a:rPr lang="ar-EG" sz="346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المستوى الوطني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9878753" y="70718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5"/>
                </a:lnTo>
                <a:lnTo>
                  <a:pt x="8409247" y="1205325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704159" y="938294"/>
            <a:ext cx="5378754" cy="743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5790"/>
              </a:lnSpc>
              <a:spcBef>
                <a:spcPct val="0"/>
              </a:spcBef>
            </a:pPr>
            <a:r>
              <a:rPr lang="ar-EG" sz="4825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قياس أثر الابتكار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9D7F4">
                <a:alpha val="100000"/>
              </a:srgbClr>
            </a:gs>
            <a:gs pos="100000">
              <a:srgbClr val="E8E5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1562" y="3694667"/>
            <a:ext cx="13724876" cy="4426273"/>
          </a:xfrm>
          <a:custGeom>
            <a:avLst/>
            <a:gdLst/>
            <a:ahLst/>
            <a:cxnLst/>
            <a:rect l="l" t="t" r="r" b="b"/>
            <a:pathLst>
              <a:path w="13724876" h="4426273">
                <a:moveTo>
                  <a:pt x="0" y="0"/>
                </a:moveTo>
                <a:lnTo>
                  <a:pt x="13724876" y="0"/>
                </a:lnTo>
                <a:lnTo>
                  <a:pt x="13724876" y="4426272"/>
                </a:lnTo>
                <a:lnTo>
                  <a:pt x="0" y="44262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577912" cy="3460284"/>
          </a:xfrm>
          <a:custGeom>
            <a:avLst/>
            <a:gdLst/>
            <a:ahLst/>
            <a:cxnLst/>
            <a:rect l="l" t="t" r="r" b="b"/>
            <a:pathLst>
              <a:path w="2577912" h="3460284">
                <a:moveTo>
                  <a:pt x="0" y="0"/>
                </a:moveTo>
                <a:lnTo>
                  <a:pt x="2577912" y="0"/>
                </a:lnTo>
                <a:lnTo>
                  <a:pt x="2577912" y="3460284"/>
                </a:lnTo>
                <a:lnTo>
                  <a:pt x="0" y="3460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149340" y="9665494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07340" y="9665494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22683" y="2623841"/>
            <a:ext cx="11213649" cy="473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3747"/>
              </a:lnSpc>
            </a:pPr>
            <a:r>
              <a:rPr lang="ar-EG" sz="2918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قياس الابتكار يحقق عددًا من الفوائد الجليلة للمؤسسات منها ما يلي: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600400" y="6020411"/>
            <a:ext cx="2058596" cy="95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26"/>
              </a:lnSpc>
            </a:pPr>
            <a:r>
              <a:rPr lang="ar-EG" sz="345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تحسين الأداء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60020" y="5934289"/>
            <a:ext cx="2085523" cy="1120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21"/>
              </a:lnSpc>
            </a:pPr>
            <a:r>
              <a:rPr lang="ar-EG" sz="270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تحسين القرارات الاستراتيجية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01239" y="6300286"/>
            <a:ext cx="2085523" cy="75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21"/>
              </a:lnSpc>
            </a:pPr>
            <a:r>
              <a:rPr lang="ar-EG" sz="270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تعزيز الثقافة</a:t>
            </a:r>
          </a:p>
          <a:p>
            <a:pPr algn="ctr" rtl="1">
              <a:lnSpc>
                <a:spcPts val="2921"/>
              </a:lnSpc>
            </a:pPr>
            <a:endParaRPr lang="ar-EG" sz="2705">
              <a:solidFill>
                <a:srgbClr val="000000"/>
              </a:solidFill>
              <a:latin typeface="Almarai Bold"/>
              <a:ea typeface="Almarai Bold"/>
              <a:cs typeface="Almarai Bold"/>
              <a:sym typeface="Almarai Bold"/>
              <a:rtl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263241" y="6117287"/>
            <a:ext cx="2085523" cy="75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21"/>
              </a:lnSpc>
            </a:pPr>
            <a:r>
              <a:rPr lang="ar-EG" sz="270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المقارنة مع المنافسين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06218" y="6376883"/>
            <a:ext cx="2085523" cy="38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21"/>
              </a:lnSpc>
            </a:pPr>
            <a:r>
              <a:rPr lang="ar-EG" sz="2705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الاستدامة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9878753" y="70718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5"/>
                </a:lnTo>
                <a:lnTo>
                  <a:pt x="8409247" y="1205325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9878753" y="1000972"/>
            <a:ext cx="6550759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546"/>
              </a:lnSpc>
              <a:spcBef>
                <a:spcPct val="0"/>
              </a:spcBef>
            </a:pPr>
            <a:r>
              <a:rPr lang="ar-EG" sz="3788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أولًا: قياس الابتكار المؤسسي</a:t>
            </a:r>
          </a:p>
        </p:txBody>
      </p:sp>
      <p:sp>
        <p:nvSpPr>
          <p:cNvPr id="14" name="Freeform 14"/>
          <p:cNvSpPr/>
          <p:nvPr/>
        </p:nvSpPr>
        <p:spPr>
          <a:xfrm>
            <a:off x="17063085" y="2400012"/>
            <a:ext cx="613587" cy="854677"/>
          </a:xfrm>
          <a:custGeom>
            <a:avLst/>
            <a:gdLst/>
            <a:ahLst/>
            <a:cxnLst/>
            <a:rect l="l" t="t" r="r" b="b"/>
            <a:pathLst>
              <a:path w="613587" h="854677">
                <a:moveTo>
                  <a:pt x="0" y="0"/>
                </a:moveTo>
                <a:lnTo>
                  <a:pt x="613587" y="0"/>
                </a:lnTo>
                <a:lnTo>
                  <a:pt x="613587" y="854676"/>
                </a:lnTo>
                <a:lnTo>
                  <a:pt x="0" y="8546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56312" y="2634218"/>
            <a:ext cx="6575377" cy="6692496"/>
          </a:xfrm>
          <a:custGeom>
            <a:avLst/>
            <a:gdLst/>
            <a:ahLst/>
            <a:cxnLst/>
            <a:rect l="l" t="t" r="r" b="b"/>
            <a:pathLst>
              <a:path w="6575377" h="6692496">
                <a:moveTo>
                  <a:pt x="0" y="0"/>
                </a:moveTo>
                <a:lnTo>
                  <a:pt x="6575376" y="0"/>
                </a:lnTo>
                <a:lnTo>
                  <a:pt x="6575376" y="6692495"/>
                </a:lnTo>
                <a:lnTo>
                  <a:pt x="0" y="66924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9878753" y="70718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5"/>
                </a:lnTo>
                <a:lnTo>
                  <a:pt x="8409247" y="1205325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764475" cy="5052986"/>
          </a:xfrm>
          <a:custGeom>
            <a:avLst/>
            <a:gdLst/>
            <a:ahLst/>
            <a:cxnLst/>
            <a:rect l="l" t="t" r="r" b="b"/>
            <a:pathLst>
              <a:path w="3764475" h="5052986">
                <a:moveTo>
                  <a:pt x="0" y="0"/>
                </a:moveTo>
                <a:lnTo>
                  <a:pt x="3764475" y="0"/>
                </a:lnTo>
                <a:lnTo>
                  <a:pt x="3764475" y="5052986"/>
                </a:lnTo>
                <a:lnTo>
                  <a:pt x="0" y="50529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16801" y="4666567"/>
            <a:ext cx="2254399" cy="2254399"/>
          </a:xfrm>
          <a:custGeom>
            <a:avLst/>
            <a:gdLst/>
            <a:ahLst/>
            <a:cxnLst/>
            <a:rect l="l" t="t" r="r" b="b"/>
            <a:pathLst>
              <a:path w="2254399" h="2254399">
                <a:moveTo>
                  <a:pt x="0" y="0"/>
                </a:moveTo>
                <a:lnTo>
                  <a:pt x="2254398" y="0"/>
                </a:lnTo>
                <a:lnTo>
                  <a:pt x="2254398" y="2254398"/>
                </a:lnTo>
                <a:lnTo>
                  <a:pt x="0" y="22543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313613" y="967621"/>
            <a:ext cx="7945688" cy="642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920"/>
              </a:lnSpc>
              <a:spcBef>
                <a:spcPct val="0"/>
              </a:spcBef>
            </a:pPr>
            <a:r>
              <a:rPr lang="ar-EG" sz="4100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خطوات قياس أثر الابتكار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49340" y="9665494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07340" y="9665494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01956" y="3675317"/>
            <a:ext cx="2058596" cy="95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6"/>
              </a:lnSpc>
            </a:pPr>
            <a:r>
              <a:rPr lang="ar-EG" sz="345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تحديد الأهداف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13613" y="3675317"/>
            <a:ext cx="2057462" cy="95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6"/>
              </a:lnSpc>
            </a:pPr>
            <a:r>
              <a:rPr lang="ar-EG" sz="345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إطار القياس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85652" y="6009041"/>
            <a:ext cx="1816150" cy="95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6"/>
              </a:lnSpc>
            </a:pPr>
            <a:r>
              <a:rPr lang="ar-EG" sz="345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جمع البيانات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92624" y="7536094"/>
            <a:ext cx="1702752" cy="95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6"/>
              </a:lnSpc>
            </a:pPr>
            <a:r>
              <a:rPr lang="ar-EG" sz="345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تحليل الأداء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74053" y="6009040"/>
            <a:ext cx="2118571" cy="95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6"/>
              </a:lnSpc>
            </a:pPr>
            <a:r>
              <a:rPr lang="ar-EG" sz="345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مقارنة النتائج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9D7F4">
                <a:alpha val="100000"/>
              </a:srgbClr>
            </a:gs>
            <a:gs pos="100000">
              <a:srgbClr val="E8E5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69432" y="2641077"/>
            <a:ext cx="6549136" cy="6336289"/>
          </a:xfrm>
          <a:custGeom>
            <a:avLst/>
            <a:gdLst/>
            <a:ahLst/>
            <a:cxnLst/>
            <a:rect l="l" t="t" r="r" b="b"/>
            <a:pathLst>
              <a:path w="6549136" h="6336289">
                <a:moveTo>
                  <a:pt x="0" y="0"/>
                </a:moveTo>
                <a:lnTo>
                  <a:pt x="6549136" y="0"/>
                </a:lnTo>
                <a:lnTo>
                  <a:pt x="6549136" y="6336289"/>
                </a:lnTo>
                <a:lnTo>
                  <a:pt x="0" y="6336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149340" y="9665494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007340" y="9665494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7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11131" y="5362026"/>
            <a:ext cx="2581913" cy="1195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5"/>
              </a:lnSpc>
            </a:pPr>
            <a:r>
              <a:rPr lang="ar-EG" sz="4291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قياس الابتكار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83008" y="3380011"/>
            <a:ext cx="1638158" cy="79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ar-EG" sz="285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مؤشرات الأداء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93213" y="5013313"/>
            <a:ext cx="2213480" cy="79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ar-EG" sz="285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المحاسبة الابتكارية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30055" y="7489109"/>
            <a:ext cx="2050873" cy="79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ar-EG" sz="285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العائد على الاستثمار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13931" y="7559593"/>
            <a:ext cx="1994400" cy="725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ar-EG" sz="260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بطاقة الأداء المتوازن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6582" y="5013313"/>
            <a:ext cx="2053040" cy="79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ar-EG" sz="285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العائد على الهدف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0"/>
            <a:ext cx="3764475" cy="5052986"/>
          </a:xfrm>
          <a:custGeom>
            <a:avLst/>
            <a:gdLst/>
            <a:ahLst/>
            <a:cxnLst/>
            <a:rect l="l" t="t" r="r" b="b"/>
            <a:pathLst>
              <a:path w="3764475" h="5052986">
                <a:moveTo>
                  <a:pt x="0" y="0"/>
                </a:moveTo>
                <a:lnTo>
                  <a:pt x="3764475" y="0"/>
                </a:lnTo>
                <a:lnTo>
                  <a:pt x="3764475" y="5052986"/>
                </a:lnTo>
                <a:lnTo>
                  <a:pt x="0" y="5052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9878753" y="70718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5"/>
                </a:lnTo>
                <a:lnTo>
                  <a:pt x="8409247" y="1205325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021763" y="1012738"/>
            <a:ext cx="6359706" cy="594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651"/>
              </a:lnSpc>
              <a:spcBef>
                <a:spcPct val="0"/>
              </a:spcBef>
            </a:pPr>
            <a:r>
              <a:rPr lang="ar-EG" sz="3876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أطر قياس الابتكار المؤسسي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3419" y="3772164"/>
            <a:ext cx="13241162" cy="4270275"/>
          </a:xfrm>
          <a:custGeom>
            <a:avLst/>
            <a:gdLst/>
            <a:ahLst/>
            <a:cxnLst/>
            <a:rect l="l" t="t" r="r" b="b"/>
            <a:pathLst>
              <a:path w="13241162" h="4270275">
                <a:moveTo>
                  <a:pt x="0" y="0"/>
                </a:moveTo>
                <a:lnTo>
                  <a:pt x="13241162" y="0"/>
                </a:lnTo>
                <a:lnTo>
                  <a:pt x="13241162" y="4270275"/>
                </a:lnTo>
                <a:lnTo>
                  <a:pt x="0" y="4270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9878753" y="70718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5"/>
                </a:lnTo>
                <a:lnTo>
                  <a:pt x="8409247" y="1205325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675578" y="750283"/>
            <a:ext cx="5580679" cy="110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200"/>
              </a:lnSpc>
              <a:spcBef>
                <a:spcPct val="0"/>
              </a:spcBef>
            </a:pPr>
            <a:r>
              <a:rPr lang="ar-EG" sz="3500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الإطار الأول: مؤشرات الأداء الرئيسية (</a:t>
            </a:r>
            <a:r>
              <a:rPr lang="en-US" sz="3500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</a:rPr>
              <a:t>KPIs</a:t>
            </a:r>
            <a:r>
              <a:rPr lang="ar-EG" sz="3500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49340" y="9665494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007340" y="9665494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8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333002" y="6350127"/>
            <a:ext cx="2213480" cy="427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93"/>
              </a:lnSpc>
            </a:pPr>
            <a:r>
              <a:rPr lang="ar-EG" sz="3049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المدخلات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75578" y="6325553"/>
            <a:ext cx="2213480" cy="467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401"/>
              </a:lnSpc>
            </a:pPr>
            <a:r>
              <a:rPr lang="ar-EG" sz="3149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الأداء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37260" y="6145340"/>
            <a:ext cx="2213480" cy="837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93"/>
              </a:lnSpc>
            </a:pPr>
            <a:r>
              <a:rPr lang="ar-EG" sz="3049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الاسترداد النقدي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01268" y="6110565"/>
            <a:ext cx="1946780" cy="837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93"/>
              </a:lnSpc>
            </a:pPr>
            <a:r>
              <a:rPr lang="ar-EG" sz="3049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النتائج النهائية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68688" y="6131139"/>
            <a:ext cx="1946780" cy="79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8"/>
              </a:lnSpc>
            </a:pPr>
            <a:r>
              <a:rPr lang="ar-EG" sz="2850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الفوائد غير المباشرة</a:t>
            </a:r>
          </a:p>
        </p:txBody>
      </p:sp>
      <p:sp>
        <p:nvSpPr>
          <p:cNvPr id="12" name="Freeform 12"/>
          <p:cNvSpPr/>
          <p:nvPr/>
        </p:nvSpPr>
        <p:spPr>
          <a:xfrm>
            <a:off x="0" y="0"/>
            <a:ext cx="2577912" cy="3460284"/>
          </a:xfrm>
          <a:custGeom>
            <a:avLst/>
            <a:gdLst/>
            <a:ahLst/>
            <a:cxnLst/>
            <a:rect l="l" t="t" r="r" b="b"/>
            <a:pathLst>
              <a:path w="2577912" h="3460284">
                <a:moveTo>
                  <a:pt x="0" y="0"/>
                </a:moveTo>
                <a:lnTo>
                  <a:pt x="2577912" y="0"/>
                </a:lnTo>
                <a:lnTo>
                  <a:pt x="2577912" y="3460284"/>
                </a:lnTo>
                <a:lnTo>
                  <a:pt x="0" y="3460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9D7F4">
                <a:alpha val="100000"/>
              </a:srgbClr>
            </a:gs>
            <a:gs pos="100000">
              <a:srgbClr val="E8E5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04690" y="3152063"/>
            <a:ext cx="6296470" cy="2502521"/>
            <a:chOff x="0" y="0"/>
            <a:chExt cx="1658329" cy="65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58329" cy="659100"/>
            </a:xfrm>
            <a:custGeom>
              <a:avLst/>
              <a:gdLst/>
              <a:ahLst/>
              <a:cxnLst/>
              <a:rect l="l" t="t" r="r" b="b"/>
              <a:pathLst>
                <a:path w="1658329" h="659100">
                  <a:moveTo>
                    <a:pt x="9837" y="0"/>
                  </a:moveTo>
                  <a:lnTo>
                    <a:pt x="1648493" y="0"/>
                  </a:lnTo>
                  <a:cubicBezTo>
                    <a:pt x="1653925" y="0"/>
                    <a:pt x="1658329" y="4404"/>
                    <a:pt x="1658329" y="9837"/>
                  </a:cubicBezTo>
                  <a:lnTo>
                    <a:pt x="1658329" y="649264"/>
                  </a:lnTo>
                  <a:cubicBezTo>
                    <a:pt x="1658329" y="654696"/>
                    <a:pt x="1653925" y="659100"/>
                    <a:pt x="1648493" y="659100"/>
                  </a:cubicBezTo>
                  <a:lnTo>
                    <a:pt x="9837" y="659100"/>
                  </a:lnTo>
                  <a:cubicBezTo>
                    <a:pt x="4404" y="659100"/>
                    <a:pt x="0" y="654696"/>
                    <a:pt x="0" y="649264"/>
                  </a:cubicBezTo>
                  <a:lnTo>
                    <a:pt x="0" y="9837"/>
                  </a:lnTo>
                  <a:cubicBezTo>
                    <a:pt x="0" y="4404"/>
                    <a:pt x="4404" y="0"/>
                    <a:pt x="9837" y="0"/>
                  </a:cubicBezTo>
                  <a:close/>
                </a:path>
              </a:pathLst>
            </a:custGeom>
            <a:solidFill>
              <a:srgbClr val="F3FAFA"/>
            </a:solidFill>
            <a:ln w="19050" cap="sq">
              <a:solidFill>
                <a:srgbClr val="1DB4D8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658329" cy="668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852854" y="3549430"/>
            <a:ext cx="9724456" cy="1710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4640"/>
              </a:lnSpc>
            </a:pPr>
            <a:r>
              <a:rPr lang="ar-EG" sz="2900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أولًا، إنشاء مقاييس أساسية</a:t>
            </a:r>
          </a:p>
          <a:p>
            <a:pPr algn="just" rtl="1">
              <a:lnSpc>
                <a:spcPts val="4640"/>
              </a:lnSpc>
            </a:pPr>
            <a:r>
              <a:rPr lang="ar-EG" sz="2900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ثانيًا، ضبط المحرك</a:t>
            </a:r>
          </a:p>
          <a:p>
            <a:pPr algn="just" rtl="1">
              <a:lnSpc>
                <a:spcPts val="4640"/>
              </a:lnSpc>
            </a:pPr>
            <a:r>
              <a:rPr lang="ar-EG" sz="2900" spc="-13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•	ثالثًا، المحور أو المثابرة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1048284" y="6964189"/>
            <a:ext cx="3086100" cy="703896"/>
            <a:chOff x="0" y="0"/>
            <a:chExt cx="812800" cy="1853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85388"/>
            </a:xfrm>
            <a:custGeom>
              <a:avLst/>
              <a:gdLst/>
              <a:ahLst/>
              <a:cxnLst/>
              <a:rect l="l" t="t" r="r" b="b"/>
              <a:pathLst>
                <a:path w="812800" h="185388">
                  <a:moveTo>
                    <a:pt x="0" y="0"/>
                  </a:moveTo>
                  <a:lnTo>
                    <a:pt x="812800" y="0"/>
                  </a:lnTo>
                  <a:lnTo>
                    <a:pt x="812800" y="185388"/>
                  </a:lnTo>
                  <a:lnTo>
                    <a:pt x="0" y="185388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812800" cy="194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048284" y="3311782"/>
            <a:ext cx="3086100" cy="703896"/>
            <a:chOff x="0" y="0"/>
            <a:chExt cx="812800" cy="1853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185388"/>
            </a:xfrm>
            <a:custGeom>
              <a:avLst/>
              <a:gdLst/>
              <a:ahLst/>
              <a:cxnLst/>
              <a:rect l="l" t="t" r="r" b="b"/>
              <a:pathLst>
                <a:path w="812800" h="185388">
                  <a:moveTo>
                    <a:pt x="0" y="0"/>
                  </a:moveTo>
                  <a:lnTo>
                    <a:pt x="812800" y="0"/>
                  </a:lnTo>
                  <a:lnTo>
                    <a:pt x="812800" y="185388"/>
                  </a:lnTo>
                  <a:lnTo>
                    <a:pt x="0" y="185388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812800" cy="194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56000" y="2303075"/>
            <a:ext cx="6483119" cy="6483119"/>
          </a:xfrm>
          <a:custGeom>
            <a:avLst/>
            <a:gdLst/>
            <a:ahLst/>
            <a:cxnLst/>
            <a:rect l="l" t="t" r="r" b="b"/>
            <a:pathLst>
              <a:path w="6483119" h="6483119">
                <a:moveTo>
                  <a:pt x="0" y="0"/>
                </a:moveTo>
                <a:lnTo>
                  <a:pt x="6483119" y="0"/>
                </a:lnTo>
                <a:lnTo>
                  <a:pt x="6483119" y="6483119"/>
                </a:lnTo>
                <a:lnTo>
                  <a:pt x="0" y="6483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149340" y="9665494"/>
            <a:ext cx="5989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edarah.net  </a:t>
            </a:r>
            <a:r>
              <a:rPr lang="ar-EG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  <a:rtl/>
              </a:rPr>
              <a:t>الابتكار - الشميمري</a:t>
            </a: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07340" y="9665494"/>
            <a:ext cx="39319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8">
                <a:solidFill>
                  <a:srgbClr val="898989"/>
                </a:solidFill>
                <a:latin typeface="Almarai"/>
                <a:ea typeface="Almarai"/>
                <a:cs typeface="Almarai"/>
                <a:sym typeface="Almarai"/>
              </a:rPr>
              <a:t>9</a:t>
            </a:r>
          </a:p>
        </p:txBody>
      </p:sp>
      <p:sp>
        <p:nvSpPr>
          <p:cNvPr id="15" name="Freeform 15"/>
          <p:cNvSpPr/>
          <p:nvPr/>
        </p:nvSpPr>
        <p:spPr>
          <a:xfrm>
            <a:off x="0" y="0"/>
            <a:ext cx="1715791" cy="2303075"/>
          </a:xfrm>
          <a:custGeom>
            <a:avLst/>
            <a:gdLst/>
            <a:ahLst/>
            <a:cxnLst/>
            <a:rect l="l" t="t" r="r" b="b"/>
            <a:pathLst>
              <a:path w="1715791" h="2303075">
                <a:moveTo>
                  <a:pt x="0" y="0"/>
                </a:moveTo>
                <a:lnTo>
                  <a:pt x="1715791" y="0"/>
                </a:lnTo>
                <a:lnTo>
                  <a:pt x="1715791" y="2303075"/>
                </a:lnTo>
                <a:lnTo>
                  <a:pt x="0" y="230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9878753" y="707188"/>
            <a:ext cx="8409247" cy="1205325"/>
          </a:xfrm>
          <a:custGeom>
            <a:avLst/>
            <a:gdLst/>
            <a:ahLst/>
            <a:cxnLst/>
            <a:rect l="l" t="t" r="r" b="b"/>
            <a:pathLst>
              <a:path w="8409247" h="1205325">
                <a:moveTo>
                  <a:pt x="8409247" y="0"/>
                </a:moveTo>
                <a:lnTo>
                  <a:pt x="0" y="0"/>
                </a:lnTo>
                <a:lnTo>
                  <a:pt x="0" y="1205325"/>
                </a:lnTo>
                <a:lnTo>
                  <a:pt x="8409247" y="1205325"/>
                </a:lnTo>
                <a:lnTo>
                  <a:pt x="84092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9256462" y="1028863"/>
            <a:ext cx="8002837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320"/>
              </a:lnSpc>
              <a:spcBef>
                <a:spcPct val="0"/>
              </a:spcBef>
            </a:pPr>
            <a:r>
              <a:rPr lang="ar-EG" sz="3600" u="none" strike="noStrike">
                <a:solidFill>
                  <a:srgbClr val="156082"/>
                </a:solidFill>
                <a:latin typeface="Almarai Bold"/>
                <a:ea typeface="Almarai Bold"/>
                <a:cs typeface="Almarai Bold"/>
                <a:sym typeface="Almarai Bold"/>
                <a:rtl/>
              </a:rPr>
              <a:t>الإطار الثاني: المحاسبة الابتكارية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325673" y="2809053"/>
            <a:ext cx="613587" cy="854677"/>
          </a:xfrm>
          <a:custGeom>
            <a:avLst/>
            <a:gdLst/>
            <a:ahLst/>
            <a:cxnLst/>
            <a:rect l="l" t="t" r="r" b="b"/>
            <a:pathLst>
              <a:path w="613587" h="854677">
                <a:moveTo>
                  <a:pt x="0" y="0"/>
                </a:moveTo>
                <a:lnTo>
                  <a:pt x="613587" y="0"/>
                </a:lnTo>
                <a:lnTo>
                  <a:pt x="613587" y="854677"/>
                </a:lnTo>
                <a:lnTo>
                  <a:pt x="0" y="8546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937</Words>
  <Application>Microsoft Office PowerPoint</Application>
  <PresentationFormat>Custom</PresentationFormat>
  <Paragraphs>230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Arimo</vt:lpstr>
      <vt:lpstr>Almarai</vt:lpstr>
      <vt:lpstr>Arial</vt:lpstr>
      <vt:lpstr>Calibri</vt:lpstr>
      <vt:lpstr>Almarai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الفصل العاشر- قياس الابتكار.pptx</dc:title>
  <cp:lastModifiedBy>Office</cp:lastModifiedBy>
  <cp:revision>2</cp:revision>
  <dcterms:created xsi:type="dcterms:W3CDTF">2006-08-16T00:00:00Z</dcterms:created>
  <dcterms:modified xsi:type="dcterms:W3CDTF">2024-09-01T19:58:18Z</dcterms:modified>
  <dc:identifier>DAGPBtI2ypk</dc:identifier>
</cp:coreProperties>
</file>