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9" r:id="rId6"/>
    <p:sldId id="279" r:id="rId7"/>
    <p:sldId id="285" r:id="rId8"/>
    <p:sldId id="318" r:id="rId9"/>
    <p:sldId id="319" r:id="rId10"/>
    <p:sldId id="320" r:id="rId11"/>
    <p:sldId id="321" r:id="rId12"/>
    <p:sldId id="296" r:id="rId13"/>
    <p:sldId id="286" r:id="rId14"/>
    <p:sldId id="297" r:id="rId15"/>
    <p:sldId id="322" r:id="rId16"/>
    <p:sldId id="323" r:id="rId17"/>
    <p:sldId id="324" r:id="rId18"/>
    <p:sldId id="281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FF"/>
    <a:srgbClr val="5F84CD"/>
    <a:srgbClr val="0C7FC6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51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87AD1ABE-B75A-4474-9A20-B6A324072B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3CA9604A-F206-4A57-99F0-5ABFD6483C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fp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f.org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df.gov.s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df.org.s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-center.ksu.edu.s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mber.org.s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jpro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f.org.sa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gov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gf.gov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wal.gov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audinf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908720"/>
            <a:ext cx="8208912" cy="3025105"/>
          </a:xfrm>
        </p:spPr>
        <p:txBody>
          <a:bodyPr>
            <a:normAutofit/>
          </a:bodyPr>
          <a:lstStyle/>
          <a:p>
            <a:pPr eaLnBrk="1" hangingPunct="1"/>
            <a:r>
              <a:rPr lang="ar-SA" sz="5400" b="1" dirty="0" smtClean="0">
                <a:cs typeface="Simplified Arabic" pitchFamily="2" charset="-78"/>
              </a:rPr>
              <a:t>صور دعم المنشآت الصغيرة في المملكة العربية السعودية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b="1" dirty="0" smtClean="0">
                <a:cs typeface="Simplified Arabic" pitchFamily="2" charset="-78"/>
              </a:rPr>
              <a:t>د. وفاء المبيريك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endParaRPr lang="en-US" sz="2800" dirty="0" smtClean="0">
              <a:cs typeface="Simplified Arabic" pitchFamily="2" charset="-78"/>
            </a:endParaRPr>
          </a:p>
        </p:txBody>
      </p:sp>
      <p:pic>
        <p:nvPicPr>
          <p:cNvPr id="8" name="Picture 7" descr="five-ways-to-avoid-enterprise-20-fail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7"/>
            <a:ext cx="2161337" cy="1896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atw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211292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man_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5075">
            <a:off x="3419872" y="3861048"/>
            <a:ext cx="2592288" cy="208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beniei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30107">
            <a:off x="1281889" y="3112580"/>
            <a:ext cx="1936595" cy="2052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1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005064"/>
            <a:ext cx="2703003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iStock_000005735314X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28602">
            <a:off x="6069986" y="2663304"/>
            <a:ext cx="2062900" cy="2056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660232" y="5661248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mtClean="0"/>
              <a:t>الفصل السادس</a:t>
            </a:r>
            <a:endParaRPr lang="ar-SA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808"/>
            <a:ext cx="8496746" cy="3960217"/>
          </a:xfrm>
        </p:spPr>
        <p:txBody>
          <a:bodyPr/>
          <a:lstStyle/>
          <a:p>
            <a:pPr marL="1371600" lvl="2" indent="-457200" algn="ctr" eaLnBrk="1" hangingPunct="1">
              <a:buFontTx/>
              <a:buNone/>
            </a:pPr>
            <a:endParaRPr lang="ar-SA" sz="2000" dirty="0" smtClean="0">
              <a:cs typeface="Simplified Arabic" pitchFamily="2" charset="-78"/>
            </a:endParaRPr>
          </a:p>
          <a:p>
            <a:pPr marL="1371600" lvl="2" indent="-457200" algn="ctr" eaLnBrk="1" hangingPunct="1">
              <a:buFontTx/>
              <a:buNone/>
            </a:pPr>
            <a:endParaRPr lang="ar-SA" sz="2000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</a:pPr>
            <a:r>
              <a:rPr lang="ar-SA" dirty="0" smtClean="0">
                <a:cs typeface="Simplified Arabic" pitchFamily="2" charset="-78"/>
              </a:rPr>
              <a:t>تهتم هذه الجهات بنجاح المنشآت الصغيرة</a:t>
            </a:r>
          </a:p>
          <a:p>
            <a:pPr marL="571500" indent="-457200">
              <a:lnSpc>
                <a:spcPct val="200000"/>
              </a:lnSpc>
            </a:pPr>
            <a:r>
              <a:rPr lang="ar-SA" dirty="0" smtClean="0">
                <a:cs typeface="Simplified Arabic" pitchFamily="2" charset="-78"/>
              </a:rPr>
              <a:t>تعمل في القطاع العام أو القطاع الخاص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الجهود الداعمة للمنشآت الصغيرة في المملكة العربية السعودية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116632"/>
            <a:ext cx="3528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/>
              <a:t>القطاع العام</a:t>
            </a:r>
            <a:endParaRPr lang="ar-SA" sz="4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543" y="908721"/>
          <a:ext cx="8280921" cy="5648727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2760307"/>
                <a:gridCol w="2760307"/>
                <a:gridCol w="2760307"/>
              </a:tblGrid>
              <a:tr h="40616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الجهة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تاريخ التأسيس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نوع الدعم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60241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خطط التنمية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منذ عام 1970</a:t>
                      </a:r>
                      <a:r>
                        <a:rPr lang="ar-SA" sz="2000" b="1" baseline="0" dirty="0" smtClean="0"/>
                        <a:t> م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دعم معنوي:</a:t>
                      </a:r>
                    </a:p>
                    <a:p>
                      <a:pPr rtl="1"/>
                      <a:r>
                        <a:rPr lang="ar-SA" sz="2000" b="1" dirty="0" smtClean="0"/>
                        <a:t>الاهتمام</a:t>
                      </a:r>
                      <a:r>
                        <a:rPr lang="ar-SA" sz="2000" b="1" baseline="0" dirty="0" smtClean="0"/>
                        <a:t> بتنمية المنشآت الصغيرة و تطويرها للتغلب على المعوقات التى تواجهها و تشجيع النظامية و التمويلية لها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00150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بنك التسليف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1971 م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دعم مادي:</a:t>
                      </a:r>
                    </a:p>
                    <a:p>
                      <a:pPr rtl="1"/>
                      <a:r>
                        <a:rPr lang="ar-SA" sz="2000" b="1" dirty="0" smtClean="0"/>
                        <a:t>تمويل من خلال قروض</a:t>
                      </a:r>
                      <a:r>
                        <a:rPr lang="ar-SA" sz="2000" b="1" baseline="0" dirty="0" smtClean="0"/>
                        <a:t> للمواطنين مقابل رهن أو كفالة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301958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القروض</a:t>
                      </a:r>
                      <a:r>
                        <a:rPr lang="ar-SA" sz="2000" b="1" baseline="0" dirty="0" smtClean="0"/>
                        <a:t> المهنية (بنك التسليف)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1399 هـ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دعم</a:t>
                      </a:r>
                      <a:r>
                        <a:rPr lang="ar-SA" sz="2000" b="1" baseline="0" dirty="0" smtClean="0"/>
                        <a:t> مادي:</a:t>
                      </a:r>
                    </a:p>
                    <a:p>
                      <a:pPr rtl="1"/>
                      <a:r>
                        <a:rPr lang="ar-SA" sz="2000" b="1" baseline="0" dirty="0" smtClean="0"/>
                        <a:t>يقدم قروض لخريجي مراكز التدريب المهني و مدارس التعليم التقني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301958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صندوق المئوية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2004 م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دعم</a:t>
                      </a:r>
                      <a:r>
                        <a:rPr lang="ar-SA" sz="2000" b="1" baseline="0" dirty="0" smtClean="0"/>
                        <a:t> مادي:</a:t>
                      </a:r>
                    </a:p>
                    <a:p>
                      <a:pPr rtl="1"/>
                      <a:r>
                        <a:rPr lang="ar-SA" sz="2000" b="1" baseline="0" dirty="0" smtClean="0"/>
                        <a:t>صندوق غير هادف للربح يقدم دعم مادي و فني للراغبين في مزاولة العمل الخيري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116632"/>
            <a:ext cx="3528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/>
              <a:t>القطاع العام</a:t>
            </a:r>
            <a:endParaRPr lang="ar-SA" sz="4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543" y="908721"/>
          <a:ext cx="8280921" cy="577508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60307"/>
                <a:gridCol w="2760307"/>
                <a:gridCol w="2760307"/>
              </a:tblGrid>
              <a:tr h="40616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الجهة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تاريخ التأسيس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نوع الدعم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602410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الصندوق</a:t>
                      </a:r>
                      <a:r>
                        <a:rPr lang="ar-SA" sz="1800" b="1" baseline="0" dirty="0" smtClean="0"/>
                        <a:t> الخيري الوطني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1423</a:t>
                      </a:r>
                      <a:r>
                        <a:rPr lang="ar-SA" sz="1800" b="1" baseline="0" dirty="0" smtClean="0"/>
                        <a:t> هـ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دعم مادي:</a:t>
                      </a:r>
                    </a:p>
                    <a:p>
                      <a:pPr rtl="1"/>
                      <a:r>
                        <a:rPr lang="ar-SA" sz="1800" b="1" dirty="0" smtClean="0"/>
                        <a:t>تقديم</a:t>
                      </a:r>
                      <a:r>
                        <a:rPr lang="ar-SA" sz="1800" b="1" baseline="0" dirty="0" smtClean="0"/>
                        <a:t> قروض لإقامة مشروعات استثمارية أو تطوير المنشآت القائمة</a:t>
                      </a:r>
                    </a:p>
                    <a:p>
                      <a:pPr rtl="1"/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001506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بنك</a:t>
                      </a:r>
                      <a:r>
                        <a:rPr lang="ar-SA" sz="1800" b="1" baseline="0" dirty="0" smtClean="0"/>
                        <a:t> الزراعي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دعم مادي:</a:t>
                      </a:r>
                    </a:p>
                    <a:p>
                      <a:pPr rtl="1"/>
                      <a:r>
                        <a:rPr lang="ar-SA" sz="1800" b="1" dirty="0" smtClean="0"/>
                        <a:t>تقديم</a:t>
                      </a:r>
                      <a:r>
                        <a:rPr lang="ar-SA" sz="1800" b="1" baseline="0" dirty="0" smtClean="0"/>
                        <a:t> إعانات وقروض للمزارعين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301958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صندوق</a:t>
                      </a:r>
                      <a:r>
                        <a:rPr lang="ar-SA" sz="1800" b="1" baseline="0" dirty="0" smtClean="0"/>
                        <a:t> التنمية الصناعة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دعم</a:t>
                      </a:r>
                      <a:r>
                        <a:rPr lang="ar-SA" sz="1800" b="1" baseline="0" dirty="0" smtClean="0"/>
                        <a:t> مادي:</a:t>
                      </a:r>
                    </a:p>
                    <a:p>
                      <a:pPr rtl="1"/>
                      <a:r>
                        <a:rPr lang="ar-SA" sz="1800" b="1" dirty="0" smtClean="0"/>
                        <a:t>يشمل</a:t>
                      </a:r>
                      <a:r>
                        <a:rPr lang="ar-SA" sz="1800" b="1" baseline="0" dirty="0" smtClean="0"/>
                        <a:t> وحدة لإقراض المنشآت الصناعية الصغيرة ومتابعة تنفيذ مشاريعها و تقديم المشورة الفنية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301958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صندوق</a:t>
                      </a:r>
                      <a:r>
                        <a:rPr lang="ar-SA" sz="1800" b="1" baseline="0" dirty="0" smtClean="0"/>
                        <a:t> تنمية الموارد البشرية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دعم مادي: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SA" sz="1800" b="1" dirty="0" smtClean="0"/>
                        <a:t>تقديم</a:t>
                      </a:r>
                      <a:r>
                        <a:rPr lang="ar-SA" sz="1800" b="1" baseline="0" dirty="0" smtClean="0"/>
                        <a:t> إعانات تأهيل القوى العاملة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SA" sz="1800" b="1" baseline="0" dirty="0" smtClean="0"/>
                        <a:t>تقديم قروض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SA" sz="1800" b="1" baseline="0" dirty="0" smtClean="0"/>
                        <a:t>تحمل نسبة من راتب من يتم موطيفه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116632"/>
            <a:ext cx="3528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/>
              <a:t>القطاع الخاص</a:t>
            </a:r>
            <a:endParaRPr lang="ar-SA" sz="4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543" y="908721"/>
          <a:ext cx="8280921" cy="578813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60307"/>
                <a:gridCol w="2760307"/>
                <a:gridCol w="2760307"/>
              </a:tblGrid>
              <a:tr h="390825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الجهة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تاريخ التأسيس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نوع الدعم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313945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الغرف</a:t>
                      </a:r>
                      <a:r>
                        <a:rPr lang="ar-SA" sz="2000" b="1" baseline="0" dirty="0" smtClean="0"/>
                        <a:t> التجارية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SA" sz="2000" b="1" baseline="0" dirty="0" smtClean="0"/>
                        <a:t>تنظيم دورات و برامج تدريبية لأصحاب المنشآت الصغيرة 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SA" sz="2000" b="1" baseline="0" dirty="0" smtClean="0"/>
                        <a:t>المشاركة في عضوية العديد من اللجان الحكومية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235344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البنوك التجارية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تقديم</a:t>
                      </a:r>
                      <a:r>
                        <a:rPr lang="ar-SA" sz="2000" b="1" baseline="0" dirty="0" smtClean="0"/>
                        <a:t> القروض قصيرة الأجل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593364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المعهد السعودي لتطوير</a:t>
                      </a:r>
                      <a:r>
                        <a:rPr lang="ar-SA" sz="2000" b="1" baseline="0" dirty="0" smtClean="0"/>
                        <a:t> الأعمال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أسسته</a:t>
                      </a:r>
                      <a:r>
                        <a:rPr lang="ar-SA" sz="2000" b="1" baseline="0" dirty="0" smtClean="0"/>
                        <a:t> مجموعة البترجي بالتعاون مع منظمة الأمم المتحدة وذلك لدعم المنشآت الصغيرة من خلال إنساها حاضنة لصغار الأعمال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22716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برامج عبد اللطيف</a:t>
                      </a:r>
                      <a:r>
                        <a:rPr lang="ar-SA" sz="2000" b="1" baseline="0" dirty="0" smtClean="0"/>
                        <a:t> جميل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يهدف</a:t>
                      </a:r>
                      <a:r>
                        <a:rPr lang="ar-SA" sz="2000" b="1" baseline="0" dirty="0" smtClean="0"/>
                        <a:t> إلى دعم الشباب و الشابات الراغبين في تأسيس مشاريع صغيرة </a:t>
                      </a:r>
                      <a:endParaRPr lang="ar-SA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404664"/>
            <a:ext cx="3528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/>
              <a:t>القطاع الخاص</a:t>
            </a:r>
            <a:endParaRPr lang="ar-SA" sz="4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544" y="1340768"/>
          <a:ext cx="8280921" cy="394184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60307"/>
                <a:gridCol w="2760307"/>
                <a:gridCol w="2760307"/>
              </a:tblGrid>
              <a:tr h="40616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الجهة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تاريخ التأسيس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نوع الدعم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39403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صندوق القروض</a:t>
                      </a:r>
                      <a:r>
                        <a:rPr lang="ar-SA" sz="2000" b="1" baseline="0" dirty="0" smtClean="0"/>
                        <a:t> الدوارة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None/>
                      </a:pPr>
                      <a:r>
                        <a:rPr lang="ar-SA" sz="2000" b="1" baseline="0" dirty="0" smtClean="0"/>
                        <a:t>صندوق غير هادف للربح</a:t>
                      </a:r>
                    </a:p>
                    <a:p>
                      <a:pPr rtl="1">
                        <a:buFont typeface="Arial" pitchFamily="34" charset="0"/>
                        <a:buNone/>
                      </a:pPr>
                      <a:r>
                        <a:rPr lang="ar-SA" sz="2000" b="1" baseline="0" dirty="0" smtClean="0"/>
                        <a:t>أنشأته جمعية الملك عبدالعزيز الخيرية النسائية في القصيم و ذلك لتقديم قروض ميسرة للنساء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00150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برامج توطين</a:t>
                      </a:r>
                      <a:r>
                        <a:rPr lang="ar-SA" sz="2000" b="1" baseline="0" dirty="0" smtClean="0"/>
                        <a:t> الوظائف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1423 هـ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baseline="0" dirty="0" smtClean="0"/>
                        <a:t>برامج تهتم بتوطين الوظائف من خلال البرامج التدريبية و التأهيلية</a:t>
                      </a:r>
                    </a:p>
                    <a:p>
                      <a:pPr rtl="1"/>
                      <a:endParaRPr lang="ar-SA" sz="2000" b="1" baseline="0" dirty="0" smtClean="0"/>
                    </a:p>
                    <a:p>
                      <a:pPr rtl="1"/>
                      <a:endParaRPr lang="ar-SA" sz="2000" b="1" baseline="0" dirty="0" smtClean="0"/>
                    </a:p>
                    <a:p>
                      <a:pPr rtl="1"/>
                      <a:endParaRPr lang="ar-SA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16561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الدعم المقدم للمشروعات الصغيرة من مؤسسات القطاع العام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business-loan-refinancing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051212" y="3068960"/>
            <a:ext cx="518457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اعتنت خطط التنمية الخمسية في المملكة بتوجيه الاهتمام نحو المنشآت الصغيرة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أوصت الخطة الخامسة بتطوير الأنظمة و اللوائح التي تدعم الاقتصاد الوطني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أوصت الخطة السادسة إلى تعميق الحوار بين الحكومة و القطاع الخاص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تؤكد خطة السابعة على دور المؤسسات الصغيرة  بالتغلب على بعض المعوقات التى تحد من أنشطها</a:t>
            </a:r>
            <a:endParaRPr lang="ar-SA" sz="28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خطط التنمية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708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3090664" cy="321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مؤسسة تمويل حكومية تأسست عام 1971 م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لدعم المواطنين و تمويل نشاطاتهم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قروض بدون فوائد للمواطنين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26 فرع في مناطق المملكة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قروض مهنية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بنك التسليف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تمويل مختلف مجالات النشاط الزراعي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الإقراض الزراعي الميسر و تقديم الإعانات الزراعية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70 فرع في مناطق المملكة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قروض ميسرة بدون فوائد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بنك الزراعي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pd1883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2921763" cy="354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مؤسسة اجتماعية لتقديم الخدمات للفقراء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غرض الصندوق هو تحسين ظروف الفقراء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يوفر الخدمات الاستشارية للمشروعات الصغيرة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يقوم بدور تكاملي مع الجهات الأخرى (حكومية و أهلية)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مصادر التمويل: محصصات الدولة العينية و المالية...التبرعات... الصدقات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الصندوق الخيري الوطني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Vertical Scroll 7"/>
          <p:cNvSpPr/>
          <p:nvPr/>
        </p:nvSpPr>
        <p:spPr>
          <a:xfrm rot="20984553">
            <a:off x="168439" y="721281"/>
            <a:ext cx="2016224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www.cffpa.org</a:t>
            </a:r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eaLnBrk="1" hangingPunct="1"/>
            <a:r>
              <a:rPr lang="ar-SA" b="1" dirty="0" smtClean="0">
                <a:cs typeface="Simplified Arabic" pitchFamily="2" charset="-78"/>
              </a:rPr>
              <a:t>المحتويات</a:t>
            </a:r>
            <a:endParaRPr lang="en-US" b="1" dirty="0" smtClean="0">
              <a:cs typeface="Simplified Arabic" pitchFamily="2" charset="-78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29600" cy="410423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الإجراءات النظامية لتأسيس المنشآة الصغيرة</a:t>
            </a:r>
          </a:p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دعم المنشآت الصغيرة في المملكة</a:t>
            </a:r>
          </a:p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دعم مؤسسات القطاع العام</a:t>
            </a:r>
          </a:p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دعم مؤسسات القطاع الخاص</a:t>
            </a:r>
          </a:p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البرامج المقترحة لدعم المشروعات الصغيرة في المملكة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bigstockphoto_key_to_success_5096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99695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مؤسسة خيرية تهدف إلى تقديم الدعم المالي و الفني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جاءت الفكرة من التجربة البريطانية الناجحة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شروط التمتع بمزايا الصندوق: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مواطنين أو مواطنات (18-35 سنة)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ليس لديهم مصدر مالى آخر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فكرة متكاملة عن المنشآة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المهارة و المعرفة الكافية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صندوق المئوية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0984553">
            <a:off x="598711" y="813073"/>
            <a:ext cx="2238439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www.tcf.org.com</a:t>
            </a:r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دعم مالي على شكل قروض ميسرة للاستثمارات الصناعية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استشارات فنية و إدارية و مالية و تسويقية للمشاريع المقترضة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برنامج ”كفالة تمويل المنشآت الصغيرة و المتوسطة“</a:t>
            </a: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صندوق التنمية الصناعية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0984553">
            <a:off x="239598" y="874747"/>
            <a:ext cx="2122371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www.sidf.gov.sa</a:t>
            </a:r>
            <a:endParaRPr lang="en-US" b="1" dirty="0" smtClean="0">
              <a:latin typeface="Times New Roman" pitchFamily="18" charset="0"/>
              <a:cs typeface="Simplified Arabic" pitchFamily="2" charset="-78"/>
            </a:endParaRPr>
          </a:p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تم تأسيس هذا الصندوق لتسهيل توظيف المواطنين السعوديين و تدريبهم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تشجيع </a:t>
            </a: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للعمل في القطاع الخاص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تقديم الإعانات من أجل تأهيل القوى العاملة الوطنية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المشاركة في التكاليف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تحمل نسبة من راتب من يتم توظيفه في منشآت القطاع الخاص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القيام بالبحوث و الدراسات المتعلقة بأنشطه</a:t>
            </a: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980728"/>
            <a:ext cx="6933456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صندوق تنمية الموارد البشرية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0984553">
            <a:off x="166406" y="671923"/>
            <a:ext cx="2270615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www.hrdf.org.sa</a:t>
            </a:r>
            <a:endParaRPr lang="en-US" b="1" dirty="0" smtClean="0">
              <a:latin typeface="Times New Roman" pitchFamily="18" charset="0"/>
              <a:cs typeface="Simplified Arabic" pitchFamily="2" charset="-78"/>
            </a:endParaRPr>
          </a:p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يهدف هذا البرنامج بشكل أساسي إلى تأهيل الشباب السعودي للعمل في القطاع الخاص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الإشراف على المشاريع التأهيلية و التوظيفية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تعزيز العمل التكاملي المشترك بين كافة الجهات التدريبية </a:t>
            </a: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و التوظيفية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الاستفادة من صندوق تنمية الموارد البشرية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Simplified Arabic" pitchFamily="2" charset="-78"/>
              </a:rPr>
              <a:t>برامج الأمير فيصل بن بندر في القصيم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Simplified Arabic" pitchFamily="2" charset="-78"/>
              </a:rPr>
              <a:t>برامج الأمير محمد بن فهد في المنطقة الشرقية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برامج توطين الوظائف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برامج تدريبية لتأهيل الشباب و الشابات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مركز تنمية </a:t>
            </a:r>
            <a:r>
              <a:rPr lang="ar-SA" sz="2400" b="1" smtClean="0">
                <a:latin typeface="Times New Roman" pitchFamily="18" charset="0"/>
                <a:cs typeface="Simplified Arabic" pitchFamily="2" charset="-78"/>
              </a:rPr>
              <a:t>المنشآت </a:t>
            </a:r>
            <a:r>
              <a:rPr lang="ar-SA" sz="2400" b="1" smtClean="0">
                <a:latin typeface="Times New Roman" pitchFamily="18" charset="0"/>
                <a:cs typeface="Simplified Arabic" pitchFamily="2" charset="-78"/>
              </a:rPr>
              <a:t>الصغيرة</a:t>
            </a:r>
            <a:endParaRPr lang="ar-SA" sz="2400" b="1" dirty="0" smtClean="0">
              <a:latin typeface="Times New Roman" pitchFamily="18" charset="0"/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تأهيل الشباب و الشابات للعمل الحر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دعم فني و إداري 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تيسير حصولهم على التمويل اللازم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دعم و تسهيل التراخيص و الإجراءات القانونية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المؤسسة العامة للتدريب التقني و المهني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8208912" cy="4680297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جامعة الملك سعود بالرياض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يهتم بتنمية التفكير الريادي 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تتمحور أنشطته حول خمس مجالات رئيسية: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التعليم, التدريب, الاستشارة, البحث, الاتصال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جمعية ريادة الأعمال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برامج غير أكادمية... زمالة بالتعاون مع جامعة جون شوبنق السويدية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برامج ”حليف“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معهد الأمير سلمان لريادة الأعمال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1134254">
            <a:off x="151203" y="1770109"/>
            <a:ext cx="3217403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www.e-center.ksu.edu.sa</a:t>
            </a:r>
            <a:endParaRPr lang="en-US" b="1" dirty="0" smtClean="0">
              <a:latin typeface="Times New Roman" pitchFamily="18" charset="0"/>
              <a:cs typeface="Simplified Arabic" pitchFamily="2" charset="-78"/>
            </a:endParaRPr>
          </a:p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  <p:pic>
        <p:nvPicPr>
          <p:cNvPr id="10" name="Picture 9" descr="%D8%B1%D9%8A%D8%A7%D8%AF%D8%A9%20%D8%A7%D9%84%D8%A3%D8%B9%D9%85%D8%A7%D9%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013177"/>
            <a:ext cx="3825586" cy="1401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gi-consulting-project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5544616" cy="415846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229600" cy="1944216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الدعم المقدم للمشروعات الصغيرة من مؤسسات القطاع الخاص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تقدم المعلومات لخدمة المؤسسات السعودية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تعمل على إرشادهم إلى الجهات ذات العلاقة بتأسيس المنشآت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إنشاء مراكز متخصصة لرعاية و خدمة المنشآت الصغيرة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مساعدة فنية و تقديم معلومات و نشاط بحثي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إقامة الندوات و اللقاءات العلمية حول المنشآت الصغيرة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المشاركة في اللجان الحكومية بهدف تنمية المنشآت الصغيرة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980728"/>
            <a:ext cx="6213376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الغرف التجارية الصناعية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1227081">
            <a:off x="362411" y="836775"/>
            <a:ext cx="2708581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www.chamber.org.sa</a:t>
            </a:r>
            <a:endParaRPr lang="en-US" b="1" dirty="0" smtClean="0">
              <a:latin typeface="Times New Roman" pitchFamily="18" charset="0"/>
              <a:cs typeface="Simplified Arabic" pitchFamily="2" charset="-78"/>
            </a:endParaRPr>
          </a:p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توفير الدعم المادي قصير الأجل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برامج تدريبية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البنك الأهلي: برنامج استراتيجي لتدريب أصحاب المنشآت الصغيرة 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بالتعاون مع الغرفة التجارية الصناعية بجدة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يفدف لتزويد لشباب السعودي بالمعرفة و المهارات اللازمة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البنوك التجارية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351838" cy="4608289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برنامج خدمة المجتمع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Simplified Arabic" pitchFamily="2" charset="-78"/>
              </a:rPr>
              <a:t>غير هادف للربح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Simplified Arabic" pitchFamily="2" charset="-78"/>
              </a:rPr>
              <a:t>للتأهيل المهني و الحرفي, للتطوير الإداري و القيادي, لدعم المشاريع الصغيرة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Simplified Arabic" pitchFamily="2" charset="-78"/>
              </a:rPr>
              <a:t>للخدمات الطبية و الاجتماعية و الإنسانية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برنامج تمليك سيارات الأجرة العامة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برنامج تمليك سيارات النقل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برنامج جرامين للأسر المنتجة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7149480" cy="720080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برنامج عبداللطيف جميل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1227081">
            <a:off x="433466" y="696757"/>
            <a:ext cx="2339769" cy="865346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www.aljprog.org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140968"/>
            <a:ext cx="3528392" cy="3528392"/>
          </a:xfrm>
          <a:prstGeom prst="rect">
            <a:avLst/>
          </a:prstGeom>
        </p:spPr>
      </p:pic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2816"/>
            <a:ext cx="8424738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spc="-150" dirty="0" smtClean="0">
                <a:cs typeface="Simplified Arabic" pitchFamily="2" charset="-78"/>
              </a:rPr>
              <a:t>هناك العديد من الجهات ذات الاختصاص مكلفة بتسهيل الإجراءات النظامية الخاصة بتأسيس المشاريع و المؤسسات</a:t>
            </a:r>
            <a:endParaRPr lang="ar-SA" sz="28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35902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sz="4000" b="1" dirty="0" smtClean="0"/>
              <a:t>الإجراءات النظامية لتأسيس المنشآة الصغيرة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351838" cy="4392265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جمعية الملك عبد العزيز الخيرية النسائية في مدينة بريدة بالقصيم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منح قروض للنساء 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يهدف إلى تفعيل دور المرأة التنموي 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شروط: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تكون المرأة سعودية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تجيد القراءة و الكتابة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/>
          <a:lstStyle/>
          <a:p>
            <a:pPr lvl="2"/>
            <a:r>
              <a:rPr lang="ar-SA" b="1" dirty="0" smtClean="0">
                <a:latin typeface="Times New Roman" pitchFamily="18" charset="0"/>
                <a:cs typeface="Simplified Arabic" pitchFamily="2" charset="-78"/>
              </a:rPr>
              <a:t>صندوق القروض الدوارة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132856"/>
            <a:ext cx="8351838" cy="3888209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توفير الخدمات المالية لرائدات الأعمال 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في المنطقة الشرقية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80728"/>
            <a:ext cx="6789440" cy="1152128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صندوق الأمير سلطان لدعم المنشآت الصغيرة للسيدات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 rot="21227081">
            <a:off x="146697" y="793670"/>
            <a:ext cx="1910260" cy="827723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800" b="1" dirty="0" smtClean="0">
                <a:latin typeface="Times New Roman" pitchFamily="18" charset="0"/>
                <a:cs typeface="Simplified Arabic" pitchFamily="2" charset="-78"/>
                <a:hlinkClick r:id="rId2"/>
              </a:rPr>
              <a:t>www.psf.org.sa</a:t>
            </a:r>
            <a:endParaRPr lang="ar-SA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b="1" dirty="0" smtClean="0">
                <a:latin typeface="Times New Roman" pitchFamily="18" charset="0"/>
                <a:cs typeface="Simplified Arabic" pitchFamily="2" charset="-78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6561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البرامج المقترحة لدعم المنشآت الصغيرة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untitled.bmp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2627785" y="2276873"/>
            <a:ext cx="3672408" cy="393986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536281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هي منظومة متكاملة تعتبر كل مشروع صغير كأنه وليد يحتاج إلى الرعاية الفائقة و الاهتمام الشامل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تعريف آخر... ”</a:t>
            </a:r>
            <a:r>
              <a:rPr lang="ar-SA" sz="2400" b="1" dirty="0" smtClean="0">
                <a:solidFill>
                  <a:srgbClr val="3366CC"/>
                </a:solidFill>
                <a:latin typeface="Times New Roman" pitchFamily="18" charset="0"/>
                <a:cs typeface="Simplified Arabic" pitchFamily="2" charset="-78"/>
              </a:rPr>
              <a:t>مؤسسات تتموية تعمل على دعم المبادرين من أصحاب أفكار المنشآت الطموحة الذين لا تتوافر لهم الموارد الكافية لتحقيق طموحاتهم و مساعدتهم على تأسيس هذه المنشآت و ذلك بتوفير بيئة متكاملة تقدم خدمات و دعم يؤديان إلى تطوير هذه المنشأت و زيادة معدل نموها و كفاءتها الاقتصادية إلى الحد الذي يضعها على بداية طريق النمو دون الحاجة إلى مساعدة خارجية</a:t>
            </a: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“</a:t>
            </a: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الحاضنات </a:t>
            </a:r>
            <a:r>
              <a:rPr lang="en-US" sz="4000" b="1" dirty="0" smtClean="0">
                <a:latin typeface="Times New Roman" pitchFamily="18" charset="0"/>
                <a:cs typeface="Simplified Arabic" pitchFamily="2" charset="-78"/>
              </a:rPr>
              <a:t>Incubators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536281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فترة زمنية تتراوح بين سنة إلى ثلاثة سنوات حسب معدل نمو المنشآة و نجاحه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تستمر علاقته بالحاضنة من خلال المتابعة المنتظمة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u="sng" dirty="0" smtClean="0">
                <a:latin typeface="Times New Roman" pitchFamily="18" charset="0"/>
                <a:cs typeface="Simplified Arabic" pitchFamily="2" charset="-78"/>
              </a:rPr>
              <a:t>دعم مادي</a:t>
            </a: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: توفير مكان لإقامة المنشآة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u="sng" dirty="0" smtClean="0">
                <a:latin typeface="Times New Roman" pitchFamily="18" charset="0"/>
                <a:cs typeface="Simplified Arabic" pitchFamily="2" charset="-78"/>
              </a:rPr>
              <a:t>دعم مالي</a:t>
            </a: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: القروض الميسرة 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u="sng" dirty="0" smtClean="0">
                <a:latin typeface="Times New Roman" pitchFamily="18" charset="0"/>
                <a:cs typeface="Simplified Arabic" pitchFamily="2" charset="-78"/>
              </a:rPr>
              <a:t>دعم فني</a:t>
            </a: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: عمل دراسة الجدوي و الاستشارات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برامج تدريبية 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تيسير إجراءات التراخيص و التسجيل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الحاضنات </a:t>
            </a:r>
            <a:r>
              <a:rPr lang="en-US" sz="4000" b="1" dirty="0" smtClean="0">
                <a:latin typeface="Times New Roman" pitchFamily="18" charset="0"/>
                <a:cs typeface="Simplified Arabic" pitchFamily="2" charset="-78"/>
              </a:rPr>
              <a:t>Incubators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creativit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267652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instorming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2420888"/>
            <a:ext cx="3186354" cy="4248472"/>
          </a:xfrm>
          <a:prstGeom prst="rect">
            <a:avLst/>
          </a:prstGeom>
        </p:spPr>
      </p:pic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536281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في المدى الطويل يمكن أن تساهم الحاضنات في: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استحداث متجات و خدمات جديدة تلبي احتياجات السوق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تكوين منشآت سعودية تساهم في التنمية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توليد فرص عمل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نشر ثقافة العمل الحر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الحد من ظاهرة تعثر المنشآت الصغيرة</a:t>
            </a: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الحاضنات </a:t>
            </a:r>
            <a:r>
              <a:rPr lang="en-US" sz="4000" b="1" dirty="0" smtClean="0">
                <a:latin typeface="Times New Roman" pitchFamily="18" charset="0"/>
                <a:cs typeface="Simplified Arabic" pitchFamily="2" charset="-78"/>
              </a:rPr>
              <a:t>Incubators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tolia_201257_XS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79512" y="2420888"/>
            <a:ext cx="3492896" cy="3672408"/>
          </a:xfrm>
          <a:prstGeom prst="rect">
            <a:avLst/>
          </a:prstGeom>
        </p:spPr>
      </p:pic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2204864"/>
            <a:ext cx="5040560" cy="3816201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هيئة حكومية خاصة بدعم و تنمية المنشآت الصغيرة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دعم من خلال أطراف قانونية و تشريعية ملائمة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غير ربحية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936104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الهيئة السعودية لدعم و تنمية المنشآت الصغيرة و المتوسطة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siness_Mod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933975" cy="3356992"/>
          </a:xfrm>
          <a:prstGeom prst="rect">
            <a:avLst/>
          </a:prstGeom>
        </p:spPr>
      </p:pic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2204864"/>
            <a:ext cx="5832648" cy="432048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u="sng" dirty="0" smtClean="0">
                <a:latin typeface="Times New Roman" pitchFamily="18" charset="0"/>
                <a:cs typeface="Simplified Arabic" pitchFamily="2" charset="-78"/>
              </a:rPr>
              <a:t>أهداف الهيئة: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تنمية و تطوير و دعم المنشآت الصغيرة 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توجيه المنشآت و زيادة القدرة العلمية و العملية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تحديد المنشآة النموذجي بهدف إيجاد صورة لمختلف القرارات التي يمكن حدوثها لرفع القدرة التعليمية لأصحاب المنشآت الصغيرة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تطوير البعد الإداري و التسويقي من خلال التدريب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936104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الهيئة السعودية لدعم و تنمية المنشآت الصغيرة و المتوسطة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siness_Mod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933975" cy="3356992"/>
          </a:xfrm>
          <a:prstGeom prst="rect">
            <a:avLst/>
          </a:prstGeom>
        </p:spPr>
      </p:pic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2204864"/>
            <a:ext cx="5184576" cy="3816201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u="sng" dirty="0" smtClean="0">
                <a:latin typeface="Times New Roman" pitchFamily="18" charset="0"/>
                <a:cs typeface="Simplified Arabic" pitchFamily="2" charset="-78"/>
              </a:rPr>
              <a:t>أهداف الهيئة: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تطوير الأبعاد اللازمة لنجاح التسويق 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الربط في الاقتصاد السعودي بين مدخلات و مخرجات الإنتاج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Simplified Arabic" pitchFamily="2" charset="-78"/>
              </a:rPr>
              <a:t>بناء قواعد المعلومات الخاصة بالمنشآت الصغيرة و تحديثها دورياً</a:t>
            </a: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936104"/>
          </a:xfrm>
        </p:spPr>
        <p:txBody>
          <a:bodyPr/>
          <a:lstStyle/>
          <a:p>
            <a:pPr lvl="2"/>
            <a:r>
              <a:rPr lang="ar-SA" sz="4000" b="1" dirty="0" smtClean="0">
                <a:latin typeface="Times New Roman" pitchFamily="18" charset="0"/>
                <a:cs typeface="Simplified Arabic" pitchFamily="2" charset="-78"/>
              </a:rPr>
              <a:t>الهيئة السعودية لدعم و تنمية المنشآت الصغيرة و المتوسطة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ced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2592288" cy="2834339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 algn="ctr">
              <a:buFontTx/>
              <a:buNone/>
            </a:pPr>
            <a:r>
              <a:rPr lang="en-US" sz="2800" b="1" dirty="0" smtClean="0">
                <a:cs typeface="Simplified Arabic" pitchFamily="2" charset="-78"/>
                <a:hlinkClick r:id="rId3"/>
              </a:rPr>
              <a:t>www.commerce.gov.com</a:t>
            </a:r>
            <a:endParaRPr lang="en-US" sz="2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تختص بالشئون التجارية و إصدار السجلات 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حصول على التصاريح الخاصة (النشاط الزراعي)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أنواع الصناعات السعودية و الإنتاج المحلي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الفرص المتاحة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ctr">
              <a:buFontTx/>
              <a:buNone/>
            </a:pPr>
            <a:endParaRPr lang="ar-SA" sz="4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9989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وزارة التجارة و الصناعة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 algn="ctr">
              <a:buFontTx/>
              <a:buNone/>
            </a:pPr>
            <a:r>
              <a:rPr lang="en-US" sz="2800" b="1" dirty="0" smtClean="0">
                <a:cs typeface="Simplified Arabic" pitchFamily="2" charset="-78"/>
                <a:hlinkClick r:id="rId2"/>
              </a:rPr>
              <a:t>www.mgf.gov.com</a:t>
            </a:r>
            <a:r>
              <a:rPr lang="en-US" sz="2800" b="1" dirty="0" smtClean="0">
                <a:cs typeface="Simplified Arabic" pitchFamily="2" charset="-78"/>
              </a:rPr>
              <a:t> </a:t>
            </a:r>
          </a:p>
          <a:p>
            <a:pPr marL="571500" indent="-457200">
              <a:lnSpc>
                <a:spcPct val="150000"/>
              </a:lnSpc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تهتم بالمنشآت المختلفة للتنمية الاقتصادية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ctr">
              <a:buFontTx/>
              <a:buNone/>
            </a:pPr>
            <a:endParaRPr lang="ar-SA" sz="4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9989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وزارة المالية و الاقتصاد الوطني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business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573016"/>
            <a:ext cx="3639840" cy="272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784976" cy="4680520"/>
          </a:xfrm>
        </p:spPr>
        <p:txBody>
          <a:bodyPr/>
          <a:lstStyle/>
          <a:p>
            <a:pPr marL="571500" indent="-457200" algn="ctr">
              <a:buFontTx/>
              <a:buNone/>
            </a:pPr>
            <a:r>
              <a:rPr lang="en-US" sz="2800" b="1" dirty="0" smtClean="0">
                <a:cs typeface="Simplified Arabic" pitchFamily="2" charset="-78"/>
                <a:hlinkClick r:id="rId2"/>
              </a:rPr>
              <a:t>www.agwal.gov.com</a:t>
            </a:r>
            <a:r>
              <a:rPr lang="en-US" dirty="0" smtClean="0">
                <a:cs typeface="Simplified Arabic" pitchFamily="2" charset="-78"/>
              </a:rPr>
              <a:t> 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تهتم بالمؤسسات التي ترغب في مزاولة النشاط الزراعي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توفر معلومات فنية متعلقة بالزراعة و طرق تسويق المحاصيل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التراخيص الخاصة بالمنشآت الزراعية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ctr">
              <a:buFontTx/>
              <a:buNone/>
            </a:pPr>
            <a:endParaRPr lang="ar-SA" sz="4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9989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وزارة الزراعة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784976" cy="4680520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تعنى البلديات بالشروط اللازم توافرها في التراخيص التي تمنح لمزاولة بعض الأنشطة مثل المحلات التجارية و المطاعم و الخ</a:t>
            </a:r>
          </a:p>
          <a:p>
            <a:pPr marL="571500" indent="-457200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ctr">
              <a:buFontTx/>
              <a:buNone/>
            </a:pPr>
            <a:endParaRPr lang="ar-SA" sz="4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9989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الأمانة و البلديات الفرعية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fastfoodlog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789040"/>
            <a:ext cx="2088232" cy="26903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784976" cy="4680520"/>
          </a:xfrm>
        </p:spPr>
        <p:txBody>
          <a:bodyPr/>
          <a:lstStyle/>
          <a:p>
            <a:pPr marL="571500" indent="-457200" algn="ctr">
              <a:buFontTx/>
              <a:buNone/>
            </a:pPr>
            <a:r>
              <a:rPr lang="en-US" sz="2800" b="1" dirty="0" smtClean="0">
                <a:cs typeface="Simplified Arabic" pitchFamily="2" charset="-78"/>
                <a:hlinkClick r:id="rId2"/>
              </a:rPr>
              <a:t>www.saudinf.com</a:t>
            </a:r>
            <a:r>
              <a:rPr lang="en-US" sz="2800" b="1" dirty="0" smtClean="0">
                <a:cs typeface="Simplified Arabic" pitchFamily="2" charset="-78"/>
              </a:rPr>
              <a:t>  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تساعد في الحصول على رخصة إعلامية لمزاولة نشاط تجاري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مثل تراخيص محلات التصوير و النسخ و الإعلان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ctr">
              <a:buFontTx/>
              <a:buNone/>
            </a:pPr>
            <a:endParaRPr lang="ar-SA" sz="4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9989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وزارة الإعلام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news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0" y="3933825"/>
            <a:ext cx="2857500" cy="2924175"/>
          </a:xfrm>
          <a:prstGeom prst="rect">
            <a:avLst/>
          </a:prstGeom>
        </p:spPr>
      </p:pic>
      <p:pic>
        <p:nvPicPr>
          <p:cNvPr id="11" name="Picture 10" descr="news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933825"/>
            <a:ext cx="285750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568952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dirty="0" smtClean="0">
                <a:cs typeface="Simplified Arabic" pitchFamily="2" charset="-78"/>
              </a:rPr>
              <a:t>مكتب العمل والعمال</a:t>
            </a:r>
          </a:p>
          <a:p>
            <a:pPr marL="571500" indent="-457200">
              <a:lnSpc>
                <a:spcPct val="150000"/>
              </a:lnSpc>
            </a:pPr>
            <a:r>
              <a:rPr lang="ar-SA" dirty="0" smtClean="0">
                <a:cs typeface="Simplified Arabic" pitchFamily="2" charset="-78"/>
              </a:rPr>
              <a:t>مصلحة الزكاة و الدخل</a:t>
            </a:r>
          </a:p>
          <a:p>
            <a:pPr marL="571500" indent="-457200">
              <a:lnSpc>
                <a:spcPct val="150000"/>
              </a:lnSpc>
            </a:pPr>
            <a:r>
              <a:rPr lang="ar-SA" dirty="0" smtClean="0">
                <a:cs typeface="Simplified Arabic" pitchFamily="2" charset="-78"/>
              </a:rPr>
              <a:t>إدارة الجوازات</a:t>
            </a:r>
          </a:p>
          <a:p>
            <a:pPr marL="571500" indent="-457200">
              <a:lnSpc>
                <a:spcPct val="150000"/>
              </a:lnSpc>
            </a:pPr>
            <a:r>
              <a:rPr lang="ar-SA" dirty="0" smtClean="0">
                <a:cs typeface="Simplified Arabic" pitchFamily="2" charset="-78"/>
              </a:rPr>
              <a:t>مصلحة الجمارك</a:t>
            </a:r>
          </a:p>
          <a:p>
            <a:pPr marL="571500" indent="-457200">
              <a:lnSpc>
                <a:spcPct val="150000"/>
              </a:lnSpc>
            </a:pPr>
            <a:r>
              <a:rPr lang="ar-SA" dirty="0" smtClean="0">
                <a:cs typeface="Simplified Arabic" pitchFamily="2" charset="-78"/>
              </a:rPr>
              <a:t>المؤسسة العامة للتأمينات الاجتماعية</a:t>
            </a:r>
            <a:endParaRPr lang="ar-SA" sz="3600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692696"/>
            <a:ext cx="8229600" cy="12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2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 smtClean="0">
                <a:solidFill>
                  <a:schemeClr val="tx2"/>
                </a:solidFill>
                <a:cs typeface="Simplified Arabic" pitchFamily="2" charset="-78"/>
              </a:rPr>
              <a:t>جهات حكومية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Simplified Arabic" pitchFamily="2" charset="-78"/>
            </a:endParaRPr>
          </a:p>
        </p:txBody>
      </p:sp>
      <p:pic>
        <p:nvPicPr>
          <p:cNvPr id="7" name="Picture 6" descr="corpo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06676"/>
            <a:ext cx="3024336" cy="30139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C973626CBEE44B718E66BB1636377" ma:contentTypeVersion="0" ma:contentTypeDescription="Create a new document." ma:contentTypeScope="" ma:versionID="56f2ceaadbc22f129839ef05ce48ec4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C23EF9F-345A-4E10-860C-E84974398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EDD80-5448-4C1E-B6CE-7D9013EA8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A596A9B-0283-4169-BC17-1E46E6B898A6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2029</TotalTime>
  <Words>1357</Words>
  <Application>Microsoft Office PowerPoint</Application>
  <PresentationFormat>عرض على الشاشة (3:4)‏</PresentationFormat>
  <Paragraphs>249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Diseño predeterminado</vt:lpstr>
      <vt:lpstr>صور دعم المنشآت الصغيرة في المملكة العربية السعودية د. وفاء المبيريك  </vt:lpstr>
      <vt:lpstr>المحتويات</vt:lpstr>
      <vt:lpstr>الإجراءات النظامية لتأسيس المنشآة الصغيرة</vt:lpstr>
      <vt:lpstr>وزارة التجارة و الصناعة</vt:lpstr>
      <vt:lpstr>وزارة المالية و الاقتصاد الوطني</vt:lpstr>
      <vt:lpstr>وزارة الزراعة</vt:lpstr>
      <vt:lpstr>الأمانة و البلديات الفرعية</vt:lpstr>
      <vt:lpstr>وزارة الإعلام</vt:lpstr>
      <vt:lpstr>الشريحة 9</vt:lpstr>
      <vt:lpstr>الجهود الداعمة للمنشآت الصغيرة في المملكة العربية السعودية</vt:lpstr>
      <vt:lpstr>الشريحة 11</vt:lpstr>
      <vt:lpstr>الشريحة 12</vt:lpstr>
      <vt:lpstr>الشريحة 13</vt:lpstr>
      <vt:lpstr>الشريحة 14</vt:lpstr>
      <vt:lpstr>الدعم المقدم للمشروعات الصغيرة من مؤسسات القطاع العام</vt:lpstr>
      <vt:lpstr>خطط التنمية</vt:lpstr>
      <vt:lpstr>بنك التسليف</vt:lpstr>
      <vt:lpstr>بنك الزراعي</vt:lpstr>
      <vt:lpstr>الصندوق الخيري الوطني</vt:lpstr>
      <vt:lpstr>صندوق المئوية</vt:lpstr>
      <vt:lpstr>صندوق التنمية الصناعية</vt:lpstr>
      <vt:lpstr>صندوق تنمية الموارد البشرية</vt:lpstr>
      <vt:lpstr>برامج توطين الوظائف</vt:lpstr>
      <vt:lpstr>المؤسسة العامة للتدريب التقني و المهني</vt:lpstr>
      <vt:lpstr>معهد الأمير سلمان لريادة الأعمال</vt:lpstr>
      <vt:lpstr>الدعم المقدم للمشروعات الصغيرة من مؤسسات القطاع الخاص</vt:lpstr>
      <vt:lpstr>الغرف التجارية الصناعية</vt:lpstr>
      <vt:lpstr>البنوك التجارية</vt:lpstr>
      <vt:lpstr>برنامج عبداللطيف جميل</vt:lpstr>
      <vt:lpstr>صندوق القروض الدوارة</vt:lpstr>
      <vt:lpstr>صندوق الأمير سلطان لدعم المنشآت الصغيرة للسيدات</vt:lpstr>
      <vt:lpstr>البرامج المقترحة لدعم المنشآت الصغيرة</vt:lpstr>
      <vt:lpstr>الحاضنات Incubators</vt:lpstr>
      <vt:lpstr>الحاضنات Incubators</vt:lpstr>
      <vt:lpstr>الحاضنات Incubators</vt:lpstr>
      <vt:lpstr>الهيئة السعودية لدعم و تنمية المنشآت الصغيرة و المتوسطة</vt:lpstr>
      <vt:lpstr>الهيئة السعودية لدعم و تنمية المنشآت الصغيرة و المتوسطة</vt:lpstr>
      <vt:lpstr>الهيئة السعودية لدعم و تنمية المنشآت الصغيرة و المتوسطة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سلوك المستهلك</dc:title>
  <dc:creator>family</dc:creator>
  <cp:lastModifiedBy>User</cp:lastModifiedBy>
  <cp:revision>539</cp:revision>
  <dcterms:created xsi:type="dcterms:W3CDTF">2006-09-18T09:45:53Z</dcterms:created>
  <dcterms:modified xsi:type="dcterms:W3CDTF">2011-04-29T09:07:07Z</dcterms:modified>
</cp:coreProperties>
</file>