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4" r:id="rId4"/>
  </p:sldMasterIdLst>
  <p:notesMasterIdLst>
    <p:notesMasterId r:id="rId38"/>
  </p:notesMasterIdLst>
  <p:handoutMasterIdLst>
    <p:handoutMasterId r:id="rId39"/>
  </p:handoutMasterIdLst>
  <p:sldIdLst>
    <p:sldId id="279" r:id="rId5"/>
    <p:sldId id="375" r:id="rId6"/>
    <p:sldId id="374" r:id="rId7"/>
    <p:sldId id="348" r:id="rId8"/>
    <p:sldId id="349" r:id="rId9"/>
    <p:sldId id="350" r:id="rId10"/>
    <p:sldId id="318" r:id="rId11"/>
    <p:sldId id="319" r:id="rId12"/>
    <p:sldId id="351" r:id="rId13"/>
    <p:sldId id="353" r:id="rId14"/>
    <p:sldId id="354" r:id="rId15"/>
    <p:sldId id="376" r:id="rId16"/>
    <p:sldId id="320" r:id="rId17"/>
    <p:sldId id="355" r:id="rId18"/>
    <p:sldId id="356" r:id="rId19"/>
    <p:sldId id="357" r:id="rId20"/>
    <p:sldId id="296" r:id="rId21"/>
    <p:sldId id="358" r:id="rId22"/>
    <p:sldId id="359" r:id="rId23"/>
    <p:sldId id="360" r:id="rId24"/>
    <p:sldId id="361" r:id="rId25"/>
    <p:sldId id="377" r:id="rId26"/>
    <p:sldId id="363" r:id="rId27"/>
    <p:sldId id="378" r:id="rId28"/>
    <p:sldId id="365" r:id="rId29"/>
    <p:sldId id="366" r:id="rId30"/>
    <p:sldId id="379" r:id="rId31"/>
    <p:sldId id="368" r:id="rId32"/>
    <p:sldId id="369" r:id="rId33"/>
    <p:sldId id="370" r:id="rId34"/>
    <p:sldId id="380" r:id="rId35"/>
    <p:sldId id="381" r:id="rId36"/>
    <p:sldId id="382" r:id="rId37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00FF"/>
    <a:srgbClr val="5F84CD"/>
    <a:srgbClr val="0C7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3" d="100"/>
          <a:sy n="73" d="100"/>
        </p:scale>
        <p:origin x="171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647681-7C7D-4364-A02A-719CE639CA11}" type="doc">
      <dgm:prSet loTypeId="urn:microsoft.com/office/officeart/2005/8/layout/gear1" loCatId="cycle" qsTypeId="urn:microsoft.com/office/officeart/2005/8/quickstyle/3d1" qsCatId="3D" csTypeId="urn:microsoft.com/office/officeart/2005/8/colors/accent2_3" csCatId="accent2" phldr="1"/>
      <dgm:spPr/>
    </dgm:pt>
    <dgm:pt modelId="{7902EC58-4381-4585-9662-5847B5750CF3}">
      <dgm:prSet phldrT="[Text]"/>
      <dgm:spPr/>
      <dgm:t>
        <a:bodyPr/>
        <a:lstStyle/>
        <a:p>
          <a:pPr rtl="1"/>
          <a:r>
            <a:rPr lang="ar-SA" dirty="0"/>
            <a:t>صاحب العمل</a:t>
          </a:r>
        </a:p>
      </dgm:t>
    </dgm:pt>
    <dgm:pt modelId="{7925AD2E-2C69-4DBC-B5B6-13B716DED080}" type="parTrans" cxnId="{0D41F007-7F8B-4281-8555-965AE8ACBE3F}">
      <dgm:prSet/>
      <dgm:spPr/>
      <dgm:t>
        <a:bodyPr/>
        <a:lstStyle/>
        <a:p>
          <a:pPr rtl="1"/>
          <a:endParaRPr lang="ar-SA"/>
        </a:p>
      </dgm:t>
    </dgm:pt>
    <dgm:pt modelId="{07FB0BC4-C4D9-472B-AE7E-199151074F2F}" type="sibTrans" cxnId="{0D41F007-7F8B-4281-8555-965AE8ACBE3F}">
      <dgm:prSet/>
      <dgm:spPr/>
      <dgm:t>
        <a:bodyPr/>
        <a:lstStyle/>
        <a:p>
          <a:pPr rtl="1"/>
          <a:endParaRPr lang="ar-SA"/>
        </a:p>
      </dgm:t>
    </dgm:pt>
    <dgm:pt modelId="{A7F18C04-AA56-40BD-9CCB-E90921D04C34}">
      <dgm:prSet phldrT="[Text]"/>
      <dgm:spPr/>
      <dgm:t>
        <a:bodyPr/>
        <a:lstStyle/>
        <a:p>
          <a:pPr rtl="1"/>
          <a:r>
            <a:rPr lang="ar-SA" dirty="0"/>
            <a:t>البيئة</a:t>
          </a:r>
        </a:p>
      </dgm:t>
    </dgm:pt>
    <dgm:pt modelId="{F1DC095E-5832-4206-B10D-AED8319A7439}" type="parTrans" cxnId="{EF46E0C4-E8F4-4929-B5AE-61575BCEF61C}">
      <dgm:prSet/>
      <dgm:spPr/>
      <dgm:t>
        <a:bodyPr/>
        <a:lstStyle/>
        <a:p>
          <a:pPr rtl="1"/>
          <a:endParaRPr lang="ar-SA"/>
        </a:p>
      </dgm:t>
    </dgm:pt>
    <dgm:pt modelId="{49FA6AA8-E4E2-4FB5-B5B0-6C72BEB9C561}" type="sibTrans" cxnId="{EF46E0C4-E8F4-4929-B5AE-61575BCEF61C}">
      <dgm:prSet/>
      <dgm:spPr/>
      <dgm:t>
        <a:bodyPr/>
        <a:lstStyle/>
        <a:p>
          <a:pPr rtl="1"/>
          <a:endParaRPr lang="ar-SA"/>
        </a:p>
      </dgm:t>
    </dgm:pt>
    <dgm:pt modelId="{FC114E30-1A16-424D-AAAC-4DDFB90FF34F}">
      <dgm:prSet phldrT="[Text]"/>
      <dgm:spPr/>
      <dgm:t>
        <a:bodyPr/>
        <a:lstStyle/>
        <a:p>
          <a:pPr rtl="1"/>
          <a:r>
            <a:rPr lang="ar-SA" dirty="0"/>
            <a:t>المنشأة</a:t>
          </a:r>
        </a:p>
      </dgm:t>
    </dgm:pt>
    <dgm:pt modelId="{8A607C71-63EB-427A-8551-9411E69DB48A}" type="parTrans" cxnId="{7EE34CDC-3FAC-49D8-AFD3-2E1D5E71A60B}">
      <dgm:prSet/>
      <dgm:spPr/>
      <dgm:t>
        <a:bodyPr/>
        <a:lstStyle/>
        <a:p>
          <a:pPr rtl="1"/>
          <a:endParaRPr lang="ar-SA"/>
        </a:p>
      </dgm:t>
    </dgm:pt>
    <dgm:pt modelId="{209785CC-BDFE-4ED6-BAD0-CCAA258E1DCE}" type="sibTrans" cxnId="{7EE34CDC-3FAC-49D8-AFD3-2E1D5E71A60B}">
      <dgm:prSet/>
      <dgm:spPr/>
      <dgm:t>
        <a:bodyPr/>
        <a:lstStyle/>
        <a:p>
          <a:pPr rtl="1"/>
          <a:endParaRPr lang="ar-SA"/>
        </a:p>
      </dgm:t>
    </dgm:pt>
    <dgm:pt modelId="{62B50937-91B5-44EF-BD9E-0BE3B2CB6326}" type="pres">
      <dgm:prSet presAssocID="{E1647681-7C7D-4364-A02A-719CE639CA1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157400A-D8A4-460E-B74A-BF8954D2F707}" type="pres">
      <dgm:prSet presAssocID="{7902EC58-4381-4585-9662-5847B5750CF3}" presName="gear1" presStyleLbl="node1" presStyleIdx="0" presStyleCnt="3">
        <dgm:presLayoutVars>
          <dgm:chMax val="1"/>
          <dgm:bulletEnabled val="1"/>
        </dgm:presLayoutVars>
      </dgm:prSet>
      <dgm:spPr/>
    </dgm:pt>
    <dgm:pt modelId="{A6062271-FC7C-4F96-AEBE-7D074BC6DC59}" type="pres">
      <dgm:prSet presAssocID="{7902EC58-4381-4585-9662-5847B5750CF3}" presName="gear1srcNode" presStyleLbl="node1" presStyleIdx="0" presStyleCnt="3"/>
      <dgm:spPr/>
    </dgm:pt>
    <dgm:pt modelId="{F360CCAB-1873-4BAD-8A9A-2659B9229643}" type="pres">
      <dgm:prSet presAssocID="{7902EC58-4381-4585-9662-5847B5750CF3}" presName="gear1dstNode" presStyleLbl="node1" presStyleIdx="0" presStyleCnt="3"/>
      <dgm:spPr/>
    </dgm:pt>
    <dgm:pt modelId="{00F1106B-2F53-4ACA-8608-268B8757241F}" type="pres">
      <dgm:prSet presAssocID="{A7F18C04-AA56-40BD-9CCB-E90921D04C34}" presName="gear2" presStyleLbl="node1" presStyleIdx="1" presStyleCnt="3">
        <dgm:presLayoutVars>
          <dgm:chMax val="1"/>
          <dgm:bulletEnabled val="1"/>
        </dgm:presLayoutVars>
      </dgm:prSet>
      <dgm:spPr/>
    </dgm:pt>
    <dgm:pt modelId="{686ED86C-8FAF-4DB9-B6C0-62122759ACE9}" type="pres">
      <dgm:prSet presAssocID="{A7F18C04-AA56-40BD-9CCB-E90921D04C34}" presName="gear2srcNode" presStyleLbl="node1" presStyleIdx="1" presStyleCnt="3"/>
      <dgm:spPr/>
    </dgm:pt>
    <dgm:pt modelId="{BC38DFFA-FBB3-45B1-A1D1-DDA4A6D8A234}" type="pres">
      <dgm:prSet presAssocID="{A7F18C04-AA56-40BD-9CCB-E90921D04C34}" presName="gear2dstNode" presStyleLbl="node1" presStyleIdx="1" presStyleCnt="3"/>
      <dgm:spPr/>
    </dgm:pt>
    <dgm:pt modelId="{3284D30E-54F7-4F3F-B76E-2A5F54156472}" type="pres">
      <dgm:prSet presAssocID="{FC114E30-1A16-424D-AAAC-4DDFB90FF34F}" presName="gear3" presStyleLbl="node1" presStyleIdx="2" presStyleCnt="3"/>
      <dgm:spPr/>
    </dgm:pt>
    <dgm:pt modelId="{97F0E8FE-8E23-4F3E-BEC9-F0F06B272612}" type="pres">
      <dgm:prSet presAssocID="{FC114E30-1A16-424D-AAAC-4DDFB90FF34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A05F514-8B22-4C4D-9D78-9F978B287CC5}" type="pres">
      <dgm:prSet presAssocID="{FC114E30-1A16-424D-AAAC-4DDFB90FF34F}" presName="gear3srcNode" presStyleLbl="node1" presStyleIdx="2" presStyleCnt="3"/>
      <dgm:spPr/>
    </dgm:pt>
    <dgm:pt modelId="{395CB8CB-BBBD-4146-A7F5-AB86E2A625DF}" type="pres">
      <dgm:prSet presAssocID="{FC114E30-1A16-424D-AAAC-4DDFB90FF34F}" presName="gear3dstNode" presStyleLbl="node1" presStyleIdx="2" presStyleCnt="3"/>
      <dgm:spPr/>
    </dgm:pt>
    <dgm:pt modelId="{C7BF81F3-C601-4038-B015-49B6773841A3}" type="pres">
      <dgm:prSet presAssocID="{07FB0BC4-C4D9-472B-AE7E-199151074F2F}" presName="connector1" presStyleLbl="sibTrans2D1" presStyleIdx="0" presStyleCnt="3"/>
      <dgm:spPr/>
    </dgm:pt>
    <dgm:pt modelId="{E5C7DA1E-EB6C-4A5B-9F20-28BDFB93907A}" type="pres">
      <dgm:prSet presAssocID="{49FA6AA8-E4E2-4FB5-B5B0-6C72BEB9C561}" presName="connector2" presStyleLbl="sibTrans2D1" presStyleIdx="1" presStyleCnt="3"/>
      <dgm:spPr/>
    </dgm:pt>
    <dgm:pt modelId="{78FF5C73-098C-4AB4-8F09-916126045D35}" type="pres">
      <dgm:prSet presAssocID="{209785CC-BDFE-4ED6-BAD0-CCAA258E1DCE}" presName="connector3" presStyleLbl="sibTrans2D1" presStyleIdx="2" presStyleCnt="3"/>
      <dgm:spPr/>
    </dgm:pt>
  </dgm:ptLst>
  <dgm:cxnLst>
    <dgm:cxn modelId="{0D41F007-7F8B-4281-8555-965AE8ACBE3F}" srcId="{E1647681-7C7D-4364-A02A-719CE639CA11}" destId="{7902EC58-4381-4585-9662-5847B5750CF3}" srcOrd="0" destOrd="0" parTransId="{7925AD2E-2C69-4DBC-B5B6-13B716DED080}" sibTransId="{07FB0BC4-C4D9-472B-AE7E-199151074F2F}"/>
    <dgm:cxn modelId="{C3AE0014-337D-414A-8CD8-C017038023D6}" type="presOf" srcId="{7902EC58-4381-4585-9662-5847B5750CF3}" destId="{A6062271-FC7C-4F96-AEBE-7D074BC6DC59}" srcOrd="1" destOrd="0" presId="urn:microsoft.com/office/officeart/2005/8/layout/gear1"/>
    <dgm:cxn modelId="{948FC11A-FA45-4756-AE54-745BA3A52601}" type="presOf" srcId="{A7F18C04-AA56-40BD-9CCB-E90921D04C34}" destId="{BC38DFFA-FBB3-45B1-A1D1-DDA4A6D8A234}" srcOrd="2" destOrd="0" presId="urn:microsoft.com/office/officeart/2005/8/layout/gear1"/>
    <dgm:cxn modelId="{2FAD8F26-873A-41BB-AC1C-880BB49AAC7A}" type="presOf" srcId="{07FB0BC4-C4D9-472B-AE7E-199151074F2F}" destId="{C7BF81F3-C601-4038-B015-49B6773841A3}" srcOrd="0" destOrd="0" presId="urn:microsoft.com/office/officeart/2005/8/layout/gear1"/>
    <dgm:cxn modelId="{1923D43E-2A99-40CB-9AAF-D2C43B6533A3}" type="presOf" srcId="{FC114E30-1A16-424D-AAAC-4DDFB90FF34F}" destId="{395CB8CB-BBBD-4146-A7F5-AB86E2A625DF}" srcOrd="3" destOrd="0" presId="urn:microsoft.com/office/officeart/2005/8/layout/gear1"/>
    <dgm:cxn modelId="{B1C30D65-6C1D-4F4A-B003-9DC05CB19238}" type="presOf" srcId="{E1647681-7C7D-4364-A02A-719CE639CA11}" destId="{62B50937-91B5-44EF-BD9E-0BE3B2CB6326}" srcOrd="0" destOrd="0" presId="urn:microsoft.com/office/officeart/2005/8/layout/gear1"/>
    <dgm:cxn modelId="{42A9CE46-F7A1-41A2-9D3A-8A23DB5D8E89}" type="presOf" srcId="{A7F18C04-AA56-40BD-9CCB-E90921D04C34}" destId="{686ED86C-8FAF-4DB9-B6C0-62122759ACE9}" srcOrd="1" destOrd="0" presId="urn:microsoft.com/office/officeart/2005/8/layout/gear1"/>
    <dgm:cxn modelId="{90E44184-F2AA-443E-8860-6F7E16A3E14F}" type="presOf" srcId="{FC114E30-1A16-424D-AAAC-4DDFB90FF34F}" destId="{97F0E8FE-8E23-4F3E-BEC9-F0F06B272612}" srcOrd="1" destOrd="0" presId="urn:microsoft.com/office/officeart/2005/8/layout/gear1"/>
    <dgm:cxn modelId="{EA298198-5949-47A0-ACBF-C107EBB8EA8A}" type="presOf" srcId="{49FA6AA8-E4E2-4FB5-B5B0-6C72BEB9C561}" destId="{E5C7DA1E-EB6C-4A5B-9F20-28BDFB93907A}" srcOrd="0" destOrd="0" presId="urn:microsoft.com/office/officeart/2005/8/layout/gear1"/>
    <dgm:cxn modelId="{ECBDBC9F-E191-4867-95AD-399251D9802C}" type="presOf" srcId="{209785CC-BDFE-4ED6-BAD0-CCAA258E1DCE}" destId="{78FF5C73-098C-4AB4-8F09-916126045D35}" srcOrd="0" destOrd="0" presId="urn:microsoft.com/office/officeart/2005/8/layout/gear1"/>
    <dgm:cxn modelId="{C347F39F-8DA9-45E1-B9BB-A7669408581C}" type="presOf" srcId="{7902EC58-4381-4585-9662-5847B5750CF3}" destId="{F360CCAB-1873-4BAD-8A9A-2659B9229643}" srcOrd="2" destOrd="0" presId="urn:microsoft.com/office/officeart/2005/8/layout/gear1"/>
    <dgm:cxn modelId="{06639CAA-8D78-45EF-BF4E-44FB4098B0EE}" type="presOf" srcId="{7902EC58-4381-4585-9662-5847B5750CF3}" destId="{9157400A-D8A4-460E-B74A-BF8954D2F707}" srcOrd="0" destOrd="0" presId="urn:microsoft.com/office/officeart/2005/8/layout/gear1"/>
    <dgm:cxn modelId="{8F1811B6-3AD1-48FD-8931-AFDBC679B563}" type="presOf" srcId="{FC114E30-1A16-424D-AAAC-4DDFB90FF34F}" destId="{BA05F514-8B22-4C4D-9D78-9F978B287CC5}" srcOrd="2" destOrd="0" presId="urn:microsoft.com/office/officeart/2005/8/layout/gear1"/>
    <dgm:cxn modelId="{EF46E0C4-E8F4-4929-B5AE-61575BCEF61C}" srcId="{E1647681-7C7D-4364-A02A-719CE639CA11}" destId="{A7F18C04-AA56-40BD-9CCB-E90921D04C34}" srcOrd="1" destOrd="0" parTransId="{F1DC095E-5832-4206-B10D-AED8319A7439}" sibTransId="{49FA6AA8-E4E2-4FB5-B5B0-6C72BEB9C561}"/>
    <dgm:cxn modelId="{C38927D5-E3D7-4617-B3CA-02886EBD563B}" type="presOf" srcId="{A7F18C04-AA56-40BD-9CCB-E90921D04C34}" destId="{00F1106B-2F53-4ACA-8608-268B8757241F}" srcOrd="0" destOrd="0" presId="urn:microsoft.com/office/officeart/2005/8/layout/gear1"/>
    <dgm:cxn modelId="{7EE34CDC-3FAC-49D8-AFD3-2E1D5E71A60B}" srcId="{E1647681-7C7D-4364-A02A-719CE639CA11}" destId="{FC114E30-1A16-424D-AAAC-4DDFB90FF34F}" srcOrd="2" destOrd="0" parTransId="{8A607C71-63EB-427A-8551-9411E69DB48A}" sibTransId="{209785CC-BDFE-4ED6-BAD0-CCAA258E1DCE}"/>
    <dgm:cxn modelId="{EF748BEA-EEF3-48E1-A203-C36D69D0F141}" type="presOf" srcId="{FC114E30-1A16-424D-AAAC-4DDFB90FF34F}" destId="{3284D30E-54F7-4F3F-B76E-2A5F54156472}" srcOrd="0" destOrd="0" presId="urn:microsoft.com/office/officeart/2005/8/layout/gear1"/>
    <dgm:cxn modelId="{2BFA5F0E-523A-485E-ABB1-40D5F33FF489}" type="presParOf" srcId="{62B50937-91B5-44EF-BD9E-0BE3B2CB6326}" destId="{9157400A-D8A4-460E-B74A-BF8954D2F707}" srcOrd="0" destOrd="0" presId="urn:microsoft.com/office/officeart/2005/8/layout/gear1"/>
    <dgm:cxn modelId="{ED08EE20-21B5-4859-8905-23FA76149354}" type="presParOf" srcId="{62B50937-91B5-44EF-BD9E-0BE3B2CB6326}" destId="{A6062271-FC7C-4F96-AEBE-7D074BC6DC59}" srcOrd="1" destOrd="0" presId="urn:microsoft.com/office/officeart/2005/8/layout/gear1"/>
    <dgm:cxn modelId="{B714C6DF-0E54-4364-A016-EEB845B277EB}" type="presParOf" srcId="{62B50937-91B5-44EF-BD9E-0BE3B2CB6326}" destId="{F360CCAB-1873-4BAD-8A9A-2659B9229643}" srcOrd="2" destOrd="0" presId="urn:microsoft.com/office/officeart/2005/8/layout/gear1"/>
    <dgm:cxn modelId="{5A627D2B-49C6-49A2-9876-B722974B345C}" type="presParOf" srcId="{62B50937-91B5-44EF-BD9E-0BE3B2CB6326}" destId="{00F1106B-2F53-4ACA-8608-268B8757241F}" srcOrd="3" destOrd="0" presId="urn:microsoft.com/office/officeart/2005/8/layout/gear1"/>
    <dgm:cxn modelId="{F5408B2F-11C0-4CCD-9A0B-333D2568DD5C}" type="presParOf" srcId="{62B50937-91B5-44EF-BD9E-0BE3B2CB6326}" destId="{686ED86C-8FAF-4DB9-B6C0-62122759ACE9}" srcOrd="4" destOrd="0" presId="urn:microsoft.com/office/officeart/2005/8/layout/gear1"/>
    <dgm:cxn modelId="{95235283-6429-4E08-A0C0-CE83B9EDE20C}" type="presParOf" srcId="{62B50937-91B5-44EF-BD9E-0BE3B2CB6326}" destId="{BC38DFFA-FBB3-45B1-A1D1-DDA4A6D8A234}" srcOrd="5" destOrd="0" presId="urn:microsoft.com/office/officeart/2005/8/layout/gear1"/>
    <dgm:cxn modelId="{5B28759A-1560-4DA5-B0BA-14718460E396}" type="presParOf" srcId="{62B50937-91B5-44EF-BD9E-0BE3B2CB6326}" destId="{3284D30E-54F7-4F3F-B76E-2A5F54156472}" srcOrd="6" destOrd="0" presId="urn:microsoft.com/office/officeart/2005/8/layout/gear1"/>
    <dgm:cxn modelId="{D2F782C4-E27E-4BA6-9477-AF80C900530B}" type="presParOf" srcId="{62B50937-91B5-44EF-BD9E-0BE3B2CB6326}" destId="{97F0E8FE-8E23-4F3E-BEC9-F0F06B272612}" srcOrd="7" destOrd="0" presId="urn:microsoft.com/office/officeart/2005/8/layout/gear1"/>
    <dgm:cxn modelId="{E47100A8-5045-4A4E-88A3-AF5063BC41F1}" type="presParOf" srcId="{62B50937-91B5-44EF-BD9E-0BE3B2CB6326}" destId="{BA05F514-8B22-4C4D-9D78-9F978B287CC5}" srcOrd="8" destOrd="0" presId="urn:microsoft.com/office/officeart/2005/8/layout/gear1"/>
    <dgm:cxn modelId="{D7DD83C5-D1EF-4C41-A73E-DE6C7851241A}" type="presParOf" srcId="{62B50937-91B5-44EF-BD9E-0BE3B2CB6326}" destId="{395CB8CB-BBBD-4146-A7F5-AB86E2A625DF}" srcOrd="9" destOrd="0" presId="urn:microsoft.com/office/officeart/2005/8/layout/gear1"/>
    <dgm:cxn modelId="{64EDAE5B-DB32-4071-A86B-7B453B5B2397}" type="presParOf" srcId="{62B50937-91B5-44EF-BD9E-0BE3B2CB6326}" destId="{C7BF81F3-C601-4038-B015-49B6773841A3}" srcOrd="10" destOrd="0" presId="urn:microsoft.com/office/officeart/2005/8/layout/gear1"/>
    <dgm:cxn modelId="{A34C4B84-A721-42CD-8FC1-9765F7FA8C7F}" type="presParOf" srcId="{62B50937-91B5-44EF-BD9E-0BE3B2CB6326}" destId="{E5C7DA1E-EB6C-4A5B-9F20-28BDFB93907A}" srcOrd="11" destOrd="0" presId="urn:microsoft.com/office/officeart/2005/8/layout/gear1"/>
    <dgm:cxn modelId="{A8F022BD-7668-48C0-9D67-E59BD3F86F7D}" type="presParOf" srcId="{62B50937-91B5-44EF-BD9E-0BE3B2CB6326}" destId="{78FF5C73-098C-4AB4-8F09-916126045D3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9B8CC3-100D-448F-BBB8-7BC8EA1F4930}" type="doc">
      <dgm:prSet loTypeId="urn:microsoft.com/office/officeart/2005/8/layout/pyramid2" loCatId="pyramid" qsTypeId="urn:microsoft.com/office/officeart/2005/8/quickstyle/3d2#1" qsCatId="3D" csTypeId="urn:microsoft.com/office/officeart/2005/8/colors/accent2_2" csCatId="accent2" phldr="1"/>
      <dgm:spPr/>
    </dgm:pt>
    <dgm:pt modelId="{ACFD40A2-2355-4119-969F-5C2534C60A4C}">
      <dgm:prSet/>
      <dgm:spPr/>
      <dgm:t>
        <a:bodyPr/>
        <a:lstStyle/>
        <a:p>
          <a:pPr rtl="1"/>
          <a:r>
            <a:rPr lang="ar-SA" b="1" dirty="0">
              <a:latin typeface="Times New Roman" pitchFamily="18" charset="0"/>
              <a:cs typeface="Times New Roman" pitchFamily="18" charset="0"/>
            </a:rPr>
            <a:t>الرغبة في تأكيد الذات</a:t>
          </a:r>
          <a:endParaRPr lang="ar-SA" dirty="0"/>
        </a:p>
      </dgm:t>
    </dgm:pt>
    <dgm:pt modelId="{E0825DFD-41CA-4361-B642-27F31FCD1B93}" type="parTrans" cxnId="{9B3BAF12-6DE6-4103-BE39-2AFAB021F15B}">
      <dgm:prSet/>
      <dgm:spPr/>
      <dgm:t>
        <a:bodyPr/>
        <a:lstStyle/>
        <a:p>
          <a:pPr rtl="1"/>
          <a:endParaRPr lang="ar-SA"/>
        </a:p>
      </dgm:t>
    </dgm:pt>
    <dgm:pt modelId="{D09FA839-4E81-40C3-B4A9-B0EC0DE35EF9}" type="sibTrans" cxnId="{9B3BAF12-6DE6-4103-BE39-2AFAB021F15B}">
      <dgm:prSet/>
      <dgm:spPr/>
      <dgm:t>
        <a:bodyPr/>
        <a:lstStyle/>
        <a:p>
          <a:pPr rtl="1"/>
          <a:endParaRPr lang="ar-SA"/>
        </a:p>
      </dgm:t>
    </dgm:pt>
    <dgm:pt modelId="{93517653-6B5A-4DDD-ACB0-94D512A9DF24}">
      <dgm:prSet/>
      <dgm:spPr/>
      <dgm:t>
        <a:bodyPr/>
        <a:lstStyle/>
        <a:p>
          <a:pPr rtl="1"/>
          <a:r>
            <a:rPr lang="ar-SA" b="1" dirty="0">
              <a:latin typeface="Times New Roman" pitchFamily="18" charset="0"/>
              <a:cs typeface="Times New Roman" pitchFamily="18" charset="0"/>
            </a:rPr>
            <a:t>الحاجة إلى احترام الذات</a:t>
          </a:r>
          <a:endParaRPr lang="ar-SA" dirty="0"/>
        </a:p>
      </dgm:t>
    </dgm:pt>
    <dgm:pt modelId="{4DB1040D-7A5B-4FA2-A2E0-0C72D55C51BF}" type="parTrans" cxnId="{F24A3C1E-01B0-4C7B-93DB-C9D39D26AF92}">
      <dgm:prSet/>
      <dgm:spPr/>
      <dgm:t>
        <a:bodyPr/>
        <a:lstStyle/>
        <a:p>
          <a:pPr rtl="1"/>
          <a:endParaRPr lang="ar-SA"/>
        </a:p>
      </dgm:t>
    </dgm:pt>
    <dgm:pt modelId="{51F55A81-34C3-4FE2-9076-8ACC8B27190F}" type="sibTrans" cxnId="{F24A3C1E-01B0-4C7B-93DB-C9D39D26AF92}">
      <dgm:prSet/>
      <dgm:spPr/>
      <dgm:t>
        <a:bodyPr/>
        <a:lstStyle/>
        <a:p>
          <a:pPr rtl="1"/>
          <a:endParaRPr lang="ar-SA"/>
        </a:p>
      </dgm:t>
    </dgm:pt>
    <dgm:pt modelId="{545AFADA-A180-40B5-8D53-1175BB7C84EF}">
      <dgm:prSet/>
      <dgm:spPr/>
      <dgm:t>
        <a:bodyPr/>
        <a:lstStyle/>
        <a:p>
          <a:pPr rtl="1"/>
          <a:r>
            <a:rPr lang="ar-SA" b="1" dirty="0">
              <a:latin typeface="Times New Roman" pitchFamily="18" charset="0"/>
              <a:cs typeface="Times New Roman" pitchFamily="18" charset="0"/>
            </a:rPr>
            <a:t>الحاجة إلى الإنتماء</a:t>
          </a:r>
          <a:endParaRPr lang="ar-SA" dirty="0"/>
        </a:p>
      </dgm:t>
    </dgm:pt>
    <dgm:pt modelId="{3CA25748-7A02-480E-A661-C5DFEF8E6068}" type="parTrans" cxnId="{B40EBAB9-9386-4DFE-ADDD-850542CE7E16}">
      <dgm:prSet/>
      <dgm:spPr/>
      <dgm:t>
        <a:bodyPr/>
        <a:lstStyle/>
        <a:p>
          <a:pPr rtl="1"/>
          <a:endParaRPr lang="ar-SA"/>
        </a:p>
      </dgm:t>
    </dgm:pt>
    <dgm:pt modelId="{0C50DAE6-30F3-4054-B149-009E1E0154E5}" type="sibTrans" cxnId="{B40EBAB9-9386-4DFE-ADDD-850542CE7E16}">
      <dgm:prSet/>
      <dgm:spPr/>
      <dgm:t>
        <a:bodyPr/>
        <a:lstStyle/>
        <a:p>
          <a:pPr rtl="1"/>
          <a:endParaRPr lang="ar-SA"/>
        </a:p>
      </dgm:t>
    </dgm:pt>
    <dgm:pt modelId="{6904E006-98D7-450C-969D-1E2B698D2910}">
      <dgm:prSet/>
      <dgm:spPr/>
      <dgm:t>
        <a:bodyPr/>
        <a:lstStyle/>
        <a:p>
          <a:pPr rtl="1"/>
          <a:r>
            <a:rPr lang="ar-SA" b="1" dirty="0">
              <a:latin typeface="Times New Roman" pitchFamily="18" charset="0"/>
              <a:cs typeface="Times New Roman" pitchFamily="18" charset="0"/>
            </a:rPr>
            <a:t>الحاجة إلى الأمان و الاستقرار</a:t>
          </a:r>
          <a:endParaRPr lang="ar-SA" dirty="0"/>
        </a:p>
      </dgm:t>
    </dgm:pt>
    <dgm:pt modelId="{6A6D642A-5F7C-4DA1-BAED-724952CE0233}" type="parTrans" cxnId="{7E04CD8F-49B5-4A51-930A-5865DE4FC0B7}">
      <dgm:prSet/>
      <dgm:spPr/>
      <dgm:t>
        <a:bodyPr/>
        <a:lstStyle/>
        <a:p>
          <a:pPr rtl="1"/>
          <a:endParaRPr lang="ar-SA"/>
        </a:p>
      </dgm:t>
    </dgm:pt>
    <dgm:pt modelId="{1DC555B1-E1CB-46EA-8B5D-390FDF7A70E6}" type="sibTrans" cxnId="{7E04CD8F-49B5-4A51-930A-5865DE4FC0B7}">
      <dgm:prSet/>
      <dgm:spPr/>
      <dgm:t>
        <a:bodyPr/>
        <a:lstStyle/>
        <a:p>
          <a:pPr rtl="1"/>
          <a:endParaRPr lang="ar-SA"/>
        </a:p>
      </dgm:t>
    </dgm:pt>
    <dgm:pt modelId="{FE76D2F0-E5CA-49F0-8B27-C29162CDDC86}">
      <dgm:prSet phldrT="[Text]"/>
      <dgm:spPr/>
      <dgm:t>
        <a:bodyPr/>
        <a:lstStyle/>
        <a:p>
          <a:pPr rtl="1"/>
          <a:r>
            <a:rPr lang="ar-SA" b="1" dirty="0">
              <a:latin typeface="Times New Roman" pitchFamily="18" charset="0"/>
              <a:cs typeface="Times New Roman" pitchFamily="18" charset="0"/>
            </a:rPr>
            <a:t>الحاجات الفسيولوجية</a:t>
          </a:r>
          <a:endParaRPr lang="ar-SA" dirty="0"/>
        </a:p>
      </dgm:t>
    </dgm:pt>
    <dgm:pt modelId="{F0B1CBFD-9FD1-4864-B6F7-DB4DB61A7899}" type="parTrans" cxnId="{B0C724CD-D4B5-46B9-87DC-036B01CF0A5A}">
      <dgm:prSet/>
      <dgm:spPr/>
      <dgm:t>
        <a:bodyPr/>
        <a:lstStyle/>
        <a:p>
          <a:pPr rtl="1"/>
          <a:endParaRPr lang="ar-SA"/>
        </a:p>
      </dgm:t>
    </dgm:pt>
    <dgm:pt modelId="{507423F0-4A50-4C8C-AA36-03EBBCFFA084}" type="sibTrans" cxnId="{B0C724CD-D4B5-46B9-87DC-036B01CF0A5A}">
      <dgm:prSet/>
      <dgm:spPr/>
      <dgm:t>
        <a:bodyPr/>
        <a:lstStyle/>
        <a:p>
          <a:pPr rtl="1"/>
          <a:endParaRPr lang="ar-SA"/>
        </a:p>
      </dgm:t>
    </dgm:pt>
    <dgm:pt modelId="{9E8617AF-68D6-48C2-9A1F-974E449226C9}" type="pres">
      <dgm:prSet presAssocID="{6C9B8CC3-100D-448F-BBB8-7BC8EA1F4930}" presName="compositeShape" presStyleCnt="0">
        <dgm:presLayoutVars>
          <dgm:dir/>
          <dgm:resizeHandles/>
        </dgm:presLayoutVars>
      </dgm:prSet>
      <dgm:spPr/>
    </dgm:pt>
    <dgm:pt modelId="{832BBE36-5C03-4B3E-8990-45E26CE4A3C6}" type="pres">
      <dgm:prSet presAssocID="{6C9B8CC3-100D-448F-BBB8-7BC8EA1F4930}" presName="pyramid" presStyleLbl="node1" presStyleIdx="0" presStyleCnt="1"/>
      <dgm:spPr/>
    </dgm:pt>
    <dgm:pt modelId="{3EE9253A-8A52-4598-9CEB-80C6DC08BD25}" type="pres">
      <dgm:prSet presAssocID="{6C9B8CC3-100D-448F-BBB8-7BC8EA1F4930}" presName="theList" presStyleCnt="0"/>
      <dgm:spPr/>
    </dgm:pt>
    <dgm:pt modelId="{0DDD46EE-7825-4C65-80A3-FB20C1CDD21A}" type="pres">
      <dgm:prSet presAssocID="{ACFD40A2-2355-4119-969F-5C2534C60A4C}" presName="aNode" presStyleLbl="fgAcc1" presStyleIdx="0" presStyleCnt="5">
        <dgm:presLayoutVars>
          <dgm:bulletEnabled val="1"/>
        </dgm:presLayoutVars>
      </dgm:prSet>
      <dgm:spPr/>
    </dgm:pt>
    <dgm:pt modelId="{B77BF201-A4DF-4EBD-AA0A-04414A2D6E57}" type="pres">
      <dgm:prSet presAssocID="{ACFD40A2-2355-4119-969F-5C2534C60A4C}" presName="aSpace" presStyleCnt="0"/>
      <dgm:spPr/>
    </dgm:pt>
    <dgm:pt modelId="{0161B3E8-DB32-4325-A873-7177EEA2C262}" type="pres">
      <dgm:prSet presAssocID="{93517653-6B5A-4DDD-ACB0-94D512A9DF24}" presName="aNode" presStyleLbl="fgAcc1" presStyleIdx="1" presStyleCnt="5">
        <dgm:presLayoutVars>
          <dgm:bulletEnabled val="1"/>
        </dgm:presLayoutVars>
      </dgm:prSet>
      <dgm:spPr/>
    </dgm:pt>
    <dgm:pt modelId="{0974FB4F-1E36-4F27-96F7-4446D6E861D6}" type="pres">
      <dgm:prSet presAssocID="{93517653-6B5A-4DDD-ACB0-94D512A9DF24}" presName="aSpace" presStyleCnt="0"/>
      <dgm:spPr/>
    </dgm:pt>
    <dgm:pt modelId="{D1F67187-4F36-41BD-A60A-BFE05DBE0DB2}" type="pres">
      <dgm:prSet presAssocID="{545AFADA-A180-40B5-8D53-1175BB7C84EF}" presName="aNode" presStyleLbl="fgAcc1" presStyleIdx="2" presStyleCnt="5">
        <dgm:presLayoutVars>
          <dgm:bulletEnabled val="1"/>
        </dgm:presLayoutVars>
      </dgm:prSet>
      <dgm:spPr/>
    </dgm:pt>
    <dgm:pt modelId="{0F1FC69A-F5D1-4D6E-8CE1-950B6544E711}" type="pres">
      <dgm:prSet presAssocID="{545AFADA-A180-40B5-8D53-1175BB7C84EF}" presName="aSpace" presStyleCnt="0"/>
      <dgm:spPr/>
    </dgm:pt>
    <dgm:pt modelId="{6DF2FE05-F3F5-4CAF-9E46-44A37F60EA8F}" type="pres">
      <dgm:prSet presAssocID="{6904E006-98D7-450C-969D-1E2B698D2910}" presName="aNode" presStyleLbl="fgAcc1" presStyleIdx="3" presStyleCnt="5">
        <dgm:presLayoutVars>
          <dgm:bulletEnabled val="1"/>
        </dgm:presLayoutVars>
      </dgm:prSet>
      <dgm:spPr/>
    </dgm:pt>
    <dgm:pt modelId="{22623E0B-DBF2-4DCC-AEE7-A054A64E1B6B}" type="pres">
      <dgm:prSet presAssocID="{6904E006-98D7-450C-969D-1E2B698D2910}" presName="aSpace" presStyleCnt="0"/>
      <dgm:spPr/>
    </dgm:pt>
    <dgm:pt modelId="{82F26791-6C93-4DDB-B893-DFDA55A552AF}" type="pres">
      <dgm:prSet presAssocID="{FE76D2F0-E5CA-49F0-8B27-C29162CDDC86}" presName="aNode" presStyleLbl="fgAcc1" presStyleIdx="4" presStyleCnt="5">
        <dgm:presLayoutVars>
          <dgm:bulletEnabled val="1"/>
        </dgm:presLayoutVars>
      </dgm:prSet>
      <dgm:spPr/>
    </dgm:pt>
    <dgm:pt modelId="{1331918E-6796-465A-916F-69039BECC67E}" type="pres">
      <dgm:prSet presAssocID="{FE76D2F0-E5CA-49F0-8B27-C29162CDDC86}" presName="aSpace" presStyleCnt="0"/>
      <dgm:spPr/>
    </dgm:pt>
  </dgm:ptLst>
  <dgm:cxnLst>
    <dgm:cxn modelId="{9B3BAF12-6DE6-4103-BE39-2AFAB021F15B}" srcId="{6C9B8CC3-100D-448F-BBB8-7BC8EA1F4930}" destId="{ACFD40A2-2355-4119-969F-5C2534C60A4C}" srcOrd="0" destOrd="0" parTransId="{E0825DFD-41CA-4361-B642-27F31FCD1B93}" sibTransId="{D09FA839-4E81-40C3-B4A9-B0EC0DE35EF9}"/>
    <dgm:cxn modelId="{F24A3C1E-01B0-4C7B-93DB-C9D39D26AF92}" srcId="{6C9B8CC3-100D-448F-BBB8-7BC8EA1F4930}" destId="{93517653-6B5A-4DDD-ACB0-94D512A9DF24}" srcOrd="1" destOrd="0" parTransId="{4DB1040D-7A5B-4FA2-A2E0-0C72D55C51BF}" sibTransId="{51F55A81-34C3-4FE2-9076-8ACC8B27190F}"/>
    <dgm:cxn modelId="{41046C68-847B-4285-986F-4CCE45B418FD}" type="presOf" srcId="{FE76D2F0-E5CA-49F0-8B27-C29162CDDC86}" destId="{82F26791-6C93-4DDB-B893-DFDA55A552AF}" srcOrd="0" destOrd="0" presId="urn:microsoft.com/office/officeart/2005/8/layout/pyramid2"/>
    <dgm:cxn modelId="{CF04AF6F-EC14-4717-A895-6A5B1AFFD76C}" type="presOf" srcId="{ACFD40A2-2355-4119-969F-5C2534C60A4C}" destId="{0DDD46EE-7825-4C65-80A3-FB20C1CDD21A}" srcOrd="0" destOrd="0" presId="urn:microsoft.com/office/officeart/2005/8/layout/pyramid2"/>
    <dgm:cxn modelId="{45A7B353-5B63-4321-BD90-ABC1A525402D}" type="presOf" srcId="{6904E006-98D7-450C-969D-1E2B698D2910}" destId="{6DF2FE05-F3F5-4CAF-9E46-44A37F60EA8F}" srcOrd="0" destOrd="0" presId="urn:microsoft.com/office/officeart/2005/8/layout/pyramid2"/>
    <dgm:cxn modelId="{716E2B77-99F2-4CAA-9129-71BE8FAA2C75}" type="presOf" srcId="{6C9B8CC3-100D-448F-BBB8-7BC8EA1F4930}" destId="{9E8617AF-68D6-48C2-9A1F-974E449226C9}" srcOrd="0" destOrd="0" presId="urn:microsoft.com/office/officeart/2005/8/layout/pyramid2"/>
    <dgm:cxn modelId="{364F7D58-11D1-4546-8540-9B96B262ED7A}" type="presOf" srcId="{93517653-6B5A-4DDD-ACB0-94D512A9DF24}" destId="{0161B3E8-DB32-4325-A873-7177EEA2C262}" srcOrd="0" destOrd="0" presId="urn:microsoft.com/office/officeart/2005/8/layout/pyramid2"/>
    <dgm:cxn modelId="{7E04CD8F-49B5-4A51-930A-5865DE4FC0B7}" srcId="{6C9B8CC3-100D-448F-BBB8-7BC8EA1F4930}" destId="{6904E006-98D7-450C-969D-1E2B698D2910}" srcOrd="3" destOrd="0" parTransId="{6A6D642A-5F7C-4DA1-BAED-724952CE0233}" sibTransId="{1DC555B1-E1CB-46EA-8B5D-390FDF7A70E6}"/>
    <dgm:cxn modelId="{B40EBAB9-9386-4DFE-ADDD-850542CE7E16}" srcId="{6C9B8CC3-100D-448F-BBB8-7BC8EA1F4930}" destId="{545AFADA-A180-40B5-8D53-1175BB7C84EF}" srcOrd="2" destOrd="0" parTransId="{3CA25748-7A02-480E-A661-C5DFEF8E6068}" sibTransId="{0C50DAE6-30F3-4054-B149-009E1E0154E5}"/>
    <dgm:cxn modelId="{B0C724CD-D4B5-46B9-87DC-036B01CF0A5A}" srcId="{6C9B8CC3-100D-448F-BBB8-7BC8EA1F4930}" destId="{FE76D2F0-E5CA-49F0-8B27-C29162CDDC86}" srcOrd="4" destOrd="0" parTransId="{F0B1CBFD-9FD1-4864-B6F7-DB4DB61A7899}" sibTransId="{507423F0-4A50-4C8C-AA36-03EBBCFFA084}"/>
    <dgm:cxn modelId="{CA1DFBCF-8E10-4108-9C3C-A83C27A55303}" type="presOf" srcId="{545AFADA-A180-40B5-8D53-1175BB7C84EF}" destId="{D1F67187-4F36-41BD-A60A-BFE05DBE0DB2}" srcOrd="0" destOrd="0" presId="urn:microsoft.com/office/officeart/2005/8/layout/pyramid2"/>
    <dgm:cxn modelId="{34238860-76AB-49BD-9628-FBCE11E2EC12}" type="presParOf" srcId="{9E8617AF-68D6-48C2-9A1F-974E449226C9}" destId="{832BBE36-5C03-4B3E-8990-45E26CE4A3C6}" srcOrd="0" destOrd="0" presId="urn:microsoft.com/office/officeart/2005/8/layout/pyramid2"/>
    <dgm:cxn modelId="{5A7FA0E8-E481-4D56-9956-5ED8F1E134DA}" type="presParOf" srcId="{9E8617AF-68D6-48C2-9A1F-974E449226C9}" destId="{3EE9253A-8A52-4598-9CEB-80C6DC08BD25}" srcOrd="1" destOrd="0" presId="urn:microsoft.com/office/officeart/2005/8/layout/pyramid2"/>
    <dgm:cxn modelId="{1122EB6F-20D8-4E07-9484-A5928B2340D4}" type="presParOf" srcId="{3EE9253A-8A52-4598-9CEB-80C6DC08BD25}" destId="{0DDD46EE-7825-4C65-80A3-FB20C1CDD21A}" srcOrd="0" destOrd="0" presId="urn:microsoft.com/office/officeart/2005/8/layout/pyramid2"/>
    <dgm:cxn modelId="{2D6DE6D5-5620-4F4B-ACD1-06F97404BA0B}" type="presParOf" srcId="{3EE9253A-8A52-4598-9CEB-80C6DC08BD25}" destId="{B77BF201-A4DF-4EBD-AA0A-04414A2D6E57}" srcOrd="1" destOrd="0" presId="urn:microsoft.com/office/officeart/2005/8/layout/pyramid2"/>
    <dgm:cxn modelId="{D3AE76F3-51A0-42BC-B37A-C791D303F8A9}" type="presParOf" srcId="{3EE9253A-8A52-4598-9CEB-80C6DC08BD25}" destId="{0161B3E8-DB32-4325-A873-7177EEA2C262}" srcOrd="2" destOrd="0" presId="urn:microsoft.com/office/officeart/2005/8/layout/pyramid2"/>
    <dgm:cxn modelId="{081A21EC-21B1-4495-8C6D-C29E8A63AAC7}" type="presParOf" srcId="{3EE9253A-8A52-4598-9CEB-80C6DC08BD25}" destId="{0974FB4F-1E36-4F27-96F7-4446D6E861D6}" srcOrd="3" destOrd="0" presId="urn:microsoft.com/office/officeart/2005/8/layout/pyramid2"/>
    <dgm:cxn modelId="{8DA816AE-8B6E-4513-A5D4-17E893D1257F}" type="presParOf" srcId="{3EE9253A-8A52-4598-9CEB-80C6DC08BD25}" destId="{D1F67187-4F36-41BD-A60A-BFE05DBE0DB2}" srcOrd="4" destOrd="0" presId="urn:microsoft.com/office/officeart/2005/8/layout/pyramid2"/>
    <dgm:cxn modelId="{F2676E04-9BEC-4EF6-A053-48D97F4F3050}" type="presParOf" srcId="{3EE9253A-8A52-4598-9CEB-80C6DC08BD25}" destId="{0F1FC69A-F5D1-4D6E-8CE1-950B6544E711}" srcOrd="5" destOrd="0" presId="urn:microsoft.com/office/officeart/2005/8/layout/pyramid2"/>
    <dgm:cxn modelId="{9335216A-2F1A-4196-90D8-C1636A6D4667}" type="presParOf" srcId="{3EE9253A-8A52-4598-9CEB-80C6DC08BD25}" destId="{6DF2FE05-F3F5-4CAF-9E46-44A37F60EA8F}" srcOrd="6" destOrd="0" presId="urn:microsoft.com/office/officeart/2005/8/layout/pyramid2"/>
    <dgm:cxn modelId="{9241C390-CC72-4C3B-9EBC-D5D0C7F03DBB}" type="presParOf" srcId="{3EE9253A-8A52-4598-9CEB-80C6DC08BD25}" destId="{22623E0B-DBF2-4DCC-AEE7-A054A64E1B6B}" srcOrd="7" destOrd="0" presId="urn:microsoft.com/office/officeart/2005/8/layout/pyramid2"/>
    <dgm:cxn modelId="{A9058C0F-A641-4F91-B034-186788AE9234}" type="presParOf" srcId="{3EE9253A-8A52-4598-9CEB-80C6DC08BD25}" destId="{82F26791-6C93-4DDB-B893-DFDA55A552AF}" srcOrd="8" destOrd="0" presId="urn:microsoft.com/office/officeart/2005/8/layout/pyramid2"/>
    <dgm:cxn modelId="{C938F984-974D-40B5-B76B-A27B42BDA0DB}" type="presParOf" srcId="{3EE9253A-8A52-4598-9CEB-80C6DC08BD25}" destId="{1331918E-6796-465A-916F-69039BECC67E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7400A-D8A4-460E-B74A-BF8954D2F707}">
      <dsp:nvSpPr>
        <dsp:cNvPr id="0" name=""/>
        <dsp:cNvSpPr/>
      </dsp:nvSpPr>
      <dsp:spPr>
        <a:xfrm>
          <a:off x="2999201" y="2170985"/>
          <a:ext cx="2653426" cy="2653426"/>
        </a:xfrm>
        <a:prstGeom prst="gear9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صاحب العمل</a:t>
          </a:r>
        </a:p>
      </dsp:txBody>
      <dsp:txXfrm>
        <a:off x="3532658" y="2792537"/>
        <a:ext cx="1586512" cy="1363916"/>
      </dsp:txXfrm>
    </dsp:sp>
    <dsp:sp modelId="{00F1106B-2F53-4ACA-8608-268B8757241F}">
      <dsp:nvSpPr>
        <dsp:cNvPr id="0" name=""/>
        <dsp:cNvSpPr/>
      </dsp:nvSpPr>
      <dsp:spPr>
        <a:xfrm>
          <a:off x="1455390" y="1543811"/>
          <a:ext cx="1929764" cy="1929764"/>
        </a:xfrm>
        <a:prstGeom prst="gear6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4010"/>
                <a:lumOff val="1587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4010"/>
                <a:lumOff val="1587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4010"/>
                <a:lumOff val="15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البيئة</a:t>
          </a:r>
        </a:p>
      </dsp:txBody>
      <dsp:txXfrm>
        <a:off x="1941214" y="2032571"/>
        <a:ext cx="958116" cy="952244"/>
      </dsp:txXfrm>
    </dsp:sp>
    <dsp:sp modelId="{3284D30E-54F7-4F3F-B76E-2A5F54156472}">
      <dsp:nvSpPr>
        <dsp:cNvPr id="0" name=""/>
        <dsp:cNvSpPr/>
      </dsp:nvSpPr>
      <dsp:spPr>
        <a:xfrm rot="20700000">
          <a:off x="2536255" y="212471"/>
          <a:ext cx="1890775" cy="1890775"/>
        </a:xfrm>
        <a:prstGeom prst="gear6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المنشأة</a:t>
          </a:r>
        </a:p>
      </dsp:txBody>
      <dsp:txXfrm rot="-20700000">
        <a:off x="2950957" y="627173"/>
        <a:ext cx="1061370" cy="1061370"/>
      </dsp:txXfrm>
    </dsp:sp>
    <dsp:sp modelId="{C7BF81F3-C601-4038-B015-49B6773841A3}">
      <dsp:nvSpPr>
        <dsp:cNvPr id="0" name=""/>
        <dsp:cNvSpPr/>
      </dsp:nvSpPr>
      <dsp:spPr>
        <a:xfrm>
          <a:off x="2802148" y="1766608"/>
          <a:ext cx="3396386" cy="3396386"/>
        </a:xfrm>
        <a:prstGeom prst="circularArrow">
          <a:avLst>
            <a:gd name="adj1" fmla="val 4688"/>
            <a:gd name="adj2" fmla="val 299029"/>
            <a:gd name="adj3" fmla="val 2529403"/>
            <a:gd name="adj4" fmla="val 15833051"/>
            <a:gd name="adj5" fmla="val 5469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C7DA1E-EB6C-4A5B-9F20-28BDFB93907A}">
      <dsp:nvSpPr>
        <dsp:cNvPr id="0" name=""/>
        <dsp:cNvSpPr/>
      </dsp:nvSpPr>
      <dsp:spPr>
        <a:xfrm>
          <a:off x="1113632" y="1114123"/>
          <a:ext cx="2467686" cy="246768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3825"/>
                <a:lumOff val="14833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3825"/>
                <a:lumOff val="14833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3825"/>
                <a:lumOff val="148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FF5C73-098C-4AB4-8F09-916126045D35}">
      <dsp:nvSpPr>
        <dsp:cNvPr id="0" name=""/>
        <dsp:cNvSpPr/>
      </dsp:nvSpPr>
      <dsp:spPr>
        <a:xfrm>
          <a:off x="2098899" y="-204384"/>
          <a:ext cx="2660663" cy="266066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7650"/>
                <a:lumOff val="2966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7650"/>
                <a:lumOff val="2966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7650"/>
                <a:lumOff val="29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BBE36-5C03-4B3E-8990-45E26CE4A3C6}">
      <dsp:nvSpPr>
        <dsp:cNvPr id="0" name=""/>
        <dsp:cNvSpPr/>
      </dsp:nvSpPr>
      <dsp:spPr>
        <a:xfrm>
          <a:off x="609428" y="0"/>
          <a:ext cx="4408264" cy="4408264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DD46EE-7825-4C65-80A3-FB20C1CDD21A}">
      <dsp:nvSpPr>
        <dsp:cNvPr id="0" name=""/>
        <dsp:cNvSpPr/>
      </dsp:nvSpPr>
      <dsp:spPr>
        <a:xfrm>
          <a:off x="2813560" y="441256"/>
          <a:ext cx="2865371" cy="6268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>
              <a:latin typeface="Times New Roman" pitchFamily="18" charset="0"/>
              <a:cs typeface="Times New Roman" pitchFamily="18" charset="0"/>
            </a:rPr>
            <a:t>الرغبة في تأكيد الذات</a:t>
          </a:r>
          <a:endParaRPr lang="ar-SA" sz="2100" kern="1200" dirty="0"/>
        </a:p>
      </dsp:txBody>
      <dsp:txXfrm>
        <a:off x="2844158" y="471854"/>
        <a:ext cx="2804175" cy="565604"/>
      </dsp:txXfrm>
    </dsp:sp>
    <dsp:sp modelId="{0161B3E8-DB32-4325-A873-7177EEA2C262}">
      <dsp:nvSpPr>
        <dsp:cNvPr id="0" name=""/>
        <dsp:cNvSpPr/>
      </dsp:nvSpPr>
      <dsp:spPr>
        <a:xfrm>
          <a:off x="2813560" y="1146406"/>
          <a:ext cx="2865371" cy="6268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>
              <a:latin typeface="Times New Roman" pitchFamily="18" charset="0"/>
              <a:cs typeface="Times New Roman" pitchFamily="18" charset="0"/>
            </a:rPr>
            <a:t>الحاجة إلى احترام الذات</a:t>
          </a:r>
          <a:endParaRPr lang="ar-SA" sz="2100" kern="1200" dirty="0"/>
        </a:p>
      </dsp:txBody>
      <dsp:txXfrm>
        <a:off x="2844158" y="1177004"/>
        <a:ext cx="2804175" cy="565604"/>
      </dsp:txXfrm>
    </dsp:sp>
    <dsp:sp modelId="{D1F67187-4F36-41BD-A60A-BFE05DBE0DB2}">
      <dsp:nvSpPr>
        <dsp:cNvPr id="0" name=""/>
        <dsp:cNvSpPr/>
      </dsp:nvSpPr>
      <dsp:spPr>
        <a:xfrm>
          <a:off x="2813560" y="1851556"/>
          <a:ext cx="2865371" cy="6268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>
              <a:latin typeface="Times New Roman" pitchFamily="18" charset="0"/>
              <a:cs typeface="Times New Roman" pitchFamily="18" charset="0"/>
            </a:rPr>
            <a:t>الحاجة إلى الإنتماء</a:t>
          </a:r>
          <a:endParaRPr lang="ar-SA" sz="2100" kern="1200" dirty="0"/>
        </a:p>
      </dsp:txBody>
      <dsp:txXfrm>
        <a:off x="2844158" y="1882154"/>
        <a:ext cx="2804175" cy="565604"/>
      </dsp:txXfrm>
    </dsp:sp>
    <dsp:sp modelId="{6DF2FE05-F3F5-4CAF-9E46-44A37F60EA8F}">
      <dsp:nvSpPr>
        <dsp:cNvPr id="0" name=""/>
        <dsp:cNvSpPr/>
      </dsp:nvSpPr>
      <dsp:spPr>
        <a:xfrm>
          <a:off x="2813560" y="2556707"/>
          <a:ext cx="2865371" cy="6268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>
              <a:latin typeface="Times New Roman" pitchFamily="18" charset="0"/>
              <a:cs typeface="Times New Roman" pitchFamily="18" charset="0"/>
            </a:rPr>
            <a:t>الحاجة إلى الأمان و الاستقرار</a:t>
          </a:r>
          <a:endParaRPr lang="ar-SA" sz="2100" kern="1200" dirty="0"/>
        </a:p>
      </dsp:txBody>
      <dsp:txXfrm>
        <a:off x="2844158" y="2587305"/>
        <a:ext cx="2804175" cy="565604"/>
      </dsp:txXfrm>
    </dsp:sp>
    <dsp:sp modelId="{82F26791-6C93-4DDB-B893-DFDA55A552AF}">
      <dsp:nvSpPr>
        <dsp:cNvPr id="0" name=""/>
        <dsp:cNvSpPr/>
      </dsp:nvSpPr>
      <dsp:spPr>
        <a:xfrm>
          <a:off x="2813560" y="3261857"/>
          <a:ext cx="2865371" cy="6268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b="1" kern="1200" dirty="0">
              <a:latin typeface="Times New Roman" pitchFamily="18" charset="0"/>
              <a:cs typeface="Times New Roman" pitchFamily="18" charset="0"/>
            </a:rPr>
            <a:t>الحاجات الفسيولوجية</a:t>
          </a:r>
          <a:endParaRPr lang="ar-SA" sz="2100" kern="1200" dirty="0"/>
        </a:p>
      </dsp:txBody>
      <dsp:txXfrm>
        <a:off x="2844158" y="3292455"/>
        <a:ext cx="2804175" cy="565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87AD1ABE-B75A-4474-9A20-B6A324072B3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/>
              <a:t>انقر لتحرير أنماط النص الرئيسي</a:t>
            </a:r>
          </a:p>
          <a:p>
            <a:pPr lvl="1"/>
            <a:r>
              <a:rPr lang="ar-SA" noProof="0"/>
              <a:t>المستوى الثاني</a:t>
            </a:r>
          </a:p>
          <a:p>
            <a:pPr lvl="2"/>
            <a:r>
              <a:rPr lang="ar-SA" noProof="0"/>
              <a:t>المستوى الثالث</a:t>
            </a:r>
          </a:p>
          <a:p>
            <a:pPr lvl="3"/>
            <a:r>
              <a:rPr lang="ar-SA" noProof="0"/>
              <a:t>المستوى الرابع</a:t>
            </a:r>
          </a:p>
          <a:p>
            <a:pPr lvl="4"/>
            <a:r>
              <a:rPr lang="ar-SA" noProof="0"/>
              <a:t>المستوى الخامس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3CA9604A-F206-4A57-99F0-5ABFD6483C6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A9604A-F206-4A57-99F0-5ABFD6483C65}" type="slidenum">
              <a:rPr lang="ar-SA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18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A9604A-F206-4A57-99F0-5ABFD6483C65}" type="slidenum">
              <a:rPr lang="ar-SA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2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A9604A-F206-4A57-99F0-5ABFD6483C65}" type="slidenum">
              <a:rPr lang="ar-SA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0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ar-SA"/>
              <a:t>تأسيس وتطوير المشروع  -    د.وفاء المبيريك     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6AB67C-FDDC-470C-98CC-86292D692F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8BB70ECE-94C7-4518-A1FF-B930F2029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4290"/>
            <a:ext cx="77724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20000"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br>
              <a:rPr lang="ar-SA" sz="5400" b="1" kern="0">
                <a:cs typeface="Simplified Arabic" pitchFamily="2" charset="-78"/>
              </a:rPr>
            </a:br>
            <a:r>
              <a:rPr lang="ar-SA" sz="5400" b="1" kern="0">
                <a:solidFill>
                  <a:schemeClr val="accent2"/>
                </a:solidFill>
                <a:cs typeface="Simplified Arabic" pitchFamily="2" charset="-78"/>
              </a:rPr>
              <a:t>المنشآت الصغيرة</a:t>
            </a:r>
            <a:br>
              <a:rPr lang="ar-SA" sz="5400" b="1" kern="0">
                <a:cs typeface="Simplified Arabic" pitchFamily="2" charset="-78"/>
              </a:rPr>
            </a:br>
            <a:r>
              <a:rPr lang="ar-SA" sz="4000" b="1" kern="0">
                <a:cs typeface="Simplified Arabic" pitchFamily="2" charset="-78"/>
              </a:rPr>
              <a:t>التأسيس والإدارة</a:t>
            </a:r>
            <a:br>
              <a:rPr lang="ar-SA" sz="2800" kern="0">
                <a:cs typeface="Simplified Arabic" pitchFamily="2" charset="-78"/>
              </a:rPr>
            </a:br>
            <a:r>
              <a:rPr lang="ar-SA" sz="2800" kern="0">
                <a:solidFill>
                  <a:schemeClr val="accent2"/>
                </a:solidFill>
                <a:cs typeface="Simplified Arabic" pitchFamily="2" charset="-78"/>
              </a:rPr>
              <a:t>( مفهوم المنشآت الصغيرة )</a:t>
            </a:r>
            <a:br>
              <a:rPr lang="ar-SA" sz="2800" kern="0">
                <a:solidFill>
                  <a:schemeClr val="accent2"/>
                </a:solidFill>
                <a:cs typeface="Simplified Arabic" pitchFamily="2" charset="-78"/>
              </a:rPr>
            </a:br>
            <a:br>
              <a:rPr lang="ar-SA" sz="2800" kern="0">
                <a:solidFill>
                  <a:schemeClr val="accent2"/>
                </a:solidFill>
                <a:cs typeface="Simplified Arabic" pitchFamily="2" charset="-78"/>
              </a:rPr>
            </a:br>
            <a:r>
              <a:rPr lang="ar-SA" sz="2800" kern="0">
                <a:solidFill>
                  <a:schemeClr val="accent2"/>
                </a:solidFill>
                <a:cs typeface="Simplified Arabic" pitchFamily="2" charset="-78"/>
              </a:rPr>
              <a:t>الفصل السابع : متطلبات تأسيس المنشأة الصغيرة</a:t>
            </a:r>
            <a:br>
              <a:rPr lang="ar-SA" sz="2800" kern="0">
                <a:solidFill>
                  <a:schemeClr val="accent2"/>
                </a:solidFill>
                <a:cs typeface="Simplified Arabic" pitchFamily="2" charset="-78"/>
              </a:rPr>
            </a:br>
            <a:r>
              <a:rPr lang="ar-SA" sz="2800" kern="0">
                <a:solidFill>
                  <a:schemeClr val="accent2"/>
                </a:solidFill>
                <a:cs typeface="Simplified Arabic" pitchFamily="2" charset="-78"/>
              </a:rPr>
              <a:t>المرحلة الأولى</a:t>
            </a:r>
            <a:br>
              <a:rPr lang="ar-SA" sz="2800" kern="0">
                <a:solidFill>
                  <a:schemeClr val="accent2"/>
                </a:solidFill>
                <a:cs typeface="Simplified Arabic" pitchFamily="2" charset="-78"/>
              </a:rPr>
            </a:br>
            <a:br>
              <a:rPr lang="ar-SA" sz="2800" kern="0">
                <a:cs typeface="Simplified Arabic" pitchFamily="2" charset="-78"/>
              </a:rPr>
            </a:br>
            <a:r>
              <a:rPr lang="ar-SA" sz="2800" b="1" kern="0">
                <a:cs typeface="Simplified Arabic" pitchFamily="2" charset="-78"/>
              </a:rPr>
              <a:t>د. وفاء المبيريك</a:t>
            </a:r>
            <a:br>
              <a:rPr lang="ar-SA" sz="2800" b="1" kern="0">
                <a:cs typeface="Simplified Arabic" pitchFamily="2" charset="-78"/>
              </a:rPr>
            </a:br>
            <a:br>
              <a:rPr lang="ar-SA" sz="2800" kern="0">
                <a:cs typeface="Simplified Arabic" pitchFamily="2" charset="-78"/>
              </a:rPr>
            </a:br>
            <a:br>
              <a:rPr lang="ar-SA" sz="2800" kern="0">
                <a:cs typeface="Simplified Arabic" pitchFamily="2" charset="-78"/>
              </a:rPr>
            </a:br>
            <a:endParaRPr lang="en-US" sz="2800" kern="0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628800"/>
            <a:ext cx="8856984" cy="4824536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ظروف العمل في القطاع الخاص تخضع للأعباء التالية:</a:t>
            </a:r>
          </a:p>
          <a:p>
            <a:pPr marL="971550" lvl="1" indent="-457200">
              <a:lnSpc>
                <a:spcPct val="200000"/>
              </a:lnSpc>
              <a:buFont typeface="+mj-lt"/>
              <a:buAutoNum type="arabicPeriod"/>
            </a:pPr>
            <a:r>
              <a:rPr lang="ar-SA" sz="1800" b="1" dirty="0">
                <a:cs typeface="Simplified Arabic" pitchFamily="2" charset="-78"/>
              </a:rPr>
              <a:t>عملية تعيين الموظف في القطاع الخاص تخضع بالدرجة الأولى للخبرة و المؤهل للمتقدم .</a:t>
            </a:r>
          </a:p>
          <a:p>
            <a:pPr marL="971550" lvl="1" indent="-457200">
              <a:lnSpc>
                <a:spcPct val="200000"/>
              </a:lnSpc>
              <a:buFont typeface="+mj-lt"/>
              <a:buAutoNum type="arabicPeriod"/>
            </a:pPr>
            <a:r>
              <a:rPr lang="ar-SA" sz="1800" b="1" dirty="0">
                <a:cs typeface="Simplified Arabic" pitchFamily="2" charset="-78"/>
              </a:rPr>
              <a:t>طول فترة العمل اليومي لمن يعمل في القطاع الخاص سواء كان رئيساً أو مرؤوساً</a:t>
            </a:r>
          </a:p>
          <a:p>
            <a:pPr marL="971550" lvl="1" indent="-457200">
              <a:lnSpc>
                <a:spcPct val="200000"/>
              </a:lnSpc>
              <a:buFont typeface="+mj-lt"/>
              <a:buAutoNum type="arabicPeriod"/>
            </a:pPr>
            <a:r>
              <a:rPr lang="ar-SA" sz="1800" b="1" dirty="0">
                <a:cs typeface="Simplified Arabic" pitchFamily="2" charset="-78"/>
              </a:rPr>
              <a:t>الأنضباط في العمل و الذي يترتب على التركيز على الإنتاجية بدرجة كبيرة .</a:t>
            </a:r>
          </a:p>
          <a:p>
            <a:pPr marL="971550" lvl="1" indent="-457200">
              <a:lnSpc>
                <a:spcPct val="200000"/>
              </a:lnSpc>
              <a:buFont typeface="+mj-lt"/>
              <a:buAutoNum type="arabicPeriod"/>
            </a:pPr>
            <a:r>
              <a:rPr lang="ar-SA" sz="1800" b="1" dirty="0">
                <a:cs typeface="Simplified Arabic" pitchFamily="2" charset="-78"/>
              </a:rPr>
              <a:t>توقف تطور العمل على نشاط المالك/المدير و اجتهاده في تحقيق أهدافه.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29600" cy="936104"/>
          </a:xfrm>
        </p:spPr>
        <p:txBody>
          <a:bodyPr/>
          <a:lstStyle/>
          <a:p>
            <a:pPr lvl="2"/>
            <a:r>
              <a:rPr lang="ar-SA" b="1" dirty="0">
                <a:cs typeface="Simplified Arabic" pitchFamily="2" charset="-78"/>
              </a:rPr>
              <a:t>ظروف العمل في القطاع الخاص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784976" cy="4824536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ظروف العمل في القطاع الخاص تخضع للأعباء التالية:</a:t>
            </a:r>
          </a:p>
          <a:p>
            <a:pPr marL="971550" lvl="1" indent="-457200">
              <a:lnSpc>
                <a:spcPct val="200000"/>
              </a:lnSpc>
              <a:buFont typeface="+mj-lt"/>
              <a:buAutoNum type="arabicPeriod" startAt="5"/>
            </a:pPr>
            <a:r>
              <a:rPr lang="ar-SA" sz="1800" b="1" dirty="0">
                <a:cs typeface="Simplified Arabic" pitchFamily="2" charset="-78"/>
              </a:rPr>
              <a:t>ضرورة توفر التفكير الابتكاري في العمل</a:t>
            </a:r>
          </a:p>
          <a:p>
            <a:pPr marL="971550" lvl="1" indent="-457200">
              <a:lnSpc>
                <a:spcPct val="200000"/>
              </a:lnSpc>
              <a:buFont typeface="+mj-lt"/>
              <a:buAutoNum type="arabicPeriod" startAt="5"/>
            </a:pPr>
            <a:r>
              <a:rPr lang="ar-SA" sz="1800" b="1" dirty="0">
                <a:cs typeface="Simplified Arabic" pitchFamily="2" charset="-78"/>
              </a:rPr>
              <a:t>إن العمل في القطاع الخاص يتيح فرصة أكبر لتنمية المهارات و الخبرات </a:t>
            </a:r>
          </a:p>
          <a:p>
            <a:pPr marL="971550" lvl="1" indent="-457200">
              <a:lnSpc>
                <a:spcPct val="200000"/>
              </a:lnSpc>
              <a:buFont typeface="+mj-lt"/>
              <a:buAutoNum type="arabicPeriod" startAt="5"/>
            </a:pPr>
            <a:r>
              <a:rPr lang="ar-SA" sz="1800" b="1" dirty="0">
                <a:cs typeface="Simplified Arabic" pitchFamily="2" charset="-78"/>
              </a:rPr>
              <a:t>هناك فرصة للحصول على دخل أكبر عند العمل في القطاع الخاص مقابل العمل لفترات أكبر</a:t>
            </a:r>
          </a:p>
          <a:p>
            <a:pPr marL="971550" lvl="1" indent="-457200">
              <a:lnSpc>
                <a:spcPct val="200000"/>
              </a:lnSpc>
              <a:buFont typeface="+mj-lt"/>
              <a:buAutoNum type="arabicPeriod" startAt="5"/>
            </a:pPr>
            <a:r>
              <a:rPr lang="ar-SA" sz="1800" b="1" dirty="0">
                <a:cs typeface="Simplified Arabic" pitchFamily="2" charset="-78"/>
              </a:rPr>
              <a:t>الحاجة للعديد من المهارات المعرفية و الفنية و الشخصية و الإنسانية و السلوكية</a:t>
            </a:r>
          </a:p>
          <a:p>
            <a:pPr marL="971550" lvl="1" indent="-457200">
              <a:lnSpc>
                <a:spcPct val="200000"/>
              </a:lnSpc>
              <a:buFont typeface="+mj-lt"/>
              <a:buAutoNum type="arabicPeriod" startAt="5"/>
            </a:pPr>
            <a:r>
              <a:rPr lang="ar-SA" sz="1800" b="1" dirty="0">
                <a:cs typeface="Simplified Arabic" pitchFamily="2" charset="-78"/>
              </a:rPr>
              <a:t>الحاجة للعمل بفكر المستثمر و ليس الموظف الحكوم</a:t>
            </a:r>
          </a:p>
          <a:p>
            <a:pPr marL="971550" lvl="1" indent="-457200">
              <a:lnSpc>
                <a:spcPct val="200000"/>
              </a:lnSpc>
            </a:pPr>
            <a:endParaRPr lang="ar-SA" sz="1600" b="1" dirty="0">
              <a:cs typeface="Simplified Arabic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29600" cy="936104"/>
          </a:xfrm>
        </p:spPr>
        <p:txBody>
          <a:bodyPr/>
          <a:lstStyle/>
          <a:p>
            <a:pPr lvl="2"/>
            <a:r>
              <a:rPr lang="ar-SA" b="1" dirty="0">
                <a:cs typeface="Simplified Arabic" pitchFamily="2" charset="-78"/>
              </a:rPr>
              <a:t>ظروف العمل في القطاع الخاص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784976" cy="4824536"/>
          </a:xfrm>
        </p:spPr>
        <p:txBody>
          <a:bodyPr/>
          <a:lstStyle/>
          <a:p>
            <a:pPr marL="114300" indent="0">
              <a:lnSpc>
                <a:spcPct val="200000"/>
              </a:lnSpc>
              <a:buNone/>
            </a:pPr>
            <a:r>
              <a:rPr lang="ar-SA" sz="2400" b="1" dirty="0">
                <a:cs typeface="Simplified Arabic" pitchFamily="2" charset="-78"/>
              </a:rPr>
              <a:t>من المهم جدا لرائد الأعمال أن يعمل على تطوير مهاراته المختلفة من مصادر التعلم الذاتي و خاصة منصات التعلم الالكترونية مثل:</a:t>
            </a:r>
          </a:p>
          <a:p>
            <a:pPr marL="971550" lvl="1" indent="-457200">
              <a:lnSpc>
                <a:spcPct val="200000"/>
              </a:lnSpc>
            </a:pPr>
            <a:r>
              <a:rPr lang="ar-SA" sz="2000" b="1" dirty="0">
                <a:cs typeface="Simplified Arabic" pitchFamily="2" charset="-78"/>
              </a:rPr>
              <a:t>إدراك</a:t>
            </a:r>
          </a:p>
          <a:p>
            <a:pPr marL="971550" lvl="1" indent="-457200">
              <a:lnSpc>
                <a:spcPct val="200000"/>
              </a:lnSpc>
            </a:pPr>
            <a:r>
              <a:rPr lang="ar-SA" sz="2000" b="1" dirty="0">
                <a:cs typeface="Simplified Arabic" pitchFamily="2" charset="-78"/>
              </a:rPr>
              <a:t>رواق</a:t>
            </a:r>
          </a:p>
          <a:p>
            <a:pPr marL="971550" lvl="1" indent="-457200">
              <a:lnSpc>
                <a:spcPct val="200000"/>
              </a:lnSpc>
            </a:pPr>
            <a:r>
              <a:rPr lang="ar-SA" sz="2000" b="1" dirty="0">
                <a:cs typeface="Simplified Arabic" pitchFamily="2" charset="-78"/>
              </a:rPr>
              <a:t>دروب</a:t>
            </a:r>
          </a:p>
          <a:p>
            <a:pPr marL="971550" lvl="1" indent="-457200">
              <a:lnSpc>
                <a:spcPct val="200000"/>
              </a:lnSpc>
            </a:pPr>
            <a:r>
              <a:rPr lang="ar-SA" sz="1800" b="1" dirty="0">
                <a:cs typeface="Simplified Arabic" pitchFamily="2" charset="-78"/>
              </a:rPr>
              <a:t>مهارة</a:t>
            </a:r>
            <a:endParaRPr lang="ar-SA" sz="1200" b="1" dirty="0">
              <a:cs typeface="Simplified Arabic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29600" cy="936104"/>
          </a:xfrm>
        </p:spPr>
        <p:txBody>
          <a:bodyPr/>
          <a:lstStyle/>
          <a:p>
            <a:pPr lvl="2"/>
            <a:r>
              <a:rPr lang="ar-SA" b="1" dirty="0">
                <a:cs typeface="Simplified Arabic" pitchFamily="2" charset="-78"/>
              </a:rPr>
              <a:t>التطوير الذاتي</a:t>
            </a:r>
            <a:endParaRPr lang="en-US" b="1" dirty="0">
              <a:cs typeface="Simplified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7800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3995936" y="1844824"/>
            <a:ext cx="5040560" cy="4608512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بعد أن يتم التعرف على متطلبات العمل في القطاع الخاص من الضروري أن يلتفت صاحب المنشأة إلى ذاته و شخصيته 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العمل على مصارحة نفسه بقدراته و إمكانياته و طموحاته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المهارات المختلفة قد تمثل نقاط قوة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8229600" cy="864096"/>
          </a:xfrm>
        </p:spPr>
        <p:txBody>
          <a:bodyPr/>
          <a:lstStyle/>
          <a:p>
            <a:pPr lvl="2"/>
            <a:r>
              <a:rPr lang="ar-SA" b="1" dirty="0">
                <a:cs typeface="Simplified Arabic" pitchFamily="2" charset="-78"/>
              </a:rPr>
              <a:t>دوافع و طموحات صاحب المنشأة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556792"/>
            <a:ext cx="8784976" cy="4896544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من المعلوم أن سلوك الإنسان تحركه مجموعة من الدوافع و المتغيرات النابعة من القوى الداخلية للنفس البشرية</a:t>
            </a:r>
          </a:p>
          <a:p>
            <a:pPr marL="571500" indent="-457200">
              <a:lnSpc>
                <a:spcPct val="200000"/>
              </a:lnSpc>
            </a:pP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يكتسبها من البيئة المحيطة</a:t>
            </a:r>
          </a:p>
          <a:p>
            <a:pPr marL="571500" indent="-457200">
              <a:lnSpc>
                <a:spcPct val="200000"/>
              </a:lnSpc>
            </a:pP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هذه الدوافع تختلف من شخص لآخر</a:t>
            </a:r>
          </a:p>
          <a:p>
            <a:pPr marL="571500" indent="-457200">
              <a:lnSpc>
                <a:spcPct val="150000"/>
              </a:lnSpc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71500" indent="-457200" algn="ctr">
              <a:buFontTx/>
              <a:buNone/>
            </a:pPr>
            <a:endParaRPr lang="ar-SA" sz="4800" dirty="0">
              <a:cs typeface="Simplified Arabic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8229600" cy="864096"/>
          </a:xfrm>
        </p:spPr>
        <p:txBody>
          <a:bodyPr/>
          <a:lstStyle/>
          <a:p>
            <a:pPr lvl="2"/>
            <a:r>
              <a:rPr lang="ar-SA" b="1" dirty="0">
                <a:cs typeface="Simplified Arabic" pitchFamily="2" charset="-78"/>
              </a:rPr>
              <a:t>دوافع إنشاء المنشأة الصغيرة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268760"/>
            <a:ext cx="8784976" cy="5184576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رتب ماسلو هذه الدوافع بشكل تصاعدي و بالترتيب حسب أهميتها:</a:t>
            </a:r>
          </a:p>
          <a:p>
            <a:pPr marL="571500" indent="-457200">
              <a:lnSpc>
                <a:spcPct val="150000"/>
              </a:lnSpc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71500" indent="-457200" algn="ctr">
              <a:buFontTx/>
              <a:buNone/>
            </a:pPr>
            <a:endParaRPr lang="ar-SA" sz="4800" dirty="0">
              <a:cs typeface="Simplified Arabic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8229600" cy="936104"/>
          </a:xfrm>
        </p:spPr>
        <p:txBody>
          <a:bodyPr/>
          <a:lstStyle/>
          <a:p>
            <a:pPr lvl="2"/>
            <a:r>
              <a:rPr lang="ar-SA" b="1" dirty="0">
                <a:cs typeface="Simplified Arabic" pitchFamily="2" charset="-78"/>
              </a:rPr>
              <a:t>ماسلو</a:t>
            </a:r>
            <a:endParaRPr lang="en-US" b="1" dirty="0">
              <a:cs typeface="Simplified Arabic" pitchFamily="2" charset="-78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547664" y="2276872"/>
          <a:ext cx="6288360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3312368"/>
          </a:xfrm>
        </p:spPr>
        <p:txBody>
          <a:bodyPr/>
          <a:lstStyle/>
          <a:p>
            <a:pPr lvl="2"/>
            <a:r>
              <a:rPr lang="ar-SA" sz="5400" b="1" dirty="0">
                <a:cs typeface="Simplified Arabic" pitchFamily="2" charset="-78"/>
              </a:rPr>
              <a:t>ما هي الدوافع و الأسباب الحقيقية للاستثمار؟؟</a:t>
            </a:r>
            <a:endParaRPr lang="en-US" sz="5400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dirty="0">
                <a:cs typeface="Simplified Arabic" pitchFamily="2" charset="-78"/>
              </a:rPr>
              <a:t>مثل: تحقيق دخل أو ربح إضافي</a:t>
            </a:r>
          </a:p>
          <a:p>
            <a:pPr marL="571500" indent="-457200">
              <a:lnSpc>
                <a:spcPct val="200000"/>
              </a:lnSpc>
            </a:pPr>
            <a:r>
              <a:rPr lang="ar-SA" sz="3600" dirty="0">
                <a:cs typeface="Simplified Arabic" pitchFamily="2" charset="-78"/>
              </a:rPr>
              <a:t>لتحقيق الاستقرار و الأمن الوظيفي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أسباب مالية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dirty="0">
                <a:cs typeface="Simplified Arabic" pitchFamily="2" charset="-78"/>
              </a:rPr>
              <a:t>مثل: لكسب مركز أو مكانة اجتماعية</a:t>
            </a:r>
          </a:p>
          <a:p>
            <a:pPr marL="571500" indent="-457200">
              <a:lnSpc>
                <a:spcPct val="150000"/>
              </a:lnSpc>
            </a:pPr>
            <a:r>
              <a:rPr lang="ar-SA" sz="3600" dirty="0">
                <a:cs typeface="Simplified Arabic" pitchFamily="2" charset="-78"/>
              </a:rPr>
              <a:t>لكسب التقدير و الاحترام في المجتمع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أسباب اجتماعية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dirty="0">
                <a:cs typeface="Simplified Arabic" pitchFamily="2" charset="-78"/>
              </a:rPr>
              <a:t>مثل: من أجل تحقيق أمن و مستقبل الأولاد و الأسرة</a:t>
            </a:r>
          </a:p>
          <a:p>
            <a:pPr marL="571500" indent="-457200">
              <a:lnSpc>
                <a:spcPct val="150000"/>
              </a:lnSpc>
            </a:pPr>
            <a:r>
              <a:rPr lang="ar-SA" dirty="0">
                <a:cs typeface="Simplified Arabic" pitchFamily="2" charset="-78"/>
              </a:rPr>
              <a:t>من أجل استمرار النشاط العائلي في مشروعات متوارثة للعائلة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أسباب عائلية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8BB70ECE-94C7-4518-A1FF-B930F2029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4290"/>
            <a:ext cx="7772400" cy="2206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5000" lnSpcReduction="20000"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br>
              <a:rPr lang="ar-SA" sz="2800" kern="0" dirty="0">
                <a:solidFill>
                  <a:schemeClr val="accent2"/>
                </a:solidFill>
                <a:cs typeface="Simplified Arabic" pitchFamily="2" charset="-78"/>
              </a:rPr>
            </a:br>
            <a:r>
              <a:rPr lang="ar-SA" sz="2800" kern="0" dirty="0">
                <a:solidFill>
                  <a:schemeClr val="accent2"/>
                </a:solidFill>
                <a:cs typeface="Simplified Arabic" pitchFamily="2" charset="-78"/>
              </a:rPr>
              <a:t>الفصل السابع : متطلبات تأسيس المنشأة الصغيرة</a:t>
            </a:r>
            <a:br>
              <a:rPr lang="ar-SA" sz="2800" kern="0" dirty="0">
                <a:solidFill>
                  <a:schemeClr val="accent2"/>
                </a:solidFill>
                <a:cs typeface="Simplified Arabic" pitchFamily="2" charset="-78"/>
              </a:rPr>
            </a:br>
            <a:r>
              <a:rPr lang="ar-SA" sz="2800" kern="0" dirty="0">
                <a:solidFill>
                  <a:schemeClr val="accent2"/>
                </a:solidFill>
                <a:cs typeface="Simplified Arabic" pitchFamily="2" charset="-78"/>
              </a:rPr>
              <a:t>المرحلة الأولى</a:t>
            </a:r>
            <a:br>
              <a:rPr lang="ar-SA" sz="2800" kern="0" dirty="0">
                <a:solidFill>
                  <a:schemeClr val="accent2"/>
                </a:solidFill>
                <a:cs typeface="Simplified Arabic" pitchFamily="2" charset="-78"/>
              </a:rPr>
            </a:br>
            <a:br>
              <a:rPr lang="ar-SA" sz="2800" kern="0" dirty="0">
                <a:cs typeface="Simplified Arabic" pitchFamily="2" charset="-78"/>
              </a:rPr>
            </a:br>
            <a:br>
              <a:rPr lang="ar-SA" sz="2800" b="1" kern="0" dirty="0">
                <a:cs typeface="Simplified Arabic" pitchFamily="2" charset="-78"/>
              </a:rPr>
            </a:br>
            <a:br>
              <a:rPr lang="ar-SA" sz="2800" kern="0" dirty="0">
                <a:cs typeface="Simplified Arabic" pitchFamily="2" charset="-78"/>
              </a:rPr>
            </a:br>
            <a:br>
              <a:rPr lang="ar-SA" sz="2800" kern="0" dirty="0">
                <a:cs typeface="Simplified Arabic" pitchFamily="2" charset="-78"/>
              </a:rPr>
            </a:br>
            <a:endParaRPr lang="en-US" sz="2800" kern="0" dirty="0">
              <a:cs typeface="Simplified Arabic" pitchFamily="2" charset="-78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C87D3F1-7E92-4A9F-8C8C-AAA9AF9045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8229600" cy="4176241"/>
          </a:xfrm>
        </p:spPr>
        <p:txBody>
          <a:bodyPr/>
          <a:lstStyle/>
          <a:p>
            <a:pPr marL="0" indent="0" eaLnBrk="1" hangingPunct="1">
              <a:lnSpc>
                <a:spcPct val="200000"/>
              </a:lnSpc>
              <a:buNone/>
            </a:pPr>
            <a:r>
              <a:rPr lang="ar-SA" sz="2400" b="1" dirty="0"/>
              <a:t>المحتويات:</a:t>
            </a:r>
          </a:p>
          <a:p>
            <a:pPr eaLnBrk="1" hangingPunct="1">
              <a:lnSpc>
                <a:spcPct val="200000"/>
              </a:lnSpc>
            </a:pPr>
            <a:r>
              <a:rPr lang="ar-SA" sz="2400" b="1" dirty="0"/>
              <a:t>متطلبات العمل في القطاع الخاص	</a:t>
            </a:r>
          </a:p>
          <a:p>
            <a:pPr eaLnBrk="1" hangingPunct="1">
              <a:lnSpc>
                <a:spcPct val="200000"/>
              </a:lnSpc>
            </a:pPr>
            <a:r>
              <a:rPr lang="ar-SA" sz="2400" b="1" dirty="0"/>
              <a:t>الدوافع و الطموحات لإنشاء المنشأة الصغيرة</a:t>
            </a:r>
          </a:p>
          <a:p>
            <a:pPr eaLnBrk="1" hangingPunct="1">
              <a:lnSpc>
                <a:spcPct val="200000"/>
              </a:lnSpc>
            </a:pPr>
            <a:r>
              <a:rPr lang="ar-SA" sz="2400" b="1" dirty="0"/>
              <a:t>صفات المستثمر الشخصية</a:t>
            </a:r>
          </a:p>
          <a:p>
            <a:pPr eaLnBrk="1" hangingPunct="1">
              <a:lnSpc>
                <a:spcPct val="200000"/>
              </a:lnSpc>
            </a:pPr>
            <a:r>
              <a:rPr lang="ar-SA" sz="2400" b="1" dirty="0"/>
              <a:t>مصادر تطوير الأفكار لمشروعات ناجحة</a:t>
            </a:r>
          </a:p>
          <a:p>
            <a:pPr eaLnBrk="1" hangingPunct="1">
              <a:lnSpc>
                <a:spcPct val="200000"/>
              </a:lnSpc>
            </a:pPr>
            <a:r>
              <a:rPr lang="ar-SA" sz="2400" b="1" dirty="0"/>
              <a:t>خطة المنشأة</a:t>
            </a:r>
          </a:p>
        </p:txBody>
      </p:sp>
    </p:spTree>
    <p:extLst>
      <p:ext uri="{BB962C8B-B14F-4D97-AF65-F5344CB8AC3E}">
        <p14:creationId xmlns:p14="http://schemas.microsoft.com/office/powerpoint/2010/main" val="3767975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dirty="0">
                <a:cs typeface="Simplified Arabic" pitchFamily="2" charset="-78"/>
              </a:rPr>
              <a:t>مثل: لتكون رئيساً لنفسك (الاستقلالية)</a:t>
            </a:r>
          </a:p>
          <a:p>
            <a:pPr marL="571500" indent="-457200">
              <a:lnSpc>
                <a:spcPct val="150000"/>
              </a:lnSpc>
            </a:pPr>
            <a:r>
              <a:rPr lang="ar-SA" dirty="0">
                <a:cs typeface="Simplified Arabic" pitchFamily="2" charset="-78"/>
              </a:rPr>
              <a:t>لتجنب العمل لدى الآخرين</a:t>
            </a:r>
          </a:p>
          <a:p>
            <a:pPr marL="571500" indent="-457200">
              <a:lnSpc>
                <a:spcPct val="150000"/>
              </a:lnSpc>
            </a:pPr>
            <a:r>
              <a:rPr lang="ar-SA" dirty="0">
                <a:cs typeface="Simplified Arabic" pitchFamily="2" charset="-78"/>
              </a:rPr>
              <a:t>تستخدم قدراتك و خبراتك الشخصية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أسباب تحقيق الذات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لابد أن تكون الأهداف و الدوافع حقيققة و مستمرة أيضاً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إذا كانت لدى المستثمر أهداف أخرى أهم في الحياة فيجب ألا يفكر بالدخول إلى مجال الأعمال 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إن المنشأة الصغيرة تطلب التفرغ و الالتزام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لابد أن يتذكر المستثمر الآتي...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87644" y="260648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الصفات الشخصية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38F91C4-3152-4CA6-AA2B-12D901C638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114300" indent="0">
              <a:lnSpc>
                <a:spcPct val="150000"/>
              </a:lnSpc>
              <a:buNone/>
            </a:pPr>
            <a:r>
              <a:rPr lang="ar-SA" sz="2400" dirty="0">
                <a:cs typeface="Simplified Arabic" pitchFamily="2" charset="-78"/>
              </a:rPr>
              <a:t>إن العنصر الأساسي لمزاولة النشاط التجاري هو توفر بعض القدرات بعض القدرات الذاتية لدى رجل أو سيدة الأعمال: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000" b="1" dirty="0">
                <a:cs typeface="Simplified Arabic" pitchFamily="2" charset="-78"/>
              </a:rPr>
              <a:t>مدى تقبل عنصر المخاطرة و القدرة على التحمل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000" b="1" dirty="0">
                <a:cs typeface="Simplified Arabic" pitchFamily="2" charset="-78"/>
              </a:rPr>
              <a:t>روح العزيمة و الإصرار والمثابرة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000" b="1" dirty="0">
                <a:cs typeface="Simplified Arabic" pitchFamily="2" charset="-78"/>
              </a:rPr>
              <a:t>القدرة على التعامل مع الآخرين و إنشاء علاقات حسنة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000" b="1" dirty="0">
                <a:cs typeface="Simplified Arabic" pitchFamily="2" charset="-78"/>
              </a:rPr>
              <a:t>التأهل العلمي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000" b="1" dirty="0">
                <a:cs typeface="Simplified Arabic" pitchFamily="2" charset="-78"/>
              </a:rPr>
              <a:t>الخبرة المكتسبة</a:t>
            </a:r>
          </a:p>
        </p:txBody>
      </p:sp>
    </p:spTree>
    <p:extLst>
      <p:ext uri="{BB962C8B-B14F-4D97-AF65-F5344CB8AC3E}">
        <p14:creationId xmlns:p14="http://schemas.microsoft.com/office/powerpoint/2010/main" val="1017137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188640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مصادر الأفكار لإنشاء مشروع صغير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447875D-3C83-4939-BD3A-65EC5BC92E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كلما زاد عدد المنشآت التي يفكر بها المستثمر كلما كان ذلك أفضل 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يحمي المستثمر من أي قرار متسرع</a:t>
            </a:r>
            <a:endParaRPr lang="ar-SA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تأتي بعض الأفكار من خلال الخبرة الشخصية</a:t>
            </a: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التعليم و التدريب</a:t>
            </a: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المصادر الرسمية (الكتبيبات و الأدلة)</a:t>
            </a: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188640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مصادر الأفكار لإنشاء مشروع صغير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AC0BEB1-784E-4221-B54D-CD5FFA09E2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المعرفة بالعلاقات الصناعية داخل قطاع الصناعة</a:t>
            </a: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التقليد و المحاكاة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ينصح بالتميز عن المنشآت القائمة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التنويع في النتج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أو دخول سوق جديدة</a:t>
            </a: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1932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من أهم الخطوات التي يجب اتخاذها في المراحل الإعدادية الأولى هي إعداد خطة للمشروع!</a:t>
            </a: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خطة المنشأة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568952" cy="4968552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و الخطة هي... ”أداة تنظيم و تحليل و تقييم المعلومات التي تم جمعها بمعرفة صاحب المنشأة حيث تصف هذه الخطة جميع الخطوات اللازمة للإعداد لبدء المنشأة و تشغيله“</a:t>
            </a: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خطة المنشأة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خطة المنشأة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5A03625-A5A2-4455-BDC9-C5BC51CA07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من معوقات المنشآت الصغيرة...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عدم وجود معلومات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ضعف الدراسات المسبقة</a:t>
            </a:r>
          </a:p>
          <a:p>
            <a:pPr marL="571500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لذلك نؤكد على أهمية إجراء هذه الدراسة لتلاقي المخاطر و الفشل</a:t>
            </a: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1187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و قد اختلفت المسميات لمثل هذه الدراسة...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b="1" dirty="0">
                <a:cs typeface="Simplified Arabic" pitchFamily="2" charset="-78"/>
              </a:rPr>
              <a:t>خطة المنشأة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b="1" dirty="0">
                <a:cs typeface="Simplified Arabic" pitchFamily="2" charset="-78"/>
              </a:rPr>
              <a:t>التخطيط للمشروع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b="1" dirty="0">
                <a:cs typeface="Simplified Arabic" pitchFamily="2" charset="-78"/>
              </a:rPr>
              <a:t>الجدوي الإقتصادية</a:t>
            </a: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خطة المنشأة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568952" cy="4968552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تشمل هذه الدراسة عدد من العناصر كالآتي: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مقدمة تشمل خلفية عامة عن المنشأة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أهداف المنشأة و شكله القانوني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وصف المنشأة و الذي يشمل أحياناً:</a:t>
            </a:r>
          </a:p>
          <a:p>
            <a:pPr marL="1371600" lvl="2" indent="-457200">
              <a:lnSpc>
                <a:spcPct val="150000"/>
              </a:lnSpc>
            </a:pPr>
            <a:r>
              <a:rPr lang="ar-SA" sz="2000" b="1" dirty="0">
                <a:cs typeface="Simplified Arabic" pitchFamily="2" charset="-78"/>
              </a:rPr>
              <a:t>الدراسة التسويقية</a:t>
            </a:r>
          </a:p>
          <a:p>
            <a:pPr marL="1371600" lvl="2" indent="-457200">
              <a:lnSpc>
                <a:spcPct val="150000"/>
              </a:lnSpc>
            </a:pPr>
            <a:r>
              <a:rPr lang="ar-SA" sz="2000" b="1" dirty="0">
                <a:cs typeface="Simplified Arabic" pitchFamily="2" charset="-78"/>
              </a:rPr>
              <a:t>الدراسة الفنية</a:t>
            </a:r>
          </a:p>
          <a:p>
            <a:pPr marL="1371600" lvl="2" indent="-457200">
              <a:lnSpc>
                <a:spcPct val="150000"/>
              </a:lnSpc>
            </a:pPr>
            <a:r>
              <a:rPr lang="ar-SA" sz="2000" b="1" dirty="0">
                <a:cs typeface="Simplified Arabic" pitchFamily="2" charset="-78"/>
              </a:rPr>
              <a:t>الدراسة التمويلية</a:t>
            </a:r>
          </a:p>
          <a:p>
            <a:pPr marL="1371600" lvl="2" indent="-457200">
              <a:lnSpc>
                <a:spcPct val="150000"/>
              </a:lnSpc>
            </a:pPr>
            <a:r>
              <a:rPr lang="ar-SA" sz="2000" b="1" dirty="0">
                <a:cs typeface="Simplified Arabic" pitchFamily="2" charset="-78"/>
              </a:rPr>
              <a:t>الدراسة التنظيمية</a:t>
            </a: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خطة المنشأة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2483768" y="1700808"/>
          <a:ext cx="6480845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122413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ar-SA" b="1" dirty="0"/>
              <a:t>مكونات عملية إنشاء الاستثمار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2924944"/>
            <a:ext cx="230425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المكونات الرئيسية لعملية بناء الأعمال</a:t>
            </a:r>
          </a:p>
        </p:txBody>
      </p:sp>
    </p:spTree>
    <p:extLst>
      <p:ext uri="{BB962C8B-B14F-4D97-AF65-F5344CB8AC3E}">
        <p14:creationId xmlns:p14="http://schemas.microsoft.com/office/powerpoint/2010/main" val="940662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568952" cy="4896544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تركز هذه الدراسة على معرفة السوق المحتمل للمشروع</a:t>
            </a: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مدى قدرته على استيعاب منتجات المنشأة</a:t>
            </a: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تحديد: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السوق المستهدف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خصائص السوق الديموغرافية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قنوات التوزيع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الأسعار</a:t>
            </a: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الدراسة التسويقية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الدراسة الفنية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028EACE-0304-4353-9DAB-3B30791705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تتعلق هذه الدراسة بتحديد احتياجات المنشأة الجديد اللازمة لإنشائه</a:t>
            </a: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مثل: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الأراضي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المباني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الآلات و المعدات</a:t>
            </a:r>
          </a:p>
          <a:p>
            <a:pPr marL="971550" lvl="1" indent="-457200">
              <a:lnSpc>
                <a:spcPct val="150000"/>
              </a:lnSpc>
            </a:pPr>
            <a:r>
              <a:rPr lang="ar-SA" sz="2400" b="1" dirty="0">
                <a:cs typeface="Simplified Arabic" pitchFamily="2" charset="-78"/>
              </a:rPr>
              <a:t>العمالة</a:t>
            </a: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92822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الدراسة التمويلية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846F245-A463-4B92-8477-76CCC25D32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تشمل تقدير حجم الاستثمار اللازم للمشروع</a:t>
            </a: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تحديد مصادر تمويل المنشأة</a:t>
            </a: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تقييم الجدوى الاقتصادية للمشروع</a:t>
            </a:r>
            <a:endParaRPr lang="ar-SA" sz="20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22259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9552" y="69269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2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kern="0" dirty="0">
                <a:solidFill>
                  <a:schemeClr val="tx2"/>
                </a:solidFill>
                <a:cs typeface="Simplified Arabic" pitchFamily="2" charset="-78"/>
              </a:rPr>
              <a:t>الدراسة التنظيمية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Simplified Arabic" pitchFamily="2" charset="-7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46173D9-4695-4404-ABD7-9878212CA4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24536"/>
          </a:xfrm>
        </p:spPr>
        <p:txBody>
          <a:bodyPr/>
          <a:lstStyle/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ترتيب الأوضاع في المنشأة بحيث تتحدد الأعمال الواجب تنفيذها لتحقيق أهداف المنشأة</a:t>
            </a:r>
          </a:p>
          <a:p>
            <a:pPr marL="571500" indent="-457200">
              <a:lnSpc>
                <a:spcPct val="150000"/>
              </a:lnSpc>
            </a:pPr>
            <a:r>
              <a:rPr lang="ar-SA" sz="2800" b="1" dirty="0">
                <a:cs typeface="Simplified Arabic" pitchFamily="2" charset="-78"/>
              </a:rPr>
              <a:t>تعيين المسئولين عن أداء هذه الأعمال</a:t>
            </a:r>
            <a:endParaRPr lang="ar-SA" sz="20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400" b="1" dirty="0">
              <a:cs typeface="Simplified Arabic" pitchFamily="2" charset="-78"/>
            </a:endParaRPr>
          </a:p>
          <a:p>
            <a:pPr marL="571500" indent="-457200">
              <a:lnSpc>
                <a:spcPct val="150000"/>
              </a:lnSpc>
              <a:buNone/>
            </a:pPr>
            <a:endParaRPr lang="ar-SA" sz="2800" b="1" dirty="0">
              <a:cs typeface="Simplified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397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84004-main_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33550" y="1190626"/>
            <a:ext cx="7302946" cy="5585158"/>
          </a:xfrm>
          <a:prstGeom prst="rect">
            <a:avLst/>
          </a:prstGeom>
        </p:spPr>
      </p:pic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556792"/>
            <a:ext cx="5544616" cy="5184576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800" b="1" dirty="0">
                <a:cs typeface="Simplified Arabic" pitchFamily="2" charset="-78"/>
              </a:rPr>
              <a:t>من أهم العوامل... صاحب العمل نفسه!</a:t>
            </a:r>
          </a:p>
          <a:p>
            <a:pPr marL="571500" indent="-457200">
              <a:lnSpc>
                <a:spcPct val="200000"/>
              </a:lnSpc>
            </a:pPr>
            <a:r>
              <a:rPr lang="ar-SA" sz="2800" b="1" dirty="0">
                <a:cs typeface="Simplified Arabic" pitchFamily="2" charset="-78"/>
              </a:rPr>
              <a:t>لا بد أن يراعي توافر بعض المقومات الهامة فيه:</a:t>
            </a:r>
          </a:p>
          <a:p>
            <a:pPr marL="971550" lvl="1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الصفات و القدرات الشخصية</a:t>
            </a:r>
          </a:p>
          <a:p>
            <a:pPr marL="971550" lvl="1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المهارات الفنية و الإدارية</a:t>
            </a:r>
          </a:p>
          <a:p>
            <a:pPr marL="571500" indent="-457200">
              <a:buNone/>
            </a:pPr>
            <a:endParaRPr lang="ar-SA" dirty="0">
              <a:cs typeface="Simplified Arabic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29600" cy="936104"/>
          </a:xfrm>
        </p:spPr>
        <p:txBody>
          <a:bodyPr/>
          <a:lstStyle/>
          <a:p>
            <a:pPr lvl="2"/>
            <a:r>
              <a:rPr lang="ar-SA" b="1" dirty="0"/>
              <a:t>صاحب العمل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1979712" y="1412776"/>
            <a:ext cx="7056784" cy="5040560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b="1" dirty="0">
                <a:cs typeface="Simplified Arabic" pitchFamily="2" charset="-78"/>
              </a:rPr>
              <a:t>من متطلبات نجاح المنشأة الصغيرة:</a:t>
            </a:r>
          </a:p>
          <a:p>
            <a:pPr marL="514350" lvl="1" indent="0">
              <a:lnSpc>
                <a:spcPct val="200000"/>
              </a:lnSpc>
              <a:buNone/>
            </a:pPr>
            <a:r>
              <a:rPr lang="ar-SA" b="1" dirty="0">
                <a:cs typeface="Simplified Arabic" pitchFamily="2" charset="-78"/>
              </a:rPr>
              <a:t>توفر الظروف الاجتماعية و الاقتصادية و المعلوماتية</a:t>
            </a:r>
          </a:p>
          <a:p>
            <a:pPr marL="571500" indent="-457200">
              <a:buNone/>
            </a:pPr>
            <a:endParaRPr lang="ar-SA" dirty="0">
              <a:cs typeface="Simplified Arabic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29600" cy="936104"/>
          </a:xfrm>
        </p:spPr>
        <p:txBody>
          <a:bodyPr/>
          <a:lstStyle/>
          <a:p>
            <a:pPr lvl="2"/>
            <a:r>
              <a:rPr lang="ar-SA" b="1" dirty="0"/>
              <a:t>البيئة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772816"/>
            <a:ext cx="7560840" cy="4248472"/>
          </a:xfrm>
        </p:spPr>
        <p:txBody>
          <a:bodyPr/>
          <a:lstStyle/>
          <a:p>
            <a:pPr marL="114300" indent="0">
              <a:lnSpc>
                <a:spcPct val="150000"/>
              </a:lnSpc>
              <a:buNone/>
            </a:pPr>
            <a:r>
              <a:rPr lang="ar-SA" b="1" dirty="0">
                <a:cs typeface="Simplified Arabic" pitchFamily="2" charset="-78"/>
              </a:rPr>
              <a:t>يجب أن تتوفر مجموعة من العوامل داخل المنشأة لكي يتم تشغيلها بنجاح</a:t>
            </a:r>
          </a:p>
          <a:p>
            <a:pPr marL="571500" indent="-457200">
              <a:buNone/>
            </a:pPr>
            <a:endParaRPr lang="ar-SA" dirty="0">
              <a:cs typeface="Simplified Arabic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29600" cy="936104"/>
          </a:xfrm>
        </p:spPr>
        <p:txBody>
          <a:bodyPr/>
          <a:lstStyle/>
          <a:p>
            <a:pPr lvl="2"/>
            <a:r>
              <a:rPr lang="ar-SA" b="1" dirty="0"/>
              <a:t>المنشأة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351838" cy="4680520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800" b="1" dirty="0">
                <a:cs typeface="Simplified Arabic" pitchFamily="2" charset="-78"/>
              </a:rPr>
              <a:t>طبيعة العمل في القطاع الخاص تختلف عن العمل في القطاع العام</a:t>
            </a:r>
          </a:p>
          <a:p>
            <a:pPr marL="571500" indent="-457200">
              <a:lnSpc>
                <a:spcPct val="200000"/>
              </a:lnSpc>
            </a:pPr>
            <a:r>
              <a:rPr lang="ar-SA" sz="2800" b="1" dirty="0">
                <a:cs typeface="Simplified Arabic" pitchFamily="2" charset="-78"/>
              </a:rPr>
              <a:t>القطاع الخاص يلعب دوراً رئيسياً في اقتصاد الدولة</a:t>
            </a:r>
          </a:p>
          <a:p>
            <a:pPr marL="571500" indent="-457200">
              <a:buNone/>
            </a:pPr>
            <a:endParaRPr lang="ar-SA" sz="3600" dirty="0">
              <a:cs typeface="Simplified Arabic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08720"/>
            <a:ext cx="8229600" cy="998984"/>
          </a:xfrm>
        </p:spPr>
        <p:txBody>
          <a:bodyPr/>
          <a:lstStyle/>
          <a:p>
            <a:pPr lvl="2"/>
            <a:r>
              <a:rPr lang="ar-SA" b="1" dirty="0">
                <a:cs typeface="Simplified Arabic" pitchFamily="2" charset="-78"/>
              </a:rPr>
              <a:t>متطلبات العمل في القطاع الخاص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784976" cy="4824536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يتميز به القطاع الخاص في دول الخليج و خاصتاً في السعودية هو تدني نسبة المواطنين العاملين في هذا القطاع مقارنة بالقطاع العام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يعزز التوجه للعمل في القطاع الخاص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يتيح فرصة أكبر لنمو المنشآت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29600" cy="936104"/>
          </a:xfrm>
        </p:spPr>
        <p:txBody>
          <a:bodyPr/>
          <a:lstStyle/>
          <a:p>
            <a:pPr lvl="2"/>
            <a:r>
              <a:rPr lang="ar-SA" b="1" dirty="0">
                <a:cs typeface="Simplified Arabic" pitchFamily="2" charset="-78"/>
              </a:rPr>
              <a:t>القطاع الخاص في دول الخليج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784976" cy="4824536"/>
          </a:xfrm>
        </p:spPr>
        <p:txBody>
          <a:bodyPr/>
          <a:lstStyle/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كما يتميز النمو السكاني في هذه المنطقة بنسبة مرتفعة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ارتفاع نسبة الفئة الشبابية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أكثر الفئات المناسبة لمزاولة العمل الحر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ازدياد الحاجة إلى توفير المزيد من فرص العمل</a:t>
            </a:r>
          </a:p>
          <a:p>
            <a:pPr marL="571500" indent="-457200">
              <a:lnSpc>
                <a:spcPct val="200000"/>
              </a:lnSpc>
            </a:pPr>
            <a:r>
              <a:rPr lang="ar-SA" sz="2400" b="1" dirty="0">
                <a:cs typeface="Simplified Arabic" pitchFamily="2" charset="-78"/>
              </a:rPr>
              <a:t>حاجة لتطوير المهارات التي يحتاجها سوق العمل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29600" cy="936104"/>
          </a:xfrm>
        </p:spPr>
        <p:txBody>
          <a:bodyPr/>
          <a:lstStyle/>
          <a:p>
            <a:pPr lvl="2"/>
            <a:r>
              <a:rPr lang="ar-SA" b="1" dirty="0">
                <a:cs typeface="Simplified Arabic" pitchFamily="2" charset="-78"/>
              </a:rPr>
              <a:t>القطاع الخاص في دول الخليج</a:t>
            </a:r>
            <a:endParaRPr lang="en-US" b="1" dirty="0"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8C973626CBEE44B718E66BB1636377" ma:contentTypeVersion="0" ma:contentTypeDescription="Create a new document." ma:contentTypeScope="" ma:versionID="56f2ceaadbc22f129839ef05ce48ec4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CCEDD80-5448-4C1E-B6CE-7D9013EA86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C23EF9F-345A-4E10-860C-E849743984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596A9B-0283-4169-BC17-1E46E6B898A6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198</Template>
  <TotalTime>2270</TotalTime>
  <Words>949</Words>
  <Application>Microsoft Office PowerPoint</Application>
  <PresentationFormat>On-screen Show (4:3)</PresentationFormat>
  <Paragraphs>162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Times New Roman</vt:lpstr>
      <vt:lpstr>Diseño predeterminado</vt:lpstr>
      <vt:lpstr>PowerPoint Presentation</vt:lpstr>
      <vt:lpstr>PowerPoint Presentation</vt:lpstr>
      <vt:lpstr>مكونات عملية إنشاء الاستثمار</vt:lpstr>
      <vt:lpstr>صاحب العمل</vt:lpstr>
      <vt:lpstr>البيئة</vt:lpstr>
      <vt:lpstr>المنشأة</vt:lpstr>
      <vt:lpstr>متطلبات العمل في القطاع الخاص</vt:lpstr>
      <vt:lpstr>القطاع الخاص في دول الخليج</vt:lpstr>
      <vt:lpstr>القطاع الخاص في دول الخليج</vt:lpstr>
      <vt:lpstr>ظروف العمل في القطاع الخاص</vt:lpstr>
      <vt:lpstr>ظروف العمل في القطاع الخاص</vt:lpstr>
      <vt:lpstr>التطوير الذاتي</vt:lpstr>
      <vt:lpstr>دوافع و طموحات صاحب المنشأة</vt:lpstr>
      <vt:lpstr>دوافع إنشاء المنشأة الصغيرة</vt:lpstr>
      <vt:lpstr>ماسلو</vt:lpstr>
      <vt:lpstr>ما هي الدوافع و الأسباب الحقيقية للاستثمار؟؟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سلوك المستهلك</dc:title>
  <dc:creator>family</dc:creator>
  <cp:lastModifiedBy>Ahmed .</cp:lastModifiedBy>
  <cp:revision>603</cp:revision>
  <dcterms:created xsi:type="dcterms:W3CDTF">2006-09-18T09:45:53Z</dcterms:created>
  <dcterms:modified xsi:type="dcterms:W3CDTF">2020-08-23T14:39:58Z</dcterms:modified>
</cp:coreProperties>
</file>