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62" r:id="rId3"/>
    <p:sldId id="257" r:id="rId4"/>
    <p:sldId id="258" r:id="rId5"/>
    <p:sldId id="263" r:id="rId6"/>
    <p:sldId id="303" r:id="rId7"/>
    <p:sldId id="304" r:id="rId8"/>
    <p:sldId id="259" r:id="rId9"/>
    <p:sldId id="305" r:id="rId10"/>
    <p:sldId id="306" r:id="rId11"/>
    <p:sldId id="307" r:id="rId12"/>
    <p:sldId id="308" r:id="rId13"/>
    <p:sldId id="309" r:id="rId14"/>
    <p:sldId id="310" r:id="rId15"/>
    <p:sldId id="312" r:id="rId16"/>
    <p:sldId id="313" r:id="rId17"/>
    <p:sldId id="293" r:id="rId18"/>
    <p:sldId id="314" r:id="rId19"/>
    <p:sldId id="315" r:id="rId20"/>
    <p:sldId id="316" r:id="rId21"/>
    <p:sldId id="272" r:id="rId22"/>
    <p:sldId id="288" r:id="rId23"/>
    <p:sldId id="302" r:id="rId24"/>
    <p:sldId id="317" r:id="rId25"/>
    <p:sldId id="319" r:id="rId26"/>
    <p:sldId id="320" r:id="rId27"/>
    <p:sldId id="321" r:id="rId28"/>
    <p:sldId id="322" r:id="rId29"/>
    <p:sldId id="256" r:id="rId30"/>
  </p:sldIdLst>
  <p:sldSz cx="18288000" cy="10287000"/>
  <p:notesSz cx="6858000" cy="9144000"/>
  <p:embeddedFontLst>
    <p:embeddedFont>
      <p:font typeface="29LT Bukra Bold" panose="000B0903020204020204" pitchFamily="34" charset="-78"/>
      <p:bold r:id="rId32"/>
    </p:embeddedFont>
    <p:embeddedFont>
      <p:font typeface="Bodoni MT" panose="02070603080606020203" pitchFamily="18" charset="0"/>
      <p:regular r:id="rId33"/>
      <p:bold r:id="rId34"/>
      <p:italic r:id="rId35"/>
      <p:boldItalic r:id="rId36"/>
    </p:embeddedFont>
    <p:embeddedFont>
      <p:font typeface="Cascadia Code" panose="020B0609020000020004" pitchFamily="49" charset="0"/>
      <p:regular r:id="rId37"/>
      <p:bold r:id="rId38"/>
      <p:italic r:id="rId39"/>
      <p:boldItalic r:id="rId40"/>
    </p:embeddedFont>
    <p:embeddedFont>
      <p:font typeface="Codec Pro" panose="00000500000000000000" pitchFamily="2" charset="0"/>
      <p:regular r:id="rId41"/>
      <p:italic r:id="rId42"/>
    </p:embeddedFont>
    <p:embeddedFont>
      <p:font typeface="Codec Pro Bold" panose="00000600000000000000" pitchFamily="2" charset="0"/>
      <p:regular r:id="rId43"/>
    </p:embeddedFont>
    <p:embeddedFont>
      <p:font typeface="DIN NEXT™ ARABIC BOLD" panose="020B0803020203050203" pitchFamily="34" charset="-78"/>
      <p:bold r:id="rId44"/>
    </p:embeddedFont>
    <p:embeddedFont>
      <p:font typeface="Garet Bold" panose="020B0604020202020204" charset="0"/>
      <p:regular r:id="rId45"/>
    </p:embeddedFont>
    <p:embeddedFont>
      <p:font typeface="League Spartan" panose="020B0604020202020204" charset="0"/>
      <p:regular r:id="rId46"/>
    </p:embeddedFont>
    <p:embeddedFont>
      <p:font typeface="Public Sans"/>
      <p:regular r:id="rId47"/>
      <p:bold r:id="rId48"/>
      <p:italic r:id="rId49"/>
      <p:boldItalic r:id="rId50"/>
    </p:embeddedFont>
    <p:embeddedFont>
      <p:font typeface="Sakkal Majalla" panose="02000000000000000000" pitchFamily="2" charset="-78"/>
      <p:regular r:id="rId51"/>
      <p:bold r:id="rId52"/>
    </p:embeddedFont>
    <p:embeddedFont>
      <p:font typeface="Tajawal" panose="00000500000000000000" pitchFamily="2" charset="-78"/>
      <p:regular r:id="rId53"/>
      <p:bold r:id="rId54"/>
    </p:embeddedFont>
    <p:embeddedFont>
      <p:font typeface="Tajawal Bold" panose="020B0604020202020204" charset="-78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4106"/>
    <a:srgbClr val="E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F08FD5-F889-47A6-91D9-142AF7A084E1}" type="doc">
      <dgm:prSet loTypeId="urn:microsoft.com/office/officeart/2005/8/layout/chevron1" loCatId="process" qsTypeId="urn:microsoft.com/office/officeart/2005/8/quickstyle/3d6" qsCatId="3D" csTypeId="urn:microsoft.com/office/officeart/2005/8/colors/colorful1" csCatId="colorful" phldr="1"/>
      <dgm:spPr/>
    </dgm:pt>
    <dgm:pt modelId="{46564C3A-6A18-4F4B-8F13-B2B6178572D0}">
      <dgm:prSet phldrT="[نص]"/>
      <dgm:spPr/>
      <dgm:t>
        <a:bodyPr/>
        <a:lstStyle/>
        <a:p>
          <a:pPr rtl="1"/>
          <a:r>
            <a:rPr lang="ar-SA" dirty="0">
              <a:latin typeface="Tajawal Bold" panose="020B0604020202020204" charset="-78"/>
              <a:cs typeface="Tajawal Bold" panose="020B0604020202020204" charset="-78"/>
            </a:rPr>
            <a:t>القائد الديكتاتوري</a:t>
          </a:r>
        </a:p>
      </dgm:t>
    </dgm:pt>
    <dgm:pt modelId="{349D2294-6895-46CB-9E91-1827605AC842}" type="parTrans" cxnId="{6E4FBD4A-C575-4746-A566-664284D80043}">
      <dgm:prSet/>
      <dgm:spPr/>
      <dgm:t>
        <a:bodyPr/>
        <a:lstStyle/>
        <a:p>
          <a:pPr rtl="1"/>
          <a:endParaRPr lang="ar-SA"/>
        </a:p>
      </dgm:t>
    </dgm:pt>
    <dgm:pt modelId="{E3B54478-C859-4DB8-B1FB-E27C9B994531}" type="sibTrans" cxnId="{6E4FBD4A-C575-4746-A566-664284D80043}">
      <dgm:prSet/>
      <dgm:spPr/>
      <dgm:t>
        <a:bodyPr/>
        <a:lstStyle/>
        <a:p>
          <a:pPr rtl="1"/>
          <a:endParaRPr lang="ar-SA"/>
        </a:p>
      </dgm:t>
    </dgm:pt>
    <dgm:pt modelId="{4DCE6B10-74D8-49BA-8454-01C874D86F8E}">
      <dgm:prSet phldrT="[نص]"/>
      <dgm:spPr/>
      <dgm:t>
        <a:bodyPr/>
        <a:lstStyle/>
        <a:p>
          <a:pPr rtl="1"/>
          <a:r>
            <a:rPr lang="ar-SA" dirty="0">
              <a:latin typeface="Tajawal Bold" panose="020B0604020202020204" charset="-78"/>
              <a:cs typeface="Tajawal Bold" panose="020B0604020202020204" charset="-78"/>
            </a:rPr>
            <a:t>السلطوي</a:t>
          </a:r>
        </a:p>
      </dgm:t>
    </dgm:pt>
    <dgm:pt modelId="{2577214D-A17D-4E70-99A2-6C96A5063CBB}" type="parTrans" cxnId="{255EC07F-EC92-47B2-A7B8-0EF65BEB680A}">
      <dgm:prSet/>
      <dgm:spPr/>
      <dgm:t>
        <a:bodyPr/>
        <a:lstStyle/>
        <a:p>
          <a:pPr rtl="1"/>
          <a:endParaRPr lang="ar-SA"/>
        </a:p>
      </dgm:t>
    </dgm:pt>
    <dgm:pt modelId="{63CB4C4E-BDC0-47E9-BB4F-D0280D78779E}" type="sibTrans" cxnId="{255EC07F-EC92-47B2-A7B8-0EF65BEB680A}">
      <dgm:prSet/>
      <dgm:spPr/>
      <dgm:t>
        <a:bodyPr/>
        <a:lstStyle/>
        <a:p>
          <a:pPr rtl="1"/>
          <a:endParaRPr lang="ar-SA"/>
        </a:p>
      </dgm:t>
    </dgm:pt>
    <dgm:pt modelId="{C51757B6-13D8-4222-B6D8-5C1F9D9B4142}">
      <dgm:prSet phldrT="[نص]"/>
      <dgm:spPr/>
      <dgm:t>
        <a:bodyPr/>
        <a:lstStyle/>
        <a:p>
          <a:pPr rtl="1"/>
          <a:r>
            <a:rPr lang="ar-SA" dirty="0">
              <a:latin typeface="Tajawal Bold" panose="020B0604020202020204" charset="-78"/>
              <a:cs typeface="Tajawal Bold" panose="020B0604020202020204" charset="-78"/>
            </a:rPr>
            <a:t>المهتم بتنفيذ المهمة</a:t>
          </a:r>
        </a:p>
      </dgm:t>
    </dgm:pt>
    <dgm:pt modelId="{79DFC4E1-7BC6-4BDC-84B8-AEBD839D5E57}" type="parTrans" cxnId="{528C38D0-F752-4D45-873D-3F651629831F}">
      <dgm:prSet/>
      <dgm:spPr/>
      <dgm:t>
        <a:bodyPr/>
        <a:lstStyle/>
        <a:p>
          <a:pPr rtl="1"/>
          <a:endParaRPr lang="ar-SA"/>
        </a:p>
      </dgm:t>
    </dgm:pt>
    <dgm:pt modelId="{7AB0E75F-5062-46B9-A51C-7FDD831071AC}" type="sibTrans" cxnId="{528C38D0-F752-4D45-873D-3F651629831F}">
      <dgm:prSet/>
      <dgm:spPr/>
      <dgm:t>
        <a:bodyPr/>
        <a:lstStyle/>
        <a:p>
          <a:pPr rtl="1"/>
          <a:endParaRPr lang="ar-SA"/>
        </a:p>
      </dgm:t>
    </dgm:pt>
    <dgm:pt modelId="{61499378-5A80-455F-B772-3CAC0DC51A57}" type="pres">
      <dgm:prSet presAssocID="{C4F08FD5-F889-47A6-91D9-142AF7A084E1}" presName="Name0" presStyleCnt="0">
        <dgm:presLayoutVars>
          <dgm:dir val="rev"/>
          <dgm:animLvl val="lvl"/>
          <dgm:resizeHandles val="exact"/>
        </dgm:presLayoutVars>
      </dgm:prSet>
      <dgm:spPr/>
    </dgm:pt>
    <dgm:pt modelId="{4E857AAB-26CC-4D56-B966-F910C1BE594F}" type="pres">
      <dgm:prSet presAssocID="{46564C3A-6A18-4F4B-8F13-B2B6178572D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6CA515C-A266-4033-9098-74F3B79C7E89}" type="pres">
      <dgm:prSet presAssocID="{E3B54478-C859-4DB8-B1FB-E27C9B994531}" presName="parTxOnlySpace" presStyleCnt="0"/>
      <dgm:spPr/>
    </dgm:pt>
    <dgm:pt modelId="{8C1F5EA3-2638-4A23-89BD-701EF7E5A851}" type="pres">
      <dgm:prSet presAssocID="{4DCE6B10-74D8-49BA-8454-01C874D86F8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E3455AB-A0FC-419B-94FC-DF02A37AC94C}" type="pres">
      <dgm:prSet presAssocID="{63CB4C4E-BDC0-47E9-BB4F-D0280D78779E}" presName="parTxOnlySpace" presStyleCnt="0"/>
      <dgm:spPr/>
    </dgm:pt>
    <dgm:pt modelId="{92E481D2-AAF8-40CF-AD95-94CFEC965669}" type="pres">
      <dgm:prSet presAssocID="{C51757B6-13D8-4222-B6D8-5C1F9D9B414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E948220-E809-4ECC-A913-297411F16E71}" type="presOf" srcId="{C51757B6-13D8-4222-B6D8-5C1F9D9B4142}" destId="{92E481D2-AAF8-40CF-AD95-94CFEC965669}" srcOrd="0" destOrd="0" presId="urn:microsoft.com/office/officeart/2005/8/layout/chevron1"/>
    <dgm:cxn modelId="{3166CD5B-B483-47A8-AB3B-7A7CEB9804A7}" type="presOf" srcId="{C4F08FD5-F889-47A6-91D9-142AF7A084E1}" destId="{61499378-5A80-455F-B772-3CAC0DC51A57}" srcOrd="0" destOrd="0" presId="urn:microsoft.com/office/officeart/2005/8/layout/chevron1"/>
    <dgm:cxn modelId="{6E4FBD4A-C575-4746-A566-664284D80043}" srcId="{C4F08FD5-F889-47A6-91D9-142AF7A084E1}" destId="{46564C3A-6A18-4F4B-8F13-B2B6178572D0}" srcOrd="0" destOrd="0" parTransId="{349D2294-6895-46CB-9E91-1827605AC842}" sibTransId="{E3B54478-C859-4DB8-B1FB-E27C9B994531}"/>
    <dgm:cxn modelId="{255EC07F-EC92-47B2-A7B8-0EF65BEB680A}" srcId="{C4F08FD5-F889-47A6-91D9-142AF7A084E1}" destId="{4DCE6B10-74D8-49BA-8454-01C874D86F8E}" srcOrd="1" destOrd="0" parTransId="{2577214D-A17D-4E70-99A2-6C96A5063CBB}" sibTransId="{63CB4C4E-BDC0-47E9-BB4F-D0280D78779E}"/>
    <dgm:cxn modelId="{528C38D0-F752-4D45-873D-3F651629831F}" srcId="{C4F08FD5-F889-47A6-91D9-142AF7A084E1}" destId="{C51757B6-13D8-4222-B6D8-5C1F9D9B4142}" srcOrd="2" destOrd="0" parTransId="{79DFC4E1-7BC6-4BDC-84B8-AEBD839D5E57}" sibTransId="{7AB0E75F-5062-46B9-A51C-7FDD831071AC}"/>
    <dgm:cxn modelId="{1DEB76D4-6D61-431C-A994-F96CE11C622F}" type="presOf" srcId="{4DCE6B10-74D8-49BA-8454-01C874D86F8E}" destId="{8C1F5EA3-2638-4A23-89BD-701EF7E5A851}" srcOrd="0" destOrd="0" presId="urn:microsoft.com/office/officeart/2005/8/layout/chevron1"/>
    <dgm:cxn modelId="{85D519D9-DABB-4603-AE9D-090655E4A899}" type="presOf" srcId="{46564C3A-6A18-4F4B-8F13-B2B6178572D0}" destId="{4E857AAB-26CC-4D56-B966-F910C1BE594F}" srcOrd="0" destOrd="0" presId="urn:microsoft.com/office/officeart/2005/8/layout/chevron1"/>
    <dgm:cxn modelId="{D972AE3A-A4DC-495C-B2AA-549AF1056DED}" type="presParOf" srcId="{61499378-5A80-455F-B772-3CAC0DC51A57}" destId="{4E857AAB-26CC-4D56-B966-F910C1BE594F}" srcOrd="0" destOrd="0" presId="urn:microsoft.com/office/officeart/2005/8/layout/chevron1"/>
    <dgm:cxn modelId="{07E62A56-B454-4FAE-96CF-BB7B2AB26FEF}" type="presParOf" srcId="{61499378-5A80-455F-B772-3CAC0DC51A57}" destId="{76CA515C-A266-4033-9098-74F3B79C7E89}" srcOrd="1" destOrd="0" presId="urn:microsoft.com/office/officeart/2005/8/layout/chevron1"/>
    <dgm:cxn modelId="{510C89AC-73AB-459F-B5DC-F3414EB34EBB}" type="presParOf" srcId="{61499378-5A80-455F-B772-3CAC0DC51A57}" destId="{8C1F5EA3-2638-4A23-89BD-701EF7E5A851}" srcOrd="2" destOrd="0" presId="urn:microsoft.com/office/officeart/2005/8/layout/chevron1"/>
    <dgm:cxn modelId="{7D6DC8F8-0223-40F9-8160-DC2D89CE9016}" type="presParOf" srcId="{61499378-5A80-455F-B772-3CAC0DC51A57}" destId="{7E3455AB-A0FC-419B-94FC-DF02A37AC94C}" srcOrd="3" destOrd="0" presId="urn:microsoft.com/office/officeart/2005/8/layout/chevron1"/>
    <dgm:cxn modelId="{8BA58F3C-0038-4E59-B220-6F248DCD9783}" type="presParOf" srcId="{61499378-5A80-455F-B772-3CAC0DC51A57}" destId="{92E481D2-AAF8-40CF-AD95-94CFEC96566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F08FD5-F889-47A6-91D9-142AF7A084E1}" type="doc">
      <dgm:prSet loTypeId="urn:microsoft.com/office/officeart/2005/8/layout/chevron1" loCatId="process" qsTypeId="urn:microsoft.com/office/officeart/2005/8/quickstyle/3d6" qsCatId="3D" csTypeId="urn:microsoft.com/office/officeart/2005/8/colors/colorful1" csCatId="colorful" phldr="1"/>
      <dgm:spPr/>
    </dgm:pt>
    <dgm:pt modelId="{46564C3A-6A18-4F4B-8F13-B2B6178572D0}">
      <dgm:prSet phldrT="[نص]"/>
      <dgm:spPr/>
      <dgm:t>
        <a:bodyPr/>
        <a:lstStyle/>
        <a:p>
          <a:pPr rtl="1"/>
          <a:r>
            <a:rPr lang="ar-SA" dirty="0">
              <a:latin typeface="Tajawal Bold" panose="020B0604020202020204" charset="-78"/>
              <a:cs typeface="Tajawal Bold" panose="020B0604020202020204" charset="-78"/>
            </a:rPr>
            <a:t>القائد الديموقراطي</a:t>
          </a:r>
        </a:p>
      </dgm:t>
    </dgm:pt>
    <dgm:pt modelId="{349D2294-6895-46CB-9E91-1827605AC842}" type="parTrans" cxnId="{6E4FBD4A-C575-4746-A566-664284D80043}">
      <dgm:prSet/>
      <dgm:spPr/>
      <dgm:t>
        <a:bodyPr/>
        <a:lstStyle/>
        <a:p>
          <a:pPr rtl="1"/>
          <a:endParaRPr lang="ar-SA"/>
        </a:p>
      </dgm:t>
    </dgm:pt>
    <dgm:pt modelId="{E3B54478-C859-4DB8-B1FB-E27C9B994531}" type="sibTrans" cxnId="{6E4FBD4A-C575-4746-A566-664284D80043}">
      <dgm:prSet/>
      <dgm:spPr/>
      <dgm:t>
        <a:bodyPr/>
        <a:lstStyle/>
        <a:p>
          <a:pPr rtl="1"/>
          <a:endParaRPr lang="ar-SA"/>
        </a:p>
      </dgm:t>
    </dgm:pt>
    <dgm:pt modelId="{4DCE6B10-74D8-49BA-8454-01C874D86F8E}">
      <dgm:prSet phldrT="[نص]"/>
      <dgm:spPr/>
      <dgm:t>
        <a:bodyPr/>
        <a:lstStyle/>
        <a:p>
          <a:pPr rtl="1"/>
          <a:r>
            <a:rPr lang="ar-SA" dirty="0">
              <a:latin typeface="Tajawal Bold" panose="020B0604020202020204" charset="-78"/>
              <a:cs typeface="Tajawal Bold" panose="020B0604020202020204" charset="-78"/>
            </a:rPr>
            <a:t>المتساهل</a:t>
          </a:r>
        </a:p>
      </dgm:t>
    </dgm:pt>
    <dgm:pt modelId="{2577214D-A17D-4E70-99A2-6C96A5063CBB}" type="parTrans" cxnId="{255EC07F-EC92-47B2-A7B8-0EF65BEB680A}">
      <dgm:prSet/>
      <dgm:spPr/>
      <dgm:t>
        <a:bodyPr/>
        <a:lstStyle/>
        <a:p>
          <a:pPr rtl="1"/>
          <a:endParaRPr lang="ar-SA"/>
        </a:p>
      </dgm:t>
    </dgm:pt>
    <dgm:pt modelId="{63CB4C4E-BDC0-47E9-BB4F-D0280D78779E}" type="sibTrans" cxnId="{255EC07F-EC92-47B2-A7B8-0EF65BEB680A}">
      <dgm:prSet/>
      <dgm:spPr/>
      <dgm:t>
        <a:bodyPr/>
        <a:lstStyle/>
        <a:p>
          <a:pPr rtl="1"/>
          <a:endParaRPr lang="ar-SA"/>
        </a:p>
      </dgm:t>
    </dgm:pt>
    <dgm:pt modelId="{C51757B6-13D8-4222-B6D8-5C1F9D9B4142}">
      <dgm:prSet phldrT="[نص]"/>
      <dgm:spPr/>
      <dgm:t>
        <a:bodyPr/>
        <a:lstStyle/>
        <a:p>
          <a:pPr rtl="1"/>
          <a:r>
            <a:rPr lang="ar-SA" dirty="0">
              <a:latin typeface="Tajawal Bold" panose="020B0604020202020204" charset="-78"/>
              <a:cs typeface="Tajawal Bold" panose="020B0604020202020204" charset="-78"/>
            </a:rPr>
            <a:t>المهتم بالعلاقات</a:t>
          </a:r>
        </a:p>
      </dgm:t>
    </dgm:pt>
    <dgm:pt modelId="{79DFC4E1-7BC6-4BDC-84B8-AEBD839D5E57}" type="parTrans" cxnId="{528C38D0-F752-4D45-873D-3F651629831F}">
      <dgm:prSet/>
      <dgm:spPr/>
      <dgm:t>
        <a:bodyPr/>
        <a:lstStyle/>
        <a:p>
          <a:pPr rtl="1"/>
          <a:endParaRPr lang="ar-SA"/>
        </a:p>
      </dgm:t>
    </dgm:pt>
    <dgm:pt modelId="{7AB0E75F-5062-46B9-A51C-7FDD831071AC}" type="sibTrans" cxnId="{528C38D0-F752-4D45-873D-3F651629831F}">
      <dgm:prSet/>
      <dgm:spPr/>
      <dgm:t>
        <a:bodyPr/>
        <a:lstStyle/>
        <a:p>
          <a:pPr rtl="1"/>
          <a:endParaRPr lang="ar-SA"/>
        </a:p>
      </dgm:t>
    </dgm:pt>
    <dgm:pt modelId="{61499378-5A80-455F-B772-3CAC0DC51A57}" type="pres">
      <dgm:prSet presAssocID="{C4F08FD5-F889-47A6-91D9-142AF7A084E1}" presName="Name0" presStyleCnt="0">
        <dgm:presLayoutVars>
          <dgm:dir val="rev"/>
          <dgm:animLvl val="lvl"/>
          <dgm:resizeHandles val="exact"/>
        </dgm:presLayoutVars>
      </dgm:prSet>
      <dgm:spPr/>
    </dgm:pt>
    <dgm:pt modelId="{4E857AAB-26CC-4D56-B966-F910C1BE594F}" type="pres">
      <dgm:prSet presAssocID="{46564C3A-6A18-4F4B-8F13-B2B6178572D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6CA515C-A266-4033-9098-74F3B79C7E89}" type="pres">
      <dgm:prSet presAssocID="{E3B54478-C859-4DB8-B1FB-E27C9B994531}" presName="parTxOnlySpace" presStyleCnt="0"/>
      <dgm:spPr/>
    </dgm:pt>
    <dgm:pt modelId="{8C1F5EA3-2638-4A23-89BD-701EF7E5A851}" type="pres">
      <dgm:prSet presAssocID="{4DCE6B10-74D8-49BA-8454-01C874D86F8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E3455AB-A0FC-419B-94FC-DF02A37AC94C}" type="pres">
      <dgm:prSet presAssocID="{63CB4C4E-BDC0-47E9-BB4F-D0280D78779E}" presName="parTxOnlySpace" presStyleCnt="0"/>
      <dgm:spPr/>
    </dgm:pt>
    <dgm:pt modelId="{92E481D2-AAF8-40CF-AD95-94CFEC965669}" type="pres">
      <dgm:prSet presAssocID="{C51757B6-13D8-4222-B6D8-5C1F9D9B414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AB32E30-7E9B-4968-89F2-993DE62F6D01}" type="presOf" srcId="{46564C3A-6A18-4F4B-8F13-B2B6178572D0}" destId="{4E857AAB-26CC-4D56-B966-F910C1BE594F}" srcOrd="0" destOrd="0" presId="urn:microsoft.com/office/officeart/2005/8/layout/chevron1"/>
    <dgm:cxn modelId="{6E4FBD4A-C575-4746-A566-664284D80043}" srcId="{C4F08FD5-F889-47A6-91D9-142AF7A084E1}" destId="{46564C3A-6A18-4F4B-8F13-B2B6178572D0}" srcOrd="0" destOrd="0" parTransId="{349D2294-6895-46CB-9E91-1827605AC842}" sibTransId="{E3B54478-C859-4DB8-B1FB-E27C9B994531}"/>
    <dgm:cxn modelId="{B3F3846F-6BC1-45EF-A7B0-92E3884DC870}" type="presOf" srcId="{C4F08FD5-F889-47A6-91D9-142AF7A084E1}" destId="{61499378-5A80-455F-B772-3CAC0DC51A57}" srcOrd="0" destOrd="0" presId="urn:microsoft.com/office/officeart/2005/8/layout/chevron1"/>
    <dgm:cxn modelId="{255EC07F-EC92-47B2-A7B8-0EF65BEB680A}" srcId="{C4F08FD5-F889-47A6-91D9-142AF7A084E1}" destId="{4DCE6B10-74D8-49BA-8454-01C874D86F8E}" srcOrd="1" destOrd="0" parTransId="{2577214D-A17D-4E70-99A2-6C96A5063CBB}" sibTransId="{63CB4C4E-BDC0-47E9-BB4F-D0280D78779E}"/>
    <dgm:cxn modelId="{773AB3BC-7A81-4CA9-B8BF-4905F074716F}" type="presOf" srcId="{C51757B6-13D8-4222-B6D8-5C1F9D9B4142}" destId="{92E481D2-AAF8-40CF-AD95-94CFEC965669}" srcOrd="0" destOrd="0" presId="urn:microsoft.com/office/officeart/2005/8/layout/chevron1"/>
    <dgm:cxn modelId="{528C38D0-F752-4D45-873D-3F651629831F}" srcId="{C4F08FD5-F889-47A6-91D9-142AF7A084E1}" destId="{C51757B6-13D8-4222-B6D8-5C1F9D9B4142}" srcOrd="2" destOrd="0" parTransId="{79DFC4E1-7BC6-4BDC-84B8-AEBD839D5E57}" sibTransId="{7AB0E75F-5062-46B9-A51C-7FDD831071AC}"/>
    <dgm:cxn modelId="{785903EC-3EA1-4145-9A71-47DFCEB4B265}" type="presOf" srcId="{4DCE6B10-74D8-49BA-8454-01C874D86F8E}" destId="{8C1F5EA3-2638-4A23-89BD-701EF7E5A851}" srcOrd="0" destOrd="0" presId="urn:microsoft.com/office/officeart/2005/8/layout/chevron1"/>
    <dgm:cxn modelId="{AB47CF0D-0F75-40BD-80EB-FE5DB665E613}" type="presParOf" srcId="{61499378-5A80-455F-B772-3CAC0DC51A57}" destId="{4E857AAB-26CC-4D56-B966-F910C1BE594F}" srcOrd="0" destOrd="0" presId="urn:microsoft.com/office/officeart/2005/8/layout/chevron1"/>
    <dgm:cxn modelId="{70CC934F-60FA-4BA4-B445-31E3B22671B0}" type="presParOf" srcId="{61499378-5A80-455F-B772-3CAC0DC51A57}" destId="{76CA515C-A266-4033-9098-74F3B79C7E89}" srcOrd="1" destOrd="0" presId="urn:microsoft.com/office/officeart/2005/8/layout/chevron1"/>
    <dgm:cxn modelId="{A24DF95E-6702-4A5C-AE18-5D22F1330259}" type="presParOf" srcId="{61499378-5A80-455F-B772-3CAC0DC51A57}" destId="{8C1F5EA3-2638-4A23-89BD-701EF7E5A851}" srcOrd="2" destOrd="0" presId="urn:microsoft.com/office/officeart/2005/8/layout/chevron1"/>
    <dgm:cxn modelId="{5A8A52C9-3B7F-4851-889A-2FB0BAB4E9BC}" type="presParOf" srcId="{61499378-5A80-455F-B772-3CAC0DC51A57}" destId="{7E3455AB-A0FC-419B-94FC-DF02A37AC94C}" srcOrd="3" destOrd="0" presId="urn:microsoft.com/office/officeart/2005/8/layout/chevron1"/>
    <dgm:cxn modelId="{05EB9ED6-501F-482D-989F-F3B3697823CA}" type="presParOf" srcId="{61499378-5A80-455F-B772-3CAC0DC51A57}" destId="{92E481D2-AAF8-40CF-AD95-94CFEC96566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57AAB-26CC-4D56-B966-F910C1BE594F}">
      <dsp:nvSpPr>
        <dsp:cNvPr id="0" name=""/>
        <dsp:cNvSpPr/>
      </dsp:nvSpPr>
      <dsp:spPr>
        <a:xfrm rot="10800000">
          <a:off x="7836693" y="1171178"/>
          <a:ext cx="4351734" cy="174069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128016" bIns="42672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kern="1200" dirty="0">
              <a:latin typeface="Tajawal Bold" panose="020B0604020202020204" charset="-78"/>
              <a:cs typeface="Tajawal Bold" panose="020B0604020202020204" charset="-78"/>
            </a:rPr>
            <a:t>القائد الديكتاتوري</a:t>
          </a:r>
        </a:p>
      </dsp:txBody>
      <dsp:txXfrm rot="10800000">
        <a:off x="8707039" y="1171178"/>
        <a:ext cx="2611041" cy="1740693"/>
      </dsp:txXfrm>
    </dsp:sp>
    <dsp:sp modelId="{8C1F5EA3-2638-4A23-89BD-701EF7E5A851}">
      <dsp:nvSpPr>
        <dsp:cNvPr id="0" name=""/>
        <dsp:cNvSpPr/>
      </dsp:nvSpPr>
      <dsp:spPr>
        <a:xfrm rot="10800000">
          <a:off x="3920132" y="1171178"/>
          <a:ext cx="4351734" cy="174069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128016" bIns="42672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kern="1200" dirty="0">
              <a:latin typeface="Tajawal Bold" panose="020B0604020202020204" charset="-78"/>
              <a:cs typeface="Tajawal Bold" panose="020B0604020202020204" charset="-78"/>
            </a:rPr>
            <a:t>السلطوي</a:t>
          </a:r>
        </a:p>
      </dsp:txBody>
      <dsp:txXfrm rot="10800000">
        <a:off x="4790478" y="1171178"/>
        <a:ext cx="2611041" cy="1740693"/>
      </dsp:txXfrm>
    </dsp:sp>
    <dsp:sp modelId="{92E481D2-AAF8-40CF-AD95-94CFEC965669}">
      <dsp:nvSpPr>
        <dsp:cNvPr id="0" name=""/>
        <dsp:cNvSpPr/>
      </dsp:nvSpPr>
      <dsp:spPr>
        <a:xfrm rot="10800000">
          <a:off x="3571" y="1171178"/>
          <a:ext cx="4351734" cy="174069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128016" bIns="42672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kern="1200" dirty="0">
              <a:latin typeface="Tajawal Bold" panose="020B0604020202020204" charset="-78"/>
              <a:cs typeface="Tajawal Bold" panose="020B0604020202020204" charset="-78"/>
            </a:rPr>
            <a:t>المهتم بتنفيذ المهمة</a:t>
          </a:r>
        </a:p>
      </dsp:txBody>
      <dsp:txXfrm rot="10800000">
        <a:off x="873917" y="1171178"/>
        <a:ext cx="2611041" cy="1740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57AAB-26CC-4D56-B966-F910C1BE594F}">
      <dsp:nvSpPr>
        <dsp:cNvPr id="0" name=""/>
        <dsp:cNvSpPr/>
      </dsp:nvSpPr>
      <dsp:spPr>
        <a:xfrm rot="10800000">
          <a:off x="7836693" y="1171178"/>
          <a:ext cx="4351734" cy="174069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39" tIns="45339" rIns="136017" bIns="45339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kern="1200" dirty="0">
              <a:latin typeface="Tajawal Bold" panose="020B0604020202020204" charset="-78"/>
              <a:cs typeface="Tajawal Bold" panose="020B0604020202020204" charset="-78"/>
            </a:rPr>
            <a:t>القائد الديموقراطي</a:t>
          </a:r>
        </a:p>
      </dsp:txBody>
      <dsp:txXfrm rot="10800000">
        <a:off x="8707039" y="1171178"/>
        <a:ext cx="2611041" cy="1740693"/>
      </dsp:txXfrm>
    </dsp:sp>
    <dsp:sp modelId="{8C1F5EA3-2638-4A23-89BD-701EF7E5A851}">
      <dsp:nvSpPr>
        <dsp:cNvPr id="0" name=""/>
        <dsp:cNvSpPr/>
      </dsp:nvSpPr>
      <dsp:spPr>
        <a:xfrm rot="10800000">
          <a:off x="3920132" y="1171178"/>
          <a:ext cx="4351734" cy="174069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39" tIns="45339" rIns="136017" bIns="45339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kern="1200" dirty="0">
              <a:latin typeface="Tajawal Bold" panose="020B0604020202020204" charset="-78"/>
              <a:cs typeface="Tajawal Bold" panose="020B0604020202020204" charset="-78"/>
            </a:rPr>
            <a:t>المتساهل</a:t>
          </a:r>
        </a:p>
      </dsp:txBody>
      <dsp:txXfrm rot="10800000">
        <a:off x="4790478" y="1171178"/>
        <a:ext cx="2611041" cy="1740693"/>
      </dsp:txXfrm>
    </dsp:sp>
    <dsp:sp modelId="{92E481D2-AAF8-40CF-AD95-94CFEC965669}">
      <dsp:nvSpPr>
        <dsp:cNvPr id="0" name=""/>
        <dsp:cNvSpPr/>
      </dsp:nvSpPr>
      <dsp:spPr>
        <a:xfrm rot="10800000">
          <a:off x="3571" y="1171178"/>
          <a:ext cx="4351734" cy="174069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339" tIns="45339" rIns="136017" bIns="45339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kern="1200" dirty="0">
              <a:latin typeface="Tajawal Bold" panose="020B0604020202020204" charset="-78"/>
              <a:cs typeface="Tajawal Bold" panose="020B0604020202020204" charset="-78"/>
            </a:rPr>
            <a:t>المهتم بالعلاقات</a:t>
          </a:r>
        </a:p>
      </dsp:txBody>
      <dsp:txXfrm rot="10800000">
        <a:off x="873917" y="1171178"/>
        <a:ext cx="2611041" cy="1740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06841-4A2B-4B88-8F50-E457C2185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DF645-F408-4FA1-B93D-36A0F51AF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6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F645-F408-4FA1-B93D-36A0F51AF7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82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F645-F408-4FA1-B93D-36A0F51AF7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65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F645-F408-4FA1-B93D-36A0F51AF7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5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28763" y="1107282"/>
            <a:ext cx="7808120" cy="917971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25907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1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7025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4765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5400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983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1300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5636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2946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6350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0730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6132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20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38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6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5558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5558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5558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7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defTabSz="914400" rtl="0" fontAlgn="base">
        <a:spcBef>
          <a:spcPct val="0"/>
        </a:spcBef>
        <a:spcAft>
          <a:spcPct val="0"/>
        </a:spcAft>
        <a:defRPr sz="43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2pPr>
      <a:lvl3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3pPr>
      <a:lvl4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4pPr>
      <a:lvl5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5pPr>
      <a:lvl6pPr marL="6858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6pPr>
      <a:lvl7pPr marL="13716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7pPr>
      <a:lvl8pPr marL="20574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8pPr>
      <a:lvl9pPr marL="27432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0.jpeg"/><Relationship Id="rId4" Type="http://schemas.openxmlformats.org/officeDocument/2006/relationships/image" Target="../media/image25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darah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2F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13854113" y="1028701"/>
            <a:ext cx="2919413" cy="6491288"/>
            <a:chOff x="0" y="0"/>
            <a:chExt cx="1081286" cy="2404582"/>
          </a:xfrm>
        </p:grpSpPr>
        <p:sp>
          <p:nvSpPr>
            <p:cNvPr id="45090" name="Freeform 3"/>
            <p:cNvSpPr>
              <a:spLocks/>
            </p:cNvSpPr>
            <p:nvPr/>
          </p:nvSpPr>
          <p:spPr bwMode="auto">
            <a:xfrm>
              <a:off x="0" y="0"/>
              <a:ext cx="1081286" cy="2404582"/>
            </a:xfrm>
            <a:custGeom>
              <a:avLst/>
              <a:gdLst>
                <a:gd name="T0" fmla="*/ 53036 w 1081286"/>
                <a:gd name="T1" fmla="*/ 0 h 2404582"/>
                <a:gd name="T2" fmla="*/ 1028250 w 1081286"/>
                <a:gd name="T3" fmla="*/ 0 h 2404582"/>
                <a:gd name="T4" fmla="*/ 1065752 w 1081286"/>
                <a:gd name="T5" fmla="*/ 15534 h 2404582"/>
                <a:gd name="T6" fmla="*/ 1081286 w 1081286"/>
                <a:gd name="T7" fmla="*/ 53036 h 2404582"/>
                <a:gd name="T8" fmla="*/ 1081286 w 1081286"/>
                <a:gd name="T9" fmla="*/ 2351546 h 2404582"/>
                <a:gd name="T10" fmla="*/ 1065752 w 1081286"/>
                <a:gd name="T11" fmla="*/ 2389048 h 2404582"/>
                <a:gd name="T12" fmla="*/ 1028250 w 1081286"/>
                <a:gd name="T13" fmla="*/ 2404582 h 2404582"/>
                <a:gd name="T14" fmla="*/ 53036 w 1081286"/>
                <a:gd name="T15" fmla="*/ 2404582 h 2404582"/>
                <a:gd name="T16" fmla="*/ 15534 w 1081286"/>
                <a:gd name="T17" fmla="*/ 2389048 h 2404582"/>
                <a:gd name="T18" fmla="*/ 0 w 1081286"/>
                <a:gd name="T19" fmla="*/ 2351546 h 2404582"/>
                <a:gd name="T20" fmla="*/ 0 w 1081286"/>
                <a:gd name="T21" fmla="*/ 53036 h 2404582"/>
                <a:gd name="T22" fmla="*/ 15534 w 1081286"/>
                <a:gd name="T23" fmla="*/ 15534 h 2404582"/>
                <a:gd name="T24" fmla="*/ 53036 w 1081286"/>
                <a:gd name="T25" fmla="*/ 0 h 2404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1286" h="2404582">
                  <a:moveTo>
                    <a:pt x="53036" y="0"/>
                  </a:moveTo>
                  <a:lnTo>
                    <a:pt x="1028250" y="0"/>
                  </a:lnTo>
                  <a:cubicBezTo>
                    <a:pt x="1042316" y="0"/>
                    <a:pt x="1055806" y="5588"/>
                    <a:pt x="1065752" y="15534"/>
                  </a:cubicBezTo>
                  <a:cubicBezTo>
                    <a:pt x="1075699" y="25480"/>
                    <a:pt x="1081286" y="38970"/>
                    <a:pt x="1081286" y="53036"/>
                  </a:cubicBezTo>
                  <a:lnTo>
                    <a:pt x="1081286" y="2351546"/>
                  </a:lnTo>
                  <a:cubicBezTo>
                    <a:pt x="1081286" y="2365612"/>
                    <a:pt x="1075699" y="2379102"/>
                    <a:pt x="1065752" y="2389048"/>
                  </a:cubicBezTo>
                  <a:cubicBezTo>
                    <a:pt x="1055806" y="2398994"/>
                    <a:pt x="1042316" y="2404582"/>
                    <a:pt x="1028250" y="2404582"/>
                  </a:cubicBezTo>
                  <a:lnTo>
                    <a:pt x="53036" y="2404582"/>
                  </a:lnTo>
                  <a:cubicBezTo>
                    <a:pt x="38970" y="2404582"/>
                    <a:pt x="25480" y="2398994"/>
                    <a:pt x="15534" y="2389048"/>
                  </a:cubicBezTo>
                  <a:cubicBezTo>
                    <a:pt x="5588" y="2379102"/>
                    <a:pt x="0" y="2365612"/>
                    <a:pt x="0" y="2351546"/>
                  </a:cubicBezTo>
                  <a:lnTo>
                    <a:pt x="0" y="53036"/>
                  </a:lnTo>
                  <a:cubicBezTo>
                    <a:pt x="0" y="38970"/>
                    <a:pt x="5588" y="25480"/>
                    <a:pt x="15534" y="15534"/>
                  </a:cubicBezTo>
                  <a:cubicBezTo>
                    <a:pt x="25480" y="5588"/>
                    <a:pt x="38970" y="0"/>
                    <a:pt x="53036" y="0"/>
                  </a:cubicBezTo>
                  <a:close/>
                </a:path>
              </a:pathLst>
            </a:custGeom>
            <a:solidFill>
              <a:srgbClr val="EAE2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91" name="TextBox 4"/>
            <p:cNvSpPr txBox="1">
              <a:spLocks noChangeArrowheads="1"/>
            </p:cNvSpPr>
            <p:nvPr/>
          </p:nvSpPr>
          <p:spPr bwMode="auto">
            <a:xfrm>
              <a:off x="0" y="-28575"/>
              <a:ext cx="1081286" cy="243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513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5059" name="Group 5"/>
          <p:cNvGrpSpPr>
            <a:grpSpLocks/>
          </p:cNvGrpSpPr>
          <p:nvPr/>
        </p:nvGrpSpPr>
        <p:grpSpPr bwMode="auto">
          <a:xfrm>
            <a:off x="12718258" y="1357313"/>
            <a:ext cx="3709988" cy="5853113"/>
            <a:chOff x="0" y="0"/>
            <a:chExt cx="808452" cy="1274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8452" cy="1274980"/>
            </a:xfrm>
            <a:custGeom>
              <a:avLst/>
              <a:gdLst/>
              <a:ahLst/>
              <a:cxnLst/>
              <a:rect l="l" t="t" r="r" b="b"/>
              <a:pathLst>
                <a:path w="808452" h="1274980">
                  <a:moveTo>
                    <a:pt x="62590" y="0"/>
                  </a:moveTo>
                  <a:lnTo>
                    <a:pt x="745862" y="0"/>
                  </a:lnTo>
                  <a:cubicBezTo>
                    <a:pt x="780429" y="0"/>
                    <a:pt x="808452" y="28022"/>
                    <a:pt x="808452" y="62590"/>
                  </a:cubicBezTo>
                  <a:lnTo>
                    <a:pt x="808452" y="1212391"/>
                  </a:lnTo>
                  <a:cubicBezTo>
                    <a:pt x="808452" y="1228990"/>
                    <a:pt x="801857" y="1244910"/>
                    <a:pt x="790119" y="1256648"/>
                  </a:cubicBezTo>
                  <a:cubicBezTo>
                    <a:pt x="778382" y="1268386"/>
                    <a:pt x="762462" y="1274980"/>
                    <a:pt x="745862" y="1274980"/>
                  </a:cubicBezTo>
                  <a:lnTo>
                    <a:pt x="62590" y="1274980"/>
                  </a:lnTo>
                  <a:cubicBezTo>
                    <a:pt x="28022" y="1274980"/>
                    <a:pt x="0" y="1246958"/>
                    <a:pt x="0" y="1212391"/>
                  </a:cubicBezTo>
                  <a:lnTo>
                    <a:pt x="0" y="62590"/>
                  </a:lnTo>
                  <a:cubicBezTo>
                    <a:pt x="0" y="28022"/>
                    <a:pt x="28022" y="0"/>
                    <a:pt x="62590" y="0"/>
                  </a:cubicBezTo>
                  <a:close/>
                </a:path>
              </a:pathLst>
            </a:custGeom>
            <a:blipFill>
              <a:blip r:embed="rId3"/>
              <a:stretch>
                <a:fillRect l="-4688" r="-4688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060" name="Group 7"/>
          <p:cNvGrpSpPr>
            <a:grpSpLocks/>
          </p:cNvGrpSpPr>
          <p:nvPr/>
        </p:nvGrpSpPr>
        <p:grpSpPr bwMode="auto">
          <a:xfrm rot="20495625">
            <a:off x="15635288" y="7991476"/>
            <a:ext cx="4364832" cy="4405313"/>
            <a:chOff x="0" y="0"/>
            <a:chExt cx="5822006" cy="5874708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0"/>
              <a:ext cx="5822006" cy="5874708"/>
            </a:xfrm>
            <a:custGeom>
              <a:avLst/>
              <a:gdLst/>
              <a:ahLst/>
              <a:cxnLst/>
              <a:rect l="l" t="t" r="r" b="b"/>
              <a:pathLst>
                <a:path w="5822006" h="5874708">
                  <a:moveTo>
                    <a:pt x="0" y="0"/>
                  </a:moveTo>
                  <a:lnTo>
                    <a:pt x="5822006" y="0"/>
                  </a:lnTo>
                  <a:lnTo>
                    <a:pt x="5822006" y="5874708"/>
                  </a:lnTo>
                  <a:lnTo>
                    <a:pt x="0" y="5874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5084" name="Group 9"/>
            <p:cNvGrpSpPr>
              <a:grpSpLocks/>
            </p:cNvGrpSpPr>
            <p:nvPr/>
          </p:nvGrpSpPr>
          <p:grpSpPr bwMode="auto">
            <a:xfrm>
              <a:off x="818734" y="3319455"/>
              <a:ext cx="1219778" cy="1219778"/>
              <a:chOff x="0" y="0"/>
              <a:chExt cx="812800" cy="812800"/>
            </a:xfrm>
          </p:grpSpPr>
          <p:sp>
            <p:nvSpPr>
              <p:cNvPr id="45085" name="Freeform 10"/>
              <p:cNvSpPr>
                <a:spLocks/>
              </p:cNvSpPr>
              <p:nvPr/>
            </p:nvSpPr>
            <p:spPr bwMode="auto">
              <a:xfrm>
                <a:off x="0" y="0"/>
                <a:ext cx="812800" cy="812800"/>
              </a:xfrm>
              <a:custGeom>
                <a:avLst/>
                <a:gdLst>
                  <a:gd name="T0" fmla="*/ 406400 w 812800"/>
                  <a:gd name="T1" fmla="*/ 0 h 812800"/>
                  <a:gd name="T2" fmla="*/ 466396 w 812800"/>
                  <a:gd name="T3" fmla="*/ 87561 h 812800"/>
                  <a:gd name="T4" fmla="*/ 553838 w 812800"/>
                  <a:gd name="T5" fmla="*/ 27679 h 812800"/>
                  <a:gd name="T6" fmla="*/ 578287 w 812800"/>
                  <a:gd name="T7" fmla="*/ 131093 h 812800"/>
                  <a:gd name="T8" fmla="*/ 681363 w 812800"/>
                  <a:gd name="T9" fmla="*/ 106978 h 812800"/>
                  <a:gd name="T10" fmla="*/ 666963 w 812800"/>
                  <a:gd name="T11" fmla="*/ 212279 h 812800"/>
                  <a:gd name="T12" fmla="*/ 771752 w 812800"/>
                  <a:gd name="T13" fmla="*/ 227186 h 812800"/>
                  <a:gd name="T14" fmla="*/ 720448 w 812800"/>
                  <a:gd name="T15" fmla="*/ 320152 h 812800"/>
                  <a:gd name="T16" fmla="*/ 812800 w 812800"/>
                  <a:gd name="T17" fmla="*/ 372069 h 812800"/>
                  <a:gd name="T18" fmla="*/ 731520 w 812800"/>
                  <a:gd name="T19" fmla="*/ 440145 h 812800"/>
                  <a:gd name="T20" fmla="*/ 798961 w 812800"/>
                  <a:gd name="T21" fmla="*/ 522061 h 812800"/>
                  <a:gd name="T22" fmla="*/ 698682 w 812800"/>
                  <a:gd name="T23" fmla="*/ 556053 h 812800"/>
                  <a:gd name="T24" fmla="*/ 732104 w 812800"/>
                  <a:gd name="T25" fmla="*/ 656904 h 812800"/>
                  <a:gd name="T26" fmla="*/ 626370 w 812800"/>
                  <a:gd name="T27" fmla="*/ 652219 h 812800"/>
                  <a:gd name="T28" fmla="*/ 621259 w 812800"/>
                  <a:gd name="T29" fmla="*/ 758384 h 812800"/>
                  <a:gd name="T30" fmla="*/ 524350 w 812800"/>
                  <a:gd name="T31" fmla="*/ 715658 h 812800"/>
                  <a:gd name="T32" fmla="*/ 481396 w 812800"/>
                  <a:gd name="T33" fmla="*/ 812800 h 812800"/>
                  <a:gd name="T34" fmla="*/ 406400 w 812800"/>
                  <a:gd name="T35" fmla="*/ 737801 h 812800"/>
                  <a:gd name="T36" fmla="*/ 331404 w 812800"/>
                  <a:gd name="T37" fmla="*/ 812800 h 812800"/>
                  <a:gd name="T38" fmla="*/ 288450 w 812800"/>
                  <a:gd name="T39" fmla="*/ 715658 h 812800"/>
                  <a:gd name="T40" fmla="*/ 191541 w 812800"/>
                  <a:gd name="T41" fmla="*/ 758384 h 812800"/>
                  <a:gd name="T42" fmla="*/ 186430 w 812800"/>
                  <a:gd name="T43" fmla="*/ 652219 h 812800"/>
                  <a:gd name="T44" fmla="*/ 80696 w 812800"/>
                  <a:gd name="T45" fmla="*/ 656904 h 812800"/>
                  <a:gd name="T46" fmla="*/ 114118 w 812800"/>
                  <a:gd name="T47" fmla="*/ 556053 h 812800"/>
                  <a:gd name="T48" fmla="*/ 13839 w 812800"/>
                  <a:gd name="T49" fmla="*/ 522061 h 812800"/>
                  <a:gd name="T50" fmla="*/ 81280 w 812800"/>
                  <a:gd name="T51" fmla="*/ 440145 h 812800"/>
                  <a:gd name="T52" fmla="*/ 0 w 812800"/>
                  <a:gd name="T53" fmla="*/ 372069 h 812800"/>
                  <a:gd name="T54" fmla="*/ 92352 w 812800"/>
                  <a:gd name="T55" fmla="*/ 320152 h 812800"/>
                  <a:gd name="T56" fmla="*/ 41047 w 812800"/>
                  <a:gd name="T57" fmla="*/ 227186 h 812800"/>
                  <a:gd name="T58" fmla="*/ 145837 w 812800"/>
                  <a:gd name="T59" fmla="*/ 212279 h 812800"/>
                  <a:gd name="T60" fmla="*/ 131437 w 812800"/>
                  <a:gd name="T61" fmla="*/ 106978 h 812800"/>
                  <a:gd name="T62" fmla="*/ 234513 w 812800"/>
                  <a:gd name="T63" fmla="*/ 131093 h 812800"/>
                  <a:gd name="T64" fmla="*/ 258962 w 812800"/>
                  <a:gd name="T65" fmla="*/ 27679 h 812800"/>
                  <a:gd name="T66" fmla="*/ 346404 w 812800"/>
                  <a:gd name="T67" fmla="*/ 87561 h 812800"/>
                  <a:gd name="T68" fmla="*/ 406400 w 812800"/>
                  <a:gd name="T6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D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5086" name="TextBox 11"/>
              <p:cNvSpPr txBox="1">
                <a:spLocks noChangeArrowheads="1"/>
              </p:cNvSpPr>
              <p:nvPr/>
            </p:nvSpPr>
            <p:spPr bwMode="auto">
              <a:xfrm>
                <a:off x="139700" y="111125"/>
                <a:ext cx="533400" cy="56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1" tIns="50801" rIns="50801" bIns="50801" anchor="ctr"/>
              <a:lstStyle>
                <a:lvl1pPr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1970"/>
                  </a:lnSpc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5061" name="Group 12"/>
          <p:cNvGrpSpPr>
            <a:grpSpLocks/>
          </p:cNvGrpSpPr>
          <p:nvPr/>
        </p:nvGrpSpPr>
        <p:grpSpPr bwMode="auto">
          <a:xfrm rot="7371788">
            <a:off x="-2119313" y="1473995"/>
            <a:ext cx="4238625" cy="4276725"/>
            <a:chOff x="0" y="0"/>
            <a:chExt cx="5649866" cy="5701009"/>
          </a:xfrm>
        </p:grpSpPr>
        <p:sp>
          <p:nvSpPr>
            <p:cNvPr id="13" name="Freeform 13"/>
            <p:cNvSpPr/>
            <p:nvPr/>
          </p:nvSpPr>
          <p:spPr>
            <a:xfrm rot="-10800000">
              <a:off x="0" y="0"/>
              <a:ext cx="5649866" cy="5701009"/>
            </a:xfrm>
            <a:custGeom>
              <a:avLst/>
              <a:gdLst/>
              <a:ahLst/>
              <a:cxnLst/>
              <a:rect l="l" t="t" r="r" b="b"/>
              <a:pathLst>
                <a:path w="5649866" h="5701009">
                  <a:moveTo>
                    <a:pt x="0" y="0"/>
                  </a:moveTo>
                  <a:lnTo>
                    <a:pt x="5649866" y="0"/>
                  </a:lnTo>
                  <a:lnTo>
                    <a:pt x="5649866" y="5701009"/>
                  </a:lnTo>
                  <a:lnTo>
                    <a:pt x="0" y="5701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5078" name="Group 14"/>
            <p:cNvGrpSpPr>
              <a:grpSpLocks/>
            </p:cNvGrpSpPr>
            <p:nvPr/>
          </p:nvGrpSpPr>
          <p:grpSpPr bwMode="auto">
            <a:xfrm>
              <a:off x="794526" y="3221309"/>
              <a:ext cx="1183712" cy="1183712"/>
              <a:chOff x="0" y="0"/>
              <a:chExt cx="812800" cy="812800"/>
            </a:xfrm>
          </p:grpSpPr>
          <p:sp>
            <p:nvSpPr>
              <p:cNvPr id="45079" name="Freeform 15"/>
              <p:cNvSpPr>
                <a:spLocks/>
              </p:cNvSpPr>
              <p:nvPr/>
            </p:nvSpPr>
            <p:spPr bwMode="auto">
              <a:xfrm>
                <a:off x="0" y="0"/>
                <a:ext cx="812800" cy="812800"/>
              </a:xfrm>
              <a:custGeom>
                <a:avLst/>
                <a:gdLst>
                  <a:gd name="T0" fmla="*/ 406400 w 812800"/>
                  <a:gd name="T1" fmla="*/ 0 h 812800"/>
                  <a:gd name="T2" fmla="*/ 466396 w 812800"/>
                  <a:gd name="T3" fmla="*/ 87561 h 812800"/>
                  <a:gd name="T4" fmla="*/ 553838 w 812800"/>
                  <a:gd name="T5" fmla="*/ 27679 h 812800"/>
                  <a:gd name="T6" fmla="*/ 578287 w 812800"/>
                  <a:gd name="T7" fmla="*/ 131093 h 812800"/>
                  <a:gd name="T8" fmla="*/ 681363 w 812800"/>
                  <a:gd name="T9" fmla="*/ 106978 h 812800"/>
                  <a:gd name="T10" fmla="*/ 666963 w 812800"/>
                  <a:gd name="T11" fmla="*/ 212279 h 812800"/>
                  <a:gd name="T12" fmla="*/ 771752 w 812800"/>
                  <a:gd name="T13" fmla="*/ 227186 h 812800"/>
                  <a:gd name="T14" fmla="*/ 720448 w 812800"/>
                  <a:gd name="T15" fmla="*/ 320152 h 812800"/>
                  <a:gd name="T16" fmla="*/ 812800 w 812800"/>
                  <a:gd name="T17" fmla="*/ 372069 h 812800"/>
                  <a:gd name="T18" fmla="*/ 731520 w 812800"/>
                  <a:gd name="T19" fmla="*/ 440145 h 812800"/>
                  <a:gd name="T20" fmla="*/ 798961 w 812800"/>
                  <a:gd name="T21" fmla="*/ 522061 h 812800"/>
                  <a:gd name="T22" fmla="*/ 698682 w 812800"/>
                  <a:gd name="T23" fmla="*/ 556053 h 812800"/>
                  <a:gd name="T24" fmla="*/ 732104 w 812800"/>
                  <a:gd name="T25" fmla="*/ 656904 h 812800"/>
                  <a:gd name="T26" fmla="*/ 626370 w 812800"/>
                  <a:gd name="T27" fmla="*/ 652219 h 812800"/>
                  <a:gd name="T28" fmla="*/ 621259 w 812800"/>
                  <a:gd name="T29" fmla="*/ 758384 h 812800"/>
                  <a:gd name="T30" fmla="*/ 524350 w 812800"/>
                  <a:gd name="T31" fmla="*/ 715658 h 812800"/>
                  <a:gd name="T32" fmla="*/ 481396 w 812800"/>
                  <a:gd name="T33" fmla="*/ 812800 h 812800"/>
                  <a:gd name="T34" fmla="*/ 406400 w 812800"/>
                  <a:gd name="T35" fmla="*/ 737801 h 812800"/>
                  <a:gd name="T36" fmla="*/ 331404 w 812800"/>
                  <a:gd name="T37" fmla="*/ 812800 h 812800"/>
                  <a:gd name="T38" fmla="*/ 288450 w 812800"/>
                  <a:gd name="T39" fmla="*/ 715658 h 812800"/>
                  <a:gd name="T40" fmla="*/ 191541 w 812800"/>
                  <a:gd name="T41" fmla="*/ 758384 h 812800"/>
                  <a:gd name="T42" fmla="*/ 186430 w 812800"/>
                  <a:gd name="T43" fmla="*/ 652219 h 812800"/>
                  <a:gd name="T44" fmla="*/ 80696 w 812800"/>
                  <a:gd name="T45" fmla="*/ 656904 h 812800"/>
                  <a:gd name="T46" fmla="*/ 114118 w 812800"/>
                  <a:gd name="T47" fmla="*/ 556053 h 812800"/>
                  <a:gd name="T48" fmla="*/ 13839 w 812800"/>
                  <a:gd name="T49" fmla="*/ 522061 h 812800"/>
                  <a:gd name="T50" fmla="*/ 81280 w 812800"/>
                  <a:gd name="T51" fmla="*/ 440145 h 812800"/>
                  <a:gd name="T52" fmla="*/ 0 w 812800"/>
                  <a:gd name="T53" fmla="*/ 372069 h 812800"/>
                  <a:gd name="T54" fmla="*/ 92352 w 812800"/>
                  <a:gd name="T55" fmla="*/ 320152 h 812800"/>
                  <a:gd name="T56" fmla="*/ 41047 w 812800"/>
                  <a:gd name="T57" fmla="*/ 227186 h 812800"/>
                  <a:gd name="T58" fmla="*/ 145837 w 812800"/>
                  <a:gd name="T59" fmla="*/ 212279 h 812800"/>
                  <a:gd name="T60" fmla="*/ 131437 w 812800"/>
                  <a:gd name="T61" fmla="*/ 106978 h 812800"/>
                  <a:gd name="T62" fmla="*/ 234513 w 812800"/>
                  <a:gd name="T63" fmla="*/ 131093 h 812800"/>
                  <a:gd name="T64" fmla="*/ 258962 w 812800"/>
                  <a:gd name="T65" fmla="*/ 27679 h 812800"/>
                  <a:gd name="T66" fmla="*/ 346404 w 812800"/>
                  <a:gd name="T67" fmla="*/ 87561 h 812800"/>
                  <a:gd name="T68" fmla="*/ 406400 w 812800"/>
                  <a:gd name="T6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D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5080" name="TextBox 16"/>
              <p:cNvSpPr txBox="1">
                <a:spLocks noChangeArrowheads="1"/>
              </p:cNvSpPr>
              <p:nvPr/>
            </p:nvSpPr>
            <p:spPr bwMode="auto">
              <a:xfrm>
                <a:off x="139700" y="111125"/>
                <a:ext cx="533400" cy="56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1" tIns="50801" rIns="50801" bIns="50801" anchor="ctr"/>
              <a:lstStyle>
                <a:lvl1pPr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1970"/>
                  </a:lnSpc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5062" name="Group 17"/>
          <p:cNvGrpSpPr>
            <a:grpSpLocks/>
          </p:cNvGrpSpPr>
          <p:nvPr/>
        </p:nvGrpSpPr>
        <p:grpSpPr bwMode="auto">
          <a:xfrm>
            <a:off x="-862013" y="7210426"/>
            <a:ext cx="1495425" cy="1493045"/>
            <a:chOff x="0" y="0"/>
            <a:chExt cx="812800" cy="812800"/>
          </a:xfrm>
        </p:grpSpPr>
        <p:sp>
          <p:nvSpPr>
            <p:cNvPr id="45073" name="Freeform 18"/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466396 w 812800"/>
                <a:gd name="T3" fmla="*/ 87561 h 812800"/>
                <a:gd name="T4" fmla="*/ 553838 w 812800"/>
                <a:gd name="T5" fmla="*/ 27679 h 812800"/>
                <a:gd name="T6" fmla="*/ 578287 w 812800"/>
                <a:gd name="T7" fmla="*/ 131093 h 812800"/>
                <a:gd name="T8" fmla="*/ 681363 w 812800"/>
                <a:gd name="T9" fmla="*/ 106978 h 812800"/>
                <a:gd name="T10" fmla="*/ 666963 w 812800"/>
                <a:gd name="T11" fmla="*/ 212279 h 812800"/>
                <a:gd name="T12" fmla="*/ 771752 w 812800"/>
                <a:gd name="T13" fmla="*/ 227186 h 812800"/>
                <a:gd name="T14" fmla="*/ 720448 w 812800"/>
                <a:gd name="T15" fmla="*/ 320152 h 812800"/>
                <a:gd name="T16" fmla="*/ 812800 w 812800"/>
                <a:gd name="T17" fmla="*/ 372069 h 812800"/>
                <a:gd name="T18" fmla="*/ 731520 w 812800"/>
                <a:gd name="T19" fmla="*/ 440145 h 812800"/>
                <a:gd name="T20" fmla="*/ 798961 w 812800"/>
                <a:gd name="T21" fmla="*/ 522061 h 812800"/>
                <a:gd name="T22" fmla="*/ 698682 w 812800"/>
                <a:gd name="T23" fmla="*/ 556053 h 812800"/>
                <a:gd name="T24" fmla="*/ 732104 w 812800"/>
                <a:gd name="T25" fmla="*/ 656904 h 812800"/>
                <a:gd name="T26" fmla="*/ 626370 w 812800"/>
                <a:gd name="T27" fmla="*/ 652219 h 812800"/>
                <a:gd name="T28" fmla="*/ 621259 w 812800"/>
                <a:gd name="T29" fmla="*/ 758384 h 812800"/>
                <a:gd name="T30" fmla="*/ 524350 w 812800"/>
                <a:gd name="T31" fmla="*/ 715658 h 812800"/>
                <a:gd name="T32" fmla="*/ 481396 w 812800"/>
                <a:gd name="T33" fmla="*/ 812800 h 812800"/>
                <a:gd name="T34" fmla="*/ 406400 w 812800"/>
                <a:gd name="T35" fmla="*/ 737801 h 812800"/>
                <a:gd name="T36" fmla="*/ 331404 w 812800"/>
                <a:gd name="T37" fmla="*/ 812800 h 812800"/>
                <a:gd name="T38" fmla="*/ 288450 w 812800"/>
                <a:gd name="T39" fmla="*/ 715658 h 812800"/>
                <a:gd name="T40" fmla="*/ 191541 w 812800"/>
                <a:gd name="T41" fmla="*/ 758384 h 812800"/>
                <a:gd name="T42" fmla="*/ 186430 w 812800"/>
                <a:gd name="T43" fmla="*/ 652219 h 812800"/>
                <a:gd name="T44" fmla="*/ 80696 w 812800"/>
                <a:gd name="T45" fmla="*/ 656904 h 812800"/>
                <a:gd name="T46" fmla="*/ 114118 w 812800"/>
                <a:gd name="T47" fmla="*/ 556053 h 812800"/>
                <a:gd name="T48" fmla="*/ 13839 w 812800"/>
                <a:gd name="T49" fmla="*/ 522061 h 812800"/>
                <a:gd name="T50" fmla="*/ 81280 w 812800"/>
                <a:gd name="T51" fmla="*/ 440145 h 812800"/>
                <a:gd name="T52" fmla="*/ 0 w 812800"/>
                <a:gd name="T53" fmla="*/ 372069 h 812800"/>
                <a:gd name="T54" fmla="*/ 92352 w 812800"/>
                <a:gd name="T55" fmla="*/ 320152 h 812800"/>
                <a:gd name="T56" fmla="*/ 41047 w 812800"/>
                <a:gd name="T57" fmla="*/ 227186 h 812800"/>
                <a:gd name="T58" fmla="*/ 145837 w 812800"/>
                <a:gd name="T59" fmla="*/ 212279 h 812800"/>
                <a:gd name="T60" fmla="*/ 131437 w 812800"/>
                <a:gd name="T61" fmla="*/ 106978 h 812800"/>
                <a:gd name="T62" fmla="*/ 234513 w 812800"/>
                <a:gd name="T63" fmla="*/ 131093 h 812800"/>
                <a:gd name="T64" fmla="*/ 258962 w 812800"/>
                <a:gd name="T65" fmla="*/ 27679 h 812800"/>
                <a:gd name="T66" fmla="*/ 346404 w 812800"/>
                <a:gd name="T67" fmla="*/ 87561 h 812800"/>
                <a:gd name="T68" fmla="*/ 406400 w 812800"/>
                <a:gd name="T6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74" name="TextBox 19"/>
            <p:cNvSpPr txBox="1">
              <a:spLocks noChangeArrowheads="1"/>
            </p:cNvSpPr>
            <p:nvPr/>
          </p:nvSpPr>
          <p:spPr bwMode="auto"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970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5063" name="Group 20"/>
          <p:cNvGrpSpPr>
            <a:grpSpLocks/>
          </p:cNvGrpSpPr>
          <p:nvPr/>
        </p:nvGrpSpPr>
        <p:grpSpPr bwMode="auto">
          <a:xfrm rot="5400000">
            <a:off x="8672513" y="5876925"/>
            <a:ext cx="383382" cy="7327107"/>
            <a:chOff x="0" y="0"/>
            <a:chExt cx="101291" cy="1929738"/>
          </a:xfrm>
        </p:grpSpPr>
        <p:sp>
          <p:nvSpPr>
            <p:cNvPr id="45071" name="Freeform 21"/>
            <p:cNvSpPr>
              <a:spLocks/>
            </p:cNvSpPr>
            <p:nvPr/>
          </p:nvSpPr>
          <p:spPr bwMode="auto">
            <a:xfrm>
              <a:off x="0" y="0"/>
              <a:ext cx="101291" cy="1929738"/>
            </a:xfrm>
            <a:custGeom>
              <a:avLst/>
              <a:gdLst>
                <a:gd name="T0" fmla="*/ 50646 w 101291"/>
                <a:gd name="T1" fmla="*/ 0 h 1929738"/>
                <a:gd name="T2" fmla="*/ 50646 w 101291"/>
                <a:gd name="T3" fmla="*/ 0 h 1929738"/>
                <a:gd name="T4" fmla="*/ 86457 w 101291"/>
                <a:gd name="T5" fmla="*/ 14834 h 1929738"/>
                <a:gd name="T6" fmla="*/ 101291 w 101291"/>
                <a:gd name="T7" fmla="*/ 50646 h 1929738"/>
                <a:gd name="T8" fmla="*/ 101291 w 101291"/>
                <a:gd name="T9" fmla="*/ 1879092 h 1929738"/>
                <a:gd name="T10" fmla="*/ 86457 w 101291"/>
                <a:gd name="T11" fmla="*/ 1914904 h 1929738"/>
                <a:gd name="T12" fmla="*/ 50646 w 101291"/>
                <a:gd name="T13" fmla="*/ 1929738 h 1929738"/>
                <a:gd name="T14" fmla="*/ 50646 w 101291"/>
                <a:gd name="T15" fmla="*/ 1929738 h 1929738"/>
                <a:gd name="T16" fmla="*/ 14834 w 101291"/>
                <a:gd name="T17" fmla="*/ 1914904 h 1929738"/>
                <a:gd name="T18" fmla="*/ 0 w 101291"/>
                <a:gd name="T19" fmla="*/ 1879092 h 1929738"/>
                <a:gd name="T20" fmla="*/ 0 w 101291"/>
                <a:gd name="T21" fmla="*/ 50646 h 1929738"/>
                <a:gd name="T22" fmla="*/ 14834 w 101291"/>
                <a:gd name="T23" fmla="*/ 14834 h 1929738"/>
                <a:gd name="T24" fmla="*/ 50646 w 101291"/>
                <a:gd name="T25" fmla="*/ 0 h 1929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91" h="1929738">
                  <a:moveTo>
                    <a:pt x="50646" y="0"/>
                  </a:moveTo>
                  <a:lnTo>
                    <a:pt x="50646" y="0"/>
                  </a:lnTo>
                  <a:cubicBezTo>
                    <a:pt x="64078" y="0"/>
                    <a:pt x="76959" y="5336"/>
                    <a:pt x="86457" y="14834"/>
                  </a:cubicBezTo>
                  <a:cubicBezTo>
                    <a:pt x="95955" y="24332"/>
                    <a:pt x="101291" y="37213"/>
                    <a:pt x="101291" y="50646"/>
                  </a:cubicBezTo>
                  <a:lnTo>
                    <a:pt x="101291" y="1879092"/>
                  </a:lnTo>
                  <a:cubicBezTo>
                    <a:pt x="101291" y="1892524"/>
                    <a:pt x="95955" y="1905406"/>
                    <a:pt x="86457" y="1914904"/>
                  </a:cubicBezTo>
                  <a:cubicBezTo>
                    <a:pt x="76959" y="1924402"/>
                    <a:pt x="64078" y="1929738"/>
                    <a:pt x="50646" y="1929738"/>
                  </a:cubicBezTo>
                  <a:cubicBezTo>
                    <a:pt x="37213" y="1929738"/>
                    <a:pt x="24332" y="1924402"/>
                    <a:pt x="14834" y="1914904"/>
                  </a:cubicBezTo>
                  <a:cubicBezTo>
                    <a:pt x="5336" y="1905406"/>
                    <a:pt x="0" y="1892524"/>
                    <a:pt x="0" y="1879092"/>
                  </a:cubicBezTo>
                  <a:lnTo>
                    <a:pt x="0" y="50646"/>
                  </a:lnTo>
                  <a:cubicBezTo>
                    <a:pt x="0" y="37213"/>
                    <a:pt x="5336" y="24332"/>
                    <a:pt x="14834" y="14834"/>
                  </a:cubicBezTo>
                  <a:cubicBezTo>
                    <a:pt x="24332" y="5336"/>
                    <a:pt x="37213" y="0"/>
                    <a:pt x="50646" y="0"/>
                  </a:cubicBezTo>
                  <a:close/>
                </a:path>
              </a:pathLst>
            </a:custGeom>
            <a:solidFill>
              <a:srgbClr val="FDF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72" name="TextBox 22"/>
            <p:cNvSpPr txBox="1">
              <a:spLocks noChangeArrowheads="1"/>
            </p:cNvSpPr>
            <p:nvPr/>
          </p:nvSpPr>
          <p:spPr bwMode="auto">
            <a:xfrm>
              <a:off x="0" y="-38100"/>
              <a:ext cx="101291" cy="196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663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886445" y="6950176"/>
            <a:ext cx="2165766" cy="2262788"/>
          </a:xfrm>
          <a:custGeom>
            <a:avLst/>
            <a:gdLst/>
            <a:ahLst/>
            <a:cxnLst/>
            <a:rect l="l" t="t" r="r" b="b"/>
            <a:pathLst>
              <a:path w="2165766" h="2262787">
                <a:moveTo>
                  <a:pt x="0" y="0"/>
                </a:moveTo>
                <a:lnTo>
                  <a:pt x="2165766" y="0"/>
                </a:lnTo>
                <a:lnTo>
                  <a:pt x="2165766" y="2262788"/>
                </a:lnTo>
                <a:lnTo>
                  <a:pt x="0" y="226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48" t="-38645" r="-44844" b="-40903"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019426" y="2119313"/>
            <a:ext cx="9510713" cy="314028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4445" rtl="1">
              <a:lnSpc>
                <a:spcPts val="12837"/>
              </a:lnSpc>
              <a:defRPr/>
            </a:pPr>
            <a:r>
              <a:rPr lang="ar-SA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odec Pro Bold"/>
                <a:cs typeface="DIN NEXT™ ARABIC BOLD" panose="020B0803020203050203" pitchFamily="34" charset="-78"/>
                <a:sym typeface="Codec Pro Bold"/>
                <a:rtl/>
              </a:rPr>
              <a:t>      </a:t>
            </a:r>
            <a:r>
              <a:rPr lang="ar-EG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odec Pro Bold"/>
                <a:cs typeface="DIN NEXT™ ARABIC BOLD" panose="020B0803020203050203" pitchFamily="34" charset="-78"/>
                <a:sym typeface="Codec Pro Bold"/>
                <a:rtl/>
              </a:rPr>
              <a:t>إدارة </a:t>
            </a:r>
            <a:r>
              <a:rPr lang="ar-EG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ambria" panose="02040503050406030204" pitchFamily="18" charset="0"/>
                <a:cs typeface="DIN NEXT™ ARABIC BOLD" panose="020B0803020203050203" pitchFamily="34" charset="-78"/>
                <a:sym typeface="Codec Pro Bold"/>
                <a:rtl/>
              </a:rPr>
              <a:t>الأعمال</a:t>
            </a:r>
          </a:p>
          <a:p>
            <a:pPr algn="r" defTabSz="914445" rtl="1">
              <a:lnSpc>
                <a:spcPts val="12837"/>
              </a:lnSpc>
              <a:defRPr/>
            </a:pPr>
            <a:endParaRPr lang="ar-EG" sz="9170" b="1" dirty="0">
              <a:solidFill>
                <a:srgbClr val="F2EDE7"/>
              </a:solidFill>
              <a:latin typeface="Codec Pro Bold"/>
              <a:ea typeface="Codec Pro Bold"/>
              <a:cs typeface="Codec Pro Bold"/>
              <a:sym typeface="Codec Pro Bold"/>
              <a:rtl/>
            </a:endParaRPr>
          </a:p>
        </p:txBody>
      </p:sp>
      <p:sp>
        <p:nvSpPr>
          <p:cNvPr id="45068" name="TextBox 29"/>
          <p:cNvSpPr txBox="1">
            <a:spLocks noChangeArrowheads="1"/>
          </p:cNvSpPr>
          <p:nvPr/>
        </p:nvSpPr>
        <p:spPr bwMode="auto">
          <a:xfrm>
            <a:off x="2438400" y="3945733"/>
            <a:ext cx="9365457" cy="19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ts val="7594"/>
              </a:lnSpc>
            </a:pPr>
            <a:r>
              <a:rPr lang="ar-EG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أساسياتها، ومفاهيمها، وتطبيقاتها </a:t>
            </a:r>
            <a:r>
              <a:rPr lang="ar-SA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 </a:t>
            </a:r>
            <a:r>
              <a:rPr lang="ar-EG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المعاصرة</a:t>
            </a:r>
          </a:p>
          <a:p>
            <a:pPr algn="r" rtl="1">
              <a:lnSpc>
                <a:spcPts val="7594"/>
              </a:lnSpc>
            </a:pPr>
            <a:r>
              <a:rPr lang="ar-SA" altLang="en-US" sz="5400">
                <a:solidFill>
                  <a:srgbClr val="FFFFFF"/>
                </a:solidFill>
                <a:latin typeface="Codec Pro" charset="0"/>
                <a:cs typeface="Codec Pro" charset="0"/>
                <a:sym typeface="Codec Pro" charset="0"/>
              </a:rPr>
              <a:t>  </a:t>
            </a:r>
            <a:endParaRPr lang="ar-EG" altLang="en-US" sz="5400">
              <a:solidFill>
                <a:srgbClr val="FFFFFF"/>
              </a:solidFill>
              <a:latin typeface="Codec Pro" charset="0"/>
              <a:cs typeface="Codec Pro" charset="0"/>
              <a:sym typeface="Codec Pro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876800" y="6119813"/>
            <a:ext cx="4374357" cy="1179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defTabSz="914445" rtl="1">
              <a:lnSpc>
                <a:spcPts val="4554"/>
              </a:lnSpc>
              <a:defRPr/>
            </a:pPr>
            <a:r>
              <a:rPr lang="ar-SA" sz="2801" dirty="0">
                <a:solidFill>
                  <a:srgbClr val="FFFFFF"/>
                </a:solidFill>
                <a:latin typeface="Cascadia Code" panose="020B0609020000020004" pitchFamily="49" charset="0"/>
                <a:ea typeface="Codec Pro"/>
                <a:cs typeface="Codec Pro"/>
                <a:sym typeface="Codec Pro"/>
                <a:rtl/>
              </a:rPr>
              <a:t>             </a:t>
            </a:r>
            <a:r>
              <a:rPr lang="ar-EG" sz="2801" dirty="0">
                <a:solidFill>
                  <a:srgbClr val="FFFFFF"/>
                </a:solidFill>
                <a:latin typeface="Cascadia Code" panose="020B0609020000020004" pitchFamily="49" charset="0"/>
                <a:ea typeface="Codec Pro"/>
                <a:cs typeface="Codec Pro"/>
                <a:sym typeface="Codec Pro"/>
                <a:rtl/>
              </a:rPr>
              <a:t>أ.د. أحمد الشميمري</a:t>
            </a:r>
          </a:p>
          <a:p>
            <a:pPr algn="r" defTabSz="914445" rtl="1">
              <a:lnSpc>
                <a:spcPts val="4554"/>
              </a:lnSpc>
              <a:defRPr/>
            </a:pPr>
            <a:r>
              <a:rPr lang="ar-SA" sz="2801" dirty="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  <a:rtl/>
              </a:rPr>
              <a:t>                   </a:t>
            </a:r>
            <a:endParaRPr lang="ar-EG" sz="2801" dirty="0">
              <a:solidFill>
                <a:srgbClr val="FFFFFF"/>
              </a:solidFill>
              <a:latin typeface="Codec Pro"/>
              <a:ea typeface="Codec Pro"/>
              <a:cs typeface="Codec Pro"/>
              <a:sym typeface="Codec Pro"/>
              <a:rtl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92983" y="9163050"/>
            <a:ext cx="2164556" cy="5129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445">
              <a:lnSpc>
                <a:spcPts val="3995"/>
              </a:lnSpc>
              <a:defRPr/>
            </a:pPr>
            <a:r>
              <a:rPr lang="en-US" sz="2000" dirty="0">
                <a:solidFill>
                  <a:srgbClr val="EAE2D9"/>
                </a:solidFill>
                <a:latin typeface="Codec Pro"/>
                <a:ea typeface="Codec Pro"/>
                <a:cs typeface="Codec Pro"/>
                <a:sym typeface="Codec Pro"/>
              </a:rPr>
              <a:t>www.edarah.net</a:t>
            </a:r>
          </a:p>
        </p:txBody>
      </p:sp>
    </p:spTree>
    <p:extLst>
      <p:ext uri="{BB962C8B-B14F-4D97-AF65-F5344CB8AC3E}">
        <p14:creationId xmlns:p14="http://schemas.microsoft.com/office/powerpoint/2010/main" val="3158433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5"/>
          <p:cNvSpPr/>
          <p:nvPr/>
        </p:nvSpPr>
        <p:spPr>
          <a:xfrm flipV="1">
            <a:off x="1028700" y="8092435"/>
            <a:ext cx="16527897" cy="1062606"/>
          </a:xfrm>
          <a:custGeom>
            <a:avLst/>
            <a:gdLst/>
            <a:ahLst/>
            <a:cxnLst/>
            <a:rect l="l" t="t" r="r" b="b"/>
            <a:pathLst>
              <a:path w="16527897" h="1062606">
                <a:moveTo>
                  <a:pt x="0" y="1062606"/>
                </a:moveTo>
                <a:lnTo>
                  <a:pt x="16527897" y="1062606"/>
                </a:lnTo>
                <a:lnTo>
                  <a:pt x="16527897" y="0"/>
                </a:lnTo>
                <a:lnTo>
                  <a:pt x="0" y="0"/>
                </a:lnTo>
                <a:lnTo>
                  <a:pt x="0" y="1062606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81513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143000" y="4339577"/>
            <a:ext cx="15943612" cy="4488891"/>
            <a:chOff x="0" y="0"/>
            <a:chExt cx="3699623" cy="10653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99623" cy="1065389"/>
            </a:xfrm>
            <a:custGeom>
              <a:avLst/>
              <a:gdLst/>
              <a:ahLst/>
              <a:cxnLst/>
              <a:rect l="l" t="t" r="r" b="b"/>
              <a:pathLst>
                <a:path w="3699623" h="1065389">
                  <a:moveTo>
                    <a:pt x="0" y="0"/>
                  </a:moveTo>
                  <a:lnTo>
                    <a:pt x="3699623" y="0"/>
                  </a:lnTo>
                  <a:lnTo>
                    <a:pt x="3699623" y="1065389"/>
                  </a:lnTo>
                  <a:lnTo>
                    <a:pt x="0" y="10653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23825"/>
              <a:ext cx="3699623" cy="1189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905419" y="7827176"/>
            <a:ext cx="1082053" cy="128493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200"/>
              </a:lnSpc>
            </a:pPr>
            <a:endParaRPr/>
          </a:p>
        </p:txBody>
      </p:sp>
      <p:grpSp>
        <p:nvGrpSpPr>
          <p:cNvPr id="23" name="Group 23"/>
          <p:cNvGrpSpPr/>
          <p:nvPr/>
        </p:nvGrpSpPr>
        <p:grpSpPr>
          <a:xfrm>
            <a:off x="2195846" y="4610101"/>
            <a:ext cx="6242829" cy="2137928"/>
            <a:chOff x="0" y="0"/>
            <a:chExt cx="1481667" cy="148166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81667" cy="1481667"/>
            </a:xfrm>
            <a:custGeom>
              <a:avLst/>
              <a:gdLst/>
              <a:ahLst/>
              <a:cxnLst/>
              <a:rect l="l" t="t" r="r" b="b"/>
              <a:pathLst>
                <a:path w="1481667" h="1481667">
                  <a:moveTo>
                    <a:pt x="1278467" y="0"/>
                  </a:moveTo>
                  <a:lnTo>
                    <a:pt x="0" y="0"/>
                  </a:lnTo>
                  <a:lnTo>
                    <a:pt x="203200" y="1481667"/>
                  </a:lnTo>
                  <a:lnTo>
                    <a:pt x="1481667" y="1481667"/>
                  </a:lnTo>
                  <a:lnTo>
                    <a:pt x="127846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123825"/>
              <a:ext cx="1278467" cy="160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83950" y="4610101"/>
            <a:ext cx="6242829" cy="2290328"/>
            <a:chOff x="0" y="0"/>
            <a:chExt cx="1481667" cy="14816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81667" cy="1481667"/>
            </a:xfrm>
            <a:custGeom>
              <a:avLst/>
              <a:gdLst/>
              <a:ahLst/>
              <a:cxnLst/>
              <a:rect l="l" t="t" r="r" b="b"/>
              <a:pathLst>
                <a:path w="1481667" h="1481667">
                  <a:moveTo>
                    <a:pt x="203200" y="0"/>
                  </a:moveTo>
                  <a:lnTo>
                    <a:pt x="1481667" y="0"/>
                  </a:lnTo>
                  <a:lnTo>
                    <a:pt x="1278467" y="1481667"/>
                  </a:lnTo>
                  <a:lnTo>
                    <a:pt x="0" y="14816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123825"/>
              <a:ext cx="1278467" cy="160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2668398" y="5071628"/>
            <a:ext cx="4727209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350"/>
              </a:lnSpc>
            </a:pPr>
            <a:r>
              <a:rPr lang="ar-EG" sz="3000" dirty="0">
                <a:solidFill>
                  <a:schemeClr val="bg1"/>
                </a:solidFill>
                <a:latin typeface="Tajawal"/>
                <a:ea typeface="Tajawal"/>
                <a:cs typeface="Tajawal"/>
                <a:sym typeface="Tajawal"/>
                <a:rtl/>
              </a:rPr>
              <a:t>مقدار الحرية الممنوحة للتابعين أو المرؤوسين</a:t>
            </a:r>
          </a:p>
          <a:p>
            <a:pPr algn="l">
              <a:lnSpc>
                <a:spcPts val="4350"/>
              </a:lnSpc>
            </a:pPr>
            <a:endParaRPr lang="ar-EG" sz="3000" dirty="0">
              <a:solidFill>
                <a:srgbClr val="404040"/>
              </a:solidFill>
              <a:latin typeface="Tajawal"/>
              <a:ea typeface="Tajawal"/>
              <a:cs typeface="Tajawal"/>
              <a:sym typeface="Tajawal"/>
              <a:rtl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744475" y="5031598"/>
            <a:ext cx="4590980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410"/>
              </a:lnSpc>
            </a:pPr>
            <a:r>
              <a:rPr lang="ar-EG" sz="3000" dirty="0">
                <a:solidFill>
                  <a:schemeClr val="bg1"/>
                </a:solidFill>
                <a:latin typeface="Tajawal"/>
                <a:ea typeface="Tajawal"/>
                <a:cs typeface="Tajawal"/>
                <a:sym typeface="Tajawal"/>
                <a:rtl/>
              </a:rPr>
              <a:t>مقدار السلطة أو الصلاحية التي يمتلكها القائد</a:t>
            </a:r>
          </a:p>
          <a:p>
            <a:pPr algn="r" rtl="1">
              <a:lnSpc>
                <a:spcPts val="4410"/>
              </a:lnSpc>
            </a:pPr>
            <a:endParaRPr lang="ar-EG" sz="3000" dirty="0">
              <a:solidFill>
                <a:srgbClr val="404040"/>
              </a:solidFill>
              <a:latin typeface="Tajawal"/>
              <a:ea typeface="Tajawal"/>
              <a:cs typeface="Tajawal"/>
              <a:sym typeface="Tajawal"/>
              <a:rtl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4343400" y="3695700"/>
            <a:ext cx="9906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200"/>
              </a:lnSpc>
              <a:spcBef>
                <a:spcPct val="0"/>
              </a:spcBef>
            </a:pPr>
            <a:r>
              <a:rPr lang="ar-EG" sz="30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نظرية سلسلة السلوك تعالج بعدين هما::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4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Freeform 11"/>
          <p:cNvSpPr/>
          <p:nvPr/>
        </p:nvSpPr>
        <p:spPr>
          <a:xfrm rot="2651781">
            <a:off x="912380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906538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52" name="Rectangle 29"/>
          <p:cNvSpPr>
            <a:spLocks noChangeArrowheads="1"/>
          </p:cNvSpPr>
          <p:nvPr/>
        </p:nvSpPr>
        <p:spPr bwMode="auto">
          <a:xfrm>
            <a:off x="6172200" y="490240"/>
            <a:ext cx="5715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200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أولاً : نظرية سلسلة السلوك</a:t>
            </a:r>
          </a:p>
        </p:txBody>
      </p:sp>
    </p:spTree>
    <p:extLst>
      <p:ext uri="{BB962C8B-B14F-4D97-AF65-F5344CB8AC3E}">
        <p14:creationId xmlns:p14="http://schemas.microsoft.com/office/powerpoint/2010/main" val="3253831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مجموعة 27"/>
          <p:cNvGrpSpPr>
            <a:grpSpLocks/>
          </p:cNvGrpSpPr>
          <p:nvPr/>
        </p:nvGrpSpPr>
        <p:grpSpPr bwMode="auto">
          <a:xfrm>
            <a:off x="2400300" y="2876552"/>
            <a:ext cx="13335029" cy="6324600"/>
            <a:chOff x="2895599" y="1829154"/>
            <a:chExt cx="8890000" cy="4216046"/>
          </a:xfrm>
        </p:grpSpPr>
        <p:sp>
          <p:nvSpPr>
            <p:cNvPr id="2" name="مستطيل 1"/>
            <p:cNvSpPr/>
            <p:nvPr/>
          </p:nvSpPr>
          <p:spPr>
            <a:xfrm>
              <a:off x="2895599" y="1829154"/>
              <a:ext cx="8508982" cy="42160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24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3149598" y="2210122"/>
              <a:ext cx="7975583" cy="114290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24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  <p:cxnSp>
          <p:nvCxnSpPr>
            <p:cNvPr id="9" name="رابط كسهم مستقيم 8"/>
            <p:cNvCxnSpPr/>
            <p:nvPr/>
          </p:nvCxnSpPr>
          <p:spPr>
            <a:xfrm flipH="1" flipV="1">
              <a:off x="3390898" y="1981541"/>
              <a:ext cx="2755894" cy="126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29" name="مربع نص 9"/>
            <p:cNvSpPr txBox="1">
              <a:spLocks noChangeArrowheads="1"/>
            </p:cNvSpPr>
            <p:nvPr/>
          </p:nvSpPr>
          <p:spPr bwMode="auto">
            <a:xfrm>
              <a:off x="6261098" y="1840468"/>
              <a:ext cx="4127484" cy="3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2400" dirty="0">
                  <a:solidFill>
                    <a:srgbClr val="7030A0"/>
                  </a:solidFill>
                  <a:latin typeface="Tajawal Bold" panose="020B0604020202020204" charset="-78"/>
                  <a:cs typeface="Tajawal Bold" panose="020B0604020202020204" charset="-78"/>
                </a:rPr>
                <a:t>القيادة المرتكزة على المدير</a:t>
              </a:r>
            </a:p>
          </p:txBody>
        </p:sp>
        <p:sp>
          <p:nvSpPr>
            <p:cNvPr id="56330" name="مربع نص 14"/>
            <p:cNvSpPr txBox="1">
              <a:spLocks noChangeArrowheads="1"/>
            </p:cNvSpPr>
            <p:nvPr/>
          </p:nvSpPr>
          <p:spPr bwMode="auto">
            <a:xfrm>
              <a:off x="8153388" y="2984756"/>
              <a:ext cx="3632211" cy="3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2400" dirty="0">
                  <a:solidFill>
                    <a:schemeClr val="bg1"/>
                  </a:solidFill>
                  <a:latin typeface="Tajawal Bold" panose="020B0604020202020204" charset="-78"/>
                  <a:cs typeface="Tajawal Bold" panose="020B0604020202020204" charset="-78"/>
                </a:rPr>
                <a:t>درجة الحرية المتاحة للمرؤوسين</a:t>
              </a:r>
            </a:p>
          </p:txBody>
        </p:sp>
        <p:sp>
          <p:nvSpPr>
            <p:cNvPr id="56331" name="مربع نص 15"/>
            <p:cNvSpPr txBox="1">
              <a:spLocks noChangeArrowheads="1"/>
            </p:cNvSpPr>
            <p:nvPr/>
          </p:nvSpPr>
          <p:spPr bwMode="auto">
            <a:xfrm>
              <a:off x="3149600" y="2374900"/>
              <a:ext cx="4190990" cy="3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2400" dirty="0">
                  <a:solidFill>
                    <a:schemeClr val="bg1"/>
                  </a:solidFill>
                  <a:latin typeface="Tajawal Bold" panose="020B0604020202020204" charset="-78"/>
                  <a:cs typeface="Tajawal Bold" panose="020B0604020202020204" charset="-78"/>
                </a:rPr>
                <a:t>درجة السلطة التي يستخدمها المدير</a:t>
              </a:r>
            </a:p>
          </p:txBody>
        </p:sp>
        <p:cxnSp>
          <p:nvCxnSpPr>
            <p:cNvPr id="17" name="رابط كسهم مستقيم 16"/>
            <p:cNvCxnSpPr/>
            <p:nvPr/>
          </p:nvCxnSpPr>
          <p:spPr>
            <a:xfrm flipV="1">
              <a:off x="8178788" y="3568908"/>
              <a:ext cx="2755894" cy="126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33" name="مربع نص 17"/>
            <p:cNvSpPr txBox="1">
              <a:spLocks noChangeArrowheads="1"/>
            </p:cNvSpPr>
            <p:nvPr/>
          </p:nvSpPr>
          <p:spPr bwMode="auto">
            <a:xfrm>
              <a:off x="3581398" y="3441918"/>
              <a:ext cx="3619496" cy="3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2400" dirty="0">
                  <a:solidFill>
                    <a:srgbClr val="7030A0"/>
                  </a:solidFill>
                  <a:latin typeface="Tajawal Bold" panose="020B0604020202020204" charset="-78"/>
                  <a:cs typeface="Tajawal Bold" panose="020B0604020202020204" charset="-78"/>
                </a:rPr>
                <a:t>القيادة المرتكزة على المرؤوسين</a:t>
              </a:r>
            </a:p>
          </p:txBody>
        </p:sp>
        <p:sp>
          <p:nvSpPr>
            <p:cNvPr id="19" name="مستطيل 18"/>
            <p:cNvSpPr/>
            <p:nvPr/>
          </p:nvSpPr>
          <p:spPr>
            <a:xfrm>
              <a:off x="2908299" y="3878445"/>
              <a:ext cx="1117598" cy="21667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solidFill>
                    <a:schemeClr val="tx1"/>
                  </a:solidFill>
                  <a:latin typeface="Tajawal Bold" panose="020B0604020202020204" charset="-78"/>
                  <a:cs typeface="Tajawal Bold" panose="020B0604020202020204" charset="-78"/>
                </a:rPr>
                <a:t>ا- قائد يصنع القرار ويعلنه </a:t>
              </a:r>
            </a:p>
          </p:txBody>
        </p:sp>
        <p:sp>
          <p:nvSpPr>
            <p:cNvPr id="20" name="مستطيل 19"/>
            <p:cNvSpPr/>
            <p:nvPr/>
          </p:nvSpPr>
          <p:spPr>
            <a:xfrm>
              <a:off x="4140196" y="3878445"/>
              <a:ext cx="1117598" cy="21667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solidFill>
                    <a:schemeClr val="tx1"/>
                  </a:solidFill>
                  <a:latin typeface="Tajawal Bold" panose="020B0604020202020204" charset="-78"/>
                  <a:cs typeface="Tajawal Bold" panose="020B0604020202020204" charset="-78"/>
                </a:rPr>
                <a:t>2- قائد يبيع قراره</a:t>
              </a:r>
            </a:p>
          </p:txBody>
        </p:sp>
        <p:sp>
          <p:nvSpPr>
            <p:cNvPr id="21" name="مستطيل 20"/>
            <p:cNvSpPr/>
            <p:nvPr/>
          </p:nvSpPr>
          <p:spPr>
            <a:xfrm>
              <a:off x="5372094" y="3864158"/>
              <a:ext cx="1117598" cy="218104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solidFill>
                    <a:schemeClr val="tx1"/>
                  </a:solidFill>
                  <a:latin typeface="Tajawal Bold" panose="020B0604020202020204" charset="-78"/>
                  <a:cs typeface="Tajawal Bold" panose="020B0604020202020204" charset="-78"/>
                </a:rPr>
                <a:t>3- قائد يقدم أفكاره ويدعو إلى الأسئلة</a:t>
              </a:r>
            </a:p>
          </p:txBody>
        </p:sp>
        <p:sp>
          <p:nvSpPr>
            <p:cNvPr id="22" name="مستطيل 21"/>
            <p:cNvSpPr/>
            <p:nvPr/>
          </p:nvSpPr>
          <p:spPr>
            <a:xfrm>
              <a:off x="6603991" y="3864158"/>
              <a:ext cx="1117598" cy="218104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solidFill>
                    <a:schemeClr val="tx1"/>
                  </a:solidFill>
                  <a:latin typeface="Tajawal Bold" panose="020B0604020202020204" charset="-78"/>
                  <a:cs typeface="Tajawal Bold" panose="020B0604020202020204" charset="-78"/>
                </a:rPr>
                <a:t>4- قائد يعرض قرار غير نهائي قابل للتغيير</a:t>
              </a:r>
            </a:p>
          </p:txBody>
        </p:sp>
        <p:sp>
          <p:nvSpPr>
            <p:cNvPr id="23" name="مستطيل 22"/>
            <p:cNvSpPr/>
            <p:nvPr/>
          </p:nvSpPr>
          <p:spPr>
            <a:xfrm>
              <a:off x="7835889" y="3864158"/>
              <a:ext cx="1117598" cy="218104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solidFill>
                    <a:schemeClr val="tx1"/>
                  </a:solidFill>
                  <a:latin typeface="Tajawal Bold" panose="020B0604020202020204" charset="-78"/>
                  <a:cs typeface="Tajawal Bold" panose="020B0604020202020204" charset="-78"/>
                </a:rPr>
                <a:t>5- قائد يعرض مشكلة ويحصل على مناقشات تعمل قراره</a:t>
              </a:r>
            </a:p>
          </p:txBody>
        </p:sp>
        <p:cxnSp>
          <p:nvCxnSpPr>
            <p:cNvPr id="25" name="رابط مستقيم 24"/>
            <p:cNvCxnSpPr/>
            <p:nvPr/>
          </p:nvCxnSpPr>
          <p:spPr>
            <a:xfrm flipH="1">
              <a:off x="3162298" y="2210122"/>
              <a:ext cx="7962883" cy="11429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مستطيل 25"/>
            <p:cNvSpPr/>
            <p:nvPr/>
          </p:nvSpPr>
          <p:spPr>
            <a:xfrm>
              <a:off x="9067786" y="3878445"/>
              <a:ext cx="1117598" cy="21667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solidFill>
                    <a:schemeClr val="tx1"/>
                  </a:solidFill>
                  <a:latin typeface="Tajawal Bold" panose="020B0604020202020204" charset="-78"/>
                  <a:cs typeface="Tajawal Bold" panose="020B0604020202020204" charset="-78"/>
                </a:rPr>
                <a:t>6- قائد يعرض ويحدد المشكلة ويسأل المجموعة لتصنيع القرار</a:t>
              </a:r>
            </a:p>
          </p:txBody>
        </p:sp>
        <p:sp>
          <p:nvSpPr>
            <p:cNvPr id="27" name="مستطيل 26"/>
            <p:cNvSpPr/>
            <p:nvPr/>
          </p:nvSpPr>
          <p:spPr>
            <a:xfrm>
              <a:off x="10286983" y="3891144"/>
              <a:ext cx="1117598" cy="2154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solidFill>
                    <a:schemeClr val="tx1"/>
                  </a:solidFill>
                  <a:latin typeface="Tajawal Bold" panose="020B0604020202020204" charset="-78"/>
                  <a:cs typeface="Tajawal Bold" panose="020B0604020202020204" charset="-78"/>
                </a:rPr>
                <a:t>7- قائد يسمح للمرؤوسين بأن يعملوا ضمن حدود عرفت لهم بواسطته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33"/>
          <p:cNvSpPr txBox="1"/>
          <p:nvPr/>
        </p:nvSpPr>
        <p:spPr>
          <a:xfrm>
            <a:off x="6705600" y="419100"/>
            <a:ext cx="5237113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الأنماط القيادية</a:t>
            </a:r>
          </a:p>
        </p:txBody>
      </p:sp>
      <p:grpSp>
        <p:nvGrpSpPr>
          <p:cNvPr id="30" name="Group 35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31" name="Freeform 36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7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34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3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40" name="Freeform 11"/>
          <p:cNvSpPr/>
          <p:nvPr/>
        </p:nvSpPr>
        <p:spPr>
          <a:xfrm rot="2651781">
            <a:off x="912380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906538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87210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3428999" y="876300"/>
            <a:ext cx="14638225" cy="8763000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04800" y="3924300"/>
            <a:ext cx="3547824" cy="3664193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7166568" y="693549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10910" y="8763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5676" y="1333500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9337366" y="1901099"/>
            <a:ext cx="8048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600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ثانياً : نظرية القيادة الفعالة</a:t>
            </a:r>
          </a:p>
        </p:txBody>
      </p:sp>
      <p:sp>
        <p:nvSpPr>
          <p:cNvPr id="24" name="مستطيل 1"/>
          <p:cNvSpPr>
            <a:spLocks noChangeArrowheads="1"/>
          </p:cNvSpPr>
          <p:nvPr/>
        </p:nvSpPr>
        <p:spPr bwMode="auto">
          <a:xfrm>
            <a:off x="5197494" y="3883547"/>
            <a:ext cx="1242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7030A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Fiedler</a:t>
            </a:r>
            <a:r>
              <a:rPr lang="ar-SA" altLang="en-US" sz="3200" dirty="0">
                <a:solidFill>
                  <a:srgbClr val="7030A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نظرية القيادة الفعالة تعرض نوعين مهمين من القادة: عرض فيدلر</a:t>
            </a:r>
          </a:p>
        </p:txBody>
      </p:sp>
      <p:sp>
        <p:nvSpPr>
          <p:cNvPr id="25" name="Rectangle 220"/>
          <p:cNvSpPr/>
          <p:nvPr/>
        </p:nvSpPr>
        <p:spPr>
          <a:xfrm>
            <a:off x="16875321" y="5116022"/>
            <a:ext cx="363341" cy="278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6" name="Rectangle 221"/>
          <p:cNvSpPr/>
          <p:nvPr/>
        </p:nvSpPr>
        <p:spPr>
          <a:xfrm>
            <a:off x="16951521" y="7165419"/>
            <a:ext cx="363341" cy="2919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4114800" y="4991100"/>
            <a:ext cx="12725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3200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القائد الديكتاتوري: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200" dirty="0">
                <a:latin typeface="Tajawal" panose="00000500000000000000" pitchFamily="2" charset="-78"/>
                <a:cs typeface="Tajawal" panose="00000500000000000000" pitchFamily="2" charset="-78"/>
              </a:rPr>
              <a:t>قائد يوجد في الأنظمة التقليدية والعسكرية المبنية على المبادئ العلمية للإدارة، فالقائد يوجه الأوامر وما على الآخرين سوى أن يتلقوا الأوامر وينفذوها.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4724400" y="7124700"/>
            <a:ext cx="1221581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3200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القائد الديموقراطي: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200" dirty="0">
                <a:latin typeface="Tajawal" panose="00000500000000000000" pitchFamily="2" charset="-78"/>
                <a:cs typeface="Tajawal" panose="00000500000000000000" pitchFamily="2" charset="-78"/>
              </a:rPr>
              <a:t>يركز القائد على علاقاته مع الجماعة واستخدام الموارد البشرية بشكل فعال من خلال المشاركة.</a:t>
            </a:r>
          </a:p>
        </p:txBody>
      </p:sp>
    </p:spTree>
    <p:extLst>
      <p:ext uri="{BB962C8B-B14F-4D97-AF65-F5344CB8AC3E}">
        <p14:creationId xmlns:p14="http://schemas.microsoft.com/office/powerpoint/2010/main" val="72593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/>
          <p:cNvSpPr/>
          <p:nvPr/>
        </p:nvSpPr>
        <p:spPr>
          <a:xfrm rot="162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3611174922"/>
              </p:ext>
            </p:extLst>
          </p:nvPr>
        </p:nvGraphicFramePr>
        <p:xfrm>
          <a:off x="3048000" y="850901"/>
          <a:ext cx="12192000" cy="4083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2916231238"/>
              </p:ext>
            </p:extLst>
          </p:nvPr>
        </p:nvGraphicFramePr>
        <p:xfrm>
          <a:off x="3009900" y="4394201"/>
          <a:ext cx="12192000" cy="4083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6" name="Group 35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17" name="Freeform 36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37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3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20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23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7" name="Freeform 11"/>
          <p:cNvSpPr/>
          <p:nvPr/>
        </p:nvSpPr>
        <p:spPr>
          <a:xfrm rot="2651781">
            <a:off x="912380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06538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996532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3469" y="266700"/>
            <a:ext cx="17563531" cy="9111692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11510887" y="1024013"/>
            <a:ext cx="1295400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3"/>
                </a:lnTo>
                <a:lnTo>
                  <a:pt x="0" y="11523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95787" y="8001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2274" y="908608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2603047" y="1449169"/>
            <a:ext cx="61166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6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ثانياً : نظرية القيادة الفعالة</a:t>
            </a:r>
          </a:p>
        </p:txBody>
      </p:sp>
      <p:sp>
        <p:nvSpPr>
          <p:cNvPr id="24" name="مستطيل 1"/>
          <p:cNvSpPr>
            <a:spLocks noChangeArrowheads="1"/>
          </p:cNvSpPr>
          <p:nvPr/>
        </p:nvSpPr>
        <p:spPr bwMode="auto">
          <a:xfrm>
            <a:off x="6575131" y="3526856"/>
            <a:ext cx="10873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عوامل تجعل القيادة قيادة فعالة، وتستخدم لتصنيف مواقف الجماعة:</a:t>
            </a:r>
          </a:p>
        </p:txBody>
      </p:sp>
      <p:sp>
        <p:nvSpPr>
          <p:cNvPr id="33" name="مستطيل 3"/>
          <p:cNvSpPr>
            <a:spLocks noChangeArrowheads="1"/>
          </p:cNvSpPr>
          <p:nvPr/>
        </p:nvSpPr>
        <p:spPr bwMode="auto">
          <a:xfrm>
            <a:off x="6791525" y="4785836"/>
            <a:ext cx="10058999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قوة الموقع أو المركز: </a:t>
            </a: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هي صلاحية معطاة إلى موقع القائد.</a:t>
            </a:r>
          </a:p>
        </p:txBody>
      </p:sp>
      <p:sp>
        <p:nvSpPr>
          <p:cNvPr id="34" name="مستطيل 3"/>
          <p:cNvSpPr>
            <a:spLocks noChangeArrowheads="1"/>
          </p:cNvSpPr>
          <p:nvPr/>
        </p:nvSpPr>
        <p:spPr bwMode="auto">
          <a:xfrm>
            <a:off x="5942812" y="5702975"/>
            <a:ext cx="1090771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بناء أو تركيب المهمة: </a:t>
            </a: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قدرة الجماعة على أن تبرمج وتحدد خطوة بخطوة مراحل تنفيذ المهمة، كما أنه يجب أن يكون للمهمة هيكل تنظيمي يفسر ما يجب فعله أولا بأول.</a:t>
            </a:r>
          </a:p>
        </p:txBody>
      </p:sp>
      <p:sp>
        <p:nvSpPr>
          <p:cNvPr id="35" name="Rectangle 221"/>
          <p:cNvSpPr/>
          <p:nvPr/>
        </p:nvSpPr>
        <p:spPr>
          <a:xfrm>
            <a:off x="17068012" y="7886124"/>
            <a:ext cx="534188" cy="29198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6" name="مستطيل 3"/>
          <p:cNvSpPr>
            <a:spLocks noChangeArrowheads="1"/>
          </p:cNvSpPr>
          <p:nvPr/>
        </p:nvSpPr>
        <p:spPr bwMode="auto">
          <a:xfrm>
            <a:off x="6781012" y="7720905"/>
            <a:ext cx="10129837" cy="133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العلاقات الشخصية للقائد: </a:t>
            </a: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يجب أن يكون القائد محبوباً عند المرؤوسين، والوقوف به له تأثير على الجماعة.</a:t>
            </a:r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auto">
          <a:xfrm>
            <a:off x="5181600" y="4446293"/>
            <a:ext cx="2620962" cy="1154407"/>
          </a:xfrm>
          <a:prstGeom prst="leftRightArrow">
            <a:avLst>
              <a:gd name="adj1" fmla="val 50000"/>
              <a:gd name="adj2" fmla="val 4787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en-US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8" name="AutoShape 10"/>
          <p:cNvSpPr>
            <a:spLocks noChangeArrowheads="1"/>
          </p:cNvSpPr>
          <p:nvPr/>
        </p:nvSpPr>
        <p:spPr bwMode="auto">
          <a:xfrm>
            <a:off x="946150" y="5740400"/>
            <a:ext cx="2787649" cy="1155700"/>
          </a:xfrm>
          <a:prstGeom prst="leftRightArrow">
            <a:avLst>
              <a:gd name="adj1" fmla="val 50000"/>
              <a:gd name="adj2" fmla="val 51173"/>
            </a:avLst>
          </a:prstGeom>
          <a:solidFill>
            <a:schemeClr val="accent4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ar-SA" sz="28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5555151" y="4714220"/>
            <a:ext cx="1871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1800" b="1" dirty="0">
                <a:latin typeface="Tajawal" panose="00000500000000000000" pitchFamily="2" charset="-78"/>
                <a:cs typeface="Tajawal" panose="00000500000000000000" pitchFamily="2" charset="-78"/>
              </a:rPr>
              <a:t>قوة الموقع للقائد</a:t>
            </a:r>
            <a:endParaRPr lang="en-US" altLang="ar-SA" sz="18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1085223" y="6197599"/>
            <a:ext cx="26485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1800" b="1" dirty="0">
                <a:latin typeface="Tajawal" panose="00000500000000000000" pitchFamily="2" charset="-78"/>
                <a:cs typeface="Tajawal" panose="00000500000000000000" pitchFamily="2" charset="-78"/>
              </a:rPr>
              <a:t>العلاقات الشخصية</a:t>
            </a:r>
            <a:endParaRPr lang="en-US" altLang="ar-SA" sz="18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41" name="AutoShape 10"/>
          <p:cNvSpPr>
            <a:spLocks noChangeArrowheads="1"/>
          </p:cNvSpPr>
          <p:nvPr/>
        </p:nvSpPr>
        <p:spPr bwMode="auto">
          <a:xfrm>
            <a:off x="3124200" y="5067300"/>
            <a:ext cx="2593975" cy="1238250"/>
          </a:xfrm>
          <a:prstGeom prst="leftRightArrow">
            <a:avLst>
              <a:gd name="adj1" fmla="val 50000"/>
              <a:gd name="adj2" fmla="val 51173"/>
            </a:avLst>
          </a:prstGeom>
          <a:solidFill>
            <a:srgbClr val="884106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ar-SA" sz="28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3276600" y="5524500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18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بناء أو تركيب المهمة</a:t>
            </a:r>
            <a:endParaRPr lang="en-US" altLang="ar-SA" sz="1800" b="1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43" name="Rectangle 220"/>
          <p:cNvSpPr/>
          <p:nvPr/>
        </p:nvSpPr>
        <p:spPr>
          <a:xfrm>
            <a:off x="16992600" y="5067300"/>
            <a:ext cx="534188" cy="278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44" name="Rectangle 221"/>
          <p:cNvSpPr/>
          <p:nvPr/>
        </p:nvSpPr>
        <p:spPr>
          <a:xfrm>
            <a:off x="16992600" y="6009773"/>
            <a:ext cx="534188" cy="2919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026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721" r="-186359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81800" y="3009900"/>
            <a:ext cx="4419599" cy="780857"/>
            <a:chOff x="0" y="0"/>
            <a:chExt cx="617685" cy="171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7685" cy="171231"/>
            </a:xfrm>
            <a:custGeom>
              <a:avLst/>
              <a:gdLst/>
              <a:ahLst/>
              <a:cxnLst/>
              <a:rect l="l" t="t" r="r" b="b"/>
              <a:pathLst>
                <a:path w="617685" h="171231">
                  <a:moveTo>
                    <a:pt x="40037" y="0"/>
                  </a:moveTo>
                  <a:lnTo>
                    <a:pt x="577648" y="0"/>
                  </a:lnTo>
                  <a:cubicBezTo>
                    <a:pt x="588266" y="0"/>
                    <a:pt x="598450" y="4218"/>
                    <a:pt x="605958" y="11727"/>
                  </a:cubicBezTo>
                  <a:cubicBezTo>
                    <a:pt x="613467" y="19235"/>
                    <a:pt x="617685" y="29419"/>
                    <a:pt x="617685" y="40037"/>
                  </a:cubicBezTo>
                  <a:lnTo>
                    <a:pt x="617685" y="131194"/>
                  </a:lnTo>
                  <a:cubicBezTo>
                    <a:pt x="617685" y="141812"/>
                    <a:pt x="613467" y="151996"/>
                    <a:pt x="605958" y="159504"/>
                  </a:cubicBezTo>
                  <a:cubicBezTo>
                    <a:pt x="598450" y="167013"/>
                    <a:pt x="588266" y="171231"/>
                    <a:pt x="577648" y="171231"/>
                  </a:cubicBezTo>
                  <a:lnTo>
                    <a:pt x="40037" y="171231"/>
                  </a:lnTo>
                  <a:cubicBezTo>
                    <a:pt x="29419" y="171231"/>
                    <a:pt x="19235" y="167013"/>
                    <a:pt x="11727" y="159504"/>
                  </a:cubicBezTo>
                  <a:cubicBezTo>
                    <a:pt x="4218" y="151996"/>
                    <a:pt x="0" y="141812"/>
                    <a:pt x="0" y="131194"/>
                  </a:cubicBezTo>
                  <a:lnTo>
                    <a:pt x="0" y="40037"/>
                  </a:lnTo>
                  <a:cubicBezTo>
                    <a:pt x="0" y="29419"/>
                    <a:pt x="4218" y="19235"/>
                    <a:pt x="11727" y="11727"/>
                  </a:cubicBezTo>
                  <a:cubicBezTo>
                    <a:pt x="19235" y="4218"/>
                    <a:pt x="29419" y="0"/>
                    <a:pt x="40037" y="0"/>
                  </a:cubicBezTo>
                  <a:close/>
                </a:path>
              </a:pathLst>
            </a:custGeom>
            <a:solidFill>
              <a:srgbClr val="B972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617685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 dirty="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58400" y="5001405"/>
            <a:ext cx="2819400" cy="1377410"/>
            <a:chOff x="0" y="0"/>
            <a:chExt cx="1091506" cy="1712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30" name="AutoShape 30"/>
          <p:cNvSpPr/>
          <p:nvPr/>
        </p:nvSpPr>
        <p:spPr>
          <a:xfrm rot="5400000">
            <a:off x="8806968" y="4111991"/>
            <a:ext cx="670025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6781800" y="3162300"/>
            <a:ext cx="4495800" cy="107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099"/>
              </a:lnSpc>
            </a:pPr>
            <a:r>
              <a:rPr lang="ar-EG" sz="4000" b="1" spc="112" dirty="0">
                <a:solidFill>
                  <a:srgbClr val="FFFFFF"/>
                </a:solidFill>
                <a:latin typeface="Tajawal Bold" panose="020B0604020202020204" charset="-78"/>
                <a:ea typeface="TT Commons Pro Bold"/>
                <a:cs typeface="Tajawal Bold" panose="020B0604020202020204" charset="-78"/>
                <a:sym typeface="TT Commons Pro Bold"/>
                <a:rtl/>
              </a:rPr>
              <a:t>النظريات</a:t>
            </a:r>
          </a:p>
          <a:p>
            <a:pPr algn="ctr">
              <a:lnSpc>
                <a:spcPts val="4099"/>
              </a:lnSpc>
            </a:pPr>
            <a:endParaRPr lang="ar-EG" sz="4000" b="1" spc="112" dirty="0">
              <a:solidFill>
                <a:srgbClr val="FFFFFF"/>
              </a:solidFill>
              <a:latin typeface="Tajawal Bold" panose="020B0604020202020204" charset="-78"/>
              <a:ea typeface="TT Commons Pro Bold"/>
              <a:cs typeface="Tajawal Bold" panose="020B0604020202020204" charset="-78"/>
              <a:sym typeface="TT Commons Pro Bold"/>
              <a:rtl/>
            </a:endParaRPr>
          </a:p>
        </p:txBody>
      </p:sp>
      <p:sp>
        <p:nvSpPr>
          <p:cNvPr id="42" name="AutoShape 42"/>
          <p:cNvSpPr/>
          <p:nvPr/>
        </p:nvSpPr>
        <p:spPr>
          <a:xfrm flipV="1">
            <a:off x="3024944" y="4533900"/>
            <a:ext cx="12215056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AutoShape 43"/>
          <p:cNvSpPr/>
          <p:nvPr/>
        </p:nvSpPr>
        <p:spPr>
          <a:xfrm rot="5400000">
            <a:off x="2873589" y="4697371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4" name="AutoShape 44"/>
          <p:cNvSpPr/>
          <p:nvPr/>
        </p:nvSpPr>
        <p:spPr>
          <a:xfrm rot="5400000">
            <a:off x="11054044" y="4697371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54" name="Group 12"/>
          <p:cNvGrpSpPr/>
          <p:nvPr/>
        </p:nvGrpSpPr>
        <p:grpSpPr>
          <a:xfrm>
            <a:off x="1524000" y="4991100"/>
            <a:ext cx="2819400" cy="1377410"/>
            <a:chOff x="0" y="0"/>
            <a:chExt cx="1091506" cy="171231"/>
          </a:xfrm>
        </p:grpSpPr>
        <p:sp>
          <p:nvSpPr>
            <p:cNvPr id="55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57" name="Group 12"/>
          <p:cNvGrpSpPr/>
          <p:nvPr/>
        </p:nvGrpSpPr>
        <p:grpSpPr>
          <a:xfrm>
            <a:off x="5715000" y="4985290"/>
            <a:ext cx="2819400" cy="1377410"/>
            <a:chOff x="0" y="0"/>
            <a:chExt cx="1091506" cy="171231"/>
          </a:xfrm>
        </p:grpSpPr>
        <p:sp>
          <p:nvSpPr>
            <p:cNvPr id="58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60" name="AutoShape 44"/>
          <p:cNvSpPr/>
          <p:nvPr/>
        </p:nvSpPr>
        <p:spPr>
          <a:xfrm rot="5400000">
            <a:off x="6675278" y="4681256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0287000" y="5372100"/>
            <a:ext cx="2321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مهتم بالإنتاج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867400" y="5448300"/>
            <a:ext cx="251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سهل (مرن)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752600" y="5448300"/>
            <a:ext cx="2375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متسلط (مسيطر)</a:t>
            </a:r>
          </a:p>
        </p:txBody>
      </p:sp>
      <p:grpSp>
        <p:nvGrpSpPr>
          <p:cNvPr id="124" name="Group 42"/>
          <p:cNvGrpSpPr/>
          <p:nvPr/>
        </p:nvGrpSpPr>
        <p:grpSpPr>
          <a:xfrm>
            <a:off x="18059400" y="0"/>
            <a:ext cx="894692" cy="10287000"/>
            <a:chOff x="0" y="0"/>
            <a:chExt cx="446365" cy="2709333"/>
          </a:xfrm>
        </p:grpSpPr>
        <p:sp>
          <p:nvSpPr>
            <p:cNvPr id="125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7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128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0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131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3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134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14</a:t>
            </a:r>
          </a:p>
        </p:txBody>
      </p:sp>
      <p:grpSp>
        <p:nvGrpSpPr>
          <p:cNvPr id="65" name="Group 12"/>
          <p:cNvGrpSpPr/>
          <p:nvPr/>
        </p:nvGrpSpPr>
        <p:grpSpPr>
          <a:xfrm>
            <a:off x="14020800" y="4991100"/>
            <a:ext cx="2819400" cy="1377410"/>
            <a:chOff x="0" y="0"/>
            <a:chExt cx="1091506" cy="171231"/>
          </a:xfrm>
        </p:grpSpPr>
        <p:sp>
          <p:nvSpPr>
            <p:cNvPr id="66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68" name="AutoShape 44"/>
          <p:cNvSpPr/>
          <p:nvPr/>
        </p:nvSpPr>
        <p:spPr>
          <a:xfrm rot="5400000">
            <a:off x="15092644" y="4687066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4325600" y="5295900"/>
            <a:ext cx="2321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مهتم بالعاملين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12"/>
          <p:cNvGrpSpPr/>
          <p:nvPr/>
        </p:nvGrpSpPr>
        <p:grpSpPr>
          <a:xfrm>
            <a:off x="14325600" y="7592206"/>
            <a:ext cx="1600200" cy="914400"/>
            <a:chOff x="0" y="0"/>
            <a:chExt cx="1091506" cy="171231"/>
          </a:xfrm>
        </p:grpSpPr>
        <p:sp>
          <p:nvSpPr>
            <p:cNvPr id="46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48" name="AutoShape 30"/>
          <p:cNvSpPr/>
          <p:nvPr/>
        </p:nvSpPr>
        <p:spPr>
          <a:xfrm rot="5400000">
            <a:off x="14981187" y="6697713"/>
            <a:ext cx="670025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9" name="AutoShape 42"/>
          <p:cNvSpPr/>
          <p:nvPr/>
        </p:nvSpPr>
        <p:spPr>
          <a:xfrm flipV="1">
            <a:off x="13335000" y="7124700"/>
            <a:ext cx="3657600" cy="10305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AutoShape 44"/>
          <p:cNvSpPr/>
          <p:nvPr/>
        </p:nvSpPr>
        <p:spPr>
          <a:xfrm rot="5400000">
            <a:off x="15016444" y="7288172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51" name="Group 12"/>
          <p:cNvGrpSpPr/>
          <p:nvPr/>
        </p:nvGrpSpPr>
        <p:grpSpPr>
          <a:xfrm>
            <a:off x="12573000" y="7576091"/>
            <a:ext cx="1600200" cy="914400"/>
            <a:chOff x="0" y="0"/>
            <a:chExt cx="1091506" cy="171231"/>
          </a:xfrm>
        </p:grpSpPr>
        <p:sp>
          <p:nvSpPr>
            <p:cNvPr id="52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61" name="AutoShape 44"/>
          <p:cNvSpPr/>
          <p:nvPr/>
        </p:nvSpPr>
        <p:spPr>
          <a:xfrm rot="5400000">
            <a:off x="13228478" y="7272057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4401800" y="7810500"/>
            <a:ext cx="13174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متعاطف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2649200" y="7810500"/>
            <a:ext cx="1427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متكامل</a:t>
            </a:r>
          </a:p>
        </p:txBody>
      </p:sp>
      <p:grpSp>
        <p:nvGrpSpPr>
          <p:cNvPr id="74" name="Group 12"/>
          <p:cNvGrpSpPr/>
          <p:nvPr/>
        </p:nvGrpSpPr>
        <p:grpSpPr>
          <a:xfrm>
            <a:off x="16078200" y="7581901"/>
            <a:ext cx="1600200" cy="914400"/>
            <a:chOff x="0" y="0"/>
            <a:chExt cx="1091506" cy="171231"/>
          </a:xfrm>
        </p:grpSpPr>
        <p:sp>
          <p:nvSpPr>
            <p:cNvPr id="75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77" name="AutoShape 44"/>
          <p:cNvSpPr/>
          <p:nvPr/>
        </p:nvSpPr>
        <p:spPr>
          <a:xfrm rot="5400000">
            <a:off x="16845244" y="7277867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6167565" y="7886701"/>
            <a:ext cx="13174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مشارك</a:t>
            </a:r>
          </a:p>
        </p:txBody>
      </p:sp>
      <p:grpSp>
        <p:nvGrpSpPr>
          <p:cNvPr id="79" name="Group 12"/>
          <p:cNvGrpSpPr/>
          <p:nvPr/>
        </p:nvGrpSpPr>
        <p:grpSpPr>
          <a:xfrm>
            <a:off x="9448800" y="8780390"/>
            <a:ext cx="1600200" cy="706510"/>
            <a:chOff x="0" y="0"/>
            <a:chExt cx="1091506" cy="171231"/>
          </a:xfrm>
        </p:grpSpPr>
        <p:sp>
          <p:nvSpPr>
            <p:cNvPr id="80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82" name="AutoShape 30"/>
          <p:cNvSpPr/>
          <p:nvPr/>
        </p:nvSpPr>
        <p:spPr>
          <a:xfrm rot="5400000">
            <a:off x="9891296" y="7291807"/>
            <a:ext cx="1858208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3" name="AutoShape 42"/>
          <p:cNvSpPr/>
          <p:nvPr/>
        </p:nvSpPr>
        <p:spPr>
          <a:xfrm flipV="1">
            <a:off x="8458200" y="8312884"/>
            <a:ext cx="3657600" cy="10305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4" name="AutoShape 44"/>
          <p:cNvSpPr/>
          <p:nvPr/>
        </p:nvSpPr>
        <p:spPr>
          <a:xfrm rot="5400000">
            <a:off x="10139644" y="8476356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85" name="Group 12"/>
          <p:cNvGrpSpPr/>
          <p:nvPr/>
        </p:nvGrpSpPr>
        <p:grpSpPr>
          <a:xfrm>
            <a:off x="7696200" y="8764275"/>
            <a:ext cx="1600200" cy="706510"/>
            <a:chOff x="0" y="0"/>
            <a:chExt cx="1091506" cy="171231"/>
          </a:xfrm>
        </p:grpSpPr>
        <p:sp>
          <p:nvSpPr>
            <p:cNvPr id="86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88" name="AutoShape 44"/>
          <p:cNvSpPr/>
          <p:nvPr/>
        </p:nvSpPr>
        <p:spPr>
          <a:xfrm rot="5400000">
            <a:off x="8351678" y="8460241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9601200" y="9029700"/>
            <a:ext cx="13174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مبادر</a:t>
            </a:r>
          </a:p>
        </p:txBody>
      </p:sp>
      <p:sp>
        <p:nvSpPr>
          <p:cNvPr id="90" name="Rectangle 89"/>
          <p:cNvSpPr/>
          <p:nvPr/>
        </p:nvSpPr>
        <p:spPr>
          <a:xfrm>
            <a:off x="7848600" y="8953500"/>
            <a:ext cx="1427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مجدد</a:t>
            </a:r>
          </a:p>
        </p:txBody>
      </p:sp>
      <p:grpSp>
        <p:nvGrpSpPr>
          <p:cNvPr id="91" name="Group 12"/>
          <p:cNvGrpSpPr/>
          <p:nvPr/>
        </p:nvGrpSpPr>
        <p:grpSpPr>
          <a:xfrm>
            <a:off x="11201400" y="8770085"/>
            <a:ext cx="1600200" cy="706510"/>
            <a:chOff x="0" y="0"/>
            <a:chExt cx="1091506" cy="171231"/>
          </a:xfrm>
        </p:grpSpPr>
        <p:sp>
          <p:nvSpPr>
            <p:cNvPr id="92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94" name="AutoShape 44"/>
          <p:cNvSpPr/>
          <p:nvPr/>
        </p:nvSpPr>
        <p:spPr>
          <a:xfrm rot="5400000">
            <a:off x="11968444" y="8466051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1277600" y="895350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أوتوقراطي</a:t>
            </a:r>
          </a:p>
        </p:txBody>
      </p:sp>
      <p:grpSp>
        <p:nvGrpSpPr>
          <p:cNvPr id="96" name="Group 12"/>
          <p:cNvGrpSpPr/>
          <p:nvPr/>
        </p:nvGrpSpPr>
        <p:grpSpPr>
          <a:xfrm>
            <a:off x="6172200" y="6819900"/>
            <a:ext cx="1600200" cy="914400"/>
            <a:chOff x="0" y="0"/>
            <a:chExt cx="1091506" cy="171231"/>
          </a:xfrm>
        </p:grpSpPr>
        <p:sp>
          <p:nvSpPr>
            <p:cNvPr id="97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99" name="AutoShape 44"/>
          <p:cNvSpPr/>
          <p:nvPr/>
        </p:nvSpPr>
        <p:spPr>
          <a:xfrm rot="5400000">
            <a:off x="6863044" y="6515866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00" name="Group 12"/>
          <p:cNvGrpSpPr/>
          <p:nvPr/>
        </p:nvGrpSpPr>
        <p:grpSpPr>
          <a:xfrm>
            <a:off x="2057400" y="6896100"/>
            <a:ext cx="1600200" cy="914400"/>
            <a:chOff x="0" y="0"/>
            <a:chExt cx="1091506" cy="171231"/>
          </a:xfrm>
        </p:grpSpPr>
        <p:sp>
          <p:nvSpPr>
            <p:cNvPr id="101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103" name="AutoShape 44"/>
          <p:cNvSpPr/>
          <p:nvPr/>
        </p:nvSpPr>
        <p:spPr>
          <a:xfrm rot="5400000">
            <a:off x="2748244" y="6592066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324600" y="6972300"/>
            <a:ext cx="13174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مقنع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2209800" y="7124700"/>
            <a:ext cx="13174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متحكم</a:t>
            </a:r>
          </a:p>
        </p:txBody>
      </p:sp>
      <p:sp>
        <p:nvSpPr>
          <p:cNvPr id="110" name="Rectangle 29"/>
          <p:cNvSpPr>
            <a:spLocks noChangeArrowheads="1"/>
          </p:cNvSpPr>
          <p:nvPr/>
        </p:nvSpPr>
        <p:spPr bwMode="auto">
          <a:xfrm>
            <a:off x="6123187" y="318701"/>
            <a:ext cx="59545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200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ثالثاً : دراسات جامعة أوهايو والشبكة الإدارية</a:t>
            </a:r>
          </a:p>
        </p:txBody>
      </p:sp>
      <p:sp>
        <p:nvSpPr>
          <p:cNvPr id="111" name="مستطيل 1"/>
          <p:cNvSpPr>
            <a:spLocks noChangeArrowheads="1"/>
          </p:cNvSpPr>
          <p:nvPr/>
        </p:nvSpPr>
        <p:spPr bwMode="auto">
          <a:xfrm>
            <a:off x="417540" y="1947863"/>
            <a:ext cx="174974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b="1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أثبتت دراسة جامعة أوهايو أن هنالك أكثر من متغير واحد يؤثر على السلوك الإداري،  لهذا صنف السلوك الإداري للقائد إلى التصنيفات الثنائية الآتية:</a:t>
            </a:r>
          </a:p>
        </p:txBody>
      </p:sp>
    </p:spTree>
    <p:extLst>
      <p:ext uri="{BB962C8B-B14F-4D97-AF65-F5344CB8AC3E}">
        <p14:creationId xmlns:p14="http://schemas.microsoft.com/office/powerpoint/2010/main" val="387628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2"/>
          <p:cNvSpPr/>
          <p:nvPr/>
        </p:nvSpPr>
        <p:spPr>
          <a:xfrm rot="162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4"/>
            <a:stretch>
              <a:fillRect l="-15444" r="-15444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2" name="Group 12"/>
          <p:cNvGrpSpPr/>
          <p:nvPr/>
        </p:nvGrpSpPr>
        <p:grpSpPr>
          <a:xfrm>
            <a:off x="3276600" y="3695700"/>
            <a:ext cx="5715000" cy="4343400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8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733800" y="5219700"/>
            <a:ext cx="480144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ar-SA" sz="2800" b="1" dirty="0">
                <a:latin typeface="Tajawal Bold" panose="020B0604020202020204" charset="-78"/>
                <a:cs typeface="Tajawal Bold" panose="020B0604020202020204" charset="-78"/>
              </a:rPr>
              <a:t>مدى اهتمامه بالناس، أو بالعلاقات الإنسانية.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63" name="Freeform 62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65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66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68" name="Rectangle 7">
            <a:extLst>
              <a:ext uri="{FF2B5EF4-FFF2-40B4-BE49-F238E27FC236}">
                <a16:creationId xmlns:a16="http://schemas.microsoft.com/office/drawing/2014/main" id="{3BA76849-41C6-A6DF-7455-C5624C6E3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grpSp>
        <p:nvGrpSpPr>
          <p:cNvPr id="69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70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73" name="Group 12"/>
          <p:cNvGrpSpPr/>
          <p:nvPr/>
        </p:nvGrpSpPr>
        <p:grpSpPr>
          <a:xfrm>
            <a:off x="9601200" y="3695700"/>
            <a:ext cx="5715000" cy="4343400"/>
            <a:chOff x="0" y="0"/>
            <a:chExt cx="812800" cy="698500"/>
          </a:xfrm>
        </p:grpSpPr>
        <p:sp>
          <p:nvSpPr>
            <p:cNvPr id="74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8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76" name="TextBox 21"/>
          <p:cNvSpPr txBox="1"/>
          <p:nvPr/>
        </p:nvSpPr>
        <p:spPr>
          <a:xfrm>
            <a:off x="10134600" y="5067300"/>
            <a:ext cx="480144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en-US" sz="2800" b="1" dirty="0">
                <a:latin typeface="Tajawal Bold" panose="020B0604020202020204" charset="-78"/>
                <a:cs typeface="Tajawal Bold" panose="020B0604020202020204" charset="-78"/>
              </a:rPr>
              <a:t>مدى اهتمام المدير، أو القائد بالإنتاج أو بالعمل.</a:t>
            </a:r>
          </a:p>
        </p:txBody>
      </p:sp>
      <p:sp>
        <p:nvSpPr>
          <p:cNvPr id="77" name="TextBox 21"/>
          <p:cNvSpPr txBox="1"/>
          <p:nvPr/>
        </p:nvSpPr>
        <p:spPr>
          <a:xfrm>
            <a:off x="5562600" y="1790700"/>
            <a:ext cx="1089744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dirty="0">
                <a:latin typeface="Tajawal Bold" panose="020B0604020202020204" charset="-78"/>
                <a:cs typeface="Tajawal Bold" panose="020B0604020202020204" charset="-78"/>
              </a:rPr>
              <a:t>ويتضح من التقسيم الثنائي أن القاسم المشترك فيها:</a:t>
            </a:r>
          </a:p>
        </p:txBody>
      </p:sp>
      <p:sp>
        <p:nvSpPr>
          <p:cNvPr id="78" name="Freeform 11"/>
          <p:cNvSpPr/>
          <p:nvPr/>
        </p:nvSpPr>
        <p:spPr>
          <a:xfrm rot="2651781">
            <a:off x="912380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906538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41831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3428999" y="876300"/>
            <a:ext cx="14638225" cy="8763000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7166568" y="693549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10910" y="8763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5676" y="1333500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7907292" y="1846795"/>
            <a:ext cx="96842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200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ثالثاً : دراسات جامعة أوهايو والشبكة الإدارية</a:t>
            </a:r>
          </a:p>
        </p:txBody>
      </p:sp>
      <p:sp>
        <p:nvSpPr>
          <p:cNvPr id="30" name="Oval 80"/>
          <p:cNvSpPr/>
          <p:nvPr/>
        </p:nvSpPr>
        <p:spPr>
          <a:xfrm>
            <a:off x="17352200" y="3343275"/>
            <a:ext cx="478600" cy="2508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1" name="مستطيل 4"/>
          <p:cNvSpPr>
            <a:spLocks noChangeArrowheads="1"/>
          </p:cNvSpPr>
          <p:nvPr/>
        </p:nvSpPr>
        <p:spPr bwMode="auto">
          <a:xfrm>
            <a:off x="8988831" y="3325575"/>
            <a:ext cx="8162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400" dirty="0">
                <a:solidFill>
                  <a:srgbClr val="7030A0"/>
                </a:solidFill>
                <a:latin typeface="Tajawal Bold" panose="020B0604020202020204" charset="-78"/>
                <a:cs typeface="Tajawal Bold" panose="020B0604020202020204" charset="-78"/>
              </a:rPr>
              <a:t>نموذج بليك و موتون </a:t>
            </a:r>
            <a:r>
              <a:rPr lang="en-US" altLang="en-US" sz="2400" dirty="0">
                <a:solidFill>
                  <a:srgbClr val="7030A0"/>
                </a:solidFill>
                <a:latin typeface="Tajawal Bold" panose="020B0604020202020204" charset="-78"/>
                <a:cs typeface="Tajawal Bold" panose="020B0604020202020204" charset="-78"/>
              </a:rPr>
              <a:t>   Blake &amp; Mouton </a:t>
            </a:r>
            <a:r>
              <a:rPr lang="ar-SA" altLang="en-US" sz="2400" dirty="0">
                <a:solidFill>
                  <a:srgbClr val="7030A0"/>
                </a:solidFill>
                <a:latin typeface="Tajawal Bold" panose="020B0604020202020204" charset="-78"/>
                <a:cs typeface="Tajawal Bold" panose="020B0604020202020204" charset="-78"/>
              </a:rPr>
              <a:t>:</a:t>
            </a:r>
          </a:p>
        </p:txBody>
      </p:sp>
      <p:sp>
        <p:nvSpPr>
          <p:cNvPr id="32" name="Rectangle 220"/>
          <p:cNvSpPr/>
          <p:nvPr/>
        </p:nvSpPr>
        <p:spPr>
          <a:xfrm>
            <a:off x="17102067" y="4402552"/>
            <a:ext cx="564415" cy="278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3" name="Rectangle 221"/>
          <p:cNvSpPr/>
          <p:nvPr/>
        </p:nvSpPr>
        <p:spPr>
          <a:xfrm>
            <a:off x="17095339" y="5051278"/>
            <a:ext cx="564415" cy="2919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4" name="مستطيل 3"/>
          <p:cNvSpPr>
            <a:spLocks noChangeArrowheads="1"/>
          </p:cNvSpPr>
          <p:nvPr/>
        </p:nvSpPr>
        <p:spPr bwMode="auto">
          <a:xfrm>
            <a:off x="4587874" y="4237038"/>
            <a:ext cx="12423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2400" b="1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نمط 5-5 </a:t>
            </a:r>
            <a:r>
              <a:rPr lang="ar-SA" altLang="en-US" sz="2400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:  </a:t>
            </a:r>
            <a:r>
              <a:rPr lang="ar-SA" altLang="en-US" sz="2400">
                <a:solidFill>
                  <a:schemeClr val="tx2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القائد المعتدل: تعادل في الإنجاز مع إبقاء الروح المعنوية للموظفين على مستوى عالي.</a:t>
            </a:r>
          </a:p>
        </p:txBody>
      </p:sp>
      <p:sp>
        <p:nvSpPr>
          <p:cNvPr id="35" name="مستطيل 3"/>
          <p:cNvSpPr>
            <a:spLocks noChangeArrowheads="1"/>
          </p:cNvSpPr>
          <p:nvPr/>
        </p:nvSpPr>
        <p:spPr bwMode="auto">
          <a:xfrm>
            <a:off x="8093074" y="4905375"/>
            <a:ext cx="89118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نمط 1-9</a:t>
            </a:r>
            <a:r>
              <a:rPr lang="ar-SA" altLang="en-US" b="1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: </a:t>
            </a:r>
          </a:p>
          <a:p>
            <a:pPr marL="0" lvl="1"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solidFill>
                  <a:schemeClr val="tx2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القائد الإنساني: يهتم بحاجات الأفراد، وبيئة العمل.</a:t>
            </a:r>
          </a:p>
        </p:txBody>
      </p:sp>
      <p:sp>
        <p:nvSpPr>
          <p:cNvPr id="36" name="Rectangle 221"/>
          <p:cNvSpPr/>
          <p:nvPr/>
        </p:nvSpPr>
        <p:spPr>
          <a:xfrm>
            <a:off x="17102067" y="6228193"/>
            <a:ext cx="564415" cy="29198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7" name="مستطيل 3"/>
          <p:cNvSpPr>
            <a:spLocks noChangeArrowheads="1"/>
          </p:cNvSpPr>
          <p:nvPr/>
        </p:nvSpPr>
        <p:spPr bwMode="auto">
          <a:xfrm>
            <a:off x="11286915" y="6048375"/>
            <a:ext cx="58422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2400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نمط 9-1</a:t>
            </a:r>
            <a:r>
              <a:rPr lang="ar-SA" altLang="en-US" sz="2400" b="1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: </a:t>
            </a:r>
            <a:r>
              <a:rPr lang="ar-SA" altLang="en-US" sz="2400" dirty="0">
                <a:latin typeface="Tajawal" panose="00000500000000000000" pitchFamily="2" charset="-78"/>
                <a:cs typeface="Tajawal" panose="00000500000000000000" pitchFamily="2" charset="-78"/>
              </a:rPr>
              <a:t>القائد المهتم بالإنتاج</a:t>
            </a:r>
          </a:p>
        </p:txBody>
      </p:sp>
      <p:sp>
        <p:nvSpPr>
          <p:cNvPr id="38" name="Rectangle 221"/>
          <p:cNvSpPr/>
          <p:nvPr/>
        </p:nvSpPr>
        <p:spPr>
          <a:xfrm>
            <a:off x="17102067" y="6915880"/>
            <a:ext cx="564415" cy="29198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9" name="Rectangle 221"/>
          <p:cNvSpPr/>
          <p:nvPr/>
        </p:nvSpPr>
        <p:spPr>
          <a:xfrm>
            <a:off x="17102067" y="7856482"/>
            <a:ext cx="564415" cy="291981"/>
          </a:xfrm>
          <a:prstGeom prst="rect">
            <a:avLst/>
          </a:prstGeom>
          <a:solidFill>
            <a:srgbClr val="FF66C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40" name="مستطيل 3"/>
          <p:cNvSpPr>
            <a:spLocks noChangeArrowheads="1"/>
          </p:cNvSpPr>
          <p:nvPr/>
        </p:nvSpPr>
        <p:spPr bwMode="auto">
          <a:xfrm>
            <a:off x="3886781" y="6657975"/>
            <a:ext cx="132423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2400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نمط 9-9</a:t>
            </a:r>
            <a:r>
              <a:rPr lang="ar-SA" altLang="en-US" sz="2400" b="1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: </a:t>
            </a:r>
          </a:p>
          <a:p>
            <a:pPr marL="0" lvl="1"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solidFill>
                  <a:schemeClr val="tx2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القائد المشارك: إنجاز العمل مع أعضاء فريق من أجل تحقيق أهداف المنظمة.</a:t>
            </a:r>
          </a:p>
        </p:txBody>
      </p:sp>
      <p:sp>
        <p:nvSpPr>
          <p:cNvPr id="41" name="مستطيل 3"/>
          <p:cNvSpPr>
            <a:spLocks noChangeArrowheads="1"/>
          </p:cNvSpPr>
          <p:nvPr/>
        </p:nvSpPr>
        <p:spPr bwMode="auto">
          <a:xfrm>
            <a:off x="1333764" y="7716838"/>
            <a:ext cx="157937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2400" b="1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نمط 1-1</a:t>
            </a:r>
            <a:r>
              <a:rPr lang="ar-SA" altLang="en-US" sz="2400" b="1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: </a:t>
            </a:r>
          </a:p>
          <a:p>
            <a:pPr marL="0" lvl="1"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>
                <a:solidFill>
                  <a:schemeClr val="tx2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القائد السلبي (الخامل):لا يهتم بالإنجاز والإنتاج، ولا يهتم بالأشخاص والعلاقات</a:t>
            </a:r>
          </a:p>
        </p:txBody>
      </p:sp>
      <p:grpSp>
        <p:nvGrpSpPr>
          <p:cNvPr id="42" name="مجموعة 18"/>
          <p:cNvGrpSpPr>
            <a:grpSpLocks/>
          </p:cNvGrpSpPr>
          <p:nvPr/>
        </p:nvGrpSpPr>
        <p:grpSpPr bwMode="auto">
          <a:xfrm>
            <a:off x="1341275" y="5057775"/>
            <a:ext cx="5722824" cy="4643437"/>
            <a:chOff x="1905014" y="2391731"/>
            <a:chExt cx="4965686" cy="3488369"/>
          </a:xfrm>
        </p:grpSpPr>
        <p:sp>
          <p:nvSpPr>
            <p:cNvPr id="43" name="مستطيل مستدير الزوايا 17"/>
            <p:cNvSpPr/>
            <p:nvPr/>
          </p:nvSpPr>
          <p:spPr>
            <a:xfrm>
              <a:off x="1905014" y="2391731"/>
              <a:ext cx="4965686" cy="348836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2800" dirty="0">
                <a:solidFill>
                  <a:srgbClr val="7030A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sp>
          <p:nvSpPr>
            <p:cNvPr id="44" name="مستطيل 6"/>
            <p:cNvSpPr/>
            <p:nvPr/>
          </p:nvSpPr>
          <p:spPr>
            <a:xfrm>
              <a:off x="3114144" y="3153869"/>
              <a:ext cx="2847017" cy="224036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1400">
                <a:solidFill>
                  <a:srgbClr val="7030A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sp>
          <p:nvSpPr>
            <p:cNvPr id="45" name="مربع نص 7"/>
            <p:cNvSpPr txBox="1">
              <a:spLocks noChangeArrowheads="1"/>
            </p:cNvSpPr>
            <p:nvPr/>
          </p:nvSpPr>
          <p:spPr bwMode="auto">
            <a:xfrm>
              <a:off x="5134141" y="3326296"/>
              <a:ext cx="723320" cy="27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800" b="1" dirty="0">
                  <a:solidFill>
                    <a:srgbClr val="7030A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9-9</a:t>
              </a:r>
            </a:p>
          </p:txBody>
        </p:sp>
        <p:sp>
          <p:nvSpPr>
            <p:cNvPr id="46" name="مربع نص 8"/>
            <p:cNvSpPr txBox="1">
              <a:spLocks noChangeArrowheads="1"/>
            </p:cNvSpPr>
            <p:nvPr/>
          </p:nvSpPr>
          <p:spPr bwMode="auto">
            <a:xfrm>
              <a:off x="5134141" y="4899128"/>
              <a:ext cx="723320" cy="27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800" b="1" dirty="0">
                  <a:solidFill>
                    <a:srgbClr val="7030A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9-1</a:t>
              </a:r>
            </a:p>
          </p:txBody>
        </p:sp>
        <p:sp>
          <p:nvSpPr>
            <p:cNvPr id="47" name="مربع نص 9"/>
            <p:cNvSpPr txBox="1">
              <a:spLocks noChangeArrowheads="1"/>
            </p:cNvSpPr>
            <p:nvPr/>
          </p:nvSpPr>
          <p:spPr bwMode="auto">
            <a:xfrm>
              <a:off x="3253409" y="3324568"/>
              <a:ext cx="665202" cy="277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800" b="1" dirty="0">
                  <a:solidFill>
                    <a:srgbClr val="7030A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1-9</a:t>
              </a:r>
            </a:p>
          </p:txBody>
        </p:sp>
        <p:sp>
          <p:nvSpPr>
            <p:cNvPr id="48" name="مربع نص 10"/>
            <p:cNvSpPr txBox="1">
              <a:spLocks noChangeArrowheads="1"/>
            </p:cNvSpPr>
            <p:nvPr/>
          </p:nvSpPr>
          <p:spPr bwMode="auto">
            <a:xfrm>
              <a:off x="3253406" y="4912380"/>
              <a:ext cx="665203" cy="27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800" b="1" dirty="0">
                  <a:solidFill>
                    <a:srgbClr val="7030A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1-1</a:t>
              </a:r>
            </a:p>
          </p:txBody>
        </p:sp>
        <p:sp>
          <p:nvSpPr>
            <p:cNvPr id="49" name="مربع نص 11"/>
            <p:cNvSpPr txBox="1">
              <a:spLocks noChangeArrowheads="1"/>
            </p:cNvSpPr>
            <p:nvPr/>
          </p:nvSpPr>
          <p:spPr bwMode="auto">
            <a:xfrm>
              <a:off x="4263245" y="4089160"/>
              <a:ext cx="698674" cy="27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800" b="1">
                  <a:solidFill>
                    <a:srgbClr val="7030A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5-5</a:t>
              </a:r>
            </a:p>
          </p:txBody>
        </p:sp>
        <p:sp>
          <p:nvSpPr>
            <p:cNvPr id="50" name="مربع نص 12"/>
            <p:cNvSpPr txBox="1">
              <a:spLocks noChangeArrowheads="1"/>
            </p:cNvSpPr>
            <p:nvPr/>
          </p:nvSpPr>
          <p:spPr bwMode="auto">
            <a:xfrm>
              <a:off x="6096869" y="5024303"/>
              <a:ext cx="773831" cy="27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200" b="1">
                  <a:solidFill>
                    <a:srgbClr val="7030A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مرتفع</a:t>
              </a:r>
            </a:p>
          </p:txBody>
        </p:sp>
        <p:sp>
          <p:nvSpPr>
            <p:cNvPr id="51" name="مربع نص 13"/>
            <p:cNvSpPr txBox="1">
              <a:spLocks noChangeArrowheads="1"/>
            </p:cNvSpPr>
            <p:nvPr/>
          </p:nvSpPr>
          <p:spPr bwMode="auto">
            <a:xfrm>
              <a:off x="2091808" y="5024303"/>
              <a:ext cx="886111" cy="27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200" b="1">
                  <a:solidFill>
                    <a:srgbClr val="7030A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منخفض</a:t>
              </a:r>
            </a:p>
          </p:txBody>
        </p:sp>
        <p:sp>
          <p:nvSpPr>
            <p:cNvPr id="52" name="مربع نص 14"/>
            <p:cNvSpPr txBox="1">
              <a:spLocks noChangeArrowheads="1"/>
            </p:cNvSpPr>
            <p:nvPr/>
          </p:nvSpPr>
          <p:spPr bwMode="auto">
            <a:xfrm>
              <a:off x="3833286" y="2571125"/>
              <a:ext cx="1536209" cy="277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600" b="1" dirty="0">
                  <a:solidFill>
                    <a:srgbClr val="7030A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الاهتمام </a:t>
              </a:r>
              <a:r>
                <a:rPr lang="ar-SA" altLang="en-US" sz="1800" b="1" dirty="0">
                  <a:solidFill>
                    <a:srgbClr val="7030A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بالإنتاج</a:t>
              </a:r>
              <a:endParaRPr lang="ar-SA" altLang="en-US" sz="1600" b="1" dirty="0">
                <a:solidFill>
                  <a:srgbClr val="7030A0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sp>
          <p:nvSpPr>
            <p:cNvPr id="53" name="مربع نص 15"/>
            <p:cNvSpPr txBox="1">
              <a:spLocks noChangeArrowheads="1"/>
            </p:cNvSpPr>
            <p:nvPr/>
          </p:nvSpPr>
          <p:spPr bwMode="auto">
            <a:xfrm>
              <a:off x="2221661" y="3170751"/>
              <a:ext cx="789533" cy="27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200" b="1" dirty="0">
                  <a:solidFill>
                    <a:srgbClr val="7030A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مرتفع</a:t>
              </a:r>
            </a:p>
          </p:txBody>
        </p:sp>
        <p:sp>
          <p:nvSpPr>
            <p:cNvPr id="54" name="مربع نص 16"/>
            <p:cNvSpPr txBox="1">
              <a:spLocks noChangeArrowheads="1"/>
            </p:cNvSpPr>
            <p:nvPr/>
          </p:nvSpPr>
          <p:spPr bwMode="auto">
            <a:xfrm>
              <a:off x="1905014" y="4089160"/>
              <a:ext cx="1178231" cy="43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600" b="1" dirty="0">
                  <a:solidFill>
                    <a:srgbClr val="7030A0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الاهتمام بالأشخاص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184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/>
          <p:cNvSpPr/>
          <p:nvPr/>
        </p:nvSpPr>
        <p:spPr>
          <a:xfrm rot="16200000">
            <a:off x="4000500" y="-404872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Oval 80"/>
          <p:cNvSpPr/>
          <p:nvPr/>
        </p:nvSpPr>
        <p:spPr>
          <a:xfrm>
            <a:off x="16733043" y="2305051"/>
            <a:ext cx="345282" cy="376238"/>
          </a:xfrm>
          <a:prstGeom prst="ellipse">
            <a:avLst/>
          </a:prstGeom>
          <a:solidFill>
            <a:srgbClr val="92D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3493" name="مستطيل 4"/>
          <p:cNvSpPr>
            <a:spLocks noChangeArrowheads="1"/>
          </p:cNvSpPr>
          <p:nvPr/>
        </p:nvSpPr>
        <p:spPr bwMode="auto">
          <a:xfrm>
            <a:off x="9627395" y="2826545"/>
            <a:ext cx="308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>
                <a:solidFill>
                  <a:srgbClr val="FF0000"/>
                </a:solidFill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3494" name="مستطيل 5"/>
          <p:cNvSpPr>
            <a:spLocks noChangeArrowheads="1"/>
          </p:cNvSpPr>
          <p:nvPr/>
        </p:nvSpPr>
        <p:spPr bwMode="auto">
          <a:xfrm>
            <a:off x="1028699" y="2116735"/>
            <a:ext cx="15509223" cy="14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000" b="1" dirty="0">
                <a:solidFill>
                  <a:srgbClr val="7030A0"/>
                </a:solidFill>
                <a:latin typeface="Tajawal Bold" panose="020B0604020202020204" charset="-78"/>
                <a:cs typeface="Tajawal Bold" panose="020B0604020202020204" charset="-78"/>
              </a:rPr>
              <a:t>تتضح نظرية دورة الحياة من خلال أربعة مربعات، والنضج في النظرية يعرف بواسطة ما يسمى قدرة  الاستقلال النسبية في الأمور الآتية:</a:t>
            </a:r>
          </a:p>
        </p:txBody>
      </p:sp>
      <p:sp>
        <p:nvSpPr>
          <p:cNvPr id="63495" name="Freeform 45"/>
          <p:cNvSpPr>
            <a:spLocks/>
          </p:cNvSpPr>
          <p:nvPr/>
        </p:nvSpPr>
        <p:spPr bwMode="auto">
          <a:xfrm>
            <a:off x="11340701" y="7123498"/>
            <a:ext cx="1607343" cy="2590800"/>
          </a:xfrm>
          <a:custGeom>
            <a:avLst/>
            <a:gdLst>
              <a:gd name="T0" fmla="*/ 2493549 w 937659"/>
              <a:gd name="T1" fmla="*/ 14 h 2416211"/>
              <a:gd name="T2" fmla="*/ 2834406 w 937659"/>
              <a:gd name="T3" fmla="*/ 22119 h 2416211"/>
              <a:gd name="T4" fmla="*/ 2816659 w 937659"/>
              <a:gd name="T5" fmla="*/ 49397 h 2416211"/>
              <a:gd name="T6" fmla="*/ 2816659 w 937659"/>
              <a:gd name="T7" fmla="*/ 70515 h 2416211"/>
              <a:gd name="T8" fmla="*/ 2781174 w 937659"/>
              <a:gd name="T9" fmla="*/ 125070 h 2416211"/>
              <a:gd name="T10" fmla="*/ 2807791 w 937659"/>
              <a:gd name="T11" fmla="*/ 154106 h 2416211"/>
              <a:gd name="T12" fmla="*/ 3011857 w 937659"/>
              <a:gd name="T13" fmla="*/ 176104 h 2416211"/>
              <a:gd name="T14" fmla="*/ 2914261 w 937659"/>
              <a:gd name="T15" fmla="*/ 220980 h 2416211"/>
              <a:gd name="T16" fmla="*/ 2408533 w 937659"/>
              <a:gd name="T17" fmla="*/ 255737 h 2416211"/>
              <a:gd name="T18" fmla="*/ 2284320 w 937659"/>
              <a:gd name="T19" fmla="*/ 328329 h 2416211"/>
              <a:gd name="T20" fmla="*/ 2337553 w 937659"/>
              <a:gd name="T21" fmla="*/ 398284 h 2416211"/>
              <a:gd name="T22" fmla="*/ 341267 w 937659"/>
              <a:gd name="T23" fmla="*/ 398284 h 2416211"/>
              <a:gd name="T24" fmla="*/ 359017 w 937659"/>
              <a:gd name="T25" fmla="*/ 373646 h 2416211"/>
              <a:gd name="T26" fmla="*/ 296903 w 937659"/>
              <a:gd name="T27" fmla="*/ 264096 h 2416211"/>
              <a:gd name="T28" fmla="*/ 30735 w 937659"/>
              <a:gd name="T29" fmla="*/ 216141 h 2416211"/>
              <a:gd name="T30" fmla="*/ 30735 w 937659"/>
              <a:gd name="T31" fmla="*/ 168625 h 2416211"/>
              <a:gd name="T32" fmla="*/ 323523 w 937659"/>
              <a:gd name="T33" fmla="*/ 143548 h 2416211"/>
              <a:gd name="T34" fmla="*/ 722781 w 937659"/>
              <a:gd name="T35" fmla="*/ 135628 h 2416211"/>
              <a:gd name="T36" fmla="*/ 1432572 w 937659"/>
              <a:gd name="T37" fmla="*/ 123749 h 2416211"/>
              <a:gd name="T38" fmla="*/ 2168977 w 937659"/>
              <a:gd name="T39" fmla="*/ 106151 h 2416211"/>
              <a:gd name="T40" fmla="*/ 2222212 w 937659"/>
              <a:gd name="T41" fmla="*/ 44556 h 2416211"/>
              <a:gd name="T42" fmla="*/ 2390788 w 937659"/>
              <a:gd name="T43" fmla="*/ 1001 h 2416211"/>
              <a:gd name="T44" fmla="*/ 2493549 w 937659"/>
              <a:gd name="T45" fmla="*/ 14 h 241621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37659" h="2416211">
                <a:moveTo>
                  <a:pt x="750586" y="81"/>
                </a:moveTo>
                <a:cubicBezTo>
                  <a:pt x="817843" y="-2729"/>
                  <a:pt x="850851" y="68793"/>
                  <a:pt x="853188" y="134184"/>
                </a:cubicBezTo>
                <a:cubicBezTo>
                  <a:pt x="855859" y="187565"/>
                  <a:pt x="847846" y="243615"/>
                  <a:pt x="847846" y="299665"/>
                </a:cubicBezTo>
                <a:cubicBezTo>
                  <a:pt x="845176" y="339700"/>
                  <a:pt x="850517" y="385074"/>
                  <a:pt x="847846" y="427779"/>
                </a:cubicBezTo>
                <a:cubicBezTo>
                  <a:pt x="839834" y="539878"/>
                  <a:pt x="839834" y="646640"/>
                  <a:pt x="837164" y="758739"/>
                </a:cubicBezTo>
                <a:cubicBezTo>
                  <a:pt x="834493" y="817458"/>
                  <a:pt x="845176" y="876177"/>
                  <a:pt x="845176" y="934896"/>
                </a:cubicBezTo>
                <a:cubicBezTo>
                  <a:pt x="845176" y="998952"/>
                  <a:pt x="869212" y="1017636"/>
                  <a:pt x="906602" y="1068347"/>
                </a:cubicBezTo>
                <a:cubicBezTo>
                  <a:pt x="978710" y="1175109"/>
                  <a:pt x="906602" y="1241835"/>
                  <a:pt x="877224" y="1340589"/>
                </a:cubicBezTo>
                <a:cubicBezTo>
                  <a:pt x="847846" y="1428667"/>
                  <a:pt x="783750" y="1482048"/>
                  <a:pt x="724995" y="1551443"/>
                </a:cubicBezTo>
                <a:cubicBezTo>
                  <a:pt x="639533" y="1650198"/>
                  <a:pt x="684935" y="1871728"/>
                  <a:pt x="687605" y="1991834"/>
                </a:cubicBezTo>
                <a:cubicBezTo>
                  <a:pt x="692947" y="2127955"/>
                  <a:pt x="671581" y="2282759"/>
                  <a:pt x="703629" y="2416211"/>
                </a:cubicBezTo>
                <a:cubicBezTo>
                  <a:pt x="703629" y="2416211"/>
                  <a:pt x="703629" y="2416211"/>
                  <a:pt x="102725" y="2416211"/>
                </a:cubicBezTo>
                <a:cubicBezTo>
                  <a:pt x="102725" y="2365499"/>
                  <a:pt x="105396" y="2314788"/>
                  <a:pt x="108067" y="2266745"/>
                </a:cubicBezTo>
                <a:cubicBezTo>
                  <a:pt x="124091" y="2039877"/>
                  <a:pt x="198870" y="1815678"/>
                  <a:pt x="89372" y="1602155"/>
                </a:cubicBezTo>
                <a:cubicBezTo>
                  <a:pt x="46641" y="1522084"/>
                  <a:pt x="17263" y="1401977"/>
                  <a:pt x="9251" y="1311230"/>
                </a:cubicBezTo>
                <a:cubicBezTo>
                  <a:pt x="1239" y="1215144"/>
                  <a:pt x="-6773" y="1119059"/>
                  <a:pt x="9251" y="1022974"/>
                </a:cubicBezTo>
                <a:cubicBezTo>
                  <a:pt x="17263" y="956248"/>
                  <a:pt x="27946" y="902867"/>
                  <a:pt x="97384" y="870839"/>
                </a:cubicBezTo>
                <a:cubicBezTo>
                  <a:pt x="134773" y="852155"/>
                  <a:pt x="204211" y="862832"/>
                  <a:pt x="217565" y="822796"/>
                </a:cubicBezTo>
                <a:cubicBezTo>
                  <a:pt x="249613" y="726711"/>
                  <a:pt x="345758" y="724042"/>
                  <a:pt x="431220" y="750732"/>
                </a:cubicBezTo>
                <a:cubicBezTo>
                  <a:pt x="428549" y="651978"/>
                  <a:pt x="578107" y="598597"/>
                  <a:pt x="652886" y="643971"/>
                </a:cubicBezTo>
                <a:cubicBezTo>
                  <a:pt x="655557" y="518526"/>
                  <a:pt x="660899" y="395750"/>
                  <a:pt x="668911" y="270305"/>
                </a:cubicBezTo>
                <a:cubicBezTo>
                  <a:pt x="671581" y="198241"/>
                  <a:pt x="631521" y="35430"/>
                  <a:pt x="719654" y="6071"/>
                </a:cubicBezTo>
                <a:cubicBezTo>
                  <a:pt x="730670" y="2401"/>
                  <a:pt x="740978" y="483"/>
                  <a:pt x="750586" y="81"/>
                </a:cubicBezTo>
                <a:close/>
              </a:path>
            </a:pathLst>
          </a:custGeom>
          <a:solidFill>
            <a:srgbClr val="884106"/>
          </a:solidFill>
          <a:ln>
            <a:noFill/>
          </a:ln>
        </p:spPr>
        <p:txBody>
          <a:bodyPr/>
          <a:lstStyle/>
          <a:p>
            <a:endParaRPr lang="en-US" sz="2700" dirty="0"/>
          </a:p>
        </p:txBody>
      </p:sp>
      <p:sp>
        <p:nvSpPr>
          <p:cNvPr id="63496" name="Freeform 43"/>
          <p:cNvSpPr>
            <a:spLocks/>
          </p:cNvSpPr>
          <p:nvPr/>
        </p:nvSpPr>
        <p:spPr bwMode="auto">
          <a:xfrm>
            <a:off x="4735078" y="7043896"/>
            <a:ext cx="1533525" cy="2583657"/>
          </a:xfrm>
          <a:custGeom>
            <a:avLst/>
            <a:gdLst>
              <a:gd name="T0" fmla="*/ 639886 w 918832"/>
              <a:gd name="T1" fmla="*/ 12 h 2481664"/>
              <a:gd name="T2" fmla="*/ 922753 w 918832"/>
              <a:gd name="T3" fmla="*/ 12515 h 2481664"/>
              <a:gd name="T4" fmla="*/ 1181171 w 918832"/>
              <a:gd name="T5" fmla="*/ 60485 h 2481664"/>
              <a:gd name="T6" fmla="*/ 1460547 w 918832"/>
              <a:gd name="T7" fmla="*/ 97908 h 2481664"/>
              <a:gd name="T8" fmla="*/ 1753889 w 918832"/>
              <a:gd name="T9" fmla="*/ 65248 h 2481664"/>
              <a:gd name="T10" fmla="*/ 1872625 w 918832"/>
              <a:gd name="T11" fmla="*/ 36670 h 2481664"/>
              <a:gd name="T12" fmla="*/ 1949448 w 918832"/>
              <a:gd name="T13" fmla="*/ 16937 h 2481664"/>
              <a:gd name="T14" fmla="*/ 2396452 w 918832"/>
              <a:gd name="T15" fmla="*/ 21701 h 2481664"/>
              <a:gd name="T16" fmla="*/ 2319622 w 918832"/>
              <a:gd name="T17" fmla="*/ 48577 h 2481664"/>
              <a:gd name="T18" fmla="*/ 2200889 w 918832"/>
              <a:gd name="T19" fmla="*/ 77155 h 2481664"/>
              <a:gd name="T20" fmla="*/ 2151997 w 918832"/>
              <a:gd name="T21" fmla="*/ 99609 h 2481664"/>
              <a:gd name="T22" fmla="*/ 2124058 w 918832"/>
              <a:gd name="T23" fmla="*/ 120702 h 2481664"/>
              <a:gd name="T24" fmla="*/ 2200889 w 918832"/>
              <a:gd name="T25" fmla="*/ 175136 h 2481664"/>
              <a:gd name="T26" fmla="*/ 2110090 w 918832"/>
              <a:gd name="T27" fmla="*/ 212220 h 2481664"/>
              <a:gd name="T28" fmla="*/ 2068185 w 918832"/>
              <a:gd name="T29" fmla="*/ 265973 h 2481664"/>
              <a:gd name="T30" fmla="*/ 2103108 w 918832"/>
              <a:gd name="T31" fmla="*/ 316325 h 2481664"/>
              <a:gd name="T32" fmla="*/ 552586 w 918832"/>
              <a:gd name="T33" fmla="*/ 316325 h 2481664"/>
              <a:gd name="T34" fmla="*/ 608460 w 918832"/>
              <a:gd name="T35" fmla="*/ 251684 h 2481664"/>
              <a:gd name="T36" fmla="*/ 294165 w 918832"/>
              <a:gd name="T37" fmla="*/ 214601 h 2481664"/>
              <a:gd name="T38" fmla="*/ 84632 w 918832"/>
              <a:gd name="T39" fmla="*/ 182281 h 2481664"/>
              <a:gd name="T40" fmla="*/ 21771 w 918832"/>
              <a:gd name="T41" fmla="*/ 145879 h 2481664"/>
              <a:gd name="T42" fmla="*/ 419881 w 918832"/>
              <a:gd name="T43" fmla="*/ 128867 h 2481664"/>
              <a:gd name="T44" fmla="*/ 419881 w 918832"/>
              <a:gd name="T45" fmla="*/ 105733 h 2481664"/>
              <a:gd name="T46" fmla="*/ 859897 w 918832"/>
              <a:gd name="T47" fmla="*/ 105733 h 2481664"/>
              <a:gd name="T48" fmla="*/ 650365 w 918832"/>
              <a:gd name="T49" fmla="*/ 59464 h 2481664"/>
              <a:gd name="T50" fmla="*/ 524647 w 918832"/>
              <a:gd name="T51" fmla="*/ 30886 h 2481664"/>
              <a:gd name="T52" fmla="*/ 440834 w 918832"/>
              <a:gd name="T53" fmla="*/ 12515 h 2481664"/>
              <a:gd name="T54" fmla="*/ 639886 w 918832"/>
              <a:gd name="T55" fmla="*/ 12 h 248166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18832" h="2481664">
                <a:moveTo>
                  <a:pt x="244999" y="92"/>
                </a:moveTo>
                <a:cubicBezTo>
                  <a:pt x="288454" y="2094"/>
                  <a:pt x="337258" y="36792"/>
                  <a:pt x="353303" y="98180"/>
                </a:cubicBezTo>
                <a:cubicBezTo>
                  <a:pt x="385393" y="218289"/>
                  <a:pt x="436202" y="349073"/>
                  <a:pt x="452247" y="474520"/>
                </a:cubicBezTo>
                <a:cubicBezTo>
                  <a:pt x="460269" y="519894"/>
                  <a:pt x="516427" y="768118"/>
                  <a:pt x="559213" y="768118"/>
                </a:cubicBezTo>
                <a:cubicBezTo>
                  <a:pt x="628741" y="768118"/>
                  <a:pt x="655483" y="554592"/>
                  <a:pt x="671528" y="511887"/>
                </a:cubicBezTo>
                <a:cubicBezTo>
                  <a:pt x="695595" y="442491"/>
                  <a:pt x="711640" y="362419"/>
                  <a:pt x="716989" y="287684"/>
                </a:cubicBezTo>
                <a:cubicBezTo>
                  <a:pt x="722337" y="231634"/>
                  <a:pt x="727685" y="183591"/>
                  <a:pt x="746404" y="132878"/>
                </a:cubicBezTo>
                <a:cubicBezTo>
                  <a:pt x="794539" y="15439"/>
                  <a:pt x="904180" y="47468"/>
                  <a:pt x="917551" y="170245"/>
                </a:cubicBezTo>
                <a:cubicBezTo>
                  <a:pt x="925573" y="242310"/>
                  <a:pt x="893483" y="311706"/>
                  <a:pt x="888135" y="381102"/>
                </a:cubicBezTo>
                <a:cubicBezTo>
                  <a:pt x="882787" y="453167"/>
                  <a:pt x="866742" y="535908"/>
                  <a:pt x="842674" y="605304"/>
                </a:cubicBezTo>
                <a:cubicBezTo>
                  <a:pt x="821281" y="661355"/>
                  <a:pt x="837326" y="722744"/>
                  <a:pt x="823955" y="781463"/>
                </a:cubicBezTo>
                <a:cubicBezTo>
                  <a:pt x="810584" y="842852"/>
                  <a:pt x="797213" y="885557"/>
                  <a:pt x="813258" y="946946"/>
                </a:cubicBezTo>
                <a:cubicBezTo>
                  <a:pt x="850697" y="1088407"/>
                  <a:pt x="837326" y="1248551"/>
                  <a:pt x="842674" y="1373998"/>
                </a:cubicBezTo>
                <a:cubicBezTo>
                  <a:pt x="845348" y="1486099"/>
                  <a:pt x="834652" y="1555495"/>
                  <a:pt x="807910" y="1664927"/>
                </a:cubicBezTo>
                <a:cubicBezTo>
                  <a:pt x="770472" y="1803719"/>
                  <a:pt x="797213" y="1939842"/>
                  <a:pt x="791865" y="2086641"/>
                </a:cubicBezTo>
                <a:cubicBezTo>
                  <a:pt x="786517" y="2222764"/>
                  <a:pt x="786517" y="2348210"/>
                  <a:pt x="805236" y="2481664"/>
                </a:cubicBezTo>
                <a:cubicBezTo>
                  <a:pt x="805236" y="2481664"/>
                  <a:pt x="805236" y="2481664"/>
                  <a:pt x="211573" y="2481664"/>
                </a:cubicBezTo>
                <a:cubicBezTo>
                  <a:pt x="230292" y="2313512"/>
                  <a:pt x="232966" y="2134684"/>
                  <a:pt x="232966" y="1974540"/>
                </a:cubicBezTo>
                <a:cubicBezTo>
                  <a:pt x="235640" y="1849093"/>
                  <a:pt x="176808" y="1782367"/>
                  <a:pt x="112629" y="1683611"/>
                </a:cubicBezTo>
                <a:cubicBezTo>
                  <a:pt x="59145" y="1603538"/>
                  <a:pt x="48449" y="1520797"/>
                  <a:pt x="32404" y="1430049"/>
                </a:cubicBezTo>
                <a:cubicBezTo>
                  <a:pt x="11011" y="1331293"/>
                  <a:pt x="-13057" y="1245882"/>
                  <a:pt x="8336" y="1144458"/>
                </a:cubicBezTo>
                <a:cubicBezTo>
                  <a:pt x="29730" y="1053709"/>
                  <a:pt x="85887" y="1040364"/>
                  <a:pt x="160764" y="1011004"/>
                </a:cubicBezTo>
                <a:cubicBezTo>
                  <a:pt x="125999" y="954953"/>
                  <a:pt x="104606" y="882888"/>
                  <a:pt x="160764" y="829507"/>
                </a:cubicBezTo>
                <a:cubicBezTo>
                  <a:pt x="200876" y="792140"/>
                  <a:pt x="291797" y="797478"/>
                  <a:pt x="329236" y="829507"/>
                </a:cubicBezTo>
                <a:cubicBezTo>
                  <a:pt x="329236" y="706729"/>
                  <a:pt x="286449" y="583952"/>
                  <a:pt x="249011" y="466513"/>
                </a:cubicBezTo>
                <a:cubicBezTo>
                  <a:pt x="227617" y="394447"/>
                  <a:pt x="222269" y="314375"/>
                  <a:pt x="200876" y="242310"/>
                </a:cubicBezTo>
                <a:cubicBezTo>
                  <a:pt x="184831" y="188929"/>
                  <a:pt x="171460" y="154231"/>
                  <a:pt x="168786" y="98180"/>
                </a:cubicBezTo>
                <a:cubicBezTo>
                  <a:pt x="163437" y="28784"/>
                  <a:pt x="201544" y="-1910"/>
                  <a:pt x="244999" y="92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 sz="2700"/>
          </a:p>
        </p:txBody>
      </p:sp>
      <p:sp>
        <p:nvSpPr>
          <p:cNvPr id="9" name="Rectangle: Rounded Corners 118"/>
          <p:cNvSpPr/>
          <p:nvPr/>
        </p:nvSpPr>
        <p:spPr>
          <a:xfrm>
            <a:off x="4198143" y="4638675"/>
            <a:ext cx="3257550" cy="157638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lnSpc>
                <a:spcPct val="150000"/>
              </a:lnSpc>
              <a:buSzPct val="105000"/>
              <a:defRPr/>
            </a:pPr>
            <a:endParaRPr lang="ar-SA" sz="27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123"/>
          <p:cNvSpPr/>
          <p:nvPr/>
        </p:nvSpPr>
        <p:spPr>
          <a:xfrm>
            <a:off x="10515600" y="4686300"/>
            <a:ext cx="3257550" cy="1576388"/>
          </a:xfrm>
          <a:prstGeom prst="roundRect">
            <a:avLst/>
          </a:prstGeom>
          <a:solidFill>
            <a:srgbClr val="884106"/>
          </a:solidFill>
          <a:ln>
            <a:noFill/>
          </a:ln>
          <a:effectLst>
            <a:outerShdw blurRad="3683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solidFill>
                <a:schemeClr val="bg1"/>
              </a:solidFill>
            </a:endParaRPr>
          </a:p>
        </p:txBody>
      </p:sp>
      <p:sp>
        <p:nvSpPr>
          <p:cNvPr id="63499" name="مربع نص 10"/>
          <p:cNvSpPr txBox="1">
            <a:spLocks noChangeArrowheads="1"/>
          </p:cNvSpPr>
          <p:nvPr/>
        </p:nvSpPr>
        <p:spPr bwMode="auto">
          <a:xfrm>
            <a:off x="11662170" y="8335724"/>
            <a:ext cx="857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b="1">
                <a:solidFill>
                  <a:schemeClr val="bg1"/>
                </a:solidFill>
              </a:rPr>
              <a:t>1</a:t>
            </a:r>
            <a:endParaRPr lang="ar-SA" altLang="en-US" sz="2700" b="1">
              <a:solidFill>
                <a:schemeClr val="bg1"/>
              </a:solidFill>
            </a:endParaRPr>
          </a:p>
        </p:txBody>
      </p:sp>
      <p:sp>
        <p:nvSpPr>
          <p:cNvPr id="63500" name="مربع نص 11"/>
          <p:cNvSpPr txBox="1">
            <a:spLocks noChangeArrowheads="1"/>
          </p:cNvSpPr>
          <p:nvPr/>
        </p:nvSpPr>
        <p:spPr bwMode="auto">
          <a:xfrm>
            <a:off x="5117320" y="8254883"/>
            <a:ext cx="857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b="1" dirty="0">
                <a:solidFill>
                  <a:schemeClr val="bg1"/>
                </a:solidFill>
              </a:rPr>
              <a:t>2</a:t>
            </a:r>
            <a:endParaRPr lang="ar-SA" altLang="en-US" sz="2700" b="1" dirty="0">
              <a:solidFill>
                <a:schemeClr val="bg1"/>
              </a:solidFill>
            </a:endParaRPr>
          </a:p>
        </p:txBody>
      </p:sp>
      <p:sp>
        <p:nvSpPr>
          <p:cNvPr id="63501" name="مستطيل 12"/>
          <p:cNvSpPr>
            <a:spLocks noChangeArrowheads="1"/>
          </p:cNvSpPr>
          <p:nvPr/>
        </p:nvSpPr>
        <p:spPr bwMode="auto">
          <a:xfrm>
            <a:off x="4707088" y="5150643"/>
            <a:ext cx="21675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2000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تحمل المسؤولية.</a:t>
            </a:r>
          </a:p>
        </p:txBody>
      </p:sp>
      <p:sp>
        <p:nvSpPr>
          <p:cNvPr id="63502" name="مستطيل 13"/>
          <p:cNvSpPr>
            <a:spLocks noChangeArrowheads="1"/>
          </p:cNvSpPr>
          <p:nvPr/>
        </p:nvSpPr>
        <p:spPr bwMode="auto">
          <a:xfrm>
            <a:off x="10671855" y="5060155"/>
            <a:ext cx="29450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200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التحصيل والدافعية للفرد</a:t>
            </a:r>
          </a:p>
          <a:p>
            <a:pPr algn="ct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200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 و الجماعة.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18" name="Freeform 17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20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21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23" name="Rectangle 7">
            <a:extLst>
              <a:ext uri="{FF2B5EF4-FFF2-40B4-BE49-F238E27FC236}">
                <a16:creationId xmlns:a16="http://schemas.microsoft.com/office/drawing/2014/main" id="{3BA76849-41C6-A6DF-7455-C5624C6E3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grpSp>
        <p:nvGrpSpPr>
          <p:cNvPr id="24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25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63491" name="Rectangle 29"/>
          <p:cNvSpPr>
            <a:spLocks noChangeArrowheads="1"/>
          </p:cNvSpPr>
          <p:nvPr/>
        </p:nvSpPr>
        <p:spPr bwMode="auto">
          <a:xfrm>
            <a:off x="6005881" y="443925"/>
            <a:ext cx="5847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200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رابعاً: نظرية دورة الحياة للقائد</a:t>
            </a:r>
          </a:p>
        </p:txBody>
      </p:sp>
    </p:spTree>
    <p:extLst>
      <p:ext uri="{BB962C8B-B14F-4D97-AF65-F5344CB8AC3E}">
        <p14:creationId xmlns:p14="http://schemas.microsoft.com/office/powerpoint/2010/main" val="267585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3428999" y="876300"/>
            <a:ext cx="14638225" cy="8763000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7166568" y="693549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10910" y="8763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5676" y="1333500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82" name="مستطيل 25"/>
          <p:cNvSpPr/>
          <p:nvPr/>
        </p:nvSpPr>
        <p:spPr>
          <a:xfrm>
            <a:off x="5969000" y="3839967"/>
            <a:ext cx="13335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rgbClr val="7030A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وتقترح النظرية بأن سلوك القائد يجب أن يتحرك من:</a:t>
            </a:r>
          </a:p>
        </p:txBody>
      </p:sp>
      <p:sp>
        <p:nvSpPr>
          <p:cNvPr id="83" name="Rectangle 220"/>
          <p:cNvSpPr/>
          <p:nvPr/>
        </p:nvSpPr>
        <p:spPr>
          <a:xfrm>
            <a:off x="16884470" y="5311259"/>
            <a:ext cx="666716" cy="278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84" name="Rectangle 221"/>
          <p:cNvSpPr/>
          <p:nvPr/>
        </p:nvSpPr>
        <p:spPr>
          <a:xfrm>
            <a:off x="16935484" y="7061319"/>
            <a:ext cx="666716" cy="2919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85" name="Rectangle 221"/>
          <p:cNvSpPr/>
          <p:nvPr/>
        </p:nvSpPr>
        <p:spPr>
          <a:xfrm>
            <a:off x="16935484" y="6070719"/>
            <a:ext cx="666716" cy="29198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86" name="Rectangle 221"/>
          <p:cNvSpPr/>
          <p:nvPr/>
        </p:nvSpPr>
        <p:spPr>
          <a:xfrm>
            <a:off x="16935484" y="7747119"/>
            <a:ext cx="666716" cy="29198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87" name="مستطيل 3"/>
          <p:cNvSpPr>
            <a:spLocks noChangeArrowheads="1"/>
          </p:cNvSpPr>
          <p:nvPr/>
        </p:nvSpPr>
        <p:spPr bwMode="auto">
          <a:xfrm>
            <a:off x="3581400" y="4991100"/>
            <a:ext cx="13088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3200" dirty="0">
                <a:solidFill>
                  <a:schemeClr val="tx2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المربع الأول: اهتمام عال بالمهمة، اهتمام منخفض في العلاقات</a:t>
            </a:r>
          </a:p>
        </p:txBody>
      </p:sp>
      <p:sp>
        <p:nvSpPr>
          <p:cNvPr id="88" name="مستطيل 3"/>
          <p:cNvSpPr>
            <a:spLocks noChangeArrowheads="1"/>
          </p:cNvSpPr>
          <p:nvPr/>
        </p:nvSpPr>
        <p:spPr bwMode="auto">
          <a:xfrm>
            <a:off x="3632414" y="5799990"/>
            <a:ext cx="13088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3200">
                <a:solidFill>
                  <a:schemeClr val="tx2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المربع الثاني: اهتمام عال بالمهمة، اهمال عال في العلاقات</a:t>
            </a:r>
          </a:p>
        </p:txBody>
      </p:sp>
      <p:sp>
        <p:nvSpPr>
          <p:cNvPr id="89" name="مستطيل 3"/>
          <p:cNvSpPr>
            <a:spLocks noChangeArrowheads="1"/>
          </p:cNvSpPr>
          <p:nvPr/>
        </p:nvSpPr>
        <p:spPr bwMode="auto">
          <a:xfrm>
            <a:off x="3632414" y="6719153"/>
            <a:ext cx="13088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3200">
                <a:solidFill>
                  <a:schemeClr val="tx2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المربع الثالث: اهتمام منخفض بالمهمة، اهتمام عال في العلاقات</a:t>
            </a:r>
          </a:p>
        </p:txBody>
      </p:sp>
      <p:sp>
        <p:nvSpPr>
          <p:cNvPr id="90" name="مستطيل 3"/>
          <p:cNvSpPr>
            <a:spLocks noChangeArrowheads="1"/>
          </p:cNvSpPr>
          <p:nvPr/>
        </p:nvSpPr>
        <p:spPr bwMode="auto">
          <a:xfrm>
            <a:off x="2790244" y="7436703"/>
            <a:ext cx="13930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3200">
                <a:solidFill>
                  <a:schemeClr val="tx2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المربع الرابع: اهتمام منخفض بالمهمة، اهتمام منخفض في العلاقات</a:t>
            </a:r>
          </a:p>
        </p:txBody>
      </p:sp>
      <p:sp>
        <p:nvSpPr>
          <p:cNvPr id="91" name="مستطيل 5"/>
          <p:cNvSpPr/>
          <p:nvPr/>
        </p:nvSpPr>
        <p:spPr bwMode="auto">
          <a:xfrm>
            <a:off x="668338" y="3360738"/>
            <a:ext cx="4083050" cy="27130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92" name="مستطيل 5"/>
          <p:cNvSpPr/>
          <p:nvPr/>
        </p:nvSpPr>
        <p:spPr bwMode="auto">
          <a:xfrm>
            <a:off x="228600" y="3360738"/>
            <a:ext cx="4522788" cy="27130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6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93" name="مستطيل 6"/>
          <p:cNvSpPr/>
          <p:nvPr/>
        </p:nvSpPr>
        <p:spPr bwMode="auto">
          <a:xfrm>
            <a:off x="1400175" y="4119563"/>
            <a:ext cx="2765425" cy="1196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6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94" name="مربع نص 15"/>
          <p:cNvSpPr txBox="1">
            <a:spLocks noChangeArrowheads="1"/>
          </p:cNvSpPr>
          <p:nvPr/>
        </p:nvSpPr>
        <p:spPr bwMode="auto">
          <a:xfrm>
            <a:off x="2809861" y="4847901"/>
            <a:ext cx="14081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600" b="1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المربع الأول</a:t>
            </a:r>
          </a:p>
        </p:txBody>
      </p:sp>
      <p:sp>
        <p:nvSpPr>
          <p:cNvPr id="95" name="مربع نص 16"/>
          <p:cNvSpPr txBox="1">
            <a:spLocks noChangeArrowheads="1"/>
          </p:cNvSpPr>
          <p:nvPr/>
        </p:nvSpPr>
        <p:spPr bwMode="auto">
          <a:xfrm>
            <a:off x="1400994" y="4832679"/>
            <a:ext cx="1960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600" b="1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المربع الرابع</a:t>
            </a:r>
          </a:p>
        </p:txBody>
      </p:sp>
      <p:sp>
        <p:nvSpPr>
          <p:cNvPr id="96" name="مربع نص 17"/>
          <p:cNvSpPr txBox="1">
            <a:spLocks noChangeArrowheads="1"/>
          </p:cNvSpPr>
          <p:nvPr/>
        </p:nvSpPr>
        <p:spPr bwMode="auto">
          <a:xfrm>
            <a:off x="2738190" y="4222242"/>
            <a:ext cx="1568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600" b="1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المربع الثاني</a:t>
            </a:r>
          </a:p>
        </p:txBody>
      </p:sp>
      <p:sp>
        <p:nvSpPr>
          <p:cNvPr id="97" name="مربع نص 18"/>
          <p:cNvSpPr txBox="1">
            <a:spLocks noChangeArrowheads="1"/>
          </p:cNvSpPr>
          <p:nvPr/>
        </p:nvSpPr>
        <p:spPr bwMode="auto">
          <a:xfrm>
            <a:off x="1411997" y="4241948"/>
            <a:ext cx="13256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600" b="1" dirty="0">
                <a:solidFill>
                  <a:srgbClr val="0070C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المربع الثالث</a:t>
            </a:r>
          </a:p>
        </p:txBody>
      </p:sp>
      <p:sp>
        <p:nvSpPr>
          <p:cNvPr id="98" name="مربع نص 19"/>
          <p:cNvSpPr txBox="1">
            <a:spLocks noChangeArrowheads="1"/>
          </p:cNvSpPr>
          <p:nvPr/>
        </p:nvSpPr>
        <p:spPr bwMode="auto">
          <a:xfrm>
            <a:off x="4027447" y="5466953"/>
            <a:ext cx="62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600" b="1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عالي</a:t>
            </a:r>
          </a:p>
        </p:txBody>
      </p:sp>
      <p:sp>
        <p:nvSpPr>
          <p:cNvPr id="99" name="مربع نص 20"/>
          <p:cNvSpPr txBox="1">
            <a:spLocks noChangeArrowheads="1"/>
          </p:cNvSpPr>
          <p:nvPr/>
        </p:nvSpPr>
        <p:spPr bwMode="auto">
          <a:xfrm>
            <a:off x="858839" y="3735167"/>
            <a:ext cx="62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600" b="1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عالي</a:t>
            </a:r>
          </a:p>
        </p:txBody>
      </p:sp>
      <p:sp>
        <p:nvSpPr>
          <p:cNvPr id="100" name="مربع نص 21"/>
          <p:cNvSpPr txBox="1">
            <a:spLocks noChangeArrowheads="1"/>
          </p:cNvSpPr>
          <p:nvPr/>
        </p:nvSpPr>
        <p:spPr bwMode="auto">
          <a:xfrm>
            <a:off x="2363768" y="5466953"/>
            <a:ext cx="989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600" b="1" dirty="0">
                <a:solidFill>
                  <a:srgbClr val="7030A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المهمة</a:t>
            </a:r>
          </a:p>
        </p:txBody>
      </p:sp>
      <p:sp>
        <p:nvSpPr>
          <p:cNvPr id="101" name="مربع نص 22"/>
          <p:cNvSpPr txBox="1">
            <a:spLocks noChangeArrowheads="1"/>
          </p:cNvSpPr>
          <p:nvPr/>
        </p:nvSpPr>
        <p:spPr bwMode="auto">
          <a:xfrm>
            <a:off x="381000" y="4564912"/>
            <a:ext cx="1142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600" b="1" dirty="0">
                <a:solidFill>
                  <a:srgbClr val="7030A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العلاقات</a:t>
            </a:r>
          </a:p>
        </p:txBody>
      </p:sp>
      <p:sp>
        <p:nvSpPr>
          <p:cNvPr id="102" name="مربع نص 23"/>
          <p:cNvSpPr txBox="1">
            <a:spLocks noChangeArrowheads="1"/>
          </p:cNvSpPr>
          <p:nvPr/>
        </p:nvSpPr>
        <p:spPr bwMode="auto">
          <a:xfrm>
            <a:off x="533400" y="5439501"/>
            <a:ext cx="1144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600" b="1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منخفض</a:t>
            </a:r>
          </a:p>
        </p:txBody>
      </p:sp>
      <p:cxnSp>
        <p:nvCxnSpPr>
          <p:cNvPr id="103" name="رابط مستقيم 8"/>
          <p:cNvCxnSpPr/>
          <p:nvPr/>
        </p:nvCxnSpPr>
        <p:spPr bwMode="auto">
          <a:xfrm>
            <a:off x="2768600" y="4111625"/>
            <a:ext cx="0" cy="12271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رابط مستقيم 10"/>
          <p:cNvCxnSpPr/>
          <p:nvPr/>
        </p:nvCxnSpPr>
        <p:spPr bwMode="auto">
          <a:xfrm>
            <a:off x="1385887" y="4815156"/>
            <a:ext cx="2765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29">
            <a:extLst>
              <a:ext uri="{FF2B5EF4-FFF2-40B4-BE49-F238E27FC236}">
                <a16:creationId xmlns:a16="http://schemas.microsoft.com/office/drawing/2014/main" id="{25B64B86-6714-4E88-FF69-0B17399F9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1892454"/>
            <a:ext cx="7752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600" dirty="0">
                <a:latin typeface="Tajawal Bold" panose="020B0604020202020204" charset="-78"/>
                <a:cs typeface="Tajawal Bold" panose="020B0604020202020204" charset="-78"/>
              </a:rPr>
              <a:t>رابعاً: نظرية دورة الحياة للقائد</a:t>
            </a:r>
          </a:p>
        </p:txBody>
      </p:sp>
    </p:spTree>
    <p:extLst>
      <p:ext uri="{BB962C8B-B14F-4D97-AF65-F5344CB8AC3E}">
        <p14:creationId xmlns:p14="http://schemas.microsoft.com/office/powerpoint/2010/main" val="125352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3260">
            <a:off x="10417433" y="-6581"/>
            <a:ext cx="10996799" cy="11357494"/>
            <a:chOff x="0" y="0"/>
            <a:chExt cx="6350000" cy="6558280"/>
          </a:xfrm>
        </p:grpSpPr>
        <p:sp>
          <p:nvSpPr>
            <p:cNvPr id="4" name="Freeform 4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441217" y="266297"/>
            <a:ext cx="2882434" cy="288243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59828">
            <a:off x="-1336143" y="-793634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31374">
            <a:off x="15732882" y="8718379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0" y="4070220"/>
            <a:ext cx="9634475" cy="548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776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rtl/>
              </a:rPr>
              <a:t>الفصل السابع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776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rtl/>
              </a:rPr>
              <a:t>القيادة الإدارية</a:t>
            </a:r>
          </a:p>
          <a:p>
            <a:pPr algn="ctr">
              <a:lnSpc>
                <a:spcPts val="14136"/>
              </a:lnSpc>
            </a:pPr>
            <a:r>
              <a:rPr lang="en-US" sz="6000" b="1" kern="0" dirty="0">
                <a:solidFill>
                  <a:schemeClr val="accent3">
                    <a:lumMod val="75000"/>
                  </a:schemeClr>
                </a:solidFill>
                <a:latin typeface="Bodoni MT"/>
                <a:ea typeface="Verdana"/>
                <a:cs typeface="Verdana"/>
              </a:rPr>
              <a:t>Management Leadership</a:t>
            </a:r>
          </a:p>
          <a:p>
            <a:pPr algn="ctr">
              <a:lnSpc>
                <a:spcPts val="14136"/>
              </a:lnSpc>
            </a:pPr>
            <a:endParaRPr lang="ar-EG" sz="6000" b="1" spc="586" dirty="0">
              <a:solidFill>
                <a:srgbClr val="000000"/>
              </a:solidFill>
              <a:latin typeface="Sakkal Majalla" panose="02000000000000000000" pitchFamily="2" charset="-78"/>
              <a:ea typeface="Tajawal Bold"/>
              <a:cs typeface="Sakkal Majalla" panose="02000000000000000000" pitchFamily="2" charset="-78"/>
              <a:sym typeface="Tajawal Bold"/>
              <a:rtl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13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5000" y="5067300"/>
            <a:ext cx="5709002" cy="2953310"/>
          </a:xfrm>
          <a:custGeom>
            <a:avLst/>
            <a:gdLst/>
            <a:ahLst/>
            <a:cxnLst/>
            <a:rect l="l" t="t" r="r" b="b"/>
            <a:pathLst>
              <a:path w="6471002" h="4020110">
                <a:moveTo>
                  <a:pt x="0" y="0"/>
                </a:moveTo>
                <a:lnTo>
                  <a:pt x="6471002" y="0"/>
                </a:lnTo>
                <a:lnTo>
                  <a:pt x="6471002" y="4020110"/>
                </a:lnTo>
                <a:lnTo>
                  <a:pt x="0" y="4020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9504948">
            <a:off x="2157949" y="2173277"/>
            <a:ext cx="6013337" cy="5421412"/>
            <a:chOff x="-775018" y="-801357"/>
            <a:chExt cx="8017782" cy="7228549"/>
          </a:xfrm>
        </p:grpSpPr>
        <p:grpSp>
          <p:nvGrpSpPr>
            <p:cNvPr id="4" name="Group 4"/>
            <p:cNvGrpSpPr/>
            <p:nvPr/>
          </p:nvGrpSpPr>
          <p:grpSpPr>
            <a:xfrm>
              <a:off x="4905961" y="3555811"/>
              <a:ext cx="1752600" cy="1752600"/>
              <a:chOff x="0" y="0"/>
              <a:chExt cx="1017256" cy="101725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017256" cy="1017256"/>
              </a:xfrm>
              <a:custGeom>
                <a:avLst/>
                <a:gdLst/>
                <a:ahLst/>
                <a:cxnLst/>
                <a:rect l="l" t="t" r="r" b="b"/>
                <a:pathLst>
                  <a:path w="1017256" h="1017256">
                    <a:moveTo>
                      <a:pt x="508628" y="0"/>
                    </a:moveTo>
                    <a:cubicBezTo>
                      <a:pt x="227720" y="0"/>
                      <a:pt x="0" y="227720"/>
                      <a:pt x="0" y="508628"/>
                    </a:cubicBezTo>
                    <a:cubicBezTo>
                      <a:pt x="0" y="789535"/>
                      <a:pt x="227720" y="1017256"/>
                      <a:pt x="508628" y="1017256"/>
                    </a:cubicBezTo>
                    <a:cubicBezTo>
                      <a:pt x="789535" y="1017256"/>
                      <a:pt x="1017256" y="789535"/>
                      <a:pt x="1017256" y="508628"/>
                    </a:cubicBezTo>
                    <a:cubicBezTo>
                      <a:pt x="1017256" y="227720"/>
                      <a:pt x="789535" y="0"/>
                      <a:pt x="508628" y="0"/>
                    </a:cubicBezTo>
                    <a:close/>
                  </a:path>
                </a:pathLst>
              </a:custGeom>
              <a:solidFill>
                <a:srgbClr val="E7CDC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95368" y="57268"/>
                <a:ext cx="826520" cy="864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556000" y="4674592"/>
              <a:ext cx="1752600" cy="1752600"/>
              <a:chOff x="0" y="0"/>
              <a:chExt cx="808869" cy="80886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08869" cy="808869"/>
              </a:xfrm>
              <a:custGeom>
                <a:avLst/>
                <a:gdLst/>
                <a:ahLst/>
                <a:cxnLst/>
                <a:rect l="l" t="t" r="r" b="b"/>
                <a:pathLst>
                  <a:path w="808869" h="808869">
                    <a:moveTo>
                      <a:pt x="404434" y="0"/>
                    </a:moveTo>
                    <a:cubicBezTo>
                      <a:pt x="181071" y="0"/>
                      <a:pt x="0" y="181071"/>
                      <a:pt x="0" y="404434"/>
                    </a:cubicBezTo>
                    <a:cubicBezTo>
                      <a:pt x="0" y="627797"/>
                      <a:pt x="181071" y="808869"/>
                      <a:pt x="404434" y="808869"/>
                    </a:cubicBezTo>
                    <a:cubicBezTo>
                      <a:pt x="627797" y="808869"/>
                      <a:pt x="808869" y="627797"/>
                      <a:pt x="808869" y="404434"/>
                    </a:cubicBezTo>
                    <a:cubicBezTo>
                      <a:pt x="808869" y="181071"/>
                      <a:pt x="627797" y="0"/>
                      <a:pt x="404434" y="0"/>
                    </a:cubicBezTo>
                    <a:close/>
                  </a:path>
                </a:pathLst>
              </a:custGeom>
              <a:solidFill>
                <a:srgbClr val="BEE6D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5831" y="37731"/>
                <a:ext cx="657206" cy="6953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3546743" y="-801357"/>
              <a:ext cx="3696021" cy="3722357"/>
              <a:chOff x="-220303" y="-227790"/>
              <a:chExt cx="1050614" cy="10581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220303" y="-227790"/>
                <a:ext cx="1050614" cy="1058100"/>
              </a:xfrm>
              <a:custGeom>
                <a:avLst/>
                <a:gdLst/>
                <a:ahLst/>
                <a:cxnLst/>
                <a:rect l="l" t="t" r="r" b="b"/>
                <a:pathLst>
                  <a:path w="830310" h="830310">
                    <a:moveTo>
                      <a:pt x="415155" y="0"/>
                    </a:moveTo>
                    <a:cubicBezTo>
                      <a:pt x="185871" y="0"/>
                      <a:pt x="0" y="185871"/>
                      <a:pt x="0" y="415155"/>
                    </a:cubicBezTo>
                    <a:cubicBezTo>
                      <a:pt x="0" y="644439"/>
                      <a:pt x="185871" y="830310"/>
                      <a:pt x="415155" y="830310"/>
                    </a:cubicBezTo>
                    <a:cubicBezTo>
                      <a:pt x="644439" y="830310"/>
                      <a:pt x="830310" y="644439"/>
                      <a:pt x="830310" y="415155"/>
                    </a:cubicBezTo>
                    <a:cubicBezTo>
                      <a:pt x="830310" y="185871"/>
                      <a:pt x="644439" y="0"/>
                      <a:pt x="415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0" cap="sq">
                <a:solidFill>
                  <a:srgbClr val="E7CDC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7842" y="39742"/>
                <a:ext cx="674627" cy="7127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-775018" y="2431917"/>
              <a:ext cx="3696021" cy="3722357"/>
              <a:chOff x="-220303" y="-227790"/>
              <a:chExt cx="1050614" cy="10581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220303" y="-227790"/>
                <a:ext cx="1050614" cy="1058100"/>
              </a:xfrm>
              <a:custGeom>
                <a:avLst/>
                <a:gdLst/>
                <a:ahLst/>
                <a:cxnLst/>
                <a:rect l="l" t="t" r="r" b="b"/>
                <a:pathLst>
                  <a:path w="830310" h="830310">
                    <a:moveTo>
                      <a:pt x="415155" y="0"/>
                    </a:moveTo>
                    <a:cubicBezTo>
                      <a:pt x="185871" y="0"/>
                      <a:pt x="0" y="185871"/>
                      <a:pt x="0" y="415155"/>
                    </a:cubicBezTo>
                    <a:cubicBezTo>
                      <a:pt x="0" y="644439"/>
                      <a:pt x="185871" y="830310"/>
                      <a:pt x="415155" y="830310"/>
                    </a:cubicBezTo>
                    <a:cubicBezTo>
                      <a:pt x="644439" y="830310"/>
                      <a:pt x="830310" y="644439"/>
                      <a:pt x="830310" y="415155"/>
                    </a:cubicBezTo>
                    <a:cubicBezTo>
                      <a:pt x="830310" y="185871"/>
                      <a:pt x="644439" y="0"/>
                      <a:pt x="415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0" cap="sq">
                <a:solidFill>
                  <a:srgbClr val="BEE6D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7842" y="39742"/>
                <a:ext cx="674627" cy="7127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3001937">
              <a:off x="4965165" y="3017165"/>
              <a:ext cx="1926785" cy="381000"/>
              <a:chOff x="0" y="0"/>
              <a:chExt cx="380600" cy="7525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80600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380600" h="75259">
                    <a:moveTo>
                      <a:pt x="0" y="0"/>
                    </a:moveTo>
                    <a:lnTo>
                      <a:pt x="380600" y="0"/>
                    </a:lnTo>
                    <a:lnTo>
                      <a:pt x="380600" y="75259"/>
                    </a:lnTo>
                    <a:lnTo>
                      <a:pt x="0" y="75259"/>
                    </a:lnTo>
                    <a:close/>
                  </a:path>
                </a:pathLst>
              </a:custGeom>
              <a:solidFill>
                <a:srgbClr val="E7CDC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380600" cy="1133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7485638">
              <a:off x="2095069" y="4371184"/>
              <a:ext cx="2354197" cy="998698"/>
              <a:chOff x="-3594" y="-38100"/>
              <a:chExt cx="465026" cy="19727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3594" y="83914"/>
                <a:ext cx="461432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61432" h="75259">
                    <a:moveTo>
                      <a:pt x="0" y="0"/>
                    </a:moveTo>
                    <a:lnTo>
                      <a:pt x="461432" y="0"/>
                    </a:lnTo>
                    <a:lnTo>
                      <a:pt x="461432" y="75259"/>
                    </a:lnTo>
                    <a:lnTo>
                      <a:pt x="0" y="75259"/>
                    </a:lnTo>
                    <a:close/>
                  </a:path>
                </a:pathLst>
              </a:custGeom>
              <a:solidFill>
                <a:srgbClr val="BEE6D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461432" cy="1133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5160067" y="3809917"/>
              <a:ext cx="1244389" cy="124438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810106" y="4928698"/>
              <a:ext cx="1244389" cy="1244389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 rot="12095052">
              <a:off x="3766863" y="916059"/>
              <a:ext cx="3352800" cy="4103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ar-SA" altLang="en-US" sz="2000" b="1" dirty="0">
                  <a:latin typeface="Tajawal Bold" panose="020B0604020202020204" charset="-78"/>
                  <a:cs typeface="Tajawal Bold" panose="020B0604020202020204" charset="-78"/>
                </a:rPr>
                <a:t>قيادة المشاركة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12095052">
              <a:off x="-618634" y="3689420"/>
              <a:ext cx="3409042" cy="820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ar-SA" altLang="en-US" sz="2000" b="1" dirty="0">
                  <a:latin typeface="Tajawal Bold" panose="020B0604020202020204" charset="-78"/>
                  <a:cs typeface="Tajawal Bold" panose="020B0604020202020204" charset="-78"/>
                </a:rPr>
                <a:t>القيادة المهتمة بالإنجاز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 rot="-10120635">
            <a:off x="11576813" y="2784465"/>
            <a:ext cx="5399096" cy="6700180"/>
            <a:chOff x="0" y="139811"/>
            <a:chExt cx="7198793" cy="8933574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3116479"/>
              <a:ext cx="1752600" cy="1752600"/>
              <a:chOff x="0" y="0"/>
              <a:chExt cx="1017256" cy="101725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017256" cy="1017256"/>
              </a:xfrm>
              <a:custGeom>
                <a:avLst/>
                <a:gdLst/>
                <a:ahLst/>
                <a:cxnLst/>
                <a:rect l="l" t="t" r="r" b="b"/>
                <a:pathLst>
                  <a:path w="1017256" h="1017256">
                    <a:moveTo>
                      <a:pt x="508628" y="0"/>
                    </a:moveTo>
                    <a:cubicBezTo>
                      <a:pt x="227720" y="0"/>
                      <a:pt x="0" y="227720"/>
                      <a:pt x="0" y="508628"/>
                    </a:cubicBezTo>
                    <a:cubicBezTo>
                      <a:pt x="0" y="789535"/>
                      <a:pt x="227720" y="1017256"/>
                      <a:pt x="508628" y="1017256"/>
                    </a:cubicBezTo>
                    <a:cubicBezTo>
                      <a:pt x="789535" y="1017256"/>
                      <a:pt x="1017256" y="789535"/>
                      <a:pt x="1017256" y="508628"/>
                    </a:cubicBezTo>
                    <a:cubicBezTo>
                      <a:pt x="1017256" y="227720"/>
                      <a:pt x="789535" y="0"/>
                      <a:pt x="508628" y="0"/>
                    </a:cubicBezTo>
                    <a:close/>
                  </a:path>
                </a:pathLst>
              </a:custGeom>
              <a:solidFill>
                <a:srgbClr val="B2B2C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95368" y="57268"/>
                <a:ext cx="826520" cy="864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473661" y="1441318"/>
              <a:ext cx="1752600" cy="1752600"/>
              <a:chOff x="0" y="0"/>
              <a:chExt cx="1017256" cy="101725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17256" cy="1017256"/>
              </a:xfrm>
              <a:custGeom>
                <a:avLst/>
                <a:gdLst/>
                <a:ahLst/>
                <a:cxnLst/>
                <a:rect l="l" t="t" r="r" b="b"/>
                <a:pathLst>
                  <a:path w="1017256" h="1017256">
                    <a:moveTo>
                      <a:pt x="508628" y="0"/>
                    </a:moveTo>
                    <a:cubicBezTo>
                      <a:pt x="227720" y="0"/>
                      <a:pt x="0" y="227720"/>
                      <a:pt x="0" y="508628"/>
                    </a:cubicBezTo>
                    <a:cubicBezTo>
                      <a:pt x="0" y="789535"/>
                      <a:pt x="227720" y="1017256"/>
                      <a:pt x="508628" y="1017256"/>
                    </a:cubicBezTo>
                    <a:cubicBezTo>
                      <a:pt x="789535" y="1017256"/>
                      <a:pt x="1017256" y="789535"/>
                      <a:pt x="1017256" y="508628"/>
                    </a:cubicBezTo>
                    <a:cubicBezTo>
                      <a:pt x="1017256" y="227720"/>
                      <a:pt x="789535" y="0"/>
                      <a:pt x="508628" y="0"/>
                    </a:cubicBezTo>
                    <a:close/>
                  </a:path>
                </a:pathLst>
              </a:custGeom>
              <a:solidFill>
                <a:srgbClr val="CBA18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95368" y="57268"/>
                <a:ext cx="826520" cy="8646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3135106" y="139811"/>
              <a:ext cx="4063687" cy="5023244"/>
              <a:chOff x="77842" y="39742"/>
              <a:chExt cx="1155125" cy="142788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55684" y="406509"/>
                <a:ext cx="1077283" cy="1061117"/>
              </a:xfrm>
              <a:custGeom>
                <a:avLst/>
                <a:gdLst/>
                <a:ahLst/>
                <a:cxnLst/>
                <a:rect l="l" t="t" r="r" b="b"/>
                <a:pathLst>
                  <a:path w="830310" h="830310">
                    <a:moveTo>
                      <a:pt x="415155" y="0"/>
                    </a:moveTo>
                    <a:cubicBezTo>
                      <a:pt x="185871" y="0"/>
                      <a:pt x="0" y="185871"/>
                      <a:pt x="0" y="415155"/>
                    </a:cubicBezTo>
                    <a:cubicBezTo>
                      <a:pt x="0" y="644439"/>
                      <a:pt x="185871" y="830310"/>
                      <a:pt x="415155" y="830310"/>
                    </a:cubicBezTo>
                    <a:cubicBezTo>
                      <a:pt x="644439" y="830310"/>
                      <a:pt x="830310" y="644439"/>
                      <a:pt x="830310" y="415155"/>
                    </a:cubicBezTo>
                    <a:cubicBezTo>
                      <a:pt x="830310" y="185871"/>
                      <a:pt x="644439" y="0"/>
                      <a:pt x="415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0" cap="sq">
                <a:solidFill>
                  <a:srgbClr val="CBA18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7842" y="39742"/>
                <a:ext cx="674627" cy="7127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191385" y="5377079"/>
              <a:ext cx="3627776" cy="3696306"/>
              <a:chOff x="0" y="0"/>
              <a:chExt cx="1031215" cy="1050695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031215" cy="1050695"/>
              </a:xfrm>
              <a:custGeom>
                <a:avLst/>
                <a:gdLst/>
                <a:ahLst/>
                <a:cxnLst/>
                <a:rect l="l" t="t" r="r" b="b"/>
                <a:pathLst>
                  <a:path w="830310" h="830310">
                    <a:moveTo>
                      <a:pt x="415155" y="0"/>
                    </a:moveTo>
                    <a:cubicBezTo>
                      <a:pt x="185871" y="0"/>
                      <a:pt x="0" y="185871"/>
                      <a:pt x="0" y="415155"/>
                    </a:cubicBezTo>
                    <a:cubicBezTo>
                      <a:pt x="0" y="644439"/>
                      <a:pt x="185871" y="830310"/>
                      <a:pt x="415155" y="830310"/>
                    </a:cubicBezTo>
                    <a:cubicBezTo>
                      <a:pt x="644439" y="830310"/>
                      <a:pt x="830310" y="644439"/>
                      <a:pt x="830310" y="415155"/>
                    </a:cubicBezTo>
                    <a:cubicBezTo>
                      <a:pt x="830310" y="185871"/>
                      <a:pt x="644439" y="0"/>
                      <a:pt x="415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0" cap="sq">
                <a:solidFill>
                  <a:srgbClr val="B2B2C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77842" y="39742"/>
                <a:ext cx="674627" cy="7127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 rot="1374254">
              <a:off x="1592102" y="1952510"/>
              <a:ext cx="2187286" cy="381000"/>
              <a:chOff x="0" y="0"/>
              <a:chExt cx="432056" cy="7525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432056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75259">
                    <a:moveTo>
                      <a:pt x="0" y="0"/>
                    </a:moveTo>
                    <a:lnTo>
                      <a:pt x="432056" y="0"/>
                    </a:lnTo>
                    <a:lnTo>
                      <a:pt x="432056" y="75259"/>
                    </a:lnTo>
                    <a:lnTo>
                      <a:pt x="0" y="75259"/>
                    </a:lnTo>
                    <a:close/>
                  </a:path>
                </a:pathLst>
              </a:custGeom>
              <a:solidFill>
                <a:srgbClr val="CBA18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432056" cy="1133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5629222">
              <a:off x="55341" y="4903563"/>
              <a:ext cx="2957606" cy="658218"/>
              <a:chOff x="-47434" y="-38100"/>
              <a:chExt cx="584219" cy="130018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-47434" y="16659"/>
                <a:ext cx="536785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536785" h="75259">
                    <a:moveTo>
                      <a:pt x="0" y="0"/>
                    </a:moveTo>
                    <a:lnTo>
                      <a:pt x="536785" y="0"/>
                    </a:lnTo>
                    <a:lnTo>
                      <a:pt x="536785" y="75259"/>
                    </a:lnTo>
                    <a:lnTo>
                      <a:pt x="0" y="75259"/>
                    </a:lnTo>
                    <a:close/>
                  </a:path>
                </a:pathLst>
              </a:custGeom>
              <a:solidFill>
                <a:srgbClr val="B2B2C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38100"/>
                <a:ext cx="536785" cy="1133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727767" y="1695424"/>
              <a:ext cx="1244389" cy="1244389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254106" y="3370585"/>
              <a:ext cx="1244389" cy="1244389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FFFF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3523085" y="1311373"/>
              <a:ext cx="1597355" cy="307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59"/>
                </a:lnSpc>
              </a:pPr>
              <a:endParaRPr lang="en-US" sz="1599" dirty="0">
                <a:solidFill>
                  <a:srgbClr val="404040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sp>
        <p:nvSpPr>
          <p:cNvPr id="61" name="TextBox 56"/>
          <p:cNvSpPr txBox="1"/>
          <p:nvPr/>
        </p:nvSpPr>
        <p:spPr>
          <a:xfrm>
            <a:off x="13639800" y="4076700"/>
            <a:ext cx="28956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ar-SA" altLang="en-US" sz="2000" b="1" dirty="0">
                <a:latin typeface="Tajawal Bold" panose="020B0604020202020204" charset="-78"/>
                <a:cs typeface="Tajawal Bold" panose="020B0604020202020204" charset="-78"/>
              </a:rPr>
              <a:t>القيادة الموجهة</a:t>
            </a:r>
          </a:p>
        </p:txBody>
      </p:sp>
      <p:sp>
        <p:nvSpPr>
          <p:cNvPr id="62" name="TextBox 58"/>
          <p:cNvSpPr txBox="1"/>
          <p:nvPr/>
        </p:nvSpPr>
        <p:spPr>
          <a:xfrm>
            <a:off x="11689447" y="6687161"/>
            <a:ext cx="226938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ar-SA" altLang="en-US" sz="2000" b="1" dirty="0">
                <a:latin typeface="Tajawal Bold" panose="020B0604020202020204" charset="-78"/>
                <a:cs typeface="Tajawal Bold" panose="020B0604020202020204" charset="-78"/>
              </a:rPr>
              <a:t>القيادة الداعمة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133600" y="190500"/>
            <a:ext cx="135636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51"/>
          <p:cNvSpPr txBox="1"/>
          <p:nvPr/>
        </p:nvSpPr>
        <p:spPr>
          <a:xfrm>
            <a:off x="-762000" y="276225"/>
            <a:ext cx="19659600" cy="986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SA" sz="44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خامسا: نظرية مسار الهدف</a:t>
            </a:r>
            <a:endParaRPr lang="en-US" sz="4400" b="1" dirty="0">
              <a:solidFill>
                <a:schemeClr val="bg1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66" name="Freeform 65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8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6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1" name="Group 48"/>
          <p:cNvGrpSpPr/>
          <p:nvPr/>
        </p:nvGrpSpPr>
        <p:grpSpPr>
          <a:xfrm>
            <a:off x="-16042" y="0"/>
            <a:ext cx="1028700" cy="1028700"/>
            <a:chOff x="0" y="0"/>
            <a:chExt cx="812800" cy="812800"/>
          </a:xfrm>
        </p:grpSpPr>
        <p:sp>
          <p:nvSpPr>
            <p:cNvPr id="72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75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79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2155144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19219" y="-4027193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3469" y="266700"/>
            <a:ext cx="14790625" cy="9111692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90391" y="2569508"/>
            <a:ext cx="5000767" cy="516479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t="-22607" b="-226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11510887" y="1024013"/>
            <a:ext cx="1295400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3"/>
                </a:lnTo>
                <a:lnTo>
                  <a:pt x="0" y="1152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95787" y="8001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2274" y="908608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914400" y="2781300"/>
            <a:ext cx="111918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1- القيادة الموجهة: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يعطي القائد توجيهات محددة فيما يجب عمله وكيف يتم ودور كل فرد من المجموعة.</a:t>
            </a:r>
          </a:p>
        </p:txBody>
      </p:sp>
      <p:sp>
        <p:nvSpPr>
          <p:cNvPr id="24" name="Oval 80"/>
          <p:cNvSpPr/>
          <p:nvPr/>
        </p:nvSpPr>
        <p:spPr>
          <a:xfrm>
            <a:off x="12186246" y="3009900"/>
            <a:ext cx="312142" cy="2508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1447800" y="4559975"/>
            <a:ext cx="10702925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ar-SA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2- القيادة الداعمة: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SA" dirty="0">
                <a:latin typeface="Tajawal" panose="00000500000000000000" pitchFamily="2" charset="-78"/>
                <a:cs typeface="Tajawal" panose="00000500000000000000" pitchFamily="2" charset="-78"/>
              </a:rPr>
              <a:t>تتميز القيادة هنا بأن القائد يكون حليماً، ودوداً، وهو يعطي اهتماما للوضع الاجتماعي والمعيشي للمرؤوسين.</a:t>
            </a:r>
            <a:r>
              <a:rPr lang="ar-SA" dirty="0">
                <a:solidFill>
                  <a:schemeClr val="tx1">
                    <a:lumMod val="95000"/>
                    <a:lumOff val="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</a:p>
        </p:txBody>
      </p:sp>
      <p:sp>
        <p:nvSpPr>
          <p:cNvPr id="26" name="Oval 80"/>
          <p:cNvSpPr/>
          <p:nvPr/>
        </p:nvSpPr>
        <p:spPr>
          <a:xfrm>
            <a:off x="12186246" y="4892675"/>
            <a:ext cx="312142" cy="2508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1447800" y="6425505"/>
            <a:ext cx="1069029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3- قيادة المشاركة: 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يتميز القائد بأنه يستشير الخاضعين.</a:t>
            </a:r>
            <a:endParaRPr lang="ar-SA" altLang="en-US" b="1" dirty="0">
              <a:solidFill>
                <a:srgbClr val="00206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8" name="Oval 80"/>
          <p:cNvSpPr/>
          <p:nvPr/>
        </p:nvSpPr>
        <p:spPr>
          <a:xfrm>
            <a:off x="12186246" y="6721475"/>
            <a:ext cx="312142" cy="2508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447800" y="7644705"/>
            <a:ext cx="1069029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4- القيادة المهتمة بالإنجاز: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" panose="00000500000000000000" pitchFamily="2" charset="-78"/>
                <a:cs typeface="Tajawal" panose="00000500000000000000" pitchFamily="2" charset="-78"/>
              </a:rPr>
              <a:t>يضع القائد أهدافاً متعددة خاضعة للاختبار والتحدي</a:t>
            </a:r>
            <a:endParaRPr lang="ar-SA" altLang="en-US" b="1" dirty="0">
              <a:solidFill>
                <a:srgbClr val="00206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0" name="Oval 80"/>
          <p:cNvSpPr/>
          <p:nvPr/>
        </p:nvSpPr>
        <p:spPr>
          <a:xfrm>
            <a:off x="12186246" y="7940675"/>
            <a:ext cx="312142" cy="2508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7" name="TextBox 51">
            <a:extLst>
              <a:ext uri="{FF2B5EF4-FFF2-40B4-BE49-F238E27FC236}">
                <a16:creationId xmlns:a16="http://schemas.microsoft.com/office/drawing/2014/main" id="{3CE97182-C245-2E76-5A3B-82BE0A836C2A}"/>
              </a:ext>
            </a:extLst>
          </p:cNvPr>
          <p:cNvSpPr txBox="1"/>
          <p:nvPr/>
        </p:nvSpPr>
        <p:spPr>
          <a:xfrm>
            <a:off x="1720720" y="1166252"/>
            <a:ext cx="8985173" cy="986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SA" sz="4400" b="1" dirty="0">
                <a:latin typeface="Tajawal Bold"/>
                <a:ea typeface="Tajawal Bold"/>
                <a:cs typeface="Tajawal Bold"/>
                <a:sym typeface="Tajawal Bold"/>
                <a:rtl/>
              </a:rPr>
              <a:t>خامسا: نظرية مسار الهدف</a:t>
            </a:r>
            <a:endParaRPr lang="en-US" sz="4400" b="1" dirty="0"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</p:spTree>
    <p:extLst>
      <p:ext uri="{BB962C8B-B14F-4D97-AF65-F5344CB8AC3E}">
        <p14:creationId xmlns:p14="http://schemas.microsoft.com/office/powerpoint/2010/main" val="2569360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055142"/>
              </p:ext>
            </p:extLst>
          </p:nvPr>
        </p:nvGraphicFramePr>
        <p:xfrm>
          <a:off x="914400" y="1409700"/>
          <a:ext cx="15621000" cy="760289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1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273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cs typeface="Tajawal Bold" panose="020B0604020202020204" charset="-78"/>
                        </a:rPr>
                        <a:t>معناه</a:t>
                      </a:r>
                    </a:p>
                  </a:txBody>
                  <a:tcPr marL="91447" marR="91447" marT="45708" marB="45708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cs typeface="Tajawal Bold" panose="020B0604020202020204" charset="-78"/>
                        </a:rPr>
                        <a:t>التقويم الأساسي</a:t>
                      </a:r>
                    </a:p>
                  </a:txBody>
                  <a:tcPr marL="91447" marR="91447" marT="45708" marB="45708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لديك فكرة واضحة عما تريد أن تحققه-مهنياً و شخصياً- وتملك العزيمة وعدم اليأس أمام العقبات أو حتى الفشل.</a:t>
                      </a:r>
                    </a:p>
                  </a:txBody>
                  <a:tcPr marL="91447" marR="91447" marT="45708" marB="4570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>
                          <a:solidFill>
                            <a:schemeClr val="tx1"/>
                          </a:solidFill>
                          <a:latin typeface="Tajawal Bold" panose="020B0604020202020204" charset="-78"/>
                          <a:cs typeface="Tajawal Bold" panose="020B0604020202020204" charset="-78"/>
                        </a:rPr>
                        <a:t>الرؤية الرشيدة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Tajawal Bold" panose="020B0604020202020204" charset="-78"/>
                        <a:cs typeface="Tajawal Bold" panose="020B0604020202020204" charset="-78"/>
                      </a:endParaRPr>
                    </a:p>
                  </a:txBody>
                  <a:tcPr marL="91447" marR="91447" marT="45708" marB="4570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لديك عاطفة كامنة تدفعك نحو تحقيق إنجازات متميزة في المستقبل بالإضافة إلى رغبة خاصة للاستماع بكل ما تعمل.</a:t>
                      </a:r>
                    </a:p>
                  </a:txBody>
                  <a:tcPr marL="91447" marR="91447" marT="45708" marB="45708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cs typeface="Tajawal Bold" panose="020B0604020202020204" charset="-78"/>
                        </a:rPr>
                        <a:t>العاطفة</a:t>
                      </a:r>
                    </a:p>
                  </a:txBody>
                  <a:tcPr marL="91447" marR="91447" marT="45708" marB="45708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مصداقيتك مشتقة من معرفة الذات والصراحة والنضج، أنت تعرف نقاط قوتك ضعفك وأنت صادق تجاه مبادئك وقد تعلمت من التجربة العمل مع الآخرين وتتعلم منهم.</a:t>
                      </a:r>
                    </a:p>
                  </a:txBody>
                  <a:tcPr marL="91447" marR="91447" marT="45708" marB="4570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cs typeface="Tajawal Bold" panose="020B0604020202020204" charset="-78"/>
                        </a:rPr>
                        <a:t>المصداقية</a:t>
                      </a:r>
                    </a:p>
                  </a:txBody>
                  <a:tcPr marL="91447" marR="91447" marT="45708" marB="4570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كسب ثقة الناس</a:t>
                      </a:r>
                    </a:p>
                  </a:txBody>
                  <a:tcPr marL="91447" marR="91447" marT="45708" marB="45708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cs typeface="Tajawal Bold" panose="020B0604020202020204" charset="-78"/>
                        </a:rPr>
                        <a:t>الثقة</a:t>
                      </a:r>
                    </a:p>
                  </a:txBody>
                  <a:tcPr marL="91447" marR="91447" marT="45708" marB="45708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تتساءل عن كل شيء وتريد أن تتعلم بقدر ما تستطيع</a:t>
                      </a:r>
                    </a:p>
                  </a:txBody>
                  <a:tcPr marL="91447" marR="91447" marT="45708" marB="4570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cs typeface="Tajawal Bold" panose="020B0604020202020204" charset="-78"/>
                        </a:rPr>
                        <a:t>الفضول</a:t>
                      </a:r>
                    </a:p>
                  </a:txBody>
                  <a:tcPr marL="91447" marR="91447" marT="45708" marB="4570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مستعد لقبول المخاطر والتجارب وتجربة شيء جديد</a:t>
                      </a:r>
                    </a:p>
                  </a:txBody>
                  <a:tcPr marL="91447" marR="91447" marT="45708" marB="45708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cs typeface="Tajawal Bold" panose="020B0604020202020204" charset="-78"/>
                        </a:rPr>
                        <a:t>الجرأة</a:t>
                      </a:r>
                    </a:p>
                  </a:txBody>
                  <a:tcPr marL="91447" marR="91447" marT="45708" marB="45708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185193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7162800" y="219075"/>
            <a:ext cx="47244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1"/>
          <p:cNvSpPr txBox="1"/>
          <p:nvPr/>
        </p:nvSpPr>
        <p:spPr>
          <a:xfrm>
            <a:off x="4572000" y="0"/>
            <a:ext cx="9982200" cy="92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سمات القائد</a:t>
            </a:r>
          </a:p>
        </p:txBody>
      </p:sp>
      <p:grpSp>
        <p:nvGrpSpPr>
          <p:cNvPr id="1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1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16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1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2" name="Freeform 11"/>
          <p:cNvSpPr/>
          <p:nvPr/>
        </p:nvSpPr>
        <p:spPr>
          <a:xfrm rot="2651781">
            <a:off x="9239003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180575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1070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562265"/>
              </p:ext>
            </p:extLst>
          </p:nvPr>
        </p:nvGraphicFramePr>
        <p:xfrm>
          <a:off x="1371600" y="2247900"/>
          <a:ext cx="15621000" cy="71015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1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877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معناه</a:t>
                      </a:r>
                    </a:p>
                  </a:txBody>
                  <a:tcPr marL="91441" marR="91441" marT="45712" marB="45712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ea typeface="+mn-ea"/>
                          <a:cs typeface="Tajawal Bold" panose="020B0604020202020204" charset="-78"/>
                        </a:rPr>
                        <a:t>العادة</a:t>
                      </a:r>
                    </a:p>
                  </a:txBody>
                  <a:tcPr marL="91441" marR="91441" marT="45712" marB="45712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602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أنت مسؤول عن تصرفاتك ولا تلوم الظروف أو الأحداث . لديك تحكم في ردود أفعالك تجاه كل شخص أو كل موقف.</a:t>
                      </a:r>
                    </a:p>
                  </a:txBody>
                  <a:tcPr marL="91441" marR="91441" marT="45712" marB="4571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ea typeface="+mn-ea"/>
                          <a:cs typeface="Tajawal Bold" panose="020B0604020202020204" charset="-78"/>
                        </a:rPr>
                        <a:t>كن ايجابياً</a:t>
                      </a:r>
                    </a:p>
                  </a:txBody>
                  <a:tcPr marL="91441" marR="91441" marT="45712" marB="4571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602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تستطيع ان ترى بوضوح المستقبل الذي تود تحقيقه لديك رؤية واضحة الى اين تريد الذهاب و ما لذي تود إنجازه تعيش حياتك طبقاً لعقائد ومبادئ راسخه</a:t>
                      </a:r>
                    </a:p>
                  </a:txBody>
                  <a:tcPr marL="91441" marR="91441" marT="45712" marB="45712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ea typeface="+mn-ea"/>
                          <a:cs typeface="Tajawal Bold" panose="020B0604020202020204" charset="-78"/>
                        </a:rPr>
                        <a:t>ابدأ والنهاية في ذهنك</a:t>
                      </a:r>
                    </a:p>
                  </a:txBody>
                  <a:tcPr marL="91441" marR="91441" marT="45712" marB="45712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571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حياتك منضبطة تركز بشدة على النشاطات ذات الأهمية الكبيرة وقد لا تكون مستعجلة . </a:t>
                      </a:r>
                    </a:p>
                  </a:txBody>
                  <a:tcPr marL="91441" marR="91441" marT="45712" marB="4571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ea typeface="+mn-ea"/>
                          <a:cs typeface="Tajawal Bold" panose="020B0604020202020204" charset="-78"/>
                        </a:rPr>
                        <a:t>ابدأ بالأهم</a:t>
                      </a:r>
                    </a:p>
                  </a:txBody>
                  <a:tcPr marL="91441" marR="91441" marT="45712" marB="4571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602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تسعى لإيجاد الحلول المفيدة للجميع الأطراف، وتسعى لحلول تكاملية للمشكلات تحقق المكاسب للجميع .</a:t>
                      </a:r>
                    </a:p>
                  </a:txBody>
                  <a:tcPr marL="91441" marR="91441" marT="45712" marB="45712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ea typeface="+mn-ea"/>
                          <a:cs typeface="Tajawal Bold" panose="020B0604020202020204" charset="-78"/>
                        </a:rPr>
                        <a:t>فكر بعقلية اكسب وكسب</a:t>
                      </a:r>
                    </a:p>
                  </a:txBody>
                  <a:tcPr marL="91441" marR="91441" marT="45712" marB="45712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602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انت تسمع بنية جادة وعميقة لتفهم الشخص الآخر</a:t>
                      </a:r>
                    </a:p>
                  </a:txBody>
                  <a:tcPr marL="91441" marR="91441" marT="45712" marB="4571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ea typeface="+mn-ea"/>
                          <a:cs typeface="Tajawal Bold" panose="020B0604020202020204" charset="-78"/>
                        </a:rPr>
                        <a:t>اسع أن تفهم قبل أن تُفهم</a:t>
                      </a:r>
                    </a:p>
                  </a:txBody>
                  <a:tcPr marL="91441" marR="91441" marT="45712" marB="4571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4571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انت مبدع ورائد وتقدر الاختلافات</a:t>
                      </a:r>
                    </a:p>
                  </a:txBody>
                  <a:tcPr marL="91441" marR="91441" marT="45712" marB="45712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ea typeface="+mn-ea"/>
                          <a:cs typeface="Tajawal Bold" panose="020B0604020202020204" charset="-78"/>
                        </a:rPr>
                        <a:t>تكامل مع الآخرين</a:t>
                      </a:r>
                    </a:p>
                  </a:txBody>
                  <a:tcPr marL="91441" marR="91441" marT="45712" marB="45712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185193"/>
                  </a:ext>
                </a:extLst>
              </a:tr>
              <a:tr h="634571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تسعى للتطوير الدائم والإبداع والدقة</a:t>
                      </a:r>
                    </a:p>
                  </a:txBody>
                  <a:tcPr marL="91441" marR="91441" marT="45712" marB="4571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>
                        <a:lnSpc>
                          <a:spcPct val="150000"/>
                        </a:lnSpc>
                      </a:pPr>
                      <a:r>
                        <a:rPr lang="ar-SA" sz="2400" b="1" kern="1200" dirty="0">
                          <a:solidFill>
                            <a:schemeClr val="tx1"/>
                          </a:solidFill>
                          <a:latin typeface="Tajawal Bold" panose="020B0604020202020204" charset="-78"/>
                          <a:ea typeface="+mn-ea"/>
                          <a:cs typeface="Tajawal Bold" panose="020B0604020202020204" charset="-78"/>
                        </a:rPr>
                        <a:t>جدد الطاقة</a:t>
                      </a:r>
                    </a:p>
                  </a:txBody>
                  <a:tcPr marL="91441" marR="91441" marT="45712" marB="45712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553169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7162800" y="219075"/>
            <a:ext cx="47244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1"/>
          <p:cNvSpPr txBox="1"/>
          <p:nvPr/>
        </p:nvSpPr>
        <p:spPr>
          <a:xfrm>
            <a:off x="4572000" y="0"/>
            <a:ext cx="9982200" cy="92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سمات القائد</a:t>
            </a:r>
          </a:p>
        </p:txBody>
      </p:sp>
      <p:grpSp>
        <p:nvGrpSpPr>
          <p:cNvPr id="1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1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16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1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2" name="Freeform 11"/>
          <p:cNvSpPr/>
          <p:nvPr/>
        </p:nvSpPr>
        <p:spPr>
          <a:xfrm rot="2651781">
            <a:off x="9239003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180575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24" name="مستطيل 1"/>
          <p:cNvSpPr>
            <a:spLocks noChangeArrowheads="1"/>
          </p:cNvSpPr>
          <p:nvPr/>
        </p:nvSpPr>
        <p:spPr bwMode="auto">
          <a:xfrm>
            <a:off x="9448800" y="1562100"/>
            <a:ext cx="7520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العادات السبع لأكثر الناس نجاحاً لستيفن كوفي</a:t>
            </a:r>
          </a:p>
        </p:txBody>
      </p:sp>
    </p:spTree>
    <p:extLst>
      <p:ext uri="{BB962C8B-B14F-4D97-AF65-F5344CB8AC3E}">
        <p14:creationId xmlns:p14="http://schemas.microsoft.com/office/powerpoint/2010/main" val="3588555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1384" y="1930646"/>
            <a:ext cx="12344400" cy="98298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1905000" y="1257300"/>
            <a:ext cx="14249569" cy="14249569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3877430" y="4665332"/>
            <a:ext cx="3232964" cy="2364986"/>
          </a:xfrm>
          <a:prstGeom prst="line">
            <a:avLst/>
          </a:prstGeom>
          <a:ln w="2571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7182420" y="2257825"/>
            <a:ext cx="1148616" cy="3782708"/>
          </a:xfrm>
          <a:prstGeom prst="line">
            <a:avLst/>
          </a:prstGeom>
          <a:ln w="2571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H="1">
            <a:off x="9794491" y="2444764"/>
            <a:ext cx="1294599" cy="3631214"/>
          </a:xfrm>
          <a:prstGeom prst="line">
            <a:avLst/>
          </a:prstGeom>
          <a:ln w="2571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H="1">
            <a:off x="11203998" y="4566872"/>
            <a:ext cx="3055911" cy="2296854"/>
          </a:xfrm>
          <a:prstGeom prst="line">
            <a:avLst/>
          </a:prstGeom>
          <a:ln w="2571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372724" y="8382084"/>
            <a:ext cx="15314121" cy="1127510"/>
            <a:chOff x="0" y="0"/>
            <a:chExt cx="4033349" cy="2969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33349" cy="296957"/>
            </a:xfrm>
            <a:custGeom>
              <a:avLst/>
              <a:gdLst/>
              <a:ahLst/>
              <a:cxnLst/>
              <a:rect l="l" t="t" r="r" b="b"/>
              <a:pathLst>
                <a:path w="4033349" h="296957">
                  <a:moveTo>
                    <a:pt x="0" y="0"/>
                  </a:moveTo>
                  <a:lnTo>
                    <a:pt x="4033349" y="0"/>
                  </a:lnTo>
                  <a:lnTo>
                    <a:pt x="4033349" y="296957"/>
                  </a:lnTo>
                  <a:lnTo>
                    <a:pt x="0" y="296957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033349" cy="335057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77249" y="7804806"/>
            <a:ext cx="414423" cy="41442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706622" y="4533298"/>
            <a:ext cx="414423" cy="41442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43334" y="2713104"/>
            <a:ext cx="414423" cy="41442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127544" y="3127527"/>
            <a:ext cx="414423" cy="41442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623029" y="5342133"/>
            <a:ext cx="414423" cy="41442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277249" y="7912005"/>
            <a:ext cx="4144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3200" b="1">
                <a:solidFill>
                  <a:srgbClr val="FFFFFF"/>
                </a:solidFill>
                <a:latin typeface="Tajawal Bold" panose="020B0604020202020204" charset="-78"/>
                <a:ea typeface="Public Sans Bold"/>
                <a:cs typeface="Tajawal Bold" panose="020B0604020202020204" charset="-78"/>
                <a:sym typeface="Public Sans Bold"/>
              </a:rPr>
              <a:t>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706622" y="4640497"/>
            <a:ext cx="4144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3200" b="1">
                <a:solidFill>
                  <a:srgbClr val="FFFFFF"/>
                </a:solidFill>
                <a:latin typeface="Tajawal Bold" panose="020B0604020202020204" charset="-78"/>
                <a:ea typeface="Public Sans Bold"/>
                <a:cs typeface="Tajawal Bold" panose="020B0604020202020204" charset="-78"/>
                <a:sym typeface="Public Sans Bold"/>
              </a:rPr>
              <a:t>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743334" y="2820303"/>
            <a:ext cx="4144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3200" b="1">
                <a:solidFill>
                  <a:srgbClr val="FFFFFF"/>
                </a:solidFill>
                <a:latin typeface="Tajawal Bold" panose="020B0604020202020204" charset="-78"/>
                <a:ea typeface="Public Sans Bold"/>
                <a:cs typeface="Tajawal Bold" panose="020B0604020202020204" charset="-78"/>
                <a:sym typeface="Public Sans Bold"/>
              </a:rPr>
              <a:t>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127544" y="3234726"/>
            <a:ext cx="4144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3200" b="1">
                <a:solidFill>
                  <a:srgbClr val="FFFFFF"/>
                </a:solidFill>
                <a:latin typeface="Tajawal Bold" panose="020B0604020202020204" charset="-78"/>
                <a:ea typeface="Public Sans Bold"/>
                <a:cs typeface="Tajawal Bold" panose="020B0604020202020204" charset="-78"/>
                <a:sym typeface="Public Sans Bold"/>
              </a:rPr>
              <a:t>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623029" y="5449332"/>
            <a:ext cx="4144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3200" b="1">
                <a:solidFill>
                  <a:srgbClr val="FFFFFF"/>
                </a:solidFill>
                <a:latin typeface="Tajawal Bold" panose="020B0604020202020204" charset="-78"/>
                <a:ea typeface="Public Sans Bold"/>
                <a:cs typeface="Tajawal Bold" panose="020B0604020202020204" charset="-78"/>
                <a:sym typeface="Public Sans Bold"/>
              </a:rPr>
              <a:t>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493912" y="4149179"/>
            <a:ext cx="2048403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200" b="1" dirty="0">
                <a:latin typeface="Tajawal Bold" panose="020B0604020202020204" charset="-78"/>
                <a:cs typeface="Tajawal Bold" panose="020B0604020202020204" charset="-78"/>
              </a:rPr>
              <a:t>التخطيط غير السليم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229600" y="2781300"/>
            <a:ext cx="2048403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200" b="1" dirty="0">
                <a:latin typeface="Tajawal Bold" panose="020B0604020202020204" charset="-78"/>
                <a:cs typeface="Tajawal Bold" panose="020B0604020202020204" charset="-78"/>
              </a:rPr>
              <a:t>عدم وفرة المعلومات اللازمة لاتخاذ القرارات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668000" y="4000500"/>
            <a:ext cx="2362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200" b="1" dirty="0">
                <a:latin typeface="Tajawal Bold" panose="020B0604020202020204" charset="-78"/>
                <a:cs typeface="Tajawal Bold" panose="020B0604020202020204" charset="-78"/>
              </a:rPr>
              <a:t>البيروقراطية وتباين وتعقد الإجراءات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963400" y="6438900"/>
            <a:ext cx="2743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200" b="1" dirty="0">
                <a:latin typeface="Tajawal Bold" panose="020B0604020202020204" charset="-78"/>
                <a:cs typeface="Tajawal Bold" panose="020B0604020202020204" charset="-78"/>
              </a:rPr>
              <a:t>الوضع التنظيمي للأجهزة الإدارية</a:t>
            </a: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7543800" y="6515100"/>
            <a:ext cx="3505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5400" b="1" dirty="0">
                <a:latin typeface="Tajawal Bold" panose="020B0604020202020204" charset="-78"/>
                <a:cs typeface="Tajawal Bold" panose="020B0604020202020204" charset="-78"/>
              </a:rPr>
              <a:t>العوائق الإدارية</a:t>
            </a: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3733800" y="6210300"/>
            <a:ext cx="2133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200" b="1" dirty="0">
                <a:latin typeface="Tajawal Bold" panose="020B0604020202020204" charset="-78"/>
                <a:cs typeface="Tajawal Bold" panose="020B0604020202020204" charset="-78"/>
              </a:rPr>
              <a:t>المركزية الشديدة وعدم التفويض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172200" y="251732"/>
            <a:ext cx="6400800" cy="1462768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51"/>
          <p:cNvSpPr txBox="1"/>
          <p:nvPr/>
        </p:nvSpPr>
        <p:spPr>
          <a:xfrm>
            <a:off x="4876800" y="342900"/>
            <a:ext cx="9144000" cy="1238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معوقات القيادة الإدارية في الدول النامية</a:t>
            </a:r>
            <a:b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</a:br>
            <a:r>
              <a:rPr lang="en-US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Obstacles of leadership</a:t>
            </a:r>
          </a:p>
        </p:txBody>
      </p:sp>
      <p:grpSp>
        <p:nvGrpSpPr>
          <p:cNvPr id="55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56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8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5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62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51" name="Freeform 11"/>
          <p:cNvSpPr/>
          <p:nvPr/>
        </p:nvSpPr>
        <p:spPr>
          <a:xfrm rot="2651781">
            <a:off x="9239003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9180575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402504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43800" y="3467100"/>
            <a:ext cx="9525000" cy="811683"/>
            <a:chOff x="0" y="0"/>
            <a:chExt cx="740505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D7AC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43800" y="4491432"/>
            <a:ext cx="9525000" cy="811683"/>
            <a:chOff x="0" y="0"/>
            <a:chExt cx="740505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F6C9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43800" y="5515765"/>
            <a:ext cx="9525000" cy="811683"/>
            <a:chOff x="0" y="0"/>
            <a:chExt cx="740505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FA9B8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67832" y="6479157"/>
            <a:ext cx="9525000" cy="811683"/>
            <a:chOff x="0" y="0"/>
            <a:chExt cx="740505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B2C9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67832" y="7503490"/>
            <a:ext cx="9525000" cy="811683"/>
            <a:chOff x="0" y="0"/>
            <a:chExt cx="740505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EFC3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6871621" y="3586968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871621" y="4611300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871621" y="5635633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895653" y="6599025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895653" y="7623358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6"/>
                </a:lnTo>
                <a:lnTo>
                  <a:pt x="0" y="5719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981200" y="3681684"/>
            <a:ext cx="14782800" cy="361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2775"/>
              </a:lnSpc>
              <a:spcBef>
                <a:spcPct val="0"/>
              </a:spcBef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عدم استقرار الأنظمة السياسية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81200" y="4650357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الانقسامات السياسية والاجتماعية داخل هذه المنظمة.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33600" y="5728825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المورثات الاجتماعية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05232" y="6698285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غموض وجود الأنظمة واللوائح.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57400" y="7774557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عدم الاستفادة من التقدم العلمي والتكنلوجي في مجال إدارة التنمية.</a:t>
            </a:r>
          </a:p>
        </p:txBody>
      </p:sp>
      <p:grpSp>
        <p:nvGrpSpPr>
          <p:cNvPr id="35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36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3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42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45" name="Freeform 11"/>
          <p:cNvSpPr/>
          <p:nvPr/>
        </p:nvSpPr>
        <p:spPr>
          <a:xfrm rot="2651781">
            <a:off x="9239003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180575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172200" y="251732"/>
            <a:ext cx="6400800" cy="1462768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1"/>
          <p:cNvSpPr txBox="1"/>
          <p:nvPr/>
        </p:nvSpPr>
        <p:spPr>
          <a:xfrm>
            <a:off x="4876800" y="342900"/>
            <a:ext cx="9144000" cy="1238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معوقات القيادة الإدارية في الدول النامية</a:t>
            </a:r>
            <a:b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</a:br>
            <a:r>
              <a:rPr lang="en-US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Obstacles of leadership</a:t>
            </a:r>
          </a:p>
        </p:txBody>
      </p:sp>
      <p:sp>
        <p:nvSpPr>
          <p:cNvPr id="54" name="مستطيل 14"/>
          <p:cNvSpPr>
            <a:spLocks noChangeArrowheads="1"/>
          </p:cNvSpPr>
          <p:nvPr/>
        </p:nvSpPr>
        <p:spPr bwMode="auto">
          <a:xfrm>
            <a:off x="13106400" y="2400300"/>
            <a:ext cx="40543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8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العوائق البيئية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D5C5396-76B5-7966-FE6A-BDA3C04E4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808" y="4138037"/>
            <a:ext cx="6069164" cy="351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71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7944181" y="6200491"/>
            <a:ext cx="2806501" cy="2822345"/>
          </a:xfrm>
          <a:custGeom>
            <a:avLst/>
            <a:gdLst>
              <a:gd name="T0" fmla="*/ 776 w 1043"/>
              <a:gd name="T1" fmla="*/ 985 h 1423"/>
              <a:gd name="T2" fmla="*/ 860 w 1043"/>
              <a:gd name="T3" fmla="*/ 623 h 1423"/>
              <a:gd name="T4" fmla="*/ 953 w 1043"/>
              <a:gd name="T5" fmla="*/ 413 h 1423"/>
              <a:gd name="T6" fmla="*/ 1031 w 1043"/>
              <a:gd name="T7" fmla="*/ 243 h 1423"/>
              <a:gd name="T8" fmla="*/ 885 w 1043"/>
              <a:gd name="T9" fmla="*/ 383 h 1423"/>
              <a:gd name="T10" fmla="*/ 771 w 1043"/>
              <a:gd name="T11" fmla="*/ 485 h 1423"/>
              <a:gd name="T12" fmla="*/ 815 w 1043"/>
              <a:gd name="T13" fmla="*/ 293 h 1423"/>
              <a:gd name="T14" fmla="*/ 835 w 1043"/>
              <a:gd name="T15" fmla="*/ 70 h 1423"/>
              <a:gd name="T16" fmla="*/ 720 w 1043"/>
              <a:gd name="T17" fmla="*/ 306 h 1423"/>
              <a:gd name="T18" fmla="*/ 640 w 1043"/>
              <a:gd name="T19" fmla="*/ 426 h 1423"/>
              <a:gd name="T20" fmla="*/ 616 w 1043"/>
              <a:gd name="T21" fmla="*/ 232 h 1423"/>
              <a:gd name="T22" fmla="*/ 579 w 1043"/>
              <a:gd name="T23" fmla="*/ 1 h 1423"/>
              <a:gd name="T24" fmla="*/ 520 w 1043"/>
              <a:gd name="T25" fmla="*/ 216 h 1423"/>
              <a:gd name="T26" fmla="*/ 519 w 1043"/>
              <a:gd name="T27" fmla="*/ 419 h 1423"/>
              <a:gd name="T28" fmla="*/ 420 w 1043"/>
              <a:gd name="T29" fmla="*/ 222 h 1423"/>
              <a:gd name="T30" fmla="*/ 303 w 1043"/>
              <a:gd name="T31" fmla="*/ 63 h 1423"/>
              <a:gd name="T32" fmla="*/ 361 w 1043"/>
              <a:gd name="T33" fmla="*/ 381 h 1423"/>
              <a:gd name="T34" fmla="*/ 378 w 1043"/>
              <a:gd name="T35" fmla="*/ 613 h 1423"/>
              <a:gd name="T36" fmla="*/ 206 w 1043"/>
              <a:gd name="T37" fmla="*/ 583 h 1423"/>
              <a:gd name="T38" fmla="*/ 33 w 1043"/>
              <a:gd name="T39" fmla="*/ 574 h 1423"/>
              <a:gd name="T40" fmla="*/ 35 w 1043"/>
              <a:gd name="T41" fmla="*/ 643 h 1423"/>
              <a:gd name="T42" fmla="*/ 138 w 1043"/>
              <a:gd name="T43" fmla="*/ 682 h 1423"/>
              <a:gd name="T44" fmla="*/ 313 w 1043"/>
              <a:gd name="T45" fmla="*/ 832 h 1423"/>
              <a:gd name="T46" fmla="*/ 449 w 1043"/>
              <a:gd name="T47" fmla="*/ 974 h 1423"/>
              <a:gd name="T48" fmla="*/ 470 w 1043"/>
              <a:gd name="T49" fmla="*/ 1223 h 1423"/>
              <a:gd name="T50" fmla="*/ 469 w 1043"/>
              <a:gd name="T51" fmla="*/ 1423 h 1423"/>
              <a:gd name="T52" fmla="*/ 752 w 1043"/>
              <a:gd name="T53" fmla="*/ 1423 h 1423"/>
              <a:gd name="T54" fmla="*/ 776 w 1043"/>
              <a:gd name="T55" fmla="*/ 985 h 1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043" h="1423">
                <a:moveTo>
                  <a:pt x="776" y="985"/>
                </a:moveTo>
                <a:cubicBezTo>
                  <a:pt x="856" y="821"/>
                  <a:pt x="842" y="714"/>
                  <a:pt x="860" y="623"/>
                </a:cubicBezTo>
                <a:cubicBezTo>
                  <a:pt x="877" y="532"/>
                  <a:pt x="927" y="451"/>
                  <a:pt x="953" y="413"/>
                </a:cubicBezTo>
                <a:cubicBezTo>
                  <a:pt x="985" y="368"/>
                  <a:pt x="1043" y="271"/>
                  <a:pt x="1031" y="243"/>
                </a:cubicBezTo>
                <a:cubicBezTo>
                  <a:pt x="1008" y="187"/>
                  <a:pt x="935" y="315"/>
                  <a:pt x="885" y="383"/>
                </a:cubicBezTo>
                <a:cubicBezTo>
                  <a:pt x="835" y="452"/>
                  <a:pt x="787" y="488"/>
                  <a:pt x="771" y="485"/>
                </a:cubicBezTo>
                <a:cubicBezTo>
                  <a:pt x="754" y="481"/>
                  <a:pt x="788" y="383"/>
                  <a:pt x="815" y="293"/>
                </a:cubicBezTo>
                <a:cubicBezTo>
                  <a:pt x="858" y="145"/>
                  <a:pt x="882" y="81"/>
                  <a:pt x="835" y="70"/>
                </a:cubicBezTo>
                <a:cubicBezTo>
                  <a:pt x="777" y="56"/>
                  <a:pt x="753" y="219"/>
                  <a:pt x="720" y="306"/>
                </a:cubicBezTo>
                <a:cubicBezTo>
                  <a:pt x="691" y="386"/>
                  <a:pt x="671" y="429"/>
                  <a:pt x="640" y="426"/>
                </a:cubicBezTo>
                <a:cubicBezTo>
                  <a:pt x="627" y="425"/>
                  <a:pt x="618" y="363"/>
                  <a:pt x="616" y="232"/>
                </a:cubicBezTo>
                <a:cubicBezTo>
                  <a:pt x="612" y="41"/>
                  <a:pt x="608" y="0"/>
                  <a:pt x="579" y="1"/>
                </a:cubicBezTo>
                <a:cubicBezTo>
                  <a:pt x="511" y="4"/>
                  <a:pt x="524" y="118"/>
                  <a:pt x="520" y="216"/>
                </a:cubicBezTo>
                <a:cubicBezTo>
                  <a:pt x="517" y="314"/>
                  <a:pt x="528" y="416"/>
                  <a:pt x="519" y="419"/>
                </a:cubicBezTo>
                <a:cubicBezTo>
                  <a:pt x="482" y="436"/>
                  <a:pt x="457" y="312"/>
                  <a:pt x="420" y="222"/>
                </a:cubicBezTo>
                <a:cubicBezTo>
                  <a:pt x="384" y="132"/>
                  <a:pt x="358" y="4"/>
                  <a:pt x="303" y="63"/>
                </a:cubicBezTo>
                <a:cubicBezTo>
                  <a:pt x="263" y="106"/>
                  <a:pt x="318" y="276"/>
                  <a:pt x="361" y="381"/>
                </a:cubicBezTo>
                <a:cubicBezTo>
                  <a:pt x="403" y="486"/>
                  <a:pt x="422" y="570"/>
                  <a:pt x="378" y="613"/>
                </a:cubicBezTo>
                <a:cubicBezTo>
                  <a:pt x="318" y="672"/>
                  <a:pt x="278" y="628"/>
                  <a:pt x="206" y="583"/>
                </a:cubicBezTo>
                <a:cubicBezTo>
                  <a:pt x="135" y="538"/>
                  <a:pt x="67" y="536"/>
                  <a:pt x="33" y="574"/>
                </a:cubicBezTo>
                <a:cubicBezTo>
                  <a:pt x="0" y="612"/>
                  <a:pt x="16" y="650"/>
                  <a:pt x="35" y="643"/>
                </a:cubicBezTo>
                <a:cubicBezTo>
                  <a:pt x="53" y="636"/>
                  <a:pt x="80" y="644"/>
                  <a:pt x="138" y="682"/>
                </a:cubicBezTo>
                <a:cubicBezTo>
                  <a:pt x="196" y="720"/>
                  <a:pt x="225" y="781"/>
                  <a:pt x="313" y="832"/>
                </a:cubicBezTo>
                <a:cubicBezTo>
                  <a:pt x="400" y="882"/>
                  <a:pt x="425" y="913"/>
                  <a:pt x="449" y="974"/>
                </a:cubicBezTo>
                <a:cubicBezTo>
                  <a:pt x="473" y="1034"/>
                  <a:pt x="470" y="1223"/>
                  <a:pt x="470" y="1223"/>
                </a:cubicBezTo>
                <a:cubicBezTo>
                  <a:pt x="471" y="1289"/>
                  <a:pt x="471" y="1356"/>
                  <a:pt x="469" y="1423"/>
                </a:cubicBezTo>
                <a:cubicBezTo>
                  <a:pt x="752" y="1423"/>
                  <a:pt x="752" y="1423"/>
                  <a:pt x="752" y="1423"/>
                </a:cubicBezTo>
                <a:cubicBezTo>
                  <a:pt x="763" y="1157"/>
                  <a:pt x="776" y="985"/>
                  <a:pt x="776" y="985"/>
                </a:cubicBezTo>
                <a:close/>
              </a:path>
            </a:pathLst>
          </a:custGeom>
          <a:solidFill>
            <a:srgbClr val="884106"/>
          </a:solidFill>
          <a:ln w="12700">
            <a:noFill/>
          </a:ln>
        </p:spPr>
        <p:txBody>
          <a:bodyPr/>
          <a:lstStyle/>
          <a:p>
            <a:pPr>
              <a:defRPr/>
            </a:pPr>
            <a:endParaRPr lang="en-US" sz="27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grpSp>
        <p:nvGrpSpPr>
          <p:cNvPr id="70659" name="مجموعة 2"/>
          <p:cNvGrpSpPr>
            <a:grpSpLocks/>
          </p:cNvGrpSpPr>
          <p:nvPr/>
        </p:nvGrpSpPr>
        <p:grpSpPr bwMode="auto">
          <a:xfrm>
            <a:off x="12064073" y="7065850"/>
            <a:ext cx="2809875" cy="2969418"/>
            <a:chOff x="7177933" y="4378851"/>
            <a:chExt cx="1872000" cy="1980000"/>
          </a:xfrm>
        </p:grpSpPr>
        <p:sp>
          <p:nvSpPr>
            <p:cNvPr id="4" name="Freeform 40"/>
            <p:cNvSpPr>
              <a:spLocks/>
            </p:cNvSpPr>
            <p:nvPr/>
          </p:nvSpPr>
          <p:spPr bwMode="auto">
            <a:xfrm>
              <a:off x="7177933" y="4378851"/>
              <a:ext cx="1872000" cy="1980000"/>
            </a:xfrm>
            <a:custGeom>
              <a:avLst/>
              <a:gdLst>
                <a:gd name="connsiteX0" fmla="*/ 949105 w 2350520"/>
                <a:gd name="connsiteY0" fmla="*/ 335 h 2027827"/>
                <a:gd name="connsiteX1" fmla="*/ 1059262 w 2350520"/>
                <a:gd name="connsiteY1" fmla="*/ 1862 h 2027827"/>
                <a:gd name="connsiteX2" fmla="*/ 2292374 w 2350520"/>
                <a:gd name="connsiteY2" fmla="*/ 1306296 h 2027827"/>
                <a:gd name="connsiteX3" fmla="*/ 1569680 w 2350520"/>
                <a:gd name="connsiteY3" fmla="*/ 1912180 h 2027827"/>
                <a:gd name="connsiteX4" fmla="*/ 126677 w 2350520"/>
                <a:gd name="connsiteY4" fmla="*/ 1893172 h 2027827"/>
                <a:gd name="connsiteX5" fmla="*/ 405737 w 2350520"/>
                <a:gd name="connsiteY5" fmla="*/ 1672202 h 2027827"/>
                <a:gd name="connsiteX6" fmla="*/ 949105 w 2350520"/>
                <a:gd name="connsiteY6" fmla="*/ 335 h 2027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0520" h="2027827">
                  <a:moveTo>
                    <a:pt x="949105" y="335"/>
                  </a:moveTo>
                  <a:cubicBezTo>
                    <a:pt x="984757" y="-408"/>
                    <a:pt x="1021473" y="80"/>
                    <a:pt x="1059262" y="1862"/>
                  </a:cubicBezTo>
                  <a:cubicBezTo>
                    <a:pt x="2266138" y="56510"/>
                    <a:pt x="2476029" y="833468"/>
                    <a:pt x="2292374" y="1306296"/>
                  </a:cubicBezTo>
                  <a:cubicBezTo>
                    <a:pt x="2108719" y="1781499"/>
                    <a:pt x="1569680" y="1912180"/>
                    <a:pt x="1569680" y="1912180"/>
                  </a:cubicBezTo>
                  <a:cubicBezTo>
                    <a:pt x="815979" y="2183046"/>
                    <a:pt x="126677" y="1893172"/>
                    <a:pt x="126677" y="1893172"/>
                  </a:cubicBezTo>
                  <a:cubicBezTo>
                    <a:pt x="296021" y="1871788"/>
                    <a:pt x="405737" y="1672202"/>
                    <a:pt x="405737" y="1672202"/>
                  </a:cubicBezTo>
                  <a:cubicBezTo>
                    <a:pt x="-238919" y="1227961"/>
                    <a:pt x="-156098" y="23346"/>
                    <a:pt x="949105" y="335"/>
                  </a:cubicBez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bIns="411480" anchor="b"/>
            <a:lstStyle/>
            <a:p>
              <a:pPr algn="ctr" defTabSz="1828755">
                <a:defRPr/>
              </a:pPr>
              <a:endParaRPr lang="en-US" sz="2700" kern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sp>
          <p:nvSpPr>
            <p:cNvPr id="70679" name="مربع نص 11"/>
            <p:cNvSpPr txBox="1">
              <a:spLocks noChangeArrowheads="1"/>
            </p:cNvSpPr>
            <p:nvPr/>
          </p:nvSpPr>
          <p:spPr bwMode="auto">
            <a:xfrm>
              <a:off x="7346950" y="4876006"/>
              <a:ext cx="1387475" cy="36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ar-SA" altLang="en-US" sz="3000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70660" name="مجموعة 5"/>
          <p:cNvGrpSpPr>
            <a:grpSpLocks/>
          </p:cNvGrpSpPr>
          <p:nvPr/>
        </p:nvGrpSpPr>
        <p:grpSpPr bwMode="auto">
          <a:xfrm>
            <a:off x="10637705" y="3782106"/>
            <a:ext cx="2807493" cy="2969420"/>
            <a:chOff x="5880837" y="2565400"/>
            <a:chExt cx="1872000" cy="1980000"/>
          </a:xfrm>
        </p:grpSpPr>
        <p:sp>
          <p:nvSpPr>
            <p:cNvPr id="7" name="Freeform 39"/>
            <p:cNvSpPr>
              <a:spLocks/>
            </p:cNvSpPr>
            <p:nvPr/>
          </p:nvSpPr>
          <p:spPr bwMode="auto">
            <a:xfrm>
              <a:off x="5880837" y="2565400"/>
              <a:ext cx="1872000" cy="1980000"/>
            </a:xfrm>
            <a:custGeom>
              <a:avLst/>
              <a:gdLst>
                <a:gd name="connsiteX0" fmla="*/ 1293571 w 2556178"/>
                <a:gd name="connsiteY0" fmla="*/ 31 h 2668084"/>
                <a:gd name="connsiteX1" fmla="*/ 2554851 w 2556178"/>
                <a:gd name="connsiteY1" fmla="*/ 1067266 h 2668084"/>
                <a:gd name="connsiteX2" fmla="*/ 954440 w 2556178"/>
                <a:gd name="connsiteY2" fmla="*/ 2668084 h 2668084"/>
                <a:gd name="connsiteX3" fmla="*/ 1159560 w 2556178"/>
                <a:gd name="connsiteY3" fmla="*/ 2271442 h 2668084"/>
                <a:gd name="connsiteX4" fmla="*/ 57637 w 2556178"/>
                <a:gd name="connsiteY4" fmla="*/ 1447282 h 2668084"/>
                <a:gd name="connsiteX5" fmla="*/ 501268 w 2556178"/>
                <a:gd name="connsiteY5" fmla="*/ 190854 h 2668084"/>
                <a:gd name="connsiteX6" fmla="*/ 1293571 w 2556178"/>
                <a:gd name="connsiteY6" fmla="*/ 31 h 266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6178" h="2668084">
                  <a:moveTo>
                    <a:pt x="1293571" y="31"/>
                  </a:moveTo>
                  <a:cubicBezTo>
                    <a:pt x="1910014" y="-3598"/>
                    <a:pt x="2518777" y="311242"/>
                    <a:pt x="2554851" y="1067266"/>
                  </a:cubicBezTo>
                  <a:cubicBezTo>
                    <a:pt x="2607324" y="2164563"/>
                    <a:pt x="1088006" y="2668084"/>
                    <a:pt x="954440" y="2668084"/>
                  </a:cubicBezTo>
                  <a:cubicBezTo>
                    <a:pt x="954440" y="2668084"/>
                    <a:pt x="1123783" y="2447200"/>
                    <a:pt x="1159560" y="2271442"/>
                  </a:cubicBezTo>
                  <a:cubicBezTo>
                    <a:pt x="1159560" y="2271442"/>
                    <a:pt x="207899" y="2297568"/>
                    <a:pt x="57637" y="1447282"/>
                  </a:cubicBezTo>
                  <a:cubicBezTo>
                    <a:pt x="57637" y="1447282"/>
                    <a:pt x="-235732" y="580370"/>
                    <a:pt x="501268" y="190854"/>
                  </a:cubicBezTo>
                  <a:cubicBezTo>
                    <a:pt x="731581" y="69130"/>
                    <a:pt x="1013369" y="1681"/>
                    <a:pt x="1293571" y="31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bIns="411480" anchor="b"/>
            <a:lstStyle/>
            <a:p>
              <a:pPr algn="ctr" defTabSz="1828755">
                <a:defRPr/>
              </a:pPr>
              <a:endParaRPr lang="en-US" sz="2700" kern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sp>
          <p:nvSpPr>
            <p:cNvPr id="70677" name="مربع نص 12"/>
            <p:cNvSpPr txBox="1">
              <a:spLocks noChangeArrowheads="1"/>
            </p:cNvSpPr>
            <p:nvPr/>
          </p:nvSpPr>
          <p:spPr bwMode="auto">
            <a:xfrm>
              <a:off x="5993569" y="2911542"/>
              <a:ext cx="1597933" cy="89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lvl="1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ar-SA" altLang="en-US" sz="2700" dirty="0">
                  <a:latin typeface="Tajawal" panose="00000500000000000000" pitchFamily="2" charset="-78"/>
                  <a:cs typeface="Tajawal" panose="00000500000000000000" pitchFamily="2" charset="-78"/>
                </a:rPr>
                <a:t>عدم سلامة طرق وأساليب اختيار القيادات</a:t>
              </a:r>
            </a:p>
          </p:txBody>
        </p:sp>
      </p:grpSp>
      <p:grpSp>
        <p:nvGrpSpPr>
          <p:cNvPr id="70661" name="مجموعة 8"/>
          <p:cNvGrpSpPr>
            <a:grpSpLocks/>
          </p:cNvGrpSpPr>
          <p:nvPr/>
        </p:nvGrpSpPr>
        <p:grpSpPr bwMode="auto">
          <a:xfrm>
            <a:off x="7706386" y="2591483"/>
            <a:ext cx="2807495" cy="2969418"/>
            <a:chOff x="3040858" y="3765471"/>
            <a:chExt cx="1872000" cy="1980000"/>
          </a:xfrm>
        </p:grpSpPr>
        <p:sp>
          <p:nvSpPr>
            <p:cNvPr id="10" name="Freeform 38"/>
            <p:cNvSpPr>
              <a:spLocks/>
            </p:cNvSpPr>
            <p:nvPr/>
          </p:nvSpPr>
          <p:spPr bwMode="auto">
            <a:xfrm>
              <a:off x="3040858" y="3765471"/>
              <a:ext cx="1872000" cy="1980000"/>
            </a:xfrm>
            <a:custGeom>
              <a:avLst/>
              <a:gdLst>
                <a:gd name="connsiteX0" fmla="*/ 1817850 w 2879348"/>
                <a:gd name="connsiteY0" fmla="*/ 408 h 3065675"/>
                <a:gd name="connsiteX1" fmla="*/ 2794423 w 2879348"/>
                <a:gd name="connsiteY1" fmla="*/ 708777 h 3065675"/>
                <a:gd name="connsiteX2" fmla="*/ 2195910 w 2879348"/>
                <a:gd name="connsiteY2" fmla="*/ 2284002 h 3065675"/>
                <a:gd name="connsiteX3" fmla="*/ 1888308 w 2879348"/>
                <a:gd name="connsiteY3" fmla="*/ 3065675 h 3065675"/>
                <a:gd name="connsiteX4" fmla="*/ 1552091 w 2879348"/>
                <a:gd name="connsiteY4" fmla="*/ 2619005 h 3065675"/>
                <a:gd name="connsiteX5" fmla="*/ 233455 w 2879348"/>
                <a:gd name="connsiteY5" fmla="*/ 2231732 h 3065675"/>
                <a:gd name="connsiteX6" fmla="*/ 1003653 w 2879348"/>
                <a:gd name="connsiteY6" fmla="*/ 216964 h 3065675"/>
                <a:gd name="connsiteX7" fmla="*/ 1817850 w 2879348"/>
                <a:gd name="connsiteY7" fmla="*/ 408 h 306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9348" h="3065675">
                  <a:moveTo>
                    <a:pt x="1817850" y="408"/>
                  </a:moveTo>
                  <a:cubicBezTo>
                    <a:pt x="2201657" y="10066"/>
                    <a:pt x="2585182" y="192908"/>
                    <a:pt x="2794423" y="708777"/>
                  </a:cubicBezTo>
                  <a:cubicBezTo>
                    <a:pt x="3166407" y="1625876"/>
                    <a:pt x="2195910" y="2284002"/>
                    <a:pt x="2195910" y="2284002"/>
                  </a:cubicBezTo>
                  <a:cubicBezTo>
                    <a:pt x="2293675" y="2552479"/>
                    <a:pt x="1888308" y="3065675"/>
                    <a:pt x="1888308" y="3065675"/>
                  </a:cubicBezTo>
                  <a:cubicBezTo>
                    <a:pt x="1826310" y="2483578"/>
                    <a:pt x="1552091" y="2619005"/>
                    <a:pt x="1552091" y="2619005"/>
                  </a:cubicBezTo>
                  <a:cubicBezTo>
                    <a:pt x="1552091" y="2619005"/>
                    <a:pt x="908273" y="3155959"/>
                    <a:pt x="233455" y="2231732"/>
                  </a:cubicBezTo>
                  <a:cubicBezTo>
                    <a:pt x="-438978" y="1307505"/>
                    <a:pt x="505290" y="506825"/>
                    <a:pt x="1003653" y="216964"/>
                  </a:cubicBezTo>
                  <a:cubicBezTo>
                    <a:pt x="1220644" y="90150"/>
                    <a:pt x="1519333" y="-7104"/>
                    <a:pt x="1817850" y="408"/>
                  </a:cubicBez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bIns="411480" anchor="b"/>
            <a:lstStyle/>
            <a:p>
              <a:pPr algn="ctr" defTabSz="1828755">
                <a:defRPr/>
              </a:pPr>
              <a:endParaRPr lang="en-US" sz="2700" kern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sp>
          <p:nvSpPr>
            <p:cNvPr id="70675" name="مربع نص 13"/>
            <p:cNvSpPr txBox="1">
              <a:spLocks noChangeArrowheads="1"/>
            </p:cNvSpPr>
            <p:nvPr/>
          </p:nvSpPr>
          <p:spPr bwMode="auto">
            <a:xfrm>
              <a:off x="3177407" y="4373602"/>
              <a:ext cx="1565761" cy="615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2700" dirty="0">
                  <a:latin typeface="Tajawal" panose="00000500000000000000" pitchFamily="2" charset="-78"/>
                  <a:cs typeface="Tajawal" panose="00000500000000000000" pitchFamily="2" charset="-78"/>
                </a:rPr>
                <a:t>خوف القيادات من المسئولية.</a:t>
              </a:r>
            </a:p>
          </p:txBody>
        </p:sp>
      </p:grpSp>
      <p:sp>
        <p:nvSpPr>
          <p:cNvPr id="70664" name="مستطيل 14"/>
          <p:cNvSpPr>
            <a:spLocks noChangeArrowheads="1"/>
          </p:cNvSpPr>
          <p:nvPr/>
        </p:nvSpPr>
        <p:spPr bwMode="auto">
          <a:xfrm>
            <a:off x="7169945" y="2028824"/>
            <a:ext cx="97882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000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المعوقات النابعة من وضع القيادات الإدارية</a:t>
            </a:r>
          </a:p>
        </p:txBody>
      </p:sp>
      <p:grpSp>
        <p:nvGrpSpPr>
          <p:cNvPr id="70666" name="مجموعة 16"/>
          <p:cNvGrpSpPr>
            <a:grpSpLocks/>
          </p:cNvGrpSpPr>
          <p:nvPr/>
        </p:nvGrpSpPr>
        <p:grpSpPr bwMode="auto">
          <a:xfrm>
            <a:off x="3336793" y="7065851"/>
            <a:ext cx="2809875" cy="2969419"/>
            <a:chOff x="3152033" y="4531251"/>
            <a:chExt cx="1872000" cy="1979288"/>
          </a:xfrm>
        </p:grpSpPr>
        <p:sp>
          <p:nvSpPr>
            <p:cNvPr id="18" name="Freeform 40"/>
            <p:cNvSpPr>
              <a:spLocks/>
            </p:cNvSpPr>
            <p:nvPr/>
          </p:nvSpPr>
          <p:spPr bwMode="auto">
            <a:xfrm flipH="1">
              <a:off x="3152033" y="4531251"/>
              <a:ext cx="1872000" cy="1979288"/>
            </a:xfrm>
            <a:custGeom>
              <a:avLst/>
              <a:gdLst>
                <a:gd name="connsiteX0" fmla="*/ 949105 w 2350520"/>
                <a:gd name="connsiteY0" fmla="*/ 335 h 2027827"/>
                <a:gd name="connsiteX1" fmla="*/ 1059262 w 2350520"/>
                <a:gd name="connsiteY1" fmla="*/ 1862 h 2027827"/>
                <a:gd name="connsiteX2" fmla="*/ 2292374 w 2350520"/>
                <a:gd name="connsiteY2" fmla="*/ 1306296 h 2027827"/>
                <a:gd name="connsiteX3" fmla="*/ 1569680 w 2350520"/>
                <a:gd name="connsiteY3" fmla="*/ 1912180 h 2027827"/>
                <a:gd name="connsiteX4" fmla="*/ 126677 w 2350520"/>
                <a:gd name="connsiteY4" fmla="*/ 1893172 h 2027827"/>
                <a:gd name="connsiteX5" fmla="*/ 405737 w 2350520"/>
                <a:gd name="connsiteY5" fmla="*/ 1672202 h 2027827"/>
                <a:gd name="connsiteX6" fmla="*/ 949105 w 2350520"/>
                <a:gd name="connsiteY6" fmla="*/ 335 h 2027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0520" h="2027827">
                  <a:moveTo>
                    <a:pt x="949105" y="335"/>
                  </a:moveTo>
                  <a:cubicBezTo>
                    <a:pt x="984757" y="-408"/>
                    <a:pt x="1021473" y="80"/>
                    <a:pt x="1059262" y="1862"/>
                  </a:cubicBezTo>
                  <a:cubicBezTo>
                    <a:pt x="2266138" y="56510"/>
                    <a:pt x="2476029" y="833468"/>
                    <a:pt x="2292374" y="1306296"/>
                  </a:cubicBezTo>
                  <a:cubicBezTo>
                    <a:pt x="2108719" y="1781499"/>
                    <a:pt x="1569680" y="1912180"/>
                    <a:pt x="1569680" y="1912180"/>
                  </a:cubicBezTo>
                  <a:cubicBezTo>
                    <a:pt x="815979" y="2183046"/>
                    <a:pt x="126677" y="1893172"/>
                    <a:pt x="126677" y="1893172"/>
                  </a:cubicBezTo>
                  <a:cubicBezTo>
                    <a:pt x="296021" y="1871788"/>
                    <a:pt x="405737" y="1672202"/>
                    <a:pt x="405737" y="1672202"/>
                  </a:cubicBezTo>
                  <a:cubicBezTo>
                    <a:pt x="-238919" y="1227961"/>
                    <a:pt x="-156098" y="23346"/>
                    <a:pt x="949105" y="335"/>
                  </a:cubicBez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bIns="411480" anchor="b"/>
            <a:lstStyle/>
            <a:p>
              <a:pPr algn="ctr" defTabSz="1828755">
                <a:defRPr/>
              </a:pPr>
              <a:endParaRPr lang="en-US" sz="2700" kern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sp>
          <p:nvSpPr>
            <p:cNvPr id="70673" name="مربع نص 11"/>
            <p:cNvSpPr txBox="1">
              <a:spLocks noChangeArrowheads="1"/>
            </p:cNvSpPr>
            <p:nvPr/>
          </p:nvSpPr>
          <p:spPr bwMode="auto">
            <a:xfrm>
              <a:off x="3305917" y="4699297"/>
              <a:ext cx="1641305" cy="144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lvl="1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ar-SA" altLang="en-US" sz="2700" dirty="0">
                  <a:latin typeface="Tajawal" panose="00000500000000000000" pitchFamily="2" charset="-78"/>
                  <a:cs typeface="Tajawal" panose="00000500000000000000" pitchFamily="2" charset="-78"/>
                </a:rPr>
                <a:t>اعتمادها على الخبرة الشخصية والاستشارة الاجنبية</a:t>
              </a:r>
            </a:p>
          </p:txBody>
        </p:sp>
      </p:grpSp>
      <p:grpSp>
        <p:nvGrpSpPr>
          <p:cNvPr id="70667" name="مجموعة 19"/>
          <p:cNvGrpSpPr>
            <a:grpSpLocks/>
          </p:cNvGrpSpPr>
          <p:nvPr/>
        </p:nvGrpSpPr>
        <p:grpSpPr bwMode="auto">
          <a:xfrm flipH="1">
            <a:off x="4727443" y="3782106"/>
            <a:ext cx="2809875" cy="2969420"/>
            <a:chOff x="5845276" y="2733532"/>
            <a:chExt cx="1872000" cy="1980000"/>
          </a:xfrm>
        </p:grpSpPr>
        <p:sp>
          <p:nvSpPr>
            <p:cNvPr id="21" name="Freeform 39"/>
            <p:cNvSpPr>
              <a:spLocks/>
            </p:cNvSpPr>
            <p:nvPr/>
          </p:nvSpPr>
          <p:spPr bwMode="auto">
            <a:xfrm>
              <a:off x="5845276" y="2733532"/>
              <a:ext cx="1872000" cy="1980000"/>
            </a:xfrm>
            <a:custGeom>
              <a:avLst/>
              <a:gdLst>
                <a:gd name="connsiteX0" fmla="*/ 1293571 w 2556178"/>
                <a:gd name="connsiteY0" fmla="*/ 31 h 2668084"/>
                <a:gd name="connsiteX1" fmla="*/ 2554851 w 2556178"/>
                <a:gd name="connsiteY1" fmla="*/ 1067266 h 2668084"/>
                <a:gd name="connsiteX2" fmla="*/ 954440 w 2556178"/>
                <a:gd name="connsiteY2" fmla="*/ 2668084 h 2668084"/>
                <a:gd name="connsiteX3" fmla="*/ 1159560 w 2556178"/>
                <a:gd name="connsiteY3" fmla="*/ 2271442 h 2668084"/>
                <a:gd name="connsiteX4" fmla="*/ 57637 w 2556178"/>
                <a:gd name="connsiteY4" fmla="*/ 1447282 h 2668084"/>
                <a:gd name="connsiteX5" fmla="*/ 501268 w 2556178"/>
                <a:gd name="connsiteY5" fmla="*/ 190854 h 2668084"/>
                <a:gd name="connsiteX6" fmla="*/ 1293571 w 2556178"/>
                <a:gd name="connsiteY6" fmla="*/ 31 h 266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6178" h="2668084">
                  <a:moveTo>
                    <a:pt x="1293571" y="31"/>
                  </a:moveTo>
                  <a:cubicBezTo>
                    <a:pt x="1910014" y="-3598"/>
                    <a:pt x="2518777" y="311242"/>
                    <a:pt x="2554851" y="1067266"/>
                  </a:cubicBezTo>
                  <a:cubicBezTo>
                    <a:pt x="2607324" y="2164563"/>
                    <a:pt x="1088006" y="2668084"/>
                    <a:pt x="954440" y="2668084"/>
                  </a:cubicBezTo>
                  <a:cubicBezTo>
                    <a:pt x="954440" y="2668084"/>
                    <a:pt x="1123783" y="2447200"/>
                    <a:pt x="1159560" y="2271442"/>
                  </a:cubicBezTo>
                  <a:cubicBezTo>
                    <a:pt x="1159560" y="2271442"/>
                    <a:pt x="207899" y="2297568"/>
                    <a:pt x="57637" y="1447282"/>
                  </a:cubicBezTo>
                  <a:cubicBezTo>
                    <a:pt x="57637" y="1447282"/>
                    <a:pt x="-235732" y="580370"/>
                    <a:pt x="501268" y="190854"/>
                  </a:cubicBezTo>
                  <a:cubicBezTo>
                    <a:pt x="731581" y="69130"/>
                    <a:pt x="1013369" y="1681"/>
                    <a:pt x="1293571" y="31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bIns="411480" anchor="b"/>
            <a:lstStyle/>
            <a:p>
              <a:pPr algn="ctr" defTabSz="1828755">
                <a:defRPr/>
              </a:pPr>
              <a:endParaRPr lang="en-US" sz="2700" kern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sp>
          <p:nvSpPr>
            <p:cNvPr id="70671" name="مربع نص 12"/>
            <p:cNvSpPr txBox="1">
              <a:spLocks noChangeArrowheads="1"/>
            </p:cNvSpPr>
            <p:nvPr/>
          </p:nvSpPr>
          <p:spPr bwMode="auto">
            <a:xfrm>
              <a:off x="5927385" y="3181294"/>
              <a:ext cx="1597933" cy="89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lvl="1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ar-SA" altLang="en-US" sz="2700" dirty="0">
                  <a:latin typeface="Tajawal" panose="00000500000000000000" pitchFamily="2" charset="-78"/>
                  <a:cs typeface="Tajawal" panose="00000500000000000000" pitchFamily="2" charset="-78"/>
                </a:rPr>
                <a:t>عدم الاحساس بالأمان الوظيفي والنفسي.</a:t>
              </a:r>
            </a:p>
          </p:txBody>
        </p:sp>
      </p:grpSp>
      <p:sp>
        <p:nvSpPr>
          <p:cNvPr id="70668" name="مستطيل 22"/>
          <p:cNvSpPr>
            <a:spLocks noChangeArrowheads="1"/>
          </p:cNvSpPr>
          <p:nvPr/>
        </p:nvSpPr>
        <p:spPr bwMode="auto">
          <a:xfrm>
            <a:off x="12330773" y="7882618"/>
            <a:ext cx="2286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700" dirty="0">
                <a:latin typeface="Tajawal" panose="00000500000000000000" pitchFamily="2" charset="-78"/>
                <a:cs typeface="Tajawal" panose="00000500000000000000" pitchFamily="2" charset="-78"/>
              </a:rPr>
              <a:t>عدم توافر الكوادر القيادية الفعالة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25" name="Freeform 24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27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28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sp>
          <p:nvSpPr>
            <p:cNvPr id="29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grpSp>
        <p:nvGrpSpPr>
          <p:cNvPr id="30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31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sp>
          <p:nvSpPr>
            <p:cNvPr id="32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6172200" y="251732"/>
            <a:ext cx="6400800" cy="1462768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51"/>
          <p:cNvSpPr txBox="1"/>
          <p:nvPr/>
        </p:nvSpPr>
        <p:spPr>
          <a:xfrm>
            <a:off x="4876800" y="342900"/>
            <a:ext cx="9144000" cy="1238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معوقات القيادة الإدارية في الدول النامية</a:t>
            </a:r>
            <a:b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</a:br>
            <a:r>
              <a:rPr lang="en-US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Obstacles of leadership</a:t>
            </a: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36" name="Freeform 11"/>
          <p:cNvSpPr/>
          <p:nvPr/>
        </p:nvSpPr>
        <p:spPr>
          <a:xfrm rot="2651781">
            <a:off x="9491181" y="9640404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9421378" y="9575512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66084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1058537"/>
              </p:ext>
            </p:extLst>
          </p:nvPr>
        </p:nvGraphicFramePr>
        <p:xfrm>
          <a:off x="838200" y="2095500"/>
          <a:ext cx="15621000" cy="723991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1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>
                      <a:lvl1pPr marL="71438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Leadership</a:t>
                      </a:r>
                      <a:endParaRPr kumimoji="0" lang="en-SG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763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763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القيادة</a:t>
                      </a:r>
                      <a:endParaRPr kumimoji="0" lang="en-SG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108">
                <a:tc>
                  <a:txBody>
                    <a:bodyPr/>
                    <a:lstStyle>
                      <a:lvl1pPr marL="71438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Democratic Leadership</a:t>
                      </a:r>
                      <a:endParaRPr kumimoji="0" lang="en-SG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763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763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القيادة الديمقراطية</a:t>
                      </a:r>
                      <a:endParaRPr kumimoji="0" lang="en-SG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108">
                <a:tc>
                  <a:txBody>
                    <a:bodyPr/>
                    <a:lstStyle>
                      <a:lvl1pPr marL="71438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Autocratic Leadership</a:t>
                      </a:r>
                      <a:endParaRPr kumimoji="0" lang="en-SG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763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763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القيادة الأوتوقراطي</a:t>
                      </a:r>
                      <a:endParaRPr kumimoji="0" lang="en-SG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137">
                <a:tc>
                  <a:txBody>
                    <a:bodyPr/>
                    <a:lstStyle>
                      <a:lvl1pPr marL="71438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Task Oriented Leader</a:t>
                      </a:r>
                      <a:endParaRPr kumimoji="0" lang="en-SG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763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763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القائد الذي يهتم بالمهمة</a:t>
                      </a:r>
                      <a:endParaRPr kumimoji="0" lang="en-SG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7108">
                <a:tc>
                  <a:txBody>
                    <a:bodyPr/>
                    <a:lstStyle>
                      <a:lvl1pPr marL="71438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Relationship Oriented Leader</a:t>
                      </a:r>
                      <a:endParaRPr kumimoji="0" lang="en-SG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763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763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القائد الذي يهتم بالعلاقات</a:t>
                      </a:r>
                      <a:endParaRPr kumimoji="0" lang="en-SG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7108">
                <a:tc>
                  <a:txBody>
                    <a:bodyPr/>
                    <a:lstStyle>
                      <a:lvl1pPr marL="71438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Directive Leadership</a:t>
                      </a:r>
                      <a:endParaRPr kumimoji="0" lang="en-SG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763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763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القيادة الموجهة</a:t>
                      </a:r>
                      <a:endParaRPr kumimoji="0" lang="en-SG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137">
                <a:tc>
                  <a:txBody>
                    <a:bodyPr/>
                    <a:lstStyle>
                      <a:lvl1pPr marL="71438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Supportive Leadership</a:t>
                      </a:r>
                      <a:endParaRPr kumimoji="0" lang="en-SG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763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763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القيادة الداعمة</a:t>
                      </a:r>
                      <a:endParaRPr kumimoji="0" lang="en-SG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185193"/>
                  </a:ext>
                </a:extLst>
              </a:tr>
              <a:tr h="617137">
                <a:tc>
                  <a:txBody>
                    <a:bodyPr/>
                    <a:lstStyle>
                      <a:lvl1pPr marL="71438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Participative Leadership</a:t>
                      </a:r>
                      <a:endParaRPr kumimoji="0" lang="en-SG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763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763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القيادة المشاركة</a:t>
                      </a:r>
                      <a:endParaRPr kumimoji="0" lang="en-SG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553169"/>
                  </a:ext>
                </a:extLst>
              </a:tr>
              <a:tr h="617137">
                <a:tc>
                  <a:txBody>
                    <a:bodyPr/>
                    <a:lstStyle>
                      <a:lvl1pPr marL="71438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Achievement – Oriented Leadership</a:t>
                      </a:r>
                      <a:endParaRPr kumimoji="0" lang="en-SG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763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763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القيادة التي تهتم بالإنجاز</a:t>
                      </a:r>
                      <a:endParaRPr kumimoji="0" lang="en-SG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500539"/>
                  </a:ext>
                </a:extLst>
              </a:tr>
              <a:tr h="617137">
                <a:tc>
                  <a:txBody>
                    <a:bodyPr/>
                    <a:lstStyle>
                      <a:lvl1pPr marL="71438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Bureaucracy</a:t>
                      </a:r>
                      <a:endParaRPr kumimoji="0" lang="en-SG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4763" indent="-47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763" marR="0" lvl="0" indent="-4763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البيروقراطية</a:t>
                      </a:r>
                      <a:endParaRPr kumimoji="0" lang="en-SG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81717"/>
                        </a:solidFill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0" marR="70030" marT="60558" marB="0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398531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7162800" y="219075"/>
            <a:ext cx="47244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1"/>
          <p:cNvSpPr txBox="1"/>
          <p:nvPr/>
        </p:nvSpPr>
        <p:spPr>
          <a:xfrm>
            <a:off x="4572000" y="0"/>
            <a:ext cx="9982200" cy="92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المصطلحات</a:t>
            </a:r>
          </a:p>
        </p:txBody>
      </p:sp>
      <p:grpSp>
        <p:nvGrpSpPr>
          <p:cNvPr id="1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1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16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1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2" name="Freeform 11"/>
          <p:cNvSpPr/>
          <p:nvPr/>
        </p:nvSpPr>
        <p:spPr>
          <a:xfrm rot="2651781">
            <a:off x="9239003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180575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73323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7109187"/>
            <a:ext cx="1028700" cy="3177813"/>
            <a:chOff x="0" y="0"/>
            <a:chExt cx="812800" cy="2510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109187"/>
            <a:ext cx="11842469" cy="3177813"/>
            <a:chOff x="0" y="0"/>
            <a:chExt cx="9357013" cy="25108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57013" cy="2510865"/>
            </a:xfrm>
            <a:custGeom>
              <a:avLst/>
              <a:gdLst/>
              <a:ahLst/>
              <a:cxnLst/>
              <a:rect l="l" t="t" r="r" b="b"/>
              <a:pathLst>
                <a:path w="9357013" h="2510865">
                  <a:moveTo>
                    <a:pt x="0" y="0"/>
                  </a:moveTo>
                  <a:lnTo>
                    <a:pt x="9357013" y="0"/>
                  </a:lnTo>
                  <a:lnTo>
                    <a:pt x="9357013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357013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609914" y="0"/>
            <a:ext cx="1694792" cy="10287000"/>
            <a:chOff x="0" y="0"/>
            <a:chExt cx="446365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853887" y="786854"/>
            <a:ext cx="1977164" cy="197716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9699" y="0"/>
                  </a:moveTo>
                  <a:lnTo>
                    <a:pt x="613101" y="0"/>
                  </a:lnTo>
                  <a:cubicBezTo>
                    <a:pt x="666064" y="0"/>
                    <a:pt x="716859" y="21040"/>
                    <a:pt x="754309" y="58491"/>
                  </a:cubicBezTo>
                  <a:cubicBezTo>
                    <a:pt x="791760" y="95941"/>
                    <a:pt x="812800" y="146736"/>
                    <a:pt x="812800" y="199699"/>
                  </a:cubicBezTo>
                  <a:lnTo>
                    <a:pt x="812800" y="613101"/>
                  </a:lnTo>
                  <a:cubicBezTo>
                    <a:pt x="812800" y="666064"/>
                    <a:pt x="791760" y="716859"/>
                    <a:pt x="754309" y="754309"/>
                  </a:cubicBezTo>
                  <a:cubicBezTo>
                    <a:pt x="716859" y="791760"/>
                    <a:pt x="666064" y="812800"/>
                    <a:pt x="613101" y="812800"/>
                  </a:cubicBezTo>
                  <a:lnTo>
                    <a:pt x="199699" y="812800"/>
                  </a:lnTo>
                  <a:cubicBezTo>
                    <a:pt x="146736" y="812800"/>
                    <a:pt x="95941" y="791760"/>
                    <a:pt x="58491" y="754309"/>
                  </a:cubicBezTo>
                  <a:cubicBezTo>
                    <a:pt x="21040" y="716859"/>
                    <a:pt x="0" y="666064"/>
                    <a:pt x="0" y="613101"/>
                  </a:cubicBezTo>
                  <a:lnTo>
                    <a:pt x="0" y="199699"/>
                  </a:lnTo>
                  <a:cubicBezTo>
                    <a:pt x="0" y="146736"/>
                    <a:pt x="21040" y="95941"/>
                    <a:pt x="58491" y="58491"/>
                  </a:cubicBezTo>
                  <a:cubicBezTo>
                    <a:pt x="95941" y="21040"/>
                    <a:pt x="146736" y="0"/>
                    <a:pt x="199699" y="0"/>
                  </a:cubicBezTo>
                  <a:close/>
                </a:path>
              </a:pathLst>
            </a:custGeom>
            <a:solidFill>
              <a:srgbClr val="795B12">
                <a:alpha val="2980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84493" y="9014056"/>
            <a:ext cx="2545888" cy="254588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2194959" y="2206326"/>
            <a:ext cx="4711851" cy="7427548"/>
          </a:xfrm>
          <a:custGeom>
            <a:avLst/>
            <a:gdLst/>
            <a:ahLst/>
            <a:cxnLst/>
            <a:rect l="l" t="t" r="r" b="b"/>
            <a:pathLst>
              <a:path w="4711851" h="7427548">
                <a:moveTo>
                  <a:pt x="0" y="0"/>
                </a:moveTo>
                <a:lnTo>
                  <a:pt x="4711851" y="0"/>
                </a:lnTo>
                <a:lnTo>
                  <a:pt x="4711851" y="7427547"/>
                </a:lnTo>
                <a:lnTo>
                  <a:pt x="0" y="7427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0D678B1C-ECFD-F9A6-20AE-83A6E6614F6A}"/>
              </a:ext>
            </a:extLst>
          </p:cNvPr>
          <p:cNvSpPr/>
          <p:nvPr/>
        </p:nvSpPr>
        <p:spPr>
          <a:xfrm>
            <a:off x="1381190" y="7436114"/>
            <a:ext cx="2457037" cy="2475737"/>
          </a:xfrm>
          <a:custGeom>
            <a:avLst/>
            <a:gdLst/>
            <a:ahLst/>
            <a:cxnLst/>
            <a:rect l="l" t="t" r="r" b="b"/>
            <a:pathLst>
              <a:path w="2165766" h="2262787">
                <a:moveTo>
                  <a:pt x="0" y="0"/>
                </a:moveTo>
                <a:lnTo>
                  <a:pt x="2165766" y="0"/>
                </a:lnTo>
                <a:lnTo>
                  <a:pt x="2165766" y="2262788"/>
                </a:lnTo>
                <a:lnTo>
                  <a:pt x="0" y="2262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748" t="-38645" r="-44844" b="-4090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2A99DA-DB13-4D3A-3342-352C8451F247}"/>
              </a:ext>
            </a:extLst>
          </p:cNvPr>
          <p:cNvSpPr txBox="1"/>
          <p:nvPr/>
        </p:nvSpPr>
        <p:spPr>
          <a:xfrm>
            <a:off x="4627465" y="76031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9LT Bukra Bold" panose="000B0903020204020204" pitchFamily="34" charset="-78"/>
                <a:ea typeface="+mn-ea"/>
                <a:cs typeface="29LT Bukra Bold" panose="000B0903020204020204" pitchFamily="34" charset="-78"/>
              </a:rPr>
              <a:t>لمزيد من الوسائل والكتب: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7693F-2F24-27C1-3760-DEDB667478E3}"/>
              </a:ext>
            </a:extLst>
          </p:cNvPr>
          <p:cNvSpPr txBox="1"/>
          <p:nvPr/>
        </p:nvSpPr>
        <p:spPr>
          <a:xfrm>
            <a:off x="2857574" y="2540876"/>
            <a:ext cx="7632450" cy="666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9LT Bukra Bold" panose="000B0903020204020204" pitchFamily="34" charset="-78"/>
                <a:ea typeface="+mn-ea"/>
                <a:cs typeface="29LT Bukra Bold" panose="000B0903020204020204" pitchFamily="34" charset="-78"/>
              </a:rPr>
              <a:t>شكرًا لحسن استماعكم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CE79E880-FD3E-5C85-765D-944C7E1953B2}"/>
              </a:ext>
            </a:extLst>
          </p:cNvPr>
          <p:cNvSpPr txBox="1"/>
          <p:nvPr/>
        </p:nvSpPr>
        <p:spPr>
          <a:xfrm>
            <a:off x="6424098" y="9208727"/>
            <a:ext cx="2457036" cy="9709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3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dec Pro"/>
                <a:ea typeface="Codec Pro"/>
                <a:cs typeface="Codec Pro"/>
                <a:sym typeface="Codec Pro"/>
                <a:hlinkClick r:id="rId4"/>
              </a:rPr>
              <a:t>www.edarah.net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dec Pro"/>
              <a:ea typeface="Codec Pro"/>
              <a:cs typeface="Codec Pro"/>
              <a:sym typeface="Codec Pro"/>
            </a:endParaRPr>
          </a:p>
          <a:p>
            <a:pPr marL="0" marR="0" lvl="0" indent="0" algn="l" defTabSz="914445" rtl="0" eaLnBrk="1" fontAlgn="auto" latinLnBrk="0" hangingPunct="1">
              <a:lnSpc>
                <a:spcPts val="3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dec Pro"/>
              <a:ea typeface="Codec Pro"/>
              <a:cs typeface="Codec Pro"/>
              <a:sym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57766" y="8801100"/>
            <a:ext cx="11830234" cy="1485900"/>
            <a:chOff x="0" y="0"/>
            <a:chExt cx="9347345" cy="2510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47345" cy="2510865"/>
            </a:xfrm>
            <a:custGeom>
              <a:avLst/>
              <a:gdLst/>
              <a:ahLst/>
              <a:cxnLst/>
              <a:rect l="l" t="t" r="r" b="b"/>
              <a:pathLst>
                <a:path w="9347345" h="2510865">
                  <a:moveTo>
                    <a:pt x="0" y="0"/>
                  </a:moveTo>
                  <a:lnTo>
                    <a:pt x="9347345" y="0"/>
                  </a:lnTo>
                  <a:lnTo>
                    <a:pt x="9347345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47345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1600" y="0"/>
            <a:ext cx="5334000" cy="10287000"/>
            <a:chOff x="0" y="0"/>
            <a:chExt cx="7238755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7004" r="49284"/>
            <a:stretch>
              <a:fillRect/>
            </a:stretch>
          </p:blipFill>
          <p:spPr>
            <a:xfrm>
              <a:off x="0" y="0"/>
              <a:ext cx="7238755" cy="13716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97118" y="559176"/>
            <a:ext cx="7494647" cy="128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487"/>
              </a:lnSpc>
            </a:pPr>
            <a:r>
              <a:rPr lang="ar-EG" sz="6776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محتويات الفصل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837652" y="3038801"/>
            <a:ext cx="969409" cy="956220"/>
            <a:chOff x="0" y="0"/>
            <a:chExt cx="812800" cy="8017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837652" y="4203680"/>
            <a:ext cx="969409" cy="956220"/>
            <a:chOff x="0" y="0"/>
            <a:chExt cx="812800" cy="8017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837652" y="5368560"/>
            <a:ext cx="969409" cy="956220"/>
            <a:chOff x="0" y="0"/>
            <a:chExt cx="812800" cy="8017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837652" y="6533440"/>
            <a:ext cx="969409" cy="956220"/>
            <a:chOff x="0" y="0"/>
            <a:chExt cx="812800" cy="80174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04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011231" y="1028700"/>
            <a:ext cx="1652841" cy="165284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38884" y="0"/>
                  </a:moveTo>
                  <a:lnTo>
                    <a:pt x="573916" y="0"/>
                  </a:lnTo>
                  <a:cubicBezTo>
                    <a:pt x="705848" y="0"/>
                    <a:pt x="812800" y="106952"/>
                    <a:pt x="812800" y="238884"/>
                  </a:cubicBezTo>
                  <a:lnTo>
                    <a:pt x="812800" y="573916"/>
                  </a:lnTo>
                  <a:cubicBezTo>
                    <a:pt x="812800" y="705848"/>
                    <a:pt x="705848" y="812800"/>
                    <a:pt x="573916" y="812800"/>
                  </a:cubicBezTo>
                  <a:lnTo>
                    <a:pt x="238884" y="812800"/>
                  </a:lnTo>
                  <a:cubicBezTo>
                    <a:pt x="106952" y="812800"/>
                    <a:pt x="0" y="705848"/>
                    <a:pt x="0" y="573916"/>
                  </a:cubicBezTo>
                  <a:lnTo>
                    <a:pt x="0" y="238884"/>
                  </a:lnTo>
                  <a:cubicBezTo>
                    <a:pt x="0" y="106952"/>
                    <a:pt x="106952" y="0"/>
                    <a:pt x="238884" y="0"/>
                  </a:cubicBezTo>
                  <a:close/>
                </a:path>
              </a:pathLst>
            </a:custGeom>
            <a:solidFill>
              <a:srgbClr val="795B12">
                <a:alpha val="2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814124" y="816351"/>
            <a:ext cx="771724" cy="771724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345E4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954000" y="9258300"/>
            <a:ext cx="3744615" cy="3744615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7543800" y="3160993"/>
            <a:ext cx="804204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تعريف القيادة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005482" y="4225254"/>
            <a:ext cx="8596068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القائد الإداري والرئيس الإداري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351089" y="5490752"/>
            <a:ext cx="825046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مصادر قوة القائد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543800" y="6753269"/>
            <a:ext cx="804204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النظريات الحديثة في القيادة</a:t>
            </a:r>
          </a:p>
        </p:txBody>
      </p:sp>
      <p:grpSp>
        <p:nvGrpSpPr>
          <p:cNvPr id="60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61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3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grpSp>
        <p:nvGrpSpPr>
          <p:cNvPr id="66" name="Group 26"/>
          <p:cNvGrpSpPr/>
          <p:nvPr/>
        </p:nvGrpSpPr>
        <p:grpSpPr>
          <a:xfrm>
            <a:off x="15849600" y="7810500"/>
            <a:ext cx="969409" cy="956220"/>
            <a:chOff x="0" y="0"/>
            <a:chExt cx="812800" cy="801742"/>
          </a:xfrm>
        </p:grpSpPr>
        <p:sp>
          <p:nvSpPr>
            <p:cNvPr id="67" name="Freeform 27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28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 dirty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05</a:t>
              </a:r>
            </a:p>
          </p:txBody>
        </p:sp>
      </p:grpSp>
      <p:sp>
        <p:nvSpPr>
          <p:cNvPr id="69" name="TextBox 54"/>
          <p:cNvSpPr txBox="1"/>
          <p:nvPr/>
        </p:nvSpPr>
        <p:spPr>
          <a:xfrm>
            <a:off x="7555748" y="8030329"/>
            <a:ext cx="804204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معوقات القيادة الإدارية في الدول النامية.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3276600" y="876300"/>
            <a:ext cx="14638225" cy="8229600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85976" y="2721908"/>
            <a:ext cx="5295887" cy="546959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7166568" y="693549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10910" y="8763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5676" y="1333500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305800" y="1485900"/>
            <a:ext cx="9144000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487"/>
              </a:lnSpc>
            </a:pPr>
            <a:r>
              <a:rPr lang="ar-EG" sz="32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تعريف القيادة</a:t>
            </a:r>
            <a:r>
              <a:rPr lang="en-US" sz="32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 Definition Of Leadership </a:t>
            </a:r>
          </a:p>
          <a:p>
            <a:pPr algn="just">
              <a:lnSpc>
                <a:spcPts val="9349"/>
              </a:lnSpc>
            </a:pPr>
            <a:endParaRPr lang="ar-EG" sz="8499" dirty="0">
              <a:solidFill>
                <a:srgbClr val="626953"/>
              </a:solidFill>
              <a:latin typeface="League Spartan"/>
              <a:ea typeface="League Spartan"/>
              <a:cs typeface="League Spartan"/>
              <a:sym typeface="League Spartan"/>
              <a:rtl/>
            </a:endParaRPr>
          </a:p>
        </p:txBody>
      </p:sp>
      <p:sp>
        <p:nvSpPr>
          <p:cNvPr id="1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2" name="مستطيل 27"/>
          <p:cNvSpPr>
            <a:spLocks noChangeArrowheads="1"/>
          </p:cNvSpPr>
          <p:nvPr/>
        </p:nvSpPr>
        <p:spPr bwMode="auto">
          <a:xfrm>
            <a:off x="5715000" y="3924300"/>
            <a:ext cx="12039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ar-SA" altLang="en-US" sz="3200" b="1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تعددت مفاهيم القيادة ولكن أشهرها:</a:t>
            </a:r>
          </a:p>
          <a:p>
            <a:pPr algn="ctr" rtl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ar-SA" altLang="en-US" sz="3200" b="1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 </a:t>
            </a: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«القدرة على التوجيه من أجل تحقيق هدف معين عن طريق الآخرين».</a:t>
            </a:r>
          </a:p>
        </p:txBody>
      </p:sp>
    </p:spTree>
    <p:extLst>
      <p:ext uri="{BB962C8B-B14F-4D97-AF65-F5344CB8AC3E}">
        <p14:creationId xmlns:p14="http://schemas.microsoft.com/office/powerpoint/2010/main" val="315672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487" y="5928823"/>
            <a:ext cx="8811883" cy="8229600"/>
          </a:xfrm>
          <a:custGeom>
            <a:avLst/>
            <a:gdLst/>
            <a:ahLst/>
            <a:cxnLst/>
            <a:rect l="l" t="t" r="r" b="b"/>
            <a:pathLst>
              <a:path w="8811883" h="8229600">
                <a:moveTo>
                  <a:pt x="0" y="0"/>
                </a:moveTo>
                <a:lnTo>
                  <a:pt x="8811883" y="0"/>
                </a:lnTo>
                <a:lnTo>
                  <a:pt x="88118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29487" y="-2300777"/>
            <a:ext cx="9338553" cy="8229600"/>
          </a:xfrm>
          <a:custGeom>
            <a:avLst/>
            <a:gdLst/>
            <a:ahLst/>
            <a:cxnLst/>
            <a:rect l="l" t="t" r="r" b="b"/>
            <a:pathLst>
              <a:path w="9338553" h="8229600">
                <a:moveTo>
                  <a:pt x="0" y="0"/>
                </a:moveTo>
                <a:lnTo>
                  <a:pt x="9338553" y="0"/>
                </a:lnTo>
                <a:lnTo>
                  <a:pt x="93385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21" y="4762500"/>
            <a:ext cx="4039985" cy="4114800"/>
          </a:xfrm>
          <a:custGeom>
            <a:avLst/>
            <a:gdLst/>
            <a:ahLst/>
            <a:cxnLst/>
            <a:rect l="l" t="t" r="r" b="b"/>
            <a:pathLst>
              <a:path w="4039985" h="4114800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28599" y="2552700"/>
            <a:ext cx="17145000" cy="8229600"/>
          </a:xfrm>
          <a:custGeom>
            <a:avLst/>
            <a:gdLst/>
            <a:ahLst/>
            <a:cxnLst/>
            <a:rect l="l" t="t" r="r" b="b"/>
            <a:pathLst>
              <a:path w="9338553" h="8229600">
                <a:moveTo>
                  <a:pt x="0" y="0"/>
                </a:moveTo>
                <a:lnTo>
                  <a:pt x="9338554" y="0"/>
                </a:lnTo>
                <a:lnTo>
                  <a:pt x="93385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r>
              <a:rPr lang="ar-EG" dirty="0"/>
              <a:t>ظظ</a:t>
            </a:r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>
            <a:off x="11675590" y="-3713032"/>
            <a:ext cx="8811883" cy="8229600"/>
          </a:xfrm>
          <a:custGeom>
            <a:avLst/>
            <a:gdLst/>
            <a:ahLst/>
            <a:cxnLst/>
            <a:rect l="l" t="t" r="r" b="b"/>
            <a:pathLst>
              <a:path w="8811883" h="8229600">
                <a:moveTo>
                  <a:pt x="0" y="0"/>
                </a:moveTo>
                <a:lnTo>
                  <a:pt x="8811883" y="0"/>
                </a:lnTo>
                <a:lnTo>
                  <a:pt x="88118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876800" y="3605312"/>
            <a:ext cx="13051889" cy="2071588"/>
          </a:xfrm>
          <a:custGeom>
            <a:avLst/>
            <a:gdLst/>
            <a:ahLst/>
            <a:cxnLst/>
            <a:rect l="l" t="t" r="r" b="b"/>
            <a:pathLst>
              <a:path w="4822289" h="2175510">
                <a:moveTo>
                  <a:pt x="0" y="0"/>
                </a:moveTo>
                <a:lnTo>
                  <a:pt x="4822289" y="0"/>
                </a:lnTo>
                <a:lnTo>
                  <a:pt x="4822289" y="2175510"/>
                </a:lnTo>
                <a:lnTo>
                  <a:pt x="0" y="2175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3654112" y="3080452"/>
            <a:ext cx="3726864" cy="1049722"/>
            <a:chOff x="0" y="0"/>
            <a:chExt cx="981561" cy="2764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81561" cy="276470"/>
            </a:xfrm>
            <a:custGeom>
              <a:avLst/>
              <a:gdLst/>
              <a:ahLst/>
              <a:cxnLst/>
              <a:rect l="l" t="t" r="r" b="b"/>
              <a:pathLst>
                <a:path w="981561" h="276470">
                  <a:moveTo>
                    <a:pt x="29083" y="0"/>
                  </a:moveTo>
                  <a:lnTo>
                    <a:pt x="952478" y="0"/>
                  </a:lnTo>
                  <a:cubicBezTo>
                    <a:pt x="968540" y="0"/>
                    <a:pt x="981561" y="13021"/>
                    <a:pt x="981561" y="29083"/>
                  </a:cubicBezTo>
                  <a:lnTo>
                    <a:pt x="981561" y="247387"/>
                  </a:lnTo>
                  <a:cubicBezTo>
                    <a:pt x="981561" y="255101"/>
                    <a:pt x="978497" y="262498"/>
                    <a:pt x="973043" y="267952"/>
                  </a:cubicBezTo>
                  <a:cubicBezTo>
                    <a:pt x="967589" y="273406"/>
                    <a:pt x="960191" y="276470"/>
                    <a:pt x="952478" y="276470"/>
                  </a:cubicBezTo>
                  <a:lnTo>
                    <a:pt x="29083" y="276470"/>
                  </a:lnTo>
                  <a:cubicBezTo>
                    <a:pt x="21369" y="276470"/>
                    <a:pt x="13972" y="273406"/>
                    <a:pt x="8518" y="267952"/>
                  </a:cubicBezTo>
                  <a:cubicBezTo>
                    <a:pt x="3064" y="262498"/>
                    <a:pt x="0" y="255101"/>
                    <a:pt x="0" y="247387"/>
                  </a:cubicBezTo>
                  <a:lnTo>
                    <a:pt x="0" y="29083"/>
                  </a:lnTo>
                  <a:cubicBezTo>
                    <a:pt x="0" y="21369"/>
                    <a:pt x="3064" y="13972"/>
                    <a:pt x="8518" y="8518"/>
                  </a:cubicBezTo>
                  <a:cubicBezTo>
                    <a:pt x="13972" y="3064"/>
                    <a:pt x="21369" y="0"/>
                    <a:pt x="29083" y="0"/>
                  </a:cubicBezTo>
                  <a:close/>
                </a:path>
              </a:pathLst>
            </a:custGeom>
            <a:solidFill>
              <a:srgbClr val="8FAA6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81561" cy="314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Tajawal "/>
                <a:cs typeface="Tajawal Bold" panose="020B0604020202020204" charset="-78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4407436" y="7162799"/>
            <a:ext cx="13356689" cy="2362200"/>
          </a:xfrm>
          <a:custGeom>
            <a:avLst/>
            <a:gdLst/>
            <a:ahLst/>
            <a:cxnLst/>
            <a:rect l="l" t="t" r="r" b="b"/>
            <a:pathLst>
              <a:path w="4822289" h="2175510">
                <a:moveTo>
                  <a:pt x="0" y="0"/>
                </a:moveTo>
                <a:lnTo>
                  <a:pt x="4822289" y="0"/>
                </a:lnTo>
                <a:lnTo>
                  <a:pt x="4822289" y="2175510"/>
                </a:lnTo>
                <a:lnTo>
                  <a:pt x="0" y="21755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4" name="Group 24"/>
          <p:cNvGrpSpPr/>
          <p:nvPr/>
        </p:nvGrpSpPr>
        <p:grpSpPr>
          <a:xfrm>
            <a:off x="13577913" y="6599839"/>
            <a:ext cx="3726864" cy="1049722"/>
            <a:chOff x="0" y="0"/>
            <a:chExt cx="981561" cy="27647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81561" cy="276470"/>
            </a:xfrm>
            <a:custGeom>
              <a:avLst/>
              <a:gdLst/>
              <a:ahLst/>
              <a:cxnLst/>
              <a:rect l="l" t="t" r="r" b="b"/>
              <a:pathLst>
                <a:path w="981561" h="276470">
                  <a:moveTo>
                    <a:pt x="29083" y="0"/>
                  </a:moveTo>
                  <a:lnTo>
                    <a:pt x="952478" y="0"/>
                  </a:lnTo>
                  <a:cubicBezTo>
                    <a:pt x="968540" y="0"/>
                    <a:pt x="981561" y="13021"/>
                    <a:pt x="981561" y="29083"/>
                  </a:cubicBezTo>
                  <a:lnTo>
                    <a:pt x="981561" y="247387"/>
                  </a:lnTo>
                  <a:cubicBezTo>
                    <a:pt x="981561" y="255101"/>
                    <a:pt x="978497" y="262498"/>
                    <a:pt x="973043" y="267952"/>
                  </a:cubicBezTo>
                  <a:cubicBezTo>
                    <a:pt x="967589" y="273406"/>
                    <a:pt x="960191" y="276470"/>
                    <a:pt x="952478" y="276470"/>
                  </a:cubicBezTo>
                  <a:lnTo>
                    <a:pt x="29083" y="276470"/>
                  </a:lnTo>
                  <a:cubicBezTo>
                    <a:pt x="21369" y="276470"/>
                    <a:pt x="13972" y="273406"/>
                    <a:pt x="8518" y="267952"/>
                  </a:cubicBezTo>
                  <a:cubicBezTo>
                    <a:pt x="3064" y="262498"/>
                    <a:pt x="0" y="255101"/>
                    <a:pt x="0" y="247387"/>
                  </a:cubicBezTo>
                  <a:lnTo>
                    <a:pt x="0" y="29083"/>
                  </a:lnTo>
                  <a:cubicBezTo>
                    <a:pt x="0" y="21369"/>
                    <a:pt x="3064" y="13972"/>
                    <a:pt x="8518" y="8518"/>
                  </a:cubicBezTo>
                  <a:cubicBezTo>
                    <a:pt x="13972" y="3064"/>
                    <a:pt x="21369" y="0"/>
                    <a:pt x="29083" y="0"/>
                  </a:cubicBezTo>
                  <a:close/>
                </a:path>
              </a:pathLst>
            </a:custGeom>
            <a:solidFill>
              <a:srgbClr val="F66A3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981561" cy="314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Tajawal "/>
                <a:cs typeface="Tajawal Bold" panose="020B0604020202020204" charset="-78"/>
              </a:endParaRPr>
            </a:p>
          </p:txBody>
        </p:sp>
      </p:grpSp>
      <p:sp>
        <p:nvSpPr>
          <p:cNvPr id="39" name="Freeform 39"/>
          <p:cNvSpPr/>
          <p:nvPr/>
        </p:nvSpPr>
        <p:spPr>
          <a:xfrm rot="802582">
            <a:off x="3458629" y="4121686"/>
            <a:ext cx="1295400" cy="1066800"/>
          </a:xfrm>
          <a:custGeom>
            <a:avLst/>
            <a:gdLst/>
            <a:ahLst/>
            <a:cxnLst/>
            <a:rect l="l" t="t" r="r" b="b"/>
            <a:pathLst>
              <a:path w="1434155" h="1048237">
                <a:moveTo>
                  <a:pt x="0" y="0"/>
                </a:moveTo>
                <a:lnTo>
                  <a:pt x="1434154" y="0"/>
                </a:lnTo>
                <a:lnTo>
                  <a:pt x="1434154" y="1048236"/>
                </a:lnTo>
                <a:lnTo>
                  <a:pt x="0" y="10482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14545094" flipH="1" flipV="1">
            <a:off x="3051293" y="7921851"/>
            <a:ext cx="1434155" cy="1048237"/>
          </a:xfrm>
          <a:custGeom>
            <a:avLst/>
            <a:gdLst/>
            <a:ahLst/>
            <a:cxnLst/>
            <a:rect l="l" t="t" r="r" b="b"/>
            <a:pathLst>
              <a:path w="1434155" h="1048237">
                <a:moveTo>
                  <a:pt x="1434155" y="1048237"/>
                </a:moveTo>
                <a:lnTo>
                  <a:pt x="0" y="1048237"/>
                </a:lnTo>
                <a:lnTo>
                  <a:pt x="0" y="0"/>
                </a:lnTo>
                <a:lnTo>
                  <a:pt x="1434155" y="0"/>
                </a:lnTo>
                <a:lnTo>
                  <a:pt x="1434155" y="1048237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888687" y="3009900"/>
            <a:ext cx="2159485" cy="2057400"/>
          </a:xfrm>
          <a:custGeom>
            <a:avLst/>
            <a:gdLst/>
            <a:ahLst/>
            <a:cxnLst/>
            <a:rect l="l" t="t" r="r" b="b"/>
            <a:pathLst>
              <a:path w="2159485" h="2057400">
                <a:moveTo>
                  <a:pt x="0" y="0"/>
                </a:moveTo>
                <a:lnTo>
                  <a:pt x="2159485" y="0"/>
                </a:lnTo>
                <a:lnTo>
                  <a:pt x="215948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13944600" y="3452913"/>
            <a:ext cx="3171905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defRPr/>
            </a:pPr>
            <a:r>
              <a:rPr lang="ar-SA" sz="2800" b="1" dirty="0">
                <a:latin typeface="Tajawal Bold"/>
                <a:ea typeface="Tajawal Bold"/>
                <a:cs typeface="Tajawal Bold"/>
                <a:rtl/>
              </a:rPr>
              <a:t>القيادة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335000" y="6896100"/>
            <a:ext cx="378150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defRPr/>
            </a:pPr>
            <a:r>
              <a:rPr lang="ar-SA" sz="2800" b="1" dirty="0">
                <a:latin typeface="Tajawal Bold"/>
                <a:ea typeface="Tajawal Bold"/>
                <a:cs typeface="Tajawal Bold"/>
                <a:rtl/>
              </a:rPr>
              <a:t>الرئاسة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28600" y="6438900"/>
            <a:ext cx="356879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ar-SA" altLang="en-US" sz="2800" b="1" dirty="0">
                <a:solidFill>
                  <a:schemeClr val="bg1"/>
                </a:solidFill>
                <a:latin typeface="Tajawal "/>
                <a:cs typeface="Tajawal Bold" panose="020B0604020202020204" charset="-78"/>
              </a:rPr>
              <a:t>المدرسة الكلاسيكية (التقليدية)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477000" y="4214913"/>
            <a:ext cx="10843545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 "/>
                <a:cs typeface="Tajawal Bold" panose="020B0604020202020204" charset="-78"/>
              </a:rPr>
              <a:t>1- تنبع من الجماعة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 "/>
                <a:cs typeface="Tajawal Bold" panose="020B0604020202020204" charset="-78"/>
              </a:rPr>
              <a:t>2- تشترك الجماعة مع قائدها في اختيار الهدف.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dirty="0">
                <a:latin typeface="Tajawal "/>
                <a:cs typeface="Tajawal Bold" panose="020B0604020202020204" charset="-78"/>
              </a:rPr>
              <a:t>3- أكثر قبولاً لأنها تعتمد على الحوافز (كل قائد رئيس، وليس كل رئيس قائد)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953000" y="7810500"/>
            <a:ext cx="12420601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ar-SA" altLang="en-US" dirty="0">
                <a:latin typeface="Tajawal "/>
                <a:cs typeface="Tajawal Bold" panose="020B0604020202020204" charset="-78"/>
              </a:rPr>
              <a:t>1- مفروضة على الجماعة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ar-SA" altLang="en-US" dirty="0">
                <a:latin typeface="Tajawal "/>
                <a:cs typeface="Tajawal Bold" panose="020B0604020202020204" charset="-78"/>
              </a:rPr>
              <a:t>2- في اختيار الهدف: يختار الهدف الرئيس.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ar-SA" altLang="en-US" dirty="0">
                <a:latin typeface="Tajawal "/>
                <a:cs typeface="Tajawal Bold" panose="020B0604020202020204" charset="-78"/>
              </a:rPr>
              <a:t>3- يقبلون السلطة خوفاً من العقاب.</a:t>
            </a:r>
          </a:p>
        </p:txBody>
      </p:sp>
      <p:sp>
        <p:nvSpPr>
          <p:cNvPr id="57" name="مستطيل 27"/>
          <p:cNvSpPr>
            <a:spLocks noChangeArrowheads="1"/>
          </p:cNvSpPr>
          <p:nvPr/>
        </p:nvSpPr>
        <p:spPr bwMode="auto">
          <a:xfrm>
            <a:off x="304800" y="1485900"/>
            <a:ext cx="17459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 rtl="1">
              <a:lnSpc>
                <a:spcPct val="150000"/>
              </a:lnSpc>
              <a:spcBef>
                <a:spcPct val="0"/>
              </a:spcBef>
              <a:spcAft>
                <a:spcPts val="713"/>
              </a:spcAft>
              <a:buNone/>
            </a:pPr>
            <a:r>
              <a:rPr lang="ar-SA" altLang="en-US" sz="3200" dirty="0">
                <a:latin typeface="Tajawal "/>
                <a:ea typeface="Times New Roman" panose="02020603050405020304" pitchFamily="18" charset="0"/>
                <a:cs typeface="Tajawal Bold" panose="020B0604020202020204" charset="-78"/>
              </a:rPr>
              <a:t>هناك اختلاف ما بين القيادة والرئاسة وتمثلت بعدة جوانب: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505757" y="219075"/>
            <a:ext cx="60198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1"/>
          <p:cNvSpPr txBox="1"/>
          <p:nvPr/>
        </p:nvSpPr>
        <p:spPr>
          <a:xfrm>
            <a:off x="6934200" y="0"/>
            <a:ext cx="5159425" cy="92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القائد الإداري والرئيس الإداري</a:t>
            </a: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63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99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465284"/>
              </p:ext>
            </p:extLst>
          </p:nvPr>
        </p:nvGraphicFramePr>
        <p:xfrm>
          <a:off x="2514600" y="1333501"/>
          <a:ext cx="14020800" cy="76961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96871">
                  <a:extLst>
                    <a:ext uri="{9D8B030D-6E8A-4147-A177-3AD203B41FA5}">
                      <a16:colId xmlns:a16="http://schemas.microsoft.com/office/drawing/2014/main" val="1794952197"/>
                    </a:ext>
                  </a:extLst>
                </a:gridCol>
                <a:gridCol w="4596871">
                  <a:extLst>
                    <a:ext uri="{9D8B030D-6E8A-4147-A177-3AD203B41FA5}">
                      <a16:colId xmlns:a16="http://schemas.microsoft.com/office/drawing/2014/main" val="3170617994"/>
                    </a:ext>
                  </a:extLst>
                </a:gridCol>
                <a:gridCol w="3917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0473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الإدارة/المدير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القيادة/القائد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عامل المقارنة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م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675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اختيار الطريقة الصحيحة للعمل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اختيار العمل الصحيح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الاختيار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buFont typeface="+mj-lt"/>
                        <a:buNone/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1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675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بناء الهيكل التنظيمي ووضع الأنظمة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تحديد الرؤية وبلورة الرسالة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التركيز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buFont typeface="+mj-lt"/>
                        <a:buNone/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2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675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يهتم بالكفاءة (طرق الاستخدام والسياسات)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يهتم بالفاعلية (تحقيق النتائج)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الفاعلية والكفاءة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buFont typeface="+mj-lt"/>
                        <a:buNone/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3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3675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تهتم بالجزئيات والتفصيلات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تهتم بالكليات والعلاقة بين الجزئيات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الشمولية/الجزئية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buFont typeface="+mj-lt"/>
                        <a:buNone/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4</a:t>
                      </a:r>
                    </a:p>
                  </a:txBody>
                  <a:tcPr marL="91435" marR="91435" marT="45714" marB="4571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3675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يهتم بالمحافظة والصيانة والجودة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يهتم بالتطوير و التجديد والإبداع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التجديد/التطوير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buFont typeface="+mj-lt"/>
                        <a:buNone/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5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3675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يعتمد على الرقابة والسيطرة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يلهم الثقة بالآخرين، ويركز على الرقابة الذاتية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الرقابة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buFont typeface="+mj-lt"/>
                        <a:buNone/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6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94253"/>
                  </a:ext>
                </a:extLst>
              </a:tr>
              <a:tr h="963675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يقبل الأمر الواقع، ويتعامل معه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يقبل التحدي، ويحاول تغيير الواقع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التحدي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buFont typeface="+mj-lt"/>
                        <a:buNone/>
                      </a:pPr>
                      <a:r>
                        <a:rPr lang="ar-SA" sz="2400" dirty="0">
                          <a:solidFill>
                            <a:schemeClr val="tx1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7</a:t>
                      </a:r>
                    </a:p>
                  </a:txBody>
                  <a:tcPr marL="91435" marR="91435" marT="45714" marB="45714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457186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7162800" y="219075"/>
            <a:ext cx="47244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1"/>
          <p:cNvSpPr txBox="1"/>
          <p:nvPr/>
        </p:nvSpPr>
        <p:spPr>
          <a:xfrm>
            <a:off x="4572000" y="0"/>
            <a:ext cx="9982200" cy="92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القائد الإداري والرئيس الإداري</a:t>
            </a:r>
          </a:p>
        </p:txBody>
      </p:sp>
      <p:grpSp>
        <p:nvGrpSpPr>
          <p:cNvPr id="1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1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16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1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2" name="Freeform 11"/>
          <p:cNvSpPr/>
          <p:nvPr/>
        </p:nvSpPr>
        <p:spPr>
          <a:xfrm rot="2651781">
            <a:off x="9239003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180575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3110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7586595">
            <a:off x="6888638" y="4564537"/>
            <a:ext cx="5125770" cy="512577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2176570">
            <a:off x="5335064" y="2236270"/>
            <a:ext cx="2952018" cy="2782362"/>
            <a:chOff x="0" y="0"/>
            <a:chExt cx="812800" cy="766087"/>
          </a:xfrm>
        </p:grpSpPr>
        <p:sp>
          <p:nvSpPr>
            <p:cNvPr id="7" name="Freeform 7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CF8C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2187752">
            <a:off x="10495799" y="2235087"/>
            <a:ext cx="2952018" cy="2782362"/>
            <a:chOff x="0" y="0"/>
            <a:chExt cx="812800" cy="766087"/>
          </a:xfrm>
        </p:grpSpPr>
        <p:sp>
          <p:nvSpPr>
            <p:cNvPr id="10" name="Freeform 10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CF8C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3859055" y="7148046"/>
            <a:ext cx="2952018" cy="2782362"/>
            <a:chOff x="0" y="0"/>
            <a:chExt cx="812800" cy="766087"/>
          </a:xfrm>
        </p:grpSpPr>
        <p:sp>
          <p:nvSpPr>
            <p:cNvPr id="19" name="Freeform 19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9DBB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1981971" y="7148046"/>
            <a:ext cx="2952018" cy="2782362"/>
            <a:chOff x="0" y="0"/>
            <a:chExt cx="812800" cy="766087"/>
          </a:xfrm>
        </p:grpSpPr>
        <p:sp>
          <p:nvSpPr>
            <p:cNvPr id="22" name="Freeform 22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9DBB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797043" y="5542859"/>
            <a:ext cx="3186394" cy="318639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CA7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 flipV="1">
            <a:off x="6527547" y="7771507"/>
            <a:ext cx="853970" cy="22882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7909907" y="6744636"/>
            <a:ext cx="2960665" cy="45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57"/>
              </a:lnSpc>
            </a:pPr>
            <a:r>
              <a:rPr lang="ar-EG" sz="3143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قوة القائد</a:t>
            </a:r>
          </a:p>
        </p:txBody>
      </p:sp>
      <p:sp>
        <p:nvSpPr>
          <p:cNvPr id="30" name="AutoShape 30"/>
          <p:cNvSpPr/>
          <p:nvPr/>
        </p:nvSpPr>
        <p:spPr>
          <a:xfrm>
            <a:off x="7634205" y="4748985"/>
            <a:ext cx="487351" cy="668987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 flipH="1">
            <a:off x="10601465" y="4745119"/>
            <a:ext cx="543569" cy="67982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>
            <a:off x="11410611" y="7759926"/>
            <a:ext cx="829710" cy="251984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4419600" y="7810500"/>
            <a:ext cx="1624364" cy="1443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مصدر منح التقدير المالي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943600" y="3086100"/>
            <a:ext cx="1891918" cy="1443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مصدر السلطة النظامية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0896600" y="3238500"/>
            <a:ext cx="2126597" cy="725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مصدر التأثير الشخصي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268200" y="7505700"/>
            <a:ext cx="23622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مصدر التأثير النابع من </a:t>
            </a:r>
          </a:p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استخدام أساليب الضغط (العقاب)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6096000" y="266700"/>
            <a:ext cx="589615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مصادر قوة القائد</a:t>
            </a:r>
            <a:b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</a:br>
            <a:r>
              <a:rPr lang="en-US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Source of Leadership’s Power</a:t>
            </a:r>
          </a:p>
        </p:txBody>
      </p:sp>
      <p:grpSp>
        <p:nvGrpSpPr>
          <p:cNvPr id="54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55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7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7400" y="1714500"/>
            <a:ext cx="11041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SA" sz="28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هناك</a:t>
            </a: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 Bold" panose="020B0604020202020204" charset="-78"/>
                <a:cs typeface="Tajawal Bold" panose="020B0604020202020204" charset="-78"/>
              </a:rPr>
              <a:t> </a:t>
            </a:r>
            <a:r>
              <a:rPr lang="ar-SA" sz="28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مجموعة من المصادر التي يستخدمها القائد للتأثير على مرؤوسيه: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6096000" y="266700"/>
            <a:ext cx="589615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مصادر قوة القائد</a:t>
            </a:r>
            <a:b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</a:br>
            <a:r>
              <a:rPr lang="en-US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Source of Leadership’s Power</a:t>
            </a:r>
          </a:p>
        </p:txBody>
      </p:sp>
      <p:sp>
        <p:nvSpPr>
          <p:cNvPr id="57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7400" y="1714500"/>
            <a:ext cx="11041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ar-SA" sz="28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هناك</a:t>
            </a: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 Bold" panose="020B0604020202020204" charset="-78"/>
                <a:cs typeface="Tajawal Bold" panose="020B0604020202020204" charset="-78"/>
              </a:rPr>
              <a:t> </a:t>
            </a:r>
            <a:r>
              <a:rPr lang="ar-SA" sz="28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مجموعة من المصادر التي يستخدمها القائد للتأثير على مرؤوسيه:</a:t>
            </a:r>
          </a:p>
        </p:txBody>
      </p:sp>
      <p:sp>
        <p:nvSpPr>
          <p:cNvPr id="66" name="Left Arrow 65"/>
          <p:cNvSpPr/>
          <p:nvPr/>
        </p:nvSpPr>
        <p:spPr>
          <a:xfrm>
            <a:off x="5689600" y="2434166"/>
            <a:ext cx="6908800" cy="5418667"/>
          </a:xfrm>
          <a:prstGeom prst="lef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10751344" y="3809998"/>
            <a:ext cx="5403056" cy="2667002"/>
            <a:chOff x="5671343" y="1375832"/>
            <a:chExt cx="2452687" cy="2667002"/>
          </a:xfrm>
        </p:grpSpPr>
        <p:sp>
          <p:nvSpPr>
            <p:cNvPr id="74" name="Rounded Rectangle 73"/>
            <p:cNvSpPr/>
            <p:nvPr/>
          </p:nvSpPr>
          <p:spPr>
            <a:xfrm>
              <a:off x="5671343" y="1375832"/>
              <a:ext cx="2452687" cy="266700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5" name="Rounded Rectangle 5"/>
            <p:cNvSpPr txBox="1"/>
            <p:nvPr/>
          </p:nvSpPr>
          <p:spPr>
            <a:xfrm>
              <a:off x="5791073" y="1495562"/>
              <a:ext cx="2213227" cy="2427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000" b="1" kern="120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مصادر القوة</a:t>
              </a:r>
            </a:p>
            <a:p>
              <a:pPr lvl="0" algn="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000" kern="1200" dirty="0">
                  <a:latin typeface="Tajawal" panose="00000500000000000000" pitchFamily="2" charset="-78"/>
                  <a:cs typeface="Tajawal" panose="00000500000000000000" pitchFamily="2" charset="-78"/>
                </a:rPr>
                <a:t>1- استخدام أساليب الضغط</a:t>
              </a:r>
            </a:p>
            <a:p>
              <a:pPr lvl="0" algn="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000" kern="1200" dirty="0">
                  <a:latin typeface="Tajawal" panose="00000500000000000000" pitchFamily="2" charset="-78"/>
                  <a:cs typeface="Tajawal" panose="00000500000000000000" pitchFamily="2" charset="-78"/>
                </a:rPr>
                <a:t>2- التأثير الشخصي</a:t>
              </a:r>
            </a:p>
            <a:p>
              <a:pPr lvl="0" algn="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000" kern="1200" dirty="0">
                  <a:latin typeface="Tajawal" panose="00000500000000000000" pitchFamily="2" charset="-78"/>
                  <a:cs typeface="Tajawal" panose="00000500000000000000" pitchFamily="2" charset="-78"/>
                </a:rPr>
                <a:t>3- السلطة النظامية</a:t>
              </a:r>
            </a:p>
            <a:p>
              <a:pPr lvl="0" algn="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000" kern="1200" dirty="0">
                  <a:latin typeface="Tajawal" panose="00000500000000000000" pitchFamily="2" charset="-78"/>
                  <a:cs typeface="Tajawal" panose="00000500000000000000" pitchFamily="2" charset="-78"/>
                </a:rPr>
                <a:t>4- منح التقدير المالي</a:t>
              </a:r>
            </a:p>
            <a:p>
              <a:pPr lvl="0" algn="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000" kern="1200" dirty="0">
                  <a:latin typeface="Tajawal" panose="00000500000000000000" pitchFamily="2" charset="-78"/>
                  <a:cs typeface="Tajawal" panose="00000500000000000000" pitchFamily="2" charset="-78"/>
                </a:rPr>
                <a:t>5- الخبرة والمهارة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17657" y="3784595"/>
            <a:ext cx="2452687" cy="2717808"/>
            <a:chOff x="2837656" y="1350429"/>
            <a:chExt cx="2452687" cy="2717808"/>
          </a:xfrm>
        </p:grpSpPr>
        <p:sp>
          <p:nvSpPr>
            <p:cNvPr id="72" name="Rounded Rectangle 71"/>
            <p:cNvSpPr/>
            <p:nvPr/>
          </p:nvSpPr>
          <p:spPr>
            <a:xfrm>
              <a:off x="2837656" y="1350429"/>
              <a:ext cx="2452687" cy="271780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Rounded Rectangle 7"/>
            <p:cNvSpPr txBox="1"/>
            <p:nvPr/>
          </p:nvSpPr>
          <p:spPr>
            <a:xfrm>
              <a:off x="2957386" y="1470159"/>
              <a:ext cx="2213227" cy="2478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400" kern="120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تزويد القائد بالقوة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627543" y="3675669"/>
            <a:ext cx="3726656" cy="2717808"/>
            <a:chOff x="3968" y="1350429"/>
            <a:chExt cx="2452687" cy="2717808"/>
          </a:xfrm>
        </p:grpSpPr>
        <p:sp>
          <p:nvSpPr>
            <p:cNvPr id="70" name="Rounded Rectangle 69"/>
            <p:cNvSpPr/>
            <p:nvPr/>
          </p:nvSpPr>
          <p:spPr>
            <a:xfrm>
              <a:off x="3968" y="1350429"/>
              <a:ext cx="2452687" cy="271780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1" name="Rounded Rectangle 9"/>
            <p:cNvSpPr txBox="1"/>
            <p:nvPr/>
          </p:nvSpPr>
          <p:spPr>
            <a:xfrm>
              <a:off x="47556" y="1444756"/>
              <a:ext cx="2213227" cy="2478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400" kern="120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جعل المرؤوسين يقومون بأداء عمل ما وبالطريقة التي يرغبها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21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721" r="-186359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934200" y="2247900"/>
            <a:ext cx="4419599" cy="1314257"/>
            <a:chOff x="0" y="0"/>
            <a:chExt cx="617685" cy="171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7685" cy="171231"/>
            </a:xfrm>
            <a:custGeom>
              <a:avLst/>
              <a:gdLst/>
              <a:ahLst/>
              <a:cxnLst/>
              <a:rect l="l" t="t" r="r" b="b"/>
              <a:pathLst>
                <a:path w="617685" h="171231">
                  <a:moveTo>
                    <a:pt x="40037" y="0"/>
                  </a:moveTo>
                  <a:lnTo>
                    <a:pt x="577648" y="0"/>
                  </a:lnTo>
                  <a:cubicBezTo>
                    <a:pt x="588266" y="0"/>
                    <a:pt x="598450" y="4218"/>
                    <a:pt x="605958" y="11727"/>
                  </a:cubicBezTo>
                  <a:cubicBezTo>
                    <a:pt x="613467" y="19235"/>
                    <a:pt x="617685" y="29419"/>
                    <a:pt x="617685" y="40037"/>
                  </a:cubicBezTo>
                  <a:lnTo>
                    <a:pt x="617685" y="131194"/>
                  </a:lnTo>
                  <a:cubicBezTo>
                    <a:pt x="617685" y="141812"/>
                    <a:pt x="613467" y="151996"/>
                    <a:pt x="605958" y="159504"/>
                  </a:cubicBezTo>
                  <a:cubicBezTo>
                    <a:pt x="598450" y="167013"/>
                    <a:pt x="588266" y="171231"/>
                    <a:pt x="577648" y="171231"/>
                  </a:cubicBezTo>
                  <a:lnTo>
                    <a:pt x="40037" y="171231"/>
                  </a:lnTo>
                  <a:cubicBezTo>
                    <a:pt x="29419" y="171231"/>
                    <a:pt x="19235" y="167013"/>
                    <a:pt x="11727" y="159504"/>
                  </a:cubicBezTo>
                  <a:cubicBezTo>
                    <a:pt x="4218" y="151996"/>
                    <a:pt x="0" y="141812"/>
                    <a:pt x="0" y="131194"/>
                  </a:cubicBezTo>
                  <a:lnTo>
                    <a:pt x="0" y="40037"/>
                  </a:lnTo>
                  <a:cubicBezTo>
                    <a:pt x="0" y="29419"/>
                    <a:pt x="4218" y="19235"/>
                    <a:pt x="11727" y="11727"/>
                  </a:cubicBezTo>
                  <a:cubicBezTo>
                    <a:pt x="19235" y="4218"/>
                    <a:pt x="29419" y="0"/>
                    <a:pt x="40037" y="0"/>
                  </a:cubicBezTo>
                  <a:close/>
                </a:path>
              </a:pathLst>
            </a:custGeom>
            <a:solidFill>
              <a:srgbClr val="B972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617685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 dirty="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10800" y="4772805"/>
            <a:ext cx="2819400" cy="1377410"/>
            <a:chOff x="0" y="0"/>
            <a:chExt cx="1091506" cy="1712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30" name="AutoShape 30"/>
          <p:cNvSpPr/>
          <p:nvPr/>
        </p:nvSpPr>
        <p:spPr>
          <a:xfrm rot="5400000">
            <a:off x="8959368" y="3883391"/>
            <a:ext cx="670025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6858000" y="2628900"/>
            <a:ext cx="4495800" cy="107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099"/>
              </a:lnSpc>
            </a:pPr>
            <a:r>
              <a:rPr lang="ar-EG" sz="4000" b="1" spc="112" dirty="0">
                <a:solidFill>
                  <a:srgbClr val="FFFFFF"/>
                </a:solidFill>
                <a:latin typeface="Tajawal Bold" panose="020B0604020202020204" charset="-78"/>
                <a:ea typeface="TT Commons Pro Bold"/>
                <a:cs typeface="Tajawal Bold" panose="020B0604020202020204" charset="-78"/>
                <a:sym typeface="TT Commons Pro Bold"/>
                <a:rtl/>
              </a:rPr>
              <a:t>النظريات</a:t>
            </a:r>
          </a:p>
          <a:p>
            <a:pPr algn="ctr">
              <a:lnSpc>
                <a:spcPts val="4099"/>
              </a:lnSpc>
            </a:pPr>
            <a:endParaRPr lang="ar-EG" sz="4000" b="1" spc="112" dirty="0">
              <a:solidFill>
                <a:srgbClr val="FFFFFF"/>
              </a:solidFill>
              <a:latin typeface="Tajawal Bold" panose="020B0604020202020204" charset="-78"/>
              <a:ea typeface="TT Commons Pro Bold"/>
              <a:cs typeface="Tajawal Bold" panose="020B0604020202020204" charset="-78"/>
              <a:sym typeface="TT Commons Pro Bold"/>
              <a:rtl/>
            </a:endParaRPr>
          </a:p>
        </p:txBody>
      </p:sp>
      <p:sp>
        <p:nvSpPr>
          <p:cNvPr id="42" name="AutoShape 42"/>
          <p:cNvSpPr/>
          <p:nvPr/>
        </p:nvSpPr>
        <p:spPr>
          <a:xfrm flipV="1">
            <a:off x="3177344" y="4305300"/>
            <a:ext cx="12215056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AutoShape 43"/>
          <p:cNvSpPr/>
          <p:nvPr/>
        </p:nvSpPr>
        <p:spPr>
          <a:xfrm rot="5400000">
            <a:off x="3025989" y="4468771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4" name="AutoShape 44"/>
          <p:cNvSpPr/>
          <p:nvPr/>
        </p:nvSpPr>
        <p:spPr>
          <a:xfrm rot="5400000">
            <a:off x="11206444" y="4468771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54" name="Group 12"/>
          <p:cNvGrpSpPr/>
          <p:nvPr/>
        </p:nvGrpSpPr>
        <p:grpSpPr>
          <a:xfrm>
            <a:off x="1676400" y="4762500"/>
            <a:ext cx="2819400" cy="1377410"/>
            <a:chOff x="0" y="0"/>
            <a:chExt cx="1091506" cy="171231"/>
          </a:xfrm>
        </p:grpSpPr>
        <p:sp>
          <p:nvSpPr>
            <p:cNvPr id="55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57" name="Group 12"/>
          <p:cNvGrpSpPr/>
          <p:nvPr/>
        </p:nvGrpSpPr>
        <p:grpSpPr>
          <a:xfrm>
            <a:off x="5867400" y="4756690"/>
            <a:ext cx="2819400" cy="1377410"/>
            <a:chOff x="0" y="0"/>
            <a:chExt cx="1091506" cy="171231"/>
          </a:xfrm>
        </p:grpSpPr>
        <p:sp>
          <p:nvSpPr>
            <p:cNvPr id="58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60" name="AutoShape 44"/>
          <p:cNvSpPr/>
          <p:nvPr/>
        </p:nvSpPr>
        <p:spPr>
          <a:xfrm rot="5400000">
            <a:off x="6827678" y="4452656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0439400" y="5143500"/>
            <a:ext cx="2321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نظرية القيادة الفعالة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019800" y="5219700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دراسة جامعة أوهايو والشبكة الإدارية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905000" y="5219700"/>
            <a:ext cx="23758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نظرية الطريق إلى الهدف</a:t>
            </a:r>
          </a:p>
        </p:txBody>
      </p:sp>
      <p:grpSp>
        <p:nvGrpSpPr>
          <p:cNvPr id="124" name="Group 42"/>
          <p:cNvGrpSpPr/>
          <p:nvPr/>
        </p:nvGrpSpPr>
        <p:grpSpPr>
          <a:xfrm>
            <a:off x="18059400" y="0"/>
            <a:ext cx="894692" cy="10287000"/>
            <a:chOff x="0" y="0"/>
            <a:chExt cx="446365" cy="2709333"/>
          </a:xfrm>
        </p:grpSpPr>
        <p:sp>
          <p:nvSpPr>
            <p:cNvPr id="125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7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128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0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131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3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134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</a:t>
            </a:r>
          </a:p>
        </p:txBody>
      </p:sp>
      <p:grpSp>
        <p:nvGrpSpPr>
          <p:cNvPr id="65" name="Group 12"/>
          <p:cNvGrpSpPr/>
          <p:nvPr/>
        </p:nvGrpSpPr>
        <p:grpSpPr>
          <a:xfrm>
            <a:off x="14173200" y="4762500"/>
            <a:ext cx="2819400" cy="1377410"/>
            <a:chOff x="0" y="0"/>
            <a:chExt cx="1091506" cy="171231"/>
          </a:xfrm>
        </p:grpSpPr>
        <p:sp>
          <p:nvSpPr>
            <p:cNvPr id="66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68" name="AutoShape 44"/>
          <p:cNvSpPr/>
          <p:nvPr/>
        </p:nvSpPr>
        <p:spPr>
          <a:xfrm rot="5400000">
            <a:off x="15245044" y="4458466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4478000" y="5067300"/>
            <a:ext cx="2321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نظرية سلسلة السلوك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51"/>
          <p:cNvSpPr txBox="1"/>
          <p:nvPr/>
        </p:nvSpPr>
        <p:spPr>
          <a:xfrm>
            <a:off x="6096000" y="266700"/>
            <a:ext cx="589615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النظريات الحديثة في القيادة           </a:t>
            </a:r>
            <a:b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</a:br>
            <a:r>
              <a:rPr lang="en-US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Theories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78111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2539</TotalTime>
  <Words>1493</Words>
  <Application>Microsoft Office PowerPoint</Application>
  <PresentationFormat>Custom</PresentationFormat>
  <Paragraphs>341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Calibri</vt:lpstr>
      <vt:lpstr>Tajawal </vt:lpstr>
      <vt:lpstr>League Spartan</vt:lpstr>
      <vt:lpstr>Public Sans</vt:lpstr>
      <vt:lpstr>Codec Pro</vt:lpstr>
      <vt:lpstr>Tajawal Bold</vt:lpstr>
      <vt:lpstr>Bodoni MT</vt:lpstr>
      <vt:lpstr>DIN NEXT™ ARABIC BOLD</vt:lpstr>
      <vt:lpstr>Arial</vt:lpstr>
      <vt:lpstr>Sakkal Majalla</vt:lpstr>
      <vt:lpstr>Tajawal</vt:lpstr>
      <vt:lpstr>Garet Bold</vt:lpstr>
      <vt:lpstr>Codec Pro Bold</vt:lpstr>
      <vt:lpstr>29LT Bukra Bold</vt:lpstr>
      <vt:lpstr>Cascadia Code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Blue Simple Modern Business Proposal Pitch Deck Presentation Design</dc:title>
  <dc:creator>Dr-Mohamed Ahmed</dc:creator>
  <cp:lastModifiedBy>Valentina Wilson</cp:lastModifiedBy>
  <cp:revision>71</cp:revision>
  <dcterms:created xsi:type="dcterms:W3CDTF">2006-08-16T00:00:00Z</dcterms:created>
  <dcterms:modified xsi:type="dcterms:W3CDTF">2025-02-27T12:04:26Z</dcterms:modified>
  <dc:identifier>DAGfLp__JEg</dc:identifier>
</cp:coreProperties>
</file>