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lmarai" panose="020B0604020202020204" charset="-78"/>
      <p:regular r:id="rId21"/>
    </p:embeddedFont>
    <p:embeddedFont>
      <p:font typeface="Almarai Bold" panose="020B0604020202020204" charset="-78"/>
      <p:regular r:id="rId22"/>
    </p:embeddedFont>
    <p:embeddedFont>
      <p:font typeface="Arimo"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8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2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3.svg"/><Relationship Id="rId7" Type="http://schemas.openxmlformats.org/officeDocument/2006/relationships/image" Target="../media/image25.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7.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7.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7.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7.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E5B5414B-1A09-0A58-0C03-CA15F99C13CD}"/>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145925" y="4130322"/>
            <a:ext cx="15793335" cy="1242358"/>
            <a:chOff x="0" y="0"/>
            <a:chExt cx="4159561" cy="327205"/>
          </a:xfrm>
        </p:grpSpPr>
        <p:sp>
          <p:nvSpPr>
            <p:cNvPr id="3" name="Freeform 3"/>
            <p:cNvSpPr/>
            <p:nvPr/>
          </p:nvSpPr>
          <p:spPr>
            <a:xfrm>
              <a:off x="0" y="0"/>
              <a:ext cx="4159562" cy="327205"/>
            </a:xfrm>
            <a:custGeom>
              <a:avLst/>
              <a:gdLst/>
              <a:ahLst/>
              <a:cxnLst/>
              <a:rect l="l" t="t" r="r" b="b"/>
              <a:pathLst>
                <a:path w="4159562" h="327205">
                  <a:moveTo>
                    <a:pt x="9804" y="0"/>
                  </a:moveTo>
                  <a:lnTo>
                    <a:pt x="4149758" y="0"/>
                  </a:lnTo>
                  <a:cubicBezTo>
                    <a:pt x="4152358" y="0"/>
                    <a:pt x="4154851" y="1033"/>
                    <a:pt x="4156690" y="2872"/>
                  </a:cubicBezTo>
                  <a:cubicBezTo>
                    <a:pt x="4158529" y="4710"/>
                    <a:pt x="4159562" y="7204"/>
                    <a:pt x="4159562" y="9804"/>
                  </a:cubicBezTo>
                  <a:lnTo>
                    <a:pt x="4159562" y="317401"/>
                  </a:lnTo>
                  <a:cubicBezTo>
                    <a:pt x="4159562" y="320002"/>
                    <a:pt x="4158529" y="322495"/>
                    <a:pt x="4156690" y="324334"/>
                  </a:cubicBezTo>
                  <a:cubicBezTo>
                    <a:pt x="4154851" y="326172"/>
                    <a:pt x="4152358" y="327205"/>
                    <a:pt x="4149758" y="327205"/>
                  </a:cubicBezTo>
                  <a:lnTo>
                    <a:pt x="9804" y="327205"/>
                  </a:lnTo>
                  <a:cubicBezTo>
                    <a:pt x="7204" y="327205"/>
                    <a:pt x="4710" y="326172"/>
                    <a:pt x="2872" y="324334"/>
                  </a:cubicBezTo>
                  <a:cubicBezTo>
                    <a:pt x="1033" y="322495"/>
                    <a:pt x="0" y="320002"/>
                    <a:pt x="0" y="317401"/>
                  </a:cubicBezTo>
                  <a:lnTo>
                    <a:pt x="0" y="9804"/>
                  </a:lnTo>
                  <a:cubicBezTo>
                    <a:pt x="0" y="7204"/>
                    <a:pt x="1033" y="4710"/>
                    <a:pt x="2872" y="2872"/>
                  </a:cubicBezTo>
                  <a:cubicBezTo>
                    <a:pt x="4710" y="1033"/>
                    <a:pt x="7204" y="0"/>
                    <a:pt x="9804" y="0"/>
                  </a:cubicBezTo>
                  <a:close/>
                </a:path>
              </a:pathLst>
            </a:custGeom>
            <a:solidFill>
              <a:srgbClr val="FFDE59"/>
            </a:solidFill>
          </p:spPr>
          <p:txBody>
            <a:bodyPr/>
            <a:lstStyle/>
            <a:p>
              <a:endParaRPr lang="en-US"/>
            </a:p>
          </p:txBody>
        </p:sp>
        <p:sp>
          <p:nvSpPr>
            <p:cNvPr id="4" name="TextBox 4"/>
            <p:cNvSpPr txBox="1"/>
            <p:nvPr/>
          </p:nvSpPr>
          <p:spPr>
            <a:xfrm>
              <a:off x="0" y="-9525"/>
              <a:ext cx="4159561" cy="336730"/>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6" name="TextBox 6"/>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10</a:t>
            </a:r>
          </a:p>
        </p:txBody>
      </p:sp>
      <p:sp>
        <p:nvSpPr>
          <p:cNvPr id="7" name="Freeform 7"/>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0547358" y="777881"/>
            <a:ext cx="5899150" cy="1306698"/>
          </a:xfrm>
          <a:prstGeom prst="rect">
            <a:avLst/>
          </a:prstGeom>
        </p:spPr>
        <p:txBody>
          <a:bodyPr lIns="0" tIns="0" rIns="0" bIns="0" rtlCol="0" anchor="t">
            <a:spAutoFit/>
          </a:bodyPr>
          <a:lstStyle/>
          <a:p>
            <a:pPr marL="0" lvl="0" indent="0" algn="ctr" rtl="1">
              <a:lnSpc>
                <a:spcPts val="5147"/>
              </a:lnSpc>
              <a:spcBef>
                <a:spcPct val="0"/>
              </a:spcBef>
            </a:pPr>
            <a:r>
              <a:rPr lang="ar-EG" sz="4009" u="none" strike="noStrike" spc="-18">
                <a:solidFill>
                  <a:srgbClr val="095277"/>
                </a:solidFill>
                <a:latin typeface="Almarai Bold"/>
                <a:ea typeface="Almarai Bold"/>
                <a:cs typeface="Almarai Bold"/>
                <a:sym typeface="Almarai Bold"/>
                <a:rtl/>
              </a:rPr>
              <a:t>مقارنة بين استراتيجيات الابتكار</a:t>
            </a:r>
          </a:p>
        </p:txBody>
      </p:sp>
      <p:grpSp>
        <p:nvGrpSpPr>
          <p:cNvPr id="9" name="Group 9"/>
          <p:cNvGrpSpPr/>
          <p:nvPr/>
        </p:nvGrpSpPr>
        <p:grpSpPr>
          <a:xfrm>
            <a:off x="1145925" y="6630875"/>
            <a:ext cx="15793335" cy="1692065"/>
            <a:chOff x="0" y="0"/>
            <a:chExt cx="4159561" cy="445647"/>
          </a:xfrm>
        </p:grpSpPr>
        <p:sp>
          <p:nvSpPr>
            <p:cNvPr id="10" name="Freeform 10"/>
            <p:cNvSpPr/>
            <p:nvPr/>
          </p:nvSpPr>
          <p:spPr>
            <a:xfrm>
              <a:off x="0" y="0"/>
              <a:ext cx="4159562" cy="445647"/>
            </a:xfrm>
            <a:custGeom>
              <a:avLst/>
              <a:gdLst/>
              <a:ahLst/>
              <a:cxnLst/>
              <a:rect l="l" t="t" r="r" b="b"/>
              <a:pathLst>
                <a:path w="4159562" h="445647">
                  <a:moveTo>
                    <a:pt x="9804" y="0"/>
                  </a:moveTo>
                  <a:lnTo>
                    <a:pt x="4149758" y="0"/>
                  </a:lnTo>
                  <a:cubicBezTo>
                    <a:pt x="4152358" y="0"/>
                    <a:pt x="4154851" y="1033"/>
                    <a:pt x="4156690" y="2872"/>
                  </a:cubicBezTo>
                  <a:cubicBezTo>
                    <a:pt x="4158529" y="4710"/>
                    <a:pt x="4159562" y="7204"/>
                    <a:pt x="4159562" y="9804"/>
                  </a:cubicBezTo>
                  <a:lnTo>
                    <a:pt x="4159562" y="435843"/>
                  </a:lnTo>
                  <a:cubicBezTo>
                    <a:pt x="4159562" y="438443"/>
                    <a:pt x="4158529" y="440937"/>
                    <a:pt x="4156690" y="442775"/>
                  </a:cubicBezTo>
                  <a:cubicBezTo>
                    <a:pt x="4154851" y="444614"/>
                    <a:pt x="4152358" y="445647"/>
                    <a:pt x="4149758" y="445647"/>
                  </a:cubicBezTo>
                  <a:lnTo>
                    <a:pt x="9804" y="445647"/>
                  </a:lnTo>
                  <a:cubicBezTo>
                    <a:pt x="7204" y="445647"/>
                    <a:pt x="4710" y="444614"/>
                    <a:pt x="2872" y="442775"/>
                  </a:cubicBezTo>
                  <a:cubicBezTo>
                    <a:pt x="1033" y="440937"/>
                    <a:pt x="0" y="438443"/>
                    <a:pt x="0" y="435843"/>
                  </a:cubicBezTo>
                  <a:lnTo>
                    <a:pt x="0" y="9804"/>
                  </a:lnTo>
                  <a:cubicBezTo>
                    <a:pt x="0" y="7204"/>
                    <a:pt x="1033" y="4710"/>
                    <a:pt x="2872" y="2872"/>
                  </a:cubicBezTo>
                  <a:cubicBezTo>
                    <a:pt x="4710" y="1033"/>
                    <a:pt x="7204" y="0"/>
                    <a:pt x="9804" y="0"/>
                  </a:cubicBezTo>
                  <a:close/>
                </a:path>
              </a:pathLst>
            </a:custGeom>
            <a:solidFill>
              <a:srgbClr val="FFDE59"/>
            </a:solidFill>
          </p:spPr>
          <p:txBody>
            <a:bodyPr/>
            <a:lstStyle/>
            <a:p>
              <a:endParaRPr lang="en-US"/>
            </a:p>
          </p:txBody>
        </p:sp>
        <p:sp>
          <p:nvSpPr>
            <p:cNvPr id="11" name="TextBox 11"/>
            <p:cNvSpPr txBox="1"/>
            <p:nvPr/>
          </p:nvSpPr>
          <p:spPr>
            <a:xfrm>
              <a:off x="0" y="-9525"/>
              <a:ext cx="4159561" cy="455172"/>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1145925" y="8412267"/>
            <a:ext cx="15793335" cy="1058937"/>
            <a:chOff x="0" y="0"/>
            <a:chExt cx="4159561" cy="278897"/>
          </a:xfrm>
        </p:grpSpPr>
        <p:sp>
          <p:nvSpPr>
            <p:cNvPr id="13" name="Freeform 13"/>
            <p:cNvSpPr/>
            <p:nvPr/>
          </p:nvSpPr>
          <p:spPr>
            <a:xfrm>
              <a:off x="0" y="0"/>
              <a:ext cx="4159562" cy="278897"/>
            </a:xfrm>
            <a:custGeom>
              <a:avLst/>
              <a:gdLst/>
              <a:ahLst/>
              <a:cxnLst/>
              <a:rect l="l" t="t" r="r" b="b"/>
              <a:pathLst>
                <a:path w="4159562" h="278897">
                  <a:moveTo>
                    <a:pt x="9804" y="0"/>
                  </a:moveTo>
                  <a:lnTo>
                    <a:pt x="4149758" y="0"/>
                  </a:lnTo>
                  <a:cubicBezTo>
                    <a:pt x="4152358" y="0"/>
                    <a:pt x="4154851" y="1033"/>
                    <a:pt x="4156690" y="2872"/>
                  </a:cubicBezTo>
                  <a:cubicBezTo>
                    <a:pt x="4158529" y="4710"/>
                    <a:pt x="4159562" y="7204"/>
                    <a:pt x="4159562" y="9804"/>
                  </a:cubicBezTo>
                  <a:lnTo>
                    <a:pt x="4159562" y="269093"/>
                  </a:lnTo>
                  <a:cubicBezTo>
                    <a:pt x="4159562" y="271693"/>
                    <a:pt x="4158529" y="274187"/>
                    <a:pt x="4156690" y="276025"/>
                  </a:cubicBezTo>
                  <a:cubicBezTo>
                    <a:pt x="4154851" y="277864"/>
                    <a:pt x="4152358" y="278897"/>
                    <a:pt x="4149758" y="278897"/>
                  </a:cubicBezTo>
                  <a:lnTo>
                    <a:pt x="9804" y="278897"/>
                  </a:lnTo>
                  <a:cubicBezTo>
                    <a:pt x="7204" y="278897"/>
                    <a:pt x="4710" y="277864"/>
                    <a:pt x="2872" y="276025"/>
                  </a:cubicBezTo>
                  <a:cubicBezTo>
                    <a:pt x="1033" y="274187"/>
                    <a:pt x="0" y="271693"/>
                    <a:pt x="0" y="269093"/>
                  </a:cubicBezTo>
                  <a:lnTo>
                    <a:pt x="0" y="9804"/>
                  </a:lnTo>
                  <a:cubicBezTo>
                    <a:pt x="0" y="7204"/>
                    <a:pt x="1033" y="4710"/>
                    <a:pt x="2872" y="2872"/>
                  </a:cubicBezTo>
                  <a:cubicBezTo>
                    <a:pt x="4710" y="1033"/>
                    <a:pt x="7204" y="0"/>
                    <a:pt x="9804" y="0"/>
                  </a:cubicBezTo>
                  <a:close/>
                </a:path>
              </a:pathLst>
            </a:custGeom>
            <a:solidFill>
              <a:srgbClr val="FFDE59"/>
            </a:solidFill>
          </p:spPr>
          <p:txBody>
            <a:bodyPr/>
            <a:lstStyle/>
            <a:p>
              <a:endParaRPr lang="en-US"/>
            </a:p>
          </p:txBody>
        </p:sp>
        <p:sp>
          <p:nvSpPr>
            <p:cNvPr id="14" name="TextBox 14"/>
            <p:cNvSpPr txBox="1"/>
            <p:nvPr/>
          </p:nvSpPr>
          <p:spPr>
            <a:xfrm>
              <a:off x="0" y="-9525"/>
              <a:ext cx="4159561" cy="288422"/>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145925" y="5486213"/>
            <a:ext cx="15793335" cy="1022695"/>
            <a:chOff x="0" y="0"/>
            <a:chExt cx="4159561" cy="269352"/>
          </a:xfrm>
        </p:grpSpPr>
        <p:sp>
          <p:nvSpPr>
            <p:cNvPr id="16" name="Freeform 16"/>
            <p:cNvSpPr/>
            <p:nvPr/>
          </p:nvSpPr>
          <p:spPr>
            <a:xfrm>
              <a:off x="0" y="0"/>
              <a:ext cx="4159562" cy="269352"/>
            </a:xfrm>
            <a:custGeom>
              <a:avLst/>
              <a:gdLst/>
              <a:ahLst/>
              <a:cxnLst/>
              <a:rect l="l" t="t" r="r" b="b"/>
              <a:pathLst>
                <a:path w="4159562" h="269352">
                  <a:moveTo>
                    <a:pt x="9804" y="0"/>
                  </a:moveTo>
                  <a:lnTo>
                    <a:pt x="4149758" y="0"/>
                  </a:lnTo>
                  <a:cubicBezTo>
                    <a:pt x="4152358" y="0"/>
                    <a:pt x="4154851" y="1033"/>
                    <a:pt x="4156690" y="2872"/>
                  </a:cubicBezTo>
                  <a:cubicBezTo>
                    <a:pt x="4158529" y="4710"/>
                    <a:pt x="4159562" y="7204"/>
                    <a:pt x="4159562" y="9804"/>
                  </a:cubicBezTo>
                  <a:lnTo>
                    <a:pt x="4159562" y="259548"/>
                  </a:lnTo>
                  <a:cubicBezTo>
                    <a:pt x="4159562" y="262148"/>
                    <a:pt x="4158529" y="264642"/>
                    <a:pt x="4156690" y="266480"/>
                  </a:cubicBezTo>
                  <a:cubicBezTo>
                    <a:pt x="4154851" y="268319"/>
                    <a:pt x="4152358" y="269352"/>
                    <a:pt x="4149758" y="269352"/>
                  </a:cubicBezTo>
                  <a:lnTo>
                    <a:pt x="9804" y="269352"/>
                  </a:lnTo>
                  <a:cubicBezTo>
                    <a:pt x="7204" y="269352"/>
                    <a:pt x="4710" y="268319"/>
                    <a:pt x="2872" y="266480"/>
                  </a:cubicBezTo>
                  <a:cubicBezTo>
                    <a:pt x="1033" y="264642"/>
                    <a:pt x="0" y="262148"/>
                    <a:pt x="0" y="259548"/>
                  </a:cubicBezTo>
                  <a:lnTo>
                    <a:pt x="0" y="9804"/>
                  </a:lnTo>
                  <a:cubicBezTo>
                    <a:pt x="0" y="7204"/>
                    <a:pt x="1033" y="4710"/>
                    <a:pt x="2872" y="2872"/>
                  </a:cubicBezTo>
                  <a:cubicBezTo>
                    <a:pt x="4710" y="1033"/>
                    <a:pt x="7204" y="0"/>
                    <a:pt x="9804" y="0"/>
                  </a:cubicBezTo>
                  <a:close/>
                </a:path>
              </a:pathLst>
            </a:custGeom>
            <a:solidFill>
              <a:srgbClr val="FFDE59"/>
            </a:solidFill>
          </p:spPr>
          <p:txBody>
            <a:bodyPr/>
            <a:lstStyle/>
            <a:p>
              <a:endParaRPr lang="en-US"/>
            </a:p>
          </p:txBody>
        </p:sp>
        <p:sp>
          <p:nvSpPr>
            <p:cNvPr id="17" name="TextBox 17"/>
            <p:cNvSpPr txBox="1"/>
            <p:nvPr/>
          </p:nvSpPr>
          <p:spPr>
            <a:xfrm>
              <a:off x="0" y="-9525"/>
              <a:ext cx="4159561" cy="278877"/>
            </a:xfrm>
            <a:prstGeom prst="rect">
              <a:avLst/>
            </a:prstGeom>
          </p:spPr>
          <p:txBody>
            <a:bodyPr lIns="50800" tIns="50800" rIns="50800" bIns="50800" rtlCol="0" anchor="ctr"/>
            <a:lstStyle/>
            <a:p>
              <a:pPr algn="ctr">
                <a:lnSpc>
                  <a:spcPts val="2160"/>
                </a:lnSpc>
              </a:pPr>
              <a:endParaRPr/>
            </a:p>
          </p:txBody>
        </p:sp>
      </p:grpSp>
      <p:graphicFrame>
        <p:nvGraphicFramePr>
          <p:cNvPr id="18" name="Table 18"/>
          <p:cNvGraphicFramePr>
            <a:graphicFrameLocks noGrp="1"/>
          </p:cNvGraphicFramePr>
          <p:nvPr/>
        </p:nvGraphicFramePr>
        <p:xfrm>
          <a:off x="1145925" y="3047488"/>
          <a:ext cx="15793335" cy="6423716"/>
        </p:xfrm>
        <a:graphic>
          <a:graphicData uri="http://schemas.openxmlformats.org/drawingml/2006/table">
            <a:tbl>
              <a:tblPr rtl="1"/>
              <a:tblGrid>
                <a:gridCol w="2367259">
                  <a:extLst>
                    <a:ext uri="{9D8B030D-6E8A-4147-A177-3AD203B41FA5}">
                      <a16:colId xmlns:a16="http://schemas.microsoft.com/office/drawing/2014/main" val="20000"/>
                    </a:ext>
                  </a:extLst>
                </a:gridCol>
                <a:gridCol w="3535720">
                  <a:extLst>
                    <a:ext uri="{9D8B030D-6E8A-4147-A177-3AD203B41FA5}">
                      <a16:colId xmlns:a16="http://schemas.microsoft.com/office/drawing/2014/main" val="20001"/>
                    </a:ext>
                  </a:extLst>
                </a:gridCol>
                <a:gridCol w="3849397">
                  <a:extLst>
                    <a:ext uri="{9D8B030D-6E8A-4147-A177-3AD203B41FA5}">
                      <a16:colId xmlns:a16="http://schemas.microsoft.com/office/drawing/2014/main" val="20002"/>
                    </a:ext>
                  </a:extLst>
                </a:gridCol>
                <a:gridCol w="2584996">
                  <a:extLst>
                    <a:ext uri="{9D8B030D-6E8A-4147-A177-3AD203B41FA5}">
                      <a16:colId xmlns:a16="http://schemas.microsoft.com/office/drawing/2014/main" val="20003"/>
                    </a:ext>
                  </a:extLst>
                </a:gridCol>
                <a:gridCol w="3455963">
                  <a:extLst>
                    <a:ext uri="{9D8B030D-6E8A-4147-A177-3AD203B41FA5}">
                      <a16:colId xmlns:a16="http://schemas.microsoft.com/office/drawing/2014/main" val="20004"/>
                    </a:ext>
                  </a:extLst>
                </a:gridCol>
              </a:tblGrid>
              <a:tr h="1000181">
                <a:tc>
                  <a:txBody>
                    <a:bodyPr/>
                    <a:lstStyle/>
                    <a:p>
                      <a:pPr algn="ctr" rtl="1">
                        <a:lnSpc>
                          <a:spcPts val="3723"/>
                        </a:lnSpc>
                        <a:defRPr/>
                      </a:pPr>
                      <a:r>
                        <a:rPr lang="ar-EG" sz="2900">
                          <a:solidFill>
                            <a:srgbClr val="000000"/>
                          </a:solidFill>
                          <a:latin typeface="Almarai Bold"/>
                          <a:ea typeface="Almarai Bold"/>
                          <a:cs typeface="Almarai Bold"/>
                          <a:sym typeface="Almarai Bold"/>
                          <a:rtl/>
                        </a:rPr>
                        <a:t> </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ctr" rtl="1">
                        <a:lnSpc>
                          <a:spcPts val="3723"/>
                        </a:lnSpc>
                        <a:defRPr/>
                      </a:pPr>
                      <a:r>
                        <a:rPr lang="ar-EG" sz="2900">
                          <a:solidFill>
                            <a:srgbClr val="000000"/>
                          </a:solidFill>
                          <a:latin typeface="Almarai Bold"/>
                          <a:ea typeface="Almarai Bold"/>
                          <a:cs typeface="Almarai Bold"/>
                          <a:sym typeface="Almarai Bold"/>
                          <a:rtl/>
                        </a:rPr>
                        <a:t>استباقية</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ctr" rtl="1">
                        <a:lnSpc>
                          <a:spcPts val="3723"/>
                        </a:lnSpc>
                        <a:defRPr/>
                      </a:pPr>
                      <a:r>
                        <a:rPr lang="ar-EG" sz="2900">
                          <a:solidFill>
                            <a:srgbClr val="000000"/>
                          </a:solidFill>
                          <a:latin typeface="Almarai Bold"/>
                          <a:ea typeface="Almarai Bold"/>
                          <a:cs typeface="Almarai Bold"/>
                          <a:sym typeface="Almarai Bold"/>
                          <a:rtl/>
                        </a:rPr>
                        <a:t>نشطة</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ctr" rtl="1">
                        <a:lnSpc>
                          <a:spcPts val="3723"/>
                        </a:lnSpc>
                        <a:defRPr/>
                      </a:pPr>
                      <a:r>
                        <a:rPr lang="ar-EG" sz="2900">
                          <a:solidFill>
                            <a:srgbClr val="000000"/>
                          </a:solidFill>
                          <a:latin typeface="Almarai Bold"/>
                          <a:ea typeface="Almarai Bold"/>
                          <a:cs typeface="Almarai Bold"/>
                          <a:sym typeface="Almarai Bold"/>
                          <a:rtl/>
                        </a:rPr>
                        <a:t>تفاعلية</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ctr" rtl="1">
                        <a:lnSpc>
                          <a:spcPts val="3723"/>
                        </a:lnSpc>
                        <a:defRPr/>
                      </a:pPr>
                      <a:r>
                        <a:rPr lang="ar-EG" sz="2900">
                          <a:solidFill>
                            <a:srgbClr val="000000"/>
                          </a:solidFill>
                          <a:latin typeface="Almarai Bold"/>
                          <a:ea typeface="Almarai Bold"/>
                          <a:cs typeface="Almarai Bold"/>
                          <a:sym typeface="Almarai Bold"/>
                          <a:rtl/>
                        </a:rPr>
                        <a:t>سلبية</a:t>
                      </a:r>
                      <a:endParaRPr lang="en-US" sz="1100"/>
                    </a:p>
                  </a:txBody>
                  <a:tcPr marL="47625" marR="47625" marT="47625" marB="4762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extLst>
                  <a:ext uri="{0D108BD9-81ED-4DB2-BD59-A6C34878D82A}">
                    <a16:rowId xmlns:a16="http://schemas.microsoft.com/office/drawing/2014/main" val="10000"/>
                  </a:ext>
                </a:extLst>
              </a:tr>
              <a:tr h="1451610">
                <a:tc>
                  <a:txBody>
                    <a:bodyPr/>
                    <a:lstStyle/>
                    <a:p>
                      <a:pPr algn="ctr" rtl="1">
                        <a:lnSpc>
                          <a:spcPts val="3209"/>
                        </a:lnSpc>
                        <a:defRPr/>
                      </a:pPr>
                      <a:r>
                        <a:rPr lang="ar-EG" sz="2499">
                          <a:solidFill>
                            <a:srgbClr val="000000"/>
                          </a:solidFill>
                          <a:latin typeface="Almarai Bold"/>
                          <a:ea typeface="Almarai Bold"/>
                          <a:cs typeface="Almarai Bold"/>
                          <a:sym typeface="Almarai Bold"/>
                          <a:rtl/>
                        </a:rPr>
                        <a:t>الهدف</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قيادة التقنية والسوق</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ليس الأول في الابتكار، ولكن اللحاق سريعًا</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الانتظار، واللحاق فيما بعد</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اتباع الشائع لدى العملاء أو قائد السوق</a:t>
                      </a:r>
                      <a:endParaRPr lang="en-US" sz="1100"/>
                    </a:p>
                  </a:txBody>
                  <a:tcPr marL="47625" marR="47625" marT="47625" marB="4762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1"/>
                  </a:ext>
                </a:extLst>
              </a:tr>
              <a:tr h="1057275">
                <a:tc>
                  <a:txBody>
                    <a:bodyPr/>
                    <a:lstStyle/>
                    <a:p>
                      <a:pPr algn="ctr" rtl="1">
                        <a:lnSpc>
                          <a:spcPts val="3209"/>
                        </a:lnSpc>
                        <a:defRPr/>
                      </a:pPr>
                      <a:r>
                        <a:rPr lang="ar-EG" sz="2499">
                          <a:solidFill>
                            <a:srgbClr val="000000"/>
                          </a:solidFill>
                          <a:latin typeface="Almarai Bold"/>
                          <a:ea typeface="Almarai Bold"/>
                          <a:cs typeface="Almarai Bold"/>
                          <a:sym typeface="Almarai Bold"/>
                          <a:rtl/>
                        </a:rPr>
                        <a:t>نوع الابتكار المناسب</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الابتكار الجذري والابتكار المتدرج</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الأكثر الابتكار المتدرج</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أحيانًا الابتكار المتدرج</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نادرًا الابتكار المتدرج</a:t>
                      </a:r>
                      <a:endParaRPr lang="en-US" sz="1100"/>
                    </a:p>
                  </a:txBody>
                  <a:tcPr marL="47625" marR="47625" marT="47625" marB="4762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2"/>
                  </a:ext>
                </a:extLst>
              </a:tr>
              <a:tr h="1857375">
                <a:tc>
                  <a:txBody>
                    <a:bodyPr/>
                    <a:lstStyle/>
                    <a:p>
                      <a:pPr algn="ctr" rtl="1">
                        <a:lnSpc>
                          <a:spcPts val="3209"/>
                        </a:lnSpc>
                        <a:defRPr/>
                      </a:pPr>
                      <a:r>
                        <a:rPr lang="ar-EG" sz="2499">
                          <a:solidFill>
                            <a:srgbClr val="000000"/>
                          </a:solidFill>
                          <a:latin typeface="Almarai Bold"/>
                          <a:ea typeface="Almarai Bold"/>
                          <a:cs typeface="Almarai Bold"/>
                          <a:sym typeface="Almarai Bold"/>
                          <a:rtl/>
                        </a:rPr>
                        <a:t>مصادر المعرفة</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solidFill>
                      <a:srgbClr val="7D82B0"/>
                    </a:solidFill>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العلم والأبحاث، البحث والتطوير الداخلي، التعاون مع قادة التقنية في السوق، قادة العملاء</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البحث والتطوير الداخلي، التعاون مع قادة التقنية في السوق، ملاحظات العملاء والموردين</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المنافسون، العملاء، شراء الرخص</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العملاء</a:t>
                      </a:r>
                      <a:endParaRPr lang="en-US" sz="1100"/>
                    </a:p>
                  </a:txBody>
                  <a:tcPr marL="47625" marR="47625" marT="47625" marB="4762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3"/>
                  </a:ext>
                </a:extLst>
              </a:tr>
              <a:tr h="1057275">
                <a:tc>
                  <a:txBody>
                    <a:bodyPr/>
                    <a:lstStyle/>
                    <a:p>
                      <a:pPr algn="ctr" rtl="1">
                        <a:lnSpc>
                          <a:spcPts val="3209"/>
                        </a:lnSpc>
                        <a:defRPr/>
                      </a:pPr>
                      <a:r>
                        <a:rPr lang="ar-EG" sz="2499">
                          <a:solidFill>
                            <a:srgbClr val="000000"/>
                          </a:solidFill>
                          <a:latin typeface="Almarai Bold"/>
                          <a:ea typeface="Almarai Bold"/>
                          <a:cs typeface="Almarai Bold"/>
                          <a:sym typeface="Almarai Bold"/>
                          <a:rtl/>
                        </a:rPr>
                        <a:t>قبول المخاطرة</a:t>
                      </a:r>
                      <a:endParaRPr lang="en-US" sz="1100"/>
                    </a:p>
                  </a:txBody>
                  <a:tcPr marL="47625" marR="47625" marT="47625" marB="47625" anchor="ctr">
                    <a:lnL w="0" cap="flat" cmpd="sng" algn="ctr">
                      <a:solidFill>
                        <a:srgbClr val="000000"/>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7D82B0"/>
                    </a:solidFill>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عالية المخاطرة </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متوسطة المخاطرة</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منخفضة المخاطرة</a:t>
                      </a:r>
                      <a:endParaRPr lang="en-US" sz="1100"/>
                    </a:p>
                  </a:txBody>
                  <a:tcPr marL="47625" marR="47625" marT="47625" marB="47625"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3209"/>
                        </a:lnSpc>
                        <a:defRPr/>
                      </a:pPr>
                      <a:r>
                        <a:rPr lang="ar-EG" sz="2499">
                          <a:solidFill>
                            <a:srgbClr val="000000"/>
                          </a:solidFill>
                          <a:latin typeface="Almarai Bold"/>
                          <a:ea typeface="Almarai Bold"/>
                          <a:cs typeface="Almarai Bold"/>
                          <a:sym typeface="Almarai Bold"/>
                          <a:rtl/>
                        </a:rPr>
                        <a:t>لا مخاطرة</a:t>
                      </a:r>
                      <a:endParaRPr lang="en-US" sz="1100"/>
                    </a:p>
                  </a:txBody>
                  <a:tcPr marL="47625" marR="47625" marT="47625" marB="47625" anchor="ctr">
                    <a:lnL w="9525" cap="flat" cmpd="sng" algn="ctr">
                      <a:solidFill>
                        <a:srgbClr val="156082"/>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9" name="Freeform 19"/>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466678" y="2119561"/>
            <a:ext cx="7354644" cy="7345451"/>
          </a:xfrm>
          <a:custGeom>
            <a:avLst/>
            <a:gdLst/>
            <a:ahLst/>
            <a:cxnLst/>
            <a:rect l="l" t="t" r="r" b="b"/>
            <a:pathLst>
              <a:path w="7354644" h="7345451">
                <a:moveTo>
                  <a:pt x="0" y="0"/>
                </a:moveTo>
                <a:lnTo>
                  <a:pt x="7354644" y="0"/>
                </a:lnTo>
                <a:lnTo>
                  <a:pt x="7354644" y="7345451"/>
                </a:lnTo>
                <a:lnTo>
                  <a:pt x="0" y="734545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032444" y="4679146"/>
            <a:ext cx="2154951" cy="215495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7" name="TextBox 7"/>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11</a:t>
            </a:r>
          </a:p>
        </p:txBody>
      </p:sp>
      <p:sp>
        <p:nvSpPr>
          <p:cNvPr id="8" name="TextBox 8"/>
          <p:cNvSpPr txBox="1"/>
          <p:nvPr/>
        </p:nvSpPr>
        <p:spPr>
          <a:xfrm>
            <a:off x="7672573" y="4988899"/>
            <a:ext cx="2843432" cy="1275969"/>
          </a:xfrm>
          <a:prstGeom prst="rect">
            <a:avLst/>
          </a:prstGeom>
        </p:spPr>
        <p:txBody>
          <a:bodyPr lIns="0" tIns="0" rIns="0" bIns="0" rtlCol="0" anchor="t">
            <a:spAutoFit/>
          </a:bodyPr>
          <a:lstStyle/>
          <a:p>
            <a:pPr algn="ctr">
              <a:lnSpc>
                <a:spcPts val="5148"/>
              </a:lnSpc>
            </a:pPr>
            <a:r>
              <a:rPr lang="ar-EG" sz="3600">
                <a:solidFill>
                  <a:srgbClr val="000000"/>
                </a:solidFill>
                <a:latin typeface="Almarai Bold"/>
                <a:ea typeface="Almarai Bold"/>
                <a:cs typeface="Almarai Bold"/>
                <a:sym typeface="Almarai Bold"/>
                <a:rtl/>
              </a:rPr>
              <a:t>ممكنات الابتكار</a:t>
            </a:r>
          </a:p>
        </p:txBody>
      </p:sp>
      <p:sp>
        <p:nvSpPr>
          <p:cNvPr id="9" name="TextBox 9"/>
          <p:cNvSpPr txBox="1"/>
          <p:nvPr/>
        </p:nvSpPr>
        <p:spPr>
          <a:xfrm>
            <a:off x="7041983" y="2783545"/>
            <a:ext cx="2067936" cy="1057275"/>
          </a:xfrm>
          <a:prstGeom prst="rect">
            <a:avLst/>
          </a:prstGeom>
        </p:spPr>
        <p:txBody>
          <a:bodyPr lIns="0" tIns="0" rIns="0" bIns="0" rtlCol="0" anchor="t">
            <a:spAutoFit/>
          </a:bodyPr>
          <a:lstStyle/>
          <a:p>
            <a:pPr algn="ctr">
              <a:lnSpc>
                <a:spcPts val="4200"/>
              </a:lnSpc>
            </a:pPr>
            <a:r>
              <a:rPr lang="ar-EG" sz="3000">
                <a:solidFill>
                  <a:srgbClr val="000000"/>
                </a:solidFill>
                <a:latin typeface="Almarai Bold"/>
                <a:ea typeface="Almarai Bold"/>
                <a:cs typeface="Almarai Bold"/>
                <a:sym typeface="Almarai Bold"/>
                <a:rtl/>
              </a:rPr>
              <a:t>البحث والتطوير</a:t>
            </a:r>
          </a:p>
        </p:txBody>
      </p:sp>
      <p:sp>
        <p:nvSpPr>
          <p:cNvPr id="10" name="TextBox 10"/>
          <p:cNvSpPr txBox="1"/>
          <p:nvPr/>
        </p:nvSpPr>
        <p:spPr>
          <a:xfrm>
            <a:off x="9462943" y="2891354"/>
            <a:ext cx="1813004" cy="860707"/>
          </a:xfrm>
          <a:prstGeom prst="rect">
            <a:avLst/>
          </a:prstGeom>
        </p:spPr>
        <p:txBody>
          <a:bodyPr lIns="0" tIns="0" rIns="0" bIns="0" rtlCol="0" anchor="t">
            <a:spAutoFit/>
          </a:bodyPr>
          <a:lstStyle/>
          <a:p>
            <a:pPr algn="ctr" rtl="1">
              <a:lnSpc>
                <a:spcPts val="3484"/>
              </a:lnSpc>
            </a:pPr>
            <a:r>
              <a:rPr lang="ar-EG" sz="2488">
                <a:solidFill>
                  <a:srgbClr val="000000"/>
                </a:solidFill>
                <a:latin typeface="Almarai Bold"/>
                <a:ea typeface="Almarai Bold"/>
                <a:cs typeface="Almarai Bold"/>
                <a:sym typeface="Almarai Bold"/>
                <a:rtl/>
              </a:rPr>
              <a:t>ريادة الأعمال المؤسسية</a:t>
            </a:r>
          </a:p>
        </p:txBody>
      </p:sp>
      <p:sp>
        <p:nvSpPr>
          <p:cNvPr id="11" name="TextBox 11"/>
          <p:cNvSpPr txBox="1"/>
          <p:nvPr/>
        </p:nvSpPr>
        <p:spPr>
          <a:xfrm>
            <a:off x="10948895" y="4612471"/>
            <a:ext cx="1415683" cy="1057275"/>
          </a:xfrm>
          <a:prstGeom prst="rect">
            <a:avLst/>
          </a:prstGeom>
        </p:spPr>
        <p:txBody>
          <a:bodyPr lIns="0" tIns="0" rIns="0" bIns="0" rtlCol="0" anchor="t">
            <a:spAutoFit/>
          </a:bodyPr>
          <a:lstStyle/>
          <a:p>
            <a:pPr algn="ctr" rtl="1">
              <a:lnSpc>
                <a:spcPts val="4200"/>
              </a:lnSpc>
            </a:pPr>
            <a:r>
              <a:rPr lang="ar-EG" sz="3000">
                <a:solidFill>
                  <a:srgbClr val="000000"/>
                </a:solidFill>
                <a:latin typeface="Almarai Bold"/>
                <a:ea typeface="Almarai Bold"/>
                <a:cs typeface="Almarai Bold"/>
                <a:sym typeface="Almarai Bold"/>
                <a:rtl/>
              </a:rPr>
              <a:t>الابتكار المفتوح</a:t>
            </a:r>
          </a:p>
        </p:txBody>
      </p:sp>
      <p:sp>
        <p:nvSpPr>
          <p:cNvPr id="12" name="TextBox 12"/>
          <p:cNvSpPr txBox="1"/>
          <p:nvPr/>
        </p:nvSpPr>
        <p:spPr>
          <a:xfrm>
            <a:off x="10218484" y="6539682"/>
            <a:ext cx="1920176" cy="1390370"/>
          </a:xfrm>
          <a:prstGeom prst="rect">
            <a:avLst/>
          </a:prstGeom>
        </p:spPr>
        <p:txBody>
          <a:bodyPr lIns="0" tIns="0" rIns="0" bIns="0" rtlCol="0" anchor="t">
            <a:spAutoFit/>
          </a:bodyPr>
          <a:lstStyle/>
          <a:p>
            <a:pPr algn="ctr" rtl="1">
              <a:lnSpc>
                <a:spcPts val="3690"/>
              </a:lnSpc>
            </a:pPr>
            <a:r>
              <a:rPr lang="ar-EG" sz="2636">
                <a:solidFill>
                  <a:srgbClr val="000000"/>
                </a:solidFill>
                <a:latin typeface="Almarai Bold"/>
                <a:ea typeface="Almarai Bold"/>
                <a:cs typeface="Almarai Bold"/>
                <a:sym typeface="Almarai Bold"/>
                <a:rtl/>
              </a:rPr>
              <a:t>حاضنات ومسرعات الأعمال</a:t>
            </a:r>
          </a:p>
        </p:txBody>
      </p:sp>
      <p:sp>
        <p:nvSpPr>
          <p:cNvPr id="13" name="TextBox 13"/>
          <p:cNvSpPr txBox="1"/>
          <p:nvPr/>
        </p:nvSpPr>
        <p:spPr>
          <a:xfrm>
            <a:off x="8203886" y="7870313"/>
            <a:ext cx="1880229" cy="876379"/>
          </a:xfrm>
          <a:prstGeom prst="rect">
            <a:avLst/>
          </a:prstGeom>
        </p:spPr>
        <p:txBody>
          <a:bodyPr lIns="0" tIns="0" rIns="0" bIns="0" rtlCol="0" anchor="t">
            <a:spAutoFit/>
          </a:bodyPr>
          <a:lstStyle/>
          <a:p>
            <a:pPr algn="ctr" rtl="1">
              <a:lnSpc>
                <a:spcPts val="3596"/>
              </a:lnSpc>
            </a:pPr>
            <a:r>
              <a:rPr lang="ar-EG" sz="2497">
                <a:solidFill>
                  <a:srgbClr val="000000"/>
                </a:solidFill>
                <a:latin typeface="Almarai Bold"/>
                <a:ea typeface="Almarai Bold"/>
                <a:cs typeface="Almarai Bold"/>
                <a:sym typeface="Almarai Bold"/>
                <a:rtl/>
              </a:rPr>
              <a:t>استراتيجية المحيط الأزرق</a:t>
            </a:r>
          </a:p>
        </p:txBody>
      </p:sp>
      <p:sp>
        <p:nvSpPr>
          <p:cNvPr id="14" name="TextBox 14"/>
          <p:cNvSpPr txBox="1"/>
          <p:nvPr/>
        </p:nvSpPr>
        <p:spPr>
          <a:xfrm>
            <a:off x="5880081" y="6701467"/>
            <a:ext cx="2323805" cy="1057275"/>
          </a:xfrm>
          <a:prstGeom prst="rect">
            <a:avLst/>
          </a:prstGeom>
        </p:spPr>
        <p:txBody>
          <a:bodyPr lIns="0" tIns="0" rIns="0" bIns="0" rtlCol="0" anchor="t">
            <a:spAutoFit/>
          </a:bodyPr>
          <a:lstStyle/>
          <a:p>
            <a:pPr algn="ctr" rtl="1">
              <a:lnSpc>
                <a:spcPts val="4200"/>
              </a:lnSpc>
            </a:pPr>
            <a:r>
              <a:rPr lang="ar-EG" sz="3000">
                <a:solidFill>
                  <a:srgbClr val="000000"/>
                </a:solidFill>
                <a:latin typeface="Almarai Bold"/>
                <a:ea typeface="Almarai Bold"/>
                <a:cs typeface="Almarai Bold"/>
                <a:sym typeface="Almarai Bold"/>
                <a:rtl/>
              </a:rPr>
              <a:t>توسيع الاستثمار</a:t>
            </a:r>
          </a:p>
        </p:txBody>
      </p:sp>
      <p:sp>
        <p:nvSpPr>
          <p:cNvPr id="15" name="TextBox 15"/>
          <p:cNvSpPr txBox="1"/>
          <p:nvPr/>
        </p:nvSpPr>
        <p:spPr>
          <a:xfrm>
            <a:off x="5466678" y="4477443"/>
            <a:ext cx="2205895" cy="1346383"/>
          </a:xfrm>
          <a:prstGeom prst="rect">
            <a:avLst/>
          </a:prstGeom>
        </p:spPr>
        <p:txBody>
          <a:bodyPr lIns="0" tIns="0" rIns="0" bIns="0" rtlCol="0" anchor="t">
            <a:spAutoFit/>
          </a:bodyPr>
          <a:lstStyle/>
          <a:p>
            <a:pPr algn="ctr" rtl="1">
              <a:lnSpc>
                <a:spcPts val="3579"/>
              </a:lnSpc>
            </a:pPr>
            <a:r>
              <a:rPr lang="ar-EG" sz="2556">
                <a:solidFill>
                  <a:srgbClr val="000000"/>
                </a:solidFill>
                <a:latin typeface="Almarai Bold"/>
                <a:ea typeface="Almarai Bold"/>
                <a:cs typeface="Almarai Bold"/>
                <a:sym typeface="Almarai Bold"/>
                <a:rtl/>
              </a:rPr>
              <a:t>التعاون والاستثمار المشترك</a:t>
            </a:r>
          </a:p>
        </p:txBody>
      </p:sp>
      <p:sp>
        <p:nvSpPr>
          <p:cNvPr id="16" name="Freeform 16"/>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9220200" y="1028263"/>
            <a:ext cx="7795260" cy="668213"/>
          </a:xfrm>
          <a:prstGeom prst="rect">
            <a:avLst/>
          </a:prstGeom>
        </p:spPr>
        <p:txBody>
          <a:bodyPr lIns="0" tIns="0" rIns="0" bIns="0" rtlCol="0" anchor="t">
            <a:spAutoFit/>
          </a:bodyPr>
          <a:lstStyle/>
          <a:p>
            <a:pPr marL="0" lvl="0" indent="0" algn="ctr" rtl="1">
              <a:lnSpc>
                <a:spcPts val="5212"/>
              </a:lnSpc>
              <a:spcBef>
                <a:spcPct val="0"/>
              </a:spcBef>
            </a:pPr>
            <a:r>
              <a:rPr lang="ar-EG" sz="4059" u="none" strike="noStrike" spc="-18">
                <a:solidFill>
                  <a:srgbClr val="095277"/>
                </a:solidFill>
                <a:latin typeface="Almarai Bold"/>
                <a:ea typeface="Almarai Bold"/>
                <a:cs typeface="Almarai Bold"/>
                <a:sym typeface="Almarai Bold"/>
                <a:rtl/>
              </a:rPr>
              <a:t>ممكنات استراتيجيات الابتكار </a:t>
            </a:r>
          </a:p>
        </p:txBody>
      </p:sp>
      <p:sp>
        <p:nvSpPr>
          <p:cNvPr id="18" name="Freeform 18"/>
          <p:cNvSpPr/>
          <p:nvPr/>
        </p:nvSpPr>
        <p:spPr>
          <a:xfrm>
            <a:off x="-257469" y="-143576"/>
            <a:ext cx="3592928" cy="4822722"/>
          </a:xfrm>
          <a:custGeom>
            <a:avLst/>
            <a:gdLst/>
            <a:ahLst/>
            <a:cxnLst/>
            <a:rect l="l" t="t" r="r" b="b"/>
            <a:pathLst>
              <a:path w="3592928" h="4822722">
                <a:moveTo>
                  <a:pt x="0" y="0"/>
                </a:moveTo>
                <a:lnTo>
                  <a:pt x="3592928" y="0"/>
                </a:lnTo>
                <a:lnTo>
                  <a:pt x="3592928" y="4822722"/>
                </a:lnTo>
                <a:lnTo>
                  <a:pt x="0" y="48227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448388" y="3522101"/>
            <a:ext cx="13730448" cy="4445233"/>
          </a:xfrm>
          <a:custGeom>
            <a:avLst/>
            <a:gdLst/>
            <a:ahLst/>
            <a:cxnLst/>
            <a:rect l="l" t="t" r="r" b="b"/>
            <a:pathLst>
              <a:path w="13730448" h="4445233">
                <a:moveTo>
                  <a:pt x="0" y="0"/>
                </a:moveTo>
                <a:lnTo>
                  <a:pt x="13730449" y="0"/>
                </a:lnTo>
                <a:lnTo>
                  <a:pt x="13730449" y="4445232"/>
                </a:lnTo>
                <a:lnTo>
                  <a:pt x="0" y="4445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4" name="TextBox 4"/>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12</a:t>
            </a:r>
          </a:p>
        </p:txBody>
      </p:sp>
      <p:sp>
        <p:nvSpPr>
          <p:cNvPr id="5" name="Freeform 5"/>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9878753" y="1078432"/>
            <a:ext cx="7337712" cy="705596"/>
          </a:xfrm>
          <a:prstGeom prst="rect">
            <a:avLst/>
          </a:prstGeom>
        </p:spPr>
        <p:txBody>
          <a:bodyPr lIns="0" tIns="0" rIns="0" bIns="0" rtlCol="0" anchor="t">
            <a:spAutoFit/>
          </a:bodyPr>
          <a:lstStyle/>
          <a:p>
            <a:pPr marL="0" lvl="0" indent="0" algn="ctr" rtl="1">
              <a:lnSpc>
                <a:spcPts val="5580"/>
              </a:lnSpc>
              <a:spcBef>
                <a:spcPct val="0"/>
              </a:spcBef>
            </a:pPr>
            <a:r>
              <a:rPr lang="en-US" sz="4346" u="none" strike="noStrike" spc="-20">
                <a:solidFill>
                  <a:srgbClr val="095277"/>
                </a:solidFill>
                <a:latin typeface="Almarai Bold"/>
                <a:ea typeface="Almarai Bold"/>
                <a:cs typeface="Almarai Bold"/>
                <a:sym typeface="Almarai Bold"/>
              </a:rPr>
              <a:t>1</a:t>
            </a:r>
            <a:r>
              <a:rPr lang="ar-EG" sz="4346" u="none" strike="noStrike" spc="-20">
                <a:solidFill>
                  <a:srgbClr val="095277"/>
                </a:solidFill>
                <a:latin typeface="Almarai Bold"/>
                <a:ea typeface="Almarai Bold"/>
                <a:cs typeface="Almarai Bold"/>
                <a:sym typeface="Almarai Bold"/>
                <a:rtl/>
              </a:rPr>
              <a:t>.	البحث والتطوير</a:t>
            </a:r>
          </a:p>
        </p:txBody>
      </p:sp>
      <p:sp>
        <p:nvSpPr>
          <p:cNvPr id="7" name="TextBox 7"/>
          <p:cNvSpPr txBox="1"/>
          <p:nvPr/>
        </p:nvSpPr>
        <p:spPr>
          <a:xfrm>
            <a:off x="10173592" y="2605924"/>
            <a:ext cx="2833748" cy="868551"/>
          </a:xfrm>
          <a:prstGeom prst="rect">
            <a:avLst/>
          </a:prstGeom>
        </p:spPr>
        <p:txBody>
          <a:bodyPr lIns="0" tIns="0" rIns="0" bIns="0" rtlCol="0" anchor="t">
            <a:spAutoFit/>
          </a:bodyPr>
          <a:lstStyle/>
          <a:p>
            <a:pPr algn="ctr">
              <a:lnSpc>
                <a:spcPts val="3400"/>
              </a:lnSpc>
            </a:pPr>
            <a:r>
              <a:rPr lang="ar-EG" sz="2720">
                <a:solidFill>
                  <a:srgbClr val="000000"/>
                </a:solidFill>
                <a:latin typeface="Almarai Bold"/>
                <a:ea typeface="Almarai Bold"/>
                <a:cs typeface="Almarai Bold"/>
                <a:sym typeface="Almarai Bold"/>
                <a:rtl/>
              </a:rPr>
              <a:t>اكتشاف الفرص الجديدة</a:t>
            </a:r>
          </a:p>
        </p:txBody>
      </p:sp>
      <p:sp>
        <p:nvSpPr>
          <p:cNvPr id="8" name="TextBox 8"/>
          <p:cNvSpPr txBox="1"/>
          <p:nvPr/>
        </p:nvSpPr>
        <p:spPr>
          <a:xfrm>
            <a:off x="5813838" y="2652072"/>
            <a:ext cx="2442232" cy="881031"/>
          </a:xfrm>
          <a:prstGeom prst="rect">
            <a:avLst/>
          </a:prstGeom>
        </p:spPr>
        <p:txBody>
          <a:bodyPr lIns="0" tIns="0" rIns="0" bIns="0" rtlCol="0" anchor="t">
            <a:spAutoFit/>
          </a:bodyPr>
          <a:lstStyle/>
          <a:p>
            <a:pPr algn="ctr">
              <a:lnSpc>
                <a:spcPts val="3495"/>
              </a:lnSpc>
            </a:pPr>
            <a:r>
              <a:rPr lang="ar-EG" sz="2818">
                <a:solidFill>
                  <a:srgbClr val="000000"/>
                </a:solidFill>
                <a:latin typeface="Almarai Bold"/>
                <a:ea typeface="Almarai Bold"/>
                <a:cs typeface="Almarai Bold"/>
                <a:sym typeface="Almarai Bold"/>
                <a:rtl/>
              </a:rPr>
              <a:t>تعزيز القدرة التنافسية</a:t>
            </a:r>
            <a:r>
              <a:rPr lang="en-US" sz="2818">
                <a:solidFill>
                  <a:srgbClr val="000000"/>
                </a:solidFill>
                <a:latin typeface="Almarai Bold"/>
                <a:ea typeface="Almarai Bold"/>
                <a:cs typeface="Almarai Bold"/>
                <a:sym typeface="Almarai Bold"/>
              </a:rPr>
              <a:t> </a:t>
            </a:r>
          </a:p>
        </p:txBody>
      </p:sp>
      <p:sp>
        <p:nvSpPr>
          <p:cNvPr id="9" name="TextBox 9"/>
          <p:cNvSpPr txBox="1"/>
          <p:nvPr/>
        </p:nvSpPr>
        <p:spPr>
          <a:xfrm>
            <a:off x="12482625" y="8105157"/>
            <a:ext cx="2717313" cy="918610"/>
          </a:xfrm>
          <a:prstGeom prst="rect">
            <a:avLst/>
          </a:prstGeom>
        </p:spPr>
        <p:txBody>
          <a:bodyPr lIns="0" tIns="0" rIns="0" bIns="0" rtlCol="0" anchor="t">
            <a:spAutoFit/>
          </a:bodyPr>
          <a:lstStyle/>
          <a:p>
            <a:pPr algn="ctr">
              <a:lnSpc>
                <a:spcPts val="3622"/>
              </a:lnSpc>
            </a:pPr>
            <a:r>
              <a:rPr lang="ar-EG" sz="2921">
                <a:solidFill>
                  <a:srgbClr val="000000"/>
                </a:solidFill>
                <a:latin typeface="Almarai Bold"/>
                <a:ea typeface="Almarai Bold"/>
                <a:cs typeface="Almarai Bold"/>
                <a:sym typeface="Almarai Bold"/>
                <a:rtl/>
              </a:rPr>
              <a:t>التكيف مع ظروف السوق</a:t>
            </a:r>
            <a:r>
              <a:rPr lang="en-US" sz="2921">
                <a:solidFill>
                  <a:srgbClr val="000000"/>
                </a:solidFill>
                <a:latin typeface="Almarai Bold"/>
                <a:ea typeface="Almarai Bold"/>
                <a:cs typeface="Almarai Bold"/>
                <a:sym typeface="Almarai Bold"/>
              </a:rPr>
              <a:t> </a:t>
            </a:r>
          </a:p>
        </p:txBody>
      </p:sp>
      <p:sp>
        <p:nvSpPr>
          <p:cNvPr id="10" name="TextBox 10"/>
          <p:cNvSpPr txBox="1"/>
          <p:nvPr/>
        </p:nvSpPr>
        <p:spPr>
          <a:xfrm>
            <a:off x="8182950" y="8152782"/>
            <a:ext cx="2261324" cy="706010"/>
          </a:xfrm>
          <a:prstGeom prst="rect">
            <a:avLst/>
          </a:prstGeom>
        </p:spPr>
        <p:txBody>
          <a:bodyPr lIns="0" tIns="0" rIns="0" bIns="0" rtlCol="0" anchor="t">
            <a:spAutoFit/>
          </a:bodyPr>
          <a:lstStyle/>
          <a:p>
            <a:pPr algn="ctr">
              <a:lnSpc>
                <a:spcPts val="2760"/>
              </a:lnSpc>
            </a:pPr>
            <a:r>
              <a:rPr lang="ar-EG" sz="2556">
                <a:solidFill>
                  <a:srgbClr val="000000"/>
                </a:solidFill>
                <a:latin typeface="Almarai Bold"/>
                <a:ea typeface="Almarai Bold"/>
                <a:cs typeface="Almarai Bold"/>
                <a:sym typeface="Almarai Bold"/>
                <a:rtl/>
              </a:rPr>
              <a:t>القدرة على تحليل الاتجاه</a:t>
            </a:r>
          </a:p>
        </p:txBody>
      </p:sp>
      <p:sp>
        <p:nvSpPr>
          <p:cNvPr id="11" name="TextBox 11"/>
          <p:cNvSpPr txBox="1"/>
          <p:nvPr/>
        </p:nvSpPr>
        <p:spPr>
          <a:xfrm>
            <a:off x="3350792" y="7967333"/>
            <a:ext cx="2798548" cy="1019757"/>
          </a:xfrm>
          <a:prstGeom prst="rect">
            <a:avLst/>
          </a:prstGeom>
        </p:spPr>
        <p:txBody>
          <a:bodyPr lIns="0" tIns="0" rIns="0" bIns="0" rtlCol="0" anchor="t">
            <a:spAutoFit/>
          </a:bodyPr>
          <a:lstStyle/>
          <a:p>
            <a:pPr algn="ctr">
              <a:lnSpc>
                <a:spcPts val="2696"/>
              </a:lnSpc>
            </a:pPr>
            <a:r>
              <a:rPr lang="ar-EG" sz="2073">
                <a:solidFill>
                  <a:srgbClr val="000000"/>
                </a:solidFill>
                <a:latin typeface="Almarai Bold"/>
                <a:ea typeface="Almarai Bold"/>
                <a:cs typeface="Almarai Bold"/>
                <a:sym typeface="Almarai Bold"/>
                <a:rtl/>
              </a:rPr>
              <a:t>يعزز التعاون بين الأوساط الأكاديمية والجهات الفاعلة</a:t>
            </a:r>
          </a:p>
        </p:txBody>
      </p:sp>
      <p:sp>
        <p:nvSpPr>
          <p:cNvPr id="12" name="Freeform 12"/>
          <p:cNvSpPr/>
          <p:nvPr/>
        </p:nvSpPr>
        <p:spPr>
          <a:xfrm>
            <a:off x="-257469" y="-143576"/>
            <a:ext cx="2569404" cy="3448864"/>
          </a:xfrm>
          <a:custGeom>
            <a:avLst/>
            <a:gdLst/>
            <a:ahLst/>
            <a:cxnLst/>
            <a:rect l="l" t="t" r="r" b="b"/>
            <a:pathLst>
              <a:path w="2569404" h="3448864">
                <a:moveTo>
                  <a:pt x="0" y="0"/>
                </a:moveTo>
                <a:lnTo>
                  <a:pt x="2569404" y="0"/>
                </a:lnTo>
                <a:lnTo>
                  <a:pt x="2569404" y="3448864"/>
                </a:lnTo>
                <a:lnTo>
                  <a:pt x="0" y="344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144000" y="3284471"/>
            <a:ext cx="7795260" cy="5415464"/>
            <a:chOff x="0" y="0"/>
            <a:chExt cx="2053073" cy="1426295"/>
          </a:xfrm>
        </p:grpSpPr>
        <p:sp>
          <p:nvSpPr>
            <p:cNvPr id="3" name="Freeform 3"/>
            <p:cNvSpPr/>
            <p:nvPr/>
          </p:nvSpPr>
          <p:spPr>
            <a:xfrm>
              <a:off x="0" y="0"/>
              <a:ext cx="2053073" cy="1426295"/>
            </a:xfrm>
            <a:custGeom>
              <a:avLst/>
              <a:gdLst/>
              <a:ahLst/>
              <a:cxnLst/>
              <a:rect l="l" t="t" r="r" b="b"/>
              <a:pathLst>
                <a:path w="2053073" h="1426295">
                  <a:moveTo>
                    <a:pt x="10925" y="0"/>
                  </a:moveTo>
                  <a:lnTo>
                    <a:pt x="2042148" y="0"/>
                  </a:lnTo>
                  <a:cubicBezTo>
                    <a:pt x="2045045" y="0"/>
                    <a:pt x="2047824" y="1151"/>
                    <a:pt x="2049873" y="3200"/>
                  </a:cubicBezTo>
                  <a:cubicBezTo>
                    <a:pt x="2051922" y="5249"/>
                    <a:pt x="2053073" y="8027"/>
                    <a:pt x="2053073" y="10925"/>
                  </a:cubicBezTo>
                  <a:lnTo>
                    <a:pt x="2053073" y="1415370"/>
                  </a:lnTo>
                  <a:cubicBezTo>
                    <a:pt x="2053073" y="1418268"/>
                    <a:pt x="2051922" y="1421046"/>
                    <a:pt x="2049873" y="1423095"/>
                  </a:cubicBezTo>
                  <a:cubicBezTo>
                    <a:pt x="2047824" y="1425144"/>
                    <a:pt x="2045045" y="1426295"/>
                    <a:pt x="2042148" y="1426295"/>
                  </a:cubicBezTo>
                  <a:lnTo>
                    <a:pt x="10925" y="1426295"/>
                  </a:lnTo>
                  <a:cubicBezTo>
                    <a:pt x="8027" y="1426295"/>
                    <a:pt x="5249" y="1425144"/>
                    <a:pt x="3200" y="1423095"/>
                  </a:cubicBezTo>
                  <a:cubicBezTo>
                    <a:pt x="1151" y="1421046"/>
                    <a:pt x="0" y="1418268"/>
                    <a:pt x="0" y="1415370"/>
                  </a:cubicBezTo>
                  <a:lnTo>
                    <a:pt x="0" y="10925"/>
                  </a:lnTo>
                  <a:cubicBezTo>
                    <a:pt x="0" y="8027"/>
                    <a:pt x="1151" y="5249"/>
                    <a:pt x="3200" y="3200"/>
                  </a:cubicBezTo>
                  <a:cubicBezTo>
                    <a:pt x="5249" y="1151"/>
                    <a:pt x="8027" y="0"/>
                    <a:pt x="10925"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2053073" cy="1435820"/>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713512" y="2843727"/>
            <a:ext cx="2903182" cy="5689421"/>
            <a:chOff x="0" y="0"/>
            <a:chExt cx="764624" cy="1498448"/>
          </a:xfrm>
        </p:grpSpPr>
        <p:sp>
          <p:nvSpPr>
            <p:cNvPr id="6" name="Freeform 6"/>
            <p:cNvSpPr/>
            <p:nvPr/>
          </p:nvSpPr>
          <p:spPr>
            <a:xfrm>
              <a:off x="0" y="0"/>
              <a:ext cx="764624" cy="1498448"/>
            </a:xfrm>
            <a:custGeom>
              <a:avLst/>
              <a:gdLst/>
              <a:ahLst/>
              <a:cxnLst/>
              <a:rect l="l" t="t" r="r" b="b"/>
              <a:pathLst>
                <a:path w="764624" h="1498448">
                  <a:moveTo>
                    <a:pt x="128002" y="0"/>
                  </a:moveTo>
                  <a:lnTo>
                    <a:pt x="636622" y="0"/>
                  </a:lnTo>
                  <a:cubicBezTo>
                    <a:pt x="707316" y="0"/>
                    <a:pt x="764624" y="57308"/>
                    <a:pt x="764624" y="128002"/>
                  </a:cubicBezTo>
                  <a:lnTo>
                    <a:pt x="764624" y="1370447"/>
                  </a:lnTo>
                  <a:cubicBezTo>
                    <a:pt x="764624" y="1441140"/>
                    <a:pt x="707316" y="1498448"/>
                    <a:pt x="636622" y="1498448"/>
                  </a:cubicBezTo>
                  <a:lnTo>
                    <a:pt x="128002" y="1498448"/>
                  </a:lnTo>
                  <a:cubicBezTo>
                    <a:pt x="57308" y="1498448"/>
                    <a:pt x="0" y="1441140"/>
                    <a:pt x="0" y="1370447"/>
                  </a:cubicBezTo>
                  <a:lnTo>
                    <a:pt x="0" y="128002"/>
                  </a:lnTo>
                  <a:cubicBezTo>
                    <a:pt x="0" y="57308"/>
                    <a:pt x="57308" y="0"/>
                    <a:pt x="128002" y="0"/>
                  </a:cubicBezTo>
                  <a:close/>
                </a:path>
              </a:pathLst>
            </a:custGeom>
            <a:solidFill>
              <a:srgbClr val="FFDE59"/>
            </a:solidFill>
          </p:spPr>
          <p:txBody>
            <a:bodyPr/>
            <a:lstStyle/>
            <a:p>
              <a:endParaRPr lang="en-US"/>
            </a:p>
          </p:txBody>
        </p:sp>
        <p:sp>
          <p:nvSpPr>
            <p:cNvPr id="7" name="TextBox 7"/>
            <p:cNvSpPr txBox="1"/>
            <p:nvPr/>
          </p:nvSpPr>
          <p:spPr>
            <a:xfrm>
              <a:off x="0" y="-9525"/>
              <a:ext cx="764624" cy="1507973"/>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868427" y="2601865"/>
            <a:ext cx="2903182" cy="4919521"/>
            <a:chOff x="0" y="0"/>
            <a:chExt cx="764624" cy="1295676"/>
          </a:xfrm>
        </p:grpSpPr>
        <p:sp>
          <p:nvSpPr>
            <p:cNvPr id="9" name="Freeform 9"/>
            <p:cNvSpPr/>
            <p:nvPr/>
          </p:nvSpPr>
          <p:spPr>
            <a:xfrm>
              <a:off x="0" y="0"/>
              <a:ext cx="764624" cy="1295676"/>
            </a:xfrm>
            <a:custGeom>
              <a:avLst/>
              <a:gdLst/>
              <a:ahLst/>
              <a:cxnLst/>
              <a:rect l="l" t="t" r="r" b="b"/>
              <a:pathLst>
                <a:path w="764624" h="1295676">
                  <a:moveTo>
                    <a:pt x="128002" y="0"/>
                  </a:moveTo>
                  <a:lnTo>
                    <a:pt x="636622" y="0"/>
                  </a:lnTo>
                  <a:cubicBezTo>
                    <a:pt x="707316" y="0"/>
                    <a:pt x="764624" y="57308"/>
                    <a:pt x="764624" y="128002"/>
                  </a:cubicBezTo>
                  <a:lnTo>
                    <a:pt x="764624" y="1167675"/>
                  </a:lnTo>
                  <a:cubicBezTo>
                    <a:pt x="764624" y="1238368"/>
                    <a:pt x="707316" y="1295676"/>
                    <a:pt x="636622" y="1295676"/>
                  </a:cubicBezTo>
                  <a:lnTo>
                    <a:pt x="128002" y="1295676"/>
                  </a:lnTo>
                  <a:cubicBezTo>
                    <a:pt x="57308" y="1295676"/>
                    <a:pt x="0" y="1238368"/>
                    <a:pt x="0" y="1167675"/>
                  </a:cubicBezTo>
                  <a:lnTo>
                    <a:pt x="0" y="128002"/>
                  </a:lnTo>
                  <a:cubicBezTo>
                    <a:pt x="0" y="57308"/>
                    <a:pt x="57308" y="0"/>
                    <a:pt x="128002" y="0"/>
                  </a:cubicBezTo>
                  <a:close/>
                </a:path>
              </a:pathLst>
            </a:custGeom>
            <a:solidFill>
              <a:srgbClr val="FFDE59"/>
            </a:solidFill>
          </p:spPr>
          <p:txBody>
            <a:bodyPr/>
            <a:lstStyle/>
            <a:p>
              <a:endParaRPr lang="en-US"/>
            </a:p>
          </p:txBody>
        </p:sp>
        <p:sp>
          <p:nvSpPr>
            <p:cNvPr id="10" name="TextBox 10"/>
            <p:cNvSpPr txBox="1"/>
            <p:nvPr/>
          </p:nvSpPr>
          <p:spPr>
            <a:xfrm>
              <a:off x="0" y="-9525"/>
              <a:ext cx="764624" cy="1305201"/>
            </a:xfrm>
            <a:prstGeom prst="rect">
              <a:avLst/>
            </a:prstGeom>
          </p:spPr>
          <p:txBody>
            <a:bodyPr lIns="50800" tIns="50800" rIns="50800" bIns="50800" rtlCol="0" anchor="ctr"/>
            <a:lstStyle/>
            <a:p>
              <a:pPr algn="ctr">
                <a:lnSpc>
                  <a:spcPts val="2160"/>
                </a:lnSpc>
              </a:pPr>
              <a:endParaRPr/>
            </a:p>
          </p:txBody>
        </p:sp>
      </p:grpSp>
      <p:sp>
        <p:nvSpPr>
          <p:cNvPr id="11" name="Freeform 11"/>
          <p:cNvSpPr/>
          <p:nvPr/>
        </p:nvSpPr>
        <p:spPr>
          <a:xfrm>
            <a:off x="1028700" y="2843727"/>
            <a:ext cx="7394880" cy="5400355"/>
          </a:xfrm>
          <a:custGeom>
            <a:avLst/>
            <a:gdLst/>
            <a:ahLst/>
            <a:cxnLst/>
            <a:rect l="l" t="t" r="r" b="b"/>
            <a:pathLst>
              <a:path w="7394880" h="5400355">
                <a:moveTo>
                  <a:pt x="0" y="0"/>
                </a:moveTo>
                <a:lnTo>
                  <a:pt x="7394880" y="0"/>
                </a:lnTo>
                <a:lnTo>
                  <a:pt x="7394880" y="5400355"/>
                </a:lnTo>
                <a:lnTo>
                  <a:pt x="0" y="5400355"/>
                </a:lnTo>
                <a:lnTo>
                  <a:pt x="0" y="0"/>
                </a:lnTo>
                <a:close/>
              </a:path>
            </a:pathLst>
          </a:custGeom>
          <a:blipFill>
            <a:blip r:embed="rId2"/>
            <a:stretch>
              <a:fillRect l="-7168" t="-4478" r="-7280"/>
            </a:stretch>
          </a:blipFill>
        </p:spPr>
        <p:txBody>
          <a:bodyPr/>
          <a:lstStyle/>
          <a:p>
            <a:endParaRPr lang="en-US"/>
          </a:p>
        </p:txBody>
      </p:sp>
      <p:sp>
        <p:nvSpPr>
          <p:cNvPr id="12" name="TextBox 1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3" name="TextBox 1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13</a:t>
            </a:r>
          </a:p>
        </p:txBody>
      </p:sp>
      <p:sp>
        <p:nvSpPr>
          <p:cNvPr id="14" name="TextBox 14"/>
          <p:cNvSpPr txBox="1"/>
          <p:nvPr/>
        </p:nvSpPr>
        <p:spPr>
          <a:xfrm>
            <a:off x="9631562" y="3337802"/>
            <a:ext cx="6981900" cy="5273110"/>
          </a:xfrm>
          <a:prstGeom prst="rect">
            <a:avLst/>
          </a:prstGeom>
        </p:spPr>
        <p:txBody>
          <a:bodyPr lIns="0" tIns="0" rIns="0" bIns="0" rtlCol="0" anchor="t">
            <a:spAutoFit/>
          </a:bodyPr>
          <a:lstStyle/>
          <a:p>
            <a:pPr algn="r" rtl="1">
              <a:lnSpc>
                <a:spcPts val="4634"/>
              </a:lnSpc>
            </a:pPr>
            <a:r>
              <a:rPr lang="ar-EG" sz="2896" dirty="0">
                <a:solidFill>
                  <a:srgbClr val="000000"/>
                </a:solidFill>
                <a:latin typeface="Almarai Bold"/>
                <a:ea typeface="Almarai Bold"/>
                <a:cs typeface="Almarai Bold"/>
                <a:sym typeface="Almarai Bold"/>
                <a:rtl/>
              </a:rPr>
              <a:t>نعني بالاختيار الاستراتيجي أي الاختيار من بين كل الأشياء التي يمكننا القيام بها ولماذا؟ وحيث تمتلك المنظمة موارد محدودة، لذا عليها التركيز بحرص على الموازنة بين المخاطر والمكافآت في محفظة أعمال المشروعات. وهناك مجموعة من الأدوات المساعدة المباشرة مثل وقت السداد أو العائد على الاستثمار، وأخرى معقدة والتي تقارن بين المشروعات عبر عدة أبعاد. </a:t>
            </a:r>
          </a:p>
        </p:txBody>
      </p:sp>
      <p:sp>
        <p:nvSpPr>
          <p:cNvPr id="15" name="TextBox 15"/>
          <p:cNvSpPr txBox="1"/>
          <p:nvPr/>
        </p:nvSpPr>
        <p:spPr>
          <a:xfrm>
            <a:off x="10892945" y="2468515"/>
            <a:ext cx="6166330" cy="617073"/>
          </a:xfrm>
          <a:prstGeom prst="rect">
            <a:avLst/>
          </a:prstGeom>
        </p:spPr>
        <p:txBody>
          <a:bodyPr lIns="0" tIns="0" rIns="0" bIns="0" rtlCol="0" anchor="t">
            <a:spAutoFit/>
          </a:bodyPr>
          <a:lstStyle/>
          <a:p>
            <a:pPr algn="r" rtl="1">
              <a:lnSpc>
                <a:spcPts val="5168"/>
              </a:lnSpc>
            </a:pPr>
            <a:r>
              <a:rPr lang="en-US" sz="3230">
                <a:solidFill>
                  <a:srgbClr val="000000"/>
                </a:solidFill>
                <a:latin typeface="Almarai Bold"/>
                <a:ea typeface="Almarai Bold"/>
                <a:cs typeface="Almarai Bold"/>
                <a:sym typeface="Almarai Bold"/>
              </a:rPr>
              <a:t>2</a:t>
            </a:r>
            <a:r>
              <a:rPr lang="ar-EG" sz="3230">
                <a:solidFill>
                  <a:srgbClr val="000000"/>
                </a:solidFill>
                <a:latin typeface="Almarai Bold"/>
                <a:ea typeface="Almarai Bold"/>
                <a:cs typeface="Almarai Bold"/>
                <a:sym typeface="Almarai Bold"/>
                <a:rtl/>
              </a:rPr>
              <a:t>-	الاختيار الاستراتيجي:</a:t>
            </a:r>
          </a:p>
        </p:txBody>
      </p:sp>
      <p:sp>
        <p:nvSpPr>
          <p:cNvPr id="16" name="Freeform 16"/>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9878753" y="976584"/>
            <a:ext cx="6734709" cy="781293"/>
          </a:xfrm>
          <a:prstGeom prst="rect">
            <a:avLst/>
          </a:prstGeom>
        </p:spPr>
        <p:txBody>
          <a:bodyPr lIns="0" tIns="0" rIns="0" bIns="0" rtlCol="0" anchor="t">
            <a:spAutoFit/>
          </a:bodyPr>
          <a:lstStyle/>
          <a:p>
            <a:pPr marL="0" lvl="0" indent="0" algn="ctr" rtl="1">
              <a:lnSpc>
                <a:spcPts val="5954"/>
              </a:lnSpc>
              <a:spcBef>
                <a:spcPct val="0"/>
              </a:spcBef>
            </a:pPr>
            <a:r>
              <a:rPr lang="en-US" sz="4637" u="none" strike="noStrike" spc="-21">
                <a:solidFill>
                  <a:srgbClr val="095277"/>
                </a:solidFill>
                <a:latin typeface="Almarai Bold"/>
                <a:ea typeface="Almarai Bold"/>
                <a:cs typeface="Almarai Bold"/>
                <a:sym typeface="Almarai Bold"/>
              </a:rPr>
              <a:t>2</a:t>
            </a:r>
            <a:r>
              <a:rPr lang="ar-EG" sz="4637" u="none" strike="noStrike" spc="-21">
                <a:solidFill>
                  <a:srgbClr val="095277"/>
                </a:solidFill>
                <a:latin typeface="Almarai Bold"/>
                <a:ea typeface="Almarai Bold"/>
                <a:cs typeface="Almarai Bold"/>
                <a:sym typeface="Almarai Bold"/>
                <a:rtl/>
              </a:rPr>
              <a:t>- الاستراتيجية</a:t>
            </a:r>
          </a:p>
        </p:txBody>
      </p:sp>
      <p:sp>
        <p:nvSpPr>
          <p:cNvPr id="18" name="TextBox 18"/>
          <p:cNvSpPr txBox="1"/>
          <p:nvPr/>
        </p:nvSpPr>
        <p:spPr>
          <a:xfrm>
            <a:off x="1683860" y="8661834"/>
            <a:ext cx="5178752" cy="368550"/>
          </a:xfrm>
          <a:prstGeom prst="rect">
            <a:avLst/>
          </a:prstGeom>
        </p:spPr>
        <p:txBody>
          <a:bodyPr lIns="0" tIns="0" rIns="0" bIns="0" rtlCol="0" anchor="t">
            <a:spAutoFit/>
          </a:bodyPr>
          <a:lstStyle/>
          <a:p>
            <a:pPr algn="just" rtl="1">
              <a:lnSpc>
                <a:spcPts val="2822"/>
              </a:lnSpc>
            </a:pPr>
            <a:r>
              <a:rPr lang="ar-EG" sz="2197">
                <a:solidFill>
                  <a:srgbClr val="000000"/>
                </a:solidFill>
                <a:latin typeface="Almarai Bold"/>
                <a:ea typeface="Almarai Bold"/>
                <a:cs typeface="Almarai Bold"/>
                <a:sym typeface="Almarai Bold"/>
                <a:rtl/>
              </a:rPr>
              <a:t>ثري إم </a:t>
            </a:r>
            <a:r>
              <a:rPr lang="en-US" sz="2197">
                <a:solidFill>
                  <a:srgbClr val="000000"/>
                </a:solidFill>
                <a:latin typeface="Almarai Bold"/>
                <a:ea typeface="Almarai Bold"/>
                <a:cs typeface="Almarai Bold"/>
                <a:sym typeface="Almarai Bold"/>
              </a:rPr>
              <a:t>3M</a:t>
            </a:r>
            <a:r>
              <a:rPr lang="ar-EG" sz="2197">
                <a:solidFill>
                  <a:srgbClr val="000000"/>
                </a:solidFill>
                <a:latin typeface="Almarai Bold"/>
                <a:ea typeface="Almarai Bold"/>
                <a:cs typeface="Almarai Bold"/>
                <a:sym typeface="Almarai Bold"/>
                <a:rtl/>
              </a:rPr>
              <a:t> قدمت منتجات مبتكرة</a:t>
            </a:r>
          </a:p>
        </p:txBody>
      </p:sp>
      <p:sp>
        <p:nvSpPr>
          <p:cNvPr id="19" name="Freeform 19"/>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8466800" y="2895389"/>
            <a:ext cx="8472460" cy="5510117"/>
            <a:chOff x="0" y="0"/>
            <a:chExt cx="2231430" cy="1451224"/>
          </a:xfrm>
        </p:grpSpPr>
        <p:sp>
          <p:nvSpPr>
            <p:cNvPr id="3" name="Freeform 3"/>
            <p:cNvSpPr/>
            <p:nvPr/>
          </p:nvSpPr>
          <p:spPr>
            <a:xfrm>
              <a:off x="0" y="0"/>
              <a:ext cx="2231430" cy="1451224"/>
            </a:xfrm>
            <a:custGeom>
              <a:avLst/>
              <a:gdLst/>
              <a:ahLst/>
              <a:cxnLst/>
              <a:rect l="l" t="t" r="r" b="b"/>
              <a:pathLst>
                <a:path w="2231430" h="1451224">
                  <a:moveTo>
                    <a:pt x="10052" y="0"/>
                  </a:moveTo>
                  <a:lnTo>
                    <a:pt x="2221378" y="0"/>
                  </a:lnTo>
                  <a:cubicBezTo>
                    <a:pt x="2226930" y="0"/>
                    <a:pt x="2231430" y="4500"/>
                    <a:pt x="2231430" y="10052"/>
                  </a:cubicBezTo>
                  <a:lnTo>
                    <a:pt x="2231430" y="1441173"/>
                  </a:lnTo>
                  <a:cubicBezTo>
                    <a:pt x="2231430" y="1446724"/>
                    <a:pt x="2226930" y="1451224"/>
                    <a:pt x="2221378" y="1451224"/>
                  </a:cubicBezTo>
                  <a:lnTo>
                    <a:pt x="10052" y="1451224"/>
                  </a:lnTo>
                  <a:cubicBezTo>
                    <a:pt x="4500" y="1451224"/>
                    <a:pt x="0" y="1446724"/>
                    <a:pt x="0" y="1441173"/>
                  </a:cubicBezTo>
                  <a:lnTo>
                    <a:pt x="0" y="10052"/>
                  </a:lnTo>
                  <a:cubicBezTo>
                    <a:pt x="0" y="4500"/>
                    <a:pt x="4500" y="0"/>
                    <a:pt x="10052"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2231430" cy="1460749"/>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357089" y="2927440"/>
            <a:ext cx="5774097" cy="5774097"/>
          </a:xfrm>
          <a:custGeom>
            <a:avLst/>
            <a:gdLst/>
            <a:ahLst/>
            <a:cxnLst/>
            <a:rect l="l" t="t" r="r" b="b"/>
            <a:pathLst>
              <a:path w="5774097" h="5774097">
                <a:moveTo>
                  <a:pt x="0" y="0"/>
                </a:moveTo>
                <a:lnTo>
                  <a:pt x="5774097" y="0"/>
                </a:lnTo>
                <a:lnTo>
                  <a:pt x="5774097" y="5774097"/>
                </a:lnTo>
                <a:lnTo>
                  <a:pt x="0" y="5774097"/>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7" name="TextBox 7"/>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15</a:t>
            </a:r>
          </a:p>
        </p:txBody>
      </p:sp>
      <p:sp>
        <p:nvSpPr>
          <p:cNvPr id="8" name="TextBox 8"/>
          <p:cNvSpPr txBox="1"/>
          <p:nvPr/>
        </p:nvSpPr>
        <p:spPr>
          <a:xfrm>
            <a:off x="9313613" y="3006907"/>
            <a:ext cx="7224283" cy="5201355"/>
          </a:xfrm>
          <a:prstGeom prst="rect">
            <a:avLst/>
          </a:prstGeom>
        </p:spPr>
        <p:txBody>
          <a:bodyPr lIns="0" tIns="0" rIns="0" bIns="0" rtlCol="0" anchor="t">
            <a:spAutoFit/>
          </a:bodyPr>
          <a:lstStyle/>
          <a:p>
            <a:pPr algn="just" rtl="1">
              <a:lnSpc>
                <a:spcPts val="5157"/>
              </a:lnSpc>
            </a:pPr>
            <a:r>
              <a:rPr lang="ar-EG" sz="3203">
                <a:solidFill>
                  <a:srgbClr val="000000"/>
                </a:solidFill>
                <a:latin typeface="Almarai Bold"/>
                <a:ea typeface="Almarai Bold"/>
                <a:cs typeface="Almarai Bold"/>
                <a:sym typeface="Almarai Bold"/>
                <a:rtl/>
              </a:rPr>
              <a:t>إن الابتكار المفتوح يمكّن المنظمات من الوصول إلى الأفكار والتقنيات والموارد التي ربما لم يكتشفوها بطريقة أخرى. فمن خلال التعاون مع شركاء خارجيين مثل العملاء والموردين والجامعات والشركات الناشئة وحتى المنافسين، يمكن للشركات اكتساب وجهات نظر ورؤى جديدة تتحدى التفكير التقليدي. </a:t>
            </a:r>
          </a:p>
        </p:txBody>
      </p:sp>
      <p:sp>
        <p:nvSpPr>
          <p:cNvPr id="9" name="Freeform 9"/>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9144000" y="971550"/>
            <a:ext cx="8785842" cy="769674"/>
          </a:xfrm>
          <a:prstGeom prst="rect">
            <a:avLst/>
          </a:prstGeom>
        </p:spPr>
        <p:txBody>
          <a:bodyPr lIns="0" tIns="0" rIns="0" bIns="0" rtlCol="0" anchor="t">
            <a:spAutoFit/>
          </a:bodyPr>
          <a:lstStyle/>
          <a:p>
            <a:pPr marL="0" lvl="0" indent="0" algn="ctr" rtl="1">
              <a:lnSpc>
                <a:spcPts val="5954"/>
              </a:lnSpc>
              <a:spcBef>
                <a:spcPct val="0"/>
              </a:spcBef>
            </a:pPr>
            <a:r>
              <a:rPr lang="en-US" sz="4637" u="none" strike="noStrike" spc="-21">
                <a:solidFill>
                  <a:srgbClr val="095277"/>
                </a:solidFill>
                <a:latin typeface="Almarai Bold"/>
                <a:ea typeface="Almarai Bold"/>
                <a:cs typeface="Almarai Bold"/>
                <a:sym typeface="Almarai Bold"/>
              </a:rPr>
              <a:t>3</a:t>
            </a:r>
            <a:r>
              <a:rPr lang="ar-EG" sz="4637" u="none" strike="noStrike" spc="-21">
                <a:solidFill>
                  <a:srgbClr val="095277"/>
                </a:solidFill>
                <a:latin typeface="Almarai Bold"/>
                <a:ea typeface="Almarai Bold"/>
                <a:cs typeface="Almarai Bold"/>
                <a:sym typeface="Almarai Bold"/>
                <a:rtl/>
              </a:rPr>
              <a:t>.	الابتكار المفتوح</a:t>
            </a:r>
          </a:p>
        </p:txBody>
      </p:sp>
      <p:sp>
        <p:nvSpPr>
          <p:cNvPr id="11" name="TextBox 11"/>
          <p:cNvSpPr txBox="1"/>
          <p:nvPr/>
        </p:nvSpPr>
        <p:spPr>
          <a:xfrm>
            <a:off x="1484103" y="6851459"/>
            <a:ext cx="2462074" cy="982599"/>
          </a:xfrm>
          <a:prstGeom prst="rect">
            <a:avLst/>
          </a:prstGeom>
        </p:spPr>
        <p:txBody>
          <a:bodyPr lIns="0" tIns="0" rIns="0" bIns="0" rtlCol="0" anchor="t">
            <a:spAutoFit/>
          </a:bodyPr>
          <a:lstStyle/>
          <a:p>
            <a:pPr algn="ctr">
              <a:lnSpc>
                <a:spcPts val="3933"/>
              </a:lnSpc>
            </a:pPr>
            <a:r>
              <a:rPr lang="ar-EG" sz="2850">
                <a:solidFill>
                  <a:srgbClr val="000000"/>
                </a:solidFill>
                <a:latin typeface="Almarai Bold"/>
                <a:ea typeface="Almarai Bold"/>
                <a:cs typeface="Almarai Bold"/>
                <a:sym typeface="Almarai Bold"/>
                <a:rtl/>
              </a:rPr>
              <a:t>تعزيز عقلية ريادة الأعمال</a:t>
            </a:r>
          </a:p>
        </p:txBody>
      </p:sp>
      <p:sp>
        <p:nvSpPr>
          <p:cNvPr id="12" name="TextBox 12"/>
          <p:cNvSpPr txBox="1"/>
          <p:nvPr/>
        </p:nvSpPr>
        <p:spPr>
          <a:xfrm>
            <a:off x="3716271" y="3853146"/>
            <a:ext cx="3888536" cy="405384"/>
          </a:xfrm>
          <a:prstGeom prst="rect">
            <a:avLst/>
          </a:prstGeom>
        </p:spPr>
        <p:txBody>
          <a:bodyPr lIns="0" tIns="0" rIns="0" bIns="0" rtlCol="0" anchor="t">
            <a:spAutoFit/>
          </a:bodyPr>
          <a:lstStyle/>
          <a:p>
            <a:pPr algn="ctr">
              <a:lnSpc>
                <a:spcPts val="3078"/>
              </a:lnSpc>
            </a:pPr>
            <a:r>
              <a:rPr lang="ar-EG" sz="2850">
                <a:solidFill>
                  <a:srgbClr val="000000"/>
                </a:solidFill>
                <a:latin typeface="Almarai Bold"/>
                <a:ea typeface="Almarai Bold"/>
                <a:cs typeface="Almarai Bold"/>
                <a:sym typeface="Almarai Bold"/>
                <a:rtl/>
              </a:rPr>
              <a:t>احتضان الإبداع</a:t>
            </a:r>
          </a:p>
        </p:txBody>
      </p:sp>
      <p:sp>
        <p:nvSpPr>
          <p:cNvPr id="13" name="TextBox 13"/>
          <p:cNvSpPr txBox="1"/>
          <p:nvPr/>
        </p:nvSpPr>
        <p:spPr>
          <a:xfrm>
            <a:off x="1357089" y="3754086"/>
            <a:ext cx="2716101" cy="961263"/>
          </a:xfrm>
          <a:prstGeom prst="rect">
            <a:avLst/>
          </a:prstGeom>
        </p:spPr>
        <p:txBody>
          <a:bodyPr lIns="0" tIns="0" rIns="0" bIns="0" rtlCol="0" anchor="t">
            <a:spAutoFit/>
          </a:bodyPr>
          <a:lstStyle/>
          <a:p>
            <a:pPr algn="ctr">
              <a:lnSpc>
                <a:spcPts val="3876"/>
              </a:lnSpc>
            </a:pPr>
            <a:r>
              <a:rPr lang="ar-EG" sz="2850">
                <a:solidFill>
                  <a:srgbClr val="000000"/>
                </a:solidFill>
                <a:latin typeface="Almarai Bold"/>
                <a:ea typeface="Almarai Bold"/>
                <a:cs typeface="Almarai Bold"/>
                <a:sym typeface="Almarai Bold"/>
                <a:rtl/>
              </a:rPr>
              <a:t>مشاركة المعلومات</a:t>
            </a:r>
          </a:p>
        </p:txBody>
      </p:sp>
      <p:sp>
        <p:nvSpPr>
          <p:cNvPr id="14" name="TextBox 14"/>
          <p:cNvSpPr txBox="1"/>
          <p:nvPr/>
        </p:nvSpPr>
        <p:spPr>
          <a:xfrm>
            <a:off x="4312259" y="6812776"/>
            <a:ext cx="2696560" cy="982599"/>
          </a:xfrm>
          <a:prstGeom prst="rect">
            <a:avLst/>
          </a:prstGeom>
        </p:spPr>
        <p:txBody>
          <a:bodyPr lIns="0" tIns="0" rIns="0" bIns="0" rtlCol="0" anchor="t">
            <a:spAutoFit/>
          </a:bodyPr>
          <a:lstStyle/>
          <a:p>
            <a:pPr algn="ctr">
              <a:lnSpc>
                <a:spcPts val="3933"/>
              </a:lnSpc>
            </a:pPr>
            <a:r>
              <a:rPr lang="ar-EG" sz="2850">
                <a:solidFill>
                  <a:srgbClr val="000000"/>
                </a:solidFill>
                <a:latin typeface="Almarai Bold"/>
                <a:ea typeface="Almarai Bold"/>
                <a:cs typeface="Almarai Bold"/>
                <a:sym typeface="Almarai Bold"/>
                <a:rtl/>
              </a:rPr>
              <a:t>تعزيز ثقافة التعاون</a:t>
            </a:r>
          </a:p>
        </p:txBody>
      </p:sp>
      <p:sp>
        <p:nvSpPr>
          <p:cNvPr id="15" name="TextBox 15"/>
          <p:cNvSpPr txBox="1"/>
          <p:nvPr/>
        </p:nvSpPr>
        <p:spPr>
          <a:xfrm>
            <a:off x="2933902" y="5207908"/>
            <a:ext cx="2542340" cy="1136961"/>
          </a:xfrm>
          <a:prstGeom prst="rect">
            <a:avLst/>
          </a:prstGeom>
        </p:spPr>
        <p:txBody>
          <a:bodyPr lIns="0" tIns="0" rIns="0" bIns="0" rtlCol="0" anchor="t">
            <a:spAutoFit/>
          </a:bodyPr>
          <a:lstStyle/>
          <a:p>
            <a:pPr algn="ctr">
              <a:lnSpc>
                <a:spcPts val="4532"/>
              </a:lnSpc>
            </a:pPr>
            <a:r>
              <a:rPr lang="ar-EG" sz="3237">
                <a:solidFill>
                  <a:srgbClr val="000000"/>
                </a:solidFill>
                <a:latin typeface="Almarai Bold"/>
                <a:ea typeface="Almarai Bold"/>
                <a:cs typeface="Almarai Bold"/>
                <a:sym typeface="Almarai Bold"/>
                <a:rtl/>
              </a:rPr>
              <a:t>الابتكار</a:t>
            </a:r>
          </a:p>
          <a:p>
            <a:pPr algn="ctr">
              <a:lnSpc>
                <a:spcPts val="4532"/>
              </a:lnSpc>
            </a:pPr>
            <a:r>
              <a:rPr lang="ar-EG" sz="3237">
                <a:solidFill>
                  <a:srgbClr val="000000"/>
                </a:solidFill>
                <a:latin typeface="Almarai Bold"/>
                <a:ea typeface="Almarai Bold"/>
                <a:cs typeface="Almarai Bold"/>
                <a:sym typeface="Almarai Bold"/>
                <a:rtl/>
              </a:rPr>
              <a:t>المفتوح</a:t>
            </a:r>
          </a:p>
        </p:txBody>
      </p:sp>
      <p:sp>
        <p:nvSpPr>
          <p:cNvPr id="16" name="Freeform 16"/>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16537895" y="2455700"/>
            <a:ext cx="600935" cy="837540"/>
          </a:xfrm>
          <a:custGeom>
            <a:avLst/>
            <a:gdLst/>
            <a:ahLst/>
            <a:cxnLst/>
            <a:rect l="l" t="t" r="r" b="b"/>
            <a:pathLst>
              <a:path w="600935" h="837540">
                <a:moveTo>
                  <a:pt x="0" y="0"/>
                </a:moveTo>
                <a:lnTo>
                  <a:pt x="600935" y="0"/>
                </a:lnTo>
                <a:lnTo>
                  <a:pt x="600935" y="837540"/>
                </a:lnTo>
                <a:lnTo>
                  <a:pt x="0" y="83754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8530015" y="2895389"/>
            <a:ext cx="8409246" cy="5905711"/>
            <a:chOff x="0" y="0"/>
            <a:chExt cx="2149384" cy="1377939"/>
          </a:xfrm>
        </p:grpSpPr>
        <p:sp>
          <p:nvSpPr>
            <p:cNvPr id="3" name="Freeform 3"/>
            <p:cNvSpPr/>
            <p:nvPr/>
          </p:nvSpPr>
          <p:spPr>
            <a:xfrm>
              <a:off x="0" y="0"/>
              <a:ext cx="2149384" cy="1377939"/>
            </a:xfrm>
            <a:custGeom>
              <a:avLst/>
              <a:gdLst/>
              <a:ahLst/>
              <a:cxnLst/>
              <a:rect l="l" t="t" r="r" b="b"/>
              <a:pathLst>
                <a:path w="2149384" h="1377939">
                  <a:moveTo>
                    <a:pt x="10435" y="0"/>
                  </a:moveTo>
                  <a:lnTo>
                    <a:pt x="2138948" y="0"/>
                  </a:lnTo>
                  <a:cubicBezTo>
                    <a:pt x="2144712" y="0"/>
                    <a:pt x="2149384" y="4672"/>
                    <a:pt x="2149384" y="10435"/>
                  </a:cubicBezTo>
                  <a:lnTo>
                    <a:pt x="2149384" y="1367504"/>
                  </a:lnTo>
                  <a:cubicBezTo>
                    <a:pt x="2149384" y="1370271"/>
                    <a:pt x="2148284" y="1372926"/>
                    <a:pt x="2146327" y="1374883"/>
                  </a:cubicBezTo>
                  <a:cubicBezTo>
                    <a:pt x="2144370" y="1376840"/>
                    <a:pt x="2141716" y="1377939"/>
                    <a:pt x="2138948" y="1377939"/>
                  </a:cubicBezTo>
                  <a:lnTo>
                    <a:pt x="10435" y="1377939"/>
                  </a:lnTo>
                  <a:cubicBezTo>
                    <a:pt x="4672" y="1377939"/>
                    <a:pt x="0" y="1373267"/>
                    <a:pt x="0" y="1367504"/>
                  </a:cubicBezTo>
                  <a:lnTo>
                    <a:pt x="0" y="10435"/>
                  </a:lnTo>
                  <a:cubicBezTo>
                    <a:pt x="0" y="4672"/>
                    <a:pt x="4672" y="0"/>
                    <a:pt x="10435"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2149384" cy="1387464"/>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444474" y="2895389"/>
            <a:ext cx="5481232" cy="5200319"/>
          </a:xfrm>
          <a:custGeom>
            <a:avLst/>
            <a:gdLst/>
            <a:ahLst/>
            <a:cxnLst/>
            <a:rect l="l" t="t" r="r" b="b"/>
            <a:pathLst>
              <a:path w="5481232" h="5200319">
                <a:moveTo>
                  <a:pt x="0" y="0"/>
                </a:moveTo>
                <a:lnTo>
                  <a:pt x="5481232" y="0"/>
                </a:lnTo>
                <a:lnTo>
                  <a:pt x="5481232" y="5200319"/>
                </a:lnTo>
                <a:lnTo>
                  <a:pt x="0" y="5200319"/>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7" name="TextBox 7"/>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15</a:t>
            </a:r>
          </a:p>
        </p:txBody>
      </p:sp>
      <p:sp>
        <p:nvSpPr>
          <p:cNvPr id="8" name="TextBox 8"/>
          <p:cNvSpPr txBox="1"/>
          <p:nvPr/>
        </p:nvSpPr>
        <p:spPr>
          <a:xfrm>
            <a:off x="9144000" y="3112043"/>
            <a:ext cx="7544061" cy="5386154"/>
          </a:xfrm>
          <a:prstGeom prst="rect">
            <a:avLst/>
          </a:prstGeom>
        </p:spPr>
        <p:txBody>
          <a:bodyPr lIns="0" tIns="0" rIns="0" bIns="0" rtlCol="0" anchor="t">
            <a:spAutoFit/>
          </a:bodyPr>
          <a:lstStyle/>
          <a:p>
            <a:pPr marL="457200" indent="-457200" algn="just" rtl="1">
              <a:lnSpc>
                <a:spcPts val="4698"/>
              </a:lnSpc>
              <a:buFont typeface="Arial" panose="020B0604020202020204" pitchFamily="34" charset="0"/>
              <a:buChar char="•"/>
            </a:pPr>
            <a:r>
              <a:rPr lang="ar-EG" sz="2918" dirty="0">
                <a:solidFill>
                  <a:srgbClr val="000000"/>
                </a:solidFill>
                <a:latin typeface="Almarai Bold"/>
                <a:ea typeface="Almarai Bold"/>
                <a:cs typeface="Almarai Bold"/>
                <a:sym typeface="Almarai Bold"/>
                <a:rtl/>
              </a:rPr>
              <a:t>تعتبر حاضنة الأعمال إحدى الأدوات التي تستهدف تنشئة الشركة المبدعة ونموها. وهي أحد عناصر نظام اقتصادي للابتكار وريادة الأعمال، </a:t>
            </a:r>
            <a:endParaRPr lang="ar-SA" sz="2918" dirty="0">
              <a:solidFill>
                <a:srgbClr val="000000"/>
              </a:solidFill>
              <a:latin typeface="Almarai Bold"/>
              <a:ea typeface="Almarai Bold"/>
              <a:cs typeface="Almarai Bold"/>
              <a:sym typeface="Almarai Bold"/>
              <a:rtl/>
            </a:endParaRPr>
          </a:p>
          <a:p>
            <a:pPr marL="457200" indent="-457200" algn="just" rtl="1">
              <a:lnSpc>
                <a:spcPts val="4698"/>
              </a:lnSpc>
              <a:buFont typeface="Arial" panose="020B0604020202020204" pitchFamily="34" charset="0"/>
              <a:buChar char="•"/>
            </a:pPr>
            <a:r>
              <a:rPr lang="ar-EG" sz="2918" dirty="0">
                <a:solidFill>
                  <a:srgbClr val="000000"/>
                </a:solidFill>
                <a:latin typeface="Almarai Bold"/>
                <a:ea typeface="Almarai Bold"/>
                <a:cs typeface="Almarai Bold"/>
                <a:sym typeface="Almarai Bold"/>
                <a:rtl/>
              </a:rPr>
              <a:t> "الحلزون الثلاثي </a:t>
            </a:r>
            <a:r>
              <a:rPr lang="en-US" sz="2918" dirty="0">
                <a:solidFill>
                  <a:srgbClr val="000000"/>
                </a:solidFill>
                <a:latin typeface="Almarai Bold"/>
                <a:ea typeface="Almarai Bold"/>
                <a:cs typeface="Almarai Bold"/>
                <a:sym typeface="Almarai Bold"/>
              </a:rPr>
              <a:t>Triple Helix</a:t>
            </a:r>
            <a:r>
              <a:rPr lang="ar-EG" sz="2918" dirty="0">
                <a:solidFill>
                  <a:srgbClr val="000000"/>
                </a:solidFill>
                <a:latin typeface="Almarai Bold"/>
                <a:ea typeface="Almarai Bold"/>
                <a:cs typeface="Almarai Bold"/>
                <a:sym typeface="Almarai Bold"/>
                <a:rtl/>
              </a:rPr>
              <a:t>"، يعرف أيضًا بأنه "منظومة الابتكار". ويركز هذا النظام على أنه يجب أن توجد روابط تكاملية بين الجامعات والصناعة والحكومة لتنشيط الابتكار والإتيان به إلى السوق. </a:t>
            </a:r>
          </a:p>
        </p:txBody>
      </p:sp>
      <p:sp>
        <p:nvSpPr>
          <p:cNvPr id="9" name="Freeform 9"/>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0398548" y="794087"/>
            <a:ext cx="6136318" cy="1264762"/>
          </a:xfrm>
          <a:prstGeom prst="rect">
            <a:avLst/>
          </a:prstGeom>
        </p:spPr>
        <p:txBody>
          <a:bodyPr lIns="0" tIns="0" rIns="0" bIns="0" rtlCol="0" anchor="t">
            <a:spAutoFit/>
          </a:bodyPr>
          <a:lstStyle/>
          <a:p>
            <a:pPr marL="0" lvl="0" indent="0" algn="ctr" rtl="1">
              <a:lnSpc>
                <a:spcPts val="4992"/>
              </a:lnSpc>
              <a:spcBef>
                <a:spcPct val="0"/>
              </a:spcBef>
            </a:pPr>
            <a:r>
              <a:rPr lang="en-US" sz="3888" u="none" strike="noStrike" spc="-17">
                <a:solidFill>
                  <a:srgbClr val="095277"/>
                </a:solidFill>
                <a:latin typeface="Almarai Bold"/>
                <a:ea typeface="Almarai Bold"/>
                <a:cs typeface="Almarai Bold"/>
                <a:sym typeface="Almarai Bold"/>
              </a:rPr>
              <a:t>4</a:t>
            </a:r>
            <a:r>
              <a:rPr lang="ar-EG" sz="3888" u="none" strike="noStrike" spc="-17">
                <a:solidFill>
                  <a:srgbClr val="095277"/>
                </a:solidFill>
                <a:latin typeface="Almarai Bold"/>
                <a:ea typeface="Almarai Bold"/>
                <a:cs typeface="Almarai Bold"/>
                <a:sym typeface="Almarai Bold"/>
                <a:rtl/>
              </a:rPr>
              <a:t>.	حاضنات ومسرعات الأعمال</a:t>
            </a:r>
          </a:p>
        </p:txBody>
      </p:sp>
      <p:sp>
        <p:nvSpPr>
          <p:cNvPr id="11" name="TextBox 11"/>
          <p:cNvSpPr txBox="1"/>
          <p:nvPr/>
        </p:nvSpPr>
        <p:spPr>
          <a:xfrm>
            <a:off x="4510980" y="6302286"/>
            <a:ext cx="2112069" cy="661416"/>
          </a:xfrm>
          <a:prstGeom prst="rect">
            <a:avLst/>
          </a:prstGeom>
        </p:spPr>
        <p:txBody>
          <a:bodyPr lIns="0" tIns="0" rIns="0" bIns="0" rtlCol="0" anchor="t">
            <a:spAutoFit/>
          </a:bodyPr>
          <a:lstStyle/>
          <a:p>
            <a:pPr algn="ctr">
              <a:lnSpc>
                <a:spcPts val="5022"/>
              </a:lnSpc>
            </a:pPr>
            <a:r>
              <a:rPr lang="ar-EG" sz="4650">
                <a:solidFill>
                  <a:srgbClr val="000000"/>
                </a:solidFill>
                <a:latin typeface="Almarai Bold"/>
                <a:ea typeface="Almarai Bold"/>
                <a:cs typeface="Almarai Bold"/>
                <a:sym typeface="Almarai Bold"/>
                <a:rtl/>
              </a:rPr>
              <a:t>الحكومة</a:t>
            </a:r>
          </a:p>
        </p:txBody>
      </p:sp>
      <p:sp>
        <p:nvSpPr>
          <p:cNvPr id="12" name="TextBox 12"/>
          <p:cNvSpPr txBox="1"/>
          <p:nvPr/>
        </p:nvSpPr>
        <p:spPr>
          <a:xfrm>
            <a:off x="838147" y="6302286"/>
            <a:ext cx="4003774" cy="661416"/>
          </a:xfrm>
          <a:prstGeom prst="rect">
            <a:avLst/>
          </a:prstGeom>
        </p:spPr>
        <p:txBody>
          <a:bodyPr lIns="0" tIns="0" rIns="0" bIns="0" rtlCol="0" anchor="t">
            <a:spAutoFit/>
          </a:bodyPr>
          <a:lstStyle/>
          <a:p>
            <a:pPr algn="ctr">
              <a:lnSpc>
                <a:spcPts val="5022"/>
              </a:lnSpc>
            </a:pPr>
            <a:r>
              <a:rPr lang="ar-EG" sz="4650">
                <a:solidFill>
                  <a:srgbClr val="000000"/>
                </a:solidFill>
                <a:latin typeface="Almarai Bold"/>
                <a:ea typeface="Almarai Bold"/>
                <a:cs typeface="Almarai Bold"/>
                <a:sym typeface="Almarai Bold"/>
                <a:rtl/>
              </a:rPr>
              <a:t>الصناعة</a:t>
            </a:r>
          </a:p>
        </p:txBody>
      </p:sp>
      <p:sp>
        <p:nvSpPr>
          <p:cNvPr id="13" name="TextBox 13"/>
          <p:cNvSpPr txBox="1"/>
          <p:nvPr/>
        </p:nvSpPr>
        <p:spPr>
          <a:xfrm>
            <a:off x="2072217" y="3952075"/>
            <a:ext cx="4225746" cy="661416"/>
          </a:xfrm>
          <a:prstGeom prst="rect">
            <a:avLst/>
          </a:prstGeom>
        </p:spPr>
        <p:txBody>
          <a:bodyPr lIns="0" tIns="0" rIns="0" bIns="0" rtlCol="0" anchor="t">
            <a:spAutoFit/>
          </a:bodyPr>
          <a:lstStyle/>
          <a:p>
            <a:pPr algn="ctr">
              <a:lnSpc>
                <a:spcPts val="5022"/>
              </a:lnSpc>
            </a:pPr>
            <a:r>
              <a:rPr lang="ar-EG" sz="4650">
                <a:solidFill>
                  <a:srgbClr val="000000"/>
                </a:solidFill>
                <a:latin typeface="Almarai Bold"/>
                <a:ea typeface="Almarai Bold"/>
                <a:cs typeface="Almarai Bold"/>
                <a:sym typeface="Almarai Bold"/>
                <a:rtl/>
              </a:rPr>
              <a:t>الجامعات</a:t>
            </a:r>
          </a:p>
        </p:txBody>
      </p:sp>
      <p:sp>
        <p:nvSpPr>
          <p:cNvPr id="14" name="Freeform 14"/>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16638792" y="2455700"/>
            <a:ext cx="600935" cy="837540"/>
          </a:xfrm>
          <a:custGeom>
            <a:avLst/>
            <a:gdLst/>
            <a:ahLst/>
            <a:cxnLst/>
            <a:rect l="l" t="t" r="r" b="b"/>
            <a:pathLst>
              <a:path w="600935" h="837540">
                <a:moveTo>
                  <a:pt x="0" y="0"/>
                </a:moveTo>
                <a:lnTo>
                  <a:pt x="600936" y="0"/>
                </a:lnTo>
                <a:lnTo>
                  <a:pt x="600936" y="837540"/>
                </a:lnTo>
                <a:lnTo>
                  <a:pt x="0" y="83754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4188574" y="4741389"/>
            <a:ext cx="9910853" cy="3431633"/>
          </a:xfrm>
          <a:custGeom>
            <a:avLst/>
            <a:gdLst/>
            <a:ahLst/>
            <a:cxnLst/>
            <a:rect l="l" t="t" r="r" b="b"/>
            <a:pathLst>
              <a:path w="9910853" h="3431633">
                <a:moveTo>
                  <a:pt x="0" y="0"/>
                </a:moveTo>
                <a:lnTo>
                  <a:pt x="9910852" y="0"/>
                </a:lnTo>
                <a:lnTo>
                  <a:pt x="9910852" y="3431633"/>
                </a:lnTo>
                <a:lnTo>
                  <a:pt x="0" y="3431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06427" y="2463262"/>
            <a:ext cx="15232833" cy="1159124"/>
            <a:chOff x="0" y="0"/>
            <a:chExt cx="4011940" cy="305284"/>
          </a:xfrm>
        </p:grpSpPr>
        <p:sp>
          <p:nvSpPr>
            <p:cNvPr id="4" name="Freeform 4"/>
            <p:cNvSpPr/>
            <p:nvPr/>
          </p:nvSpPr>
          <p:spPr>
            <a:xfrm>
              <a:off x="0" y="0"/>
              <a:ext cx="4011940" cy="305284"/>
            </a:xfrm>
            <a:custGeom>
              <a:avLst/>
              <a:gdLst/>
              <a:ahLst/>
              <a:cxnLst/>
              <a:rect l="l" t="t" r="r" b="b"/>
              <a:pathLst>
                <a:path w="4011940" h="305284">
                  <a:moveTo>
                    <a:pt x="5591" y="0"/>
                  </a:moveTo>
                  <a:lnTo>
                    <a:pt x="4006349" y="0"/>
                  </a:lnTo>
                  <a:cubicBezTo>
                    <a:pt x="4009437" y="0"/>
                    <a:pt x="4011940" y="2503"/>
                    <a:pt x="4011940" y="5591"/>
                  </a:cubicBezTo>
                  <a:lnTo>
                    <a:pt x="4011940" y="299693"/>
                  </a:lnTo>
                  <a:cubicBezTo>
                    <a:pt x="4011940" y="302781"/>
                    <a:pt x="4009437" y="305284"/>
                    <a:pt x="4006349" y="305284"/>
                  </a:cubicBezTo>
                  <a:lnTo>
                    <a:pt x="5591" y="305284"/>
                  </a:lnTo>
                  <a:cubicBezTo>
                    <a:pt x="2503" y="305284"/>
                    <a:pt x="0" y="302781"/>
                    <a:pt x="0" y="299693"/>
                  </a:cubicBezTo>
                  <a:lnTo>
                    <a:pt x="0" y="5591"/>
                  </a:lnTo>
                  <a:cubicBezTo>
                    <a:pt x="0" y="2503"/>
                    <a:pt x="2503" y="0"/>
                    <a:pt x="5591" y="0"/>
                  </a:cubicBezTo>
                  <a:close/>
                </a:path>
              </a:pathLst>
            </a:custGeom>
            <a:solidFill>
              <a:srgbClr val="F9FCFF"/>
            </a:solidFill>
            <a:ln w="19050" cap="sq">
              <a:solidFill>
                <a:srgbClr val="0F9ED5"/>
              </a:solidFill>
              <a:prstDash val="lgDash"/>
              <a:miter/>
            </a:ln>
          </p:spPr>
          <p:txBody>
            <a:bodyPr/>
            <a:lstStyle/>
            <a:p>
              <a:endParaRPr lang="en-US"/>
            </a:p>
          </p:txBody>
        </p:sp>
        <p:sp>
          <p:nvSpPr>
            <p:cNvPr id="5" name="TextBox 5"/>
            <p:cNvSpPr txBox="1"/>
            <p:nvPr/>
          </p:nvSpPr>
          <p:spPr>
            <a:xfrm>
              <a:off x="0" y="-9525"/>
              <a:ext cx="4011940" cy="314809"/>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1554027" y="2531075"/>
            <a:ext cx="15214372" cy="918724"/>
          </a:xfrm>
          <a:prstGeom prst="rect">
            <a:avLst/>
          </a:prstGeom>
        </p:spPr>
        <p:txBody>
          <a:bodyPr lIns="0" tIns="0" rIns="0" bIns="0" rtlCol="0" anchor="t">
            <a:spAutoFit/>
          </a:bodyPr>
          <a:lstStyle/>
          <a:p>
            <a:pPr algn="r" rtl="1">
              <a:lnSpc>
                <a:spcPts val="3694"/>
              </a:lnSpc>
            </a:pPr>
            <a:r>
              <a:rPr lang="ar-EG" sz="2295">
                <a:solidFill>
                  <a:srgbClr val="000000"/>
                </a:solidFill>
                <a:latin typeface="Almarai Bold"/>
                <a:ea typeface="Almarai Bold"/>
                <a:cs typeface="Almarai Bold"/>
                <a:sym typeface="Almarai Bold"/>
                <a:rtl/>
              </a:rPr>
              <a:t>تستند استراتيجية المحيط الأزرق على مفهومين رئيسيين: المحيط الأحمر والمحيط الأزرق. المحيط الأحمر يشير إلى السوق الموجودة حاليًا، وهي مليئة بالمنافسة الشديدة، أما المحيط الأزرق فيشير إلى خلق سوق جديدة أو تجديد السوق الحالية. </a:t>
            </a:r>
          </a:p>
        </p:txBody>
      </p:sp>
      <p:sp>
        <p:nvSpPr>
          <p:cNvPr id="7" name="TextBox 7"/>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8" name="TextBox 8"/>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4</a:t>
            </a:r>
          </a:p>
        </p:txBody>
      </p:sp>
      <p:sp>
        <p:nvSpPr>
          <p:cNvPr id="9" name="TextBox 9"/>
          <p:cNvSpPr txBox="1"/>
          <p:nvPr/>
        </p:nvSpPr>
        <p:spPr>
          <a:xfrm>
            <a:off x="10905158" y="4009869"/>
            <a:ext cx="2006979" cy="634365"/>
          </a:xfrm>
          <a:prstGeom prst="rect">
            <a:avLst/>
          </a:prstGeom>
        </p:spPr>
        <p:txBody>
          <a:bodyPr lIns="0" tIns="0" rIns="0" bIns="0" rtlCol="0" anchor="t">
            <a:spAutoFit/>
          </a:bodyPr>
          <a:lstStyle/>
          <a:p>
            <a:pPr algn="ctr" rtl="1">
              <a:lnSpc>
                <a:spcPts val="2430"/>
              </a:lnSpc>
            </a:pPr>
            <a:r>
              <a:rPr lang="ar-EG" sz="2250">
                <a:solidFill>
                  <a:srgbClr val="000000"/>
                </a:solidFill>
                <a:latin typeface="Almarai Bold"/>
                <a:ea typeface="Almarai Bold"/>
                <a:cs typeface="Almarai Bold"/>
                <a:sym typeface="Almarai Bold"/>
                <a:rtl/>
              </a:rPr>
              <a:t>تعريف المحيط الأزرق</a:t>
            </a:r>
          </a:p>
        </p:txBody>
      </p:sp>
      <p:sp>
        <p:nvSpPr>
          <p:cNvPr id="10" name="TextBox 10"/>
          <p:cNvSpPr txBox="1"/>
          <p:nvPr/>
        </p:nvSpPr>
        <p:spPr>
          <a:xfrm>
            <a:off x="7461705" y="4021299"/>
            <a:ext cx="2493825" cy="634365"/>
          </a:xfrm>
          <a:prstGeom prst="rect">
            <a:avLst/>
          </a:prstGeom>
        </p:spPr>
        <p:txBody>
          <a:bodyPr lIns="0" tIns="0" rIns="0" bIns="0" rtlCol="0" anchor="t">
            <a:spAutoFit/>
          </a:bodyPr>
          <a:lstStyle/>
          <a:p>
            <a:pPr algn="ctr" rtl="1">
              <a:lnSpc>
                <a:spcPts val="2430"/>
              </a:lnSpc>
            </a:pPr>
            <a:r>
              <a:rPr lang="ar-EG" sz="2250">
                <a:solidFill>
                  <a:srgbClr val="000000"/>
                </a:solidFill>
                <a:latin typeface="Almarai Bold"/>
                <a:ea typeface="Almarai Bold"/>
                <a:cs typeface="Almarai Bold"/>
                <a:sym typeface="Almarai Bold"/>
                <a:rtl/>
              </a:rPr>
              <a:t>فهم احتياجات العملاء</a:t>
            </a:r>
          </a:p>
        </p:txBody>
      </p:sp>
      <p:sp>
        <p:nvSpPr>
          <p:cNvPr id="11" name="TextBox 11"/>
          <p:cNvSpPr txBox="1"/>
          <p:nvPr/>
        </p:nvSpPr>
        <p:spPr>
          <a:xfrm>
            <a:off x="3550272" y="4247994"/>
            <a:ext cx="4008315" cy="329565"/>
          </a:xfrm>
          <a:prstGeom prst="rect">
            <a:avLst/>
          </a:prstGeom>
        </p:spPr>
        <p:txBody>
          <a:bodyPr lIns="0" tIns="0" rIns="0" bIns="0" rtlCol="0" anchor="t">
            <a:spAutoFit/>
          </a:bodyPr>
          <a:lstStyle/>
          <a:p>
            <a:pPr algn="ctr" rtl="1">
              <a:lnSpc>
                <a:spcPts val="2430"/>
              </a:lnSpc>
            </a:pPr>
            <a:r>
              <a:rPr lang="ar-EG" sz="2250">
                <a:solidFill>
                  <a:srgbClr val="000000"/>
                </a:solidFill>
                <a:latin typeface="Almarai Bold"/>
                <a:ea typeface="Almarai Bold"/>
                <a:cs typeface="Almarai Bold"/>
                <a:sym typeface="Almarai Bold"/>
                <a:rtl/>
              </a:rPr>
              <a:t>التفكير المبتكر</a:t>
            </a:r>
          </a:p>
        </p:txBody>
      </p:sp>
      <p:sp>
        <p:nvSpPr>
          <p:cNvPr id="12" name="TextBox 12"/>
          <p:cNvSpPr txBox="1"/>
          <p:nvPr/>
        </p:nvSpPr>
        <p:spPr>
          <a:xfrm>
            <a:off x="4952212" y="8344580"/>
            <a:ext cx="4361400" cy="329565"/>
          </a:xfrm>
          <a:prstGeom prst="rect">
            <a:avLst/>
          </a:prstGeom>
        </p:spPr>
        <p:txBody>
          <a:bodyPr lIns="0" tIns="0" rIns="0" bIns="0" rtlCol="0" anchor="t">
            <a:spAutoFit/>
          </a:bodyPr>
          <a:lstStyle/>
          <a:p>
            <a:pPr algn="ctr" rtl="1">
              <a:lnSpc>
                <a:spcPts val="2430"/>
              </a:lnSpc>
            </a:pPr>
            <a:r>
              <a:rPr lang="ar-EG" sz="2250">
                <a:solidFill>
                  <a:srgbClr val="000000"/>
                </a:solidFill>
                <a:latin typeface="Almarai Bold"/>
                <a:ea typeface="Almarai Bold"/>
                <a:cs typeface="Almarai Bold"/>
                <a:sym typeface="Almarai Bold"/>
                <a:rtl/>
              </a:rPr>
              <a:t>التنفيذ الفعال</a:t>
            </a:r>
          </a:p>
        </p:txBody>
      </p:sp>
      <p:sp>
        <p:nvSpPr>
          <p:cNvPr id="13" name="TextBox 13"/>
          <p:cNvSpPr txBox="1"/>
          <p:nvPr/>
        </p:nvSpPr>
        <p:spPr>
          <a:xfrm>
            <a:off x="9024402" y="8220755"/>
            <a:ext cx="2495872" cy="634365"/>
          </a:xfrm>
          <a:prstGeom prst="rect">
            <a:avLst/>
          </a:prstGeom>
        </p:spPr>
        <p:txBody>
          <a:bodyPr lIns="0" tIns="0" rIns="0" bIns="0" rtlCol="0" anchor="t">
            <a:spAutoFit/>
          </a:bodyPr>
          <a:lstStyle/>
          <a:p>
            <a:pPr algn="ctr" rtl="1">
              <a:lnSpc>
                <a:spcPts val="2430"/>
              </a:lnSpc>
            </a:pPr>
            <a:r>
              <a:rPr lang="ar-EG" sz="2250">
                <a:solidFill>
                  <a:srgbClr val="000000"/>
                </a:solidFill>
                <a:latin typeface="Almarai Bold"/>
                <a:ea typeface="Almarai Bold"/>
                <a:cs typeface="Almarai Bold"/>
                <a:sym typeface="Almarai Bold"/>
                <a:rtl/>
              </a:rPr>
              <a:t>بناء الحواجز التنافسية</a:t>
            </a:r>
          </a:p>
        </p:txBody>
      </p:sp>
      <p:sp>
        <p:nvSpPr>
          <p:cNvPr id="14" name="TextBox 14"/>
          <p:cNvSpPr txBox="1"/>
          <p:nvPr/>
        </p:nvSpPr>
        <p:spPr>
          <a:xfrm>
            <a:off x="12256477" y="8230280"/>
            <a:ext cx="2396868" cy="634365"/>
          </a:xfrm>
          <a:prstGeom prst="rect">
            <a:avLst/>
          </a:prstGeom>
        </p:spPr>
        <p:txBody>
          <a:bodyPr lIns="0" tIns="0" rIns="0" bIns="0" rtlCol="0" anchor="t">
            <a:spAutoFit/>
          </a:bodyPr>
          <a:lstStyle/>
          <a:p>
            <a:pPr algn="ctr" rtl="1">
              <a:lnSpc>
                <a:spcPts val="2430"/>
              </a:lnSpc>
            </a:pPr>
            <a:r>
              <a:rPr lang="ar-EG" sz="2250">
                <a:solidFill>
                  <a:srgbClr val="000000"/>
                </a:solidFill>
                <a:latin typeface="Almarai Bold"/>
                <a:ea typeface="Almarai Bold"/>
                <a:cs typeface="Almarai Bold"/>
                <a:sym typeface="Almarai Bold"/>
                <a:rtl/>
              </a:rPr>
              <a:t>تحليل التكلفة والقيمة</a:t>
            </a:r>
          </a:p>
        </p:txBody>
      </p:sp>
      <p:sp>
        <p:nvSpPr>
          <p:cNvPr id="15" name="Freeform 15"/>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9144000" y="1123357"/>
            <a:ext cx="8181681" cy="625271"/>
          </a:xfrm>
          <a:prstGeom prst="rect">
            <a:avLst/>
          </a:prstGeom>
        </p:spPr>
        <p:txBody>
          <a:bodyPr lIns="0" tIns="0" rIns="0" bIns="0" rtlCol="0" anchor="t">
            <a:spAutoFit/>
          </a:bodyPr>
          <a:lstStyle/>
          <a:p>
            <a:pPr marL="0" lvl="0" indent="0" algn="ctr" rtl="1">
              <a:lnSpc>
                <a:spcPts val="4992"/>
              </a:lnSpc>
              <a:spcBef>
                <a:spcPct val="0"/>
              </a:spcBef>
            </a:pPr>
            <a:r>
              <a:rPr lang="en-US" sz="3888" u="none" strike="noStrike" spc="-17">
                <a:solidFill>
                  <a:srgbClr val="095277"/>
                </a:solidFill>
                <a:latin typeface="Almarai Bold"/>
                <a:ea typeface="Almarai Bold"/>
                <a:cs typeface="Almarai Bold"/>
                <a:sym typeface="Almarai Bold"/>
              </a:rPr>
              <a:t>5</a:t>
            </a:r>
            <a:r>
              <a:rPr lang="ar-EG" sz="3888" u="none" strike="noStrike" spc="-17">
                <a:solidFill>
                  <a:srgbClr val="095277"/>
                </a:solidFill>
                <a:latin typeface="Almarai Bold"/>
                <a:ea typeface="Almarai Bold"/>
                <a:cs typeface="Almarai Bold"/>
                <a:sym typeface="Almarai Bold"/>
                <a:rtl/>
              </a:rPr>
              <a:t>.	استراتيجية المحيط الأزرق</a:t>
            </a:r>
          </a:p>
        </p:txBody>
      </p:sp>
      <p:sp>
        <p:nvSpPr>
          <p:cNvPr id="17" name="Freeform 17"/>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6536113" y="2110093"/>
            <a:ext cx="464570" cy="647485"/>
          </a:xfrm>
          <a:custGeom>
            <a:avLst/>
            <a:gdLst/>
            <a:ahLst/>
            <a:cxnLst/>
            <a:rect l="l" t="t" r="r" b="b"/>
            <a:pathLst>
              <a:path w="464570" h="647485">
                <a:moveTo>
                  <a:pt x="0" y="0"/>
                </a:moveTo>
                <a:lnTo>
                  <a:pt x="464571" y="0"/>
                </a:lnTo>
                <a:lnTo>
                  <a:pt x="464571" y="647485"/>
                </a:lnTo>
                <a:lnTo>
                  <a:pt x="0" y="647485"/>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144000" y="3284471"/>
            <a:ext cx="7795260" cy="5415464"/>
            <a:chOff x="0" y="0"/>
            <a:chExt cx="2053073" cy="1426295"/>
          </a:xfrm>
        </p:grpSpPr>
        <p:sp>
          <p:nvSpPr>
            <p:cNvPr id="3" name="Freeform 3"/>
            <p:cNvSpPr/>
            <p:nvPr/>
          </p:nvSpPr>
          <p:spPr>
            <a:xfrm>
              <a:off x="0" y="0"/>
              <a:ext cx="2053073" cy="1426295"/>
            </a:xfrm>
            <a:custGeom>
              <a:avLst/>
              <a:gdLst/>
              <a:ahLst/>
              <a:cxnLst/>
              <a:rect l="l" t="t" r="r" b="b"/>
              <a:pathLst>
                <a:path w="2053073" h="1426295">
                  <a:moveTo>
                    <a:pt x="10925" y="0"/>
                  </a:moveTo>
                  <a:lnTo>
                    <a:pt x="2042148" y="0"/>
                  </a:lnTo>
                  <a:cubicBezTo>
                    <a:pt x="2045045" y="0"/>
                    <a:pt x="2047824" y="1151"/>
                    <a:pt x="2049873" y="3200"/>
                  </a:cubicBezTo>
                  <a:cubicBezTo>
                    <a:pt x="2051922" y="5249"/>
                    <a:pt x="2053073" y="8027"/>
                    <a:pt x="2053073" y="10925"/>
                  </a:cubicBezTo>
                  <a:lnTo>
                    <a:pt x="2053073" y="1415370"/>
                  </a:lnTo>
                  <a:cubicBezTo>
                    <a:pt x="2053073" y="1418268"/>
                    <a:pt x="2051922" y="1421046"/>
                    <a:pt x="2049873" y="1423095"/>
                  </a:cubicBezTo>
                  <a:cubicBezTo>
                    <a:pt x="2047824" y="1425144"/>
                    <a:pt x="2045045" y="1426295"/>
                    <a:pt x="2042148" y="1426295"/>
                  </a:cubicBezTo>
                  <a:lnTo>
                    <a:pt x="10925" y="1426295"/>
                  </a:lnTo>
                  <a:cubicBezTo>
                    <a:pt x="8027" y="1426295"/>
                    <a:pt x="5249" y="1425144"/>
                    <a:pt x="3200" y="1423095"/>
                  </a:cubicBezTo>
                  <a:cubicBezTo>
                    <a:pt x="1151" y="1421046"/>
                    <a:pt x="0" y="1418268"/>
                    <a:pt x="0" y="1415370"/>
                  </a:cubicBezTo>
                  <a:lnTo>
                    <a:pt x="0" y="10925"/>
                  </a:lnTo>
                  <a:cubicBezTo>
                    <a:pt x="0" y="8027"/>
                    <a:pt x="1151" y="5249"/>
                    <a:pt x="3200" y="3200"/>
                  </a:cubicBezTo>
                  <a:cubicBezTo>
                    <a:pt x="5249" y="1151"/>
                    <a:pt x="8027" y="0"/>
                    <a:pt x="10925"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2053073" cy="1435820"/>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141163" y="2979031"/>
            <a:ext cx="1285182" cy="12851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7" name="TextBox 7"/>
            <p:cNvSpPr txBox="1"/>
            <p:nvPr/>
          </p:nvSpPr>
          <p:spPr>
            <a:xfrm>
              <a:off x="76200" y="66675"/>
              <a:ext cx="660400" cy="669925"/>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1028700" y="3621622"/>
            <a:ext cx="7440571" cy="4430612"/>
            <a:chOff x="0" y="0"/>
            <a:chExt cx="9920762" cy="5907483"/>
          </a:xfrm>
        </p:grpSpPr>
        <p:sp>
          <p:nvSpPr>
            <p:cNvPr id="9" name="Freeform 9"/>
            <p:cNvSpPr/>
            <p:nvPr/>
          </p:nvSpPr>
          <p:spPr>
            <a:xfrm>
              <a:off x="0" y="0"/>
              <a:ext cx="9920762" cy="5907483"/>
            </a:xfrm>
            <a:custGeom>
              <a:avLst/>
              <a:gdLst/>
              <a:ahLst/>
              <a:cxnLst/>
              <a:rect l="l" t="t" r="r" b="b"/>
              <a:pathLst>
                <a:path w="9920762" h="5907483">
                  <a:moveTo>
                    <a:pt x="0" y="0"/>
                  </a:moveTo>
                  <a:lnTo>
                    <a:pt x="9920762" y="0"/>
                  </a:lnTo>
                  <a:lnTo>
                    <a:pt x="9920762" y="5907483"/>
                  </a:lnTo>
                  <a:lnTo>
                    <a:pt x="0" y="5907483"/>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1" name="TextBox 11"/>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13</a:t>
            </a:r>
          </a:p>
        </p:txBody>
      </p:sp>
      <p:sp>
        <p:nvSpPr>
          <p:cNvPr id="12" name="TextBox 12"/>
          <p:cNvSpPr txBox="1"/>
          <p:nvPr/>
        </p:nvSpPr>
        <p:spPr>
          <a:xfrm>
            <a:off x="9631562" y="3337802"/>
            <a:ext cx="6981900" cy="5195346"/>
          </a:xfrm>
          <a:prstGeom prst="rect">
            <a:avLst/>
          </a:prstGeom>
        </p:spPr>
        <p:txBody>
          <a:bodyPr lIns="0" tIns="0" rIns="0" bIns="0" rtlCol="0" anchor="t">
            <a:spAutoFit/>
          </a:bodyPr>
          <a:lstStyle/>
          <a:p>
            <a:pPr algn="r" rtl="1">
              <a:lnSpc>
                <a:spcPts val="4634"/>
              </a:lnSpc>
            </a:pPr>
            <a:r>
              <a:rPr lang="ar-EG" sz="2896">
                <a:solidFill>
                  <a:srgbClr val="000000"/>
                </a:solidFill>
                <a:latin typeface="Almarai Bold"/>
                <a:ea typeface="Almarai Bold"/>
                <a:cs typeface="Almarai Bold"/>
                <a:sym typeface="Almarai Bold"/>
                <a:rtl/>
              </a:rPr>
              <a:t>أثبتت استراتيجيات الاندماج والاستحواذ </a:t>
            </a:r>
            <a:r>
              <a:rPr lang="en-US" sz="2896">
                <a:solidFill>
                  <a:srgbClr val="000000"/>
                </a:solidFill>
                <a:latin typeface="Almarai Bold"/>
                <a:ea typeface="Almarai Bold"/>
                <a:cs typeface="Almarai Bold"/>
                <a:sym typeface="Almarai Bold"/>
              </a:rPr>
              <a:t>M&amp;A</a:t>
            </a:r>
            <a:r>
              <a:rPr lang="ar-EG" sz="2896">
                <a:solidFill>
                  <a:srgbClr val="000000"/>
                </a:solidFill>
                <a:latin typeface="Almarai Bold"/>
                <a:ea typeface="Almarai Bold"/>
                <a:cs typeface="Almarai Bold"/>
                <a:sym typeface="Almarai Bold"/>
                <a:rtl/>
              </a:rPr>
              <a:t> أنها أدوات قيمة للشركات في مختلف الصناعات. أحد الأمثلة البارزة هو الاندماج بين ديزني وبيكسار في عام </a:t>
            </a:r>
            <a:r>
              <a:rPr lang="en-US" sz="2896">
                <a:solidFill>
                  <a:srgbClr val="000000"/>
                </a:solidFill>
                <a:latin typeface="Almarai Bold"/>
                <a:ea typeface="Almarai Bold"/>
                <a:cs typeface="Almarai Bold"/>
                <a:sym typeface="Almarai Bold"/>
              </a:rPr>
              <a:t>2006</a:t>
            </a:r>
            <a:r>
              <a:rPr lang="ar-EG" sz="2896">
                <a:solidFill>
                  <a:srgbClr val="000000"/>
                </a:solidFill>
                <a:latin typeface="Almarai Bold"/>
                <a:ea typeface="Almarai Bold"/>
                <a:cs typeface="Almarai Bold"/>
                <a:sym typeface="Almarai Bold"/>
                <a:rtl/>
              </a:rPr>
              <a:t>، والذي جمع بين شبكة توزيع ديزني وتقنية الرسوم المتحركة المتطورة من بيكسار. أدى هذا التعاون إلى إنتاج أفلام رائجة مثل </a:t>
            </a:r>
            <a:r>
              <a:rPr lang="en-US" sz="2896">
                <a:solidFill>
                  <a:srgbClr val="000000"/>
                </a:solidFill>
                <a:latin typeface="Almarai Bold"/>
                <a:ea typeface="Almarai Bold"/>
                <a:cs typeface="Almarai Bold"/>
                <a:sym typeface="Almarai Bold"/>
              </a:rPr>
              <a:t>Toy Story</a:t>
            </a:r>
            <a:r>
              <a:rPr lang="ar-EG" sz="2896">
                <a:solidFill>
                  <a:srgbClr val="000000"/>
                </a:solidFill>
                <a:latin typeface="Almarai Bold"/>
                <a:ea typeface="Almarai Bold"/>
                <a:cs typeface="Almarai Bold"/>
                <a:sym typeface="Almarai Bold"/>
                <a:rtl/>
              </a:rPr>
              <a:t> و</a:t>
            </a:r>
            <a:r>
              <a:rPr lang="en-US" sz="2896">
                <a:solidFill>
                  <a:srgbClr val="000000"/>
                </a:solidFill>
                <a:latin typeface="Almarai Bold"/>
                <a:ea typeface="Almarai Bold"/>
                <a:cs typeface="Almarai Bold"/>
                <a:sym typeface="Almarai Bold"/>
              </a:rPr>
              <a:t>Finding Nemo</a:t>
            </a:r>
            <a:r>
              <a:rPr lang="ar-EG" sz="2896">
                <a:solidFill>
                  <a:srgbClr val="000000"/>
                </a:solidFill>
                <a:latin typeface="Almarai Bold"/>
                <a:ea typeface="Almarai Bold"/>
                <a:cs typeface="Almarai Bold"/>
                <a:sym typeface="Almarai Bold"/>
                <a:rtl/>
              </a:rPr>
              <a:t>، مما أحدث ثورة في صناعة الرسوم المتحركة. </a:t>
            </a:r>
          </a:p>
        </p:txBody>
      </p:sp>
      <p:sp>
        <p:nvSpPr>
          <p:cNvPr id="13" name="Freeform 13"/>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10850326" y="809518"/>
            <a:ext cx="5588388" cy="1206878"/>
          </a:xfrm>
          <a:prstGeom prst="rect">
            <a:avLst/>
          </a:prstGeom>
        </p:spPr>
        <p:txBody>
          <a:bodyPr lIns="0" tIns="0" rIns="0" bIns="0" rtlCol="0" anchor="t">
            <a:spAutoFit/>
          </a:bodyPr>
          <a:lstStyle/>
          <a:p>
            <a:pPr marL="0" lvl="0" indent="0" algn="ctr" rtl="1">
              <a:lnSpc>
                <a:spcPts val="4725"/>
              </a:lnSpc>
              <a:spcBef>
                <a:spcPct val="0"/>
              </a:spcBef>
            </a:pPr>
            <a:r>
              <a:rPr lang="en-US" sz="3680" u="none" strike="noStrike" spc="-16">
                <a:solidFill>
                  <a:srgbClr val="095277"/>
                </a:solidFill>
                <a:latin typeface="Almarai Bold"/>
                <a:ea typeface="Almarai Bold"/>
                <a:cs typeface="Almarai Bold"/>
                <a:sym typeface="Almarai Bold"/>
              </a:rPr>
              <a:t>6</a:t>
            </a:r>
            <a:r>
              <a:rPr lang="ar-EG" sz="3680" u="none" strike="noStrike" spc="-16">
                <a:solidFill>
                  <a:srgbClr val="095277"/>
                </a:solidFill>
                <a:latin typeface="Almarai Bold"/>
                <a:ea typeface="Almarai Bold"/>
                <a:cs typeface="Almarai Bold"/>
                <a:sym typeface="Almarai Bold"/>
                <a:rtl/>
              </a:rPr>
              <a:t>.	توسيع الاستثمار (الاندماج والاستحواذ)</a:t>
            </a:r>
          </a:p>
        </p:txBody>
      </p:sp>
      <p:sp>
        <p:nvSpPr>
          <p:cNvPr id="15" name="Freeform 15"/>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16658365" y="2784082"/>
            <a:ext cx="600935" cy="837540"/>
          </a:xfrm>
          <a:custGeom>
            <a:avLst/>
            <a:gdLst/>
            <a:ahLst/>
            <a:cxnLst/>
            <a:rect l="l" t="t" r="r" b="b"/>
            <a:pathLst>
              <a:path w="600935" h="837540">
                <a:moveTo>
                  <a:pt x="0" y="0"/>
                </a:moveTo>
                <a:lnTo>
                  <a:pt x="600935" y="0"/>
                </a:lnTo>
                <a:lnTo>
                  <a:pt x="600935" y="837540"/>
                </a:lnTo>
                <a:lnTo>
                  <a:pt x="0" y="83754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3" name="TextBox 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19</a:t>
            </a:r>
          </a:p>
        </p:txBody>
      </p:sp>
      <p:grpSp>
        <p:nvGrpSpPr>
          <p:cNvPr id="4" name="Group 4"/>
          <p:cNvGrpSpPr/>
          <p:nvPr/>
        </p:nvGrpSpPr>
        <p:grpSpPr>
          <a:xfrm>
            <a:off x="1490761" y="2909342"/>
            <a:ext cx="15448499" cy="4251321"/>
            <a:chOff x="0" y="0"/>
            <a:chExt cx="4068741" cy="1119690"/>
          </a:xfrm>
        </p:grpSpPr>
        <p:sp>
          <p:nvSpPr>
            <p:cNvPr id="5" name="Freeform 5"/>
            <p:cNvSpPr/>
            <p:nvPr/>
          </p:nvSpPr>
          <p:spPr>
            <a:xfrm>
              <a:off x="0" y="0"/>
              <a:ext cx="4068740" cy="1119690"/>
            </a:xfrm>
            <a:custGeom>
              <a:avLst/>
              <a:gdLst/>
              <a:ahLst/>
              <a:cxnLst/>
              <a:rect l="l" t="t" r="r" b="b"/>
              <a:pathLst>
                <a:path w="4068740" h="1119690">
                  <a:moveTo>
                    <a:pt x="5513" y="0"/>
                  </a:moveTo>
                  <a:lnTo>
                    <a:pt x="4063228" y="0"/>
                  </a:lnTo>
                  <a:cubicBezTo>
                    <a:pt x="4064690" y="0"/>
                    <a:pt x="4066092" y="581"/>
                    <a:pt x="4067126" y="1615"/>
                  </a:cubicBezTo>
                  <a:cubicBezTo>
                    <a:pt x="4068160" y="2648"/>
                    <a:pt x="4068740" y="4051"/>
                    <a:pt x="4068740" y="5513"/>
                  </a:cubicBezTo>
                  <a:lnTo>
                    <a:pt x="4068740" y="1114177"/>
                  </a:lnTo>
                  <a:cubicBezTo>
                    <a:pt x="4068740" y="1117222"/>
                    <a:pt x="4066272" y="1119690"/>
                    <a:pt x="4063228" y="1119690"/>
                  </a:cubicBezTo>
                  <a:lnTo>
                    <a:pt x="5513" y="1119690"/>
                  </a:lnTo>
                  <a:cubicBezTo>
                    <a:pt x="4051" y="1119690"/>
                    <a:pt x="2648" y="1119109"/>
                    <a:pt x="1615" y="1118075"/>
                  </a:cubicBezTo>
                  <a:cubicBezTo>
                    <a:pt x="581" y="1117041"/>
                    <a:pt x="0" y="1115639"/>
                    <a:pt x="0" y="1114177"/>
                  </a:cubicBezTo>
                  <a:lnTo>
                    <a:pt x="0" y="5513"/>
                  </a:lnTo>
                  <a:cubicBezTo>
                    <a:pt x="0" y="2468"/>
                    <a:pt x="2468" y="0"/>
                    <a:pt x="5513" y="0"/>
                  </a:cubicBezTo>
                  <a:close/>
                </a:path>
              </a:pathLst>
            </a:custGeom>
            <a:solidFill>
              <a:srgbClr val="F9FCFF"/>
            </a:solidFill>
            <a:ln w="19050" cap="sq">
              <a:solidFill>
                <a:srgbClr val="0F9ED5"/>
              </a:solidFill>
              <a:prstDash val="lgDash"/>
              <a:miter/>
            </a:ln>
          </p:spPr>
          <p:txBody>
            <a:bodyPr/>
            <a:lstStyle/>
            <a:p>
              <a:endParaRPr lang="en-US"/>
            </a:p>
          </p:txBody>
        </p:sp>
        <p:sp>
          <p:nvSpPr>
            <p:cNvPr id="6" name="TextBox 6"/>
            <p:cNvSpPr txBox="1"/>
            <p:nvPr/>
          </p:nvSpPr>
          <p:spPr>
            <a:xfrm>
              <a:off x="0" y="-9525"/>
              <a:ext cx="4068741" cy="1129215"/>
            </a:xfrm>
            <a:prstGeom prst="rect">
              <a:avLst/>
            </a:prstGeom>
          </p:spPr>
          <p:txBody>
            <a:bodyPr lIns="50800" tIns="50800" rIns="50800" bIns="50800" rtlCol="0" anchor="ctr"/>
            <a:lstStyle/>
            <a:p>
              <a:pPr algn="ctr">
                <a:lnSpc>
                  <a:spcPts val="2160"/>
                </a:lnSpc>
              </a:pPr>
              <a:endParaRPr/>
            </a:p>
          </p:txBody>
        </p:sp>
      </p:grpSp>
      <p:sp>
        <p:nvSpPr>
          <p:cNvPr id="7" name="TextBox 7"/>
          <p:cNvSpPr txBox="1"/>
          <p:nvPr/>
        </p:nvSpPr>
        <p:spPr>
          <a:xfrm>
            <a:off x="1680268" y="3109038"/>
            <a:ext cx="15051586" cy="3625215"/>
          </a:xfrm>
          <a:prstGeom prst="rect">
            <a:avLst/>
          </a:prstGeom>
        </p:spPr>
        <p:txBody>
          <a:bodyPr lIns="0" tIns="0" rIns="0" bIns="0" rtlCol="0" anchor="t">
            <a:spAutoFit/>
          </a:bodyPr>
          <a:lstStyle/>
          <a:p>
            <a:pPr algn="r" rtl="1">
              <a:lnSpc>
                <a:spcPts val="4830"/>
              </a:lnSpc>
            </a:pPr>
            <a:r>
              <a:rPr lang="ar-EG" sz="3000" dirty="0">
                <a:solidFill>
                  <a:srgbClr val="000000"/>
                </a:solidFill>
                <a:latin typeface="Almarai Bold"/>
                <a:ea typeface="Almarai Bold"/>
                <a:cs typeface="Almarai Bold"/>
                <a:sym typeface="Almarai Bold"/>
                <a:rtl/>
              </a:rPr>
              <a:t>تتضمن استراتيجية الابتكار التعاوني والاستثمار المشترك الاستفادة من الشراكات والتعاون الخارجي لدفع الابتكار. و</a:t>
            </a:r>
            <a:r>
              <a:rPr lang="ar-SA" sz="3000" dirty="0">
                <a:solidFill>
                  <a:srgbClr val="000000"/>
                </a:solidFill>
                <a:latin typeface="Almarai Bold"/>
                <a:ea typeface="Almarai Bold"/>
                <a:cs typeface="Almarai Bold"/>
                <a:sym typeface="Almarai Bold"/>
                <a:rtl/>
              </a:rPr>
              <a:t>ت</a:t>
            </a:r>
            <a:r>
              <a:rPr lang="ar-EG" sz="3000" dirty="0" err="1">
                <a:solidFill>
                  <a:srgbClr val="000000"/>
                </a:solidFill>
                <a:latin typeface="Almarai Bold"/>
                <a:ea typeface="Almarai Bold"/>
                <a:cs typeface="Almarai Bold"/>
                <a:sym typeface="Almarai Bold"/>
                <a:rtl/>
              </a:rPr>
              <a:t>ؤكد</a:t>
            </a:r>
            <a:r>
              <a:rPr lang="ar-EG" sz="3000" dirty="0">
                <a:solidFill>
                  <a:srgbClr val="000000"/>
                </a:solidFill>
                <a:latin typeface="Almarai Bold"/>
                <a:ea typeface="Almarai Bold"/>
                <a:cs typeface="Almarai Bold"/>
                <a:sym typeface="Almarai Bold"/>
                <a:rtl/>
              </a:rPr>
              <a:t> على أهمية العمل مع المنظمات الأخرى، مثل الموردين والعملاء والمؤسسات البحثية وحتى المنافسين، لتبادل المعرفة والموارد والخبرات. من الأمثلة على شراكة نقل التقنية في مجال الطاقة المتجددة هو التعاون بين شركتي "</a:t>
            </a:r>
            <a:r>
              <a:rPr lang="ar-EG" sz="3000" dirty="0" err="1">
                <a:solidFill>
                  <a:srgbClr val="000000"/>
                </a:solidFill>
                <a:latin typeface="Almarai Bold"/>
                <a:ea typeface="Almarai Bold"/>
                <a:cs typeface="Almarai Bold"/>
                <a:sym typeface="Almarai Bold"/>
                <a:rtl/>
              </a:rPr>
              <a:t>تيسلا</a:t>
            </a:r>
            <a:r>
              <a:rPr lang="ar-EG" sz="3000" dirty="0">
                <a:solidFill>
                  <a:srgbClr val="000000"/>
                </a:solidFill>
                <a:latin typeface="Almarai Bold"/>
                <a:ea typeface="Almarai Bold"/>
                <a:cs typeface="Almarai Bold"/>
                <a:sym typeface="Almarai Bold"/>
                <a:rtl/>
              </a:rPr>
              <a:t>" (</a:t>
            </a:r>
            <a:r>
              <a:rPr lang="en-US" sz="3000" dirty="0">
                <a:solidFill>
                  <a:srgbClr val="000000"/>
                </a:solidFill>
                <a:latin typeface="Almarai Bold"/>
                <a:ea typeface="Almarai Bold"/>
                <a:cs typeface="Almarai Bold"/>
                <a:sym typeface="Almarai Bold"/>
              </a:rPr>
              <a:t>Tesla</a:t>
            </a:r>
            <a:r>
              <a:rPr lang="ar-EG" sz="3000" dirty="0">
                <a:solidFill>
                  <a:srgbClr val="000000"/>
                </a:solidFill>
                <a:latin typeface="Almarai Bold"/>
                <a:ea typeface="Almarai Bold"/>
                <a:cs typeface="Almarai Bold"/>
                <a:sym typeface="Almarai Bold"/>
                <a:rtl/>
              </a:rPr>
              <a:t>) و"باناسونيك" (</a:t>
            </a:r>
            <a:r>
              <a:rPr lang="en-US" sz="3000" dirty="0">
                <a:solidFill>
                  <a:srgbClr val="000000"/>
                </a:solidFill>
                <a:latin typeface="Almarai Bold"/>
                <a:ea typeface="Almarai Bold"/>
                <a:cs typeface="Almarai Bold"/>
                <a:sym typeface="Almarai Bold"/>
              </a:rPr>
              <a:t>Panasonic</a:t>
            </a:r>
            <a:r>
              <a:rPr lang="ar-EG" sz="3000" dirty="0">
                <a:solidFill>
                  <a:srgbClr val="000000"/>
                </a:solidFill>
                <a:latin typeface="Almarai Bold"/>
                <a:ea typeface="Almarai Bold"/>
                <a:cs typeface="Almarai Bold"/>
                <a:sym typeface="Almarai Bold"/>
                <a:rtl/>
              </a:rPr>
              <a:t>). ففي عام </a:t>
            </a:r>
            <a:r>
              <a:rPr lang="en-US" sz="3000" dirty="0">
                <a:solidFill>
                  <a:srgbClr val="000000"/>
                </a:solidFill>
                <a:latin typeface="Almarai Bold"/>
                <a:ea typeface="Almarai Bold"/>
                <a:cs typeface="Almarai Bold"/>
                <a:sym typeface="Almarai Bold"/>
              </a:rPr>
              <a:t>2014</a:t>
            </a:r>
            <a:r>
              <a:rPr lang="ar-EG" sz="3000" dirty="0">
                <a:solidFill>
                  <a:srgbClr val="000000"/>
                </a:solidFill>
                <a:latin typeface="Almarai Bold"/>
                <a:ea typeface="Almarai Bold"/>
                <a:cs typeface="Almarai Bold"/>
                <a:sym typeface="Almarai Bold"/>
                <a:rtl/>
              </a:rPr>
              <a:t>، أعلنت </a:t>
            </a:r>
            <a:r>
              <a:rPr lang="ar-EG" sz="3000" dirty="0" err="1">
                <a:solidFill>
                  <a:srgbClr val="000000"/>
                </a:solidFill>
                <a:latin typeface="Almarai Bold"/>
                <a:ea typeface="Almarai Bold"/>
                <a:cs typeface="Almarai Bold"/>
                <a:sym typeface="Almarai Bold"/>
                <a:rtl/>
              </a:rPr>
              <a:t>تيسلا</a:t>
            </a:r>
            <a:r>
              <a:rPr lang="ar-EG" sz="3000" dirty="0">
                <a:solidFill>
                  <a:srgbClr val="000000"/>
                </a:solidFill>
                <a:latin typeface="Almarai Bold"/>
                <a:ea typeface="Almarai Bold"/>
                <a:cs typeface="Almarai Bold"/>
                <a:sym typeface="Almarai Bold"/>
                <a:rtl/>
              </a:rPr>
              <a:t> وباناسونيك عن شراكة استراتيجية لتطوير وإنتاج خلايا البطارية لمركبات </a:t>
            </a:r>
            <a:r>
              <a:rPr lang="ar-EG" sz="3000" dirty="0" err="1">
                <a:solidFill>
                  <a:srgbClr val="000000"/>
                </a:solidFill>
                <a:latin typeface="Almarai Bold"/>
                <a:ea typeface="Almarai Bold"/>
                <a:cs typeface="Almarai Bold"/>
                <a:sym typeface="Almarai Bold"/>
                <a:rtl/>
              </a:rPr>
              <a:t>تيسلا</a:t>
            </a:r>
            <a:r>
              <a:rPr lang="ar-EG" sz="3000" dirty="0">
                <a:solidFill>
                  <a:srgbClr val="000000"/>
                </a:solidFill>
                <a:latin typeface="Almarai Bold"/>
                <a:ea typeface="Almarai Bold"/>
                <a:cs typeface="Almarai Bold"/>
                <a:sym typeface="Almarai Bold"/>
                <a:rtl/>
              </a:rPr>
              <a:t> الكهربائية.</a:t>
            </a:r>
          </a:p>
        </p:txBody>
      </p:sp>
      <p:sp>
        <p:nvSpPr>
          <p:cNvPr id="8" name="Freeform 8"/>
          <p:cNvSpPr/>
          <p:nvPr/>
        </p:nvSpPr>
        <p:spPr>
          <a:xfrm>
            <a:off x="16550582" y="2490572"/>
            <a:ext cx="600935" cy="837540"/>
          </a:xfrm>
          <a:custGeom>
            <a:avLst/>
            <a:gdLst/>
            <a:ahLst/>
            <a:cxnLst/>
            <a:rect l="l" t="t" r="r" b="b"/>
            <a:pathLst>
              <a:path w="600935" h="837540">
                <a:moveTo>
                  <a:pt x="0" y="0"/>
                </a:moveTo>
                <a:lnTo>
                  <a:pt x="600935" y="0"/>
                </a:lnTo>
                <a:lnTo>
                  <a:pt x="600935" y="837541"/>
                </a:lnTo>
                <a:lnTo>
                  <a:pt x="0" y="837541"/>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8929858" y="1127010"/>
            <a:ext cx="8558502" cy="608441"/>
          </a:xfrm>
          <a:prstGeom prst="rect">
            <a:avLst/>
          </a:prstGeom>
        </p:spPr>
        <p:txBody>
          <a:bodyPr lIns="0" tIns="0" rIns="0" bIns="0" rtlCol="0" anchor="t">
            <a:spAutoFit/>
          </a:bodyPr>
          <a:lstStyle/>
          <a:p>
            <a:pPr marL="0" lvl="0" indent="0" algn="ctr" rtl="1">
              <a:lnSpc>
                <a:spcPts val="4725"/>
              </a:lnSpc>
              <a:spcBef>
                <a:spcPct val="0"/>
              </a:spcBef>
            </a:pPr>
            <a:r>
              <a:rPr lang="en-US" sz="3680" u="none" strike="noStrike" spc="-16">
                <a:solidFill>
                  <a:srgbClr val="095277"/>
                </a:solidFill>
                <a:latin typeface="Almarai Bold"/>
                <a:ea typeface="Almarai Bold"/>
                <a:cs typeface="Almarai Bold"/>
                <a:sym typeface="Almarai Bold"/>
              </a:rPr>
              <a:t>7</a:t>
            </a:r>
            <a:r>
              <a:rPr lang="ar-EG" sz="3680" u="none" strike="noStrike" spc="-16">
                <a:solidFill>
                  <a:srgbClr val="095277"/>
                </a:solidFill>
                <a:latin typeface="Almarai Bold"/>
                <a:ea typeface="Almarai Bold"/>
                <a:cs typeface="Almarai Bold"/>
                <a:sym typeface="Almarai Bold"/>
                <a:rtl/>
              </a:rPr>
              <a:t>.	التعاون والاستثمار المشترك</a:t>
            </a:r>
          </a:p>
        </p:txBody>
      </p:sp>
      <p:sp>
        <p:nvSpPr>
          <p:cNvPr id="11" name="Freeform 11"/>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866805" y="870486"/>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sp>
        <p:nvSpPr>
          <p:cNvPr id="3" name="Freeform 3"/>
          <p:cNvSpPr/>
          <p:nvPr/>
        </p:nvSpPr>
        <p:spPr>
          <a:xfrm>
            <a:off x="2198929" y="1992306"/>
            <a:ext cx="8425228" cy="2524058"/>
          </a:xfrm>
          <a:custGeom>
            <a:avLst/>
            <a:gdLst/>
            <a:ahLst/>
            <a:cxnLst/>
            <a:rect l="l" t="t" r="r" b="b"/>
            <a:pathLst>
              <a:path w="8425228" h="2524058">
                <a:moveTo>
                  <a:pt x="0" y="0"/>
                </a:moveTo>
                <a:lnTo>
                  <a:pt x="8425227" y="0"/>
                </a:lnTo>
                <a:lnTo>
                  <a:pt x="8425227" y="2524058"/>
                </a:lnTo>
                <a:lnTo>
                  <a:pt x="0" y="2524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7259300" y="2070982"/>
            <a:ext cx="736821" cy="1026332"/>
          </a:xfrm>
          <a:custGeom>
            <a:avLst/>
            <a:gdLst/>
            <a:ahLst/>
            <a:cxnLst/>
            <a:rect l="l" t="t" r="r" b="b"/>
            <a:pathLst>
              <a:path w="736821" h="1026332">
                <a:moveTo>
                  <a:pt x="0" y="0"/>
                </a:moveTo>
                <a:lnTo>
                  <a:pt x="736821" y="0"/>
                </a:lnTo>
                <a:lnTo>
                  <a:pt x="736821" y="1026332"/>
                </a:lnTo>
                <a:lnTo>
                  <a:pt x="0" y="1026332"/>
                </a:lnTo>
                <a:lnTo>
                  <a:pt x="0" y="0"/>
                </a:lnTo>
                <a:close/>
              </a:path>
            </a:pathLst>
          </a:custGeom>
          <a:blipFill>
            <a:blip r:embed="rId8"/>
            <a:stretch>
              <a:fillRect/>
            </a:stretch>
          </a:blipFill>
        </p:spPr>
        <p:txBody>
          <a:bodyPr/>
          <a:lstStyle/>
          <a:p>
            <a:endParaRPr lang="en-US"/>
          </a:p>
        </p:txBody>
      </p:sp>
      <p:sp>
        <p:nvSpPr>
          <p:cNvPr id="7" name="TextBox 7"/>
          <p:cNvSpPr txBox="1"/>
          <p:nvPr/>
        </p:nvSpPr>
        <p:spPr>
          <a:xfrm>
            <a:off x="2942515" y="2584148"/>
            <a:ext cx="6936237" cy="1547484"/>
          </a:xfrm>
          <a:prstGeom prst="rect">
            <a:avLst/>
          </a:prstGeom>
        </p:spPr>
        <p:txBody>
          <a:bodyPr lIns="0" tIns="0" rIns="0" bIns="0" rtlCol="0" anchor="t">
            <a:spAutoFit/>
          </a:bodyPr>
          <a:lstStyle/>
          <a:p>
            <a:pPr marL="0" lvl="0" indent="0" algn="ctr" rtl="1">
              <a:lnSpc>
                <a:spcPts val="4052"/>
              </a:lnSpc>
              <a:spcBef>
                <a:spcPct val="0"/>
              </a:spcBef>
            </a:pPr>
            <a:r>
              <a:rPr lang="ar-EG" sz="3155">
                <a:solidFill>
                  <a:srgbClr val="231F20"/>
                </a:solidFill>
                <a:latin typeface="Almarai Bold"/>
                <a:ea typeface="Almarai Bold"/>
                <a:cs typeface="Almarai Bold"/>
                <a:sym typeface="Almarai Bold"/>
                <a:rtl/>
              </a:rPr>
              <a:t>من خلال العمل عبر المجموعات، املأ هذا الجدول بأمثلة لكل نوع من أنواع الاستراتيجيات.</a:t>
            </a:r>
          </a:p>
        </p:txBody>
      </p:sp>
      <p:sp>
        <p:nvSpPr>
          <p:cNvPr id="8" name="TextBox 8"/>
          <p:cNvSpPr txBox="1"/>
          <p:nvPr/>
        </p:nvSpPr>
        <p:spPr>
          <a:xfrm>
            <a:off x="10118002" y="700213"/>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حالة دراسية</a:t>
            </a:r>
          </a:p>
        </p:txBody>
      </p:sp>
      <p:sp>
        <p:nvSpPr>
          <p:cNvPr id="9" name="TextBox 9"/>
          <p:cNvSpPr txBox="1"/>
          <p:nvPr/>
        </p:nvSpPr>
        <p:spPr>
          <a:xfrm>
            <a:off x="10541253" y="2313866"/>
            <a:ext cx="6718047" cy="712211"/>
          </a:xfrm>
          <a:prstGeom prst="rect">
            <a:avLst/>
          </a:prstGeom>
        </p:spPr>
        <p:txBody>
          <a:bodyPr lIns="0" tIns="0" rIns="0" bIns="0" rtlCol="0" anchor="t">
            <a:spAutoFit/>
          </a:bodyPr>
          <a:lstStyle/>
          <a:p>
            <a:pPr marL="0" lvl="0" indent="0" algn="ctr" rtl="1">
              <a:lnSpc>
                <a:spcPts val="5657"/>
              </a:lnSpc>
              <a:spcBef>
                <a:spcPct val="0"/>
              </a:spcBef>
            </a:pPr>
            <a:r>
              <a:rPr lang="ar-EG" sz="4406" spc="-20">
                <a:solidFill>
                  <a:srgbClr val="000000"/>
                </a:solidFill>
                <a:latin typeface="Almarai Bold"/>
                <a:ea typeface="Almarai Bold"/>
                <a:cs typeface="Almarai Bold"/>
                <a:sym typeface="Almarai Bold"/>
                <a:rtl/>
              </a:rPr>
              <a:t>نقاء للخدمات البيئية </a:t>
            </a:r>
          </a:p>
        </p:txBody>
      </p:sp>
      <p:graphicFrame>
        <p:nvGraphicFramePr>
          <p:cNvPr id="10" name="Table 10"/>
          <p:cNvGraphicFramePr>
            <a:graphicFrameLocks noGrp="1"/>
          </p:cNvGraphicFramePr>
          <p:nvPr/>
        </p:nvGraphicFramePr>
        <p:xfrm>
          <a:off x="982880" y="4516364"/>
          <a:ext cx="10306906" cy="2789830"/>
        </p:xfrm>
        <a:graphic>
          <a:graphicData uri="http://schemas.openxmlformats.org/drawingml/2006/table">
            <a:tbl>
              <a:tblPr/>
              <a:tblGrid>
                <a:gridCol w="2309342">
                  <a:extLst>
                    <a:ext uri="{9D8B030D-6E8A-4147-A177-3AD203B41FA5}">
                      <a16:colId xmlns:a16="http://schemas.microsoft.com/office/drawing/2014/main" val="20000"/>
                    </a:ext>
                  </a:extLst>
                </a:gridCol>
                <a:gridCol w="1962093">
                  <a:extLst>
                    <a:ext uri="{9D8B030D-6E8A-4147-A177-3AD203B41FA5}">
                      <a16:colId xmlns:a16="http://schemas.microsoft.com/office/drawing/2014/main" val="20001"/>
                    </a:ext>
                  </a:extLst>
                </a:gridCol>
                <a:gridCol w="2036585">
                  <a:extLst>
                    <a:ext uri="{9D8B030D-6E8A-4147-A177-3AD203B41FA5}">
                      <a16:colId xmlns:a16="http://schemas.microsoft.com/office/drawing/2014/main" val="20002"/>
                    </a:ext>
                  </a:extLst>
                </a:gridCol>
                <a:gridCol w="1853100">
                  <a:extLst>
                    <a:ext uri="{9D8B030D-6E8A-4147-A177-3AD203B41FA5}">
                      <a16:colId xmlns:a16="http://schemas.microsoft.com/office/drawing/2014/main" val="20003"/>
                    </a:ext>
                  </a:extLst>
                </a:gridCol>
                <a:gridCol w="2145786">
                  <a:extLst>
                    <a:ext uri="{9D8B030D-6E8A-4147-A177-3AD203B41FA5}">
                      <a16:colId xmlns:a16="http://schemas.microsoft.com/office/drawing/2014/main" val="20004"/>
                    </a:ext>
                  </a:extLst>
                </a:gridCol>
              </a:tblGrid>
              <a:tr h="1376270">
                <a:tc>
                  <a:txBody>
                    <a:bodyPr/>
                    <a:lstStyle/>
                    <a:p>
                      <a:pPr algn="ctr" rtl="1">
                        <a:lnSpc>
                          <a:spcPts val="4060"/>
                        </a:lnSpc>
                        <a:defRPr/>
                      </a:pPr>
                      <a:r>
                        <a:rPr lang="ar-EG" sz="2900">
                          <a:solidFill>
                            <a:srgbClr val="231F20"/>
                          </a:solidFill>
                          <a:latin typeface="Almarai Bold"/>
                          <a:ea typeface="Almarai Bold"/>
                          <a:cs typeface="Almarai Bold"/>
                          <a:sym typeface="Almarai Bold"/>
                          <a:rtl/>
                        </a:rPr>
                        <a:t>السلبية</a:t>
                      </a: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التفاعلية</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النشطة</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الاستباقية</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المثال</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extLst>
                  <a:ext uri="{0D108BD9-81ED-4DB2-BD59-A6C34878D82A}">
                    <a16:rowId xmlns:a16="http://schemas.microsoft.com/office/drawing/2014/main" val="10000"/>
                  </a:ext>
                </a:extLst>
              </a:tr>
              <a:tr h="706780">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499"/>
                        </a:lnSpc>
                        <a:defRPr/>
                      </a:pPr>
                      <a:r>
                        <a:rPr lang="ar-EG" sz="2499">
                          <a:solidFill>
                            <a:srgbClr val="000000"/>
                          </a:solidFill>
                          <a:latin typeface="Almarai Bold"/>
                          <a:ea typeface="Almarai Bold"/>
                          <a:cs typeface="Almarai Bold"/>
                          <a:sym typeface="Almarai Bold"/>
                          <a:rtl/>
                        </a:rPr>
                        <a:t>محلي </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extLst>
                  <a:ext uri="{0D108BD9-81ED-4DB2-BD59-A6C34878D82A}">
                    <a16:rowId xmlns:a16="http://schemas.microsoft.com/office/drawing/2014/main" val="10001"/>
                  </a:ext>
                </a:extLst>
              </a:tr>
              <a:tr h="706780">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3499"/>
                        </a:lnSpc>
                        <a:defRPr/>
                      </a:pPr>
                      <a:r>
                        <a:rPr lang="ar-EG" sz="2499">
                          <a:solidFill>
                            <a:srgbClr val="000000"/>
                          </a:solidFill>
                          <a:latin typeface="Almarai Bold"/>
                          <a:ea typeface="Almarai Bold"/>
                          <a:cs typeface="Almarai Bold"/>
                          <a:sym typeface="Almarai Bold"/>
                          <a:rtl/>
                        </a:rPr>
                        <a:t>عالمي</a:t>
                      </a: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solidFill>
                      <a:srgbClr val="FFD249"/>
                    </a:solidFill>
                  </a:tcPr>
                </a:tc>
                <a:extLst>
                  <a:ext uri="{0D108BD9-81ED-4DB2-BD59-A6C34878D82A}">
                    <a16:rowId xmlns:a16="http://schemas.microsoft.com/office/drawing/2014/main" val="10002"/>
                  </a:ext>
                </a:extLst>
              </a:tr>
            </a:tbl>
          </a:graphicData>
        </a:graphic>
      </p:graphicFrame>
      <p:grpSp>
        <p:nvGrpSpPr>
          <p:cNvPr id="11" name="Group 11"/>
          <p:cNvGrpSpPr/>
          <p:nvPr/>
        </p:nvGrpSpPr>
        <p:grpSpPr>
          <a:xfrm>
            <a:off x="1028700" y="5930329"/>
            <a:ext cx="8155502" cy="636672"/>
            <a:chOff x="0" y="0"/>
            <a:chExt cx="2147951" cy="167683"/>
          </a:xfrm>
        </p:grpSpPr>
        <p:sp>
          <p:nvSpPr>
            <p:cNvPr id="12" name="Freeform 12"/>
            <p:cNvSpPr/>
            <p:nvPr/>
          </p:nvSpPr>
          <p:spPr>
            <a:xfrm>
              <a:off x="0" y="0"/>
              <a:ext cx="2147951" cy="167683"/>
            </a:xfrm>
            <a:custGeom>
              <a:avLst/>
              <a:gdLst/>
              <a:ahLst/>
              <a:cxnLst/>
              <a:rect l="l" t="t" r="r" b="b"/>
              <a:pathLst>
                <a:path w="2147951" h="167683">
                  <a:moveTo>
                    <a:pt x="48414" y="0"/>
                  </a:moveTo>
                  <a:lnTo>
                    <a:pt x="2099538" y="0"/>
                  </a:lnTo>
                  <a:cubicBezTo>
                    <a:pt x="2126276" y="0"/>
                    <a:pt x="2147951" y="21676"/>
                    <a:pt x="2147951" y="48414"/>
                  </a:cubicBezTo>
                  <a:lnTo>
                    <a:pt x="2147951" y="119270"/>
                  </a:lnTo>
                  <a:cubicBezTo>
                    <a:pt x="2147951" y="132110"/>
                    <a:pt x="2142851" y="144424"/>
                    <a:pt x="2133771" y="153503"/>
                  </a:cubicBezTo>
                  <a:cubicBezTo>
                    <a:pt x="2124692" y="162583"/>
                    <a:pt x="2112378" y="167683"/>
                    <a:pt x="2099538" y="167683"/>
                  </a:cubicBezTo>
                  <a:lnTo>
                    <a:pt x="48414" y="167683"/>
                  </a:lnTo>
                  <a:cubicBezTo>
                    <a:pt x="21676" y="167683"/>
                    <a:pt x="0" y="146008"/>
                    <a:pt x="0" y="119270"/>
                  </a:cubicBezTo>
                  <a:lnTo>
                    <a:pt x="0" y="48414"/>
                  </a:lnTo>
                  <a:cubicBezTo>
                    <a:pt x="0" y="21676"/>
                    <a:pt x="21676" y="0"/>
                    <a:pt x="48414"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13" name="TextBox 13"/>
            <p:cNvSpPr txBox="1"/>
            <p:nvPr/>
          </p:nvSpPr>
          <p:spPr>
            <a:xfrm>
              <a:off x="0" y="-19050"/>
              <a:ext cx="2147951" cy="186733"/>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1028700" y="6703742"/>
            <a:ext cx="8155502" cy="602452"/>
            <a:chOff x="0" y="0"/>
            <a:chExt cx="2147951" cy="158671"/>
          </a:xfrm>
        </p:grpSpPr>
        <p:sp>
          <p:nvSpPr>
            <p:cNvPr id="15" name="Freeform 15"/>
            <p:cNvSpPr/>
            <p:nvPr/>
          </p:nvSpPr>
          <p:spPr>
            <a:xfrm>
              <a:off x="0" y="0"/>
              <a:ext cx="2147951" cy="158671"/>
            </a:xfrm>
            <a:custGeom>
              <a:avLst/>
              <a:gdLst/>
              <a:ahLst/>
              <a:cxnLst/>
              <a:rect l="l" t="t" r="r" b="b"/>
              <a:pathLst>
                <a:path w="2147951" h="158671">
                  <a:moveTo>
                    <a:pt x="48414" y="0"/>
                  </a:moveTo>
                  <a:lnTo>
                    <a:pt x="2099538" y="0"/>
                  </a:lnTo>
                  <a:cubicBezTo>
                    <a:pt x="2126276" y="0"/>
                    <a:pt x="2147951" y="21676"/>
                    <a:pt x="2147951" y="48414"/>
                  </a:cubicBezTo>
                  <a:lnTo>
                    <a:pt x="2147951" y="110257"/>
                  </a:lnTo>
                  <a:cubicBezTo>
                    <a:pt x="2147951" y="123097"/>
                    <a:pt x="2142851" y="135411"/>
                    <a:pt x="2133771" y="144490"/>
                  </a:cubicBezTo>
                  <a:cubicBezTo>
                    <a:pt x="2124692" y="153570"/>
                    <a:pt x="2112378" y="158671"/>
                    <a:pt x="2099538" y="158671"/>
                  </a:cubicBezTo>
                  <a:lnTo>
                    <a:pt x="48414" y="158671"/>
                  </a:lnTo>
                  <a:cubicBezTo>
                    <a:pt x="21676" y="158671"/>
                    <a:pt x="0" y="136995"/>
                    <a:pt x="0" y="110257"/>
                  </a:cubicBezTo>
                  <a:lnTo>
                    <a:pt x="0" y="48414"/>
                  </a:lnTo>
                  <a:cubicBezTo>
                    <a:pt x="0" y="21676"/>
                    <a:pt x="21676" y="0"/>
                    <a:pt x="48414"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16" name="TextBox 16"/>
            <p:cNvSpPr txBox="1"/>
            <p:nvPr/>
          </p:nvSpPr>
          <p:spPr>
            <a:xfrm>
              <a:off x="0" y="-19050"/>
              <a:ext cx="2147951" cy="177721"/>
            </a:xfrm>
            <a:prstGeom prst="rect">
              <a:avLst/>
            </a:prstGeom>
          </p:spPr>
          <p:txBody>
            <a:bodyPr lIns="50800" tIns="50800" rIns="50800" bIns="50800" rtlCol="0" anchor="ctr"/>
            <a:lstStyle/>
            <a:p>
              <a:pPr algn="ctr">
                <a:lnSpc>
                  <a:spcPts val="2160"/>
                </a:lnSpc>
              </a:pPr>
              <a:endParaRPr/>
            </a:p>
          </p:txBody>
        </p:sp>
      </p:grpSp>
      <p:sp>
        <p:nvSpPr>
          <p:cNvPr id="17" name="Freeform 17"/>
          <p:cNvSpPr/>
          <p:nvPr/>
        </p:nvSpPr>
        <p:spPr>
          <a:xfrm>
            <a:off x="11482599" y="3583089"/>
            <a:ext cx="5776701" cy="5776701"/>
          </a:xfrm>
          <a:custGeom>
            <a:avLst/>
            <a:gdLst/>
            <a:ahLst/>
            <a:cxnLst/>
            <a:rect l="l" t="t" r="r" b="b"/>
            <a:pathLst>
              <a:path w="5776701" h="5776701">
                <a:moveTo>
                  <a:pt x="0" y="0"/>
                </a:moveTo>
                <a:lnTo>
                  <a:pt x="5776701" y="0"/>
                </a:lnTo>
                <a:lnTo>
                  <a:pt x="5776701" y="5776701"/>
                </a:lnTo>
                <a:lnTo>
                  <a:pt x="0" y="5776701"/>
                </a:lnTo>
                <a:lnTo>
                  <a:pt x="0" y="0"/>
                </a:lnTo>
                <a:close/>
              </a:path>
            </a:pathLst>
          </a:custGeom>
          <a:blipFill>
            <a:blip r:embed="rId9"/>
            <a:stretch>
              <a:fillRect/>
            </a:stretch>
          </a:blipFill>
          <a:ln cap="sq">
            <a:noFill/>
            <a:prstDash val="solid"/>
            <a:miter/>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4" name="TextBox 4"/>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5" name="TextBox 5"/>
          <p:cNvSpPr txBox="1"/>
          <p:nvPr/>
        </p:nvSpPr>
        <p:spPr>
          <a:xfrm>
            <a:off x="5893582" y="2033685"/>
            <a:ext cx="5555557"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 الفصل السابع</a:t>
            </a:r>
          </a:p>
        </p:txBody>
      </p:sp>
      <p:sp>
        <p:nvSpPr>
          <p:cNvPr id="6" name="TextBox 6"/>
          <p:cNvSpPr txBox="1"/>
          <p:nvPr/>
        </p:nvSpPr>
        <p:spPr>
          <a:xfrm>
            <a:off x="11478755" y="2174860"/>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7</a:t>
            </a:r>
          </a:p>
        </p:txBody>
      </p:sp>
      <p:sp>
        <p:nvSpPr>
          <p:cNvPr id="7" name="Freeform 7"/>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377440" y="3333208"/>
            <a:ext cx="13533120" cy="2601016"/>
          </a:xfrm>
          <a:prstGeom prst="rect">
            <a:avLst/>
          </a:prstGeom>
        </p:spPr>
        <p:txBody>
          <a:bodyPr lIns="0" tIns="0" rIns="0" bIns="0" rtlCol="0" anchor="t">
            <a:spAutoFit/>
          </a:bodyPr>
          <a:lstStyle/>
          <a:p>
            <a:pPr algn="ctr" rtl="1">
              <a:lnSpc>
                <a:spcPts val="10559"/>
              </a:lnSpc>
            </a:pPr>
            <a:r>
              <a:rPr lang="ar-EG" sz="5616">
                <a:solidFill>
                  <a:srgbClr val="095277"/>
                </a:solidFill>
                <a:latin typeface="Almarai Bold"/>
                <a:ea typeface="Almarai Bold"/>
                <a:cs typeface="Almarai Bold"/>
                <a:sym typeface="Almarai Bold"/>
                <a:rtl/>
              </a:rPr>
              <a:t>استراتيجيات الابتكار</a:t>
            </a:r>
          </a:p>
          <a:p>
            <a:pPr marL="0" lvl="0" indent="0" algn="ctr" rtl="1">
              <a:lnSpc>
                <a:spcPts val="10559"/>
              </a:lnSpc>
            </a:pPr>
            <a:r>
              <a:rPr lang="en-US" sz="5616">
                <a:solidFill>
                  <a:srgbClr val="095277"/>
                </a:solidFill>
                <a:latin typeface="Almarai Bold"/>
                <a:ea typeface="Almarai Bold"/>
                <a:cs typeface="Almarai Bold"/>
                <a:sym typeface="Almarai Bold"/>
              </a:rPr>
              <a:t>INNOVATION STRATIGIES</a:t>
            </a:r>
          </a:p>
        </p:txBody>
      </p:sp>
      <p:sp>
        <p:nvSpPr>
          <p:cNvPr id="9" name="Freeform 9"/>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16939260" y="-52016"/>
            <a:ext cx="1348740" cy="1376493"/>
            <a:chOff x="0" y="0"/>
            <a:chExt cx="355224" cy="362533"/>
          </a:xfrm>
        </p:grpSpPr>
        <p:sp>
          <p:nvSpPr>
            <p:cNvPr id="11" name="Freeform 11"/>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2" name="TextBox 12"/>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6242989" y="465763"/>
            <a:ext cx="1370641" cy="1314417"/>
            <a:chOff x="0" y="0"/>
            <a:chExt cx="360992" cy="346184"/>
          </a:xfrm>
        </p:grpSpPr>
        <p:sp>
          <p:nvSpPr>
            <p:cNvPr id="14" name="Freeform 14"/>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5" name="TextBox 15"/>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780807" y="4272185"/>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9780807" y="5516914"/>
            <a:ext cx="6745765" cy="950029"/>
          </a:xfrm>
          <a:custGeom>
            <a:avLst/>
            <a:gdLst/>
            <a:ahLst/>
            <a:cxnLst/>
            <a:rect l="l" t="t" r="r" b="b"/>
            <a:pathLst>
              <a:path w="6745765" h="950029">
                <a:moveTo>
                  <a:pt x="6745765" y="0"/>
                </a:moveTo>
                <a:lnTo>
                  <a:pt x="0" y="0"/>
                </a:lnTo>
                <a:lnTo>
                  <a:pt x="0" y="950028"/>
                </a:lnTo>
                <a:lnTo>
                  <a:pt x="6745765" y="950028"/>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1891577" y="4272185"/>
            <a:ext cx="6745765" cy="950029"/>
          </a:xfrm>
          <a:custGeom>
            <a:avLst/>
            <a:gdLst/>
            <a:ahLst/>
            <a:cxnLst/>
            <a:rect l="l" t="t" r="r" b="b"/>
            <a:pathLst>
              <a:path w="6745765" h="950029">
                <a:moveTo>
                  <a:pt x="6745764" y="0"/>
                </a:moveTo>
                <a:lnTo>
                  <a:pt x="0" y="0"/>
                </a:lnTo>
                <a:lnTo>
                  <a:pt x="0" y="950029"/>
                </a:lnTo>
                <a:lnTo>
                  <a:pt x="6745764" y="950029"/>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7" name="Freeform 7"/>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9" name="Freeform 9"/>
          <p:cNvSpPr/>
          <p:nvPr/>
        </p:nvSpPr>
        <p:spPr>
          <a:xfrm>
            <a:off x="809505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0" name="TextBox 10"/>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1" name="TextBox 11"/>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2" name="Freeform 12"/>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TextBox 13"/>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4" name="TextBox 14"/>
          <p:cNvSpPr txBox="1"/>
          <p:nvPr/>
        </p:nvSpPr>
        <p:spPr>
          <a:xfrm>
            <a:off x="10581699" y="4385368"/>
            <a:ext cx="5049012"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مفهوم استراتيجيات الابتكار</a:t>
            </a:r>
          </a:p>
        </p:txBody>
      </p:sp>
      <p:sp>
        <p:nvSpPr>
          <p:cNvPr id="15" name="TextBox 15"/>
          <p:cNvSpPr txBox="1"/>
          <p:nvPr/>
        </p:nvSpPr>
        <p:spPr>
          <a:xfrm>
            <a:off x="10220607" y="5617480"/>
            <a:ext cx="5771196" cy="600906"/>
          </a:xfrm>
          <a:prstGeom prst="rect">
            <a:avLst/>
          </a:prstGeom>
        </p:spPr>
        <p:txBody>
          <a:bodyPr lIns="0" tIns="0" rIns="0" bIns="0" rtlCol="0" anchor="t">
            <a:spAutoFit/>
          </a:bodyPr>
          <a:lstStyle/>
          <a:p>
            <a:pPr algn="ctr" rtl="1">
              <a:lnSpc>
                <a:spcPts val="4842"/>
              </a:lnSpc>
            </a:pPr>
            <a:r>
              <a:rPr lang="ar-EG" sz="3228">
                <a:solidFill>
                  <a:srgbClr val="000000"/>
                </a:solidFill>
                <a:latin typeface="Almarai Bold"/>
                <a:ea typeface="Almarai Bold"/>
                <a:cs typeface="Almarai Bold"/>
                <a:sym typeface="Almarai Bold"/>
                <a:rtl/>
              </a:rPr>
              <a:t>أهمية استراتيجيات الابتكار</a:t>
            </a:r>
          </a:p>
        </p:txBody>
      </p:sp>
      <p:sp>
        <p:nvSpPr>
          <p:cNvPr id="16" name="TextBox 16"/>
          <p:cNvSpPr txBox="1"/>
          <p:nvPr/>
        </p:nvSpPr>
        <p:spPr>
          <a:xfrm>
            <a:off x="2968540" y="4385368"/>
            <a:ext cx="4591838"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أنواع استراتيجيات الابتكار</a:t>
            </a:r>
          </a:p>
        </p:txBody>
      </p:sp>
      <p:sp>
        <p:nvSpPr>
          <p:cNvPr id="17" name="Freeform 17"/>
          <p:cNvSpPr/>
          <p:nvPr/>
        </p:nvSpPr>
        <p:spPr>
          <a:xfrm flipH="1">
            <a:off x="1891577" y="5660364"/>
            <a:ext cx="6745765" cy="950029"/>
          </a:xfrm>
          <a:custGeom>
            <a:avLst/>
            <a:gdLst/>
            <a:ahLst/>
            <a:cxnLst/>
            <a:rect l="l" t="t" r="r" b="b"/>
            <a:pathLst>
              <a:path w="6745765" h="950029">
                <a:moveTo>
                  <a:pt x="6745764" y="0"/>
                </a:moveTo>
                <a:lnTo>
                  <a:pt x="0" y="0"/>
                </a:lnTo>
                <a:lnTo>
                  <a:pt x="0" y="950028"/>
                </a:lnTo>
                <a:lnTo>
                  <a:pt x="6745764" y="950028"/>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8" name="Freeform 18"/>
          <p:cNvSpPr/>
          <p:nvPr/>
        </p:nvSpPr>
        <p:spPr>
          <a:xfrm>
            <a:off x="8095055" y="5451111"/>
            <a:ext cx="542286" cy="542286"/>
          </a:xfrm>
          <a:custGeom>
            <a:avLst/>
            <a:gdLst/>
            <a:ahLst/>
            <a:cxnLst/>
            <a:rect l="l" t="t" r="r" b="b"/>
            <a:pathLst>
              <a:path w="542286" h="542286">
                <a:moveTo>
                  <a:pt x="0" y="0"/>
                </a:moveTo>
                <a:lnTo>
                  <a:pt x="542286" y="0"/>
                </a:lnTo>
                <a:lnTo>
                  <a:pt x="542286" y="542287"/>
                </a:lnTo>
                <a:lnTo>
                  <a:pt x="0" y="542287"/>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sp>
        <p:nvSpPr>
          <p:cNvPr id="19" name="TextBox 19"/>
          <p:cNvSpPr txBox="1"/>
          <p:nvPr/>
        </p:nvSpPr>
        <p:spPr>
          <a:xfrm>
            <a:off x="2601407" y="5733439"/>
            <a:ext cx="5326105"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ممكنات استراتيجيات الابتكار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4188574" y="4808172"/>
            <a:ext cx="9910853" cy="3431633"/>
          </a:xfrm>
          <a:custGeom>
            <a:avLst/>
            <a:gdLst/>
            <a:ahLst/>
            <a:cxnLst/>
            <a:rect l="l" t="t" r="r" b="b"/>
            <a:pathLst>
              <a:path w="9910853" h="3431633">
                <a:moveTo>
                  <a:pt x="0" y="0"/>
                </a:moveTo>
                <a:lnTo>
                  <a:pt x="9910852" y="0"/>
                </a:lnTo>
                <a:lnTo>
                  <a:pt x="9910852" y="3431633"/>
                </a:lnTo>
                <a:lnTo>
                  <a:pt x="0" y="3431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06427" y="2463262"/>
            <a:ext cx="15232833" cy="1159124"/>
            <a:chOff x="0" y="0"/>
            <a:chExt cx="4011940" cy="305284"/>
          </a:xfrm>
        </p:grpSpPr>
        <p:sp>
          <p:nvSpPr>
            <p:cNvPr id="4" name="Freeform 4"/>
            <p:cNvSpPr/>
            <p:nvPr/>
          </p:nvSpPr>
          <p:spPr>
            <a:xfrm>
              <a:off x="0" y="0"/>
              <a:ext cx="4011940" cy="305284"/>
            </a:xfrm>
            <a:custGeom>
              <a:avLst/>
              <a:gdLst/>
              <a:ahLst/>
              <a:cxnLst/>
              <a:rect l="l" t="t" r="r" b="b"/>
              <a:pathLst>
                <a:path w="4011940" h="305284">
                  <a:moveTo>
                    <a:pt x="5591" y="0"/>
                  </a:moveTo>
                  <a:lnTo>
                    <a:pt x="4006349" y="0"/>
                  </a:lnTo>
                  <a:cubicBezTo>
                    <a:pt x="4009437" y="0"/>
                    <a:pt x="4011940" y="2503"/>
                    <a:pt x="4011940" y="5591"/>
                  </a:cubicBezTo>
                  <a:lnTo>
                    <a:pt x="4011940" y="299693"/>
                  </a:lnTo>
                  <a:cubicBezTo>
                    <a:pt x="4011940" y="302781"/>
                    <a:pt x="4009437" y="305284"/>
                    <a:pt x="4006349" y="305284"/>
                  </a:cubicBezTo>
                  <a:lnTo>
                    <a:pt x="5591" y="305284"/>
                  </a:lnTo>
                  <a:cubicBezTo>
                    <a:pt x="2503" y="305284"/>
                    <a:pt x="0" y="302781"/>
                    <a:pt x="0" y="299693"/>
                  </a:cubicBezTo>
                  <a:lnTo>
                    <a:pt x="0" y="5591"/>
                  </a:lnTo>
                  <a:cubicBezTo>
                    <a:pt x="0" y="2503"/>
                    <a:pt x="2503" y="0"/>
                    <a:pt x="5591" y="0"/>
                  </a:cubicBezTo>
                  <a:close/>
                </a:path>
              </a:pathLst>
            </a:custGeom>
            <a:solidFill>
              <a:srgbClr val="F9FCFF"/>
            </a:solidFill>
            <a:ln w="19050" cap="sq">
              <a:solidFill>
                <a:srgbClr val="0F9ED5"/>
              </a:solidFill>
              <a:prstDash val="lgDash"/>
              <a:miter/>
            </a:ln>
          </p:spPr>
          <p:txBody>
            <a:bodyPr/>
            <a:lstStyle/>
            <a:p>
              <a:endParaRPr lang="en-US"/>
            </a:p>
          </p:txBody>
        </p:sp>
        <p:sp>
          <p:nvSpPr>
            <p:cNvPr id="5" name="TextBox 5"/>
            <p:cNvSpPr txBox="1"/>
            <p:nvPr/>
          </p:nvSpPr>
          <p:spPr>
            <a:xfrm>
              <a:off x="0" y="-9525"/>
              <a:ext cx="4011940" cy="314809"/>
            </a:xfrm>
            <a:prstGeom prst="rect">
              <a:avLst/>
            </a:prstGeom>
          </p:spPr>
          <p:txBody>
            <a:bodyPr lIns="50800" tIns="50800" rIns="50800" bIns="50800" rtlCol="0" anchor="ctr"/>
            <a:lstStyle/>
            <a:p>
              <a:pPr algn="ctr">
                <a:lnSpc>
                  <a:spcPts val="2160"/>
                </a:lnSpc>
              </a:pPr>
              <a:endParaRPr/>
            </a:p>
          </p:txBody>
        </p:sp>
      </p:grpSp>
      <p:sp>
        <p:nvSpPr>
          <p:cNvPr id="6" name="TextBox 6"/>
          <p:cNvSpPr txBox="1"/>
          <p:nvPr/>
        </p:nvSpPr>
        <p:spPr>
          <a:xfrm>
            <a:off x="2676526" y="2531183"/>
            <a:ext cx="13967459" cy="918724"/>
          </a:xfrm>
          <a:prstGeom prst="rect">
            <a:avLst/>
          </a:prstGeom>
        </p:spPr>
        <p:txBody>
          <a:bodyPr lIns="0" tIns="0" rIns="0" bIns="0" rtlCol="0" anchor="t">
            <a:spAutoFit/>
          </a:bodyPr>
          <a:lstStyle/>
          <a:p>
            <a:pPr algn="r" rtl="1">
              <a:lnSpc>
                <a:spcPts val="3694"/>
              </a:lnSpc>
            </a:pPr>
            <a:r>
              <a:rPr lang="ar-EG" sz="2295">
                <a:solidFill>
                  <a:srgbClr val="000000"/>
                </a:solidFill>
                <a:latin typeface="Almarai Bold"/>
                <a:ea typeface="Almarai Bold"/>
                <a:cs typeface="Almarai Bold"/>
                <a:sym typeface="Almarai Bold"/>
                <a:rtl/>
              </a:rPr>
              <a:t>يمكن تعريف استراتيجية الابتكار بأنها "نهج منظم يمكّن المنظمات من توليد أفكار جديدة، وتطوير سلع أو خدمات متطورة، وخلق قيمة للعملاء". </a:t>
            </a:r>
          </a:p>
        </p:txBody>
      </p:sp>
      <p:sp>
        <p:nvSpPr>
          <p:cNvPr id="7" name="TextBox 7"/>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8" name="TextBox 8"/>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4</a:t>
            </a:r>
          </a:p>
        </p:txBody>
      </p:sp>
      <p:sp>
        <p:nvSpPr>
          <p:cNvPr id="9" name="TextBox 9"/>
          <p:cNvSpPr txBox="1"/>
          <p:nvPr/>
        </p:nvSpPr>
        <p:spPr>
          <a:xfrm>
            <a:off x="10424738" y="4116657"/>
            <a:ext cx="2735002" cy="634365"/>
          </a:xfrm>
          <a:prstGeom prst="rect">
            <a:avLst/>
          </a:prstGeom>
        </p:spPr>
        <p:txBody>
          <a:bodyPr lIns="0" tIns="0" rIns="0" bIns="0" rtlCol="0" anchor="t">
            <a:spAutoFit/>
          </a:bodyPr>
          <a:lstStyle/>
          <a:p>
            <a:pPr algn="ctr">
              <a:lnSpc>
                <a:spcPts val="2430"/>
              </a:lnSpc>
            </a:pPr>
            <a:r>
              <a:rPr lang="ar-EG" sz="2250">
                <a:solidFill>
                  <a:srgbClr val="000000"/>
                </a:solidFill>
                <a:latin typeface="Almarai Bold"/>
                <a:ea typeface="Almarai Bold"/>
                <a:cs typeface="Almarai Bold"/>
                <a:sym typeface="Almarai Bold"/>
                <a:rtl/>
              </a:rPr>
              <a:t>توضيح الأولويات والاهداف</a:t>
            </a:r>
          </a:p>
        </p:txBody>
      </p:sp>
      <p:sp>
        <p:nvSpPr>
          <p:cNvPr id="10" name="TextBox 10"/>
          <p:cNvSpPr txBox="1"/>
          <p:nvPr/>
        </p:nvSpPr>
        <p:spPr>
          <a:xfrm>
            <a:off x="6149340" y="4324302"/>
            <a:ext cx="5118555" cy="329565"/>
          </a:xfrm>
          <a:prstGeom prst="rect">
            <a:avLst/>
          </a:prstGeom>
        </p:spPr>
        <p:txBody>
          <a:bodyPr lIns="0" tIns="0" rIns="0" bIns="0" rtlCol="0" anchor="t">
            <a:spAutoFit/>
          </a:bodyPr>
          <a:lstStyle/>
          <a:p>
            <a:pPr algn="ctr">
              <a:lnSpc>
                <a:spcPts val="2430"/>
              </a:lnSpc>
            </a:pPr>
            <a:r>
              <a:rPr lang="ar-EG" sz="2250">
                <a:solidFill>
                  <a:srgbClr val="000000"/>
                </a:solidFill>
                <a:latin typeface="Almarai Bold"/>
                <a:ea typeface="Almarai Bold"/>
                <a:cs typeface="Almarai Bold"/>
                <a:sym typeface="Almarai Bold"/>
                <a:rtl/>
              </a:rPr>
              <a:t>إحداث التكامل</a:t>
            </a:r>
          </a:p>
        </p:txBody>
      </p:sp>
      <p:sp>
        <p:nvSpPr>
          <p:cNvPr id="11" name="TextBox 11"/>
          <p:cNvSpPr txBox="1"/>
          <p:nvPr/>
        </p:nvSpPr>
        <p:spPr>
          <a:xfrm>
            <a:off x="3550272" y="4286202"/>
            <a:ext cx="4008315" cy="329565"/>
          </a:xfrm>
          <a:prstGeom prst="rect">
            <a:avLst/>
          </a:prstGeom>
        </p:spPr>
        <p:txBody>
          <a:bodyPr lIns="0" tIns="0" rIns="0" bIns="0" rtlCol="0" anchor="t">
            <a:spAutoFit/>
          </a:bodyPr>
          <a:lstStyle/>
          <a:p>
            <a:pPr algn="ctr">
              <a:lnSpc>
                <a:spcPts val="2430"/>
              </a:lnSpc>
            </a:pPr>
            <a:r>
              <a:rPr lang="ar-EG" sz="2250">
                <a:solidFill>
                  <a:srgbClr val="000000"/>
                </a:solidFill>
                <a:latin typeface="Almarai Bold"/>
                <a:ea typeface="Almarai Bold"/>
                <a:cs typeface="Almarai Bold"/>
                <a:sym typeface="Almarai Bold"/>
                <a:rtl/>
              </a:rPr>
              <a:t>نمو وتطور ألأعمال</a:t>
            </a:r>
          </a:p>
        </p:txBody>
      </p:sp>
      <p:sp>
        <p:nvSpPr>
          <p:cNvPr id="12" name="TextBox 12"/>
          <p:cNvSpPr txBox="1"/>
          <p:nvPr/>
        </p:nvSpPr>
        <p:spPr>
          <a:xfrm>
            <a:off x="4952212" y="8382680"/>
            <a:ext cx="4361400" cy="329565"/>
          </a:xfrm>
          <a:prstGeom prst="rect">
            <a:avLst/>
          </a:prstGeom>
        </p:spPr>
        <p:txBody>
          <a:bodyPr lIns="0" tIns="0" rIns="0" bIns="0" rtlCol="0" anchor="t">
            <a:spAutoFit/>
          </a:bodyPr>
          <a:lstStyle/>
          <a:p>
            <a:pPr algn="ctr">
              <a:lnSpc>
                <a:spcPts val="2430"/>
              </a:lnSpc>
            </a:pPr>
            <a:r>
              <a:rPr lang="ar-EG" sz="2250">
                <a:solidFill>
                  <a:srgbClr val="000000"/>
                </a:solidFill>
                <a:latin typeface="Almarai Bold"/>
                <a:ea typeface="Almarai Bold"/>
                <a:cs typeface="Almarai Bold"/>
                <a:sym typeface="Almarai Bold"/>
                <a:rtl/>
              </a:rPr>
              <a:t>الاستمرارية</a:t>
            </a:r>
          </a:p>
        </p:txBody>
      </p:sp>
      <p:sp>
        <p:nvSpPr>
          <p:cNvPr id="13" name="TextBox 13"/>
          <p:cNvSpPr txBox="1"/>
          <p:nvPr/>
        </p:nvSpPr>
        <p:spPr>
          <a:xfrm>
            <a:off x="9024402" y="8295050"/>
            <a:ext cx="2495872" cy="634365"/>
          </a:xfrm>
          <a:prstGeom prst="rect">
            <a:avLst/>
          </a:prstGeom>
        </p:spPr>
        <p:txBody>
          <a:bodyPr lIns="0" tIns="0" rIns="0" bIns="0" rtlCol="0" anchor="t">
            <a:spAutoFit/>
          </a:bodyPr>
          <a:lstStyle/>
          <a:p>
            <a:pPr algn="ctr">
              <a:lnSpc>
                <a:spcPts val="2430"/>
              </a:lnSpc>
            </a:pPr>
            <a:r>
              <a:rPr lang="ar-EG" sz="2250">
                <a:solidFill>
                  <a:srgbClr val="000000"/>
                </a:solidFill>
                <a:latin typeface="Almarai Bold"/>
                <a:ea typeface="Almarai Bold"/>
                <a:cs typeface="Almarai Bold"/>
                <a:sym typeface="Almarai Bold"/>
                <a:rtl/>
              </a:rPr>
              <a:t>زيادة الكفاءة التشغيلية</a:t>
            </a:r>
          </a:p>
        </p:txBody>
      </p:sp>
      <p:sp>
        <p:nvSpPr>
          <p:cNvPr id="14" name="TextBox 14"/>
          <p:cNvSpPr txBox="1"/>
          <p:nvPr/>
        </p:nvSpPr>
        <p:spPr>
          <a:xfrm>
            <a:off x="10716874" y="8373155"/>
            <a:ext cx="5118555" cy="329565"/>
          </a:xfrm>
          <a:prstGeom prst="rect">
            <a:avLst/>
          </a:prstGeom>
        </p:spPr>
        <p:txBody>
          <a:bodyPr lIns="0" tIns="0" rIns="0" bIns="0" rtlCol="0" anchor="t">
            <a:spAutoFit/>
          </a:bodyPr>
          <a:lstStyle/>
          <a:p>
            <a:pPr algn="ctr">
              <a:lnSpc>
                <a:spcPts val="2430"/>
              </a:lnSpc>
            </a:pPr>
            <a:r>
              <a:rPr lang="ar-EG" sz="2250">
                <a:solidFill>
                  <a:srgbClr val="000000"/>
                </a:solidFill>
                <a:latin typeface="Almarai Bold"/>
                <a:ea typeface="Almarai Bold"/>
                <a:cs typeface="Almarai Bold"/>
                <a:sym typeface="Almarai Bold"/>
                <a:rtl/>
              </a:rPr>
              <a:t>زيادة العوائد</a:t>
            </a:r>
          </a:p>
        </p:txBody>
      </p:sp>
      <p:sp>
        <p:nvSpPr>
          <p:cNvPr id="15" name="Freeform 15"/>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9322843" y="1126196"/>
            <a:ext cx="7321142" cy="610068"/>
          </a:xfrm>
          <a:prstGeom prst="rect">
            <a:avLst/>
          </a:prstGeom>
        </p:spPr>
        <p:txBody>
          <a:bodyPr lIns="0" tIns="0" rIns="0" bIns="0" rtlCol="0" anchor="t">
            <a:spAutoFit/>
          </a:bodyPr>
          <a:lstStyle/>
          <a:p>
            <a:pPr marL="0" lvl="0" indent="0" algn="ctr" rtl="1">
              <a:lnSpc>
                <a:spcPts val="4763"/>
              </a:lnSpc>
              <a:spcBef>
                <a:spcPct val="0"/>
              </a:spcBef>
            </a:pPr>
            <a:r>
              <a:rPr lang="ar-EG" sz="3710" spc="-17">
                <a:solidFill>
                  <a:srgbClr val="095277"/>
                </a:solidFill>
                <a:latin typeface="Almarai Bold"/>
                <a:ea typeface="Almarai Bold"/>
                <a:cs typeface="Almarai Bold"/>
                <a:sym typeface="Almarai Bold"/>
                <a:rtl/>
              </a:rPr>
              <a:t>مفهوم استراتيجيات الابتكار </a:t>
            </a:r>
          </a:p>
        </p:txBody>
      </p:sp>
      <p:sp>
        <p:nvSpPr>
          <p:cNvPr id="17" name="Freeform 17"/>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6638792" y="2232056"/>
            <a:ext cx="460932" cy="642414"/>
          </a:xfrm>
          <a:custGeom>
            <a:avLst/>
            <a:gdLst/>
            <a:ahLst/>
            <a:cxnLst/>
            <a:rect l="l" t="t" r="r" b="b"/>
            <a:pathLst>
              <a:path w="460932" h="642414">
                <a:moveTo>
                  <a:pt x="0" y="0"/>
                </a:moveTo>
                <a:lnTo>
                  <a:pt x="460932" y="0"/>
                </a:lnTo>
                <a:lnTo>
                  <a:pt x="460932" y="642414"/>
                </a:lnTo>
                <a:lnTo>
                  <a:pt x="0" y="642414"/>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5791432" y="3650342"/>
            <a:ext cx="6705135" cy="5297057"/>
          </a:xfrm>
          <a:custGeom>
            <a:avLst/>
            <a:gdLst/>
            <a:ahLst/>
            <a:cxnLst/>
            <a:rect l="l" t="t" r="r" b="b"/>
            <a:pathLst>
              <a:path w="6705135" h="5297057">
                <a:moveTo>
                  <a:pt x="0" y="0"/>
                </a:moveTo>
                <a:lnTo>
                  <a:pt x="6705136" y="0"/>
                </a:lnTo>
                <a:lnTo>
                  <a:pt x="6705136" y="5297056"/>
                </a:lnTo>
                <a:lnTo>
                  <a:pt x="0" y="5297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4" name="TextBox 4"/>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5</a:t>
            </a:r>
          </a:p>
        </p:txBody>
      </p:sp>
      <p:sp>
        <p:nvSpPr>
          <p:cNvPr id="5" name="TextBox 5"/>
          <p:cNvSpPr txBox="1"/>
          <p:nvPr/>
        </p:nvSpPr>
        <p:spPr>
          <a:xfrm>
            <a:off x="2517886" y="4255177"/>
            <a:ext cx="4569421" cy="490728"/>
          </a:xfrm>
          <a:prstGeom prst="rect">
            <a:avLst/>
          </a:prstGeom>
        </p:spPr>
        <p:txBody>
          <a:bodyPr lIns="0" tIns="0" rIns="0" bIns="0" rtlCol="0" anchor="t">
            <a:spAutoFit/>
          </a:bodyPr>
          <a:lstStyle/>
          <a:p>
            <a:pPr algn="ctr">
              <a:lnSpc>
                <a:spcPts val="3726"/>
              </a:lnSpc>
            </a:pPr>
            <a:r>
              <a:rPr lang="ar-EG" sz="3450">
                <a:solidFill>
                  <a:srgbClr val="000000"/>
                </a:solidFill>
                <a:latin typeface="Almarai Bold"/>
                <a:ea typeface="Almarai Bold"/>
                <a:cs typeface="Almarai Bold"/>
                <a:sym typeface="Almarai Bold"/>
                <a:rtl/>
              </a:rPr>
              <a:t>نشطة</a:t>
            </a:r>
          </a:p>
        </p:txBody>
      </p:sp>
      <p:sp>
        <p:nvSpPr>
          <p:cNvPr id="6" name="TextBox 6"/>
          <p:cNvSpPr txBox="1"/>
          <p:nvPr/>
        </p:nvSpPr>
        <p:spPr>
          <a:xfrm>
            <a:off x="11440147" y="4255177"/>
            <a:ext cx="4455505" cy="490728"/>
          </a:xfrm>
          <a:prstGeom prst="rect">
            <a:avLst/>
          </a:prstGeom>
        </p:spPr>
        <p:txBody>
          <a:bodyPr lIns="0" tIns="0" rIns="0" bIns="0" rtlCol="0" anchor="t">
            <a:spAutoFit/>
          </a:bodyPr>
          <a:lstStyle/>
          <a:p>
            <a:pPr algn="ctr">
              <a:lnSpc>
                <a:spcPts val="3726"/>
              </a:lnSpc>
            </a:pPr>
            <a:r>
              <a:rPr lang="ar-EG" sz="3450">
                <a:solidFill>
                  <a:srgbClr val="000000"/>
                </a:solidFill>
                <a:latin typeface="Almarai Bold"/>
                <a:ea typeface="Almarai Bold"/>
                <a:cs typeface="Almarai Bold"/>
                <a:sym typeface="Almarai Bold"/>
                <a:rtl/>
              </a:rPr>
              <a:t>استباقية</a:t>
            </a:r>
          </a:p>
        </p:txBody>
      </p:sp>
      <p:sp>
        <p:nvSpPr>
          <p:cNvPr id="7" name="TextBox 7"/>
          <p:cNvSpPr txBox="1"/>
          <p:nvPr/>
        </p:nvSpPr>
        <p:spPr>
          <a:xfrm>
            <a:off x="2517886" y="7644426"/>
            <a:ext cx="4455505" cy="490728"/>
          </a:xfrm>
          <a:prstGeom prst="rect">
            <a:avLst/>
          </a:prstGeom>
        </p:spPr>
        <p:txBody>
          <a:bodyPr lIns="0" tIns="0" rIns="0" bIns="0" rtlCol="0" anchor="t">
            <a:spAutoFit/>
          </a:bodyPr>
          <a:lstStyle/>
          <a:p>
            <a:pPr algn="ctr">
              <a:lnSpc>
                <a:spcPts val="3726"/>
              </a:lnSpc>
            </a:pPr>
            <a:r>
              <a:rPr lang="ar-EG" sz="3450">
                <a:solidFill>
                  <a:srgbClr val="000000"/>
                </a:solidFill>
                <a:latin typeface="Almarai Bold"/>
                <a:ea typeface="Almarai Bold"/>
                <a:cs typeface="Almarai Bold"/>
                <a:sym typeface="Almarai Bold"/>
                <a:rtl/>
              </a:rPr>
              <a:t>سلبية</a:t>
            </a:r>
          </a:p>
        </p:txBody>
      </p:sp>
      <p:sp>
        <p:nvSpPr>
          <p:cNvPr id="8" name="TextBox 8"/>
          <p:cNvSpPr txBox="1"/>
          <p:nvPr/>
        </p:nvSpPr>
        <p:spPr>
          <a:xfrm>
            <a:off x="11326231" y="7644426"/>
            <a:ext cx="4569421" cy="490728"/>
          </a:xfrm>
          <a:prstGeom prst="rect">
            <a:avLst/>
          </a:prstGeom>
        </p:spPr>
        <p:txBody>
          <a:bodyPr lIns="0" tIns="0" rIns="0" bIns="0" rtlCol="0" anchor="t">
            <a:spAutoFit/>
          </a:bodyPr>
          <a:lstStyle/>
          <a:p>
            <a:pPr algn="ctr">
              <a:lnSpc>
                <a:spcPts val="3726"/>
              </a:lnSpc>
            </a:pPr>
            <a:r>
              <a:rPr lang="ar-EG" sz="3450">
                <a:solidFill>
                  <a:srgbClr val="000000"/>
                </a:solidFill>
                <a:latin typeface="Almarai Bold"/>
                <a:ea typeface="Almarai Bold"/>
                <a:cs typeface="Almarai Bold"/>
                <a:sym typeface="Almarai Bold"/>
                <a:rtl/>
              </a:rPr>
              <a:t>تفاعلية</a:t>
            </a:r>
          </a:p>
        </p:txBody>
      </p:sp>
      <p:sp>
        <p:nvSpPr>
          <p:cNvPr id="9" name="TextBox 9"/>
          <p:cNvSpPr txBox="1"/>
          <p:nvPr/>
        </p:nvSpPr>
        <p:spPr>
          <a:xfrm>
            <a:off x="7567227" y="5394453"/>
            <a:ext cx="3153546" cy="1637384"/>
          </a:xfrm>
          <a:prstGeom prst="rect">
            <a:avLst/>
          </a:prstGeom>
        </p:spPr>
        <p:txBody>
          <a:bodyPr lIns="0" tIns="0" rIns="0" bIns="0" rtlCol="0" anchor="t">
            <a:spAutoFit/>
          </a:bodyPr>
          <a:lstStyle/>
          <a:p>
            <a:pPr algn="ctr">
              <a:lnSpc>
                <a:spcPts val="6628"/>
              </a:lnSpc>
            </a:pPr>
            <a:r>
              <a:rPr lang="ar-EG" sz="4143">
                <a:solidFill>
                  <a:srgbClr val="000000"/>
                </a:solidFill>
                <a:latin typeface="Almarai Bold"/>
                <a:ea typeface="Almarai Bold"/>
                <a:cs typeface="Almarai Bold"/>
                <a:sym typeface="Almarai Bold"/>
                <a:rtl/>
              </a:rPr>
              <a:t>استراتيجيات</a:t>
            </a:r>
          </a:p>
          <a:p>
            <a:pPr algn="ctr">
              <a:lnSpc>
                <a:spcPts val="6628"/>
              </a:lnSpc>
            </a:pPr>
            <a:r>
              <a:rPr lang="ar-EG" sz="4143">
                <a:solidFill>
                  <a:srgbClr val="000000"/>
                </a:solidFill>
                <a:latin typeface="Almarai Bold"/>
                <a:ea typeface="Almarai Bold"/>
                <a:cs typeface="Almarai Bold"/>
                <a:sym typeface="Almarai Bold"/>
                <a:rtl/>
              </a:rPr>
              <a:t>الابتكار</a:t>
            </a:r>
          </a:p>
        </p:txBody>
      </p:sp>
      <p:sp>
        <p:nvSpPr>
          <p:cNvPr id="10" name="Freeform 10"/>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9297763" y="1035891"/>
            <a:ext cx="7476305" cy="699399"/>
          </a:xfrm>
          <a:prstGeom prst="rect">
            <a:avLst/>
          </a:prstGeom>
        </p:spPr>
        <p:txBody>
          <a:bodyPr lIns="0" tIns="0" rIns="0" bIns="0" rtlCol="0" anchor="t">
            <a:spAutoFit/>
          </a:bodyPr>
          <a:lstStyle/>
          <a:p>
            <a:pPr marL="0" lvl="0" indent="0" algn="ctr" rtl="1">
              <a:lnSpc>
                <a:spcPts val="5447"/>
              </a:lnSpc>
              <a:spcBef>
                <a:spcPct val="0"/>
              </a:spcBef>
            </a:pPr>
            <a:r>
              <a:rPr lang="ar-EG" sz="4242" u="none" strike="noStrike" spc="-19">
                <a:solidFill>
                  <a:srgbClr val="095277"/>
                </a:solidFill>
                <a:latin typeface="Almarai Bold"/>
                <a:ea typeface="Almarai Bold"/>
                <a:cs typeface="Almarai Bold"/>
                <a:sym typeface="Almarai Bold"/>
                <a:rtl/>
              </a:rPr>
              <a:t>أنواع استراتيجيات الابتكار </a:t>
            </a:r>
          </a:p>
        </p:txBody>
      </p:sp>
      <p:sp>
        <p:nvSpPr>
          <p:cNvPr id="12" name="Freeform 12"/>
          <p:cNvSpPr/>
          <p:nvPr/>
        </p:nvSpPr>
        <p:spPr>
          <a:xfrm>
            <a:off x="-257469" y="-143576"/>
            <a:ext cx="2991887" cy="4015956"/>
          </a:xfrm>
          <a:custGeom>
            <a:avLst/>
            <a:gdLst/>
            <a:ahLst/>
            <a:cxnLst/>
            <a:rect l="l" t="t" r="r" b="b"/>
            <a:pathLst>
              <a:path w="2991887" h="4015956">
                <a:moveTo>
                  <a:pt x="0" y="0"/>
                </a:moveTo>
                <a:lnTo>
                  <a:pt x="2991887" y="0"/>
                </a:lnTo>
                <a:lnTo>
                  <a:pt x="2991887" y="4015955"/>
                </a:lnTo>
                <a:lnTo>
                  <a:pt x="0" y="40159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924229" y="4044073"/>
            <a:ext cx="2489889" cy="3859279"/>
            <a:chOff x="0" y="0"/>
            <a:chExt cx="655773" cy="1016436"/>
          </a:xfrm>
        </p:grpSpPr>
        <p:sp>
          <p:nvSpPr>
            <p:cNvPr id="3" name="Freeform 3"/>
            <p:cNvSpPr/>
            <p:nvPr/>
          </p:nvSpPr>
          <p:spPr>
            <a:xfrm>
              <a:off x="0" y="0"/>
              <a:ext cx="655773" cy="1016436"/>
            </a:xfrm>
            <a:custGeom>
              <a:avLst/>
              <a:gdLst/>
              <a:ahLst/>
              <a:cxnLst/>
              <a:rect l="l" t="t" r="r" b="b"/>
              <a:pathLst>
                <a:path w="655773" h="1016436">
                  <a:moveTo>
                    <a:pt x="0" y="0"/>
                  </a:moveTo>
                  <a:lnTo>
                    <a:pt x="655773" y="0"/>
                  </a:lnTo>
                  <a:lnTo>
                    <a:pt x="655773" y="1016436"/>
                  </a:lnTo>
                  <a:lnTo>
                    <a:pt x="0" y="1016436"/>
                  </a:lnTo>
                  <a:close/>
                </a:path>
              </a:pathLst>
            </a:custGeom>
            <a:solidFill>
              <a:srgbClr val="FA918F"/>
            </a:solidFill>
          </p:spPr>
          <p:txBody>
            <a:bodyPr/>
            <a:lstStyle/>
            <a:p>
              <a:endParaRPr lang="en-US"/>
            </a:p>
          </p:txBody>
        </p:sp>
        <p:sp>
          <p:nvSpPr>
            <p:cNvPr id="4" name="TextBox 4"/>
            <p:cNvSpPr txBox="1"/>
            <p:nvPr/>
          </p:nvSpPr>
          <p:spPr>
            <a:xfrm>
              <a:off x="0" y="-9525"/>
              <a:ext cx="655773" cy="102596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752191" y="3700003"/>
            <a:ext cx="7391809" cy="4203350"/>
            <a:chOff x="0" y="0"/>
            <a:chExt cx="1946814" cy="1107055"/>
          </a:xfrm>
        </p:grpSpPr>
        <p:sp>
          <p:nvSpPr>
            <p:cNvPr id="6" name="Freeform 6"/>
            <p:cNvSpPr/>
            <p:nvPr/>
          </p:nvSpPr>
          <p:spPr>
            <a:xfrm>
              <a:off x="0" y="0"/>
              <a:ext cx="1946814" cy="1107055"/>
            </a:xfrm>
            <a:custGeom>
              <a:avLst/>
              <a:gdLst/>
              <a:ahLst/>
              <a:cxnLst/>
              <a:rect l="l" t="t" r="r" b="b"/>
              <a:pathLst>
                <a:path w="1946814" h="1107055">
                  <a:moveTo>
                    <a:pt x="11521" y="0"/>
                  </a:moveTo>
                  <a:lnTo>
                    <a:pt x="1935293" y="0"/>
                  </a:lnTo>
                  <a:cubicBezTo>
                    <a:pt x="1938349" y="0"/>
                    <a:pt x="1941279" y="1214"/>
                    <a:pt x="1943440" y="3374"/>
                  </a:cubicBezTo>
                  <a:cubicBezTo>
                    <a:pt x="1945600" y="5535"/>
                    <a:pt x="1946814" y="8465"/>
                    <a:pt x="1946814" y="11521"/>
                  </a:cubicBezTo>
                  <a:lnTo>
                    <a:pt x="1946814" y="1095534"/>
                  </a:lnTo>
                  <a:cubicBezTo>
                    <a:pt x="1946814" y="1098590"/>
                    <a:pt x="1945600" y="1101520"/>
                    <a:pt x="1943440" y="1103681"/>
                  </a:cubicBezTo>
                  <a:cubicBezTo>
                    <a:pt x="1941279" y="1105841"/>
                    <a:pt x="1938349" y="1107055"/>
                    <a:pt x="1935293" y="1107055"/>
                  </a:cubicBezTo>
                  <a:lnTo>
                    <a:pt x="11521" y="1107055"/>
                  </a:lnTo>
                  <a:cubicBezTo>
                    <a:pt x="8465" y="1107055"/>
                    <a:pt x="5535" y="1105841"/>
                    <a:pt x="3374" y="1103681"/>
                  </a:cubicBezTo>
                  <a:cubicBezTo>
                    <a:pt x="1214" y="1101520"/>
                    <a:pt x="0" y="1098590"/>
                    <a:pt x="0" y="1095534"/>
                  </a:cubicBezTo>
                  <a:lnTo>
                    <a:pt x="0" y="11521"/>
                  </a:lnTo>
                  <a:cubicBezTo>
                    <a:pt x="0" y="8465"/>
                    <a:pt x="1214" y="5535"/>
                    <a:pt x="3374" y="3374"/>
                  </a:cubicBezTo>
                  <a:cubicBezTo>
                    <a:pt x="5535" y="1214"/>
                    <a:pt x="8465" y="0"/>
                    <a:pt x="11521" y="0"/>
                  </a:cubicBezTo>
                  <a:close/>
                </a:path>
              </a:pathLst>
            </a:custGeom>
            <a:solidFill>
              <a:srgbClr val="F9FCFF"/>
            </a:solidFill>
            <a:ln w="19050" cap="sq">
              <a:solidFill>
                <a:srgbClr val="0F9ED5"/>
              </a:solidFill>
              <a:prstDash val="lgDash"/>
              <a:miter/>
            </a:ln>
          </p:spPr>
          <p:txBody>
            <a:bodyPr/>
            <a:lstStyle/>
            <a:p>
              <a:endParaRPr lang="en-US"/>
            </a:p>
          </p:txBody>
        </p:sp>
        <p:sp>
          <p:nvSpPr>
            <p:cNvPr id="7" name="TextBox 7"/>
            <p:cNvSpPr txBox="1"/>
            <p:nvPr/>
          </p:nvSpPr>
          <p:spPr>
            <a:xfrm>
              <a:off x="0" y="-9525"/>
              <a:ext cx="1946814" cy="111658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a:off x="11537661" y="7971830"/>
            <a:ext cx="4208172" cy="368550"/>
          </a:xfrm>
          <a:prstGeom prst="rect">
            <a:avLst/>
          </a:prstGeom>
        </p:spPr>
        <p:txBody>
          <a:bodyPr lIns="0" tIns="0" rIns="0" bIns="0" rtlCol="0" anchor="t">
            <a:spAutoFit/>
          </a:bodyPr>
          <a:lstStyle/>
          <a:p>
            <a:pPr algn="just" rtl="1">
              <a:lnSpc>
                <a:spcPts val="2822"/>
              </a:lnSpc>
            </a:pPr>
            <a:r>
              <a:rPr lang="ar-EG" sz="2197">
                <a:solidFill>
                  <a:srgbClr val="000000"/>
                </a:solidFill>
                <a:latin typeface="Almarai Bold"/>
                <a:ea typeface="Almarai Bold"/>
                <a:cs typeface="Almarai Bold"/>
                <a:sym typeface="Almarai Bold"/>
                <a:rtl/>
              </a:rPr>
              <a:t>مرسيدس تتبنى النهج الاستباقي</a:t>
            </a:r>
          </a:p>
        </p:txBody>
      </p:sp>
      <p:grpSp>
        <p:nvGrpSpPr>
          <p:cNvPr id="9" name="Group 9"/>
          <p:cNvGrpSpPr/>
          <p:nvPr/>
        </p:nvGrpSpPr>
        <p:grpSpPr>
          <a:xfrm>
            <a:off x="10112767" y="3653341"/>
            <a:ext cx="7661056" cy="4489719"/>
            <a:chOff x="0" y="0"/>
            <a:chExt cx="10214741" cy="5986292"/>
          </a:xfrm>
        </p:grpSpPr>
        <p:sp>
          <p:nvSpPr>
            <p:cNvPr id="10" name="Freeform 10"/>
            <p:cNvSpPr/>
            <p:nvPr/>
          </p:nvSpPr>
          <p:spPr>
            <a:xfrm>
              <a:off x="0" y="0"/>
              <a:ext cx="10214741" cy="5986292"/>
            </a:xfrm>
            <a:custGeom>
              <a:avLst/>
              <a:gdLst/>
              <a:ahLst/>
              <a:cxnLst/>
              <a:rect l="l" t="t" r="r" b="b"/>
              <a:pathLst>
                <a:path w="10214741" h="5986292">
                  <a:moveTo>
                    <a:pt x="0" y="0"/>
                  </a:moveTo>
                  <a:lnTo>
                    <a:pt x="10214741" y="0"/>
                  </a:lnTo>
                  <a:lnTo>
                    <a:pt x="10214741" y="5986292"/>
                  </a:lnTo>
                  <a:lnTo>
                    <a:pt x="0" y="5986292"/>
                  </a:lnTo>
                  <a:lnTo>
                    <a:pt x="0" y="0"/>
                  </a:lnTo>
                  <a:close/>
                </a:path>
              </a:pathLst>
            </a:custGeom>
            <a:blipFill>
              <a:blip r:embed="rId2"/>
              <a:stretch>
                <a:fillRect/>
              </a:stretch>
            </a:blipFill>
          </p:spPr>
          <p:txBody>
            <a:bodyPr/>
            <a:lstStyle/>
            <a:p>
              <a:endParaRPr lang="en-US"/>
            </a:p>
          </p:txBody>
        </p:sp>
      </p:grpSp>
      <p:sp>
        <p:nvSpPr>
          <p:cNvPr id="11" name="Freeform 11"/>
          <p:cNvSpPr/>
          <p:nvPr/>
        </p:nvSpPr>
        <p:spPr>
          <a:xfrm>
            <a:off x="8769664" y="3326854"/>
            <a:ext cx="600935" cy="837540"/>
          </a:xfrm>
          <a:custGeom>
            <a:avLst/>
            <a:gdLst/>
            <a:ahLst/>
            <a:cxnLst/>
            <a:rect l="l" t="t" r="r" b="b"/>
            <a:pathLst>
              <a:path w="600935" h="837540">
                <a:moveTo>
                  <a:pt x="0" y="0"/>
                </a:moveTo>
                <a:lnTo>
                  <a:pt x="600935" y="0"/>
                </a:lnTo>
                <a:lnTo>
                  <a:pt x="600935" y="837540"/>
                </a:lnTo>
                <a:lnTo>
                  <a:pt x="0" y="837540"/>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3" name="TextBox 13"/>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6</a:t>
            </a:r>
          </a:p>
        </p:txBody>
      </p:sp>
      <p:sp>
        <p:nvSpPr>
          <p:cNvPr id="14" name="TextBox 14"/>
          <p:cNvSpPr txBox="1"/>
          <p:nvPr/>
        </p:nvSpPr>
        <p:spPr>
          <a:xfrm>
            <a:off x="2133503" y="3929773"/>
            <a:ext cx="6636161" cy="3453130"/>
          </a:xfrm>
          <a:prstGeom prst="rect">
            <a:avLst/>
          </a:prstGeom>
        </p:spPr>
        <p:txBody>
          <a:bodyPr lIns="0" tIns="0" rIns="0" bIns="0" rtlCol="0" anchor="t">
            <a:spAutoFit/>
          </a:bodyPr>
          <a:lstStyle/>
          <a:p>
            <a:pPr algn="r" rtl="1">
              <a:lnSpc>
                <a:spcPts val="4640"/>
              </a:lnSpc>
            </a:pPr>
            <a:r>
              <a:rPr lang="ar-EG" sz="2900">
                <a:solidFill>
                  <a:srgbClr val="000000"/>
                </a:solidFill>
                <a:latin typeface="Almarai Bold"/>
                <a:ea typeface="Almarai Bold"/>
                <a:cs typeface="Almarai Bold"/>
                <a:sym typeface="Almarai Bold"/>
                <a:rtl/>
              </a:rPr>
              <a:t>استراتيجية الابتكار الاستباقية هي نهج تتبناه المنظمات للبقاء في صدارة المنافسة ودفع التغيير في الصناعة. وهو ينطوي على البحث الجاد عن فرص جديدة، وتوقع الاتجاهات المستقبلية، وقبول المخاطر المحسوبة لخلق ابتكارات خارقة. </a:t>
            </a:r>
          </a:p>
        </p:txBody>
      </p:sp>
      <p:sp>
        <p:nvSpPr>
          <p:cNvPr id="15" name="Freeform 15"/>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9301627" y="1067104"/>
            <a:ext cx="7620976" cy="718728"/>
          </a:xfrm>
          <a:prstGeom prst="rect">
            <a:avLst/>
          </a:prstGeom>
        </p:spPr>
        <p:txBody>
          <a:bodyPr lIns="0" tIns="0" rIns="0" bIns="0" rtlCol="0" anchor="t">
            <a:spAutoFit/>
          </a:bodyPr>
          <a:lstStyle/>
          <a:p>
            <a:pPr marL="0" lvl="0" indent="0" algn="ctr" rtl="1">
              <a:lnSpc>
                <a:spcPts val="5608"/>
              </a:lnSpc>
              <a:spcBef>
                <a:spcPct val="0"/>
              </a:spcBef>
            </a:pPr>
            <a:r>
              <a:rPr lang="en-US" sz="4368" u="none" strike="noStrike" spc="-20">
                <a:solidFill>
                  <a:srgbClr val="095277"/>
                </a:solidFill>
                <a:latin typeface="Almarai Bold"/>
                <a:ea typeface="Almarai Bold"/>
                <a:cs typeface="Almarai Bold"/>
                <a:sym typeface="Almarai Bold"/>
              </a:rPr>
              <a:t>1</a:t>
            </a:r>
            <a:r>
              <a:rPr lang="ar-EG" sz="4368" u="none" strike="noStrike" spc="-20">
                <a:solidFill>
                  <a:srgbClr val="095277"/>
                </a:solidFill>
                <a:latin typeface="Almarai Bold"/>
                <a:ea typeface="Almarai Bold"/>
                <a:cs typeface="Almarai Bold"/>
                <a:sym typeface="Almarai Bold"/>
                <a:rtl/>
              </a:rPr>
              <a:t>- الاستراتيجية الاستباقية</a:t>
            </a:r>
          </a:p>
        </p:txBody>
      </p:sp>
      <p:sp>
        <p:nvSpPr>
          <p:cNvPr id="17" name="Freeform 17"/>
          <p:cNvSpPr/>
          <p:nvPr/>
        </p:nvSpPr>
        <p:spPr>
          <a:xfrm>
            <a:off x="-257469" y="-143576"/>
            <a:ext cx="2212319" cy="2969555"/>
          </a:xfrm>
          <a:custGeom>
            <a:avLst/>
            <a:gdLst/>
            <a:ahLst/>
            <a:cxnLst/>
            <a:rect l="l" t="t" r="r" b="b"/>
            <a:pathLst>
              <a:path w="2212319" h="2969555">
                <a:moveTo>
                  <a:pt x="0" y="0"/>
                </a:moveTo>
                <a:lnTo>
                  <a:pt x="2212319" y="0"/>
                </a:lnTo>
                <a:lnTo>
                  <a:pt x="2212319" y="2969555"/>
                </a:lnTo>
                <a:lnTo>
                  <a:pt x="0" y="29695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752191" y="3070632"/>
            <a:ext cx="7391809" cy="4516083"/>
            <a:chOff x="0" y="0"/>
            <a:chExt cx="1946814" cy="1189421"/>
          </a:xfrm>
        </p:grpSpPr>
        <p:sp>
          <p:nvSpPr>
            <p:cNvPr id="3" name="Freeform 3"/>
            <p:cNvSpPr/>
            <p:nvPr/>
          </p:nvSpPr>
          <p:spPr>
            <a:xfrm>
              <a:off x="0" y="0"/>
              <a:ext cx="1946814" cy="1189421"/>
            </a:xfrm>
            <a:custGeom>
              <a:avLst/>
              <a:gdLst/>
              <a:ahLst/>
              <a:cxnLst/>
              <a:rect l="l" t="t" r="r" b="b"/>
              <a:pathLst>
                <a:path w="1946814" h="1189421">
                  <a:moveTo>
                    <a:pt x="11521" y="0"/>
                  </a:moveTo>
                  <a:lnTo>
                    <a:pt x="1935293" y="0"/>
                  </a:lnTo>
                  <a:cubicBezTo>
                    <a:pt x="1938349" y="0"/>
                    <a:pt x="1941279" y="1214"/>
                    <a:pt x="1943440" y="3374"/>
                  </a:cubicBezTo>
                  <a:cubicBezTo>
                    <a:pt x="1945600" y="5535"/>
                    <a:pt x="1946814" y="8465"/>
                    <a:pt x="1946814" y="11521"/>
                  </a:cubicBezTo>
                  <a:lnTo>
                    <a:pt x="1946814" y="1177900"/>
                  </a:lnTo>
                  <a:cubicBezTo>
                    <a:pt x="1946814" y="1180956"/>
                    <a:pt x="1945600" y="1183886"/>
                    <a:pt x="1943440" y="1186047"/>
                  </a:cubicBezTo>
                  <a:cubicBezTo>
                    <a:pt x="1941279" y="1188207"/>
                    <a:pt x="1938349" y="1189421"/>
                    <a:pt x="1935293" y="1189421"/>
                  </a:cubicBezTo>
                  <a:lnTo>
                    <a:pt x="11521" y="1189421"/>
                  </a:lnTo>
                  <a:cubicBezTo>
                    <a:pt x="8465" y="1189421"/>
                    <a:pt x="5535" y="1188207"/>
                    <a:pt x="3374" y="1186047"/>
                  </a:cubicBezTo>
                  <a:cubicBezTo>
                    <a:pt x="1214" y="1183886"/>
                    <a:pt x="0" y="1180956"/>
                    <a:pt x="0" y="1177900"/>
                  </a:cubicBezTo>
                  <a:lnTo>
                    <a:pt x="0" y="11521"/>
                  </a:lnTo>
                  <a:cubicBezTo>
                    <a:pt x="0" y="8465"/>
                    <a:pt x="1214" y="5535"/>
                    <a:pt x="3374" y="3374"/>
                  </a:cubicBezTo>
                  <a:cubicBezTo>
                    <a:pt x="5535" y="1214"/>
                    <a:pt x="8465" y="0"/>
                    <a:pt x="11521"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1946814" cy="1198946"/>
            </a:xfrm>
            <a:prstGeom prst="rect">
              <a:avLst/>
            </a:prstGeom>
          </p:spPr>
          <p:txBody>
            <a:bodyPr lIns="50800" tIns="50800" rIns="50800" bIns="50800" rtlCol="0" anchor="ctr"/>
            <a:lstStyle/>
            <a:p>
              <a:pPr algn="ctr">
                <a:lnSpc>
                  <a:spcPts val="2160"/>
                </a:lnSpc>
              </a:pPr>
              <a:endParaRPr/>
            </a:p>
          </p:txBody>
        </p:sp>
      </p:grpSp>
      <p:sp>
        <p:nvSpPr>
          <p:cNvPr id="5" name="TextBox 5"/>
          <p:cNvSpPr txBox="1"/>
          <p:nvPr/>
        </p:nvSpPr>
        <p:spPr>
          <a:xfrm>
            <a:off x="11636097" y="8350021"/>
            <a:ext cx="4208172" cy="368550"/>
          </a:xfrm>
          <a:prstGeom prst="rect">
            <a:avLst/>
          </a:prstGeom>
        </p:spPr>
        <p:txBody>
          <a:bodyPr lIns="0" tIns="0" rIns="0" bIns="0" rtlCol="0" anchor="t">
            <a:spAutoFit/>
          </a:bodyPr>
          <a:lstStyle/>
          <a:p>
            <a:pPr algn="just" rtl="1">
              <a:lnSpc>
                <a:spcPts val="2822"/>
              </a:lnSpc>
            </a:pPr>
            <a:r>
              <a:rPr lang="ar-EG" sz="2197">
                <a:solidFill>
                  <a:srgbClr val="000000"/>
                </a:solidFill>
                <a:latin typeface="Almarai Bold"/>
                <a:ea typeface="Almarai Bold"/>
                <a:cs typeface="Almarai Bold"/>
                <a:sym typeface="Almarai Bold"/>
                <a:rtl/>
              </a:rPr>
              <a:t>تويوتا ابتكرت نظام إنتاج (</a:t>
            </a:r>
            <a:r>
              <a:rPr lang="en-US" sz="2197">
                <a:solidFill>
                  <a:srgbClr val="000000"/>
                </a:solidFill>
                <a:latin typeface="Almarai Bold"/>
                <a:ea typeface="Almarai Bold"/>
                <a:cs typeface="Almarai Bold"/>
                <a:sym typeface="Almarai Bold"/>
              </a:rPr>
              <a:t>TPS</a:t>
            </a:r>
            <a:r>
              <a:rPr lang="ar-EG" sz="2197">
                <a:solidFill>
                  <a:srgbClr val="000000"/>
                </a:solidFill>
                <a:latin typeface="Almarai Bold"/>
                <a:ea typeface="Almarai Bold"/>
                <a:cs typeface="Almarai Bold"/>
                <a:sym typeface="Almarai Bold"/>
                <a:rtl/>
              </a:rPr>
              <a:t>)</a:t>
            </a:r>
          </a:p>
        </p:txBody>
      </p:sp>
      <p:sp>
        <p:nvSpPr>
          <p:cNvPr id="6" name="Freeform 6"/>
          <p:cNvSpPr/>
          <p:nvPr/>
        </p:nvSpPr>
        <p:spPr>
          <a:xfrm>
            <a:off x="8843532" y="2651862"/>
            <a:ext cx="600935" cy="837540"/>
          </a:xfrm>
          <a:custGeom>
            <a:avLst/>
            <a:gdLst/>
            <a:ahLst/>
            <a:cxnLst/>
            <a:rect l="l" t="t" r="r" b="b"/>
            <a:pathLst>
              <a:path w="600935" h="837540">
                <a:moveTo>
                  <a:pt x="0" y="0"/>
                </a:moveTo>
                <a:lnTo>
                  <a:pt x="600936" y="0"/>
                </a:lnTo>
                <a:lnTo>
                  <a:pt x="600936" y="837540"/>
                </a:lnTo>
                <a:lnTo>
                  <a:pt x="0" y="83754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8" name="TextBox 8"/>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6</a:t>
            </a:r>
          </a:p>
        </p:txBody>
      </p:sp>
      <p:sp>
        <p:nvSpPr>
          <p:cNvPr id="9" name="TextBox 9"/>
          <p:cNvSpPr txBox="1"/>
          <p:nvPr/>
        </p:nvSpPr>
        <p:spPr>
          <a:xfrm>
            <a:off x="1752191" y="3246056"/>
            <a:ext cx="7098606" cy="4034155"/>
          </a:xfrm>
          <a:prstGeom prst="rect">
            <a:avLst/>
          </a:prstGeom>
        </p:spPr>
        <p:txBody>
          <a:bodyPr lIns="0" tIns="0" rIns="0" bIns="0" rtlCol="0" anchor="t">
            <a:spAutoFit/>
          </a:bodyPr>
          <a:lstStyle/>
          <a:p>
            <a:pPr algn="r" rtl="1">
              <a:lnSpc>
                <a:spcPts val="4640"/>
              </a:lnSpc>
            </a:pPr>
            <a:r>
              <a:rPr lang="ar-EG" sz="2900">
                <a:solidFill>
                  <a:srgbClr val="000000"/>
                </a:solidFill>
                <a:latin typeface="Almarai Bold"/>
                <a:ea typeface="Almarai Bold"/>
                <a:cs typeface="Almarai Bold"/>
                <a:sym typeface="Almarai Bold"/>
                <a:rtl/>
              </a:rPr>
              <a:t>تتمثل المهمة الرئيسية لاستراتيجيات الابتكار النشطة في الدفاع عن التكنولوجيا الحالية للشركة من خلال الاستعدادات بشأن ما يجب الرد عليه عندما يتغير السوق أو التقنيات. وتكمن قوة النهج النشط في قدرته على دفع نمو الأعمال في فترة الاضطرابات والتغيرات في السوق. </a:t>
            </a:r>
          </a:p>
        </p:txBody>
      </p:sp>
      <p:grpSp>
        <p:nvGrpSpPr>
          <p:cNvPr id="10" name="Group 10"/>
          <p:cNvGrpSpPr/>
          <p:nvPr/>
        </p:nvGrpSpPr>
        <p:grpSpPr>
          <a:xfrm>
            <a:off x="16760429" y="7280211"/>
            <a:ext cx="1226342" cy="1273135"/>
            <a:chOff x="0" y="0"/>
            <a:chExt cx="322987" cy="335311"/>
          </a:xfrm>
        </p:grpSpPr>
        <p:sp>
          <p:nvSpPr>
            <p:cNvPr id="11" name="Freeform 11"/>
            <p:cNvSpPr/>
            <p:nvPr/>
          </p:nvSpPr>
          <p:spPr>
            <a:xfrm>
              <a:off x="0" y="0"/>
              <a:ext cx="322987" cy="335311"/>
            </a:xfrm>
            <a:custGeom>
              <a:avLst/>
              <a:gdLst/>
              <a:ahLst/>
              <a:cxnLst/>
              <a:rect l="l" t="t" r="r" b="b"/>
              <a:pathLst>
                <a:path w="322987" h="335311">
                  <a:moveTo>
                    <a:pt x="0" y="0"/>
                  </a:moveTo>
                  <a:lnTo>
                    <a:pt x="322987" y="0"/>
                  </a:lnTo>
                  <a:lnTo>
                    <a:pt x="322987" y="335311"/>
                  </a:lnTo>
                  <a:lnTo>
                    <a:pt x="0" y="335311"/>
                  </a:lnTo>
                  <a:close/>
                </a:path>
              </a:pathLst>
            </a:custGeom>
            <a:solidFill>
              <a:srgbClr val="FFDE59"/>
            </a:solidFill>
          </p:spPr>
          <p:txBody>
            <a:bodyPr/>
            <a:lstStyle/>
            <a:p>
              <a:endParaRPr lang="en-US"/>
            </a:p>
          </p:txBody>
        </p:sp>
        <p:sp>
          <p:nvSpPr>
            <p:cNvPr id="12" name="TextBox 12"/>
            <p:cNvSpPr txBox="1"/>
            <p:nvPr/>
          </p:nvSpPr>
          <p:spPr>
            <a:xfrm>
              <a:off x="0" y="-9525"/>
              <a:ext cx="322987" cy="344836"/>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0260629" y="7280211"/>
            <a:ext cx="1226342" cy="1273135"/>
            <a:chOff x="0" y="0"/>
            <a:chExt cx="322987" cy="335311"/>
          </a:xfrm>
        </p:grpSpPr>
        <p:sp>
          <p:nvSpPr>
            <p:cNvPr id="14" name="Freeform 14"/>
            <p:cNvSpPr/>
            <p:nvPr/>
          </p:nvSpPr>
          <p:spPr>
            <a:xfrm>
              <a:off x="0" y="0"/>
              <a:ext cx="322987" cy="335311"/>
            </a:xfrm>
            <a:custGeom>
              <a:avLst/>
              <a:gdLst/>
              <a:ahLst/>
              <a:cxnLst/>
              <a:rect l="l" t="t" r="r" b="b"/>
              <a:pathLst>
                <a:path w="322987" h="335311">
                  <a:moveTo>
                    <a:pt x="0" y="0"/>
                  </a:moveTo>
                  <a:lnTo>
                    <a:pt x="322987" y="0"/>
                  </a:lnTo>
                  <a:lnTo>
                    <a:pt x="322987" y="335311"/>
                  </a:lnTo>
                  <a:lnTo>
                    <a:pt x="0" y="335311"/>
                  </a:lnTo>
                  <a:close/>
                </a:path>
              </a:pathLst>
            </a:custGeom>
            <a:solidFill>
              <a:srgbClr val="0CC0DF"/>
            </a:solidFill>
          </p:spPr>
          <p:txBody>
            <a:bodyPr/>
            <a:lstStyle/>
            <a:p>
              <a:endParaRPr lang="en-US"/>
            </a:p>
          </p:txBody>
        </p:sp>
        <p:sp>
          <p:nvSpPr>
            <p:cNvPr id="15" name="TextBox 15"/>
            <p:cNvSpPr txBox="1"/>
            <p:nvPr/>
          </p:nvSpPr>
          <p:spPr>
            <a:xfrm>
              <a:off x="0" y="-9525"/>
              <a:ext cx="322987" cy="344836"/>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0468292" y="2838211"/>
            <a:ext cx="7518479" cy="907413"/>
            <a:chOff x="0" y="0"/>
            <a:chExt cx="1980176" cy="238989"/>
          </a:xfrm>
        </p:grpSpPr>
        <p:sp>
          <p:nvSpPr>
            <p:cNvPr id="17" name="Freeform 17"/>
            <p:cNvSpPr/>
            <p:nvPr/>
          </p:nvSpPr>
          <p:spPr>
            <a:xfrm>
              <a:off x="0" y="0"/>
              <a:ext cx="1980176" cy="238989"/>
            </a:xfrm>
            <a:custGeom>
              <a:avLst/>
              <a:gdLst/>
              <a:ahLst/>
              <a:cxnLst/>
              <a:rect l="l" t="t" r="r" b="b"/>
              <a:pathLst>
                <a:path w="1980176" h="238989">
                  <a:moveTo>
                    <a:pt x="0" y="0"/>
                  </a:moveTo>
                  <a:lnTo>
                    <a:pt x="1980176" y="0"/>
                  </a:lnTo>
                  <a:lnTo>
                    <a:pt x="1980176" y="238989"/>
                  </a:lnTo>
                  <a:lnTo>
                    <a:pt x="0" y="238989"/>
                  </a:lnTo>
                  <a:close/>
                </a:path>
              </a:pathLst>
            </a:custGeom>
            <a:solidFill>
              <a:srgbClr val="FFDE59"/>
            </a:solidFill>
          </p:spPr>
          <p:txBody>
            <a:bodyPr/>
            <a:lstStyle/>
            <a:p>
              <a:endParaRPr lang="en-US"/>
            </a:p>
          </p:txBody>
        </p:sp>
        <p:sp>
          <p:nvSpPr>
            <p:cNvPr id="18" name="TextBox 18"/>
            <p:cNvSpPr txBox="1"/>
            <p:nvPr/>
          </p:nvSpPr>
          <p:spPr>
            <a:xfrm>
              <a:off x="0" y="-9525"/>
              <a:ext cx="1980176" cy="248514"/>
            </a:xfrm>
            <a:prstGeom prst="rect">
              <a:avLst/>
            </a:prstGeom>
          </p:spPr>
          <p:txBody>
            <a:bodyPr lIns="50800" tIns="50800" rIns="50800" bIns="50800" rtlCol="0" anchor="ctr"/>
            <a:lstStyle/>
            <a:p>
              <a:pPr algn="ctr">
                <a:lnSpc>
                  <a:spcPts val="2160"/>
                </a:lnSpc>
              </a:pPr>
              <a:endParaRPr/>
            </a:p>
          </p:txBody>
        </p:sp>
      </p:grpSp>
      <p:sp>
        <p:nvSpPr>
          <p:cNvPr id="19" name="Freeform 19"/>
          <p:cNvSpPr/>
          <p:nvPr/>
        </p:nvSpPr>
        <p:spPr>
          <a:xfrm>
            <a:off x="10436607" y="3070632"/>
            <a:ext cx="7266835" cy="5183021"/>
          </a:xfrm>
          <a:custGeom>
            <a:avLst/>
            <a:gdLst/>
            <a:ahLst/>
            <a:cxnLst/>
            <a:rect l="l" t="t" r="r" b="b"/>
            <a:pathLst>
              <a:path w="7266835" h="5183021">
                <a:moveTo>
                  <a:pt x="0" y="0"/>
                </a:moveTo>
                <a:lnTo>
                  <a:pt x="7266835" y="0"/>
                </a:lnTo>
                <a:lnTo>
                  <a:pt x="7266835" y="5183020"/>
                </a:lnTo>
                <a:lnTo>
                  <a:pt x="0" y="5183020"/>
                </a:lnTo>
                <a:lnTo>
                  <a:pt x="0" y="0"/>
                </a:lnTo>
                <a:close/>
              </a:path>
            </a:pathLst>
          </a:custGeom>
          <a:blipFill>
            <a:blip r:embed="rId3"/>
            <a:stretch>
              <a:fillRect t="-2530" b="-2547"/>
            </a:stretch>
          </a:blipFill>
        </p:spPr>
        <p:txBody>
          <a:bodyPr/>
          <a:lstStyle/>
          <a:p>
            <a:endParaRPr lang="en-US"/>
          </a:p>
        </p:txBody>
      </p:sp>
      <p:sp>
        <p:nvSpPr>
          <p:cNvPr id="20" name="Freeform 20"/>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1"/>
          <p:cNvSpPr txBox="1"/>
          <p:nvPr/>
        </p:nvSpPr>
        <p:spPr>
          <a:xfrm>
            <a:off x="9144000" y="1068767"/>
            <a:ext cx="7814832" cy="715401"/>
          </a:xfrm>
          <a:prstGeom prst="rect">
            <a:avLst/>
          </a:prstGeom>
        </p:spPr>
        <p:txBody>
          <a:bodyPr lIns="0" tIns="0" rIns="0" bIns="0" rtlCol="0" anchor="t">
            <a:spAutoFit/>
          </a:bodyPr>
          <a:lstStyle/>
          <a:p>
            <a:pPr marL="0" lvl="0" indent="0" algn="ctr" rtl="1">
              <a:lnSpc>
                <a:spcPts val="5608"/>
              </a:lnSpc>
              <a:spcBef>
                <a:spcPct val="0"/>
              </a:spcBef>
            </a:pPr>
            <a:r>
              <a:rPr lang="en-US" sz="4368" u="none" strike="noStrike" spc="-20">
                <a:solidFill>
                  <a:srgbClr val="095277"/>
                </a:solidFill>
                <a:latin typeface="Almarai Bold"/>
                <a:ea typeface="Almarai Bold"/>
                <a:cs typeface="Almarai Bold"/>
                <a:sym typeface="Almarai Bold"/>
              </a:rPr>
              <a:t>2</a:t>
            </a:r>
            <a:r>
              <a:rPr lang="ar-EG" sz="4368" u="none" strike="noStrike" spc="-20">
                <a:solidFill>
                  <a:srgbClr val="095277"/>
                </a:solidFill>
                <a:latin typeface="Almarai Bold"/>
                <a:ea typeface="Almarai Bold"/>
                <a:cs typeface="Almarai Bold"/>
                <a:sym typeface="Almarai Bold"/>
                <a:rtl/>
              </a:rPr>
              <a:t>-	الاستراتيجية النشطة</a:t>
            </a:r>
          </a:p>
        </p:txBody>
      </p:sp>
      <p:sp>
        <p:nvSpPr>
          <p:cNvPr id="22" name="Freeform 22"/>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144000" y="3184213"/>
            <a:ext cx="7618408" cy="5131615"/>
            <a:chOff x="0" y="0"/>
            <a:chExt cx="2006494" cy="1351536"/>
          </a:xfrm>
        </p:grpSpPr>
        <p:sp>
          <p:nvSpPr>
            <p:cNvPr id="3" name="Freeform 3"/>
            <p:cNvSpPr/>
            <p:nvPr/>
          </p:nvSpPr>
          <p:spPr>
            <a:xfrm>
              <a:off x="0" y="0"/>
              <a:ext cx="2006494" cy="1351536"/>
            </a:xfrm>
            <a:custGeom>
              <a:avLst/>
              <a:gdLst/>
              <a:ahLst/>
              <a:cxnLst/>
              <a:rect l="l" t="t" r="r" b="b"/>
              <a:pathLst>
                <a:path w="2006494" h="1351536">
                  <a:moveTo>
                    <a:pt x="11178" y="0"/>
                  </a:moveTo>
                  <a:lnTo>
                    <a:pt x="1995316" y="0"/>
                  </a:lnTo>
                  <a:cubicBezTo>
                    <a:pt x="2001490" y="0"/>
                    <a:pt x="2006494" y="5005"/>
                    <a:pt x="2006494" y="11178"/>
                  </a:cubicBezTo>
                  <a:lnTo>
                    <a:pt x="2006494" y="1340358"/>
                  </a:lnTo>
                  <a:cubicBezTo>
                    <a:pt x="2006494" y="1346532"/>
                    <a:pt x="2001490" y="1351536"/>
                    <a:pt x="1995316" y="1351536"/>
                  </a:cubicBezTo>
                  <a:lnTo>
                    <a:pt x="11178" y="1351536"/>
                  </a:lnTo>
                  <a:cubicBezTo>
                    <a:pt x="5005" y="1351536"/>
                    <a:pt x="0" y="1346532"/>
                    <a:pt x="0" y="1340358"/>
                  </a:cubicBezTo>
                  <a:lnTo>
                    <a:pt x="0" y="11178"/>
                  </a:lnTo>
                  <a:cubicBezTo>
                    <a:pt x="0" y="5005"/>
                    <a:pt x="5005" y="0"/>
                    <a:pt x="11178"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2006494" cy="1361061"/>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6338325" y="2765443"/>
            <a:ext cx="600935" cy="837540"/>
          </a:xfrm>
          <a:custGeom>
            <a:avLst/>
            <a:gdLst/>
            <a:ahLst/>
            <a:cxnLst/>
            <a:rect l="l" t="t" r="r" b="b"/>
            <a:pathLst>
              <a:path w="600935" h="837540">
                <a:moveTo>
                  <a:pt x="0" y="0"/>
                </a:moveTo>
                <a:lnTo>
                  <a:pt x="600935" y="0"/>
                </a:lnTo>
                <a:lnTo>
                  <a:pt x="600935" y="837540"/>
                </a:lnTo>
                <a:lnTo>
                  <a:pt x="0" y="83754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7" name="TextBox 7"/>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6</a:t>
            </a:r>
          </a:p>
        </p:txBody>
      </p:sp>
      <p:sp>
        <p:nvSpPr>
          <p:cNvPr id="8" name="TextBox 8"/>
          <p:cNvSpPr txBox="1"/>
          <p:nvPr/>
        </p:nvSpPr>
        <p:spPr>
          <a:xfrm>
            <a:off x="9313613" y="3241948"/>
            <a:ext cx="7070971" cy="4615180"/>
          </a:xfrm>
          <a:prstGeom prst="rect">
            <a:avLst/>
          </a:prstGeom>
        </p:spPr>
        <p:txBody>
          <a:bodyPr lIns="0" tIns="0" rIns="0" bIns="0" rtlCol="0" anchor="t">
            <a:spAutoFit/>
          </a:bodyPr>
          <a:lstStyle/>
          <a:p>
            <a:pPr algn="r" rtl="1">
              <a:lnSpc>
                <a:spcPts val="4640"/>
              </a:lnSpc>
            </a:pPr>
            <a:r>
              <a:rPr lang="ar-EG" sz="2900">
                <a:solidFill>
                  <a:srgbClr val="000000"/>
                </a:solidFill>
                <a:latin typeface="Almarai Bold"/>
                <a:ea typeface="Almarai Bold"/>
                <a:cs typeface="Almarai Bold"/>
                <a:sym typeface="Almarai Bold"/>
                <a:rtl/>
              </a:rPr>
              <a:t>تتضمن استراتيجية الابتكار التفاعلي الاستجابة لتغيرات السوق وطلبات العملاء بعد حدوثها. فبدلًا من البحث عن فرص جديدة، تقوم المنظمات التي تستخدم هذا النهج بتعديل منتجاتها أو خدماتها لتلبية الاحتياجات المتطورة للسوق. يتميز الابتكار التفاعلي بمراقبة المنافسين وتحليل الاتجاهات والتكيف بسرعة للبقاء على صلة في البيئة الديناميكية. </a:t>
            </a:r>
          </a:p>
        </p:txBody>
      </p:sp>
      <p:sp>
        <p:nvSpPr>
          <p:cNvPr id="9" name="Freeform 9"/>
          <p:cNvSpPr/>
          <p:nvPr/>
        </p:nvSpPr>
        <p:spPr>
          <a:xfrm>
            <a:off x="1641871" y="2765443"/>
            <a:ext cx="5223340" cy="5073242"/>
          </a:xfrm>
          <a:custGeom>
            <a:avLst/>
            <a:gdLst/>
            <a:ahLst/>
            <a:cxnLst/>
            <a:rect l="l" t="t" r="r" b="b"/>
            <a:pathLst>
              <a:path w="5223340" h="5073242">
                <a:moveTo>
                  <a:pt x="0" y="0"/>
                </a:moveTo>
                <a:lnTo>
                  <a:pt x="5223340" y="0"/>
                </a:lnTo>
                <a:lnTo>
                  <a:pt x="5223340" y="5073242"/>
                </a:lnTo>
                <a:lnTo>
                  <a:pt x="0" y="5073242"/>
                </a:lnTo>
                <a:lnTo>
                  <a:pt x="0" y="0"/>
                </a:lnTo>
                <a:close/>
              </a:path>
            </a:pathLst>
          </a:custGeom>
          <a:blipFill>
            <a:blip r:embed="rId3"/>
            <a:stretch>
              <a:fillRect l="-17352" t="-13600" r="-6665" b="-14086"/>
            </a:stretch>
          </a:blipFill>
        </p:spPr>
        <p:txBody>
          <a:bodyPr/>
          <a:lstStyle/>
          <a:p>
            <a:endParaRPr lang="en-US"/>
          </a:p>
        </p:txBody>
      </p:sp>
      <p:sp>
        <p:nvSpPr>
          <p:cNvPr id="10" name="TextBox 10"/>
          <p:cNvSpPr txBox="1"/>
          <p:nvPr/>
        </p:nvSpPr>
        <p:spPr>
          <a:xfrm>
            <a:off x="2149455" y="8112502"/>
            <a:ext cx="4208172" cy="368550"/>
          </a:xfrm>
          <a:prstGeom prst="rect">
            <a:avLst/>
          </a:prstGeom>
        </p:spPr>
        <p:txBody>
          <a:bodyPr lIns="0" tIns="0" rIns="0" bIns="0" rtlCol="0" anchor="t">
            <a:spAutoFit/>
          </a:bodyPr>
          <a:lstStyle/>
          <a:p>
            <a:pPr algn="just" rtl="1">
              <a:lnSpc>
                <a:spcPts val="2822"/>
              </a:lnSpc>
            </a:pPr>
            <a:r>
              <a:rPr lang="en-US" sz="2197">
                <a:solidFill>
                  <a:srgbClr val="000000"/>
                </a:solidFill>
                <a:latin typeface="Almarai Bold"/>
                <a:ea typeface="Almarai Bold"/>
                <a:cs typeface="Almarai Bold"/>
                <a:sym typeface="Almarai Bold"/>
              </a:rPr>
              <a:t>OPPO</a:t>
            </a:r>
            <a:r>
              <a:rPr lang="ar-EG" sz="2197">
                <a:solidFill>
                  <a:srgbClr val="000000"/>
                </a:solidFill>
                <a:latin typeface="Almarai Bold"/>
                <a:ea typeface="Almarai Bold"/>
                <a:cs typeface="Almarai Bold"/>
                <a:sym typeface="Almarai Bold"/>
                <a:rtl/>
              </a:rPr>
              <a:t> بدأت بالاستراتيجية التفاعلية</a:t>
            </a:r>
          </a:p>
        </p:txBody>
      </p:sp>
      <p:sp>
        <p:nvSpPr>
          <p:cNvPr id="11" name="Freeform 11"/>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9086850" y="1068767"/>
            <a:ext cx="8172450" cy="715401"/>
          </a:xfrm>
          <a:prstGeom prst="rect">
            <a:avLst/>
          </a:prstGeom>
        </p:spPr>
        <p:txBody>
          <a:bodyPr lIns="0" tIns="0" rIns="0" bIns="0" rtlCol="0" anchor="t">
            <a:spAutoFit/>
          </a:bodyPr>
          <a:lstStyle/>
          <a:p>
            <a:pPr marL="0" lvl="0" indent="0" algn="ctr" rtl="1">
              <a:lnSpc>
                <a:spcPts val="5608"/>
              </a:lnSpc>
              <a:spcBef>
                <a:spcPct val="0"/>
              </a:spcBef>
            </a:pPr>
            <a:r>
              <a:rPr lang="en-US" sz="4368" u="none" strike="noStrike" spc="-20">
                <a:solidFill>
                  <a:srgbClr val="095277"/>
                </a:solidFill>
                <a:latin typeface="Almarai Bold"/>
                <a:ea typeface="Almarai Bold"/>
                <a:cs typeface="Almarai Bold"/>
                <a:sym typeface="Almarai Bold"/>
              </a:rPr>
              <a:t>3</a:t>
            </a:r>
            <a:r>
              <a:rPr lang="ar-EG" sz="4368" u="none" strike="noStrike" spc="-20">
                <a:solidFill>
                  <a:srgbClr val="095277"/>
                </a:solidFill>
                <a:latin typeface="Almarai Bold"/>
                <a:ea typeface="Almarai Bold"/>
                <a:cs typeface="Almarai Bold"/>
                <a:sym typeface="Almarai Bold"/>
                <a:rtl/>
              </a:rPr>
              <a:t>-	الاستراتيجية التفاعلية</a:t>
            </a:r>
          </a:p>
        </p:txBody>
      </p:sp>
      <p:sp>
        <p:nvSpPr>
          <p:cNvPr id="13" name="Freeform 13"/>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9313613" y="3184213"/>
            <a:ext cx="7448796" cy="4143732"/>
            <a:chOff x="0" y="0"/>
            <a:chExt cx="1961823" cy="1091353"/>
          </a:xfrm>
        </p:grpSpPr>
        <p:sp>
          <p:nvSpPr>
            <p:cNvPr id="3" name="Freeform 3"/>
            <p:cNvSpPr/>
            <p:nvPr/>
          </p:nvSpPr>
          <p:spPr>
            <a:xfrm>
              <a:off x="0" y="0"/>
              <a:ext cx="1961823" cy="1091353"/>
            </a:xfrm>
            <a:custGeom>
              <a:avLst/>
              <a:gdLst/>
              <a:ahLst/>
              <a:cxnLst/>
              <a:rect l="l" t="t" r="r" b="b"/>
              <a:pathLst>
                <a:path w="1961823" h="1091353">
                  <a:moveTo>
                    <a:pt x="11433" y="0"/>
                  </a:moveTo>
                  <a:lnTo>
                    <a:pt x="1950390" y="0"/>
                  </a:lnTo>
                  <a:cubicBezTo>
                    <a:pt x="1953422" y="0"/>
                    <a:pt x="1956330" y="1205"/>
                    <a:pt x="1958474" y="3349"/>
                  </a:cubicBezTo>
                  <a:cubicBezTo>
                    <a:pt x="1960618" y="5493"/>
                    <a:pt x="1961823" y="8401"/>
                    <a:pt x="1961823" y="11433"/>
                  </a:cubicBezTo>
                  <a:lnTo>
                    <a:pt x="1961823" y="1079920"/>
                  </a:lnTo>
                  <a:cubicBezTo>
                    <a:pt x="1961823" y="1086234"/>
                    <a:pt x="1956704" y="1091353"/>
                    <a:pt x="1950390" y="1091353"/>
                  </a:cubicBezTo>
                  <a:lnTo>
                    <a:pt x="11433" y="1091353"/>
                  </a:lnTo>
                  <a:cubicBezTo>
                    <a:pt x="5119" y="1091353"/>
                    <a:pt x="0" y="1086234"/>
                    <a:pt x="0" y="1079920"/>
                  </a:cubicBezTo>
                  <a:lnTo>
                    <a:pt x="0" y="11433"/>
                  </a:lnTo>
                  <a:cubicBezTo>
                    <a:pt x="0" y="5119"/>
                    <a:pt x="5119" y="0"/>
                    <a:pt x="11433" y="0"/>
                  </a:cubicBezTo>
                  <a:close/>
                </a:path>
              </a:pathLst>
            </a:custGeom>
            <a:solidFill>
              <a:srgbClr val="F9FCFF"/>
            </a:solidFill>
            <a:ln w="19050" cap="sq">
              <a:solidFill>
                <a:srgbClr val="0F9ED5"/>
              </a:solidFill>
              <a:prstDash val="lgDash"/>
              <a:miter/>
            </a:ln>
          </p:spPr>
          <p:txBody>
            <a:bodyPr/>
            <a:lstStyle/>
            <a:p>
              <a:endParaRPr lang="en-US"/>
            </a:p>
          </p:txBody>
        </p:sp>
        <p:sp>
          <p:nvSpPr>
            <p:cNvPr id="4" name="TextBox 4"/>
            <p:cNvSpPr txBox="1"/>
            <p:nvPr/>
          </p:nvSpPr>
          <p:spPr>
            <a:xfrm>
              <a:off x="0" y="-9525"/>
              <a:ext cx="1961823" cy="1100878"/>
            </a:xfrm>
            <a:prstGeom prst="rect">
              <a:avLst/>
            </a:prstGeom>
          </p:spPr>
          <p:txBody>
            <a:bodyPr lIns="50800" tIns="50800" rIns="50800" bIns="50800" rtlCol="0" anchor="ctr"/>
            <a:lstStyle/>
            <a:p>
              <a:pPr algn="ctr">
                <a:lnSpc>
                  <a:spcPts val="2160"/>
                </a:lnSpc>
              </a:pPr>
              <a:endParaRPr/>
            </a:p>
          </p:txBody>
        </p:sp>
      </p:grpSp>
      <p:sp>
        <p:nvSpPr>
          <p:cNvPr id="5" name="Freeform 5"/>
          <p:cNvSpPr/>
          <p:nvPr/>
        </p:nvSpPr>
        <p:spPr>
          <a:xfrm>
            <a:off x="16338325" y="2765443"/>
            <a:ext cx="600935" cy="837540"/>
          </a:xfrm>
          <a:custGeom>
            <a:avLst/>
            <a:gdLst/>
            <a:ahLst/>
            <a:cxnLst/>
            <a:rect l="l" t="t" r="r" b="b"/>
            <a:pathLst>
              <a:path w="600935" h="837540">
                <a:moveTo>
                  <a:pt x="0" y="0"/>
                </a:moveTo>
                <a:lnTo>
                  <a:pt x="600935" y="0"/>
                </a:lnTo>
                <a:lnTo>
                  <a:pt x="600935" y="837540"/>
                </a:lnTo>
                <a:lnTo>
                  <a:pt x="0" y="837540"/>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1028700" y="1912706"/>
            <a:ext cx="6466221" cy="6654548"/>
            <a:chOff x="0" y="0"/>
            <a:chExt cx="1193660" cy="1228425"/>
          </a:xfrm>
        </p:grpSpPr>
        <p:sp>
          <p:nvSpPr>
            <p:cNvPr id="7" name="Freeform 7"/>
            <p:cNvSpPr/>
            <p:nvPr/>
          </p:nvSpPr>
          <p:spPr>
            <a:xfrm>
              <a:off x="0" y="0"/>
              <a:ext cx="1193660" cy="1228425"/>
            </a:xfrm>
            <a:custGeom>
              <a:avLst/>
              <a:gdLst/>
              <a:ahLst/>
              <a:cxnLst/>
              <a:rect l="l" t="t" r="r" b="b"/>
              <a:pathLst>
                <a:path w="1193660" h="1228425">
                  <a:moveTo>
                    <a:pt x="596830" y="0"/>
                  </a:moveTo>
                  <a:cubicBezTo>
                    <a:pt x="267210" y="0"/>
                    <a:pt x="0" y="274992"/>
                    <a:pt x="0" y="614212"/>
                  </a:cubicBezTo>
                  <a:cubicBezTo>
                    <a:pt x="0" y="953432"/>
                    <a:pt x="267210" y="1228425"/>
                    <a:pt x="596830" y="1228425"/>
                  </a:cubicBezTo>
                  <a:cubicBezTo>
                    <a:pt x="926450" y="1228425"/>
                    <a:pt x="1193660" y="953432"/>
                    <a:pt x="1193660" y="614212"/>
                  </a:cubicBezTo>
                  <a:cubicBezTo>
                    <a:pt x="1193660" y="274992"/>
                    <a:pt x="926450" y="0"/>
                    <a:pt x="596830" y="0"/>
                  </a:cubicBezTo>
                  <a:close/>
                </a:path>
              </a:pathLst>
            </a:custGeom>
            <a:solidFill>
              <a:srgbClr val="FFDE59"/>
            </a:solidFill>
          </p:spPr>
          <p:txBody>
            <a:bodyPr/>
            <a:lstStyle/>
            <a:p>
              <a:endParaRPr lang="en-US"/>
            </a:p>
          </p:txBody>
        </p:sp>
        <p:sp>
          <p:nvSpPr>
            <p:cNvPr id="8" name="TextBox 8"/>
            <p:cNvSpPr txBox="1"/>
            <p:nvPr/>
          </p:nvSpPr>
          <p:spPr>
            <a:xfrm>
              <a:off x="111906" y="105640"/>
              <a:ext cx="969849" cy="1007620"/>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1435642" y="2162441"/>
            <a:ext cx="6404812" cy="640481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32495" t="-10108" r="-32495"/>
              </a:stretch>
            </a:blipFill>
          </p:spPr>
          <p:txBody>
            <a:bodyPr/>
            <a:lstStyle/>
            <a:p>
              <a:endParaRPr lang="en-US"/>
            </a:p>
          </p:txBody>
        </p:sp>
      </p:grpSp>
      <p:sp>
        <p:nvSpPr>
          <p:cNvPr id="11" name="TextBox 11"/>
          <p:cNvSpPr txBox="1"/>
          <p:nvPr/>
        </p:nvSpPr>
        <p:spPr>
          <a:xfrm>
            <a:off x="6149340" y="9665494"/>
            <a:ext cx="5989320" cy="276225"/>
          </a:xfrm>
          <a:prstGeom prst="rect">
            <a:avLst/>
          </a:prstGeom>
        </p:spPr>
        <p:txBody>
          <a:bodyPr lIns="0" tIns="0" rIns="0" bIns="0" rtlCol="0" anchor="t">
            <a:spAutoFit/>
          </a:bodyPr>
          <a:lstStyle/>
          <a:p>
            <a:pPr algn="ctr">
              <a:lnSpc>
                <a:spcPts val="2160"/>
              </a:lnSpc>
            </a:pPr>
            <a:r>
              <a:rPr lang="en-US" sz="1800" spc="-8">
                <a:solidFill>
                  <a:srgbClr val="898989"/>
                </a:solidFill>
                <a:latin typeface="Almarai"/>
                <a:ea typeface="Almarai"/>
                <a:cs typeface="Almarai"/>
                <a:sym typeface="Almarai"/>
              </a:rPr>
              <a:t>edarah.net  </a:t>
            </a:r>
            <a:r>
              <a:rPr lang="ar-EG" sz="1800" spc="-8">
                <a:solidFill>
                  <a:srgbClr val="898989"/>
                </a:solidFill>
                <a:latin typeface="Almarai"/>
                <a:ea typeface="Almarai"/>
                <a:cs typeface="Almarai"/>
                <a:sym typeface="Almarai"/>
                <a:rtl/>
              </a:rPr>
              <a:t>الابتكار - الشميمري</a:t>
            </a:r>
            <a:r>
              <a:rPr lang="en-US" sz="1800" spc="-8">
                <a:solidFill>
                  <a:srgbClr val="898989"/>
                </a:solidFill>
                <a:latin typeface="Almarai"/>
                <a:ea typeface="Almarai"/>
                <a:cs typeface="Almarai"/>
                <a:sym typeface="Almarai"/>
              </a:rPr>
              <a:t> </a:t>
            </a:r>
          </a:p>
        </p:txBody>
      </p:sp>
      <p:sp>
        <p:nvSpPr>
          <p:cNvPr id="12" name="TextBox 12"/>
          <p:cNvSpPr txBox="1"/>
          <p:nvPr/>
        </p:nvSpPr>
        <p:spPr>
          <a:xfrm>
            <a:off x="13007340" y="9665494"/>
            <a:ext cx="3931920" cy="276225"/>
          </a:xfrm>
          <a:prstGeom prst="rect">
            <a:avLst/>
          </a:prstGeom>
        </p:spPr>
        <p:txBody>
          <a:bodyPr lIns="0" tIns="0" rIns="0" bIns="0" rtlCol="0" anchor="t">
            <a:spAutoFit/>
          </a:bodyPr>
          <a:lstStyle/>
          <a:p>
            <a:pPr algn="r">
              <a:lnSpc>
                <a:spcPts val="2160"/>
              </a:lnSpc>
            </a:pPr>
            <a:r>
              <a:rPr lang="en-US" sz="1800" spc="-8">
                <a:solidFill>
                  <a:srgbClr val="898989"/>
                </a:solidFill>
                <a:latin typeface="Almarai"/>
                <a:ea typeface="Almarai"/>
                <a:cs typeface="Almarai"/>
                <a:sym typeface="Almarai"/>
              </a:rPr>
              <a:t>6</a:t>
            </a:r>
          </a:p>
        </p:txBody>
      </p:sp>
      <p:sp>
        <p:nvSpPr>
          <p:cNvPr id="13" name="TextBox 13"/>
          <p:cNvSpPr txBox="1"/>
          <p:nvPr/>
        </p:nvSpPr>
        <p:spPr>
          <a:xfrm>
            <a:off x="9780444" y="3365627"/>
            <a:ext cx="6557881" cy="3503523"/>
          </a:xfrm>
          <a:prstGeom prst="rect">
            <a:avLst/>
          </a:prstGeom>
        </p:spPr>
        <p:txBody>
          <a:bodyPr lIns="0" tIns="0" rIns="0" bIns="0" rtlCol="0" anchor="t">
            <a:spAutoFit/>
          </a:bodyPr>
          <a:lstStyle/>
          <a:p>
            <a:pPr algn="r" rtl="1">
              <a:lnSpc>
                <a:spcPts val="4582"/>
              </a:lnSpc>
            </a:pPr>
            <a:r>
              <a:rPr lang="ar-SA" sz="2900" dirty="0">
                <a:solidFill>
                  <a:srgbClr val="000000"/>
                </a:solidFill>
                <a:latin typeface="Almarai Bold"/>
                <a:ea typeface="Almarai Bold"/>
                <a:cs typeface="Almarai Bold"/>
                <a:sym typeface="Almarai Bold"/>
                <a:rtl/>
              </a:rPr>
              <a:t>تتصف</a:t>
            </a:r>
            <a:r>
              <a:rPr lang="ar-EG" sz="2900" dirty="0">
                <a:solidFill>
                  <a:srgbClr val="000000"/>
                </a:solidFill>
                <a:latin typeface="Almarai Bold"/>
                <a:ea typeface="Almarai Bold"/>
                <a:cs typeface="Almarai Bold"/>
                <a:sym typeface="Almarai Bold"/>
                <a:rtl/>
              </a:rPr>
              <a:t> استراتيجية الابتكار السلبي بنهج حذر ومتحفظ تجاه الابتكار. إذ تميل المنظمات التي تتبنى هذه الاستراتيجية إلى مراقبة اتجاهات السوق وتطوراته، لكنها تتردد في المشاركة بنشاط أو المخاطرة في عملية الابتكار.</a:t>
            </a:r>
          </a:p>
        </p:txBody>
      </p:sp>
      <p:sp>
        <p:nvSpPr>
          <p:cNvPr id="14" name="Freeform 14"/>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9320066" y="1068767"/>
            <a:ext cx="7478637" cy="715401"/>
          </a:xfrm>
          <a:prstGeom prst="rect">
            <a:avLst/>
          </a:prstGeom>
        </p:spPr>
        <p:txBody>
          <a:bodyPr lIns="0" tIns="0" rIns="0" bIns="0" rtlCol="0" anchor="t">
            <a:spAutoFit/>
          </a:bodyPr>
          <a:lstStyle/>
          <a:p>
            <a:pPr marL="0" lvl="0" indent="0" algn="ctr" rtl="1">
              <a:lnSpc>
                <a:spcPts val="5608"/>
              </a:lnSpc>
              <a:spcBef>
                <a:spcPct val="0"/>
              </a:spcBef>
            </a:pPr>
            <a:r>
              <a:rPr lang="en-US" sz="4368" u="none" strike="noStrike" spc="-20">
                <a:solidFill>
                  <a:srgbClr val="095277"/>
                </a:solidFill>
                <a:latin typeface="Almarai Bold"/>
                <a:ea typeface="Almarai Bold"/>
                <a:cs typeface="Almarai Bold"/>
                <a:sym typeface="Almarai Bold"/>
              </a:rPr>
              <a:t>4</a:t>
            </a:r>
            <a:r>
              <a:rPr lang="ar-EG" sz="4368" u="none" strike="noStrike" spc="-20">
                <a:solidFill>
                  <a:srgbClr val="095277"/>
                </a:solidFill>
                <a:latin typeface="Almarai Bold"/>
                <a:ea typeface="Almarai Bold"/>
                <a:cs typeface="Almarai Bold"/>
                <a:sym typeface="Almarai Bold"/>
                <a:rtl/>
              </a:rPr>
              <a:t>-	الاستراتيجية السلبية</a:t>
            </a:r>
          </a:p>
        </p:txBody>
      </p:sp>
      <p:sp>
        <p:nvSpPr>
          <p:cNvPr id="16" name="TextBox 16"/>
          <p:cNvSpPr txBox="1"/>
          <p:nvPr/>
        </p:nvSpPr>
        <p:spPr>
          <a:xfrm>
            <a:off x="2048673" y="8889750"/>
            <a:ext cx="5178752" cy="368550"/>
          </a:xfrm>
          <a:prstGeom prst="rect">
            <a:avLst/>
          </a:prstGeom>
        </p:spPr>
        <p:txBody>
          <a:bodyPr lIns="0" tIns="0" rIns="0" bIns="0" rtlCol="0" anchor="t">
            <a:spAutoFit/>
          </a:bodyPr>
          <a:lstStyle/>
          <a:p>
            <a:pPr algn="just" rtl="1">
              <a:lnSpc>
                <a:spcPts val="2822"/>
              </a:lnSpc>
            </a:pPr>
            <a:r>
              <a:rPr lang="ar-EG" sz="2197">
                <a:solidFill>
                  <a:srgbClr val="000000"/>
                </a:solidFill>
                <a:latin typeface="Almarai Bold"/>
                <a:ea typeface="Almarai Bold"/>
                <a:cs typeface="Almarai Bold"/>
                <a:sym typeface="Almarai Bold"/>
                <a:rtl/>
              </a:rPr>
              <a:t>الاستراتيجية السلبية قد تؤدي إلى الإفلاس</a:t>
            </a:r>
          </a:p>
        </p:txBody>
      </p:sp>
      <p:sp>
        <p:nvSpPr>
          <p:cNvPr id="17" name="Freeform 17"/>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1014</Words>
  <Application>Microsoft Office PowerPoint</Application>
  <PresentationFormat>Custom</PresentationFormat>
  <Paragraphs>158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Arimo</vt:lpstr>
      <vt:lpstr>Almarai</vt:lpstr>
      <vt:lpstr>Arial</vt:lpstr>
      <vt:lpstr>Calibri</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السابع- استراتيجيات الابتكار.pptx</dc:title>
  <cp:lastModifiedBy>Office</cp:lastModifiedBy>
  <cp:revision>6</cp:revision>
  <dcterms:created xsi:type="dcterms:W3CDTF">2006-08-16T00:00:00Z</dcterms:created>
  <dcterms:modified xsi:type="dcterms:W3CDTF">2024-09-01T14:50:57Z</dcterms:modified>
  <dc:identifier>DAGPCBuPou8</dc:identifier>
</cp:coreProperties>
</file>