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8" r:id="rId2"/>
    <p:sldId id="277" r:id="rId3"/>
    <p:sldId id="268" r:id="rId4"/>
    <p:sldId id="275" r:id="rId5"/>
    <p:sldId id="274" r:id="rId6"/>
    <p:sldId id="273" r:id="rId7"/>
    <p:sldId id="272" r:id="rId8"/>
    <p:sldId id="271" r:id="rId9"/>
    <p:sldId id="270" r:id="rId10"/>
    <p:sldId id="279" r:id="rId11"/>
    <p:sldId id="278" r:id="rId12"/>
    <p:sldId id="269" r:id="rId13"/>
    <p:sldId id="280" r:id="rId14"/>
    <p:sldId id="282" r:id="rId15"/>
    <p:sldId id="281" r:id="rId16"/>
    <p:sldId id="283" r:id="rId17"/>
    <p:sldId id="284" r:id="rId18"/>
    <p:sldId id="285" r:id="rId19"/>
    <p:sldId id="286" r:id="rId20"/>
    <p:sldId id="287" r:id="rId21"/>
    <p:sldId id="288" r:id="rId22"/>
    <p:sldId id="290" r:id="rId23"/>
    <p:sldId id="291" r:id="rId24"/>
    <p:sldId id="289" r:id="rId25"/>
    <p:sldId id="292" r:id="rId2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نمط فاتح 1 - تمييز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7" d="100"/>
          <a:sy n="67" d="100"/>
        </p:scale>
        <p:origin x="-147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0E67EF9-D52C-491C-BC3F-FB399514820F}" type="doc">
      <dgm:prSet loTypeId="urn:microsoft.com/office/officeart/2005/8/layout/vProcess5" loCatId="process" qsTypeId="urn:microsoft.com/office/officeart/2005/8/quickstyle/simple1" qsCatId="simple" csTypeId="urn:microsoft.com/office/officeart/2005/8/colors/accent3_1" csCatId="accent3" phldr="1"/>
      <dgm:spPr/>
      <dgm:t>
        <a:bodyPr/>
        <a:lstStyle/>
        <a:p>
          <a:pPr rtl="1"/>
          <a:endParaRPr lang="ar-SA"/>
        </a:p>
      </dgm:t>
    </dgm:pt>
    <dgm:pt modelId="{477C6172-A0BE-4A8F-95CC-6CA63CF736EF}">
      <dgm:prSet phldrT="[نص]" custT="1"/>
      <dgm:spPr/>
      <dgm:t>
        <a:bodyPr/>
        <a:lstStyle/>
        <a:p>
          <a:pPr algn="r" rtl="1"/>
          <a:r>
            <a:rPr lang="ar-SA" sz="2400" b="1" dirty="0" smtClean="0">
              <a:solidFill>
                <a:schemeClr val="tx1"/>
              </a:solidFill>
            </a:rPr>
            <a:t>وهي تعني أن سلوك المبادر ناتج من عاملين رئيسين:</a:t>
          </a:r>
          <a:endParaRPr lang="ar-SA" sz="2400" b="1" dirty="0">
            <a:solidFill>
              <a:schemeClr val="tx1"/>
            </a:solidFill>
          </a:endParaRPr>
        </a:p>
      </dgm:t>
    </dgm:pt>
    <dgm:pt modelId="{A3BC8579-8E62-4369-8A07-24C79FB1A2EC}" type="parTrans" cxnId="{5A175803-8597-4CC3-8C0D-FA616C91FD0E}">
      <dgm:prSet/>
      <dgm:spPr/>
      <dgm:t>
        <a:bodyPr/>
        <a:lstStyle/>
        <a:p>
          <a:pPr rtl="1"/>
          <a:endParaRPr lang="ar-SA"/>
        </a:p>
      </dgm:t>
    </dgm:pt>
    <dgm:pt modelId="{6232FAEC-75F0-4C01-B398-C2DCF7C8FA06}" type="sibTrans" cxnId="{5A175803-8597-4CC3-8C0D-FA616C91FD0E}">
      <dgm:prSet/>
      <dgm:spPr>
        <a:solidFill>
          <a:schemeClr val="accent3">
            <a:lumMod val="40000"/>
            <a:lumOff val="60000"/>
            <a:alpha val="90000"/>
          </a:schemeClr>
        </a:solidFill>
      </dgm:spPr>
      <dgm:t>
        <a:bodyPr/>
        <a:lstStyle/>
        <a:p>
          <a:pPr rtl="1"/>
          <a:endParaRPr lang="ar-SA"/>
        </a:p>
      </dgm:t>
    </dgm:pt>
    <dgm:pt modelId="{AF24875E-A41C-45F0-938A-45684AF72A0F}">
      <dgm:prSet phldrT="[نص]" custT="1"/>
      <dgm:spPr/>
      <dgm:t>
        <a:bodyPr/>
        <a:lstStyle/>
        <a:p>
          <a:pPr algn="r" rtl="1"/>
          <a:r>
            <a:rPr lang="ar-SA" sz="2400" b="1" dirty="0" smtClean="0">
              <a:solidFill>
                <a:schemeClr val="tx2"/>
              </a:solidFill>
            </a:rPr>
            <a:t>1- الإحساس بالفرصة والناتج عن التفاعل بين السمات الشخصية للمبدع والقوى البيئية المؤثرة.</a:t>
          </a:r>
          <a:endParaRPr lang="ar-SA" sz="2400" b="1" dirty="0">
            <a:solidFill>
              <a:schemeClr val="tx2"/>
            </a:solidFill>
          </a:endParaRPr>
        </a:p>
      </dgm:t>
    </dgm:pt>
    <dgm:pt modelId="{47D8E60C-3EBA-41B1-8F42-5F9283735108}" type="parTrans" cxnId="{C1B4E7C4-21AE-4B7D-A1E2-0581981C8DF9}">
      <dgm:prSet/>
      <dgm:spPr/>
      <dgm:t>
        <a:bodyPr/>
        <a:lstStyle/>
        <a:p>
          <a:pPr rtl="1"/>
          <a:endParaRPr lang="ar-SA"/>
        </a:p>
      </dgm:t>
    </dgm:pt>
    <dgm:pt modelId="{10626443-1EE2-43D6-BAA3-DEFE76773AF3}" type="sibTrans" cxnId="{C1B4E7C4-21AE-4B7D-A1E2-0581981C8DF9}">
      <dgm:prSet/>
      <dgm:spPr>
        <a:solidFill>
          <a:schemeClr val="accent3">
            <a:lumMod val="40000"/>
            <a:lumOff val="60000"/>
            <a:alpha val="90000"/>
          </a:schemeClr>
        </a:solidFill>
      </dgm:spPr>
      <dgm:t>
        <a:bodyPr/>
        <a:lstStyle/>
        <a:p>
          <a:pPr rtl="1"/>
          <a:endParaRPr lang="ar-SA"/>
        </a:p>
      </dgm:t>
    </dgm:pt>
    <dgm:pt modelId="{A78A632C-AAA6-4300-8CEF-74B9A3475511}">
      <dgm:prSet phldrT="[نص]" custT="1"/>
      <dgm:spPr/>
      <dgm:t>
        <a:bodyPr/>
        <a:lstStyle/>
        <a:p>
          <a:pPr algn="r" rtl="1"/>
          <a:r>
            <a:rPr lang="ar-SA" sz="2400" b="1" dirty="0" smtClean="0">
              <a:solidFill>
                <a:schemeClr val="tx2"/>
              </a:solidFill>
            </a:rPr>
            <a:t>2- استغلال الفرصة والذي يتطلب امتلاك العديد من المهارات اللازمة لإدارة الموارد المتاحة.</a:t>
          </a:r>
          <a:endParaRPr lang="ar-SA" sz="2400" b="1" dirty="0">
            <a:solidFill>
              <a:schemeClr val="tx2"/>
            </a:solidFill>
          </a:endParaRPr>
        </a:p>
      </dgm:t>
    </dgm:pt>
    <dgm:pt modelId="{287A02AA-98EB-4FCD-B6D7-AAE170B71601}" type="parTrans" cxnId="{E1EB02F9-CB93-499D-BE1D-737C56F0CD1C}">
      <dgm:prSet/>
      <dgm:spPr/>
      <dgm:t>
        <a:bodyPr/>
        <a:lstStyle/>
        <a:p>
          <a:pPr rtl="1"/>
          <a:endParaRPr lang="ar-SA"/>
        </a:p>
      </dgm:t>
    </dgm:pt>
    <dgm:pt modelId="{EBD4EE52-57C6-4E0C-959E-6CBF7334BFB0}" type="sibTrans" cxnId="{E1EB02F9-CB93-499D-BE1D-737C56F0CD1C}">
      <dgm:prSet/>
      <dgm:spPr/>
      <dgm:t>
        <a:bodyPr/>
        <a:lstStyle/>
        <a:p>
          <a:pPr rtl="1"/>
          <a:endParaRPr lang="ar-SA"/>
        </a:p>
      </dgm:t>
    </dgm:pt>
    <dgm:pt modelId="{F5D3F457-3293-4DE6-87DC-DAED3DCF97BF}" type="pres">
      <dgm:prSet presAssocID="{D0E67EF9-D52C-491C-BC3F-FB399514820F}" presName="outerComposite" presStyleCnt="0">
        <dgm:presLayoutVars>
          <dgm:chMax val="5"/>
          <dgm:dir/>
          <dgm:resizeHandles val="exact"/>
        </dgm:presLayoutVars>
      </dgm:prSet>
      <dgm:spPr/>
      <dgm:t>
        <a:bodyPr/>
        <a:lstStyle/>
        <a:p>
          <a:pPr rtl="1"/>
          <a:endParaRPr lang="ar-SA"/>
        </a:p>
      </dgm:t>
    </dgm:pt>
    <dgm:pt modelId="{050AFE6A-2E23-410F-9A9A-75BAA542B29B}" type="pres">
      <dgm:prSet presAssocID="{D0E67EF9-D52C-491C-BC3F-FB399514820F}" presName="dummyMaxCanvas" presStyleCnt="0">
        <dgm:presLayoutVars/>
      </dgm:prSet>
      <dgm:spPr/>
    </dgm:pt>
    <dgm:pt modelId="{2DE3A3B0-10B9-4DA3-AC2B-4854E8B2E9EC}" type="pres">
      <dgm:prSet presAssocID="{D0E67EF9-D52C-491C-BC3F-FB399514820F}" presName="ThreeNodes_1" presStyleLbl="node1" presStyleIdx="0" presStyleCnt="3" custScaleY="64250">
        <dgm:presLayoutVars>
          <dgm:bulletEnabled val="1"/>
        </dgm:presLayoutVars>
      </dgm:prSet>
      <dgm:spPr/>
      <dgm:t>
        <a:bodyPr/>
        <a:lstStyle/>
        <a:p>
          <a:pPr rtl="1"/>
          <a:endParaRPr lang="ar-SA"/>
        </a:p>
      </dgm:t>
    </dgm:pt>
    <dgm:pt modelId="{56237013-63AE-403E-B53C-2393EB2C3544}" type="pres">
      <dgm:prSet presAssocID="{D0E67EF9-D52C-491C-BC3F-FB399514820F}" presName="ThreeNodes_2" presStyleLbl="node1" presStyleIdx="1" presStyleCnt="3" custScaleY="72465">
        <dgm:presLayoutVars>
          <dgm:bulletEnabled val="1"/>
        </dgm:presLayoutVars>
      </dgm:prSet>
      <dgm:spPr/>
      <dgm:t>
        <a:bodyPr/>
        <a:lstStyle/>
        <a:p>
          <a:pPr rtl="1"/>
          <a:endParaRPr lang="ar-SA"/>
        </a:p>
      </dgm:t>
    </dgm:pt>
    <dgm:pt modelId="{C66D0B8B-642A-4176-8EF2-F241BAF068AC}" type="pres">
      <dgm:prSet presAssocID="{D0E67EF9-D52C-491C-BC3F-FB399514820F}" presName="ThreeNodes_3" presStyleLbl="node1" presStyleIdx="2" presStyleCnt="3" custScaleY="71017">
        <dgm:presLayoutVars>
          <dgm:bulletEnabled val="1"/>
        </dgm:presLayoutVars>
      </dgm:prSet>
      <dgm:spPr/>
      <dgm:t>
        <a:bodyPr/>
        <a:lstStyle/>
        <a:p>
          <a:pPr rtl="1"/>
          <a:endParaRPr lang="ar-SA"/>
        </a:p>
      </dgm:t>
    </dgm:pt>
    <dgm:pt modelId="{F57A0371-52FD-45C7-BB2A-2F03409E7093}" type="pres">
      <dgm:prSet presAssocID="{D0E67EF9-D52C-491C-BC3F-FB399514820F}" presName="ThreeConn_1-2" presStyleLbl="fgAccFollowNode1" presStyleIdx="0" presStyleCnt="2">
        <dgm:presLayoutVars>
          <dgm:bulletEnabled val="1"/>
        </dgm:presLayoutVars>
      </dgm:prSet>
      <dgm:spPr/>
      <dgm:t>
        <a:bodyPr/>
        <a:lstStyle/>
        <a:p>
          <a:pPr rtl="1"/>
          <a:endParaRPr lang="ar-SA"/>
        </a:p>
      </dgm:t>
    </dgm:pt>
    <dgm:pt modelId="{CD6F1939-6A57-4A10-9650-EB56FA2F1CE2}" type="pres">
      <dgm:prSet presAssocID="{D0E67EF9-D52C-491C-BC3F-FB399514820F}" presName="ThreeConn_2-3" presStyleLbl="fgAccFollowNode1" presStyleIdx="1" presStyleCnt="2">
        <dgm:presLayoutVars>
          <dgm:bulletEnabled val="1"/>
        </dgm:presLayoutVars>
      </dgm:prSet>
      <dgm:spPr/>
      <dgm:t>
        <a:bodyPr/>
        <a:lstStyle/>
        <a:p>
          <a:pPr rtl="1"/>
          <a:endParaRPr lang="ar-SA"/>
        </a:p>
      </dgm:t>
    </dgm:pt>
    <dgm:pt modelId="{B89E500B-2380-4574-8782-0CE3C009D66F}" type="pres">
      <dgm:prSet presAssocID="{D0E67EF9-D52C-491C-BC3F-FB399514820F}" presName="ThreeNodes_1_text" presStyleLbl="node1" presStyleIdx="2" presStyleCnt="3">
        <dgm:presLayoutVars>
          <dgm:bulletEnabled val="1"/>
        </dgm:presLayoutVars>
      </dgm:prSet>
      <dgm:spPr/>
      <dgm:t>
        <a:bodyPr/>
        <a:lstStyle/>
        <a:p>
          <a:pPr rtl="1"/>
          <a:endParaRPr lang="ar-SA"/>
        </a:p>
      </dgm:t>
    </dgm:pt>
    <dgm:pt modelId="{815E41D4-0D59-435C-AAD6-05E2BF948893}" type="pres">
      <dgm:prSet presAssocID="{D0E67EF9-D52C-491C-BC3F-FB399514820F}" presName="ThreeNodes_2_text" presStyleLbl="node1" presStyleIdx="2" presStyleCnt="3">
        <dgm:presLayoutVars>
          <dgm:bulletEnabled val="1"/>
        </dgm:presLayoutVars>
      </dgm:prSet>
      <dgm:spPr/>
      <dgm:t>
        <a:bodyPr/>
        <a:lstStyle/>
        <a:p>
          <a:pPr rtl="1"/>
          <a:endParaRPr lang="ar-SA"/>
        </a:p>
      </dgm:t>
    </dgm:pt>
    <dgm:pt modelId="{3FB979F1-BF1E-4A32-A892-95024A422073}" type="pres">
      <dgm:prSet presAssocID="{D0E67EF9-D52C-491C-BC3F-FB399514820F}" presName="ThreeNodes_3_text" presStyleLbl="node1" presStyleIdx="2" presStyleCnt="3">
        <dgm:presLayoutVars>
          <dgm:bulletEnabled val="1"/>
        </dgm:presLayoutVars>
      </dgm:prSet>
      <dgm:spPr/>
      <dgm:t>
        <a:bodyPr/>
        <a:lstStyle/>
        <a:p>
          <a:pPr rtl="1"/>
          <a:endParaRPr lang="ar-SA"/>
        </a:p>
      </dgm:t>
    </dgm:pt>
  </dgm:ptLst>
  <dgm:cxnLst>
    <dgm:cxn modelId="{E1EB02F9-CB93-499D-BE1D-737C56F0CD1C}" srcId="{D0E67EF9-D52C-491C-BC3F-FB399514820F}" destId="{A78A632C-AAA6-4300-8CEF-74B9A3475511}" srcOrd="2" destOrd="0" parTransId="{287A02AA-98EB-4FCD-B6D7-AAE170B71601}" sibTransId="{EBD4EE52-57C6-4E0C-959E-6CBF7334BFB0}"/>
    <dgm:cxn modelId="{FCE64EEA-B703-49C0-9B8B-22CB66F8D46E}" type="presOf" srcId="{477C6172-A0BE-4A8F-95CC-6CA63CF736EF}" destId="{B89E500B-2380-4574-8782-0CE3C009D66F}" srcOrd="1" destOrd="0" presId="urn:microsoft.com/office/officeart/2005/8/layout/vProcess5"/>
    <dgm:cxn modelId="{5A175803-8597-4CC3-8C0D-FA616C91FD0E}" srcId="{D0E67EF9-D52C-491C-BC3F-FB399514820F}" destId="{477C6172-A0BE-4A8F-95CC-6CA63CF736EF}" srcOrd="0" destOrd="0" parTransId="{A3BC8579-8E62-4369-8A07-24C79FB1A2EC}" sibTransId="{6232FAEC-75F0-4C01-B398-C2DCF7C8FA06}"/>
    <dgm:cxn modelId="{1D75A8AE-19D8-4415-82C8-597CF7AFA845}" type="presOf" srcId="{A78A632C-AAA6-4300-8CEF-74B9A3475511}" destId="{3FB979F1-BF1E-4A32-A892-95024A422073}" srcOrd="1" destOrd="0" presId="urn:microsoft.com/office/officeart/2005/8/layout/vProcess5"/>
    <dgm:cxn modelId="{94916A48-F12B-4C7C-89F0-378E7CB11B1F}" type="presOf" srcId="{AF24875E-A41C-45F0-938A-45684AF72A0F}" destId="{815E41D4-0D59-435C-AAD6-05E2BF948893}" srcOrd="1" destOrd="0" presId="urn:microsoft.com/office/officeart/2005/8/layout/vProcess5"/>
    <dgm:cxn modelId="{A4896BD9-CE6D-4D67-85D2-428CBEEB7270}" type="presOf" srcId="{6232FAEC-75F0-4C01-B398-C2DCF7C8FA06}" destId="{F57A0371-52FD-45C7-BB2A-2F03409E7093}" srcOrd="0" destOrd="0" presId="urn:microsoft.com/office/officeart/2005/8/layout/vProcess5"/>
    <dgm:cxn modelId="{4A1CF0F1-5EC2-407E-8111-7C21EEB4EDCF}" type="presOf" srcId="{10626443-1EE2-43D6-BAA3-DEFE76773AF3}" destId="{CD6F1939-6A57-4A10-9650-EB56FA2F1CE2}" srcOrd="0" destOrd="0" presId="urn:microsoft.com/office/officeart/2005/8/layout/vProcess5"/>
    <dgm:cxn modelId="{C1B4E7C4-21AE-4B7D-A1E2-0581981C8DF9}" srcId="{D0E67EF9-D52C-491C-BC3F-FB399514820F}" destId="{AF24875E-A41C-45F0-938A-45684AF72A0F}" srcOrd="1" destOrd="0" parTransId="{47D8E60C-3EBA-41B1-8F42-5F9283735108}" sibTransId="{10626443-1EE2-43D6-BAA3-DEFE76773AF3}"/>
    <dgm:cxn modelId="{1D34609B-922A-433B-8AF5-69C1CF5351B9}" type="presOf" srcId="{AF24875E-A41C-45F0-938A-45684AF72A0F}" destId="{56237013-63AE-403E-B53C-2393EB2C3544}" srcOrd="0" destOrd="0" presId="urn:microsoft.com/office/officeart/2005/8/layout/vProcess5"/>
    <dgm:cxn modelId="{7E9FB87F-9A97-439D-9896-6278B4A151B7}" type="presOf" srcId="{477C6172-A0BE-4A8F-95CC-6CA63CF736EF}" destId="{2DE3A3B0-10B9-4DA3-AC2B-4854E8B2E9EC}" srcOrd="0" destOrd="0" presId="urn:microsoft.com/office/officeart/2005/8/layout/vProcess5"/>
    <dgm:cxn modelId="{9AB85331-CECA-4CD9-AEE6-79843CC7DD70}" type="presOf" srcId="{A78A632C-AAA6-4300-8CEF-74B9A3475511}" destId="{C66D0B8B-642A-4176-8EF2-F241BAF068AC}" srcOrd="0" destOrd="0" presId="urn:microsoft.com/office/officeart/2005/8/layout/vProcess5"/>
    <dgm:cxn modelId="{2A418458-E097-4D80-871F-FDC7453A301D}" type="presOf" srcId="{D0E67EF9-D52C-491C-BC3F-FB399514820F}" destId="{F5D3F457-3293-4DE6-87DC-DAED3DCF97BF}" srcOrd="0" destOrd="0" presId="urn:microsoft.com/office/officeart/2005/8/layout/vProcess5"/>
    <dgm:cxn modelId="{F37EEF25-945C-4622-8180-2CBB57BD891C}" type="presParOf" srcId="{F5D3F457-3293-4DE6-87DC-DAED3DCF97BF}" destId="{050AFE6A-2E23-410F-9A9A-75BAA542B29B}" srcOrd="0" destOrd="0" presId="urn:microsoft.com/office/officeart/2005/8/layout/vProcess5"/>
    <dgm:cxn modelId="{F4143919-53F7-44E9-B4E3-98ADC9AC44FA}" type="presParOf" srcId="{F5D3F457-3293-4DE6-87DC-DAED3DCF97BF}" destId="{2DE3A3B0-10B9-4DA3-AC2B-4854E8B2E9EC}" srcOrd="1" destOrd="0" presId="urn:microsoft.com/office/officeart/2005/8/layout/vProcess5"/>
    <dgm:cxn modelId="{05B87D34-DA9A-431E-9239-6BDCDC55E977}" type="presParOf" srcId="{F5D3F457-3293-4DE6-87DC-DAED3DCF97BF}" destId="{56237013-63AE-403E-B53C-2393EB2C3544}" srcOrd="2" destOrd="0" presId="urn:microsoft.com/office/officeart/2005/8/layout/vProcess5"/>
    <dgm:cxn modelId="{307EFFA8-D21D-4A17-9A78-351325CBAF98}" type="presParOf" srcId="{F5D3F457-3293-4DE6-87DC-DAED3DCF97BF}" destId="{C66D0B8B-642A-4176-8EF2-F241BAF068AC}" srcOrd="3" destOrd="0" presId="urn:microsoft.com/office/officeart/2005/8/layout/vProcess5"/>
    <dgm:cxn modelId="{06CFE0AB-1896-433F-A8DF-17F1663360C9}" type="presParOf" srcId="{F5D3F457-3293-4DE6-87DC-DAED3DCF97BF}" destId="{F57A0371-52FD-45C7-BB2A-2F03409E7093}" srcOrd="4" destOrd="0" presId="urn:microsoft.com/office/officeart/2005/8/layout/vProcess5"/>
    <dgm:cxn modelId="{9B8DC732-98C6-47E4-96D4-64AB0DF968E0}" type="presParOf" srcId="{F5D3F457-3293-4DE6-87DC-DAED3DCF97BF}" destId="{CD6F1939-6A57-4A10-9650-EB56FA2F1CE2}" srcOrd="5" destOrd="0" presId="urn:microsoft.com/office/officeart/2005/8/layout/vProcess5"/>
    <dgm:cxn modelId="{AA311EF2-D70F-4552-8DF4-AEA1E022633D}" type="presParOf" srcId="{F5D3F457-3293-4DE6-87DC-DAED3DCF97BF}" destId="{B89E500B-2380-4574-8782-0CE3C009D66F}" srcOrd="6" destOrd="0" presId="urn:microsoft.com/office/officeart/2005/8/layout/vProcess5"/>
    <dgm:cxn modelId="{70E9BE25-2512-4807-ACDC-6033916A2A6A}" type="presParOf" srcId="{F5D3F457-3293-4DE6-87DC-DAED3DCF97BF}" destId="{815E41D4-0D59-435C-AAD6-05E2BF948893}" srcOrd="7" destOrd="0" presId="urn:microsoft.com/office/officeart/2005/8/layout/vProcess5"/>
    <dgm:cxn modelId="{BB6967E8-B26D-4B05-B8CB-4ABD0EB1825C}" type="presParOf" srcId="{F5D3F457-3293-4DE6-87DC-DAED3DCF97BF}" destId="{3FB979F1-BF1E-4A32-A892-95024A422073}" srcOrd="8" destOrd="0" presId="urn:microsoft.com/office/officeart/2005/8/layout/vProcess5"/>
  </dgm:cxnLst>
  <dgm:bg/>
  <dgm:whole/>
</dgm:dataModel>
</file>

<file path=ppt/diagrams/data2.xml><?xml version="1.0" encoding="utf-8"?>
<dgm:dataModel xmlns:dgm="http://schemas.openxmlformats.org/drawingml/2006/diagram" xmlns:a="http://schemas.openxmlformats.org/drawingml/2006/main">
  <dgm:ptLst>
    <dgm:pt modelId="{1A8E826E-7AFE-4756-92EE-AC234CAF5438}" type="doc">
      <dgm:prSet loTypeId="urn:microsoft.com/office/officeart/2005/8/layout/hList1" loCatId="list" qsTypeId="urn:microsoft.com/office/officeart/2005/8/quickstyle/simple1" qsCatId="simple" csTypeId="urn:microsoft.com/office/officeart/2005/8/colors/colorful3" csCatId="colorful" phldr="1"/>
      <dgm:spPr/>
      <dgm:t>
        <a:bodyPr/>
        <a:lstStyle/>
        <a:p>
          <a:pPr rtl="1"/>
          <a:endParaRPr lang="ar-SA"/>
        </a:p>
      </dgm:t>
    </dgm:pt>
    <dgm:pt modelId="{41C7B2DF-8D6A-4CAF-9BF5-CAC7089C6F86}">
      <dgm:prSet phldrT="[نص]" custT="1"/>
      <dgm:spPr/>
      <dgm:t>
        <a:bodyPr/>
        <a:lstStyle/>
        <a:p>
          <a:pPr rtl="1"/>
          <a:r>
            <a:rPr lang="ar-SA" sz="2800" b="1" dirty="0" smtClean="0">
              <a:solidFill>
                <a:schemeClr val="bg1"/>
              </a:solidFill>
            </a:rPr>
            <a:t>المجموعة الثالثة</a:t>
          </a:r>
          <a:endParaRPr lang="ar-SA" sz="2800" b="1" dirty="0">
            <a:solidFill>
              <a:schemeClr val="bg1"/>
            </a:solidFill>
          </a:endParaRPr>
        </a:p>
      </dgm:t>
    </dgm:pt>
    <dgm:pt modelId="{55B51BD1-D3C7-46D1-9842-D3C37ADC0657}" type="parTrans" cxnId="{4BB9E61A-EC3A-4ACC-975C-F77924081AF7}">
      <dgm:prSet/>
      <dgm:spPr/>
      <dgm:t>
        <a:bodyPr/>
        <a:lstStyle/>
        <a:p>
          <a:pPr rtl="1"/>
          <a:endParaRPr lang="ar-SA"/>
        </a:p>
      </dgm:t>
    </dgm:pt>
    <dgm:pt modelId="{D8A866B4-687F-4DE0-8446-206C22A5DD23}" type="sibTrans" cxnId="{4BB9E61A-EC3A-4ACC-975C-F77924081AF7}">
      <dgm:prSet/>
      <dgm:spPr/>
      <dgm:t>
        <a:bodyPr/>
        <a:lstStyle/>
        <a:p>
          <a:pPr rtl="1"/>
          <a:endParaRPr lang="ar-SA"/>
        </a:p>
      </dgm:t>
    </dgm:pt>
    <dgm:pt modelId="{30485FFA-88D3-4737-BC78-CF51CA0EA1F6}">
      <dgm:prSet phldrT="[نص]" custT="1"/>
      <dgm:spPr/>
      <dgm:t>
        <a:bodyPr/>
        <a:lstStyle/>
        <a:p>
          <a:pPr rtl="1"/>
          <a:r>
            <a:rPr lang="ar-SA" sz="2400" dirty="0" smtClean="0"/>
            <a:t>أصحاب خبرات متصلة يمتلكون ويديرون حالياً منشأة واحدة أو أكثر في وقت واحد تم امتلاكها إما عن طريق التأسيس أو عن طريق الشراء.</a:t>
          </a:r>
          <a:endParaRPr lang="ar-SA" sz="2400" dirty="0"/>
        </a:p>
      </dgm:t>
    </dgm:pt>
    <dgm:pt modelId="{68CBA124-14FA-4B6B-94BD-4D5E970BE0C5}" type="parTrans" cxnId="{F6F1CE74-B2CA-41C1-8532-3FD2DD8B033C}">
      <dgm:prSet/>
      <dgm:spPr/>
      <dgm:t>
        <a:bodyPr/>
        <a:lstStyle/>
        <a:p>
          <a:pPr rtl="1"/>
          <a:endParaRPr lang="ar-SA"/>
        </a:p>
      </dgm:t>
    </dgm:pt>
    <dgm:pt modelId="{B2F1CA25-0EBD-4316-9B44-4D23226AD73F}" type="sibTrans" cxnId="{F6F1CE74-B2CA-41C1-8532-3FD2DD8B033C}">
      <dgm:prSet/>
      <dgm:spPr/>
      <dgm:t>
        <a:bodyPr/>
        <a:lstStyle/>
        <a:p>
          <a:pPr rtl="1"/>
          <a:endParaRPr lang="ar-SA"/>
        </a:p>
      </dgm:t>
    </dgm:pt>
    <dgm:pt modelId="{A89D2A27-BFEB-4646-ABAF-57F0AAF24C89}">
      <dgm:prSet phldrT="[نص]" custT="1"/>
      <dgm:spPr/>
      <dgm:t>
        <a:bodyPr/>
        <a:lstStyle/>
        <a:p>
          <a:pPr rtl="1"/>
          <a:r>
            <a:rPr lang="ar-SA" sz="2800" b="1" dirty="0" smtClean="0">
              <a:solidFill>
                <a:schemeClr val="bg1"/>
              </a:solidFill>
            </a:rPr>
            <a:t>المجموعة الثانية</a:t>
          </a:r>
          <a:endParaRPr lang="ar-SA" sz="2800" b="1" dirty="0">
            <a:solidFill>
              <a:schemeClr val="bg1"/>
            </a:solidFill>
          </a:endParaRPr>
        </a:p>
      </dgm:t>
    </dgm:pt>
    <dgm:pt modelId="{AB8E9E55-291A-405C-BF94-7661F2950DAC}" type="parTrans" cxnId="{882F8F65-65BB-4F6D-9A75-4C54ACD6ACC0}">
      <dgm:prSet/>
      <dgm:spPr/>
      <dgm:t>
        <a:bodyPr/>
        <a:lstStyle/>
        <a:p>
          <a:pPr rtl="1"/>
          <a:endParaRPr lang="ar-SA"/>
        </a:p>
      </dgm:t>
    </dgm:pt>
    <dgm:pt modelId="{2AB8092D-7170-4AAC-8C4C-16D76DBC0DEA}" type="sibTrans" cxnId="{882F8F65-65BB-4F6D-9A75-4C54ACD6ACC0}">
      <dgm:prSet/>
      <dgm:spPr/>
      <dgm:t>
        <a:bodyPr/>
        <a:lstStyle/>
        <a:p>
          <a:pPr rtl="1"/>
          <a:endParaRPr lang="ar-SA"/>
        </a:p>
      </dgm:t>
    </dgm:pt>
    <dgm:pt modelId="{FA6227F9-351C-4E66-A280-BBE70D9E76B6}">
      <dgm:prSet phldrT="[نص]" custT="1"/>
      <dgm:spPr/>
      <dgm:t>
        <a:bodyPr/>
        <a:lstStyle/>
        <a:p>
          <a:pPr algn="ctr" rtl="1"/>
          <a:r>
            <a:rPr lang="ar-SA" sz="2400" dirty="0" smtClean="0"/>
            <a:t>أصحاب خبرات سابقة غير متصلة.سبق للفرد منهم أن امتلك منشأة ولكنه تخلص منها ويحاول الدخول مرة أخرى إلى دنيا الأعمال الصغيرة والمتوسطة.</a:t>
          </a:r>
          <a:endParaRPr lang="ar-SA" sz="2400" dirty="0"/>
        </a:p>
      </dgm:t>
    </dgm:pt>
    <dgm:pt modelId="{303E6EA0-7FF0-4286-8CA5-B12FA712DC34}" type="parTrans" cxnId="{83E0E81A-285B-4C3A-926E-5E479DE1FB4C}">
      <dgm:prSet/>
      <dgm:spPr/>
      <dgm:t>
        <a:bodyPr/>
        <a:lstStyle/>
        <a:p>
          <a:pPr rtl="1"/>
          <a:endParaRPr lang="ar-SA"/>
        </a:p>
      </dgm:t>
    </dgm:pt>
    <dgm:pt modelId="{FB4456B6-4978-42E7-94A7-1E0D2A823DAB}" type="sibTrans" cxnId="{83E0E81A-285B-4C3A-926E-5E479DE1FB4C}">
      <dgm:prSet/>
      <dgm:spPr/>
      <dgm:t>
        <a:bodyPr/>
        <a:lstStyle/>
        <a:p>
          <a:pPr rtl="1"/>
          <a:endParaRPr lang="ar-SA"/>
        </a:p>
      </dgm:t>
    </dgm:pt>
    <dgm:pt modelId="{452EDD78-16F6-4272-A59E-2FF538837DCD}">
      <dgm:prSet phldrT="[نص]" custT="1"/>
      <dgm:spPr/>
      <dgm:t>
        <a:bodyPr/>
        <a:lstStyle/>
        <a:p>
          <a:pPr rtl="1"/>
          <a:r>
            <a:rPr lang="ar-SA" sz="2800" b="1" dirty="0" smtClean="0">
              <a:solidFill>
                <a:schemeClr val="bg1"/>
              </a:solidFill>
            </a:rPr>
            <a:t>المجموعة الأولى</a:t>
          </a:r>
          <a:endParaRPr lang="ar-SA" sz="2800" b="1" dirty="0">
            <a:solidFill>
              <a:schemeClr val="bg1"/>
            </a:solidFill>
          </a:endParaRPr>
        </a:p>
      </dgm:t>
    </dgm:pt>
    <dgm:pt modelId="{E34CD2D8-3B05-4E7F-B55A-1E3FBB15EA97}" type="parTrans" cxnId="{F0184AF0-54B4-4B62-9756-F548996678FB}">
      <dgm:prSet/>
      <dgm:spPr/>
      <dgm:t>
        <a:bodyPr/>
        <a:lstStyle/>
        <a:p>
          <a:pPr rtl="1"/>
          <a:endParaRPr lang="ar-SA"/>
        </a:p>
      </dgm:t>
    </dgm:pt>
    <dgm:pt modelId="{C82B531E-2A8B-420B-973B-9FDB9A284795}" type="sibTrans" cxnId="{F0184AF0-54B4-4B62-9756-F548996678FB}">
      <dgm:prSet/>
      <dgm:spPr/>
      <dgm:t>
        <a:bodyPr/>
        <a:lstStyle/>
        <a:p>
          <a:pPr rtl="1"/>
          <a:endParaRPr lang="ar-SA"/>
        </a:p>
      </dgm:t>
    </dgm:pt>
    <dgm:pt modelId="{7C594BC3-A3FA-4EFD-90DC-520C5D5B2D1F}">
      <dgm:prSet phldrT="[نص]" custT="1"/>
      <dgm:spPr/>
      <dgm:t>
        <a:bodyPr/>
        <a:lstStyle/>
        <a:p>
          <a:pPr algn="just" rtl="1"/>
          <a:r>
            <a:rPr lang="ar-SA" sz="2400" dirty="0" smtClean="0"/>
            <a:t>أصحاب المنشأة دون سابق خبرة عملية أي أنه لم يسبق لأي منهم امتلاك منشأة ويسعى لتكوين منشأة جديدة.</a:t>
          </a:r>
          <a:endParaRPr lang="ar-SA" sz="2400" dirty="0"/>
        </a:p>
      </dgm:t>
    </dgm:pt>
    <dgm:pt modelId="{84A76D21-6303-4F5C-A26A-3FBB35142554}" type="parTrans" cxnId="{22C44471-6311-4BAD-BD8C-8355788F3382}">
      <dgm:prSet/>
      <dgm:spPr/>
      <dgm:t>
        <a:bodyPr/>
        <a:lstStyle/>
        <a:p>
          <a:pPr rtl="1"/>
          <a:endParaRPr lang="ar-SA"/>
        </a:p>
      </dgm:t>
    </dgm:pt>
    <dgm:pt modelId="{42F3D30D-1ACC-41B4-A417-D0B17E7818C2}" type="sibTrans" cxnId="{22C44471-6311-4BAD-BD8C-8355788F3382}">
      <dgm:prSet/>
      <dgm:spPr/>
      <dgm:t>
        <a:bodyPr/>
        <a:lstStyle/>
        <a:p>
          <a:pPr rtl="1"/>
          <a:endParaRPr lang="ar-SA"/>
        </a:p>
      </dgm:t>
    </dgm:pt>
    <dgm:pt modelId="{99531EF0-4D16-4B4A-980F-DB551119B9DD}" type="pres">
      <dgm:prSet presAssocID="{1A8E826E-7AFE-4756-92EE-AC234CAF5438}" presName="Name0" presStyleCnt="0">
        <dgm:presLayoutVars>
          <dgm:dir/>
          <dgm:animLvl val="lvl"/>
          <dgm:resizeHandles val="exact"/>
        </dgm:presLayoutVars>
      </dgm:prSet>
      <dgm:spPr/>
      <dgm:t>
        <a:bodyPr/>
        <a:lstStyle/>
        <a:p>
          <a:pPr rtl="1"/>
          <a:endParaRPr lang="ar-SA"/>
        </a:p>
      </dgm:t>
    </dgm:pt>
    <dgm:pt modelId="{5A20A82B-93EE-422C-9EFD-EEEFA2816F59}" type="pres">
      <dgm:prSet presAssocID="{41C7B2DF-8D6A-4CAF-9BF5-CAC7089C6F86}" presName="composite" presStyleCnt="0"/>
      <dgm:spPr/>
    </dgm:pt>
    <dgm:pt modelId="{936C3DF4-36D8-46C1-AFD9-5EBAE1E798CD}" type="pres">
      <dgm:prSet presAssocID="{41C7B2DF-8D6A-4CAF-9BF5-CAC7089C6F86}" presName="parTx" presStyleLbl="alignNode1" presStyleIdx="0" presStyleCnt="3" custLinFactNeighborX="1606" custLinFactNeighborY="-87019">
        <dgm:presLayoutVars>
          <dgm:chMax val="0"/>
          <dgm:chPref val="0"/>
          <dgm:bulletEnabled val="1"/>
        </dgm:presLayoutVars>
      </dgm:prSet>
      <dgm:spPr/>
      <dgm:t>
        <a:bodyPr/>
        <a:lstStyle/>
        <a:p>
          <a:pPr rtl="1"/>
          <a:endParaRPr lang="ar-SA"/>
        </a:p>
      </dgm:t>
    </dgm:pt>
    <dgm:pt modelId="{9276E57A-4E5B-45B9-8886-B8DB291134ED}" type="pres">
      <dgm:prSet presAssocID="{41C7B2DF-8D6A-4CAF-9BF5-CAC7089C6F86}" presName="desTx" presStyleLbl="alignAccFollowNode1" presStyleIdx="0" presStyleCnt="3" custScaleY="113345" custLinFactNeighborX="1606" custLinFactNeighborY="-227">
        <dgm:presLayoutVars>
          <dgm:bulletEnabled val="1"/>
        </dgm:presLayoutVars>
      </dgm:prSet>
      <dgm:spPr/>
      <dgm:t>
        <a:bodyPr/>
        <a:lstStyle/>
        <a:p>
          <a:pPr rtl="1"/>
          <a:endParaRPr lang="ar-SA"/>
        </a:p>
      </dgm:t>
    </dgm:pt>
    <dgm:pt modelId="{A18D67EF-0CA4-48EE-8B61-A7C7EB4A1650}" type="pres">
      <dgm:prSet presAssocID="{D8A866B4-687F-4DE0-8446-206C22A5DD23}" presName="space" presStyleCnt="0"/>
      <dgm:spPr/>
    </dgm:pt>
    <dgm:pt modelId="{8D8CFD4B-88BA-4AB9-85E9-F968C31060D2}" type="pres">
      <dgm:prSet presAssocID="{A89D2A27-BFEB-4646-ABAF-57F0AAF24C89}" presName="composite" presStyleCnt="0"/>
      <dgm:spPr/>
    </dgm:pt>
    <dgm:pt modelId="{4079CE96-0D38-46B7-88F6-E58B810E8361}" type="pres">
      <dgm:prSet presAssocID="{A89D2A27-BFEB-4646-ABAF-57F0AAF24C89}" presName="parTx" presStyleLbl="alignNode1" presStyleIdx="1" presStyleCnt="3" custLinFactNeighborX="1567" custLinFactNeighborY="-87019">
        <dgm:presLayoutVars>
          <dgm:chMax val="0"/>
          <dgm:chPref val="0"/>
          <dgm:bulletEnabled val="1"/>
        </dgm:presLayoutVars>
      </dgm:prSet>
      <dgm:spPr/>
      <dgm:t>
        <a:bodyPr/>
        <a:lstStyle/>
        <a:p>
          <a:pPr rtl="1"/>
          <a:endParaRPr lang="ar-SA"/>
        </a:p>
      </dgm:t>
    </dgm:pt>
    <dgm:pt modelId="{DE0976F6-D0F9-456F-83F2-27DC9CA08012}" type="pres">
      <dgm:prSet presAssocID="{A89D2A27-BFEB-4646-ABAF-57F0AAF24C89}" presName="desTx" presStyleLbl="alignAccFollowNode1" presStyleIdx="1" presStyleCnt="3" custScaleY="107526" custLinFactNeighborX="1567" custLinFactNeighborY="-1909">
        <dgm:presLayoutVars>
          <dgm:bulletEnabled val="1"/>
        </dgm:presLayoutVars>
      </dgm:prSet>
      <dgm:spPr/>
      <dgm:t>
        <a:bodyPr/>
        <a:lstStyle/>
        <a:p>
          <a:pPr rtl="1"/>
          <a:endParaRPr lang="ar-SA"/>
        </a:p>
      </dgm:t>
    </dgm:pt>
    <dgm:pt modelId="{0BBD2900-AB69-4EAF-932F-9442396971F7}" type="pres">
      <dgm:prSet presAssocID="{2AB8092D-7170-4AAC-8C4C-16D76DBC0DEA}" presName="space" presStyleCnt="0"/>
      <dgm:spPr/>
    </dgm:pt>
    <dgm:pt modelId="{4677CE22-AA19-4860-A36B-C9405910A461}" type="pres">
      <dgm:prSet presAssocID="{452EDD78-16F6-4272-A59E-2FF538837DCD}" presName="composite" presStyleCnt="0"/>
      <dgm:spPr/>
    </dgm:pt>
    <dgm:pt modelId="{D1B62B08-08C6-4503-975C-EEBAA4226C4B}" type="pres">
      <dgm:prSet presAssocID="{452EDD78-16F6-4272-A59E-2FF538837DCD}" presName="parTx" presStyleLbl="alignNode1" presStyleIdx="2" presStyleCnt="3" custScaleY="98717" custLinFactNeighborX="-1321" custLinFactNeighborY="-89762">
        <dgm:presLayoutVars>
          <dgm:chMax val="0"/>
          <dgm:chPref val="0"/>
          <dgm:bulletEnabled val="1"/>
        </dgm:presLayoutVars>
      </dgm:prSet>
      <dgm:spPr/>
      <dgm:t>
        <a:bodyPr/>
        <a:lstStyle/>
        <a:p>
          <a:pPr rtl="1"/>
          <a:endParaRPr lang="ar-SA"/>
        </a:p>
      </dgm:t>
    </dgm:pt>
    <dgm:pt modelId="{2E02E1B7-F673-4AD3-A7BB-1AEF9D2A6FA2}" type="pres">
      <dgm:prSet presAssocID="{452EDD78-16F6-4272-A59E-2FF538837DCD}" presName="desTx" presStyleLbl="alignAccFollowNode1" presStyleIdx="2" presStyleCnt="3" custScaleY="107525" custLinFactNeighborX="-1321" custLinFactNeighborY="-1721">
        <dgm:presLayoutVars>
          <dgm:bulletEnabled val="1"/>
        </dgm:presLayoutVars>
      </dgm:prSet>
      <dgm:spPr/>
      <dgm:t>
        <a:bodyPr/>
        <a:lstStyle/>
        <a:p>
          <a:pPr rtl="1"/>
          <a:endParaRPr lang="ar-SA"/>
        </a:p>
      </dgm:t>
    </dgm:pt>
  </dgm:ptLst>
  <dgm:cxnLst>
    <dgm:cxn modelId="{F6F1CE74-B2CA-41C1-8532-3FD2DD8B033C}" srcId="{41C7B2DF-8D6A-4CAF-9BF5-CAC7089C6F86}" destId="{30485FFA-88D3-4737-BC78-CF51CA0EA1F6}" srcOrd="0" destOrd="0" parTransId="{68CBA124-14FA-4B6B-94BD-4D5E970BE0C5}" sibTransId="{B2F1CA25-0EBD-4316-9B44-4D23226AD73F}"/>
    <dgm:cxn modelId="{17CE4019-12A8-448A-966C-61BEDE14AE7A}" type="presOf" srcId="{FA6227F9-351C-4E66-A280-BBE70D9E76B6}" destId="{DE0976F6-D0F9-456F-83F2-27DC9CA08012}" srcOrd="0" destOrd="0" presId="urn:microsoft.com/office/officeart/2005/8/layout/hList1"/>
    <dgm:cxn modelId="{882F8F65-65BB-4F6D-9A75-4C54ACD6ACC0}" srcId="{1A8E826E-7AFE-4756-92EE-AC234CAF5438}" destId="{A89D2A27-BFEB-4646-ABAF-57F0AAF24C89}" srcOrd="1" destOrd="0" parTransId="{AB8E9E55-291A-405C-BF94-7661F2950DAC}" sibTransId="{2AB8092D-7170-4AAC-8C4C-16D76DBC0DEA}"/>
    <dgm:cxn modelId="{6009175C-B51A-4538-A26F-8A63970F66FF}" type="presOf" srcId="{452EDD78-16F6-4272-A59E-2FF538837DCD}" destId="{D1B62B08-08C6-4503-975C-EEBAA4226C4B}" srcOrd="0" destOrd="0" presId="urn:microsoft.com/office/officeart/2005/8/layout/hList1"/>
    <dgm:cxn modelId="{F0184AF0-54B4-4B62-9756-F548996678FB}" srcId="{1A8E826E-7AFE-4756-92EE-AC234CAF5438}" destId="{452EDD78-16F6-4272-A59E-2FF538837DCD}" srcOrd="2" destOrd="0" parTransId="{E34CD2D8-3B05-4E7F-B55A-1E3FBB15EA97}" sibTransId="{C82B531E-2A8B-420B-973B-9FDB9A284795}"/>
    <dgm:cxn modelId="{FC967AB4-E958-4506-BE83-1A5827C66B1D}" type="presOf" srcId="{A89D2A27-BFEB-4646-ABAF-57F0AAF24C89}" destId="{4079CE96-0D38-46B7-88F6-E58B810E8361}" srcOrd="0" destOrd="0" presId="urn:microsoft.com/office/officeart/2005/8/layout/hList1"/>
    <dgm:cxn modelId="{18BC3B14-AF1C-46C6-95BB-7D0E90151307}" type="presOf" srcId="{41C7B2DF-8D6A-4CAF-9BF5-CAC7089C6F86}" destId="{936C3DF4-36D8-46C1-AFD9-5EBAE1E798CD}" srcOrd="0" destOrd="0" presId="urn:microsoft.com/office/officeart/2005/8/layout/hList1"/>
    <dgm:cxn modelId="{32C3D1A4-FB43-4095-A311-34DE89BBBFAE}" type="presOf" srcId="{1A8E826E-7AFE-4756-92EE-AC234CAF5438}" destId="{99531EF0-4D16-4B4A-980F-DB551119B9DD}" srcOrd="0" destOrd="0" presId="urn:microsoft.com/office/officeart/2005/8/layout/hList1"/>
    <dgm:cxn modelId="{22C44471-6311-4BAD-BD8C-8355788F3382}" srcId="{452EDD78-16F6-4272-A59E-2FF538837DCD}" destId="{7C594BC3-A3FA-4EFD-90DC-520C5D5B2D1F}" srcOrd="0" destOrd="0" parTransId="{84A76D21-6303-4F5C-A26A-3FBB35142554}" sibTransId="{42F3D30D-1ACC-41B4-A417-D0B17E7818C2}"/>
    <dgm:cxn modelId="{65AF6D1A-A4EB-434B-9035-C3C9B792EF1F}" type="presOf" srcId="{30485FFA-88D3-4737-BC78-CF51CA0EA1F6}" destId="{9276E57A-4E5B-45B9-8886-B8DB291134ED}" srcOrd="0" destOrd="0" presId="urn:microsoft.com/office/officeart/2005/8/layout/hList1"/>
    <dgm:cxn modelId="{4BB9E61A-EC3A-4ACC-975C-F77924081AF7}" srcId="{1A8E826E-7AFE-4756-92EE-AC234CAF5438}" destId="{41C7B2DF-8D6A-4CAF-9BF5-CAC7089C6F86}" srcOrd="0" destOrd="0" parTransId="{55B51BD1-D3C7-46D1-9842-D3C37ADC0657}" sibTransId="{D8A866B4-687F-4DE0-8446-206C22A5DD23}"/>
    <dgm:cxn modelId="{BA7F2A33-57AA-4A2C-AFC3-B45EF0FB18AE}" type="presOf" srcId="{7C594BC3-A3FA-4EFD-90DC-520C5D5B2D1F}" destId="{2E02E1B7-F673-4AD3-A7BB-1AEF9D2A6FA2}" srcOrd="0" destOrd="0" presId="urn:microsoft.com/office/officeart/2005/8/layout/hList1"/>
    <dgm:cxn modelId="{83E0E81A-285B-4C3A-926E-5E479DE1FB4C}" srcId="{A89D2A27-BFEB-4646-ABAF-57F0AAF24C89}" destId="{FA6227F9-351C-4E66-A280-BBE70D9E76B6}" srcOrd="0" destOrd="0" parTransId="{303E6EA0-7FF0-4286-8CA5-B12FA712DC34}" sibTransId="{FB4456B6-4978-42E7-94A7-1E0D2A823DAB}"/>
    <dgm:cxn modelId="{765DC610-D33A-439E-A606-A4C0204FFFB6}" type="presParOf" srcId="{99531EF0-4D16-4B4A-980F-DB551119B9DD}" destId="{5A20A82B-93EE-422C-9EFD-EEEFA2816F59}" srcOrd="0" destOrd="0" presId="urn:microsoft.com/office/officeart/2005/8/layout/hList1"/>
    <dgm:cxn modelId="{23FD63B6-9757-4F8A-898E-8BA1A54504DD}" type="presParOf" srcId="{5A20A82B-93EE-422C-9EFD-EEEFA2816F59}" destId="{936C3DF4-36D8-46C1-AFD9-5EBAE1E798CD}" srcOrd="0" destOrd="0" presId="urn:microsoft.com/office/officeart/2005/8/layout/hList1"/>
    <dgm:cxn modelId="{A231157C-E09B-4DF1-9BB6-4B52C9E633A0}" type="presParOf" srcId="{5A20A82B-93EE-422C-9EFD-EEEFA2816F59}" destId="{9276E57A-4E5B-45B9-8886-B8DB291134ED}" srcOrd="1" destOrd="0" presId="urn:microsoft.com/office/officeart/2005/8/layout/hList1"/>
    <dgm:cxn modelId="{A8189833-F9F2-44AE-B753-806E247DDE66}" type="presParOf" srcId="{99531EF0-4D16-4B4A-980F-DB551119B9DD}" destId="{A18D67EF-0CA4-48EE-8B61-A7C7EB4A1650}" srcOrd="1" destOrd="0" presId="urn:microsoft.com/office/officeart/2005/8/layout/hList1"/>
    <dgm:cxn modelId="{9AB4F457-A4DC-4BDA-96B3-1CCDA320BD80}" type="presParOf" srcId="{99531EF0-4D16-4B4A-980F-DB551119B9DD}" destId="{8D8CFD4B-88BA-4AB9-85E9-F968C31060D2}" srcOrd="2" destOrd="0" presId="urn:microsoft.com/office/officeart/2005/8/layout/hList1"/>
    <dgm:cxn modelId="{DACB9D98-9B55-47AC-8928-D8BFD5FAC8ED}" type="presParOf" srcId="{8D8CFD4B-88BA-4AB9-85E9-F968C31060D2}" destId="{4079CE96-0D38-46B7-88F6-E58B810E8361}" srcOrd="0" destOrd="0" presId="urn:microsoft.com/office/officeart/2005/8/layout/hList1"/>
    <dgm:cxn modelId="{A02FB8C0-ED07-42BF-AC74-63F1F8FF45CC}" type="presParOf" srcId="{8D8CFD4B-88BA-4AB9-85E9-F968C31060D2}" destId="{DE0976F6-D0F9-456F-83F2-27DC9CA08012}" srcOrd="1" destOrd="0" presId="urn:microsoft.com/office/officeart/2005/8/layout/hList1"/>
    <dgm:cxn modelId="{42B3FFE5-6349-4B01-BEFA-DA826A96ECC7}" type="presParOf" srcId="{99531EF0-4D16-4B4A-980F-DB551119B9DD}" destId="{0BBD2900-AB69-4EAF-932F-9442396971F7}" srcOrd="3" destOrd="0" presId="urn:microsoft.com/office/officeart/2005/8/layout/hList1"/>
    <dgm:cxn modelId="{8B554D88-1F84-47A8-8DC7-51D7536B06A5}" type="presParOf" srcId="{99531EF0-4D16-4B4A-980F-DB551119B9DD}" destId="{4677CE22-AA19-4860-A36B-C9405910A461}" srcOrd="4" destOrd="0" presId="urn:microsoft.com/office/officeart/2005/8/layout/hList1"/>
    <dgm:cxn modelId="{0C27FC0A-63E1-4DA2-B260-ACD4FECFFA7E}" type="presParOf" srcId="{4677CE22-AA19-4860-A36B-C9405910A461}" destId="{D1B62B08-08C6-4503-975C-EEBAA4226C4B}" srcOrd="0" destOrd="0" presId="urn:microsoft.com/office/officeart/2005/8/layout/hList1"/>
    <dgm:cxn modelId="{F8A52D80-2821-4E15-83C2-132ABCFE3648}" type="presParOf" srcId="{4677CE22-AA19-4860-A36B-C9405910A461}" destId="{2E02E1B7-F673-4AD3-A7BB-1AEF9D2A6FA2}" srcOrd="1" destOrd="0" presId="urn:microsoft.com/office/officeart/2005/8/layout/hList1"/>
  </dgm:cxnLst>
  <dgm:bg/>
  <dgm:whole/>
</dgm:dataModel>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8D7FF62F-ED12-44A7-8575-6AF220CA027C}" type="datetimeFigureOut">
              <a:rPr lang="ar-SA" smtClean="0"/>
              <a:pPr/>
              <a:t>26/05/1432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DD1F919-E4C3-4D18-9A25-B50FF4B95A79}"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8D7FF62F-ED12-44A7-8575-6AF220CA027C}" type="datetimeFigureOut">
              <a:rPr lang="ar-SA" smtClean="0"/>
              <a:pPr/>
              <a:t>26/05/1432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DD1F919-E4C3-4D18-9A25-B50FF4B95A79}"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8D7FF62F-ED12-44A7-8575-6AF220CA027C}" type="datetimeFigureOut">
              <a:rPr lang="ar-SA" smtClean="0"/>
              <a:pPr/>
              <a:t>26/05/1432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DD1F919-E4C3-4D18-9A25-B50FF4B95A79}"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8D7FF62F-ED12-44A7-8575-6AF220CA027C}" type="datetimeFigureOut">
              <a:rPr lang="ar-SA" smtClean="0"/>
              <a:pPr/>
              <a:t>26/05/1432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DD1F919-E4C3-4D18-9A25-B50FF4B95A79}"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D7FF62F-ED12-44A7-8575-6AF220CA027C}" type="datetimeFigureOut">
              <a:rPr lang="ar-SA" smtClean="0"/>
              <a:pPr/>
              <a:t>26/05/1432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DD1F919-E4C3-4D18-9A25-B50FF4B95A79}"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8D7FF62F-ED12-44A7-8575-6AF220CA027C}" type="datetimeFigureOut">
              <a:rPr lang="ar-SA" smtClean="0"/>
              <a:pPr/>
              <a:t>26/05/1432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CDD1F919-E4C3-4D18-9A25-B50FF4B95A79}"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8D7FF62F-ED12-44A7-8575-6AF220CA027C}" type="datetimeFigureOut">
              <a:rPr lang="ar-SA" smtClean="0"/>
              <a:pPr/>
              <a:t>26/05/1432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CDD1F919-E4C3-4D18-9A25-B50FF4B95A79}"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8D7FF62F-ED12-44A7-8575-6AF220CA027C}" type="datetimeFigureOut">
              <a:rPr lang="ar-SA" smtClean="0"/>
              <a:pPr/>
              <a:t>26/05/1432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CDD1F919-E4C3-4D18-9A25-B50FF4B95A79}"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D7FF62F-ED12-44A7-8575-6AF220CA027C}" type="datetimeFigureOut">
              <a:rPr lang="ar-SA" smtClean="0"/>
              <a:pPr/>
              <a:t>26/05/1432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CDD1F919-E4C3-4D18-9A25-B50FF4B95A79}"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D7FF62F-ED12-44A7-8575-6AF220CA027C}" type="datetimeFigureOut">
              <a:rPr lang="ar-SA" smtClean="0"/>
              <a:pPr/>
              <a:t>26/05/1432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CDD1F919-E4C3-4D18-9A25-B50FF4B95A79}"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D7FF62F-ED12-44A7-8575-6AF220CA027C}" type="datetimeFigureOut">
              <a:rPr lang="ar-SA" smtClean="0"/>
              <a:pPr/>
              <a:t>26/05/1432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CDD1F919-E4C3-4D18-9A25-B50FF4B95A79}"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D7FF62F-ED12-44A7-8575-6AF220CA027C}" type="datetimeFigureOut">
              <a:rPr lang="ar-SA" smtClean="0"/>
              <a:pPr/>
              <a:t>26/05/1432</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DD1F919-E4C3-4D18-9A25-B50FF4B95A79}"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5.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2"/>
          <p:cNvSpPr>
            <a:spLocks noGrp="1" noChangeArrowheads="1"/>
          </p:cNvSpPr>
          <p:nvPr>
            <p:ph type="ctrTitle"/>
          </p:nvPr>
        </p:nvSpPr>
        <p:spPr>
          <a:xfrm>
            <a:off x="685800" y="0"/>
            <a:ext cx="7772400" cy="4214818"/>
          </a:xfrm>
        </p:spPr>
        <p:txBody>
          <a:bodyPr>
            <a:normAutofit fontScale="90000"/>
          </a:bodyPr>
          <a:lstStyle/>
          <a:p>
            <a:r>
              <a:rPr lang="ar-SA" sz="5400" b="1" dirty="0" smtClean="0">
                <a:cs typeface="Simplified Arabic" pitchFamily="2" charset="-78"/>
              </a:rPr>
              <a:t/>
            </a:r>
            <a:br>
              <a:rPr lang="ar-SA" sz="5400" b="1" dirty="0" smtClean="0">
                <a:cs typeface="Simplified Arabic" pitchFamily="2" charset="-78"/>
              </a:rPr>
            </a:br>
            <a:r>
              <a:rPr lang="ar-SA" sz="5300" b="1" dirty="0" smtClean="0">
                <a:solidFill>
                  <a:schemeClr val="accent2"/>
                </a:solidFill>
                <a:cs typeface="Simplified Arabic" pitchFamily="2" charset="-78"/>
              </a:rPr>
              <a:t>المنشآت الصغيرة</a:t>
            </a:r>
            <a:r>
              <a:rPr lang="ar-SA" sz="2800" b="1" dirty="0" smtClean="0">
                <a:cs typeface="Simplified Arabic" pitchFamily="2" charset="-78"/>
              </a:rPr>
              <a:t/>
            </a:r>
            <a:br>
              <a:rPr lang="ar-SA" sz="2800" b="1" dirty="0" smtClean="0">
                <a:cs typeface="Simplified Arabic" pitchFamily="2" charset="-78"/>
              </a:rPr>
            </a:br>
            <a:r>
              <a:rPr lang="ar-SA" sz="4000" b="1" dirty="0" smtClean="0">
                <a:solidFill>
                  <a:schemeClr val="tx2"/>
                </a:solidFill>
                <a:cs typeface="Simplified Arabic" pitchFamily="2" charset="-78"/>
              </a:rPr>
              <a:t>التأسيس والإدارة</a:t>
            </a:r>
            <a:r>
              <a:rPr lang="ar-SA" sz="2800" b="1" dirty="0" smtClean="0">
                <a:solidFill>
                  <a:schemeClr val="tx2"/>
                </a:solidFill>
                <a:cs typeface="Simplified Arabic" pitchFamily="2" charset="-78"/>
              </a:rPr>
              <a:t/>
            </a:r>
            <a:br>
              <a:rPr lang="ar-SA" sz="2800" b="1" dirty="0" smtClean="0">
                <a:solidFill>
                  <a:schemeClr val="tx2"/>
                </a:solidFill>
                <a:cs typeface="Simplified Arabic" pitchFamily="2" charset="-78"/>
              </a:rPr>
            </a:br>
            <a:r>
              <a:rPr lang="ar-SA" sz="2800" dirty="0" smtClean="0">
                <a:solidFill>
                  <a:schemeClr val="accent2"/>
                </a:solidFill>
                <a:cs typeface="Simplified Arabic" pitchFamily="2" charset="-78"/>
              </a:rPr>
              <a:t>( الريادة المفهوم والنظريات )</a:t>
            </a:r>
            <a:r>
              <a:rPr lang="ar-SA" sz="1200" dirty="0" smtClean="0">
                <a:cs typeface="Simplified Arabic" pitchFamily="2" charset="-78"/>
              </a:rPr>
              <a:t/>
            </a:r>
            <a:br>
              <a:rPr lang="ar-SA" sz="1200" dirty="0" smtClean="0">
                <a:cs typeface="Simplified Arabic" pitchFamily="2" charset="-78"/>
              </a:rPr>
            </a:br>
            <a:r>
              <a:rPr lang="ar-SA" sz="2800" dirty="0" smtClean="0">
                <a:cs typeface="Simplified Arabic" pitchFamily="2" charset="-78"/>
              </a:rPr>
              <a:t/>
            </a:r>
            <a:br>
              <a:rPr lang="ar-SA" sz="2800" dirty="0" smtClean="0">
                <a:cs typeface="Simplified Arabic" pitchFamily="2" charset="-78"/>
              </a:rPr>
            </a:br>
            <a:r>
              <a:rPr lang="ar-SA" sz="2800" b="1" dirty="0" smtClean="0">
                <a:solidFill>
                  <a:schemeClr val="tx2"/>
                </a:solidFill>
                <a:cs typeface="Simplified Arabic" pitchFamily="2" charset="-78"/>
              </a:rPr>
              <a:t>د. وفاء المبيريك</a:t>
            </a:r>
            <a:r>
              <a:rPr lang="ar-SA" sz="2800" dirty="0" smtClean="0">
                <a:cs typeface="Simplified Arabic" pitchFamily="2" charset="-78"/>
              </a:rPr>
              <a:t/>
            </a:r>
            <a:br>
              <a:rPr lang="ar-SA" sz="2800" dirty="0" smtClean="0">
                <a:cs typeface="Simplified Arabic" pitchFamily="2" charset="-78"/>
              </a:rPr>
            </a:br>
            <a:r>
              <a:rPr lang="ar-SA" sz="2800" dirty="0" smtClean="0">
                <a:cs typeface="Simplified Arabic" pitchFamily="2" charset="-78"/>
              </a:rPr>
              <a:t/>
            </a:r>
            <a:br>
              <a:rPr lang="ar-SA" sz="2800" dirty="0" smtClean="0">
                <a:cs typeface="Simplified Arabic" pitchFamily="2" charset="-78"/>
              </a:rPr>
            </a:br>
            <a:endParaRPr lang="en-US" sz="2800" dirty="0" smtClean="0">
              <a:cs typeface="Simplified Arabic" pitchFamily="2" charset="-78"/>
            </a:endParaRPr>
          </a:p>
        </p:txBody>
      </p:sp>
      <p:pic>
        <p:nvPicPr>
          <p:cNvPr id="8" name="Picture 7" descr="five-ways-to-avoid-enterprise-20-failure.jpg"/>
          <p:cNvPicPr>
            <a:picLocks noChangeAspect="1"/>
          </p:cNvPicPr>
          <p:nvPr/>
        </p:nvPicPr>
        <p:blipFill>
          <a:blip r:embed="rId2" cstate="print"/>
          <a:stretch>
            <a:fillRect/>
          </a:stretch>
        </p:blipFill>
        <p:spPr>
          <a:xfrm>
            <a:off x="1115616" y="3140967"/>
            <a:ext cx="2161337" cy="1896165"/>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9" name="Picture 8" descr="whatwedo.jpg"/>
          <p:cNvPicPr>
            <a:picLocks noChangeAspect="1"/>
          </p:cNvPicPr>
          <p:nvPr/>
        </p:nvPicPr>
        <p:blipFill>
          <a:blip r:embed="rId3" cstate="print"/>
          <a:stretch>
            <a:fillRect/>
          </a:stretch>
        </p:blipFill>
        <p:spPr>
          <a:xfrm>
            <a:off x="5938442" y="2659875"/>
            <a:ext cx="2073027" cy="190750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11" name="Picture 10" descr="five-ways-to-avoid-enterprise-20-failure.jpg"/>
          <p:cNvPicPr>
            <a:picLocks noChangeAspect="1"/>
          </p:cNvPicPr>
          <p:nvPr/>
        </p:nvPicPr>
        <p:blipFill>
          <a:blip r:embed="rId2" cstate="print"/>
          <a:stretch>
            <a:fillRect/>
          </a:stretch>
        </p:blipFill>
        <p:spPr>
          <a:xfrm rot="21068106">
            <a:off x="1244373" y="3219000"/>
            <a:ext cx="2089329" cy="1832992"/>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12" name="Picture 11" descr="whatwedo.jpg"/>
          <p:cNvPicPr>
            <a:picLocks noChangeAspect="1"/>
          </p:cNvPicPr>
          <p:nvPr/>
        </p:nvPicPr>
        <p:blipFill>
          <a:blip r:embed="rId3" cstate="print"/>
          <a:stretch>
            <a:fillRect/>
          </a:stretch>
        </p:blipFill>
        <p:spPr>
          <a:xfrm rot="569615">
            <a:off x="5839157" y="2830106"/>
            <a:ext cx="2182147" cy="2007907"/>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10" name="Picture 9" descr="man_plan.jpg"/>
          <p:cNvPicPr>
            <a:picLocks noChangeAspect="1"/>
          </p:cNvPicPr>
          <p:nvPr/>
        </p:nvPicPr>
        <p:blipFill>
          <a:blip r:embed="rId4" cstate="print"/>
          <a:stretch>
            <a:fillRect/>
          </a:stretch>
        </p:blipFill>
        <p:spPr>
          <a:xfrm>
            <a:off x="3419872" y="3861048"/>
            <a:ext cx="2336552" cy="2080351"/>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14" name="Picture 13" descr="man_plan.jpg"/>
          <p:cNvPicPr>
            <a:picLocks noChangeAspect="1"/>
          </p:cNvPicPr>
          <p:nvPr/>
        </p:nvPicPr>
        <p:blipFill>
          <a:blip r:embed="rId4" cstate="print"/>
          <a:stretch>
            <a:fillRect/>
          </a:stretch>
        </p:blipFill>
        <p:spPr>
          <a:xfrm rot="21377745">
            <a:off x="3484633" y="3718329"/>
            <a:ext cx="2336552" cy="2080351"/>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cxnSp>
        <p:nvCxnSpPr>
          <p:cNvPr id="15" name="Straight Connector 14"/>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18" name="Straight Connector 17"/>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19" name="Straight Connector 18"/>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539552" y="764704"/>
            <a:ext cx="8229600" cy="878346"/>
          </a:xfrm>
        </p:spPr>
        <p:txBody>
          <a:bodyPr>
            <a:normAutofit/>
          </a:bodyPr>
          <a:lstStyle/>
          <a:p>
            <a:pPr algn="r" eaLnBrk="1" hangingPunct="1"/>
            <a:r>
              <a:rPr lang="ar-SA" sz="3200" b="1" dirty="0" smtClean="0">
                <a:solidFill>
                  <a:schemeClr val="accent3">
                    <a:lumMod val="50000"/>
                  </a:schemeClr>
                </a:solidFill>
                <a:cs typeface="Simplified Arabic" pitchFamily="2" charset="-78"/>
              </a:rPr>
              <a:t>النظام والقانون</a:t>
            </a:r>
            <a:endParaRPr lang="en-US" sz="3200" b="1" dirty="0" smtClean="0">
              <a:solidFill>
                <a:schemeClr val="accent3">
                  <a:lumMod val="50000"/>
                </a:schemeClr>
              </a:solidFill>
              <a:cs typeface="Simplified Arabic" pitchFamily="2" charset="-78"/>
            </a:endParaRPr>
          </a:p>
        </p:txBody>
      </p:sp>
      <p:sp>
        <p:nvSpPr>
          <p:cNvPr id="3077" name="Rectangle 3"/>
          <p:cNvSpPr>
            <a:spLocks noGrp="1" noChangeArrowheads="1"/>
          </p:cNvSpPr>
          <p:nvPr>
            <p:ph idx="1"/>
          </p:nvPr>
        </p:nvSpPr>
        <p:spPr>
          <a:xfrm>
            <a:off x="468312" y="1571612"/>
            <a:ext cx="8389967" cy="4786346"/>
          </a:xfrm>
        </p:spPr>
        <p:txBody>
          <a:bodyPr/>
          <a:lstStyle/>
          <a:p>
            <a:pPr algn="just">
              <a:lnSpc>
                <a:spcPct val="200000"/>
              </a:lnSpc>
              <a:buNone/>
            </a:pPr>
            <a:r>
              <a:rPr lang="ar-SA" sz="2400" b="1" dirty="0" smtClean="0">
                <a:solidFill>
                  <a:schemeClr val="tx2"/>
                </a:solidFill>
              </a:rPr>
              <a:t>إن المنشأة الصغيرة في حاجة ماسة وخاصة في بداية نشأتها إلى الدعم لتحقيق النجاح والاستمرارية. ومن بين العوامل الهامة في هذا المضمار:</a:t>
            </a:r>
          </a:p>
          <a:p>
            <a:pPr algn="just">
              <a:lnSpc>
                <a:spcPct val="200000"/>
              </a:lnSpc>
              <a:buNone/>
            </a:pPr>
            <a:r>
              <a:rPr lang="ar-SA" sz="2400" b="1" dirty="0" smtClean="0">
                <a:solidFill>
                  <a:schemeClr val="tx2"/>
                </a:solidFill>
              </a:rPr>
              <a:t>سن القوانين والأنظمة الداعمة والمشجعة مثل الإعفاء الضريبي والإعانات المادية والعينية، ودعم التصدير....</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pic>
        <p:nvPicPr>
          <p:cNvPr id="5122" name="Picture 2" descr="C:\Documents and Settings\ma260909\سطح المكتب\صور\imagesCAQST0MB.jpg"/>
          <p:cNvPicPr>
            <a:picLocks noChangeAspect="1" noChangeArrowheads="1"/>
          </p:cNvPicPr>
          <p:nvPr/>
        </p:nvPicPr>
        <p:blipFill>
          <a:blip r:embed="rId2"/>
          <a:srcRect/>
          <a:stretch>
            <a:fillRect/>
          </a:stretch>
        </p:blipFill>
        <p:spPr bwMode="auto">
          <a:xfrm>
            <a:off x="428596" y="4143380"/>
            <a:ext cx="2357454" cy="2286016"/>
          </a:xfrm>
          <a:prstGeom prst="rect">
            <a:avLst/>
          </a:prstGeom>
          <a:noFill/>
        </p:spPr>
      </p:pic>
      <p:pic>
        <p:nvPicPr>
          <p:cNvPr id="5123" name="Picture 3" descr="C:\Documents and Settings\ma260909\سطح المكتب\صور\imagesCAU217VH.jpg"/>
          <p:cNvPicPr>
            <a:picLocks noChangeAspect="1" noChangeArrowheads="1"/>
          </p:cNvPicPr>
          <p:nvPr/>
        </p:nvPicPr>
        <p:blipFill>
          <a:blip r:embed="rId3"/>
          <a:srcRect/>
          <a:stretch>
            <a:fillRect/>
          </a:stretch>
        </p:blipFill>
        <p:spPr bwMode="auto">
          <a:xfrm rot="19857057">
            <a:off x="3310002" y="4186352"/>
            <a:ext cx="1905006" cy="235743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539552" y="764704"/>
            <a:ext cx="8229600" cy="735470"/>
          </a:xfrm>
        </p:spPr>
        <p:txBody>
          <a:bodyPr>
            <a:normAutofit/>
          </a:bodyPr>
          <a:lstStyle/>
          <a:p>
            <a:pPr eaLnBrk="1" hangingPunct="1"/>
            <a:r>
              <a:rPr lang="ar-SA" sz="3200" b="1" dirty="0" smtClean="0">
                <a:solidFill>
                  <a:schemeClr val="accent3">
                    <a:lumMod val="50000"/>
                  </a:schemeClr>
                </a:solidFill>
                <a:cs typeface="Simplified Arabic" pitchFamily="2" charset="-78"/>
              </a:rPr>
              <a:t>البنية التحتية ونظام المعلومات</a:t>
            </a:r>
            <a:endParaRPr lang="en-US" sz="3200" b="1" dirty="0" smtClean="0">
              <a:solidFill>
                <a:schemeClr val="accent3">
                  <a:lumMod val="50000"/>
                </a:schemeClr>
              </a:solidFill>
              <a:cs typeface="Simplified Arabic" pitchFamily="2" charset="-78"/>
            </a:endParaRP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
        <p:nvSpPr>
          <p:cNvPr id="3077" name="Rectangle 3"/>
          <p:cNvSpPr>
            <a:spLocks noGrp="1" noChangeArrowheads="1"/>
          </p:cNvSpPr>
          <p:nvPr>
            <p:ph idx="1"/>
          </p:nvPr>
        </p:nvSpPr>
        <p:spPr>
          <a:xfrm>
            <a:off x="357158" y="1357298"/>
            <a:ext cx="8501121" cy="5000660"/>
          </a:xfrm>
        </p:spPr>
        <p:txBody>
          <a:bodyPr>
            <a:normAutofit fontScale="92500"/>
          </a:bodyPr>
          <a:lstStyle/>
          <a:p>
            <a:pPr algn="just">
              <a:lnSpc>
                <a:spcPct val="200000"/>
              </a:lnSpc>
              <a:buNone/>
            </a:pPr>
            <a:r>
              <a:rPr lang="ar-SA" sz="2400" b="1" dirty="0" smtClean="0">
                <a:solidFill>
                  <a:schemeClr val="tx2"/>
                </a:solidFill>
              </a:rPr>
              <a:t>إن من أهم المعوقات التي تواجه المبادرون افتقاد البنية التحتية التي تساعد على ممارسة العمل الحر،هذه الخدمات ستحول دون مساعدة المبادرين للتطور والمنافسة بفعالية في السوق المحلي والدولي.</a:t>
            </a:r>
          </a:p>
          <a:p>
            <a:pPr algn="just">
              <a:lnSpc>
                <a:spcPct val="200000"/>
              </a:lnSpc>
              <a:buNone/>
            </a:pPr>
            <a:r>
              <a:rPr lang="ar-SA" sz="2400" b="1" dirty="0" smtClean="0">
                <a:solidFill>
                  <a:schemeClr val="tx2"/>
                </a:solidFill>
              </a:rPr>
              <a:t>كما أن معوقات العمل الحر والتي تواجه المنشآت الصغيرة على وجه الخصوص هو افتقاد المعلومات عن السوق المحلي والدولي، خاصة وأن هذه المنشآت تمتلك مصادر محدودة. لذا يقترح أن تساهم بعض المؤسسات مثل الغرفة التجارية في دعم المنشآت الصغيرة في هذا الجانب.</a:t>
            </a:r>
          </a:p>
        </p:txBody>
      </p:sp>
      <p:pic>
        <p:nvPicPr>
          <p:cNvPr id="6146" name="Picture 2" descr="C:\Documents and Settings\ma260909\سطح المكتب\صور\Information.jpg"/>
          <p:cNvPicPr>
            <a:picLocks noChangeAspect="1" noChangeArrowheads="1"/>
          </p:cNvPicPr>
          <p:nvPr/>
        </p:nvPicPr>
        <p:blipFill>
          <a:blip r:embed="rId2" cstate="print"/>
          <a:srcRect/>
          <a:stretch>
            <a:fillRect/>
          </a:stretch>
        </p:blipFill>
        <p:spPr bwMode="auto">
          <a:xfrm>
            <a:off x="7387823" y="0"/>
            <a:ext cx="1756177" cy="1714488"/>
          </a:xfrm>
          <a:prstGeom prst="rect">
            <a:avLst/>
          </a:prstGeom>
          <a:noFill/>
        </p:spPr>
      </p:pic>
      <p:pic>
        <p:nvPicPr>
          <p:cNvPr id="6147" name="Picture 3" descr="C:\Documents and Settings\ma260909\سطح المكتب\صور\sbdcnet.jpg"/>
          <p:cNvPicPr>
            <a:picLocks noChangeAspect="1" noChangeArrowheads="1"/>
          </p:cNvPicPr>
          <p:nvPr/>
        </p:nvPicPr>
        <p:blipFill>
          <a:blip r:embed="rId3"/>
          <a:srcRect/>
          <a:stretch>
            <a:fillRect/>
          </a:stretch>
        </p:blipFill>
        <p:spPr bwMode="auto">
          <a:xfrm>
            <a:off x="0" y="0"/>
            <a:ext cx="1676400" cy="167640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539552" y="764704"/>
            <a:ext cx="8229600" cy="878346"/>
          </a:xfrm>
        </p:spPr>
        <p:txBody>
          <a:bodyPr>
            <a:normAutofit/>
          </a:bodyPr>
          <a:lstStyle/>
          <a:p>
            <a:pPr eaLnBrk="1" hangingPunct="1"/>
            <a:r>
              <a:rPr lang="ar-SA" sz="3200" b="1" dirty="0" smtClean="0">
                <a:solidFill>
                  <a:srgbClr val="7030A0"/>
                </a:solidFill>
                <a:cs typeface="Simplified Arabic" pitchFamily="2" charset="-78"/>
              </a:rPr>
              <a:t>ثالثاً: خلق الفرص</a:t>
            </a:r>
            <a:endParaRPr lang="en-US" sz="3200" b="1" dirty="0" smtClean="0">
              <a:solidFill>
                <a:srgbClr val="7030A0"/>
              </a:solidFill>
              <a:cs typeface="Simplified Arabic" pitchFamily="2" charset="-78"/>
            </a:endParaRPr>
          </a:p>
        </p:txBody>
      </p:sp>
      <p:sp>
        <p:nvSpPr>
          <p:cNvPr id="3077" name="Rectangle 3"/>
          <p:cNvSpPr>
            <a:spLocks noGrp="1" noChangeArrowheads="1"/>
          </p:cNvSpPr>
          <p:nvPr>
            <p:ph idx="1"/>
          </p:nvPr>
        </p:nvSpPr>
        <p:spPr>
          <a:xfrm>
            <a:off x="468312" y="1571612"/>
            <a:ext cx="8389967" cy="4786346"/>
          </a:xfrm>
        </p:spPr>
        <p:txBody>
          <a:bodyPr/>
          <a:lstStyle/>
          <a:p>
            <a:pPr algn="just">
              <a:lnSpc>
                <a:spcPct val="200000"/>
              </a:lnSpc>
              <a:buNone/>
            </a:pPr>
            <a:r>
              <a:rPr lang="ar-SA" sz="2400" b="1" dirty="0" smtClean="0">
                <a:solidFill>
                  <a:schemeClr val="tx2"/>
                </a:solidFill>
              </a:rPr>
              <a:t>بالرغم من أهمية العوامل الخارجية في دعم وتشجيع مفهوم العمل الحر في المجتمع إلا أن نجاح ذلك يعتمد على مفهوم خلق الفرصة والذي يشمل: المبادر أو الشخص المالك، الموارد والفرص. حيث أن هذه العوامل مجتمعة تسمى مثلث العمل الحر.                            المبادر</a:t>
            </a:r>
          </a:p>
          <a:p>
            <a:pPr algn="just">
              <a:lnSpc>
                <a:spcPct val="200000"/>
              </a:lnSpc>
              <a:buNone/>
            </a:pPr>
            <a:endParaRPr lang="ar-SA" sz="2400" b="1" dirty="0" smtClean="0">
              <a:solidFill>
                <a:schemeClr val="tx2"/>
              </a:solidFill>
            </a:endParaRPr>
          </a:p>
          <a:p>
            <a:pPr algn="just">
              <a:lnSpc>
                <a:spcPct val="200000"/>
              </a:lnSpc>
              <a:buNone/>
            </a:pPr>
            <a:r>
              <a:rPr lang="ar-SA" sz="2400" b="1" dirty="0" smtClean="0">
                <a:solidFill>
                  <a:schemeClr val="tx2"/>
                </a:solidFill>
              </a:rPr>
              <a:t>                             الفرصة                         الموارد</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
        <p:nvSpPr>
          <p:cNvPr id="7" name="شكل بيضاوي 6"/>
          <p:cNvSpPr/>
          <p:nvPr/>
        </p:nvSpPr>
        <p:spPr>
          <a:xfrm>
            <a:off x="2500298" y="5429264"/>
            <a:ext cx="1285884" cy="785818"/>
          </a:xfrm>
          <a:prstGeom prst="ellipse">
            <a:avLst/>
          </a:prstGeom>
          <a:no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8" name="شكل بيضاوي 7"/>
          <p:cNvSpPr/>
          <p:nvPr/>
        </p:nvSpPr>
        <p:spPr>
          <a:xfrm>
            <a:off x="5357818" y="5357826"/>
            <a:ext cx="1285884" cy="785818"/>
          </a:xfrm>
          <a:prstGeom prst="ellipse">
            <a:avLst/>
          </a:prstGeom>
          <a:no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9" name="شكل بيضاوي 8"/>
          <p:cNvSpPr/>
          <p:nvPr/>
        </p:nvSpPr>
        <p:spPr>
          <a:xfrm>
            <a:off x="3929058" y="3714752"/>
            <a:ext cx="1285884" cy="785818"/>
          </a:xfrm>
          <a:prstGeom prst="ellipse">
            <a:avLst/>
          </a:prstGeom>
          <a:no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0" name="مثلث متساوي الساقين 9"/>
          <p:cNvSpPr/>
          <p:nvPr/>
        </p:nvSpPr>
        <p:spPr>
          <a:xfrm>
            <a:off x="3929058" y="4500570"/>
            <a:ext cx="1357322" cy="1357322"/>
          </a:xfrm>
          <a:prstGeom prst="triangl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5123" name="Picture 3" descr="C:\Documents and Settings\ma260909\سطح المكتب\صور\imagesCAKJAQA0.jpg"/>
          <p:cNvPicPr>
            <a:picLocks noChangeAspect="1" noChangeArrowheads="1"/>
          </p:cNvPicPr>
          <p:nvPr/>
        </p:nvPicPr>
        <p:blipFill>
          <a:blip r:embed="rId2"/>
          <a:srcRect/>
          <a:stretch>
            <a:fillRect/>
          </a:stretch>
        </p:blipFill>
        <p:spPr bwMode="auto">
          <a:xfrm rot="19107645">
            <a:off x="-79309" y="601559"/>
            <a:ext cx="2071670" cy="903811"/>
          </a:xfrm>
          <a:prstGeom prst="rect">
            <a:avLst/>
          </a:prstGeom>
          <a:noFill/>
        </p:spPr>
      </p:pic>
      <p:pic>
        <p:nvPicPr>
          <p:cNvPr id="14" name="Picture 3" descr="C:\Documents and Settings\ma260909\سطح المكتب\صور\imagesCAKJAQA0.jpg"/>
          <p:cNvPicPr>
            <a:picLocks noChangeAspect="1" noChangeArrowheads="1"/>
          </p:cNvPicPr>
          <p:nvPr/>
        </p:nvPicPr>
        <p:blipFill>
          <a:blip r:embed="rId2"/>
          <a:srcRect/>
          <a:stretch>
            <a:fillRect/>
          </a:stretch>
        </p:blipFill>
        <p:spPr bwMode="auto">
          <a:xfrm rot="19107645">
            <a:off x="1753643" y="573242"/>
            <a:ext cx="2071670" cy="903811"/>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539552" y="764704"/>
            <a:ext cx="8229600" cy="878346"/>
          </a:xfrm>
        </p:spPr>
        <p:txBody>
          <a:bodyPr>
            <a:normAutofit/>
          </a:bodyPr>
          <a:lstStyle/>
          <a:p>
            <a:pPr algn="r" eaLnBrk="1" hangingPunct="1"/>
            <a:r>
              <a:rPr lang="ar-SA" sz="3200" b="1" dirty="0" smtClean="0">
                <a:solidFill>
                  <a:schemeClr val="accent3">
                    <a:lumMod val="50000"/>
                  </a:schemeClr>
                </a:solidFill>
                <a:cs typeface="Simplified Arabic" pitchFamily="2" charset="-78"/>
              </a:rPr>
              <a:t>1- المبادر</a:t>
            </a:r>
            <a:endParaRPr lang="en-US" sz="3200" b="1" dirty="0" smtClean="0">
              <a:solidFill>
                <a:schemeClr val="accent3">
                  <a:lumMod val="50000"/>
                </a:schemeClr>
              </a:solidFill>
              <a:cs typeface="Simplified Arabic" pitchFamily="2" charset="-78"/>
            </a:endParaRPr>
          </a:p>
        </p:txBody>
      </p:sp>
      <p:sp>
        <p:nvSpPr>
          <p:cNvPr id="3077" name="Rectangle 3"/>
          <p:cNvSpPr>
            <a:spLocks noGrp="1" noChangeArrowheads="1"/>
          </p:cNvSpPr>
          <p:nvPr>
            <p:ph idx="1"/>
          </p:nvPr>
        </p:nvSpPr>
        <p:spPr>
          <a:xfrm>
            <a:off x="468312" y="1571612"/>
            <a:ext cx="8389967" cy="4786346"/>
          </a:xfrm>
        </p:spPr>
        <p:txBody>
          <a:bodyPr/>
          <a:lstStyle/>
          <a:p>
            <a:pPr algn="just">
              <a:lnSpc>
                <a:spcPct val="200000"/>
              </a:lnSpc>
              <a:buNone/>
            </a:pPr>
            <a:r>
              <a:rPr lang="ar-SA" sz="2400" b="1" dirty="0" smtClean="0">
                <a:solidFill>
                  <a:schemeClr val="tx2"/>
                </a:solidFill>
              </a:rPr>
              <a:t>لقد ظهر جلياً في العقدين الماضيين ازدياد نسبة المشاريع الصغيرة الحجم بالمقارنة بالمشاريع الكبيرة على مستوى العالم، وأصبح هناك رغبة أكبر لدى كثير من الناس في التوجه نحو تأسيس مشاريعهم الخاصة. حيث شهدت هذه الفترة انتشاراً ملحوظاً لمفهوم المبادرة أو ما يسمى بثقافة العمل الحر.</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pic>
        <p:nvPicPr>
          <p:cNvPr id="7170" name="Picture 2" descr="C:\Documents and Settings\ma260909\سطح المكتب\صور\small-business-ideas.jpg"/>
          <p:cNvPicPr>
            <a:picLocks noChangeAspect="1" noChangeArrowheads="1"/>
          </p:cNvPicPr>
          <p:nvPr/>
        </p:nvPicPr>
        <p:blipFill>
          <a:blip r:embed="rId2"/>
          <a:srcRect/>
          <a:stretch>
            <a:fillRect/>
          </a:stretch>
        </p:blipFill>
        <p:spPr bwMode="auto">
          <a:xfrm rot="20463081">
            <a:off x="1484652" y="4858335"/>
            <a:ext cx="1571635" cy="1486709"/>
          </a:xfrm>
          <a:prstGeom prst="rect">
            <a:avLst/>
          </a:prstGeom>
          <a:noFill/>
        </p:spPr>
      </p:pic>
      <p:pic>
        <p:nvPicPr>
          <p:cNvPr id="8" name="Picture 2" descr="C:\Documents and Settings\ma260909\سطح المكتب\صور\small-business-ideas.jpg"/>
          <p:cNvPicPr>
            <a:picLocks noChangeAspect="1" noChangeArrowheads="1"/>
          </p:cNvPicPr>
          <p:nvPr/>
        </p:nvPicPr>
        <p:blipFill>
          <a:blip r:embed="rId2"/>
          <a:srcRect/>
          <a:stretch>
            <a:fillRect/>
          </a:stretch>
        </p:blipFill>
        <p:spPr bwMode="auto">
          <a:xfrm rot="20463081">
            <a:off x="3699229" y="4858334"/>
            <a:ext cx="1571635" cy="1486709"/>
          </a:xfrm>
          <a:prstGeom prst="rect">
            <a:avLst/>
          </a:prstGeom>
          <a:noFill/>
        </p:spPr>
      </p:pic>
      <p:pic>
        <p:nvPicPr>
          <p:cNvPr id="9" name="Picture 2" descr="C:\Documents and Settings\ma260909\سطح المكتب\صور\small-business-ideas.jpg"/>
          <p:cNvPicPr>
            <a:picLocks noChangeAspect="1" noChangeArrowheads="1"/>
          </p:cNvPicPr>
          <p:nvPr/>
        </p:nvPicPr>
        <p:blipFill>
          <a:blip r:embed="rId2"/>
          <a:srcRect/>
          <a:stretch>
            <a:fillRect/>
          </a:stretch>
        </p:blipFill>
        <p:spPr bwMode="auto">
          <a:xfrm rot="20463081">
            <a:off x="5842369" y="4786898"/>
            <a:ext cx="1571635" cy="1486709"/>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539552" y="764704"/>
            <a:ext cx="8229600" cy="878346"/>
          </a:xfrm>
        </p:spPr>
        <p:txBody>
          <a:bodyPr>
            <a:normAutofit/>
          </a:bodyPr>
          <a:lstStyle/>
          <a:p>
            <a:pPr algn="r" eaLnBrk="1" hangingPunct="1"/>
            <a:r>
              <a:rPr lang="ar-SA" sz="3200" b="1" dirty="0" smtClean="0">
                <a:solidFill>
                  <a:schemeClr val="accent3">
                    <a:lumMod val="50000"/>
                  </a:schemeClr>
                </a:solidFill>
                <a:cs typeface="Simplified Arabic" pitchFamily="2" charset="-78"/>
              </a:rPr>
              <a:t>2- الفرصة في السوق</a:t>
            </a:r>
            <a:endParaRPr lang="en-US" sz="3200" b="1" dirty="0" smtClean="0">
              <a:solidFill>
                <a:schemeClr val="accent3">
                  <a:lumMod val="50000"/>
                </a:schemeClr>
              </a:solidFill>
              <a:cs typeface="Simplified Arabic" pitchFamily="2" charset="-78"/>
            </a:endParaRPr>
          </a:p>
        </p:txBody>
      </p:sp>
      <p:sp>
        <p:nvSpPr>
          <p:cNvPr id="3077" name="Rectangle 3"/>
          <p:cNvSpPr>
            <a:spLocks noGrp="1" noChangeArrowheads="1"/>
          </p:cNvSpPr>
          <p:nvPr>
            <p:ph idx="1"/>
          </p:nvPr>
        </p:nvSpPr>
        <p:spPr>
          <a:xfrm>
            <a:off x="468312" y="1428736"/>
            <a:ext cx="8389967" cy="4929222"/>
          </a:xfrm>
        </p:spPr>
        <p:txBody>
          <a:bodyPr/>
          <a:lstStyle/>
          <a:p>
            <a:pPr algn="just">
              <a:lnSpc>
                <a:spcPct val="150000"/>
              </a:lnSpc>
              <a:buNone/>
            </a:pPr>
            <a:r>
              <a:rPr lang="ar-SA" sz="2400" b="1" dirty="0" smtClean="0">
                <a:solidFill>
                  <a:schemeClr val="tx2"/>
                </a:solidFill>
              </a:rPr>
              <a:t>المبادر هو الفرد الذي يرى الفرص التي لا يراها الآخرون ومن ثم يوجه موارده لاستغلال هذه الفرص.</a:t>
            </a:r>
          </a:p>
          <a:p>
            <a:pPr algn="just">
              <a:lnSpc>
                <a:spcPct val="150000"/>
              </a:lnSpc>
              <a:buNone/>
            </a:pPr>
            <a:r>
              <a:rPr lang="ar-SA" sz="2400" b="1" dirty="0" smtClean="0">
                <a:solidFill>
                  <a:schemeClr val="tx2"/>
                </a:solidFill>
              </a:rPr>
              <a:t>وهذا التعريف يشير إلى أنه ليس كل شخص يستطيع أن يكون مبادراً ناجحاً، فمن خصائص هذا المبادر قدرته على إدراك احتياجات العملاء التي يتم الوفاء </a:t>
            </a:r>
            <a:r>
              <a:rPr lang="ar-SA" sz="2400" b="1" dirty="0" err="1" smtClean="0">
                <a:solidFill>
                  <a:schemeClr val="tx2"/>
                </a:solidFill>
              </a:rPr>
              <a:t>بها</a:t>
            </a:r>
            <a:r>
              <a:rPr lang="ar-SA" sz="2400" b="1" dirty="0" smtClean="0">
                <a:solidFill>
                  <a:schemeClr val="tx2"/>
                </a:solidFill>
              </a:rPr>
              <a:t>.</a:t>
            </a:r>
          </a:p>
          <a:p>
            <a:pPr algn="just">
              <a:lnSpc>
                <a:spcPct val="200000"/>
              </a:lnSpc>
              <a:buNone/>
            </a:pPr>
            <a:r>
              <a:rPr lang="ar-SA" sz="2400" b="1" dirty="0" smtClean="0">
                <a:solidFill>
                  <a:schemeClr val="tx2"/>
                </a:solidFill>
              </a:rPr>
              <a:t>كما ينبغي التأكيد على أن ظروف المجتمع والعوامل فيه قد تحول دون استغلال هذه الفرص بنجاح .</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pic>
        <p:nvPicPr>
          <p:cNvPr id="8194" name="Picture 2" descr="C:\Documents and Settings\ma260909\سطح المكتب\صور\imagesCA9ME4J3.jpg"/>
          <p:cNvPicPr>
            <a:picLocks noChangeAspect="1" noChangeArrowheads="1"/>
          </p:cNvPicPr>
          <p:nvPr/>
        </p:nvPicPr>
        <p:blipFill>
          <a:blip r:embed="rId2"/>
          <a:srcRect/>
          <a:stretch>
            <a:fillRect/>
          </a:stretch>
        </p:blipFill>
        <p:spPr bwMode="auto">
          <a:xfrm>
            <a:off x="0" y="0"/>
            <a:ext cx="2571736" cy="1571612"/>
          </a:xfrm>
          <a:prstGeom prst="rect">
            <a:avLst/>
          </a:prstGeom>
          <a:noFill/>
        </p:spPr>
      </p:pic>
      <p:pic>
        <p:nvPicPr>
          <p:cNvPr id="8" name="Picture 2" descr="C:\Documents and Settings\ma260909\سطح المكتب\صور\imagesCA9ME4J3.jpg"/>
          <p:cNvPicPr>
            <a:picLocks noChangeAspect="1" noChangeArrowheads="1"/>
          </p:cNvPicPr>
          <p:nvPr/>
        </p:nvPicPr>
        <p:blipFill>
          <a:blip r:embed="rId2"/>
          <a:srcRect/>
          <a:stretch>
            <a:fillRect/>
          </a:stretch>
        </p:blipFill>
        <p:spPr bwMode="auto">
          <a:xfrm>
            <a:off x="6572264" y="5286388"/>
            <a:ext cx="2571736" cy="1571612"/>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539552" y="764704"/>
            <a:ext cx="8229600" cy="878346"/>
          </a:xfrm>
        </p:spPr>
        <p:txBody>
          <a:bodyPr>
            <a:normAutofit/>
          </a:bodyPr>
          <a:lstStyle/>
          <a:p>
            <a:pPr algn="r" eaLnBrk="1" hangingPunct="1"/>
            <a:r>
              <a:rPr lang="ar-SA" sz="3200" b="1" dirty="0" smtClean="0">
                <a:solidFill>
                  <a:schemeClr val="accent3">
                    <a:lumMod val="50000"/>
                  </a:schemeClr>
                </a:solidFill>
                <a:cs typeface="Simplified Arabic" pitchFamily="2" charset="-78"/>
              </a:rPr>
              <a:t>3- الموارد</a:t>
            </a:r>
            <a:endParaRPr lang="en-US" sz="3200" b="1" dirty="0" smtClean="0">
              <a:solidFill>
                <a:schemeClr val="accent3">
                  <a:lumMod val="50000"/>
                </a:schemeClr>
              </a:solidFill>
              <a:cs typeface="Simplified Arabic" pitchFamily="2" charset="-78"/>
            </a:endParaRPr>
          </a:p>
        </p:txBody>
      </p:sp>
      <p:sp>
        <p:nvSpPr>
          <p:cNvPr id="3077" name="Rectangle 3"/>
          <p:cNvSpPr>
            <a:spLocks noGrp="1" noChangeArrowheads="1"/>
          </p:cNvSpPr>
          <p:nvPr>
            <p:ph idx="1"/>
          </p:nvPr>
        </p:nvSpPr>
        <p:spPr>
          <a:xfrm>
            <a:off x="357158" y="1428736"/>
            <a:ext cx="8501121" cy="4929222"/>
          </a:xfrm>
        </p:spPr>
        <p:txBody>
          <a:bodyPr/>
          <a:lstStyle/>
          <a:p>
            <a:pPr algn="just">
              <a:lnSpc>
                <a:spcPct val="150000"/>
              </a:lnSpc>
              <a:buNone/>
            </a:pPr>
            <a:r>
              <a:rPr lang="ar-SA" sz="2400" b="1" dirty="0" smtClean="0">
                <a:solidFill>
                  <a:schemeClr val="tx2"/>
                </a:solidFill>
              </a:rPr>
              <a:t>إن توفير الموارد اللازمة كرأسمال المنشأة الصغيرة تعتبر من العوامل الهامة للنجاح. ويؤكد ذلك أن من أهم أسباب فشل هذه المنشآت افتقادها لرأس المال اللازم للمنشأة والتطور والنمو.</a:t>
            </a:r>
          </a:p>
          <a:p>
            <a:pPr algn="just">
              <a:lnSpc>
                <a:spcPct val="150000"/>
              </a:lnSpc>
              <a:buNone/>
            </a:pPr>
            <a:r>
              <a:rPr lang="ar-SA" sz="2400" b="1" dirty="0" smtClean="0">
                <a:solidFill>
                  <a:schemeClr val="tx2"/>
                </a:solidFill>
              </a:rPr>
              <a:t>حيث أنه يمكن أن يكون للعديد من مؤسسات المجتمع دور في توفير مصادر التمويل لصغار المستثمرين.</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pic>
        <p:nvPicPr>
          <p:cNvPr id="9219" name="Picture 3" descr="C:\Documents and Settings\ma260909\سطح المكتب\صور\imagesCADBD66F.jpg"/>
          <p:cNvPicPr>
            <a:picLocks noChangeAspect="1" noChangeArrowheads="1"/>
          </p:cNvPicPr>
          <p:nvPr/>
        </p:nvPicPr>
        <p:blipFill>
          <a:blip r:embed="rId2"/>
          <a:srcRect/>
          <a:stretch>
            <a:fillRect/>
          </a:stretch>
        </p:blipFill>
        <p:spPr bwMode="auto">
          <a:xfrm>
            <a:off x="285720" y="3929066"/>
            <a:ext cx="3357586" cy="250033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0" y="764704"/>
            <a:ext cx="9144000" cy="878346"/>
          </a:xfrm>
        </p:spPr>
        <p:txBody>
          <a:bodyPr>
            <a:normAutofit/>
          </a:bodyPr>
          <a:lstStyle/>
          <a:p>
            <a:pPr algn="r" eaLnBrk="1" hangingPunct="1"/>
            <a:r>
              <a:rPr lang="ar-SA" sz="2400" b="1" dirty="0" smtClean="0">
                <a:solidFill>
                  <a:srgbClr val="7030A0"/>
                </a:solidFill>
                <a:cs typeface="Simplified Arabic" pitchFamily="2" charset="-78"/>
              </a:rPr>
              <a:t>لقد ظهرت عدة اتجاهات للتعرف على خصائص وسمات رائد الأعمال الناجح، وهناك العديد من المدارس التي تقدم كل منها مجموعة من الخصائص التي تميز هذه الشخصية منها: </a:t>
            </a:r>
            <a:endParaRPr lang="en-US" sz="2400" b="1" dirty="0" smtClean="0">
              <a:solidFill>
                <a:srgbClr val="7030A0"/>
              </a:solidFill>
              <a:cs typeface="Simplified Arabic" pitchFamily="2" charset="-78"/>
            </a:endParaRPr>
          </a:p>
        </p:txBody>
      </p:sp>
      <p:sp>
        <p:nvSpPr>
          <p:cNvPr id="3077" name="Rectangle 3"/>
          <p:cNvSpPr>
            <a:spLocks noGrp="1" noChangeArrowheads="1"/>
          </p:cNvSpPr>
          <p:nvPr>
            <p:ph idx="1"/>
          </p:nvPr>
        </p:nvSpPr>
        <p:spPr>
          <a:xfrm>
            <a:off x="214282" y="1571612"/>
            <a:ext cx="8715436" cy="4786346"/>
          </a:xfrm>
        </p:spPr>
        <p:txBody>
          <a:bodyPr/>
          <a:lstStyle/>
          <a:p>
            <a:pPr algn="just">
              <a:lnSpc>
                <a:spcPct val="150000"/>
              </a:lnSpc>
              <a:buNone/>
            </a:pPr>
            <a:r>
              <a:rPr lang="ar-SA" sz="2400" b="1" u="sng" dirty="0" smtClean="0">
                <a:solidFill>
                  <a:schemeClr val="accent3">
                    <a:lumMod val="50000"/>
                  </a:schemeClr>
                </a:solidFill>
              </a:rPr>
              <a:t>1- مدرسة السمات</a:t>
            </a:r>
          </a:p>
          <a:p>
            <a:pPr algn="just">
              <a:lnSpc>
                <a:spcPct val="150000"/>
              </a:lnSpc>
              <a:buNone/>
            </a:pPr>
            <a:r>
              <a:rPr lang="ar-SA" sz="2400" b="1" dirty="0" smtClean="0">
                <a:solidFill>
                  <a:schemeClr val="tx2"/>
                </a:solidFill>
              </a:rPr>
              <a:t>تقوم هذه المدرسة على فرضية أن المبادر شخص يمتلك مجموعة من الخصائص الشخصية تمكنه من إدارة المنشأة بنجاح، كما أنه لا يمكن أن تجتمع كل السمات في شخص واحد وإنما هناك اختلاف واسع وكبير بين الأشخاص، ومن أهم هذه السمات:</a:t>
            </a:r>
          </a:p>
          <a:p>
            <a:pPr algn="just">
              <a:lnSpc>
                <a:spcPct val="150000"/>
              </a:lnSpc>
              <a:buNone/>
            </a:pPr>
            <a:r>
              <a:rPr lang="ar-SA" sz="2400" b="1" dirty="0" smtClean="0">
                <a:solidFill>
                  <a:schemeClr val="tx2"/>
                </a:solidFill>
              </a:rPr>
              <a:t> </a:t>
            </a:r>
            <a:r>
              <a:rPr lang="ar-SA" sz="2400" b="1" dirty="0" smtClean="0">
                <a:solidFill>
                  <a:schemeClr val="accent1"/>
                </a:solidFill>
              </a:rPr>
              <a:t>1-</a:t>
            </a:r>
            <a:r>
              <a:rPr lang="ar-SA" sz="2400" b="1" dirty="0" smtClean="0">
                <a:solidFill>
                  <a:schemeClr val="tx2"/>
                </a:solidFill>
              </a:rPr>
              <a:t> </a:t>
            </a:r>
            <a:r>
              <a:rPr lang="ar-SA" sz="2400" b="1" dirty="0" smtClean="0">
                <a:solidFill>
                  <a:schemeClr val="accent1"/>
                </a:solidFill>
              </a:rPr>
              <a:t>الحاجة الشديدة للإنجاز.                     2- المنافسة والإبداع والذكاء.          3- القدرة على تحمل المخاطر.                        4- القدرة على التفكير الإبداعي. 5- الميل للاستقلالية.                                    6-القدرة على الضبط الذاتي.      7- العزيمة والإصرار.                                     8- الثقة بالنفس.     </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539552" y="764704"/>
            <a:ext cx="8229600" cy="735470"/>
          </a:xfrm>
        </p:spPr>
        <p:txBody>
          <a:bodyPr>
            <a:normAutofit/>
          </a:bodyPr>
          <a:lstStyle/>
          <a:p>
            <a:pPr algn="r" eaLnBrk="1" hangingPunct="1"/>
            <a:r>
              <a:rPr lang="ar-SA" sz="2800" b="1" dirty="0" smtClean="0">
                <a:solidFill>
                  <a:schemeClr val="accent3">
                    <a:lumMod val="50000"/>
                  </a:schemeClr>
                </a:solidFill>
                <a:cs typeface="Simplified Arabic" pitchFamily="2" charset="-78"/>
              </a:rPr>
              <a:t>2- المدرسة البيئية الموقفية</a:t>
            </a:r>
            <a:endParaRPr lang="en-US" sz="2800" b="1" dirty="0" smtClean="0">
              <a:solidFill>
                <a:schemeClr val="accent3">
                  <a:lumMod val="50000"/>
                </a:schemeClr>
              </a:solidFill>
              <a:cs typeface="Simplified Arabic" pitchFamily="2" charset="-78"/>
            </a:endParaRPr>
          </a:p>
        </p:txBody>
      </p:sp>
      <p:sp>
        <p:nvSpPr>
          <p:cNvPr id="3077" name="Rectangle 3"/>
          <p:cNvSpPr>
            <a:spLocks noGrp="1" noChangeArrowheads="1"/>
          </p:cNvSpPr>
          <p:nvPr>
            <p:ph idx="1"/>
          </p:nvPr>
        </p:nvSpPr>
        <p:spPr>
          <a:xfrm>
            <a:off x="468312" y="1357298"/>
            <a:ext cx="8389967" cy="5000660"/>
          </a:xfrm>
        </p:spPr>
        <p:txBody>
          <a:bodyPr/>
          <a:lstStyle/>
          <a:p>
            <a:pPr algn="just">
              <a:lnSpc>
                <a:spcPct val="150000"/>
              </a:lnSpc>
              <a:buNone/>
            </a:pPr>
            <a:r>
              <a:rPr lang="ar-SA" sz="2400" b="1" dirty="0" smtClean="0">
                <a:solidFill>
                  <a:schemeClr val="tx2"/>
                </a:solidFill>
              </a:rPr>
              <a:t>تؤمن هذه المدرسة بأن خصائص المبادر ترتبط كثيراً بالبيئة وما تحويه من عوامل خارجية، لذا فإن العوامل الاجتماعية </a:t>
            </a:r>
            <a:r>
              <a:rPr lang="ar-SA" sz="2400" b="1" dirty="0" err="1" smtClean="0">
                <a:solidFill>
                  <a:schemeClr val="tx2"/>
                </a:solidFill>
              </a:rPr>
              <a:t>والديمغرافية</a:t>
            </a:r>
            <a:r>
              <a:rPr lang="ar-SA" sz="2400" b="1" dirty="0" smtClean="0">
                <a:solidFill>
                  <a:schemeClr val="tx2"/>
                </a:solidFill>
              </a:rPr>
              <a:t> تلعب دوراً رئيسياً في تحديد سلوك وشخصية المبادر.</a:t>
            </a:r>
          </a:p>
          <a:p>
            <a:pPr algn="just">
              <a:lnSpc>
                <a:spcPct val="150000"/>
              </a:lnSpc>
              <a:buNone/>
            </a:pPr>
            <a:r>
              <a:rPr lang="ar-SA" sz="2400" b="1" dirty="0" smtClean="0">
                <a:solidFill>
                  <a:schemeClr val="tx2"/>
                </a:solidFill>
              </a:rPr>
              <a:t>وهذه المدرسة اقترحت عدة عوامل يمكن أن تؤثر في بناء شخصية المبادر وهي:  الثقافة – البيئة – الحراك الاجتماعي – الأسرة – بالإضافة إلى التعليم.</a:t>
            </a:r>
          </a:p>
          <a:p>
            <a:pPr algn="just">
              <a:lnSpc>
                <a:spcPct val="150000"/>
              </a:lnSpc>
              <a:buNone/>
            </a:pPr>
            <a:r>
              <a:rPr lang="ar-SA" sz="2400" b="1" dirty="0" smtClean="0">
                <a:solidFill>
                  <a:schemeClr val="tx2"/>
                </a:solidFill>
              </a:rPr>
              <a:t>فمن حيث الثقافة فإن المبادر هو وليد الثقافة التي يعيشها في بيئته وعوامل هذه الثقافة تؤثر على شخصيته وسلوكه.</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pic>
        <p:nvPicPr>
          <p:cNvPr id="10242" name="Picture 2" descr="C:\Documents and Settings\ma260909\سطح المكتب\صور\imagesCAETMTIN.jpg"/>
          <p:cNvPicPr>
            <a:picLocks noChangeAspect="1" noChangeArrowheads="1"/>
          </p:cNvPicPr>
          <p:nvPr/>
        </p:nvPicPr>
        <p:blipFill>
          <a:blip r:embed="rId2"/>
          <a:srcRect/>
          <a:stretch>
            <a:fillRect/>
          </a:stretch>
        </p:blipFill>
        <p:spPr bwMode="auto">
          <a:xfrm>
            <a:off x="0" y="4786322"/>
            <a:ext cx="2928926" cy="2071678"/>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Documents and Settings\ma260909\سطح المكتب\صور\livescribe_pen_600_dpi_ps_1__Fost328x350.jpg"/>
          <p:cNvPicPr>
            <a:picLocks noChangeAspect="1" noChangeArrowheads="1"/>
          </p:cNvPicPr>
          <p:nvPr/>
        </p:nvPicPr>
        <p:blipFill>
          <a:blip r:embed="rId2"/>
          <a:srcRect/>
          <a:stretch>
            <a:fillRect/>
          </a:stretch>
        </p:blipFill>
        <p:spPr bwMode="auto">
          <a:xfrm>
            <a:off x="7036676" y="0"/>
            <a:ext cx="2107324" cy="2428892"/>
          </a:xfrm>
          <a:prstGeom prst="rect">
            <a:avLst/>
          </a:prstGeom>
          <a:noFill/>
        </p:spPr>
      </p:pic>
      <p:sp>
        <p:nvSpPr>
          <p:cNvPr id="3077" name="Rectangle 3"/>
          <p:cNvSpPr>
            <a:spLocks noGrp="1" noChangeArrowheads="1"/>
          </p:cNvSpPr>
          <p:nvPr>
            <p:ph idx="1"/>
          </p:nvPr>
        </p:nvSpPr>
        <p:spPr>
          <a:xfrm>
            <a:off x="428596" y="857232"/>
            <a:ext cx="8286808" cy="5715040"/>
          </a:xfrm>
        </p:spPr>
        <p:txBody>
          <a:bodyPr>
            <a:normAutofit/>
          </a:bodyPr>
          <a:lstStyle/>
          <a:p>
            <a:pPr algn="just">
              <a:lnSpc>
                <a:spcPct val="150000"/>
              </a:lnSpc>
              <a:buNone/>
            </a:pPr>
            <a:endParaRPr lang="ar-SA" sz="2400" b="1" u="sng" dirty="0" smtClean="0">
              <a:solidFill>
                <a:srgbClr val="7030A0"/>
              </a:solidFill>
              <a:cs typeface="Simplified Arabic" pitchFamily="2" charset="-78"/>
            </a:endParaRPr>
          </a:p>
          <a:p>
            <a:pPr algn="just">
              <a:lnSpc>
                <a:spcPct val="150000"/>
              </a:lnSpc>
              <a:buNone/>
            </a:pPr>
            <a:endParaRPr lang="ar-SA" sz="2400" b="1" u="sng" dirty="0" smtClean="0">
              <a:solidFill>
                <a:srgbClr val="7030A0"/>
              </a:solidFill>
              <a:cs typeface="Simplified Arabic" pitchFamily="2" charset="-78"/>
            </a:endParaRPr>
          </a:p>
          <a:p>
            <a:pPr algn="just">
              <a:lnSpc>
                <a:spcPct val="150000"/>
              </a:lnSpc>
              <a:buNone/>
            </a:pPr>
            <a:r>
              <a:rPr lang="ar-SA" sz="2400" b="1" u="sng" dirty="0" smtClean="0">
                <a:solidFill>
                  <a:srgbClr val="7030A0"/>
                </a:solidFill>
                <a:cs typeface="Simplified Arabic" pitchFamily="2" charset="-78"/>
              </a:rPr>
              <a:t>* نظرية الجذب والدفع </a:t>
            </a:r>
            <a:r>
              <a:rPr lang="ar-SA" sz="2200" b="1" dirty="0" smtClean="0">
                <a:solidFill>
                  <a:schemeClr val="tx2"/>
                </a:solidFill>
              </a:rPr>
              <a:t>بموجب هذه النظرية فإن سلوك المبادر يحدث بسبب عوامل ايجابية في البيئة  ( مثل الأفكار ، الفرص الجديدة،......) أو لا يحدث بسبب عوامل سلبية ( مثل عدم الرضا الوظيفي ).</a:t>
            </a:r>
          </a:p>
          <a:p>
            <a:pPr algn="just">
              <a:lnSpc>
                <a:spcPct val="150000"/>
              </a:lnSpc>
              <a:buNone/>
            </a:pPr>
            <a:endParaRPr lang="ar-SA" sz="2400" b="1" u="sng" dirty="0" smtClean="0">
              <a:solidFill>
                <a:srgbClr val="7030A0"/>
              </a:solidFill>
            </a:endParaRPr>
          </a:p>
          <a:p>
            <a:pPr algn="just">
              <a:lnSpc>
                <a:spcPct val="150000"/>
              </a:lnSpc>
              <a:buNone/>
            </a:pPr>
            <a:r>
              <a:rPr lang="ar-SA" sz="2400" b="1" u="sng" dirty="0" smtClean="0">
                <a:solidFill>
                  <a:srgbClr val="7030A0"/>
                </a:solidFill>
              </a:rPr>
              <a:t>* منهج الحراك الاجتماعي </a:t>
            </a:r>
            <a:r>
              <a:rPr lang="ar-SA" sz="2200" b="1" dirty="0" smtClean="0">
                <a:solidFill>
                  <a:schemeClr val="tx2"/>
                </a:solidFill>
              </a:rPr>
              <a:t>وفقاً لهذا المنهج فإن الأفراد الذين يعيشون على هامش المجتمع يتجهون إلى أن يبدأوا بحكم الضرورة وليس الاختيار – أعمالاً خاصة بهم( أي أن التحدي يخلق الإبداع).</a:t>
            </a:r>
          </a:p>
          <a:p>
            <a:pPr algn="just">
              <a:lnSpc>
                <a:spcPct val="150000"/>
              </a:lnSpc>
              <a:buNone/>
            </a:pPr>
            <a:endParaRPr lang="ar-SA" sz="2400" b="1" dirty="0" smtClean="0">
              <a:solidFill>
                <a:schemeClr val="tx2"/>
              </a:solidFill>
            </a:endParaRPr>
          </a:p>
        </p:txBody>
      </p:sp>
      <p:cxnSp>
        <p:nvCxnSpPr>
          <p:cNvPr id="4" name="Straight Connector 3"/>
          <p:cNvCxnSpPr/>
          <p:nvPr/>
        </p:nvCxnSpPr>
        <p:spPr bwMode="auto">
          <a:xfrm>
            <a:off x="0" y="404664"/>
            <a:ext cx="8358214" cy="2394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8143900" cy="2223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8001024" cy="2052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3"/>
          <p:cNvSpPr>
            <a:spLocks noGrp="1" noChangeArrowheads="1"/>
          </p:cNvSpPr>
          <p:nvPr>
            <p:ph idx="1"/>
          </p:nvPr>
        </p:nvSpPr>
        <p:spPr>
          <a:xfrm>
            <a:off x="468312" y="1000108"/>
            <a:ext cx="8389967" cy="5357850"/>
          </a:xfrm>
        </p:spPr>
        <p:txBody>
          <a:bodyPr/>
          <a:lstStyle/>
          <a:p>
            <a:pPr algn="just">
              <a:lnSpc>
                <a:spcPct val="150000"/>
              </a:lnSpc>
              <a:buNone/>
            </a:pPr>
            <a:r>
              <a:rPr lang="ar-SA" sz="2800" b="1" u="sng" dirty="0" smtClean="0">
                <a:solidFill>
                  <a:srgbClr val="7030A0"/>
                </a:solidFill>
              </a:rPr>
              <a:t>*</a:t>
            </a:r>
            <a:r>
              <a:rPr lang="ar-SA" sz="2400" b="1" u="sng" dirty="0" smtClean="0">
                <a:solidFill>
                  <a:srgbClr val="7030A0"/>
                </a:solidFill>
              </a:rPr>
              <a:t>الخلفية الأسرية </a:t>
            </a:r>
            <a:r>
              <a:rPr lang="ar-SA" sz="2200" b="1" dirty="0" smtClean="0">
                <a:solidFill>
                  <a:schemeClr val="tx2"/>
                </a:solidFill>
              </a:rPr>
              <a:t>أن الطفل الذي يحظى برعاية تكسبه الثقة بالنفس والاستقلالية والرقابة الذاتية يكون أكثر احتمالية للتميز بخصائص المبادرة من غيره، كما أن الانحدار من أسرة تمتلك أعمالاً خاصة قد يدفع الشخص إلى مزاولة العمل الحر .</a:t>
            </a:r>
          </a:p>
          <a:p>
            <a:pPr algn="just">
              <a:lnSpc>
                <a:spcPct val="150000"/>
              </a:lnSpc>
              <a:buNone/>
            </a:pPr>
            <a:endParaRPr lang="ar-SA" sz="2400" b="1" dirty="0" smtClean="0">
              <a:solidFill>
                <a:schemeClr val="tx2"/>
              </a:solidFill>
            </a:endParaRPr>
          </a:p>
          <a:p>
            <a:pPr algn="just">
              <a:lnSpc>
                <a:spcPct val="150000"/>
              </a:lnSpc>
              <a:buNone/>
            </a:pPr>
            <a:r>
              <a:rPr lang="ar-SA" sz="2400" b="1" u="sng" dirty="0" smtClean="0">
                <a:solidFill>
                  <a:srgbClr val="7030A0"/>
                </a:solidFill>
              </a:rPr>
              <a:t>* التعليم والخبرة </a:t>
            </a:r>
            <a:r>
              <a:rPr lang="ar-SA" sz="2200" b="1" dirty="0" smtClean="0">
                <a:solidFill>
                  <a:schemeClr val="tx2"/>
                </a:solidFill>
              </a:rPr>
              <a:t>إن مستوى التعليم لدى المبدعين والمبادرين أعلى منها بين الموظفين كما أن توفر نوعية التعليم الذي يحتاج إليه المبادر في ممارسة العمل الحر له دور في نجاحه من خلال دعم قدرته على حل المشاكل وسد النقص في الخبرة والتدريب وفي تعلم المهارات اللازمة للنجاح.</a:t>
            </a:r>
            <a:endParaRPr lang="ar-SA" sz="2200" b="1" u="sng" dirty="0" smtClean="0">
              <a:solidFill>
                <a:schemeClr val="tx2"/>
              </a:solidFill>
            </a:endParaRPr>
          </a:p>
          <a:p>
            <a:pPr algn="just">
              <a:lnSpc>
                <a:spcPct val="200000"/>
              </a:lnSpc>
              <a:buNone/>
            </a:pPr>
            <a:endParaRPr lang="ar-SA" sz="2400" b="1" dirty="0" smtClean="0">
              <a:solidFill>
                <a:schemeClr val="tx2"/>
              </a:solidFill>
            </a:endParaRP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pic>
        <p:nvPicPr>
          <p:cNvPr id="11266" name="Picture 2" descr="C:\Documents and Settings\ma260909\سطح المكتب\صور\imagesCAWA55XE.jpg"/>
          <p:cNvPicPr>
            <a:picLocks noChangeAspect="1" noChangeArrowheads="1"/>
          </p:cNvPicPr>
          <p:nvPr/>
        </p:nvPicPr>
        <p:blipFill>
          <a:blip r:embed="rId2"/>
          <a:srcRect/>
          <a:stretch>
            <a:fillRect/>
          </a:stretch>
        </p:blipFill>
        <p:spPr bwMode="auto">
          <a:xfrm>
            <a:off x="0" y="4857760"/>
            <a:ext cx="3071802" cy="200024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ma260909\سطح المكتب\صور\imagesCAIXH42M.jpg"/>
          <p:cNvPicPr>
            <a:picLocks noChangeAspect="1" noChangeArrowheads="1"/>
          </p:cNvPicPr>
          <p:nvPr/>
        </p:nvPicPr>
        <p:blipFill>
          <a:blip r:embed="rId2">
            <a:duotone>
              <a:schemeClr val="bg2">
                <a:shade val="45000"/>
                <a:satMod val="135000"/>
              </a:schemeClr>
              <a:prstClr val="white"/>
            </a:duotone>
          </a:blip>
          <a:srcRect/>
          <a:stretch>
            <a:fillRect/>
          </a:stretch>
        </p:blipFill>
        <p:spPr bwMode="auto">
          <a:xfrm>
            <a:off x="0" y="857232"/>
            <a:ext cx="9144000" cy="6000768"/>
          </a:xfrm>
          <a:prstGeom prst="rect">
            <a:avLst/>
          </a:prstGeom>
          <a:noFill/>
        </p:spPr>
      </p:pic>
      <p:sp>
        <p:nvSpPr>
          <p:cNvPr id="3076" name="Rectangle 2"/>
          <p:cNvSpPr>
            <a:spLocks noGrp="1" noChangeArrowheads="1"/>
          </p:cNvSpPr>
          <p:nvPr>
            <p:ph type="title"/>
          </p:nvPr>
        </p:nvSpPr>
        <p:spPr>
          <a:xfrm>
            <a:off x="539552" y="764704"/>
            <a:ext cx="8229600" cy="735470"/>
          </a:xfrm>
        </p:spPr>
        <p:txBody>
          <a:bodyPr>
            <a:normAutofit/>
          </a:bodyPr>
          <a:lstStyle/>
          <a:p>
            <a:pPr algn="r" eaLnBrk="1" hangingPunct="1"/>
            <a:r>
              <a:rPr lang="ar-SA" sz="3200" b="1" dirty="0" smtClean="0">
                <a:solidFill>
                  <a:schemeClr val="accent2"/>
                </a:solidFill>
                <a:cs typeface="Simplified Arabic" pitchFamily="2" charset="-78"/>
              </a:rPr>
              <a:t>مقدمة:</a:t>
            </a:r>
            <a:endParaRPr lang="en-US" sz="3200" b="1" dirty="0" smtClean="0">
              <a:solidFill>
                <a:schemeClr val="accent2"/>
              </a:solidFill>
              <a:cs typeface="Simplified Arabic" pitchFamily="2" charset="-78"/>
            </a:endParaRPr>
          </a:p>
        </p:txBody>
      </p:sp>
      <p:sp>
        <p:nvSpPr>
          <p:cNvPr id="3077" name="Rectangle 3"/>
          <p:cNvSpPr>
            <a:spLocks noGrp="1" noChangeArrowheads="1"/>
          </p:cNvSpPr>
          <p:nvPr>
            <p:ph idx="1"/>
          </p:nvPr>
        </p:nvSpPr>
        <p:spPr>
          <a:xfrm>
            <a:off x="428596" y="1285860"/>
            <a:ext cx="8358246" cy="5429288"/>
          </a:xfrm>
        </p:spPr>
        <p:txBody>
          <a:bodyPr/>
          <a:lstStyle/>
          <a:p>
            <a:pPr algn="just">
              <a:lnSpc>
                <a:spcPct val="200000"/>
              </a:lnSpc>
              <a:buNone/>
            </a:pPr>
            <a:r>
              <a:rPr lang="ar-SA" sz="2400" b="1" dirty="0" smtClean="0">
                <a:solidFill>
                  <a:schemeClr val="tx2"/>
                </a:solidFill>
              </a:rPr>
              <a:t>    تواجه المنشآت الصغيرة الكثير من التحديات، ونظراً للخصائص الفريدة التي تتميز </a:t>
            </a:r>
            <a:r>
              <a:rPr lang="ar-SA" sz="2400" b="1" dirty="0" err="1" smtClean="0">
                <a:solidFill>
                  <a:schemeClr val="tx2"/>
                </a:solidFill>
              </a:rPr>
              <a:t>بها</a:t>
            </a:r>
            <a:r>
              <a:rPr lang="ar-SA" sz="2400" b="1" dirty="0" smtClean="0">
                <a:solidFill>
                  <a:schemeClr val="tx2"/>
                </a:solidFill>
              </a:rPr>
              <a:t> المنشأة الصغيرة ، فهي أقدر من المنشأة الكبيرة على مواجهة هذه التحديات   ولكن بشرط أن يكون مالكها أو المسئول عن إدارتها شخص يمكن أن يتصف بأنه مبادر .</a:t>
            </a:r>
          </a:p>
          <a:p>
            <a:pPr algn="just">
              <a:lnSpc>
                <a:spcPct val="200000"/>
              </a:lnSpc>
              <a:buNone/>
            </a:pPr>
            <a:r>
              <a:rPr lang="ar-SA" sz="2400" b="1" dirty="0" smtClean="0">
                <a:solidFill>
                  <a:schemeClr val="tx2"/>
                </a:solidFill>
              </a:rPr>
              <a:t>    ومما تجدر الإشارة إليه أن شخصية المبادر لا تقتصر على مؤسس المنشآت الصغيرة فقط، بل الحاجة قائمة إلى مثل هذه الشخصية لنجاح المنشآت الكبيرة.</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539552" y="764704"/>
            <a:ext cx="8229600" cy="664032"/>
          </a:xfrm>
        </p:spPr>
        <p:txBody>
          <a:bodyPr>
            <a:normAutofit/>
          </a:bodyPr>
          <a:lstStyle/>
          <a:p>
            <a:pPr algn="r" eaLnBrk="1" hangingPunct="1"/>
            <a:r>
              <a:rPr lang="ar-SA" sz="2800" b="1" dirty="0" smtClean="0">
                <a:solidFill>
                  <a:schemeClr val="accent3">
                    <a:lumMod val="50000"/>
                  </a:schemeClr>
                </a:solidFill>
                <a:cs typeface="Simplified Arabic" pitchFamily="2" charset="-78"/>
              </a:rPr>
              <a:t>3- المدرسة السلوكية  </a:t>
            </a:r>
            <a:endParaRPr lang="en-US" sz="2800" b="1" dirty="0" smtClean="0">
              <a:solidFill>
                <a:schemeClr val="accent3">
                  <a:lumMod val="50000"/>
                </a:schemeClr>
              </a:solidFill>
              <a:cs typeface="Simplified Arabic" pitchFamily="2" charset="-78"/>
            </a:endParaRPr>
          </a:p>
        </p:txBody>
      </p:sp>
      <p:sp>
        <p:nvSpPr>
          <p:cNvPr id="3077" name="Rectangle 3"/>
          <p:cNvSpPr>
            <a:spLocks noGrp="1" noChangeArrowheads="1"/>
          </p:cNvSpPr>
          <p:nvPr>
            <p:ph idx="1"/>
          </p:nvPr>
        </p:nvSpPr>
        <p:spPr>
          <a:xfrm>
            <a:off x="468312" y="1357298"/>
            <a:ext cx="8389967" cy="5000660"/>
          </a:xfrm>
        </p:spPr>
        <p:txBody>
          <a:bodyPr>
            <a:normAutofit/>
          </a:bodyPr>
          <a:lstStyle/>
          <a:p>
            <a:pPr algn="just">
              <a:lnSpc>
                <a:spcPct val="150000"/>
              </a:lnSpc>
              <a:buNone/>
            </a:pPr>
            <a:r>
              <a:rPr lang="ar-SA" sz="2400" b="1" dirty="0" smtClean="0">
                <a:solidFill>
                  <a:schemeClr val="tx2"/>
                </a:solidFill>
              </a:rPr>
              <a:t>يرى أنصار هذه المدرسة أن سلوك المبادر لا يعتمد على مجرد وجود سمات شخصية لدى الفرد، ولكنه مرتبط بأداء الوظائف الإدارية بشكل فعال، حيث أن المبادر الناجح هو الشخص الذي الذي يستطيع توجيه الموارد بكفاءة ويضع الاستراتيجيات الناجحة،مما يمكنه من استغلال الفرص المتاحة.</a:t>
            </a:r>
          </a:p>
          <a:p>
            <a:pPr algn="just">
              <a:lnSpc>
                <a:spcPct val="150000"/>
              </a:lnSpc>
              <a:buNone/>
            </a:pPr>
            <a:r>
              <a:rPr lang="ar-SA" sz="2400" b="1" dirty="0" smtClean="0">
                <a:solidFill>
                  <a:schemeClr val="tx2"/>
                </a:solidFill>
              </a:rPr>
              <a:t>لذا فإن أداء ونجاح المبادر يعتمد على عمله داخل المنظمة وامتلاكه لمجموعة من المهارات السلوكية والتي يستثمرها لصالح تطوير العمل، وقد صنفت هذه المهارات إلى نوعين:</a:t>
            </a:r>
          </a:p>
          <a:p>
            <a:pPr algn="just">
              <a:lnSpc>
                <a:spcPct val="150000"/>
              </a:lnSpc>
              <a:buFontTx/>
              <a:buChar char="-"/>
            </a:pPr>
            <a:r>
              <a:rPr lang="ar-SA" sz="2400" b="1" dirty="0" smtClean="0">
                <a:solidFill>
                  <a:schemeClr val="tx2">
                    <a:lumMod val="60000"/>
                    <a:lumOff val="40000"/>
                  </a:schemeClr>
                </a:solidFill>
              </a:rPr>
              <a:t>مهارات تفاعلية.                                  - مهارات تكاملية.</a:t>
            </a:r>
          </a:p>
          <a:p>
            <a:pPr algn="just">
              <a:lnSpc>
                <a:spcPct val="150000"/>
              </a:lnSpc>
              <a:buFontTx/>
              <a:buChar char="-"/>
            </a:pPr>
            <a:endParaRPr lang="ar-SA" sz="2400" b="1" dirty="0" smtClean="0">
              <a:solidFill>
                <a:schemeClr val="tx2">
                  <a:lumMod val="60000"/>
                  <a:lumOff val="40000"/>
                </a:schemeClr>
              </a:solidFill>
            </a:endParaRP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
        <p:nvSpPr>
          <p:cNvPr id="9" name="عنصر نائب للمحتوى 8"/>
          <p:cNvSpPr>
            <a:spLocks noGrp="1"/>
          </p:cNvSpPr>
          <p:nvPr>
            <p:ph idx="1"/>
          </p:nvPr>
        </p:nvSpPr>
        <p:spPr>
          <a:xfrm>
            <a:off x="214282" y="785794"/>
            <a:ext cx="8786874" cy="6072206"/>
          </a:xfrm>
        </p:spPr>
        <p:txBody>
          <a:bodyPr>
            <a:normAutofit/>
          </a:bodyPr>
          <a:lstStyle/>
          <a:p>
            <a:pPr>
              <a:buNone/>
            </a:pPr>
            <a:r>
              <a:rPr lang="ar-SA" dirty="0" smtClean="0"/>
              <a:t>                                      </a:t>
            </a:r>
            <a:r>
              <a:rPr lang="ar-SA" sz="2200" dirty="0" smtClean="0">
                <a:solidFill>
                  <a:schemeClr val="tx2"/>
                </a:solidFill>
              </a:rPr>
              <a:t>مجموعة من المهارات الإنسانية التي تشمل بناء</a:t>
            </a:r>
          </a:p>
          <a:p>
            <a:pPr>
              <a:buNone/>
            </a:pPr>
            <a:r>
              <a:rPr lang="ar-SA" sz="2200" dirty="0" smtClean="0">
                <a:solidFill>
                  <a:schemeClr val="tx2"/>
                </a:solidFill>
              </a:rPr>
              <a:t>                                                      </a:t>
            </a:r>
            <a:r>
              <a:rPr lang="ar-SA" sz="2400" dirty="0" smtClean="0">
                <a:solidFill>
                  <a:schemeClr val="tx2"/>
                </a:solidFill>
              </a:rPr>
              <a:t>وتكوين علاقات إنسانية مع العنصر الإنساني</a:t>
            </a:r>
          </a:p>
          <a:p>
            <a:pPr>
              <a:buNone/>
            </a:pPr>
            <a:r>
              <a:rPr lang="ar-SA" sz="2400" dirty="0" smtClean="0"/>
              <a:t>       </a:t>
            </a:r>
            <a:r>
              <a:rPr lang="ar-SA" sz="2400" dirty="0" smtClean="0">
                <a:solidFill>
                  <a:schemeClr val="accent2"/>
                </a:solidFill>
              </a:rPr>
              <a:t>المهارات التفاعلية</a:t>
            </a:r>
            <a:r>
              <a:rPr lang="ar-SA" sz="2400" dirty="0" smtClean="0"/>
              <a:t>                      </a:t>
            </a:r>
            <a:r>
              <a:rPr lang="ar-SA" sz="2400" dirty="0" smtClean="0">
                <a:solidFill>
                  <a:schemeClr val="tx2"/>
                </a:solidFill>
              </a:rPr>
              <a:t>في البيئة الداخلية والخارجية للمشروع ، حيث</a:t>
            </a:r>
          </a:p>
          <a:p>
            <a:pPr>
              <a:buNone/>
            </a:pPr>
            <a:r>
              <a:rPr lang="ar-SA" sz="2400" dirty="0" smtClean="0">
                <a:solidFill>
                  <a:schemeClr val="tx2"/>
                </a:solidFill>
              </a:rPr>
              <a:t>                                                  تساعد هذه المهارات في خلق بيئة عمل </a:t>
            </a:r>
            <a:r>
              <a:rPr lang="ar-SA" sz="2000" dirty="0" smtClean="0">
                <a:solidFill>
                  <a:schemeClr val="tx2"/>
                </a:solidFill>
              </a:rPr>
              <a:t>تفاعلية</a:t>
            </a:r>
            <a:endParaRPr lang="ar-SA" sz="2200" dirty="0" smtClean="0">
              <a:solidFill>
                <a:schemeClr val="tx2"/>
              </a:solidFill>
            </a:endParaRPr>
          </a:p>
          <a:p>
            <a:pPr>
              <a:buNone/>
            </a:pPr>
            <a:r>
              <a:rPr lang="ar-SA" dirty="0" smtClean="0">
                <a:solidFill>
                  <a:schemeClr val="tx2"/>
                </a:solidFill>
              </a:rPr>
              <a:t>                                      </a:t>
            </a:r>
            <a:r>
              <a:rPr lang="ar-SA" sz="2200" dirty="0" smtClean="0">
                <a:solidFill>
                  <a:schemeClr val="tx2"/>
                </a:solidFill>
              </a:rPr>
              <a:t>مبنية على المشاركة والتقدير والاحترام وغيرها </a:t>
            </a:r>
          </a:p>
          <a:p>
            <a:pPr>
              <a:buNone/>
            </a:pPr>
            <a:r>
              <a:rPr lang="ar-SA" sz="2800" b="1" dirty="0" smtClean="0">
                <a:solidFill>
                  <a:schemeClr val="accent2"/>
                </a:solidFill>
              </a:rPr>
              <a:t>     </a:t>
            </a:r>
            <a:endParaRPr lang="ar-SA" sz="2000" dirty="0" smtClean="0"/>
          </a:p>
          <a:p>
            <a:pPr>
              <a:buNone/>
            </a:pPr>
            <a:r>
              <a:rPr lang="ar-SA" dirty="0" smtClean="0"/>
              <a:t>                     </a:t>
            </a:r>
            <a:r>
              <a:rPr lang="ar-SA" sz="2200" dirty="0" smtClean="0"/>
              <a:t>                          </a:t>
            </a:r>
            <a:r>
              <a:rPr lang="ar-SA" sz="2200" dirty="0" smtClean="0">
                <a:solidFill>
                  <a:schemeClr val="tx2"/>
                </a:solidFill>
              </a:rPr>
              <a:t>هي بناء مهارات تكاملية مع العاملين والمدراء</a:t>
            </a:r>
          </a:p>
          <a:p>
            <a:pPr>
              <a:buNone/>
            </a:pPr>
            <a:r>
              <a:rPr lang="ar-SA" sz="2200" b="1" dirty="0" smtClean="0">
                <a:solidFill>
                  <a:schemeClr val="tx2"/>
                </a:solidFill>
              </a:rPr>
              <a:t>                                                          </a:t>
            </a:r>
            <a:r>
              <a:rPr lang="ar-SA" sz="2200" dirty="0" smtClean="0">
                <a:solidFill>
                  <a:schemeClr val="tx2"/>
                </a:solidFill>
              </a:rPr>
              <a:t>والمشرفين بحيث تصبح المنشأة خلية عمل</a:t>
            </a:r>
          </a:p>
          <a:p>
            <a:pPr>
              <a:buNone/>
            </a:pPr>
            <a:r>
              <a:rPr lang="ar-SA" sz="2200" dirty="0" smtClean="0"/>
              <a:t>         </a:t>
            </a:r>
            <a:r>
              <a:rPr lang="ar-SA" sz="2000" dirty="0" smtClean="0"/>
              <a:t> </a:t>
            </a:r>
            <a:r>
              <a:rPr lang="ar-SA" sz="2400" b="1" dirty="0" smtClean="0">
                <a:solidFill>
                  <a:schemeClr val="accent2"/>
                </a:solidFill>
              </a:rPr>
              <a:t>المهارات التكاملية </a:t>
            </a:r>
            <a:r>
              <a:rPr lang="ar-SA" sz="2400" dirty="0" smtClean="0"/>
              <a:t>                      </a:t>
            </a:r>
            <a:r>
              <a:rPr lang="ar-SA" sz="2200" dirty="0" smtClean="0">
                <a:solidFill>
                  <a:schemeClr val="tx2"/>
                </a:solidFill>
              </a:rPr>
              <a:t>متكاملة. وتتبع فكرة التكاملية من التخصص في</a:t>
            </a:r>
          </a:p>
          <a:p>
            <a:pPr>
              <a:buNone/>
            </a:pPr>
            <a:r>
              <a:rPr lang="ar-SA" sz="2200" dirty="0" smtClean="0">
                <a:solidFill>
                  <a:schemeClr val="tx2"/>
                </a:solidFill>
              </a:rPr>
              <a:t>                                                              العمل مما يخلق الاعتمادية بينهم.</a:t>
            </a:r>
          </a:p>
          <a:p>
            <a:pPr>
              <a:buNone/>
            </a:pPr>
            <a:endParaRPr lang="ar-SA" b="1" dirty="0" smtClean="0">
              <a:solidFill>
                <a:schemeClr val="accent2"/>
              </a:solidFill>
            </a:endParaRPr>
          </a:p>
          <a:p>
            <a:pPr>
              <a:buNone/>
            </a:pPr>
            <a:r>
              <a:rPr lang="ar-SA" b="1" dirty="0" smtClean="0">
                <a:solidFill>
                  <a:schemeClr val="accent2"/>
                </a:solidFill>
              </a:rPr>
              <a:t>     </a:t>
            </a:r>
            <a:endParaRPr lang="ar-SA" b="1" dirty="0">
              <a:solidFill>
                <a:schemeClr val="accent2"/>
              </a:solidFill>
            </a:endParaRPr>
          </a:p>
        </p:txBody>
      </p:sp>
      <p:sp>
        <p:nvSpPr>
          <p:cNvPr id="10" name="مستطيل مستدير الزوايا 9"/>
          <p:cNvSpPr/>
          <p:nvPr/>
        </p:nvSpPr>
        <p:spPr>
          <a:xfrm>
            <a:off x="285720" y="928670"/>
            <a:ext cx="4500594" cy="257176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smtClean="0"/>
              <a:t>مبنية</a:t>
            </a:r>
            <a:endParaRPr lang="ar-SA" dirty="0"/>
          </a:p>
        </p:txBody>
      </p:sp>
      <p:sp>
        <p:nvSpPr>
          <p:cNvPr id="14" name="مستطيل مستدير الزوايا 13"/>
          <p:cNvSpPr/>
          <p:nvPr/>
        </p:nvSpPr>
        <p:spPr>
          <a:xfrm>
            <a:off x="285720" y="3714752"/>
            <a:ext cx="4429156" cy="257176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5" name="سهم إلى اليسار 14"/>
          <p:cNvSpPr/>
          <p:nvPr/>
        </p:nvSpPr>
        <p:spPr>
          <a:xfrm>
            <a:off x="4929190" y="4286256"/>
            <a:ext cx="3929090" cy="1357322"/>
          </a:xfrm>
          <a:prstGeom prst="lef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0" name="سهم إلى اليسار 19"/>
          <p:cNvSpPr/>
          <p:nvPr/>
        </p:nvSpPr>
        <p:spPr>
          <a:xfrm>
            <a:off x="4867276" y="1366822"/>
            <a:ext cx="3929090" cy="1276360"/>
          </a:xfrm>
          <a:prstGeom prst="lef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539552" y="764704"/>
            <a:ext cx="8229600" cy="878346"/>
          </a:xfrm>
        </p:spPr>
        <p:txBody>
          <a:bodyPr>
            <a:normAutofit/>
          </a:bodyPr>
          <a:lstStyle/>
          <a:p>
            <a:pPr algn="r" eaLnBrk="1" hangingPunct="1"/>
            <a:r>
              <a:rPr lang="ar-SA" sz="2800" b="1" dirty="0" smtClean="0">
                <a:solidFill>
                  <a:schemeClr val="accent3">
                    <a:lumMod val="50000"/>
                  </a:schemeClr>
                </a:solidFill>
                <a:cs typeface="Simplified Arabic" pitchFamily="2" charset="-78"/>
              </a:rPr>
              <a:t>4- المدرسة المعاصرة</a:t>
            </a:r>
            <a:endParaRPr lang="en-US" sz="2800" b="1" dirty="0" smtClean="0">
              <a:solidFill>
                <a:schemeClr val="accent3">
                  <a:lumMod val="50000"/>
                </a:schemeClr>
              </a:solidFill>
              <a:cs typeface="Simplified Arabic" pitchFamily="2" charset="-78"/>
            </a:endParaRPr>
          </a:p>
        </p:txBody>
      </p:sp>
      <p:graphicFrame>
        <p:nvGraphicFramePr>
          <p:cNvPr id="8" name="عنصر نائب للمحتوى 7"/>
          <p:cNvGraphicFramePr>
            <a:graphicFrameLocks noGrp="1"/>
          </p:cNvGraphicFramePr>
          <p:nvPr>
            <p:ph idx="1"/>
          </p:nvPr>
        </p:nvGraphicFramePr>
        <p:xfrm>
          <a:off x="468313" y="1428750"/>
          <a:ext cx="8389937" cy="49291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539552" y="764704"/>
            <a:ext cx="8229600" cy="806908"/>
          </a:xfrm>
        </p:spPr>
        <p:txBody>
          <a:bodyPr>
            <a:normAutofit/>
          </a:bodyPr>
          <a:lstStyle/>
          <a:p>
            <a:pPr algn="r" eaLnBrk="1" hangingPunct="1"/>
            <a:r>
              <a:rPr lang="ar-SA" sz="2800" b="1" dirty="0" smtClean="0">
                <a:solidFill>
                  <a:schemeClr val="accent2"/>
                </a:solidFill>
                <a:cs typeface="Simplified Arabic" pitchFamily="2" charset="-78"/>
              </a:rPr>
              <a:t>مدخل التصنيف:</a:t>
            </a:r>
            <a:endParaRPr lang="en-US" sz="2800" b="1" dirty="0" smtClean="0">
              <a:solidFill>
                <a:schemeClr val="accent2"/>
              </a:solidFill>
              <a:cs typeface="Simplified Arabic" pitchFamily="2" charset="-78"/>
            </a:endParaRPr>
          </a:p>
        </p:txBody>
      </p:sp>
      <p:sp>
        <p:nvSpPr>
          <p:cNvPr id="3077" name="Rectangle 3"/>
          <p:cNvSpPr>
            <a:spLocks noGrp="1" noChangeArrowheads="1"/>
          </p:cNvSpPr>
          <p:nvPr>
            <p:ph idx="1"/>
          </p:nvPr>
        </p:nvSpPr>
        <p:spPr>
          <a:xfrm>
            <a:off x="468312" y="1357298"/>
            <a:ext cx="8389967" cy="5000660"/>
          </a:xfrm>
        </p:spPr>
        <p:txBody>
          <a:bodyPr/>
          <a:lstStyle/>
          <a:p>
            <a:pPr algn="just">
              <a:lnSpc>
                <a:spcPct val="150000"/>
              </a:lnSpc>
              <a:buNone/>
            </a:pPr>
            <a:r>
              <a:rPr lang="ar-SA" sz="2400" b="1" dirty="0" smtClean="0">
                <a:solidFill>
                  <a:schemeClr val="tx2"/>
                </a:solidFill>
              </a:rPr>
              <a:t>نتيجة للانتقادات التي وجهت للمدارس المقترحة لتصنيف المبادر الناجح وصعوبة الجزم بوجود مجموعة محددة من الخصائص التي يمكن بواسطتها تمييز المبادر الناجح عن غيره من الأفراد، فقد ظهر مدخل التصنيف كوسيلة لدراسة الأنواع المختلفة لأصحاب المنشآت الصغيرة والمتوسطة.</a:t>
            </a:r>
          </a:p>
          <a:p>
            <a:pPr algn="just">
              <a:lnSpc>
                <a:spcPct val="150000"/>
              </a:lnSpc>
              <a:buNone/>
            </a:pPr>
            <a:r>
              <a:rPr lang="ar-SA" sz="2400" b="1" dirty="0" smtClean="0">
                <a:solidFill>
                  <a:schemeClr val="tx2"/>
                </a:solidFill>
              </a:rPr>
              <a:t>وبغض النظر عن النشاط الذي تزاوله المنشأة الصغيرة والمتوسطة فقد أُقترحت ثلاثة مجموعات لتصنيف أصحاب المنشآت الصغيرة والمتوسطة. </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pic>
        <p:nvPicPr>
          <p:cNvPr id="2051" name="Picture 3" descr="C:\Documents and Settings\ma260909\سطح المكتب\صور\imagesCAH0ETLH.jpg"/>
          <p:cNvPicPr>
            <a:picLocks noChangeAspect="1" noChangeArrowheads="1"/>
          </p:cNvPicPr>
          <p:nvPr/>
        </p:nvPicPr>
        <p:blipFill>
          <a:blip r:embed="rId2"/>
          <a:srcRect/>
          <a:stretch>
            <a:fillRect/>
          </a:stretch>
        </p:blipFill>
        <p:spPr bwMode="auto">
          <a:xfrm>
            <a:off x="0" y="4214818"/>
            <a:ext cx="2143108" cy="2643182"/>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539552" y="764704"/>
            <a:ext cx="8229600" cy="806908"/>
          </a:xfrm>
        </p:spPr>
        <p:txBody>
          <a:bodyPr>
            <a:normAutofit/>
          </a:bodyPr>
          <a:lstStyle/>
          <a:p>
            <a:pPr eaLnBrk="1" hangingPunct="1"/>
            <a:r>
              <a:rPr lang="ar-SA" sz="3200" b="1" dirty="0" smtClean="0">
                <a:solidFill>
                  <a:schemeClr val="tx2"/>
                </a:solidFill>
                <a:cs typeface="Simplified Arabic" pitchFamily="2" charset="-78"/>
              </a:rPr>
              <a:t>مجموعات التصنيف</a:t>
            </a:r>
            <a:endParaRPr lang="en-US" sz="3200" b="1" dirty="0" smtClean="0">
              <a:solidFill>
                <a:schemeClr val="tx2"/>
              </a:solidFill>
              <a:cs typeface="Simplified Arabic" pitchFamily="2" charset="-78"/>
            </a:endParaRP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graphicFrame>
        <p:nvGraphicFramePr>
          <p:cNvPr id="15" name="عنصر نائب للمحتوى 14"/>
          <p:cNvGraphicFramePr>
            <a:graphicFrameLocks noGrp="1"/>
          </p:cNvGraphicFramePr>
          <p:nvPr>
            <p:ph idx="1"/>
          </p:nvPr>
        </p:nvGraphicFramePr>
        <p:xfrm>
          <a:off x="457200" y="1357298"/>
          <a:ext cx="8229600" cy="47688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539552" y="764704"/>
            <a:ext cx="8229600" cy="878346"/>
          </a:xfrm>
        </p:spPr>
        <p:txBody>
          <a:bodyPr>
            <a:normAutofit/>
          </a:bodyPr>
          <a:lstStyle/>
          <a:p>
            <a:pPr eaLnBrk="1" hangingPunct="1"/>
            <a:r>
              <a:rPr lang="ar-SA" sz="3200" b="1" dirty="0" smtClean="0">
                <a:solidFill>
                  <a:schemeClr val="accent2"/>
                </a:solidFill>
                <a:cs typeface="Simplified Arabic" pitchFamily="2" charset="-78"/>
              </a:rPr>
              <a:t>فوائد مدخل التصنيف</a:t>
            </a:r>
            <a:endParaRPr lang="en-US" sz="3200" b="1" dirty="0" smtClean="0">
              <a:solidFill>
                <a:schemeClr val="accent2"/>
              </a:solidFill>
              <a:cs typeface="Simplified Arabic" pitchFamily="2" charset="-78"/>
            </a:endParaRPr>
          </a:p>
        </p:txBody>
      </p:sp>
      <p:sp>
        <p:nvSpPr>
          <p:cNvPr id="3077" name="Rectangle 3"/>
          <p:cNvSpPr>
            <a:spLocks noGrp="1" noChangeArrowheads="1"/>
          </p:cNvSpPr>
          <p:nvPr>
            <p:ph idx="1"/>
          </p:nvPr>
        </p:nvSpPr>
        <p:spPr>
          <a:xfrm>
            <a:off x="468312" y="1571612"/>
            <a:ext cx="8389967" cy="4786346"/>
          </a:xfrm>
        </p:spPr>
        <p:txBody>
          <a:bodyPr/>
          <a:lstStyle/>
          <a:p>
            <a:pPr algn="just">
              <a:lnSpc>
                <a:spcPct val="150000"/>
              </a:lnSpc>
              <a:buFont typeface="Wingdings" pitchFamily="2" charset="2"/>
              <a:buChar char="Ø"/>
            </a:pPr>
            <a:r>
              <a:rPr lang="ar-SA" sz="2400" b="1" dirty="0" smtClean="0">
                <a:solidFill>
                  <a:schemeClr val="tx2"/>
                </a:solidFill>
              </a:rPr>
              <a:t> الاهتمام بالمنشأة الصغيرة يجب ألا يقتصر على تشجيع المنشآت الجديدة بغرض الاستفادة من مزاياها بل يجب أن يشمل الاهتمام بالمشاكل التي تترتب على استمرارية المشاريع الصغيرة دون مراعاة الاستعدادات اللازمة للنجاح.</a:t>
            </a:r>
          </a:p>
          <a:p>
            <a:pPr algn="just">
              <a:lnSpc>
                <a:spcPct val="150000"/>
              </a:lnSpc>
              <a:buNone/>
            </a:pPr>
            <a:endParaRPr lang="ar-SA" sz="2400" b="1" dirty="0" smtClean="0">
              <a:solidFill>
                <a:schemeClr val="tx2"/>
              </a:solidFill>
            </a:endParaRPr>
          </a:p>
          <a:p>
            <a:pPr algn="just">
              <a:lnSpc>
                <a:spcPct val="150000"/>
              </a:lnSpc>
              <a:buFont typeface="Wingdings" pitchFamily="2" charset="2"/>
              <a:buChar char="Ø"/>
            </a:pPr>
            <a:r>
              <a:rPr lang="ar-SA" sz="2400" b="1" dirty="0" smtClean="0">
                <a:solidFill>
                  <a:schemeClr val="tx2"/>
                </a:solidFill>
              </a:rPr>
              <a:t>أن التصنيف المذكور يمكن أن يساعد متخذي القرارات أو واضعي السياسات في تطوير البرامج والسياسات الملائمة لدعم هذه المنشآت وفقاّ لخصائص كل فئة.</a:t>
            </a:r>
          </a:p>
          <a:p>
            <a:pPr algn="just">
              <a:lnSpc>
                <a:spcPct val="150000"/>
              </a:lnSpc>
              <a:buFont typeface="Wingdings" pitchFamily="2" charset="2"/>
              <a:buChar char="Ø"/>
            </a:pPr>
            <a:endParaRPr lang="ar-SA" sz="2400" b="1" dirty="0" smtClean="0">
              <a:solidFill>
                <a:schemeClr val="tx2"/>
              </a:solidFill>
            </a:endParaRP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pic>
        <p:nvPicPr>
          <p:cNvPr id="9" name="Picture 2" descr="C:\Documents and Settings\ma260909\سطح المكتب\صور\imagesCAWI675E.jpg"/>
          <p:cNvPicPr>
            <a:picLocks noChangeAspect="1" noChangeArrowheads="1"/>
          </p:cNvPicPr>
          <p:nvPr/>
        </p:nvPicPr>
        <p:blipFill>
          <a:blip r:embed="rId2"/>
          <a:srcRect/>
          <a:stretch>
            <a:fillRect/>
          </a:stretch>
        </p:blipFill>
        <p:spPr bwMode="auto">
          <a:xfrm>
            <a:off x="6572264" y="5214934"/>
            <a:ext cx="2571736" cy="1643066"/>
          </a:xfrm>
          <a:prstGeom prst="rect">
            <a:avLst/>
          </a:prstGeom>
          <a:noFill/>
        </p:spPr>
      </p:pic>
      <p:pic>
        <p:nvPicPr>
          <p:cNvPr id="10" name="Picture 2" descr="C:\Documents and Settings\ma260909\سطح المكتب\صور\imagesCAWI675E.jpg"/>
          <p:cNvPicPr>
            <a:picLocks noChangeAspect="1" noChangeArrowheads="1"/>
          </p:cNvPicPr>
          <p:nvPr/>
        </p:nvPicPr>
        <p:blipFill>
          <a:blip r:embed="rId2"/>
          <a:srcRect/>
          <a:stretch>
            <a:fillRect/>
          </a:stretch>
        </p:blipFill>
        <p:spPr bwMode="auto">
          <a:xfrm>
            <a:off x="0" y="5214934"/>
            <a:ext cx="2714612" cy="1643066"/>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539552" y="764704"/>
            <a:ext cx="8229600" cy="735470"/>
          </a:xfrm>
        </p:spPr>
        <p:txBody>
          <a:bodyPr>
            <a:normAutofit/>
          </a:bodyPr>
          <a:lstStyle/>
          <a:p>
            <a:pPr eaLnBrk="1" hangingPunct="1"/>
            <a:r>
              <a:rPr lang="ar-SA" sz="3200" b="1" dirty="0" smtClean="0">
                <a:solidFill>
                  <a:schemeClr val="accent2"/>
                </a:solidFill>
                <a:cs typeface="Simplified Arabic" pitchFamily="2" charset="-78"/>
              </a:rPr>
              <a:t>ثقافة العمل الحر ( ريادة الأعمال )</a:t>
            </a:r>
            <a:endParaRPr lang="en-US" sz="3200" b="1" dirty="0" smtClean="0">
              <a:solidFill>
                <a:schemeClr val="accent2"/>
              </a:solidFill>
              <a:cs typeface="Simplified Arabic" pitchFamily="2" charset="-78"/>
            </a:endParaRPr>
          </a:p>
        </p:txBody>
      </p:sp>
      <p:sp>
        <p:nvSpPr>
          <p:cNvPr id="3077" name="Rectangle 3"/>
          <p:cNvSpPr>
            <a:spLocks noGrp="1" noChangeArrowheads="1"/>
          </p:cNvSpPr>
          <p:nvPr>
            <p:ph idx="1"/>
          </p:nvPr>
        </p:nvSpPr>
        <p:spPr>
          <a:xfrm>
            <a:off x="285720" y="1071546"/>
            <a:ext cx="8715436" cy="5286412"/>
          </a:xfrm>
        </p:spPr>
        <p:txBody>
          <a:bodyPr/>
          <a:lstStyle/>
          <a:p>
            <a:pPr algn="just">
              <a:lnSpc>
                <a:spcPct val="200000"/>
              </a:lnSpc>
              <a:buNone/>
            </a:pPr>
            <a:r>
              <a:rPr lang="ar-SA" sz="2400" b="1" dirty="0" smtClean="0">
                <a:solidFill>
                  <a:schemeClr val="accent3">
                    <a:lumMod val="50000"/>
                  </a:schemeClr>
                </a:solidFill>
              </a:rPr>
              <a:t>وردت عدة تعريفات لمصطلح ريادة الأعمال منها:</a:t>
            </a:r>
          </a:p>
          <a:p>
            <a:pPr algn="just">
              <a:lnSpc>
                <a:spcPct val="200000"/>
              </a:lnSpc>
              <a:buNone/>
            </a:pPr>
            <a:endParaRPr lang="ar-SA" sz="2400" b="1" dirty="0" smtClean="0">
              <a:solidFill>
                <a:schemeClr val="tx2"/>
              </a:solidFill>
            </a:endParaRP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graphicFrame>
        <p:nvGraphicFramePr>
          <p:cNvPr id="8" name="جدول 7"/>
          <p:cNvGraphicFramePr>
            <a:graphicFrameLocks noGrp="1"/>
          </p:cNvGraphicFramePr>
          <p:nvPr/>
        </p:nvGraphicFramePr>
        <p:xfrm>
          <a:off x="357158" y="1928804"/>
          <a:ext cx="8429684" cy="4619393"/>
        </p:xfrm>
        <a:graphic>
          <a:graphicData uri="http://schemas.openxmlformats.org/drawingml/2006/table">
            <a:tbl>
              <a:tblPr rtl="1" firstRow="1" bandRow="1">
                <a:tableStyleId>{5FD0F851-EC5A-4D38-B0AD-8093EC10F338}</a:tableStyleId>
              </a:tblPr>
              <a:tblGrid>
                <a:gridCol w="1909767"/>
                <a:gridCol w="6519917"/>
              </a:tblGrid>
              <a:tr h="616367">
                <a:tc>
                  <a:txBody>
                    <a:bodyPr/>
                    <a:lstStyle/>
                    <a:p>
                      <a:pPr algn="ctr" rtl="1"/>
                      <a:r>
                        <a:rPr lang="ar-SA" dirty="0" smtClean="0">
                          <a:solidFill>
                            <a:schemeClr val="tx2"/>
                          </a:solidFill>
                        </a:rPr>
                        <a:t>تعريف</a:t>
                      </a:r>
                      <a:r>
                        <a:rPr lang="ar-SA" baseline="0" dirty="0" smtClean="0">
                          <a:solidFill>
                            <a:schemeClr val="tx2"/>
                          </a:solidFill>
                        </a:rPr>
                        <a:t> ( </a:t>
                      </a:r>
                      <a:r>
                        <a:rPr lang="en-US" baseline="0" dirty="0" smtClean="0">
                          <a:solidFill>
                            <a:schemeClr val="tx2"/>
                          </a:solidFill>
                        </a:rPr>
                        <a:t>Burch</a:t>
                      </a:r>
                      <a:r>
                        <a:rPr lang="ar-SA" baseline="0" dirty="0" smtClean="0">
                          <a:solidFill>
                            <a:schemeClr val="tx2"/>
                          </a:solidFill>
                        </a:rPr>
                        <a:t>) </a:t>
                      </a:r>
                      <a:endParaRPr lang="en-US" baseline="0" dirty="0" smtClean="0">
                        <a:solidFill>
                          <a:schemeClr val="tx2"/>
                        </a:solidFill>
                      </a:endParaRPr>
                    </a:p>
                    <a:p>
                      <a:pPr algn="ctr" rtl="1"/>
                      <a:r>
                        <a:rPr lang="en-US" baseline="0" dirty="0" smtClean="0">
                          <a:solidFill>
                            <a:schemeClr val="tx2"/>
                          </a:solidFill>
                        </a:rPr>
                        <a:t>1986</a:t>
                      </a:r>
                      <a:endParaRPr lang="ar-SA" dirty="0">
                        <a:solidFill>
                          <a:schemeClr val="tx2"/>
                        </a:solidFill>
                      </a:endParaRPr>
                    </a:p>
                  </a:txBody>
                  <a:tcPr/>
                </a:tc>
                <a:tc>
                  <a:txBody>
                    <a:bodyPr/>
                    <a:lstStyle/>
                    <a:p>
                      <a:pPr algn="just" rtl="1"/>
                      <a:r>
                        <a:rPr lang="ar-SA" sz="1800" b="1" dirty="0" smtClean="0">
                          <a:solidFill>
                            <a:schemeClr val="tx2"/>
                          </a:solidFill>
                        </a:rPr>
                        <a:t>مجموعة أنشطة تقدم على الاهتمام ، وتوفير الفرص، وتلبية الحاجات والرغبات من خلال الإبداع وإنشاء المنشآت. </a:t>
                      </a:r>
                      <a:endParaRPr lang="ar-SA" dirty="0"/>
                    </a:p>
                  </a:txBody>
                  <a:tcPr/>
                </a:tc>
              </a:tr>
              <a:tr h="616367">
                <a:tc>
                  <a:txBody>
                    <a:bodyPr/>
                    <a:lstStyle/>
                    <a:p>
                      <a:pPr algn="ctr" rtl="1"/>
                      <a:r>
                        <a:rPr lang="ar-SA" b="1" dirty="0" smtClean="0">
                          <a:solidFill>
                            <a:schemeClr val="tx2"/>
                          </a:solidFill>
                        </a:rPr>
                        <a:t>تعريف ( </a:t>
                      </a:r>
                      <a:r>
                        <a:rPr lang="en-US" b="1" dirty="0" smtClean="0">
                          <a:solidFill>
                            <a:schemeClr val="tx2"/>
                          </a:solidFill>
                        </a:rPr>
                        <a:t>Dolling</a:t>
                      </a:r>
                      <a:r>
                        <a:rPr lang="ar-SA" b="1" dirty="0" smtClean="0">
                          <a:solidFill>
                            <a:schemeClr val="tx2"/>
                          </a:solidFill>
                        </a:rPr>
                        <a:t>) </a:t>
                      </a:r>
                      <a:r>
                        <a:rPr lang="en-US" b="1" dirty="0" smtClean="0">
                          <a:solidFill>
                            <a:schemeClr val="tx2"/>
                          </a:solidFill>
                        </a:rPr>
                        <a:t>1995</a:t>
                      </a:r>
                      <a:endParaRPr lang="ar-SA" b="1" dirty="0">
                        <a:solidFill>
                          <a:schemeClr val="tx2"/>
                        </a:solidFill>
                      </a:endParaRPr>
                    </a:p>
                  </a:txBody>
                  <a:tcPr/>
                </a:tc>
                <a:tc>
                  <a:txBody>
                    <a:bodyPr/>
                    <a:lstStyle/>
                    <a:p>
                      <a:pPr algn="just" rtl="1"/>
                      <a:r>
                        <a:rPr lang="ar-SA" b="1" dirty="0" smtClean="0">
                          <a:solidFill>
                            <a:schemeClr val="tx2"/>
                          </a:solidFill>
                        </a:rPr>
                        <a:t>عملية</a:t>
                      </a:r>
                      <a:r>
                        <a:rPr lang="ar-SA" b="1" baseline="0" dirty="0" smtClean="0">
                          <a:solidFill>
                            <a:schemeClr val="tx2"/>
                          </a:solidFill>
                        </a:rPr>
                        <a:t> خلق منظمة اقتصادية مبدعة من أجل تحقيق الربح أو النمو تحت ظروف المخاطرة وعدم التأكد.</a:t>
                      </a:r>
                      <a:endParaRPr lang="ar-SA" b="1" dirty="0">
                        <a:solidFill>
                          <a:schemeClr val="tx2"/>
                        </a:solidFill>
                      </a:endParaRPr>
                    </a:p>
                  </a:txBody>
                  <a:tcPr/>
                </a:tc>
              </a:tr>
              <a:tr h="880525">
                <a:tc>
                  <a:txBody>
                    <a:bodyPr/>
                    <a:lstStyle/>
                    <a:p>
                      <a:pPr rtl="1"/>
                      <a:r>
                        <a:rPr lang="ar-SA" b="1" dirty="0" smtClean="0">
                          <a:solidFill>
                            <a:schemeClr val="tx2"/>
                          </a:solidFill>
                        </a:rPr>
                        <a:t>تعريف</a:t>
                      </a:r>
                      <a:r>
                        <a:rPr lang="ar-SA" b="1" baseline="0" dirty="0" smtClean="0">
                          <a:solidFill>
                            <a:schemeClr val="tx2"/>
                          </a:solidFill>
                        </a:rPr>
                        <a:t>(</a:t>
                      </a:r>
                      <a:r>
                        <a:rPr lang="en-US" b="1" baseline="0" dirty="0" smtClean="0">
                          <a:solidFill>
                            <a:schemeClr val="tx2"/>
                          </a:solidFill>
                        </a:rPr>
                        <a:t>Barrow</a:t>
                      </a:r>
                      <a:r>
                        <a:rPr lang="ar-SA" b="1" baseline="0" dirty="0" smtClean="0">
                          <a:solidFill>
                            <a:schemeClr val="tx2"/>
                          </a:solidFill>
                        </a:rPr>
                        <a:t>)</a:t>
                      </a:r>
                      <a:endParaRPr lang="en-US" b="1" baseline="0" dirty="0" smtClean="0">
                        <a:solidFill>
                          <a:schemeClr val="tx2"/>
                        </a:solidFill>
                      </a:endParaRPr>
                    </a:p>
                    <a:p>
                      <a:pPr algn="ctr" rtl="1"/>
                      <a:r>
                        <a:rPr lang="en-US" b="1" baseline="0" dirty="0" smtClean="0">
                          <a:solidFill>
                            <a:schemeClr val="tx2"/>
                          </a:solidFill>
                        </a:rPr>
                        <a:t>1998</a:t>
                      </a:r>
                    </a:p>
                    <a:p>
                      <a:pPr rtl="1"/>
                      <a:r>
                        <a:rPr lang="en-US" b="1" baseline="0" dirty="0" smtClean="0">
                          <a:solidFill>
                            <a:schemeClr val="tx2"/>
                          </a:solidFill>
                        </a:rPr>
                        <a:t>  </a:t>
                      </a:r>
                      <a:r>
                        <a:rPr lang="ar-SA" b="1" baseline="0" dirty="0" smtClean="0">
                          <a:solidFill>
                            <a:schemeClr val="tx2"/>
                          </a:solidFill>
                        </a:rPr>
                        <a:t> </a:t>
                      </a:r>
                      <a:endParaRPr lang="ar-SA" b="1" dirty="0">
                        <a:solidFill>
                          <a:schemeClr val="tx2"/>
                        </a:solidFill>
                      </a:endParaRPr>
                    </a:p>
                  </a:txBody>
                  <a:tcPr/>
                </a:tc>
                <a:tc>
                  <a:txBody>
                    <a:bodyPr/>
                    <a:lstStyle/>
                    <a:p>
                      <a:pPr algn="just" rtl="1"/>
                      <a:r>
                        <a:rPr lang="ar-SA" b="1" dirty="0" smtClean="0">
                          <a:solidFill>
                            <a:schemeClr val="tx2"/>
                          </a:solidFill>
                        </a:rPr>
                        <a:t>عملية الانتفاع بتشكيلة واسعة من المهارات من أجل تحقيق قيمة مضافة لمجال محدد من مجالات النشاط البشري، وتكون المحصلة لهذا الجهد إما زيادة في الدخل أو استقلالية أعلى بالإضافة إلى الإحساس بالفخر نتيجة الجهد الإبداعي المبذول.</a:t>
                      </a:r>
                      <a:endParaRPr lang="ar-SA" b="1" dirty="0">
                        <a:solidFill>
                          <a:schemeClr val="tx2"/>
                        </a:solidFill>
                      </a:endParaRPr>
                    </a:p>
                  </a:txBody>
                  <a:tcPr/>
                </a:tc>
              </a:tr>
              <a:tr h="636454">
                <a:tc>
                  <a:txBody>
                    <a:bodyPr/>
                    <a:lstStyle/>
                    <a:p>
                      <a:pPr algn="ctr" rtl="1"/>
                      <a:r>
                        <a:rPr lang="ar-SA" b="1" dirty="0" smtClean="0">
                          <a:solidFill>
                            <a:schemeClr val="tx2"/>
                          </a:solidFill>
                        </a:rPr>
                        <a:t>تعريف(</a:t>
                      </a:r>
                      <a:r>
                        <a:rPr lang="en-US" b="1" dirty="0" err="1" smtClean="0">
                          <a:solidFill>
                            <a:schemeClr val="tx2"/>
                          </a:solidFill>
                        </a:rPr>
                        <a:t>Carbonar</a:t>
                      </a:r>
                      <a:r>
                        <a:rPr lang="en-US" b="1" baseline="0" dirty="0" smtClean="0">
                          <a:solidFill>
                            <a:schemeClr val="tx2"/>
                          </a:solidFill>
                        </a:rPr>
                        <a:t> </a:t>
                      </a:r>
                      <a:r>
                        <a:rPr lang="ar-SA" b="1" baseline="0" dirty="0" smtClean="0">
                          <a:solidFill>
                            <a:schemeClr val="tx2"/>
                          </a:solidFill>
                        </a:rPr>
                        <a:t>) </a:t>
                      </a:r>
                      <a:r>
                        <a:rPr lang="en-US" b="1" baseline="0" dirty="0" smtClean="0">
                          <a:solidFill>
                            <a:schemeClr val="tx2"/>
                          </a:solidFill>
                        </a:rPr>
                        <a:t>1998</a:t>
                      </a:r>
                      <a:endParaRPr lang="ar-SA" b="1" dirty="0">
                        <a:solidFill>
                          <a:schemeClr val="tx2"/>
                        </a:solidFill>
                      </a:endParaRPr>
                    </a:p>
                  </a:txBody>
                  <a:tcPr/>
                </a:tc>
                <a:tc>
                  <a:txBody>
                    <a:bodyPr/>
                    <a:lstStyle/>
                    <a:p>
                      <a:pPr algn="just" rtl="1"/>
                      <a:r>
                        <a:rPr lang="ar-SA" b="1" dirty="0" smtClean="0">
                          <a:solidFill>
                            <a:schemeClr val="tx2"/>
                          </a:solidFill>
                        </a:rPr>
                        <a:t>مرتبط بالتخطيط المحدد لمواجهة مخاطر محسوبة بناء على معرفة السوق والموارد المتاحة وذلك لتحقيق النجاح المأمول. </a:t>
                      </a:r>
                      <a:endParaRPr lang="ar-SA" b="1" dirty="0">
                        <a:solidFill>
                          <a:schemeClr val="tx2"/>
                        </a:solidFill>
                      </a:endParaRPr>
                    </a:p>
                  </a:txBody>
                  <a:tcPr/>
                </a:tc>
              </a:tr>
              <a:tr h="880525">
                <a:tc>
                  <a:txBody>
                    <a:bodyPr/>
                    <a:lstStyle/>
                    <a:p>
                      <a:pPr algn="ctr" rtl="1"/>
                      <a:r>
                        <a:rPr lang="ar-SA" b="1" dirty="0" smtClean="0">
                          <a:solidFill>
                            <a:schemeClr val="tx2"/>
                          </a:solidFill>
                        </a:rPr>
                        <a:t>تعريف</a:t>
                      </a:r>
                      <a:r>
                        <a:rPr lang="ar-SA" b="1" baseline="0" dirty="0" smtClean="0">
                          <a:solidFill>
                            <a:schemeClr val="tx2"/>
                          </a:solidFill>
                        </a:rPr>
                        <a:t> الحسيني</a:t>
                      </a:r>
                    </a:p>
                    <a:p>
                      <a:pPr algn="ctr" rtl="1"/>
                      <a:r>
                        <a:rPr lang="en-US" b="1" baseline="0" dirty="0" smtClean="0">
                          <a:solidFill>
                            <a:schemeClr val="tx2"/>
                          </a:solidFill>
                        </a:rPr>
                        <a:t>2006</a:t>
                      </a:r>
                      <a:endParaRPr lang="ar-SA" b="1" dirty="0">
                        <a:solidFill>
                          <a:schemeClr val="tx2"/>
                        </a:solidFill>
                      </a:endParaRPr>
                    </a:p>
                  </a:txBody>
                  <a:tcPr/>
                </a:tc>
                <a:tc>
                  <a:txBody>
                    <a:bodyPr/>
                    <a:lstStyle/>
                    <a:p>
                      <a:pPr algn="just" rtl="1"/>
                      <a:r>
                        <a:rPr lang="ar-SA" b="1" dirty="0" smtClean="0">
                          <a:solidFill>
                            <a:schemeClr val="tx2"/>
                          </a:solidFill>
                        </a:rPr>
                        <a:t>عملية</a:t>
                      </a:r>
                      <a:r>
                        <a:rPr lang="ar-SA" b="1" baseline="0" dirty="0" smtClean="0">
                          <a:solidFill>
                            <a:schemeClr val="tx2"/>
                          </a:solidFill>
                        </a:rPr>
                        <a:t> الاستحداث أو البدء في نشاط معين، كما يعني تحقيق السبق في قطاع معين وعملية إدارة النشاط أو العمل الجديد في ميدان محدد، والريادي هو الذي يبتكر شيئاً جديداً بشكل علمي وشمولي.</a:t>
                      </a:r>
                      <a:endParaRPr lang="ar-SA" b="1" dirty="0">
                        <a:solidFill>
                          <a:schemeClr val="tx2"/>
                        </a:solidFill>
                      </a:endParaRPr>
                    </a:p>
                  </a:txBody>
                  <a:tcPr/>
                </a:tc>
              </a:tr>
              <a:tr h="870353">
                <a:tc>
                  <a:txBody>
                    <a:bodyPr/>
                    <a:lstStyle/>
                    <a:p>
                      <a:pPr algn="ctr" rtl="1"/>
                      <a:r>
                        <a:rPr lang="ar-SA" b="1" dirty="0" smtClean="0">
                          <a:solidFill>
                            <a:schemeClr val="tx2"/>
                          </a:solidFill>
                        </a:rPr>
                        <a:t>تعريف </a:t>
                      </a:r>
                      <a:r>
                        <a:rPr lang="ar-SA" b="1" dirty="0" err="1" smtClean="0">
                          <a:solidFill>
                            <a:schemeClr val="tx2"/>
                          </a:solidFill>
                        </a:rPr>
                        <a:t>الشميمري</a:t>
                      </a:r>
                      <a:endParaRPr lang="ar-SA" b="1" dirty="0" smtClean="0">
                        <a:solidFill>
                          <a:schemeClr val="tx2"/>
                        </a:solidFill>
                      </a:endParaRPr>
                    </a:p>
                    <a:p>
                      <a:pPr algn="ctr" rtl="1"/>
                      <a:r>
                        <a:rPr lang="ar-SA" b="1" dirty="0" smtClean="0">
                          <a:solidFill>
                            <a:schemeClr val="tx2"/>
                          </a:solidFill>
                        </a:rPr>
                        <a:t>2009</a:t>
                      </a:r>
                      <a:endParaRPr lang="ar-SA" b="1" dirty="0">
                        <a:solidFill>
                          <a:schemeClr val="tx2"/>
                        </a:solidFill>
                      </a:endParaRPr>
                    </a:p>
                  </a:txBody>
                  <a:tcPr/>
                </a:tc>
                <a:tc>
                  <a:txBody>
                    <a:bodyPr/>
                    <a:lstStyle/>
                    <a:p>
                      <a:pPr rtl="1"/>
                      <a:r>
                        <a:rPr lang="ar-SA" b="1" dirty="0" smtClean="0">
                          <a:solidFill>
                            <a:schemeClr val="tx2"/>
                          </a:solidFill>
                        </a:rPr>
                        <a:t>فقد</a:t>
                      </a:r>
                      <a:r>
                        <a:rPr lang="ar-SA" b="1" baseline="0" dirty="0" smtClean="0">
                          <a:solidFill>
                            <a:schemeClr val="tx2"/>
                          </a:solidFill>
                        </a:rPr>
                        <a:t> عرف الريادة بأنها إنشاء عمل جديد يتسم بالإبداع ويتصف بالمخاطرة.</a:t>
                      </a:r>
                      <a:endParaRPr lang="ar-SA" b="1" dirty="0">
                        <a:solidFill>
                          <a:schemeClr val="tx2"/>
                        </a:solidFill>
                      </a:endParaRPr>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ma260909\سطح المكتب\صور\imagesCAOI3QY3.jpg"/>
          <p:cNvPicPr>
            <a:picLocks noChangeAspect="1" noChangeArrowheads="1"/>
          </p:cNvPicPr>
          <p:nvPr/>
        </p:nvPicPr>
        <p:blipFill>
          <a:blip r:embed="rId2"/>
          <a:srcRect/>
          <a:stretch>
            <a:fillRect/>
          </a:stretch>
        </p:blipFill>
        <p:spPr bwMode="auto">
          <a:xfrm rot="19022297">
            <a:off x="242383" y="4910475"/>
            <a:ext cx="1953889" cy="1480219"/>
          </a:xfrm>
          <a:prstGeom prst="rect">
            <a:avLst/>
          </a:prstGeom>
          <a:noFill/>
        </p:spPr>
      </p:pic>
      <p:pic>
        <p:nvPicPr>
          <p:cNvPr id="1027" name="Picture 3" descr="C:\Documents and Settings\ma260909\سطح المكتب\صور\imagesCAOI3QY3.jpg"/>
          <p:cNvPicPr>
            <a:picLocks noChangeAspect="1" noChangeArrowheads="1"/>
          </p:cNvPicPr>
          <p:nvPr/>
        </p:nvPicPr>
        <p:blipFill>
          <a:blip r:embed="rId2"/>
          <a:srcRect/>
          <a:stretch>
            <a:fillRect/>
          </a:stretch>
        </p:blipFill>
        <p:spPr bwMode="auto">
          <a:xfrm rot="19029943">
            <a:off x="2001535" y="4980741"/>
            <a:ext cx="1952630" cy="1400179"/>
          </a:xfrm>
          <a:prstGeom prst="rect">
            <a:avLst/>
          </a:prstGeom>
          <a:noFill/>
        </p:spPr>
      </p:pic>
      <p:sp>
        <p:nvSpPr>
          <p:cNvPr id="3076" name="Rectangle 2"/>
          <p:cNvSpPr>
            <a:spLocks noGrp="1" noChangeArrowheads="1"/>
          </p:cNvSpPr>
          <p:nvPr>
            <p:ph type="title"/>
          </p:nvPr>
        </p:nvSpPr>
        <p:spPr>
          <a:xfrm>
            <a:off x="0" y="764704"/>
            <a:ext cx="9144000" cy="878346"/>
          </a:xfrm>
        </p:spPr>
        <p:txBody>
          <a:bodyPr>
            <a:noAutofit/>
          </a:bodyPr>
          <a:lstStyle/>
          <a:p>
            <a:pPr eaLnBrk="1" hangingPunct="1"/>
            <a:r>
              <a:rPr lang="ar-SA" sz="2800" b="1" dirty="0" smtClean="0">
                <a:solidFill>
                  <a:schemeClr val="accent3">
                    <a:lumMod val="50000"/>
                  </a:schemeClr>
                </a:solidFill>
                <a:cs typeface="Simplified Arabic" pitchFamily="2" charset="-78"/>
              </a:rPr>
              <a:t>وعلى ضوء التعريفات السابقة، فإن عناصر ثقافة العمل الحر تتمثل في الآتي:</a:t>
            </a:r>
            <a:endParaRPr lang="en-US" sz="2800" b="1" dirty="0" smtClean="0">
              <a:solidFill>
                <a:schemeClr val="accent3">
                  <a:lumMod val="50000"/>
                </a:schemeClr>
              </a:solidFill>
              <a:cs typeface="Simplified Arabic" pitchFamily="2" charset="-78"/>
            </a:endParaRPr>
          </a:p>
        </p:txBody>
      </p:sp>
      <p:sp>
        <p:nvSpPr>
          <p:cNvPr id="3077" name="Rectangle 3"/>
          <p:cNvSpPr>
            <a:spLocks noGrp="1" noChangeArrowheads="1"/>
          </p:cNvSpPr>
          <p:nvPr>
            <p:ph idx="1"/>
          </p:nvPr>
        </p:nvSpPr>
        <p:spPr>
          <a:xfrm>
            <a:off x="468312" y="1571612"/>
            <a:ext cx="8389967" cy="4786346"/>
          </a:xfrm>
        </p:spPr>
        <p:txBody>
          <a:bodyPr/>
          <a:lstStyle/>
          <a:p>
            <a:pPr algn="just">
              <a:lnSpc>
                <a:spcPct val="200000"/>
              </a:lnSpc>
              <a:buFont typeface="Wingdings" pitchFamily="2" charset="2"/>
              <a:buChar char="Ø"/>
            </a:pPr>
            <a:r>
              <a:rPr lang="ar-SA" sz="2400" b="1" dirty="0" smtClean="0">
                <a:solidFill>
                  <a:schemeClr val="tx2"/>
                </a:solidFill>
              </a:rPr>
              <a:t>معرفة الفرص العملية المتاحة والكافية.</a:t>
            </a:r>
          </a:p>
          <a:p>
            <a:pPr algn="just">
              <a:lnSpc>
                <a:spcPct val="200000"/>
              </a:lnSpc>
              <a:buFont typeface="Wingdings" pitchFamily="2" charset="2"/>
              <a:buChar char="Ø"/>
            </a:pPr>
            <a:r>
              <a:rPr lang="ar-SA" sz="2400" b="1" dirty="0" smtClean="0">
                <a:solidFill>
                  <a:schemeClr val="tx2"/>
                </a:solidFill>
              </a:rPr>
              <a:t>خلق وإنشاء أو التوسع في المنظمات الاقتصادية الموجهة بالربح على ضوء الوقت ، والجهد ، والمال.</a:t>
            </a:r>
          </a:p>
          <a:p>
            <a:pPr algn="just">
              <a:lnSpc>
                <a:spcPct val="200000"/>
              </a:lnSpc>
              <a:buFont typeface="Wingdings" pitchFamily="2" charset="2"/>
              <a:buChar char="Ø"/>
            </a:pPr>
            <a:r>
              <a:rPr lang="ar-SA" sz="2400" b="1" dirty="0" smtClean="0">
                <a:solidFill>
                  <a:schemeClr val="tx2"/>
                </a:solidFill>
              </a:rPr>
              <a:t>المزج بين العناصر الإبتكارية والإبداعية وتحمل المخاطر والعمل الدؤوب.</a:t>
            </a:r>
          </a:p>
          <a:p>
            <a:pPr algn="just">
              <a:lnSpc>
                <a:spcPct val="200000"/>
              </a:lnSpc>
              <a:buFont typeface="Wingdings" pitchFamily="2" charset="2"/>
              <a:buChar char="Ø"/>
            </a:pPr>
            <a:r>
              <a:rPr lang="ar-SA" sz="2400" b="1" dirty="0" smtClean="0">
                <a:solidFill>
                  <a:schemeClr val="tx2"/>
                </a:solidFill>
              </a:rPr>
              <a:t>الاستخدام المناسب والرشيد للموارد.</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539552" y="764704"/>
            <a:ext cx="8229600" cy="735470"/>
          </a:xfrm>
        </p:spPr>
        <p:txBody>
          <a:bodyPr>
            <a:normAutofit/>
          </a:bodyPr>
          <a:lstStyle/>
          <a:p>
            <a:pPr algn="just" eaLnBrk="1" hangingPunct="1"/>
            <a:r>
              <a:rPr lang="ar-SA" sz="2800" b="1" dirty="0" smtClean="0">
                <a:solidFill>
                  <a:srgbClr val="7030A0"/>
                </a:solidFill>
                <a:cs typeface="Simplified Arabic" pitchFamily="2" charset="-78"/>
              </a:rPr>
              <a:t>أسباب أهمية العلاقة بين مفهوم العمل الحر وشخصية المبادر:</a:t>
            </a:r>
            <a:endParaRPr lang="en-US" sz="2800" b="1" dirty="0" smtClean="0">
              <a:solidFill>
                <a:srgbClr val="7030A0"/>
              </a:solidFill>
              <a:cs typeface="Simplified Arabic" pitchFamily="2" charset="-78"/>
            </a:endParaRPr>
          </a:p>
        </p:txBody>
      </p:sp>
      <p:sp>
        <p:nvSpPr>
          <p:cNvPr id="3077" name="Rectangle 3"/>
          <p:cNvSpPr>
            <a:spLocks noGrp="1" noChangeArrowheads="1"/>
          </p:cNvSpPr>
          <p:nvPr>
            <p:ph idx="1"/>
          </p:nvPr>
        </p:nvSpPr>
        <p:spPr>
          <a:xfrm>
            <a:off x="428596" y="1357298"/>
            <a:ext cx="8358246" cy="5214974"/>
          </a:xfrm>
        </p:spPr>
        <p:txBody>
          <a:bodyPr/>
          <a:lstStyle/>
          <a:p>
            <a:pPr algn="just">
              <a:lnSpc>
                <a:spcPct val="200000"/>
              </a:lnSpc>
              <a:buFont typeface="Wingdings" pitchFamily="2" charset="2"/>
              <a:buChar char="ü"/>
            </a:pPr>
            <a:r>
              <a:rPr lang="ar-SA" sz="2400" b="1" dirty="0" smtClean="0">
                <a:solidFill>
                  <a:schemeClr val="tx2"/>
                </a:solidFill>
              </a:rPr>
              <a:t>نجاح ممارسة العمل الحر يمكن أن تتحقق من خلال أشخاص يملكون صفات وسمات محددة يطلق عليهم المبادرون.</a:t>
            </a:r>
          </a:p>
          <a:p>
            <a:pPr algn="just">
              <a:lnSpc>
                <a:spcPct val="200000"/>
              </a:lnSpc>
              <a:buFont typeface="Wingdings" pitchFamily="2" charset="2"/>
              <a:buChar char="ü"/>
            </a:pPr>
            <a:r>
              <a:rPr lang="ar-SA" sz="2400" b="1" dirty="0" smtClean="0">
                <a:solidFill>
                  <a:schemeClr val="tx2"/>
                </a:solidFill>
              </a:rPr>
              <a:t>إن النجاح في ممارسة العمل الحر لا يقتصر على امتلاك عدد من السمات       بل يتجاوزه إلى تنمية العديد من المهارات الهامة.</a:t>
            </a:r>
          </a:p>
          <a:p>
            <a:pPr algn="just">
              <a:lnSpc>
                <a:spcPct val="200000"/>
              </a:lnSpc>
              <a:buFont typeface="Wingdings" pitchFamily="2" charset="2"/>
              <a:buChar char="ü"/>
            </a:pPr>
            <a:r>
              <a:rPr lang="ar-SA" sz="2400" b="1" dirty="0" smtClean="0">
                <a:solidFill>
                  <a:schemeClr val="tx2"/>
                </a:solidFill>
              </a:rPr>
              <a:t>أن عملية المبادرة / مفهوم العمل الحر من أهم مرتكزات النمو الاقتصادي، ومن أهم أدوات التوظيف الأمثل للموارد في المجالات الاقتصادية والاجتماعية.</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539552" y="642918"/>
            <a:ext cx="8229600" cy="857256"/>
          </a:xfrm>
        </p:spPr>
        <p:txBody>
          <a:bodyPr>
            <a:normAutofit/>
          </a:bodyPr>
          <a:lstStyle/>
          <a:p>
            <a:pPr eaLnBrk="1" hangingPunct="1"/>
            <a:r>
              <a:rPr lang="ar-SA" sz="3200" b="1" dirty="0" smtClean="0">
                <a:solidFill>
                  <a:schemeClr val="accent2"/>
                </a:solidFill>
                <a:cs typeface="Simplified Arabic" pitchFamily="2" charset="-78"/>
              </a:rPr>
              <a:t>عوامل تنمية مفهوم العمل الحر</a:t>
            </a:r>
            <a:endParaRPr lang="en-US" sz="3200" b="1" dirty="0" smtClean="0">
              <a:solidFill>
                <a:schemeClr val="accent2"/>
              </a:solidFill>
              <a:cs typeface="Simplified Arabic" pitchFamily="2" charset="-78"/>
            </a:endParaRPr>
          </a:p>
        </p:txBody>
      </p:sp>
      <p:sp>
        <p:nvSpPr>
          <p:cNvPr id="3077" name="Rectangle 3"/>
          <p:cNvSpPr>
            <a:spLocks noGrp="1" noChangeArrowheads="1"/>
          </p:cNvSpPr>
          <p:nvPr>
            <p:ph idx="1"/>
          </p:nvPr>
        </p:nvSpPr>
        <p:spPr>
          <a:xfrm>
            <a:off x="357158" y="1285860"/>
            <a:ext cx="8572559" cy="5072098"/>
          </a:xfrm>
        </p:spPr>
        <p:txBody>
          <a:bodyPr/>
          <a:lstStyle/>
          <a:p>
            <a:pPr algn="just">
              <a:lnSpc>
                <a:spcPct val="200000"/>
              </a:lnSpc>
              <a:buNone/>
            </a:pPr>
            <a:r>
              <a:rPr lang="ar-SA" sz="2400" b="1" dirty="0" smtClean="0">
                <a:solidFill>
                  <a:srgbClr val="7030A0"/>
                </a:solidFill>
              </a:rPr>
              <a:t>أولاً: الثقافة والقيم الاجتماعية.</a:t>
            </a:r>
          </a:p>
          <a:p>
            <a:pPr algn="just">
              <a:lnSpc>
                <a:spcPct val="200000"/>
              </a:lnSpc>
              <a:buNone/>
            </a:pPr>
            <a:r>
              <a:rPr lang="ar-SA" sz="2200" b="1" dirty="0" smtClean="0">
                <a:solidFill>
                  <a:schemeClr val="tx2"/>
                </a:solidFill>
              </a:rPr>
              <a:t>    إن الثقافة والقيم الاجتماعية من أهم العوامل التي تساعد على تنمية الخصائص والمهارات الإبداعية. حيث أن هناك بيئات اجتماعية تشجع وتدفع إلى ثقافة العمل الحر وبالتالي فهي تحقق الاستقلالية الاقتصادية ومن ثم بناء اقتصاد قوي.</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539552" y="764704"/>
            <a:ext cx="8229600" cy="878346"/>
          </a:xfrm>
        </p:spPr>
        <p:txBody>
          <a:bodyPr>
            <a:normAutofit/>
          </a:bodyPr>
          <a:lstStyle/>
          <a:p>
            <a:pPr eaLnBrk="1" hangingPunct="1"/>
            <a:r>
              <a:rPr lang="ar-SA" sz="2800" b="1" dirty="0" smtClean="0">
                <a:solidFill>
                  <a:srgbClr val="7030A0"/>
                </a:solidFill>
                <a:cs typeface="Simplified Arabic" pitchFamily="2" charset="-78"/>
              </a:rPr>
              <a:t>ثانياً: إمكانيات البيئة</a:t>
            </a:r>
            <a:endParaRPr lang="en-US" sz="2800" b="1" dirty="0" smtClean="0">
              <a:solidFill>
                <a:srgbClr val="7030A0"/>
              </a:solidFill>
              <a:cs typeface="Simplified Arabic" pitchFamily="2" charset="-78"/>
            </a:endParaRPr>
          </a:p>
        </p:txBody>
      </p:sp>
      <p:sp>
        <p:nvSpPr>
          <p:cNvPr id="3077" name="Rectangle 3"/>
          <p:cNvSpPr>
            <a:spLocks noGrp="1" noChangeArrowheads="1"/>
          </p:cNvSpPr>
          <p:nvPr>
            <p:ph idx="1"/>
          </p:nvPr>
        </p:nvSpPr>
        <p:spPr>
          <a:xfrm>
            <a:off x="285720" y="1500174"/>
            <a:ext cx="8643998" cy="4857784"/>
          </a:xfrm>
        </p:spPr>
        <p:txBody>
          <a:bodyPr>
            <a:normAutofit/>
          </a:bodyPr>
          <a:lstStyle/>
          <a:p>
            <a:pPr algn="just">
              <a:lnSpc>
                <a:spcPct val="150000"/>
              </a:lnSpc>
              <a:buNone/>
            </a:pPr>
            <a:r>
              <a:rPr lang="ar-SA" sz="2200" b="1" dirty="0" smtClean="0">
                <a:solidFill>
                  <a:schemeClr val="tx2"/>
                </a:solidFill>
              </a:rPr>
              <a:t>    المقصود ببيئة الاستثمار الإطار التشريعي والمؤسسي والمناخ الاقتصادي والاجتماعي المحيط بمجال عمل المنشآت الصغيرة، ويمكن أن تتحقق بيئة استثمار ملائمة من خلال العديد من العوامل والتي منها: </a:t>
            </a:r>
          </a:p>
          <a:p>
            <a:pPr algn="just">
              <a:lnSpc>
                <a:spcPct val="150000"/>
              </a:lnSpc>
              <a:buFont typeface="Wingdings" pitchFamily="2" charset="2"/>
              <a:buChar char="§"/>
            </a:pPr>
            <a:r>
              <a:rPr lang="ar-SA" sz="2200" b="1" dirty="0" smtClean="0"/>
              <a:t>نظام التعليم.</a:t>
            </a:r>
          </a:p>
          <a:p>
            <a:pPr algn="just">
              <a:lnSpc>
                <a:spcPct val="150000"/>
              </a:lnSpc>
              <a:buFont typeface="Wingdings" pitchFamily="2" charset="2"/>
              <a:buChar char="§"/>
            </a:pPr>
            <a:r>
              <a:rPr lang="ar-SA" sz="2200" b="1" dirty="0" smtClean="0"/>
              <a:t>مؤسسات ومنظمات القطاع العام.</a:t>
            </a:r>
          </a:p>
          <a:p>
            <a:pPr algn="just">
              <a:lnSpc>
                <a:spcPct val="150000"/>
              </a:lnSpc>
              <a:buFont typeface="Wingdings" pitchFamily="2" charset="2"/>
              <a:buChar char="§"/>
            </a:pPr>
            <a:r>
              <a:rPr lang="ar-SA" sz="2200" b="1" dirty="0" smtClean="0"/>
              <a:t>النظام والقانون الداعم.</a:t>
            </a:r>
          </a:p>
          <a:p>
            <a:pPr algn="just">
              <a:lnSpc>
                <a:spcPct val="150000"/>
              </a:lnSpc>
              <a:buFont typeface="Wingdings" pitchFamily="2" charset="2"/>
              <a:buChar char="§"/>
            </a:pPr>
            <a:r>
              <a:rPr lang="ar-SA" sz="2200" b="1" dirty="0" smtClean="0"/>
              <a:t>البنية التحتية ونظام المعلومات.</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pic>
        <p:nvPicPr>
          <p:cNvPr id="3" name="Picture 5" descr="C:\Documents and Settings\ma260909\سطح المكتب\صور\imagesCALCS0WC.jpg"/>
          <p:cNvPicPr>
            <a:picLocks noChangeAspect="1" noChangeArrowheads="1"/>
          </p:cNvPicPr>
          <p:nvPr/>
        </p:nvPicPr>
        <p:blipFill>
          <a:blip r:embed="rId2"/>
          <a:srcRect/>
          <a:stretch>
            <a:fillRect/>
          </a:stretch>
        </p:blipFill>
        <p:spPr bwMode="auto">
          <a:xfrm rot="19833363">
            <a:off x="269155" y="2969010"/>
            <a:ext cx="2357454" cy="1714512"/>
          </a:xfrm>
          <a:prstGeom prst="rect">
            <a:avLst/>
          </a:prstGeom>
          <a:noFill/>
        </p:spPr>
      </p:pic>
      <p:pic>
        <p:nvPicPr>
          <p:cNvPr id="11" name="Picture 5" descr="C:\Documents and Settings\ma260909\سطح المكتب\صور\imagesCALCS0WC.jpg"/>
          <p:cNvPicPr>
            <a:picLocks noChangeAspect="1" noChangeArrowheads="1"/>
          </p:cNvPicPr>
          <p:nvPr/>
        </p:nvPicPr>
        <p:blipFill>
          <a:blip r:embed="rId2"/>
          <a:srcRect/>
          <a:stretch>
            <a:fillRect/>
          </a:stretch>
        </p:blipFill>
        <p:spPr bwMode="auto">
          <a:xfrm rot="19743115">
            <a:off x="844181" y="3983109"/>
            <a:ext cx="2357454" cy="1714512"/>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Documents and Settings\ma260909\سطح المكتب\صور\imagesCAQ8FH3H.jpg"/>
          <p:cNvPicPr>
            <a:picLocks noChangeAspect="1" noChangeArrowheads="1"/>
          </p:cNvPicPr>
          <p:nvPr/>
        </p:nvPicPr>
        <p:blipFill>
          <a:blip r:embed="rId2"/>
          <a:srcRect/>
          <a:stretch>
            <a:fillRect/>
          </a:stretch>
        </p:blipFill>
        <p:spPr bwMode="auto">
          <a:xfrm>
            <a:off x="0" y="3857628"/>
            <a:ext cx="4643438" cy="3000372"/>
          </a:xfrm>
          <a:prstGeom prst="rect">
            <a:avLst/>
          </a:prstGeom>
          <a:noFill/>
        </p:spPr>
      </p:pic>
      <p:sp>
        <p:nvSpPr>
          <p:cNvPr id="3076" name="Rectangle 2"/>
          <p:cNvSpPr>
            <a:spLocks noGrp="1" noChangeArrowheads="1"/>
          </p:cNvSpPr>
          <p:nvPr>
            <p:ph type="title"/>
          </p:nvPr>
        </p:nvSpPr>
        <p:spPr>
          <a:xfrm>
            <a:off x="539552" y="764704"/>
            <a:ext cx="8229600" cy="878346"/>
          </a:xfrm>
        </p:spPr>
        <p:txBody>
          <a:bodyPr>
            <a:normAutofit/>
          </a:bodyPr>
          <a:lstStyle/>
          <a:p>
            <a:pPr algn="r" eaLnBrk="1" hangingPunct="1"/>
            <a:r>
              <a:rPr lang="ar-SA" sz="3200" b="1" dirty="0" smtClean="0">
                <a:solidFill>
                  <a:schemeClr val="accent3">
                    <a:lumMod val="50000"/>
                  </a:schemeClr>
                </a:solidFill>
                <a:cs typeface="Simplified Arabic" pitchFamily="2" charset="-78"/>
              </a:rPr>
              <a:t>التعليم:</a:t>
            </a:r>
            <a:endParaRPr lang="en-US" sz="3200" b="1" dirty="0" smtClean="0">
              <a:solidFill>
                <a:schemeClr val="accent3">
                  <a:lumMod val="50000"/>
                </a:schemeClr>
              </a:solidFill>
              <a:cs typeface="Simplified Arabic" pitchFamily="2" charset="-78"/>
            </a:endParaRPr>
          </a:p>
        </p:txBody>
      </p:sp>
      <p:sp>
        <p:nvSpPr>
          <p:cNvPr id="3077" name="Rectangle 3"/>
          <p:cNvSpPr>
            <a:spLocks noGrp="1" noChangeArrowheads="1"/>
          </p:cNvSpPr>
          <p:nvPr>
            <p:ph idx="1"/>
          </p:nvPr>
        </p:nvSpPr>
        <p:spPr>
          <a:xfrm>
            <a:off x="285720" y="1428736"/>
            <a:ext cx="8572559" cy="4929222"/>
          </a:xfrm>
        </p:spPr>
        <p:txBody>
          <a:bodyPr/>
          <a:lstStyle/>
          <a:p>
            <a:pPr algn="just">
              <a:lnSpc>
                <a:spcPct val="200000"/>
              </a:lnSpc>
              <a:buNone/>
            </a:pPr>
            <a:r>
              <a:rPr lang="ar-SA" sz="2400" b="1" dirty="0" smtClean="0">
                <a:solidFill>
                  <a:schemeClr val="tx2"/>
                </a:solidFill>
              </a:rPr>
              <a:t>بينما تعمل المنشأة على بناء العناصر الأساسية لتنمية مفهوم العمل الحر، فإن التدريب الملائم يساعد على تنمية المهارات والسمات العامة لذلك.</a:t>
            </a:r>
          </a:p>
          <a:p>
            <a:pPr algn="just">
              <a:lnSpc>
                <a:spcPct val="200000"/>
              </a:lnSpc>
              <a:buNone/>
            </a:pPr>
            <a:r>
              <a:rPr lang="ar-SA" sz="2400" b="1" dirty="0" smtClean="0">
                <a:solidFill>
                  <a:schemeClr val="tx2"/>
                </a:solidFill>
              </a:rPr>
              <a:t>كما يجب أن ندرك أن تعليم الشخص المبادر لا يقتصر على التعليم الرسمي بل يتجاوزه ليشمل </a:t>
            </a:r>
            <a:r>
              <a:rPr lang="en-US" sz="2400" b="1" dirty="0" smtClean="0">
                <a:solidFill>
                  <a:schemeClr val="tx2"/>
                </a:solidFill>
              </a:rPr>
              <a:t>Incubator type apprenticeship </a:t>
            </a:r>
            <a:endParaRPr lang="ar-SA" sz="2400" b="1" dirty="0" smtClean="0">
              <a:solidFill>
                <a:schemeClr val="tx2"/>
              </a:solidFill>
            </a:endParaRP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539552" y="764704"/>
            <a:ext cx="8229600" cy="878346"/>
          </a:xfrm>
        </p:spPr>
        <p:txBody>
          <a:bodyPr>
            <a:normAutofit/>
          </a:bodyPr>
          <a:lstStyle/>
          <a:p>
            <a:pPr algn="r" eaLnBrk="1" hangingPunct="1"/>
            <a:r>
              <a:rPr lang="ar-SA" sz="3200" b="1" dirty="0" smtClean="0">
                <a:solidFill>
                  <a:schemeClr val="accent3">
                    <a:lumMod val="50000"/>
                  </a:schemeClr>
                </a:solidFill>
                <a:cs typeface="Simplified Arabic" pitchFamily="2" charset="-78"/>
              </a:rPr>
              <a:t>مؤسسات ومنظمات القطاع العام المحلية</a:t>
            </a:r>
            <a:endParaRPr lang="en-US" sz="3200" b="1" dirty="0" smtClean="0">
              <a:solidFill>
                <a:schemeClr val="accent3">
                  <a:lumMod val="50000"/>
                </a:schemeClr>
              </a:solidFill>
              <a:cs typeface="Simplified Arabic" pitchFamily="2" charset="-78"/>
            </a:endParaRPr>
          </a:p>
        </p:txBody>
      </p:sp>
      <p:sp>
        <p:nvSpPr>
          <p:cNvPr id="3077" name="Rectangle 3"/>
          <p:cNvSpPr>
            <a:spLocks noGrp="1" noChangeArrowheads="1"/>
          </p:cNvSpPr>
          <p:nvPr>
            <p:ph idx="1"/>
          </p:nvPr>
        </p:nvSpPr>
        <p:spPr>
          <a:xfrm>
            <a:off x="285720" y="1428736"/>
            <a:ext cx="8643998" cy="4929222"/>
          </a:xfrm>
        </p:spPr>
        <p:txBody>
          <a:bodyPr/>
          <a:lstStyle/>
          <a:p>
            <a:pPr algn="just">
              <a:lnSpc>
                <a:spcPct val="200000"/>
              </a:lnSpc>
              <a:buNone/>
            </a:pPr>
            <a:r>
              <a:rPr lang="ar-SA" sz="2400" b="1" dirty="0" smtClean="0">
                <a:solidFill>
                  <a:schemeClr val="tx2"/>
                </a:solidFill>
              </a:rPr>
              <a:t>    نظراً لأن المنشآت الصغيرة ومفهوم العمل الحر لا ينشأ من فراغ ولكنه نابع من المجتمع الذي ينشأ فيه، فإن المؤسسات العامة والخاصة والمنظمات غير الهادفة للربح، وشبكات المنشآت الصغيرة ومنظمات الأعمال ومجلس الغرف التجارية تلعب جميعها دوراً هاماً في تنمية نشاط العمل الحر في المجتمع. وقد يتضمن ذلك توفير التعليم، والتدريب ، والحاضنات. كما أنه يمكن أن تشمل تسهيل خلق الفرص والدعم لملاك المنشآت الصغيرة في المجتمع.</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314</TotalTime>
  <Words>1681</Words>
  <Application>Microsoft Office PowerPoint</Application>
  <PresentationFormat>عرض على الشاشة (3:4)‏</PresentationFormat>
  <Paragraphs>116</Paragraphs>
  <Slides>25</Slides>
  <Notes>0</Notes>
  <HiddenSlides>0</HiddenSlides>
  <MMClips>0</MMClips>
  <ScaleCrop>false</ScaleCrop>
  <HeadingPairs>
    <vt:vector size="4" baseType="variant">
      <vt:variant>
        <vt:lpstr>سمة</vt:lpstr>
      </vt:variant>
      <vt:variant>
        <vt:i4>1</vt:i4>
      </vt:variant>
      <vt:variant>
        <vt:lpstr>عناوين الشرائح</vt:lpstr>
      </vt:variant>
      <vt:variant>
        <vt:i4>25</vt:i4>
      </vt:variant>
    </vt:vector>
  </HeadingPairs>
  <TitlesOfParts>
    <vt:vector size="26" baseType="lpstr">
      <vt:lpstr>سمة Office</vt:lpstr>
      <vt:lpstr> المنشآت الصغيرة التأسيس والإدارة ( الريادة المفهوم والنظريات )  د. وفاء المبيريك  </vt:lpstr>
      <vt:lpstr>مقدمة:</vt:lpstr>
      <vt:lpstr>ثقافة العمل الحر ( ريادة الأعمال )</vt:lpstr>
      <vt:lpstr>وعلى ضوء التعريفات السابقة، فإن عناصر ثقافة العمل الحر تتمثل في الآتي:</vt:lpstr>
      <vt:lpstr>أسباب أهمية العلاقة بين مفهوم العمل الحر وشخصية المبادر:</vt:lpstr>
      <vt:lpstr>عوامل تنمية مفهوم العمل الحر</vt:lpstr>
      <vt:lpstr>ثانياً: إمكانيات البيئة</vt:lpstr>
      <vt:lpstr>التعليم:</vt:lpstr>
      <vt:lpstr>مؤسسات ومنظمات القطاع العام المحلية</vt:lpstr>
      <vt:lpstr>النظام والقانون</vt:lpstr>
      <vt:lpstr>البنية التحتية ونظام المعلومات</vt:lpstr>
      <vt:lpstr>ثالثاً: خلق الفرص</vt:lpstr>
      <vt:lpstr>1- المبادر</vt:lpstr>
      <vt:lpstr>2- الفرصة في السوق</vt:lpstr>
      <vt:lpstr>3- الموارد</vt:lpstr>
      <vt:lpstr>لقد ظهرت عدة اتجاهات للتعرف على خصائص وسمات رائد الأعمال الناجح، وهناك العديد من المدارس التي تقدم كل منها مجموعة من الخصائص التي تميز هذه الشخصية منها: </vt:lpstr>
      <vt:lpstr>2- المدرسة البيئية الموقفية</vt:lpstr>
      <vt:lpstr>الشريحة 18</vt:lpstr>
      <vt:lpstr>الشريحة 19</vt:lpstr>
      <vt:lpstr>3- المدرسة السلوكية  </vt:lpstr>
      <vt:lpstr>الشريحة 21</vt:lpstr>
      <vt:lpstr>4- المدرسة المعاصرة</vt:lpstr>
      <vt:lpstr>مدخل التصنيف:</vt:lpstr>
      <vt:lpstr>مجموعات التصنيف</vt:lpstr>
      <vt:lpstr>فوائد مدخل التصنيف</vt:lpstr>
    </vt:vector>
  </TitlesOfParts>
  <Company>noor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المنشآت الصغيرة التأسيس والإدارة ( الريادة المفهوم والنظريات )  د. وفاء المبيريك  </dc:title>
  <dc:creator>ma260909</dc:creator>
  <cp:lastModifiedBy>User</cp:lastModifiedBy>
  <cp:revision>36</cp:revision>
  <dcterms:created xsi:type="dcterms:W3CDTF">2011-04-19T10:09:17Z</dcterms:created>
  <dcterms:modified xsi:type="dcterms:W3CDTF">2011-04-29T09:43:57Z</dcterms:modified>
</cp:coreProperties>
</file>