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2" r:id="rId3"/>
    <p:sldId id="257" r:id="rId4"/>
    <p:sldId id="258" r:id="rId5"/>
    <p:sldId id="263" r:id="rId6"/>
    <p:sldId id="267" r:id="rId7"/>
    <p:sldId id="265" r:id="rId8"/>
    <p:sldId id="259" r:id="rId9"/>
    <p:sldId id="284" r:id="rId10"/>
    <p:sldId id="285" r:id="rId11"/>
    <p:sldId id="286" r:id="rId12"/>
    <p:sldId id="264" r:id="rId13"/>
    <p:sldId id="287" r:id="rId14"/>
    <p:sldId id="288" r:id="rId15"/>
    <p:sldId id="260" r:id="rId16"/>
    <p:sldId id="289" r:id="rId17"/>
    <p:sldId id="290" r:id="rId18"/>
    <p:sldId id="291" r:id="rId19"/>
    <p:sldId id="256" r:id="rId20"/>
  </p:sldIdLst>
  <p:sldSz cx="18288000" cy="10287000"/>
  <p:notesSz cx="6858000" cy="9144000"/>
  <p:embeddedFontLst>
    <p:embeddedFont>
      <p:font typeface="29LT Bukra Bold" panose="000B0903020204020204" pitchFamily="34" charset="-78"/>
      <p:bold r:id="rId22"/>
    </p:embeddedFont>
    <p:embeddedFont>
      <p:font typeface="Cascadia Code" panose="020B0609020000020004" pitchFamily="49" charset="0"/>
      <p:regular r:id="rId23"/>
      <p:bold r:id="rId24"/>
      <p:italic r:id="rId25"/>
      <p:boldItalic r:id="rId26"/>
    </p:embeddedFont>
    <p:embeddedFont>
      <p:font typeface="Codec Pro" panose="00000500000000000000" pitchFamily="2" charset="0"/>
      <p:regular r:id="rId27"/>
      <p:italic r:id="rId28"/>
    </p:embeddedFont>
    <p:embeddedFont>
      <p:font typeface="Codec Pro Bold" panose="00000600000000000000" pitchFamily="2" charset="0"/>
      <p:regular r:id="rId29"/>
    </p:embeddedFont>
    <p:embeddedFont>
      <p:font typeface="DIN NEXT™ ARABIC BOLD" panose="020B0803020203050203" pitchFamily="34" charset="-78"/>
      <p:bold r:id="rId30"/>
    </p:embeddedFont>
    <p:embeddedFont>
      <p:font typeface="Garet Bold" panose="020B0604020202020204" charset="0"/>
      <p:regular r:id="rId31"/>
    </p:embeddedFont>
    <p:embeddedFont>
      <p:font typeface="League Spartan" panose="020B0604020202020204" charset="0"/>
      <p:regular r:id="rId32"/>
    </p:embeddedFont>
    <p:embeddedFont>
      <p:font typeface="Sakkal Majalla" panose="02000000000000000000" pitchFamily="2" charset="-78"/>
      <p:regular r:id="rId33"/>
      <p:bold r:id="rId34"/>
    </p:embeddedFont>
    <p:embeddedFont>
      <p:font typeface="Tajawal" panose="00000500000000000000" pitchFamily="2" charset="-78"/>
      <p:regular r:id="rId35"/>
      <p:bold r:id="rId36"/>
    </p:embeddedFont>
    <p:embeddedFont>
      <p:font typeface="Tajawal Bold" panose="020B0604020202020204" charset="-7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41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22" autoAdjust="0"/>
  </p:normalViewPr>
  <p:slideViewPr>
    <p:cSldViewPr>
      <p:cViewPr varScale="1">
        <p:scale>
          <a:sx n="74" d="100"/>
          <a:sy n="74" d="100"/>
        </p:scale>
        <p:origin x="5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06841-4A2B-4B88-8F50-E457C2185063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DF645-F408-4FA1-B93D-36A0F51AF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66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F645-F408-4FA1-B93D-36A0F51AF7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3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526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528763" y="1107282"/>
            <a:ext cx="7808120" cy="917971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64080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70252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47657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5400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98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1300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5636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46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6350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0730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0613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020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38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5558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5558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7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914400" rtl="0" fontAlgn="base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6858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13716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20574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27432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edarah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2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13854113" y="1028701"/>
            <a:ext cx="2919413" cy="6491288"/>
            <a:chOff x="0" y="0"/>
            <a:chExt cx="1081286" cy="2404582"/>
          </a:xfrm>
        </p:grpSpPr>
        <p:sp>
          <p:nvSpPr>
            <p:cNvPr id="45090" name="Freeform 3"/>
            <p:cNvSpPr>
              <a:spLocks/>
            </p:cNvSpPr>
            <p:nvPr/>
          </p:nvSpPr>
          <p:spPr bwMode="auto">
            <a:xfrm>
              <a:off x="0" y="0"/>
              <a:ext cx="1081286" cy="2404582"/>
            </a:xfrm>
            <a:custGeom>
              <a:avLst/>
              <a:gdLst>
                <a:gd name="T0" fmla="*/ 53036 w 1081286"/>
                <a:gd name="T1" fmla="*/ 0 h 2404582"/>
                <a:gd name="T2" fmla="*/ 1028250 w 1081286"/>
                <a:gd name="T3" fmla="*/ 0 h 2404582"/>
                <a:gd name="T4" fmla="*/ 1065752 w 1081286"/>
                <a:gd name="T5" fmla="*/ 15534 h 2404582"/>
                <a:gd name="T6" fmla="*/ 1081286 w 1081286"/>
                <a:gd name="T7" fmla="*/ 53036 h 2404582"/>
                <a:gd name="T8" fmla="*/ 1081286 w 1081286"/>
                <a:gd name="T9" fmla="*/ 2351546 h 2404582"/>
                <a:gd name="T10" fmla="*/ 1065752 w 1081286"/>
                <a:gd name="T11" fmla="*/ 2389048 h 2404582"/>
                <a:gd name="T12" fmla="*/ 1028250 w 1081286"/>
                <a:gd name="T13" fmla="*/ 2404582 h 2404582"/>
                <a:gd name="T14" fmla="*/ 53036 w 1081286"/>
                <a:gd name="T15" fmla="*/ 2404582 h 2404582"/>
                <a:gd name="T16" fmla="*/ 15534 w 1081286"/>
                <a:gd name="T17" fmla="*/ 2389048 h 2404582"/>
                <a:gd name="T18" fmla="*/ 0 w 1081286"/>
                <a:gd name="T19" fmla="*/ 2351546 h 2404582"/>
                <a:gd name="T20" fmla="*/ 0 w 1081286"/>
                <a:gd name="T21" fmla="*/ 53036 h 2404582"/>
                <a:gd name="T22" fmla="*/ 15534 w 1081286"/>
                <a:gd name="T23" fmla="*/ 15534 h 2404582"/>
                <a:gd name="T24" fmla="*/ 53036 w 1081286"/>
                <a:gd name="T25" fmla="*/ 0 h 2404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1286" h="2404582">
                  <a:moveTo>
                    <a:pt x="53036" y="0"/>
                  </a:moveTo>
                  <a:lnTo>
                    <a:pt x="1028250" y="0"/>
                  </a:lnTo>
                  <a:cubicBezTo>
                    <a:pt x="1042316" y="0"/>
                    <a:pt x="1055806" y="5588"/>
                    <a:pt x="1065752" y="15534"/>
                  </a:cubicBezTo>
                  <a:cubicBezTo>
                    <a:pt x="1075699" y="25480"/>
                    <a:pt x="1081286" y="38970"/>
                    <a:pt x="1081286" y="53036"/>
                  </a:cubicBezTo>
                  <a:lnTo>
                    <a:pt x="1081286" y="2351546"/>
                  </a:lnTo>
                  <a:cubicBezTo>
                    <a:pt x="1081286" y="2365612"/>
                    <a:pt x="1075699" y="2379102"/>
                    <a:pt x="1065752" y="2389048"/>
                  </a:cubicBezTo>
                  <a:cubicBezTo>
                    <a:pt x="1055806" y="2398994"/>
                    <a:pt x="1042316" y="2404582"/>
                    <a:pt x="1028250" y="2404582"/>
                  </a:cubicBezTo>
                  <a:lnTo>
                    <a:pt x="53036" y="2404582"/>
                  </a:lnTo>
                  <a:cubicBezTo>
                    <a:pt x="38970" y="2404582"/>
                    <a:pt x="25480" y="2398994"/>
                    <a:pt x="15534" y="2389048"/>
                  </a:cubicBezTo>
                  <a:cubicBezTo>
                    <a:pt x="5588" y="2379102"/>
                    <a:pt x="0" y="2365612"/>
                    <a:pt x="0" y="2351546"/>
                  </a:cubicBezTo>
                  <a:lnTo>
                    <a:pt x="0" y="53036"/>
                  </a:lnTo>
                  <a:cubicBezTo>
                    <a:pt x="0" y="38970"/>
                    <a:pt x="5588" y="25480"/>
                    <a:pt x="15534" y="15534"/>
                  </a:cubicBezTo>
                  <a:cubicBezTo>
                    <a:pt x="25480" y="5588"/>
                    <a:pt x="38970" y="0"/>
                    <a:pt x="53036" y="0"/>
                  </a:cubicBezTo>
                  <a:close/>
                </a:path>
              </a:pathLst>
            </a:custGeom>
            <a:solidFill>
              <a:srgbClr val="EAE2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91" name="TextBox 4"/>
            <p:cNvSpPr txBox="1">
              <a:spLocks noChangeArrowheads="1"/>
            </p:cNvSpPr>
            <p:nvPr/>
          </p:nvSpPr>
          <p:spPr bwMode="auto">
            <a:xfrm>
              <a:off x="0" y="-28575"/>
              <a:ext cx="1081286" cy="2433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51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59" name="Group 5"/>
          <p:cNvGrpSpPr>
            <a:grpSpLocks/>
          </p:cNvGrpSpPr>
          <p:nvPr/>
        </p:nvGrpSpPr>
        <p:grpSpPr bwMode="auto">
          <a:xfrm>
            <a:off x="12718258" y="1357313"/>
            <a:ext cx="3709988" cy="5853113"/>
            <a:chOff x="0" y="0"/>
            <a:chExt cx="808452" cy="12749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8452" cy="1274980"/>
            </a:xfrm>
            <a:custGeom>
              <a:avLst/>
              <a:gdLst/>
              <a:ahLst/>
              <a:cxnLst/>
              <a:rect l="l" t="t" r="r" b="b"/>
              <a:pathLst>
                <a:path w="808452" h="1274980">
                  <a:moveTo>
                    <a:pt x="62590" y="0"/>
                  </a:moveTo>
                  <a:lnTo>
                    <a:pt x="745862" y="0"/>
                  </a:lnTo>
                  <a:cubicBezTo>
                    <a:pt x="780429" y="0"/>
                    <a:pt x="808452" y="28022"/>
                    <a:pt x="808452" y="62590"/>
                  </a:cubicBezTo>
                  <a:lnTo>
                    <a:pt x="808452" y="1212391"/>
                  </a:lnTo>
                  <a:cubicBezTo>
                    <a:pt x="808452" y="1228990"/>
                    <a:pt x="801857" y="1244910"/>
                    <a:pt x="790119" y="1256648"/>
                  </a:cubicBezTo>
                  <a:cubicBezTo>
                    <a:pt x="778382" y="1268386"/>
                    <a:pt x="762462" y="1274980"/>
                    <a:pt x="745862" y="1274980"/>
                  </a:cubicBezTo>
                  <a:lnTo>
                    <a:pt x="62590" y="1274980"/>
                  </a:lnTo>
                  <a:cubicBezTo>
                    <a:pt x="28022" y="1274980"/>
                    <a:pt x="0" y="1246958"/>
                    <a:pt x="0" y="1212391"/>
                  </a:cubicBezTo>
                  <a:lnTo>
                    <a:pt x="0" y="62590"/>
                  </a:lnTo>
                  <a:cubicBezTo>
                    <a:pt x="0" y="28022"/>
                    <a:pt x="28022" y="0"/>
                    <a:pt x="62590" y="0"/>
                  </a:cubicBezTo>
                  <a:close/>
                </a:path>
              </a:pathLst>
            </a:custGeom>
            <a:blipFill>
              <a:blip r:embed="rId3"/>
              <a:stretch>
                <a:fillRect l="-4688" r="-4688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060" name="Group 7"/>
          <p:cNvGrpSpPr>
            <a:grpSpLocks/>
          </p:cNvGrpSpPr>
          <p:nvPr/>
        </p:nvGrpSpPr>
        <p:grpSpPr bwMode="auto">
          <a:xfrm rot="20495625">
            <a:off x="15635288" y="7991476"/>
            <a:ext cx="4364832" cy="4405313"/>
            <a:chOff x="0" y="0"/>
            <a:chExt cx="5822006" cy="5874708"/>
          </a:xfrm>
        </p:grpSpPr>
        <p:sp>
          <p:nvSpPr>
            <p:cNvPr id="8" name="Freeform 8"/>
            <p:cNvSpPr/>
            <p:nvPr/>
          </p:nvSpPr>
          <p:spPr>
            <a:xfrm rot="-10800000">
              <a:off x="0" y="0"/>
              <a:ext cx="5822006" cy="5874708"/>
            </a:xfrm>
            <a:custGeom>
              <a:avLst/>
              <a:gdLst/>
              <a:ahLst/>
              <a:cxnLst/>
              <a:rect l="l" t="t" r="r" b="b"/>
              <a:pathLst>
                <a:path w="5822006" h="5874708">
                  <a:moveTo>
                    <a:pt x="0" y="0"/>
                  </a:moveTo>
                  <a:lnTo>
                    <a:pt x="5822006" y="0"/>
                  </a:lnTo>
                  <a:lnTo>
                    <a:pt x="5822006" y="5874708"/>
                  </a:lnTo>
                  <a:lnTo>
                    <a:pt x="0" y="5874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84" name="Group 9"/>
            <p:cNvGrpSpPr>
              <a:grpSpLocks/>
            </p:cNvGrpSpPr>
            <p:nvPr/>
          </p:nvGrpSpPr>
          <p:grpSpPr bwMode="auto">
            <a:xfrm>
              <a:off x="818734" y="3319455"/>
              <a:ext cx="1219778" cy="1219778"/>
              <a:chOff x="0" y="0"/>
              <a:chExt cx="812800" cy="812800"/>
            </a:xfrm>
          </p:grpSpPr>
          <p:sp>
            <p:nvSpPr>
              <p:cNvPr id="45085" name="Freeform 10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6" name="TextBox 11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1" name="Group 12"/>
          <p:cNvGrpSpPr>
            <a:grpSpLocks/>
          </p:cNvGrpSpPr>
          <p:nvPr/>
        </p:nvGrpSpPr>
        <p:grpSpPr bwMode="auto">
          <a:xfrm rot="7371788">
            <a:off x="-2119313" y="1473995"/>
            <a:ext cx="4238625" cy="4276725"/>
            <a:chOff x="0" y="0"/>
            <a:chExt cx="5649866" cy="5701009"/>
          </a:xfrm>
        </p:grpSpPr>
        <p:sp>
          <p:nvSpPr>
            <p:cNvPr id="13" name="Freeform 13"/>
            <p:cNvSpPr/>
            <p:nvPr/>
          </p:nvSpPr>
          <p:spPr>
            <a:xfrm rot="-10800000">
              <a:off x="0" y="0"/>
              <a:ext cx="5649866" cy="5701009"/>
            </a:xfrm>
            <a:custGeom>
              <a:avLst/>
              <a:gdLst/>
              <a:ahLst/>
              <a:cxnLst/>
              <a:rect l="l" t="t" r="r" b="b"/>
              <a:pathLst>
                <a:path w="5649866" h="5701009">
                  <a:moveTo>
                    <a:pt x="0" y="0"/>
                  </a:moveTo>
                  <a:lnTo>
                    <a:pt x="5649866" y="0"/>
                  </a:lnTo>
                  <a:lnTo>
                    <a:pt x="5649866" y="5701009"/>
                  </a:lnTo>
                  <a:lnTo>
                    <a:pt x="0" y="570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5078" name="Group 14"/>
            <p:cNvGrpSpPr>
              <a:grpSpLocks/>
            </p:cNvGrpSpPr>
            <p:nvPr/>
          </p:nvGrpSpPr>
          <p:grpSpPr bwMode="auto">
            <a:xfrm>
              <a:off x="794526" y="3221309"/>
              <a:ext cx="1183712" cy="1183712"/>
              <a:chOff x="0" y="0"/>
              <a:chExt cx="812800" cy="812800"/>
            </a:xfrm>
          </p:grpSpPr>
          <p:sp>
            <p:nvSpPr>
              <p:cNvPr id="45079" name="Freeform 15"/>
              <p:cNvSpPr>
                <a:spLocks/>
              </p:cNvSpPr>
              <p:nvPr/>
            </p:nvSpPr>
            <p:spPr bwMode="auto">
              <a:xfrm>
                <a:off x="0" y="0"/>
                <a:ext cx="812800" cy="812800"/>
              </a:xfrm>
              <a:custGeom>
                <a:avLst/>
                <a:gdLst>
                  <a:gd name="T0" fmla="*/ 406400 w 812800"/>
                  <a:gd name="T1" fmla="*/ 0 h 812800"/>
                  <a:gd name="T2" fmla="*/ 466396 w 812800"/>
                  <a:gd name="T3" fmla="*/ 87561 h 812800"/>
                  <a:gd name="T4" fmla="*/ 553838 w 812800"/>
                  <a:gd name="T5" fmla="*/ 27679 h 812800"/>
                  <a:gd name="T6" fmla="*/ 578287 w 812800"/>
                  <a:gd name="T7" fmla="*/ 131093 h 812800"/>
                  <a:gd name="T8" fmla="*/ 681363 w 812800"/>
                  <a:gd name="T9" fmla="*/ 106978 h 812800"/>
                  <a:gd name="T10" fmla="*/ 666963 w 812800"/>
                  <a:gd name="T11" fmla="*/ 212279 h 812800"/>
                  <a:gd name="T12" fmla="*/ 771752 w 812800"/>
                  <a:gd name="T13" fmla="*/ 227186 h 812800"/>
                  <a:gd name="T14" fmla="*/ 720448 w 812800"/>
                  <a:gd name="T15" fmla="*/ 320152 h 812800"/>
                  <a:gd name="T16" fmla="*/ 812800 w 812800"/>
                  <a:gd name="T17" fmla="*/ 372069 h 812800"/>
                  <a:gd name="T18" fmla="*/ 731520 w 812800"/>
                  <a:gd name="T19" fmla="*/ 440145 h 812800"/>
                  <a:gd name="T20" fmla="*/ 798961 w 812800"/>
                  <a:gd name="T21" fmla="*/ 522061 h 812800"/>
                  <a:gd name="T22" fmla="*/ 698682 w 812800"/>
                  <a:gd name="T23" fmla="*/ 556053 h 812800"/>
                  <a:gd name="T24" fmla="*/ 732104 w 812800"/>
                  <a:gd name="T25" fmla="*/ 656904 h 812800"/>
                  <a:gd name="T26" fmla="*/ 626370 w 812800"/>
                  <a:gd name="T27" fmla="*/ 652219 h 812800"/>
                  <a:gd name="T28" fmla="*/ 621259 w 812800"/>
                  <a:gd name="T29" fmla="*/ 758384 h 812800"/>
                  <a:gd name="T30" fmla="*/ 524350 w 812800"/>
                  <a:gd name="T31" fmla="*/ 715658 h 812800"/>
                  <a:gd name="T32" fmla="*/ 481396 w 812800"/>
                  <a:gd name="T33" fmla="*/ 812800 h 812800"/>
                  <a:gd name="T34" fmla="*/ 406400 w 812800"/>
                  <a:gd name="T35" fmla="*/ 737801 h 812800"/>
                  <a:gd name="T36" fmla="*/ 331404 w 812800"/>
                  <a:gd name="T37" fmla="*/ 812800 h 812800"/>
                  <a:gd name="T38" fmla="*/ 288450 w 812800"/>
                  <a:gd name="T39" fmla="*/ 715658 h 812800"/>
                  <a:gd name="T40" fmla="*/ 191541 w 812800"/>
                  <a:gd name="T41" fmla="*/ 758384 h 812800"/>
                  <a:gd name="T42" fmla="*/ 186430 w 812800"/>
                  <a:gd name="T43" fmla="*/ 652219 h 812800"/>
                  <a:gd name="T44" fmla="*/ 80696 w 812800"/>
                  <a:gd name="T45" fmla="*/ 656904 h 812800"/>
                  <a:gd name="T46" fmla="*/ 114118 w 812800"/>
                  <a:gd name="T47" fmla="*/ 556053 h 812800"/>
                  <a:gd name="T48" fmla="*/ 13839 w 812800"/>
                  <a:gd name="T49" fmla="*/ 522061 h 812800"/>
                  <a:gd name="T50" fmla="*/ 81280 w 812800"/>
                  <a:gd name="T51" fmla="*/ 440145 h 812800"/>
                  <a:gd name="T52" fmla="*/ 0 w 812800"/>
                  <a:gd name="T53" fmla="*/ 372069 h 812800"/>
                  <a:gd name="T54" fmla="*/ 92352 w 812800"/>
                  <a:gd name="T55" fmla="*/ 320152 h 812800"/>
                  <a:gd name="T56" fmla="*/ 41047 w 812800"/>
                  <a:gd name="T57" fmla="*/ 227186 h 812800"/>
                  <a:gd name="T58" fmla="*/ 145837 w 812800"/>
                  <a:gd name="T59" fmla="*/ 212279 h 812800"/>
                  <a:gd name="T60" fmla="*/ 131437 w 812800"/>
                  <a:gd name="T61" fmla="*/ 106978 h 812800"/>
                  <a:gd name="T62" fmla="*/ 234513 w 812800"/>
                  <a:gd name="T63" fmla="*/ 131093 h 812800"/>
                  <a:gd name="T64" fmla="*/ 258962 w 812800"/>
                  <a:gd name="T65" fmla="*/ 27679 h 812800"/>
                  <a:gd name="T66" fmla="*/ 346404 w 812800"/>
                  <a:gd name="T67" fmla="*/ 87561 h 812800"/>
                  <a:gd name="T68" fmla="*/ 406400 w 812800"/>
                  <a:gd name="T69" fmla="*/ 0 h 81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12800" h="812800">
                    <a:moveTo>
                      <a:pt x="406400" y="0"/>
                    </a:moveTo>
                    <a:lnTo>
                      <a:pt x="466396" y="87561"/>
                    </a:lnTo>
                    <a:lnTo>
                      <a:pt x="553838" y="27679"/>
                    </a:lnTo>
                    <a:lnTo>
                      <a:pt x="578287" y="131093"/>
                    </a:lnTo>
                    <a:lnTo>
                      <a:pt x="681363" y="106978"/>
                    </a:lnTo>
                    <a:lnTo>
                      <a:pt x="666963" y="212279"/>
                    </a:lnTo>
                    <a:lnTo>
                      <a:pt x="771752" y="227186"/>
                    </a:lnTo>
                    <a:lnTo>
                      <a:pt x="720448" y="320152"/>
                    </a:lnTo>
                    <a:lnTo>
                      <a:pt x="812800" y="372069"/>
                    </a:lnTo>
                    <a:lnTo>
                      <a:pt x="731520" y="440145"/>
                    </a:lnTo>
                    <a:lnTo>
                      <a:pt x="798961" y="522061"/>
                    </a:lnTo>
                    <a:lnTo>
                      <a:pt x="698682" y="556053"/>
                    </a:lnTo>
                    <a:lnTo>
                      <a:pt x="732104" y="656904"/>
                    </a:lnTo>
                    <a:lnTo>
                      <a:pt x="626370" y="652219"/>
                    </a:lnTo>
                    <a:lnTo>
                      <a:pt x="621259" y="758384"/>
                    </a:lnTo>
                    <a:lnTo>
                      <a:pt x="524350" y="715658"/>
                    </a:lnTo>
                    <a:lnTo>
                      <a:pt x="481396" y="812800"/>
                    </a:lnTo>
                    <a:lnTo>
                      <a:pt x="406400" y="737801"/>
                    </a:lnTo>
                    <a:lnTo>
                      <a:pt x="331404" y="812800"/>
                    </a:lnTo>
                    <a:lnTo>
                      <a:pt x="288450" y="715658"/>
                    </a:lnTo>
                    <a:lnTo>
                      <a:pt x="191541" y="758384"/>
                    </a:lnTo>
                    <a:lnTo>
                      <a:pt x="186430" y="652219"/>
                    </a:lnTo>
                    <a:lnTo>
                      <a:pt x="80696" y="656904"/>
                    </a:lnTo>
                    <a:lnTo>
                      <a:pt x="114118" y="556053"/>
                    </a:lnTo>
                    <a:lnTo>
                      <a:pt x="13839" y="522061"/>
                    </a:lnTo>
                    <a:lnTo>
                      <a:pt x="81280" y="440145"/>
                    </a:lnTo>
                    <a:lnTo>
                      <a:pt x="0" y="372069"/>
                    </a:lnTo>
                    <a:lnTo>
                      <a:pt x="92352" y="320152"/>
                    </a:lnTo>
                    <a:lnTo>
                      <a:pt x="41047" y="227186"/>
                    </a:lnTo>
                    <a:lnTo>
                      <a:pt x="145837" y="212279"/>
                    </a:lnTo>
                    <a:lnTo>
                      <a:pt x="131437" y="106978"/>
                    </a:lnTo>
                    <a:lnTo>
                      <a:pt x="234513" y="131093"/>
                    </a:lnTo>
                    <a:lnTo>
                      <a:pt x="258962" y="27679"/>
                    </a:lnTo>
                    <a:lnTo>
                      <a:pt x="346404" y="87561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9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45080" name="TextBox 16"/>
              <p:cNvSpPr txBox="1">
                <a:spLocks noChangeArrowheads="1"/>
              </p:cNvSpPr>
              <p:nvPr/>
            </p:nvSpPr>
            <p:spPr bwMode="auto">
              <a:xfrm>
                <a:off x="139700" y="111125"/>
                <a:ext cx="533400" cy="561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50801" tIns="50801" rIns="50801" bIns="50801" anchor="ctr"/>
              <a:lstStyle>
                <a:lvl1pPr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09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09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ts val="1970"/>
                  </a:lnSpc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5062" name="Group 17"/>
          <p:cNvGrpSpPr>
            <a:grpSpLocks/>
          </p:cNvGrpSpPr>
          <p:nvPr/>
        </p:nvGrpSpPr>
        <p:grpSpPr bwMode="auto">
          <a:xfrm>
            <a:off x="-862013" y="7210426"/>
            <a:ext cx="1495425" cy="1493045"/>
            <a:chOff x="0" y="0"/>
            <a:chExt cx="812800" cy="812800"/>
          </a:xfrm>
        </p:grpSpPr>
        <p:sp>
          <p:nvSpPr>
            <p:cNvPr id="45073" name="Freeform 18"/>
            <p:cNvSpPr>
              <a:spLocks/>
            </p:cNvSpPr>
            <p:nvPr/>
          </p:nvSpPr>
          <p:spPr bwMode="auto">
            <a:xfrm>
              <a:off x="0" y="0"/>
              <a:ext cx="812800" cy="812800"/>
            </a:xfrm>
            <a:custGeom>
              <a:avLst/>
              <a:gdLst>
                <a:gd name="T0" fmla="*/ 406400 w 812800"/>
                <a:gd name="T1" fmla="*/ 0 h 812800"/>
                <a:gd name="T2" fmla="*/ 466396 w 812800"/>
                <a:gd name="T3" fmla="*/ 87561 h 812800"/>
                <a:gd name="T4" fmla="*/ 553838 w 812800"/>
                <a:gd name="T5" fmla="*/ 27679 h 812800"/>
                <a:gd name="T6" fmla="*/ 578287 w 812800"/>
                <a:gd name="T7" fmla="*/ 131093 h 812800"/>
                <a:gd name="T8" fmla="*/ 681363 w 812800"/>
                <a:gd name="T9" fmla="*/ 106978 h 812800"/>
                <a:gd name="T10" fmla="*/ 666963 w 812800"/>
                <a:gd name="T11" fmla="*/ 212279 h 812800"/>
                <a:gd name="T12" fmla="*/ 771752 w 812800"/>
                <a:gd name="T13" fmla="*/ 227186 h 812800"/>
                <a:gd name="T14" fmla="*/ 720448 w 812800"/>
                <a:gd name="T15" fmla="*/ 320152 h 812800"/>
                <a:gd name="T16" fmla="*/ 812800 w 812800"/>
                <a:gd name="T17" fmla="*/ 372069 h 812800"/>
                <a:gd name="T18" fmla="*/ 731520 w 812800"/>
                <a:gd name="T19" fmla="*/ 440145 h 812800"/>
                <a:gd name="T20" fmla="*/ 798961 w 812800"/>
                <a:gd name="T21" fmla="*/ 522061 h 812800"/>
                <a:gd name="T22" fmla="*/ 698682 w 812800"/>
                <a:gd name="T23" fmla="*/ 556053 h 812800"/>
                <a:gd name="T24" fmla="*/ 732104 w 812800"/>
                <a:gd name="T25" fmla="*/ 656904 h 812800"/>
                <a:gd name="T26" fmla="*/ 626370 w 812800"/>
                <a:gd name="T27" fmla="*/ 652219 h 812800"/>
                <a:gd name="T28" fmla="*/ 621259 w 812800"/>
                <a:gd name="T29" fmla="*/ 758384 h 812800"/>
                <a:gd name="T30" fmla="*/ 524350 w 812800"/>
                <a:gd name="T31" fmla="*/ 715658 h 812800"/>
                <a:gd name="T32" fmla="*/ 481396 w 812800"/>
                <a:gd name="T33" fmla="*/ 812800 h 812800"/>
                <a:gd name="T34" fmla="*/ 406400 w 812800"/>
                <a:gd name="T35" fmla="*/ 737801 h 812800"/>
                <a:gd name="T36" fmla="*/ 331404 w 812800"/>
                <a:gd name="T37" fmla="*/ 812800 h 812800"/>
                <a:gd name="T38" fmla="*/ 288450 w 812800"/>
                <a:gd name="T39" fmla="*/ 715658 h 812800"/>
                <a:gd name="T40" fmla="*/ 191541 w 812800"/>
                <a:gd name="T41" fmla="*/ 758384 h 812800"/>
                <a:gd name="T42" fmla="*/ 186430 w 812800"/>
                <a:gd name="T43" fmla="*/ 652219 h 812800"/>
                <a:gd name="T44" fmla="*/ 80696 w 812800"/>
                <a:gd name="T45" fmla="*/ 656904 h 812800"/>
                <a:gd name="T46" fmla="*/ 114118 w 812800"/>
                <a:gd name="T47" fmla="*/ 556053 h 812800"/>
                <a:gd name="T48" fmla="*/ 13839 w 812800"/>
                <a:gd name="T49" fmla="*/ 522061 h 812800"/>
                <a:gd name="T50" fmla="*/ 81280 w 812800"/>
                <a:gd name="T51" fmla="*/ 440145 h 812800"/>
                <a:gd name="T52" fmla="*/ 0 w 812800"/>
                <a:gd name="T53" fmla="*/ 372069 h 812800"/>
                <a:gd name="T54" fmla="*/ 92352 w 812800"/>
                <a:gd name="T55" fmla="*/ 320152 h 812800"/>
                <a:gd name="T56" fmla="*/ 41047 w 812800"/>
                <a:gd name="T57" fmla="*/ 227186 h 812800"/>
                <a:gd name="T58" fmla="*/ 145837 w 812800"/>
                <a:gd name="T59" fmla="*/ 212279 h 812800"/>
                <a:gd name="T60" fmla="*/ 131437 w 812800"/>
                <a:gd name="T61" fmla="*/ 106978 h 812800"/>
                <a:gd name="T62" fmla="*/ 234513 w 812800"/>
                <a:gd name="T63" fmla="*/ 131093 h 812800"/>
                <a:gd name="T64" fmla="*/ 258962 w 812800"/>
                <a:gd name="T65" fmla="*/ 27679 h 812800"/>
                <a:gd name="T66" fmla="*/ 346404 w 812800"/>
                <a:gd name="T67" fmla="*/ 87561 h 812800"/>
                <a:gd name="T68" fmla="*/ 406400 w 812800"/>
                <a:gd name="T69" fmla="*/ 0 h 8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D9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4" name="TextBox 19"/>
            <p:cNvSpPr txBox="1">
              <a:spLocks noChangeArrowheads="1"/>
            </p:cNvSpPr>
            <p:nvPr/>
          </p:nvSpPr>
          <p:spPr bwMode="auto"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1970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5063" name="Group 20"/>
          <p:cNvGrpSpPr>
            <a:grpSpLocks/>
          </p:cNvGrpSpPr>
          <p:nvPr/>
        </p:nvGrpSpPr>
        <p:grpSpPr bwMode="auto">
          <a:xfrm rot="5400000">
            <a:off x="8672513" y="5876925"/>
            <a:ext cx="383382" cy="7327107"/>
            <a:chOff x="0" y="0"/>
            <a:chExt cx="101291" cy="1929738"/>
          </a:xfrm>
        </p:grpSpPr>
        <p:sp>
          <p:nvSpPr>
            <p:cNvPr id="45071" name="Freeform 21"/>
            <p:cNvSpPr>
              <a:spLocks/>
            </p:cNvSpPr>
            <p:nvPr/>
          </p:nvSpPr>
          <p:spPr bwMode="auto">
            <a:xfrm>
              <a:off x="0" y="0"/>
              <a:ext cx="101291" cy="1929738"/>
            </a:xfrm>
            <a:custGeom>
              <a:avLst/>
              <a:gdLst>
                <a:gd name="T0" fmla="*/ 50646 w 101291"/>
                <a:gd name="T1" fmla="*/ 0 h 1929738"/>
                <a:gd name="T2" fmla="*/ 50646 w 101291"/>
                <a:gd name="T3" fmla="*/ 0 h 1929738"/>
                <a:gd name="T4" fmla="*/ 86457 w 101291"/>
                <a:gd name="T5" fmla="*/ 14834 h 1929738"/>
                <a:gd name="T6" fmla="*/ 101291 w 101291"/>
                <a:gd name="T7" fmla="*/ 50646 h 1929738"/>
                <a:gd name="T8" fmla="*/ 101291 w 101291"/>
                <a:gd name="T9" fmla="*/ 1879092 h 1929738"/>
                <a:gd name="T10" fmla="*/ 86457 w 101291"/>
                <a:gd name="T11" fmla="*/ 1914904 h 1929738"/>
                <a:gd name="T12" fmla="*/ 50646 w 101291"/>
                <a:gd name="T13" fmla="*/ 1929738 h 1929738"/>
                <a:gd name="T14" fmla="*/ 50646 w 101291"/>
                <a:gd name="T15" fmla="*/ 1929738 h 1929738"/>
                <a:gd name="T16" fmla="*/ 14834 w 101291"/>
                <a:gd name="T17" fmla="*/ 1914904 h 1929738"/>
                <a:gd name="T18" fmla="*/ 0 w 101291"/>
                <a:gd name="T19" fmla="*/ 1879092 h 1929738"/>
                <a:gd name="T20" fmla="*/ 0 w 101291"/>
                <a:gd name="T21" fmla="*/ 50646 h 1929738"/>
                <a:gd name="T22" fmla="*/ 14834 w 101291"/>
                <a:gd name="T23" fmla="*/ 14834 h 1929738"/>
                <a:gd name="T24" fmla="*/ 50646 w 101291"/>
                <a:gd name="T25" fmla="*/ 0 h 1929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91" h="1929738">
                  <a:moveTo>
                    <a:pt x="50646" y="0"/>
                  </a:moveTo>
                  <a:lnTo>
                    <a:pt x="50646" y="0"/>
                  </a:lnTo>
                  <a:cubicBezTo>
                    <a:pt x="64078" y="0"/>
                    <a:pt x="76959" y="5336"/>
                    <a:pt x="86457" y="14834"/>
                  </a:cubicBezTo>
                  <a:cubicBezTo>
                    <a:pt x="95955" y="24332"/>
                    <a:pt x="101291" y="37213"/>
                    <a:pt x="101291" y="50646"/>
                  </a:cubicBezTo>
                  <a:lnTo>
                    <a:pt x="101291" y="1879092"/>
                  </a:lnTo>
                  <a:cubicBezTo>
                    <a:pt x="101291" y="1892524"/>
                    <a:pt x="95955" y="1905406"/>
                    <a:pt x="86457" y="1914904"/>
                  </a:cubicBezTo>
                  <a:cubicBezTo>
                    <a:pt x="76959" y="1924402"/>
                    <a:pt x="64078" y="1929738"/>
                    <a:pt x="50646" y="1929738"/>
                  </a:cubicBezTo>
                  <a:cubicBezTo>
                    <a:pt x="37213" y="1929738"/>
                    <a:pt x="24332" y="1924402"/>
                    <a:pt x="14834" y="1914904"/>
                  </a:cubicBezTo>
                  <a:cubicBezTo>
                    <a:pt x="5336" y="1905406"/>
                    <a:pt x="0" y="1892524"/>
                    <a:pt x="0" y="1879092"/>
                  </a:cubicBezTo>
                  <a:lnTo>
                    <a:pt x="0" y="50646"/>
                  </a:lnTo>
                  <a:cubicBezTo>
                    <a:pt x="0" y="37213"/>
                    <a:pt x="5336" y="24332"/>
                    <a:pt x="14834" y="14834"/>
                  </a:cubicBezTo>
                  <a:cubicBezTo>
                    <a:pt x="24332" y="5336"/>
                    <a:pt x="37213" y="0"/>
                    <a:pt x="50646" y="0"/>
                  </a:cubicBezTo>
                  <a:close/>
                </a:path>
              </a:pathLst>
            </a:custGeom>
            <a:solidFill>
              <a:srgbClr val="FDF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45072" name="TextBox 22"/>
            <p:cNvSpPr txBox="1">
              <a:spLocks noChangeArrowheads="1"/>
            </p:cNvSpPr>
            <p:nvPr/>
          </p:nvSpPr>
          <p:spPr bwMode="auto">
            <a:xfrm>
              <a:off x="0" y="-38100"/>
              <a:ext cx="101291" cy="196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50801" tIns="50801" rIns="50801" bIns="50801" anchor="ctr"/>
            <a:lstStyle>
              <a:lvl1pPr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09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09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ts val="2663"/>
                </a:lnSpc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886445" y="6950176"/>
            <a:ext cx="2165766" cy="2262788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748" t="-38645" r="-44844" b="-40903"/>
            </a:stretch>
          </a:blipFill>
        </p:spPr>
        <p:txBody>
          <a:bodyPr/>
          <a:lstStyle/>
          <a:p>
            <a:pPr defTabSz="914445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019426" y="2119313"/>
            <a:ext cx="9510713" cy="314028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defTabSz="914445" rtl="1">
              <a:lnSpc>
                <a:spcPts val="12837"/>
              </a:lnSpc>
              <a:defRPr/>
            </a:pPr>
            <a:r>
              <a:rPr lang="ar-SA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     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odec Pro Bold"/>
                <a:cs typeface="DIN NEXT™ ARABIC BOLD" panose="020B0803020203050203" pitchFamily="34" charset="-78"/>
                <a:sym typeface="Codec Pro Bold"/>
                <a:rtl/>
              </a:rPr>
              <a:t>إدارة </a:t>
            </a:r>
            <a:r>
              <a:rPr lang="ar-EG" sz="10800" b="1" dirty="0">
                <a:solidFill>
                  <a:srgbClr val="F2EDE7"/>
                </a:solidFill>
                <a:latin typeface="DIN NEXT™ ARABIC BOLD" panose="020B0803020203050203" pitchFamily="34" charset="-78"/>
                <a:ea typeface="Cambria" panose="02040503050406030204" pitchFamily="18" charset="0"/>
                <a:cs typeface="DIN NEXT™ ARABIC BOLD" panose="020B0803020203050203" pitchFamily="34" charset="-78"/>
                <a:sym typeface="Codec Pro Bold"/>
                <a:rtl/>
              </a:rPr>
              <a:t>الأعمال</a:t>
            </a:r>
          </a:p>
          <a:p>
            <a:pPr algn="r" defTabSz="914445" rtl="1">
              <a:lnSpc>
                <a:spcPts val="12837"/>
              </a:lnSpc>
              <a:defRPr/>
            </a:pPr>
            <a:endParaRPr lang="ar-EG" sz="9170" b="1" dirty="0">
              <a:solidFill>
                <a:srgbClr val="F2EDE7"/>
              </a:solidFill>
              <a:latin typeface="Codec Pro Bold"/>
              <a:ea typeface="Codec Pro Bold"/>
              <a:cs typeface="Codec Pro Bold"/>
              <a:sym typeface="Codec Pro Bold"/>
              <a:rtl/>
            </a:endParaRPr>
          </a:p>
        </p:txBody>
      </p:sp>
      <p:sp>
        <p:nvSpPr>
          <p:cNvPr id="45068" name="TextBox 29"/>
          <p:cNvSpPr txBox="1">
            <a:spLocks noChangeArrowheads="1"/>
          </p:cNvSpPr>
          <p:nvPr/>
        </p:nvSpPr>
        <p:spPr bwMode="auto">
          <a:xfrm>
            <a:off x="2438400" y="3945733"/>
            <a:ext cx="9365457" cy="194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ts val="7594"/>
              </a:lnSpc>
            </a:pP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أساسياتها، ومفاهيمها، وتطبيقاتها </a:t>
            </a:r>
            <a:r>
              <a:rPr lang="ar-SA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 </a:t>
            </a:r>
            <a:r>
              <a:rPr lang="ar-EG" altLang="en-US" sz="3600">
                <a:solidFill>
                  <a:srgbClr val="FFFFFF"/>
                </a:solidFill>
                <a:latin typeface="Cascadia Code" pitchFamily="49" charset="0"/>
                <a:cs typeface="Codec Pro" charset="0"/>
                <a:sym typeface="Codec Pro" charset="0"/>
              </a:rPr>
              <a:t>المعاصرة</a:t>
            </a:r>
          </a:p>
          <a:p>
            <a:pPr algn="r" rtl="1">
              <a:lnSpc>
                <a:spcPts val="7594"/>
              </a:lnSpc>
            </a:pPr>
            <a:r>
              <a:rPr lang="ar-SA" altLang="en-US" sz="5400">
                <a:solidFill>
                  <a:srgbClr val="FFFFFF"/>
                </a:solidFill>
                <a:latin typeface="Codec Pro" charset="0"/>
                <a:cs typeface="Codec Pro" charset="0"/>
                <a:sym typeface="Codec Pro" charset="0"/>
              </a:rPr>
              <a:t>  </a:t>
            </a:r>
            <a:endParaRPr lang="ar-EG" altLang="en-US" sz="5400">
              <a:solidFill>
                <a:srgbClr val="FFFFFF"/>
              </a:solidFill>
              <a:latin typeface="Codec Pro" charset="0"/>
              <a:cs typeface="Codec Pro" charset="0"/>
              <a:sym typeface="Codec Pro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876800" y="6119813"/>
            <a:ext cx="4374357" cy="1179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             </a:t>
            </a:r>
            <a:r>
              <a:rPr lang="ar-EG" sz="2801" dirty="0">
                <a:solidFill>
                  <a:srgbClr val="FFFFFF"/>
                </a:solidFill>
                <a:latin typeface="Cascadia Code" panose="020B0609020000020004" pitchFamily="49" charset="0"/>
                <a:ea typeface="Codec Pro"/>
                <a:cs typeface="Codec Pro"/>
                <a:sym typeface="Codec Pro"/>
                <a:rtl/>
              </a:rPr>
              <a:t>أ.د. أحمد الشميمري</a:t>
            </a:r>
          </a:p>
          <a:p>
            <a:pPr algn="r" defTabSz="914445" rtl="1">
              <a:lnSpc>
                <a:spcPts val="4554"/>
              </a:lnSpc>
              <a:defRPr/>
            </a:pPr>
            <a:r>
              <a:rPr lang="ar-SA" sz="2801" dirty="0">
                <a:solidFill>
                  <a:srgbClr val="FFFFFF"/>
                </a:solidFill>
                <a:latin typeface="Codec Pro"/>
                <a:ea typeface="Codec Pro"/>
                <a:cs typeface="Codec Pro"/>
                <a:sym typeface="Codec Pro"/>
                <a:rtl/>
              </a:rPr>
              <a:t>                   </a:t>
            </a:r>
            <a:endParaRPr lang="ar-EG" sz="2801" dirty="0">
              <a:solidFill>
                <a:srgbClr val="FFFFFF"/>
              </a:solidFill>
              <a:latin typeface="Codec Pro"/>
              <a:ea typeface="Codec Pro"/>
              <a:cs typeface="Codec Pro"/>
              <a:sym typeface="Codec Pro"/>
              <a:rtl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92983" y="9163050"/>
            <a:ext cx="2164556" cy="5129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defTabSz="914445">
              <a:lnSpc>
                <a:spcPts val="3995"/>
              </a:lnSpc>
              <a:defRPr/>
            </a:pPr>
            <a:r>
              <a:rPr lang="en-US" sz="2000" dirty="0">
                <a:solidFill>
                  <a:srgbClr val="EAE2D9"/>
                </a:solidFill>
                <a:latin typeface="Codec Pro"/>
                <a:ea typeface="Codec Pro"/>
                <a:cs typeface="Codec Pro"/>
                <a:sym typeface="Codec Pro"/>
              </a:rPr>
              <a:t>www.edarah.net</a:t>
            </a:r>
          </a:p>
        </p:txBody>
      </p:sp>
    </p:spTree>
    <p:extLst>
      <p:ext uri="{BB962C8B-B14F-4D97-AF65-F5344CB8AC3E}">
        <p14:creationId xmlns:p14="http://schemas.microsoft.com/office/powerpoint/2010/main" val="315843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2600" y="8648700"/>
            <a:ext cx="3758894" cy="1476038"/>
            <a:chOff x="0" y="0"/>
            <a:chExt cx="1089250" cy="427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9250" cy="427725"/>
            </a:xfrm>
            <a:custGeom>
              <a:avLst/>
              <a:gdLst/>
              <a:ahLst/>
              <a:cxnLst/>
              <a:rect l="l" t="t" r="r" b="b"/>
              <a:pathLst>
                <a:path w="1089250" h="427725">
                  <a:moveTo>
                    <a:pt x="0" y="0"/>
                  </a:moveTo>
                  <a:lnTo>
                    <a:pt x="1089250" y="0"/>
                  </a:lnTo>
                  <a:lnTo>
                    <a:pt x="1089250" y="427725"/>
                  </a:lnTo>
                  <a:lnTo>
                    <a:pt x="0" y="427725"/>
                  </a:lnTo>
                  <a:close/>
                </a:path>
              </a:pathLst>
            </a:custGeom>
            <a:solidFill>
              <a:srgbClr val="CB6CE6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507663" y="7172662"/>
            <a:ext cx="3758894" cy="1476038"/>
            <a:chOff x="0" y="0"/>
            <a:chExt cx="1089250" cy="427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9250" cy="427725"/>
            </a:xfrm>
            <a:custGeom>
              <a:avLst/>
              <a:gdLst/>
              <a:ahLst/>
              <a:cxnLst/>
              <a:rect l="l" t="t" r="r" b="b"/>
              <a:pathLst>
                <a:path w="1089250" h="427725">
                  <a:moveTo>
                    <a:pt x="0" y="0"/>
                  </a:moveTo>
                  <a:lnTo>
                    <a:pt x="1089250" y="0"/>
                  </a:lnTo>
                  <a:lnTo>
                    <a:pt x="1089250" y="427725"/>
                  </a:lnTo>
                  <a:lnTo>
                    <a:pt x="0" y="427725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2725" y="5696624"/>
            <a:ext cx="3758894" cy="1476038"/>
            <a:chOff x="0" y="0"/>
            <a:chExt cx="1089250" cy="427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9250" cy="427725"/>
            </a:xfrm>
            <a:custGeom>
              <a:avLst/>
              <a:gdLst/>
              <a:ahLst/>
              <a:cxnLst/>
              <a:rect l="l" t="t" r="r" b="b"/>
              <a:pathLst>
                <a:path w="1089250" h="427725">
                  <a:moveTo>
                    <a:pt x="0" y="0"/>
                  </a:moveTo>
                  <a:lnTo>
                    <a:pt x="1089250" y="0"/>
                  </a:lnTo>
                  <a:lnTo>
                    <a:pt x="1089250" y="427725"/>
                  </a:lnTo>
                  <a:lnTo>
                    <a:pt x="0" y="427725"/>
                  </a:lnTo>
                  <a:close/>
                </a:path>
              </a:pathLst>
            </a:custGeom>
            <a:solidFill>
              <a:srgbClr val="38B6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17788" y="4220586"/>
            <a:ext cx="3758894" cy="1476038"/>
            <a:chOff x="0" y="0"/>
            <a:chExt cx="1089250" cy="427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9250" cy="427725"/>
            </a:xfrm>
            <a:custGeom>
              <a:avLst/>
              <a:gdLst/>
              <a:ahLst/>
              <a:cxnLst/>
              <a:rect l="l" t="t" r="r" b="b"/>
              <a:pathLst>
                <a:path w="1089250" h="427725">
                  <a:moveTo>
                    <a:pt x="0" y="0"/>
                  </a:moveTo>
                  <a:lnTo>
                    <a:pt x="1089250" y="0"/>
                  </a:lnTo>
                  <a:lnTo>
                    <a:pt x="1089250" y="427725"/>
                  </a:lnTo>
                  <a:lnTo>
                    <a:pt x="0" y="427725"/>
                  </a:ln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2784449" y="7172662"/>
            <a:ext cx="1622180" cy="1476038"/>
          </a:xfrm>
          <a:custGeom>
            <a:avLst/>
            <a:gdLst/>
            <a:ahLst/>
            <a:cxnLst/>
            <a:rect l="l" t="t" r="r" b="b"/>
            <a:pathLst>
              <a:path w="1622180" h="1476038">
                <a:moveTo>
                  <a:pt x="0" y="1476038"/>
                </a:moveTo>
                <a:lnTo>
                  <a:pt x="1622181" y="1476038"/>
                </a:lnTo>
                <a:lnTo>
                  <a:pt x="1622181" y="0"/>
                </a:lnTo>
                <a:lnTo>
                  <a:pt x="0" y="0"/>
                </a:lnTo>
                <a:lnTo>
                  <a:pt x="0" y="1476038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5511494" y="5696624"/>
            <a:ext cx="1622180" cy="1476038"/>
          </a:xfrm>
          <a:custGeom>
            <a:avLst/>
            <a:gdLst/>
            <a:ahLst/>
            <a:cxnLst/>
            <a:rect l="l" t="t" r="r" b="b"/>
            <a:pathLst>
              <a:path w="1622180" h="1476038">
                <a:moveTo>
                  <a:pt x="0" y="1476038"/>
                </a:moveTo>
                <a:lnTo>
                  <a:pt x="1622180" y="1476038"/>
                </a:lnTo>
                <a:lnTo>
                  <a:pt x="1622180" y="0"/>
                </a:lnTo>
                <a:lnTo>
                  <a:pt x="0" y="0"/>
                </a:lnTo>
                <a:lnTo>
                  <a:pt x="0" y="1476038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V="1">
            <a:off x="8238538" y="4220586"/>
            <a:ext cx="1622180" cy="1476038"/>
          </a:xfrm>
          <a:custGeom>
            <a:avLst/>
            <a:gdLst/>
            <a:ahLst/>
            <a:cxnLst/>
            <a:rect l="l" t="t" r="r" b="b"/>
            <a:pathLst>
              <a:path w="1622180" h="1476038">
                <a:moveTo>
                  <a:pt x="0" y="1476038"/>
                </a:moveTo>
                <a:lnTo>
                  <a:pt x="1622180" y="1476038"/>
                </a:lnTo>
                <a:lnTo>
                  <a:pt x="1622180" y="0"/>
                </a:lnTo>
                <a:lnTo>
                  <a:pt x="0" y="0"/>
                </a:lnTo>
                <a:lnTo>
                  <a:pt x="0" y="14760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0287000" y="4762500"/>
            <a:ext cx="337426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3200" b="1" dirty="0">
                <a:latin typeface="Tajawal" panose="00000500000000000000" charset="-78"/>
                <a:cs typeface="Tajawal" panose="00000500000000000000" charset="-78"/>
              </a:rPr>
              <a:t>إيرادات المبيعات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67600" y="6134100"/>
            <a:ext cx="33099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4000" b="1" dirty="0">
                <a:latin typeface="Tajawal" panose="00000500000000000000" charset="-78"/>
                <a:cs typeface="Tajawal" panose="00000500000000000000" charset="-78"/>
              </a:rPr>
              <a:t>سلع أو خدمات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07812" y="7281285"/>
            <a:ext cx="2958594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4400" b="1" dirty="0">
                <a:latin typeface="Tajawal" panose="00000500000000000000" charset="-78"/>
                <a:cs typeface="Tajawal" panose="00000500000000000000" charset="-78"/>
              </a:rPr>
              <a:t>مصروفات التشغيل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09800" y="9105900"/>
            <a:ext cx="295859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5400" b="1" dirty="0">
                <a:latin typeface="Tajawal" panose="00000500000000000000" charset="-78"/>
                <a:cs typeface="Tajawal" panose="00000500000000000000" charset="-78"/>
              </a:rPr>
              <a:t>النقدية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00868" y="2739924"/>
            <a:ext cx="3758894" cy="1476038"/>
            <a:chOff x="0" y="0"/>
            <a:chExt cx="1089250" cy="42772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89250" cy="427725"/>
            </a:xfrm>
            <a:custGeom>
              <a:avLst/>
              <a:gdLst/>
              <a:ahLst/>
              <a:cxnLst/>
              <a:rect l="l" t="t" r="r" b="b"/>
              <a:pathLst>
                <a:path w="1089250" h="427725">
                  <a:moveTo>
                    <a:pt x="0" y="0"/>
                  </a:moveTo>
                  <a:lnTo>
                    <a:pt x="1089250" y="0"/>
                  </a:lnTo>
                  <a:lnTo>
                    <a:pt x="1089250" y="427725"/>
                  </a:lnTo>
                  <a:lnTo>
                    <a:pt x="0" y="427725"/>
                  </a:lnTo>
                  <a:close/>
                </a:path>
              </a:pathLst>
            </a:custGeom>
            <a:solidFill>
              <a:srgbClr val="8C52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 flipV="1">
            <a:off x="11021619" y="2739924"/>
            <a:ext cx="1622180" cy="1476038"/>
          </a:xfrm>
          <a:custGeom>
            <a:avLst/>
            <a:gdLst/>
            <a:ahLst/>
            <a:cxnLst/>
            <a:rect l="l" t="t" r="r" b="b"/>
            <a:pathLst>
              <a:path w="1622180" h="1476038">
                <a:moveTo>
                  <a:pt x="0" y="1476038"/>
                </a:moveTo>
                <a:lnTo>
                  <a:pt x="1622180" y="1476038"/>
                </a:lnTo>
                <a:lnTo>
                  <a:pt x="1622180" y="0"/>
                </a:lnTo>
                <a:lnTo>
                  <a:pt x="0" y="0"/>
                </a:lnTo>
                <a:lnTo>
                  <a:pt x="0" y="1476038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13411200" y="3009900"/>
            <a:ext cx="2958594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defRPr/>
            </a:pPr>
            <a:r>
              <a:rPr lang="ar-SA" sz="5400" b="1" dirty="0">
                <a:latin typeface="Tajawal" panose="00000500000000000000" charset="-78"/>
                <a:cs typeface="Tajawal" panose="00000500000000000000" charset="-78"/>
              </a:rPr>
              <a:t>الآجله</a:t>
            </a:r>
          </a:p>
        </p:txBody>
      </p:sp>
      <p:grpSp>
        <p:nvGrpSpPr>
          <p:cNvPr id="2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51"/>
          <p:cNvSpPr txBox="1"/>
          <p:nvPr/>
        </p:nvSpPr>
        <p:spPr>
          <a:xfrm>
            <a:off x="6172200" y="495300"/>
            <a:ext cx="589615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 </a:t>
            </a:r>
            <a: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Decisions</a:t>
            </a:r>
            <a:b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endParaRPr lang="en-US" sz="2800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3" name="Rectangle 29"/>
          <p:cNvSpPr>
            <a:spLocks noChangeArrowheads="1"/>
          </p:cNvSpPr>
          <p:nvPr/>
        </p:nvSpPr>
        <p:spPr bwMode="auto">
          <a:xfrm>
            <a:off x="9372600" y="1333500"/>
            <a:ext cx="7196166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ثالثاً: قرارات إدارة العمليات الجارية</a:t>
            </a:r>
          </a:p>
        </p:txBody>
      </p:sp>
      <p:sp>
        <p:nvSpPr>
          <p:cNvPr id="34" name="مستطيل 1"/>
          <p:cNvSpPr>
            <a:spLocks noChangeArrowheads="1"/>
          </p:cNvSpPr>
          <p:nvPr/>
        </p:nvSpPr>
        <p:spPr bwMode="auto">
          <a:xfrm>
            <a:off x="-954060" y="1795463"/>
            <a:ext cx="1749742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هي دورة النقدية المرهونة بكل من دورتي الإنتاج والتسويق.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35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38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15544800" y="4152900"/>
            <a:ext cx="76200" cy="5486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5638800" y="9715500"/>
            <a:ext cx="99822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828800" y="6972300"/>
            <a:ext cx="15536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يخرج منه</a:t>
            </a:r>
          </a:p>
        </p:txBody>
      </p:sp>
      <p:sp>
        <p:nvSpPr>
          <p:cNvPr id="56" name="Rectangle 55"/>
          <p:cNvSpPr/>
          <p:nvPr/>
        </p:nvSpPr>
        <p:spPr>
          <a:xfrm>
            <a:off x="2590800" y="5524500"/>
            <a:ext cx="3663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إتمام العملية الإنتاجيه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724400" y="4305300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تم تسويقها</a:t>
            </a:r>
          </a:p>
        </p:txBody>
      </p:sp>
      <p:sp>
        <p:nvSpPr>
          <p:cNvPr id="58" name="Rectangle 57"/>
          <p:cNvSpPr/>
          <p:nvPr/>
        </p:nvSpPr>
        <p:spPr>
          <a:xfrm rot="5400000">
            <a:off x="13672810" y="655829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يتم تحصيلها في موعدها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12420600" y="5829300"/>
            <a:ext cx="0" cy="31242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cxnSpLocks/>
          </p:cNvCxnSpPr>
          <p:nvPr/>
        </p:nvCxnSpPr>
        <p:spPr>
          <a:xfrm flipH="1">
            <a:off x="5638800" y="9029700"/>
            <a:ext cx="67818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 rot="5400000">
            <a:off x="10472410" y="6329690"/>
            <a:ext cx="4419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يتم تحصيلها نقدا</a:t>
            </a:r>
          </a:p>
        </p:txBody>
      </p:sp>
      <p:sp>
        <p:nvSpPr>
          <p:cNvPr id="68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3171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3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43469" y="266700"/>
            <a:ext cx="14790625" cy="9111692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190391" y="2569508"/>
            <a:ext cx="5000767" cy="51647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22607" b="-226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11510887" y="1024013"/>
            <a:ext cx="1295400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3"/>
                </a:lnTo>
                <a:lnTo>
                  <a:pt x="0" y="11523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395787" y="8001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2274" y="908608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82274" y="1079500"/>
            <a:ext cx="9038433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/>
            <a:r>
              <a:rPr lang="ar-EG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القرارات المالية</a:t>
            </a:r>
            <a:endParaRPr lang="ar-SA" sz="4400" b="1" dirty="0">
              <a:solidFill>
                <a:srgbClr val="000000"/>
              </a:solidFill>
              <a:latin typeface="Tajawal Bold"/>
              <a:ea typeface="Tajawal Bold"/>
              <a:cs typeface="Tajawal Bold"/>
              <a:sym typeface="League Spartan"/>
              <a:rtl/>
            </a:endParaRPr>
          </a:p>
          <a:p>
            <a:pPr algn="ctr" rtl="1"/>
            <a:r>
              <a:rPr lang="ar-EG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Financial Decisions</a:t>
            </a:r>
            <a:br>
              <a:rPr lang="en-US" sz="44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</a:br>
            <a:endParaRPr lang="en-US" sz="4400" b="1" dirty="0">
              <a:solidFill>
                <a:srgbClr val="000000"/>
              </a:solidFill>
              <a:latin typeface="Tajawal Bold"/>
              <a:ea typeface="Tajawal Bold"/>
              <a:cs typeface="Tajawal Bold"/>
              <a:sym typeface="League Spartan"/>
              <a:rtl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00" y="3086100"/>
            <a:ext cx="1268391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EG" sz="3200" b="1" dirty="0">
                <a:solidFill>
                  <a:srgbClr val="002060"/>
                </a:solidFill>
                <a:latin typeface="Tajawal" panose="00000500000000000000" pitchFamily="2" charset="-78"/>
                <a:ea typeface="Poppins"/>
                <a:cs typeface="Tajawal" panose="00000500000000000000" pitchFamily="2" charset="-78"/>
                <a:sym typeface="Poppins"/>
                <a:rtl/>
              </a:rPr>
              <a:t>رابعاً :قرارات توزيع الأرباح </a:t>
            </a:r>
          </a:p>
        </p:txBody>
      </p:sp>
      <p:sp>
        <p:nvSpPr>
          <p:cNvPr id="20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1828800" y="4610100"/>
            <a:ext cx="9655175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600" dirty="0">
                <a:latin typeface="Tajawal" panose="00000500000000000000" charset="-78"/>
                <a:cs typeface="Tajawal" panose="00000500000000000000" charset="-78"/>
              </a:rPr>
              <a:t>من المهم أن يكون المدير قادرا على الموازنة بين توزيع الأرباح أو الاحتفاظ بها للتوسع والاستثمار</a:t>
            </a:r>
          </a:p>
        </p:txBody>
      </p:sp>
    </p:spTree>
    <p:extLst>
      <p:ext uri="{BB962C8B-B14F-4D97-AF65-F5344CB8AC3E}">
        <p14:creationId xmlns:p14="http://schemas.microsoft.com/office/powerpoint/2010/main" val="281040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44600" y="1714500"/>
            <a:ext cx="2122234" cy="2122234"/>
          </a:xfrm>
          <a:custGeom>
            <a:avLst/>
            <a:gdLst/>
            <a:ahLst/>
            <a:cxnLst/>
            <a:rect l="l" t="t" r="r" b="b"/>
            <a:pathLst>
              <a:path w="2122234" h="2122234">
                <a:moveTo>
                  <a:pt x="0" y="0"/>
                </a:moveTo>
                <a:lnTo>
                  <a:pt x="2122234" y="0"/>
                </a:lnTo>
                <a:lnTo>
                  <a:pt x="2122234" y="2122234"/>
                </a:lnTo>
                <a:lnTo>
                  <a:pt x="0" y="212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276531" y="2652997"/>
            <a:ext cx="6790303" cy="6321773"/>
            <a:chOff x="0" y="0"/>
            <a:chExt cx="6350000" cy="5911850"/>
          </a:xfrm>
        </p:grpSpPr>
        <p:sp>
          <p:nvSpPr>
            <p:cNvPr id="4" name="Freeform 4"/>
            <p:cNvSpPr/>
            <p:nvPr/>
          </p:nvSpPr>
          <p:spPr>
            <a:xfrm flipH="1">
              <a:off x="302" y="0"/>
              <a:ext cx="6417310" cy="5911850"/>
            </a:xfrm>
            <a:custGeom>
              <a:avLst/>
              <a:gdLst/>
              <a:ahLst/>
              <a:cxnLst/>
              <a:rect l="l" t="t" r="r" b="b"/>
              <a:pathLst>
                <a:path w="6417310" h="5911850">
                  <a:moveTo>
                    <a:pt x="5201920" y="402590"/>
                  </a:moveTo>
                  <a:lnTo>
                    <a:pt x="6239510" y="2192020"/>
                  </a:lnTo>
                  <a:cubicBezTo>
                    <a:pt x="6417310" y="2498090"/>
                    <a:pt x="6374130" y="2884170"/>
                    <a:pt x="6134100" y="3144520"/>
                  </a:cubicBezTo>
                  <a:lnTo>
                    <a:pt x="3822700" y="5651500"/>
                  </a:lnTo>
                  <a:cubicBezTo>
                    <a:pt x="3670300" y="5817870"/>
                    <a:pt x="3454400" y="5911850"/>
                    <a:pt x="3229610" y="5911850"/>
                  </a:cubicBezTo>
                  <a:lnTo>
                    <a:pt x="807720" y="5911850"/>
                  </a:lnTo>
                  <a:cubicBezTo>
                    <a:pt x="361950" y="5911850"/>
                    <a:pt x="0" y="5549900"/>
                    <a:pt x="0" y="5104130"/>
                  </a:cubicBezTo>
                  <a:lnTo>
                    <a:pt x="0" y="1891030"/>
                  </a:lnTo>
                  <a:cubicBezTo>
                    <a:pt x="0" y="1724660"/>
                    <a:pt x="50800" y="1562100"/>
                    <a:pt x="147320" y="1426210"/>
                  </a:cubicBezTo>
                  <a:lnTo>
                    <a:pt x="909320" y="342900"/>
                  </a:lnTo>
                  <a:cubicBezTo>
                    <a:pt x="1060450" y="128270"/>
                    <a:pt x="1306830" y="0"/>
                    <a:pt x="1569720" y="0"/>
                  </a:cubicBezTo>
                  <a:lnTo>
                    <a:pt x="4503420" y="0"/>
                  </a:lnTo>
                  <a:cubicBezTo>
                    <a:pt x="4791710" y="0"/>
                    <a:pt x="5058410" y="153670"/>
                    <a:pt x="5201920" y="402590"/>
                  </a:cubicBezTo>
                  <a:close/>
                </a:path>
              </a:pathLst>
            </a:custGeom>
            <a:blipFill>
              <a:blip r:embed="rId3"/>
              <a:stretch>
                <a:fillRect r="-396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9295729" y="6526756"/>
            <a:ext cx="2122234" cy="2122234"/>
          </a:xfrm>
          <a:custGeom>
            <a:avLst/>
            <a:gdLst/>
            <a:ahLst/>
            <a:cxnLst/>
            <a:rect l="l" t="t" r="r" b="b"/>
            <a:pathLst>
              <a:path w="2122234" h="2122234">
                <a:moveTo>
                  <a:pt x="0" y="0"/>
                </a:moveTo>
                <a:lnTo>
                  <a:pt x="2122234" y="0"/>
                </a:lnTo>
                <a:lnTo>
                  <a:pt x="2122234" y="2122234"/>
                </a:lnTo>
                <a:lnTo>
                  <a:pt x="0" y="2122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600851" y="1840888"/>
            <a:ext cx="277095" cy="27709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21448" y="1840888"/>
            <a:ext cx="277095" cy="27709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42044" y="1840888"/>
            <a:ext cx="277095" cy="27709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5400000">
            <a:off x="15020051" y="8845287"/>
            <a:ext cx="277095" cy="277095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5400000">
            <a:off x="15020051" y="9265884"/>
            <a:ext cx="277095" cy="277095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34C8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 rot="5400000">
            <a:off x="14571010" y="8845287"/>
            <a:ext cx="277095" cy="277095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14571010" y="9265884"/>
            <a:ext cx="277095" cy="277095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479F8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grpSp>
        <p:nvGrpSpPr>
          <p:cNvPr id="4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52" name="Freeform 51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4" name="Rounded Rectangle 53"/>
          <p:cNvSpPr/>
          <p:nvPr/>
        </p:nvSpPr>
        <p:spPr>
          <a:xfrm>
            <a:off x="5181600" y="190500"/>
            <a:ext cx="74676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1"/>
          <p:cNvSpPr txBox="1"/>
          <p:nvPr/>
        </p:nvSpPr>
        <p:spPr>
          <a:xfrm>
            <a:off x="5486400" y="495300"/>
            <a:ext cx="6934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التخطيط المالي </a:t>
            </a:r>
            <a:r>
              <a:rPr lang="en-US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Planning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847748" y="3543300"/>
            <a:ext cx="714385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250000"/>
              </a:lnSpc>
              <a:defRPr/>
            </a:pPr>
            <a:r>
              <a:rPr lang="ar-SA" sz="3200" dirty="0">
                <a:latin typeface="Tajawal Bold" panose="020B0604020202020204" charset="-78"/>
                <a:cs typeface="Tajawal Bold" panose="020B0604020202020204" charset="-78"/>
              </a:rPr>
              <a:t>أنواع منهج التخطيط المالي:</a:t>
            </a:r>
          </a:p>
          <a:p>
            <a:pPr marL="457200" indent="-457200" algn="r" rtl="1">
              <a:lnSpc>
                <a:spcPct val="250000"/>
              </a:lnSpc>
              <a:buFont typeface="Wingdings" panose="05000000000000000000" pitchFamily="2" charset="2"/>
              <a:buChar char="ü"/>
              <a:defRPr/>
            </a:pPr>
            <a:r>
              <a:rPr lang="ar-SA" sz="3200" dirty="0">
                <a:solidFill>
                  <a:schemeClr val="accent1">
                    <a:lumMod val="75000"/>
                  </a:schemeClr>
                </a:solidFill>
                <a:latin typeface="Tajawal Bold" panose="020B0604020202020204" charset="-78"/>
                <a:cs typeface="Tajawal Bold" panose="020B0604020202020204" charset="-78"/>
              </a:rPr>
              <a:t>التخطيط المالي طويل الأجل</a:t>
            </a:r>
          </a:p>
          <a:p>
            <a:pPr marL="457200" indent="-457200" algn="r" rtl="1">
              <a:lnSpc>
                <a:spcPct val="250000"/>
              </a:lnSpc>
              <a:buFont typeface="Wingdings" panose="05000000000000000000" pitchFamily="2" charset="2"/>
              <a:buChar char="ü"/>
              <a:defRPr/>
            </a:pPr>
            <a:r>
              <a:rPr lang="ar-EG" sz="3200" dirty="0">
                <a:solidFill>
                  <a:schemeClr val="accent1">
                    <a:lumMod val="75000"/>
                  </a:schemeClr>
                </a:solidFill>
                <a:latin typeface="Tajawal Bold" panose="020B0604020202020204" charset="-78"/>
                <a:cs typeface="Tajawal Bold" panose="020B0604020202020204" charset="-78"/>
              </a:rPr>
              <a:t>التخطيط المالي قصير الأجل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sz="3200" dirty="0">
              <a:latin typeface="Tajawal Bold" panose="020B0604020202020204" charset="-78"/>
              <a:cs typeface="Tajawal Bold" panose="020B0604020202020204" charset="-7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bg1">
                  <a:lumMod val="75000"/>
                </a:schemeClr>
              </a:solidFill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62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4" name="Rectangle 7"/>
          <p:cNvSpPr>
            <a:spLocks noChangeArrowheads="1"/>
          </p:cNvSpPr>
          <p:nvPr/>
        </p:nvSpPr>
        <p:spPr bwMode="auto">
          <a:xfrm>
            <a:off x="-17929" y="10039136"/>
            <a:ext cx="23952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©      الشميمري و آخرون 2023 -1444</a:t>
            </a:r>
          </a:p>
        </p:txBody>
      </p:sp>
    </p:spTree>
    <p:extLst>
      <p:ext uri="{BB962C8B-B14F-4D97-AF65-F5344CB8AC3E}">
        <p14:creationId xmlns:p14="http://schemas.microsoft.com/office/powerpoint/2010/main" val="3981835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2"/>
          <p:cNvSpPr/>
          <p:nvPr/>
        </p:nvSpPr>
        <p:spPr>
          <a:xfrm rot="16200000">
            <a:off x="4019219" y="-4027193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8370" name="مجموعة 21"/>
          <p:cNvGrpSpPr>
            <a:grpSpLocks/>
          </p:cNvGrpSpPr>
          <p:nvPr/>
        </p:nvGrpSpPr>
        <p:grpSpPr bwMode="auto">
          <a:xfrm>
            <a:off x="2590800" y="2552700"/>
            <a:ext cx="15416213" cy="5343525"/>
            <a:chOff x="1295400" y="2851150"/>
            <a:chExt cx="10277842" cy="3562357"/>
          </a:xfrm>
        </p:grpSpPr>
        <p:grpSp>
          <p:nvGrpSpPr>
            <p:cNvPr id="58388" name="مجموعة 112"/>
            <p:cNvGrpSpPr>
              <a:grpSpLocks/>
            </p:cNvGrpSpPr>
            <p:nvPr/>
          </p:nvGrpSpPr>
          <p:grpSpPr bwMode="auto">
            <a:xfrm>
              <a:off x="1295400" y="2851150"/>
              <a:ext cx="9801225" cy="1671638"/>
              <a:chOff x="1235919" y="1949044"/>
              <a:chExt cx="8787154" cy="3247155"/>
            </a:xfrm>
          </p:grpSpPr>
          <p:cxnSp>
            <p:nvCxnSpPr>
              <p:cNvPr id="27" name="Straight Connector 37"/>
              <p:cNvCxnSpPr/>
              <p:nvPr/>
            </p:nvCxnSpPr>
            <p:spPr bwMode="auto">
              <a:xfrm>
                <a:off x="1235919" y="3197953"/>
                <a:ext cx="7910714" cy="55507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44"/>
              <p:cNvCxnSpPr/>
              <p:nvPr/>
            </p:nvCxnSpPr>
            <p:spPr bwMode="auto">
              <a:xfrm flipH="1">
                <a:off x="9146633" y="3228790"/>
                <a:ext cx="0" cy="342292"/>
              </a:xfrm>
              <a:prstGeom prst="line">
                <a:avLst/>
              </a:pr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393" name="مجموعة 124"/>
              <p:cNvGrpSpPr>
                <a:grpSpLocks/>
              </p:cNvGrpSpPr>
              <p:nvPr/>
            </p:nvGrpSpPr>
            <p:grpSpPr bwMode="auto">
              <a:xfrm>
                <a:off x="4143622" y="1949044"/>
                <a:ext cx="5879451" cy="3247155"/>
                <a:chOff x="4143622" y="1949044"/>
                <a:chExt cx="5879451" cy="3247155"/>
              </a:xfrm>
            </p:grpSpPr>
            <p:cxnSp>
              <p:nvCxnSpPr>
                <p:cNvPr id="30" name="Straight Connector 44"/>
                <p:cNvCxnSpPr/>
                <p:nvPr/>
              </p:nvCxnSpPr>
              <p:spPr bwMode="auto">
                <a:xfrm>
                  <a:off x="4957855" y="2994427"/>
                  <a:ext cx="0" cy="234363"/>
                </a:xfrm>
                <a:prstGeom prst="line">
                  <a:avLst/>
                </a:prstGeom>
                <a:ln w="5715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8395" name="مجموعة 127"/>
                <p:cNvGrpSpPr>
                  <a:grpSpLocks/>
                </p:cNvGrpSpPr>
                <p:nvPr/>
              </p:nvGrpSpPr>
              <p:grpSpPr bwMode="auto">
                <a:xfrm>
                  <a:off x="4143622" y="1949044"/>
                  <a:ext cx="5879451" cy="3247155"/>
                  <a:chOff x="4152354" y="1941560"/>
                  <a:chExt cx="5879451" cy="3247155"/>
                </a:xfrm>
              </p:grpSpPr>
              <p:sp>
                <p:nvSpPr>
                  <p:cNvPr id="32" name="Rounded Rectangle 48"/>
                  <p:cNvSpPr/>
                  <p:nvPr/>
                </p:nvSpPr>
                <p:spPr>
                  <a:xfrm>
                    <a:off x="4152458" y="1941560"/>
                    <a:ext cx="1702269" cy="1026881"/>
                  </a:xfrm>
                  <a:prstGeom prst="roundRect">
                    <a:avLst/>
                  </a:prstGeom>
                  <a:solidFill>
                    <a:schemeClr val="accent2"/>
                  </a:solidFill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ar-SA" sz="2700" b="1" dirty="0">
                        <a:solidFill>
                          <a:schemeClr val="bg1"/>
                        </a:solidFill>
                        <a:latin typeface="Tajawal" panose="00000500000000000000" charset="-78"/>
                        <a:cs typeface="Tajawal" panose="00000500000000000000" charset="-78"/>
                      </a:rPr>
                      <a:t>التخطيط المالي</a:t>
                    </a:r>
                    <a:endParaRPr lang="en-US" sz="2700" b="1" dirty="0">
                      <a:solidFill>
                        <a:schemeClr val="bg1"/>
                      </a:solidFill>
                      <a:latin typeface="Tajawal" panose="00000500000000000000" charset="-78"/>
                      <a:cs typeface="Tajawal" panose="00000500000000000000" charset="-78"/>
                    </a:endParaRPr>
                  </a:p>
                </p:txBody>
              </p:sp>
              <p:sp>
                <p:nvSpPr>
                  <p:cNvPr id="33" name="Rounded Rectangle 52"/>
                  <p:cNvSpPr/>
                  <p:nvPr/>
                </p:nvSpPr>
                <p:spPr>
                  <a:xfrm>
                    <a:off x="8574657" y="3649942"/>
                    <a:ext cx="1457461" cy="1538779"/>
                  </a:xfrm>
                  <a:prstGeom prst="roundRect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 w="3810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r>
                      <a:rPr lang="ar-SA" sz="2700" b="1" dirty="0">
                        <a:solidFill>
                          <a:schemeClr val="tx1"/>
                        </a:solidFill>
                        <a:latin typeface="Tajawal" panose="00000500000000000000" charset="-78"/>
                        <a:cs typeface="Tajawal" panose="00000500000000000000" charset="-78"/>
                      </a:rPr>
                      <a:t>قصير الأجل</a:t>
                    </a:r>
                    <a:endParaRPr lang="en-US" sz="2700" b="1" dirty="0">
                      <a:solidFill>
                        <a:schemeClr val="tx1"/>
                      </a:solidFill>
                      <a:latin typeface="Tajawal" panose="00000500000000000000" charset="-78"/>
                      <a:cs typeface="Tajawal" panose="00000500000000000000" charset="-78"/>
                    </a:endParaRPr>
                  </a:p>
                </p:txBody>
              </p:sp>
            </p:grpSp>
          </p:grpSp>
        </p:grpSp>
        <p:sp>
          <p:nvSpPr>
            <p:cNvPr id="7" name="Rounded Rectangle 52"/>
            <p:cNvSpPr/>
            <p:nvPr/>
          </p:nvSpPr>
          <p:spPr bwMode="auto">
            <a:xfrm>
              <a:off x="10285734" y="4973642"/>
              <a:ext cx="1287508" cy="143986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700" dirty="0">
                  <a:solidFill>
                    <a:schemeClr val="tx1"/>
                  </a:solidFill>
                  <a:latin typeface="Tajawal" panose="00000500000000000000" charset="-78"/>
                  <a:cs typeface="Tajawal" panose="00000500000000000000" charset="-78"/>
                </a:rPr>
                <a:t>استثمارات جارية</a:t>
              </a:r>
            </a:p>
            <a:p>
              <a:pPr algn="ctr">
                <a:defRPr/>
              </a:pPr>
              <a:r>
                <a:rPr lang="ar-SA" sz="2700" dirty="0">
                  <a:solidFill>
                    <a:schemeClr val="tx1"/>
                  </a:solidFill>
                  <a:latin typeface="Tajawal" panose="00000500000000000000" charset="-78"/>
                  <a:cs typeface="Tajawal" panose="00000500000000000000" charset="-78"/>
                </a:rPr>
                <a:t>لعناصر الأصول المتداولة</a:t>
              </a:r>
              <a:endParaRPr lang="en-US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endParaRPr>
            </a:p>
          </p:txBody>
        </p:sp>
        <p:sp>
          <p:nvSpPr>
            <p:cNvPr id="16" name="Rounded Rectangle 52"/>
            <p:cNvSpPr/>
            <p:nvPr/>
          </p:nvSpPr>
          <p:spPr bwMode="auto">
            <a:xfrm>
              <a:off x="8702940" y="4973642"/>
              <a:ext cx="1233532" cy="1439865"/>
            </a:xfrm>
            <a:prstGeom prst="round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2700" dirty="0">
                  <a:solidFill>
                    <a:schemeClr val="tx1"/>
                  </a:solidFill>
                  <a:latin typeface="Tajawal" panose="00000500000000000000" charset="-78"/>
                  <a:cs typeface="Tajawal" panose="00000500000000000000" charset="-78"/>
                </a:rPr>
                <a:t>الأرباح لعناصر التكاليف والإيرادات</a:t>
              </a:r>
              <a:endParaRPr lang="en-US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endParaRPr>
            </a:p>
          </p:txBody>
        </p:sp>
      </p:grpSp>
      <p:sp>
        <p:nvSpPr>
          <p:cNvPr id="34" name="Rounded Rectangle 52"/>
          <p:cNvSpPr/>
          <p:nvPr/>
        </p:nvSpPr>
        <p:spPr bwMode="auto">
          <a:xfrm>
            <a:off x="2107406" y="3871913"/>
            <a:ext cx="2438400" cy="1188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altLang="ar-SA" sz="2700" b="1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طويل الأجل</a:t>
            </a:r>
            <a:endParaRPr lang="en-US" sz="2700" b="1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</p:txBody>
      </p:sp>
      <p:cxnSp>
        <p:nvCxnSpPr>
          <p:cNvPr id="36" name="Straight Connector 44"/>
          <p:cNvCxnSpPr/>
          <p:nvPr/>
        </p:nvCxnSpPr>
        <p:spPr bwMode="auto">
          <a:xfrm flipH="1">
            <a:off x="2655094" y="3559970"/>
            <a:ext cx="0" cy="26431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7"/>
          <p:cNvCxnSpPr/>
          <p:nvPr/>
        </p:nvCxnSpPr>
        <p:spPr bwMode="auto">
          <a:xfrm>
            <a:off x="12268199" y="5391151"/>
            <a:ext cx="5410200" cy="4524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44"/>
          <p:cNvCxnSpPr>
            <a:stCxn id="33" idx="2"/>
          </p:cNvCxnSpPr>
          <p:nvPr/>
        </p:nvCxnSpPr>
        <p:spPr bwMode="auto">
          <a:xfrm>
            <a:off x="16073437" y="5060158"/>
            <a:ext cx="0" cy="3571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44"/>
          <p:cNvCxnSpPr/>
          <p:nvPr/>
        </p:nvCxnSpPr>
        <p:spPr bwMode="auto">
          <a:xfrm flipH="1">
            <a:off x="17678399" y="5417345"/>
            <a:ext cx="0" cy="26431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4"/>
          <p:cNvCxnSpPr/>
          <p:nvPr/>
        </p:nvCxnSpPr>
        <p:spPr bwMode="auto">
          <a:xfrm flipH="1">
            <a:off x="14568487" y="5472113"/>
            <a:ext cx="0" cy="2643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4"/>
          <p:cNvCxnSpPr/>
          <p:nvPr/>
        </p:nvCxnSpPr>
        <p:spPr bwMode="auto">
          <a:xfrm>
            <a:off x="3362324" y="5114926"/>
            <a:ext cx="0" cy="357188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37"/>
          <p:cNvCxnSpPr/>
          <p:nvPr/>
        </p:nvCxnSpPr>
        <p:spPr bwMode="auto">
          <a:xfrm flipV="1">
            <a:off x="1797844" y="5434013"/>
            <a:ext cx="3109913" cy="357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4"/>
          <p:cNvCxnSpPr/>
          <p:nvPr/>
        </p:nvCxnSpPr>
        <p:spPr bwMode="auto">
          <a:xfrm flipH="1">
            <a:off x="4907756" y="5434013"/>
            <a:ext cx="0" cy="2643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44"/>
          <p:cNvCxnSpPr/>
          <p:nvPr/>
        </p:nvCxnSpPr>
        <p:spPr bwMode="auto">
          <a:xfrm flipH="1">
            <a:off x="1802606" y="5472113"/>
            <a:ext cx="0" cy="26432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ed Rectangle 52"/>
          <p:cNvSpPr/>
          <p:nvPr/>
        </p:nvSpPr>
        <p:spPr bwMode="auto">
          <a:xfrm>
            <a:off x="4098132" y="5736432"/>
            <a:ext cx="2081213" cy="215979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الاستثمارات الثابتة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 كالشراء و 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الاستئجار  </a:t>
            </a:r>
            <a:endParaRPr lang="en-US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endParaRPr lang="en-US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1150144" y="5753100"/>
            <a:ext cx="2052638" cy="21431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ar-SA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الخصوم الثابتة 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كالتمويل بالملكية 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و الاستدانة</a:t>
            </a:r>
            <a:endParaRPr lang="en-US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endParaRPr lang="en-US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</p:txBody>
      </p:sp>
      <p:cxnSp>
        <p:nvCxnSpPr>
          <p:cNvPr id="42" name="Straight Connector 44"/>
          <p:cNvCxnSpPr/>
          <p:nvPr/>
        </p:nvCxnSpPr>
        <p:spPr bwMode="auto">
          <a:xfrm flipH="1">
            <a:off x="12268199" y="5372101"/>
            <a:ext cx="0" cy="26432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52"/>
          <p:cNvSpPr/>
          <p:nvPr/>
        </p:nvSpPr>
        <p:spPr bwMode="auto">
          <a:xfrm>
            <a:off x="11144250" y="5719763"/>
            <a:ext cx="1947863" cy="2176463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الخصوم التجارية 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للائتمان المصرفي</a:t>
            </a:r>
          </a:p>
          <a:p>
            <a:pPr algn="ctr">
              <a:defRPr/>
            </a:pPr>
            <a:r>
              <a:rPr lang="ar-SA" altLang="ar-SA" sz="2700" dirty="0">
                <a:solidFill>
                  <a:schemeClr val="tx1"/>
                </a:solidFill>
                <a:latin typeface="Tajawal" panose="00000500000000000000" charset="-78"/>
                <a:cs typeface="Tajawal" panose="00000500000000000000" charset="-78"/>
              </a:rPr>
              <a:t> و التجاري </a:t>
            </a:r>
            <a:endParaRPr lang="en-US" altLang="ar-SA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  <a:p>
            <a:pPr algn="ctr">
              <a:defRPr/>
            </a:pPr>
            <a:endParaRPr lang="en-US" sz="2700" dirty="0">
              <a:solidFill>
                <a:schemeClr val="tx1"/>
              </a:solidFill>
              <a:latin typeface="Tajawal" panose="00000500000000000000" charset="-78"/>
              <a:cs typeface="Tajawal" panose="00000500000000000000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181600" y="190500"/>
            <a:ext cx="74676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51"/>
          <p:cNvSpPr txBox="1"/>
          <p:nvPr/>
        </p:nvSpPr>
        <p:spPr>
          <a:xfrm>
            <a:off x="5486400" y="495300"/>
            <a:ext cx="69342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التخطيط المالي </a:t>
            </a:r>
            <a:r>
              <a:rPr lang="en-US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Planning</a:t>
            </a:r>
          </a:p>
        </p:txBody>
      </p:sp>
      <p:grpSp>
        <p:nvGrpSpPr>
          <p:cNvPr id="39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4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55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-17929" y="10039136"/>
            <a:ext cx="23952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©      الشميمري و آخرون 2023 -1444</a:t>
            </a:r>
          </a:p>
        </p:txBody>
      </p:sp>
      <p:cxnSp>
        <p:nvCxnSpPr>
          <p:cNvPr id="59" name="Straight Connector 44"/>
          <p:cNvCxnSpPr/>
          <p:nvPr/>
        </p:nvCxnSpPr>
        <p:spPr bwMode="auto">
          <a:xfrm flipH="1">
            <a:off x="1828800" y="5448300"/>
            <a:ext cx="0" cy="2643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44"/>
          <p:cNvCxnSpPr/>
          <p:nvPr/>
        </p:nvCxnSpPr>
        <p:spPr bwMode="auto">
          <a:xfrm flipH="1">
            <a:off x="12268200" y="5372100"/>
            <a:ext cx="0" cy="26432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83882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5029200" y="190500"/>
            <a:ext cx="70866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 rot="-10800000">
            <a:off x="1447800" y="4914900"/>
            <a:ext cx="1800892" cy="1399131"/>
            <a:chOff x="0" y="0"/>
            <a:chExt cx="427284" cy="3319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15476937" y="4914900"/>
            <a:ext cx="1800892" cy="1399131"/>
            <a:chOff x="0" y="0"/>
            <a:chExt cx="427284" cy="3319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284" cy="331961"/>
            </a:xfrm>
            <a:custGeom>
              <a:avLst/>
              <a:gdLst/>
              <a:ahLst/>
              <a:cxnLst/>
              <a:rect l="l" t="t" r="r" b="b"/>
              <a:pathLst>
                <a:path w="427284" h="331961">
                  <a:moveTo>
                    <a:pt x="213642" y="33196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33196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763" y="-100113"/>
              <a:ext cx="293758" cy="27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6157" y="8490569"/>
            <a:ext cx="1800892" cy="1215032"/>
            <a:chOff x="0" y="0"/>
            <a:chExt cx="427284" cy="2882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6EB4A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28248" y="8490569"/>
            <a:ext cx="1800892" cy="1215032"/>
            <a:chOff x="0" y="0"/>
            <a:chExt cx="427284" cy="288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284" cy="288281"/>
            </a:xfrm>
            <a:custGeom>
              <a:avLst/>
              <a:gdLst/>
              <a:ahLst/>
              <a:cxnLst/>
              <a:rect l="l" t="t" r="r" b="b"/>
              <a:pathLst>
                <a:path w="427284" h="288281">
                  <a:moveTo>
                    <a:pt x="213642" y="288281"/>
                  </a:moveTo>
                  <a:lnTo>
                    <a:pt x="427284" y="0"/>
                  </a:lnTo>
                  <a:lnTo>
                    <a:pt x="0" y="0"/>
                  </a:lnTo>
                  <a:lnTo>
                    <a:pt x="213642" y="288281"/>
                  </a:lnTo>
                  <a:close/>
                </a:path>
              </a:pathLst>
            </a:custGeom>
            <a:solidFill>
              <a:srgbClr val="CFA5B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6763" y="-103233"/>
              <a:ext cx="293758" cy="257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106298" y="5465459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0"/>
                </a:moveTo>
                <a:lnTo>
                  <a:pt x="16527897" y="0"/>
                </a:lnTo>
                <a:lnTo>
                  <a:pt x="16527897" y="1062606"/>
                </a:lnTo>
                <a:lnTo>
                  <a:pt x="0" y="1062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1028700" y="8092435"/>
            <a:ext cx="16527897" cy="1062606"/>
          </a:xfrm>
          <a:custGeom>
            <a:avLst/>
            <a:gdLst/>
            <a:ahLst/>
            <a:cxnLst/>
            <a:rect l="l" t="t" r="r" b="b"/>
            <a:pathLst>
              <a:path w="16527897" h="1062606">
                <a:moveTo>
                  <a:pt x="0" y="1062606"/>
                </a:moveTo>
                <a:lnTo>
                  <a:pt x="16527897" y="1062606"/>
                </a:lnTo>
                <a:lnTo>
                  <a:pt x="16527897" y="0"/>
                </a:lnTo>
                <a:lnTo>
                  <a:pt x="0" y="0"/>
                </a:lnTo>
                <a:lnTo>
                  <a:pt x="0" y="1062606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b="-81513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98685" y="4339577"/>
            <a:ext cx="15587927" cy="4488891"/>
            <a:chOff x="0" y="0"/>
            <a:chExt cx="3699623" cy="10653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99623" cy="1065389"/>
            </a:xfrm>
            <a:custGeom>
              <a:avLst/>
              <a:gdLst/>
              <a:ahLst/>
              <a:cxnLst/>
              <a:rect l="l" t="t" r="r" b="b"/>
              <a:pathLst>
                <a:path w="3699623" h="1065389">
                  <a:moveTo>
                    <a:pt x="0" y="0"/>
                  </a:moveTo>
                  <a:lnTo>
                    <a:pt x="3699623" y="0"/>
                  </a:lnTo>
                  <a:lnTo>
                    <a:pt x="3699623" y="1065389"/>
                  </a:lnTo>
                  <a:lnTo>
                    <a:pt x="0" y="10653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123825"/>
              <a:ext cx="3699623" cy="1189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686800" y="7277100"/>
            <a:ext cx="1331758" cy="133175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DEB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586568" y="7908220"/>
            <a:ext cx="156735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</a:pPr>
            <a:r>
              <a:rPr lang="en-US" sz="3000" b="1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</a:rPr>
              <a:t>VS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348246" y="4914901"/>
            <a:ext cx="6242829" cy="2823728"/>
            <a:chOff x="0" y="0"/>
            <a:chExt cx="1481667" cy="148166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1278467" y="0"/>
                  </a:moveTo>
                  <a:lnTo>
                    <a:pt x="0" y="0"/>
                  </a:lnTo>
                  <a:lnTo>
                    <a:pt x="203200" y="1481667"/>
                  </a:lnTo>
                  <a:lnTo>
                    <a:pt x="1481667" y="1481667"/>
                  </a:lnTo>
                  <a:lnTo>
                    <a:pt x="1278467" y="0"/>
                  </a:lnTo>
                  <a:close/>
                </a:path>
              </a:pathLst>
            </a:custGeom>
            <a:solidFill>
              <a:srgbClr val="E8C2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136350" y="4914901"/>
            <a:ext cx="6242829" cy="2595128"/>
            <a:chOff x="0" y="0"/>
            <a:chExt cx="1481667" cy="14816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81667" cy="1481667"/>
            </a:xfrm>
            <a:custGeom>
              <a:avLst/>
              <a:gdLst/>
              <a:ahLst/>
              <a:cxnLst/>
              <a:rect l="l" t="t" r="r" b="b"/>
              <a:pathLst>
                <a:path w="1481667" h="1481667">
                  <a:moveTo>
                    <a:pt x="203200" y="0"/>
                  </a:moveTo>
                  <a:lnTo>
                    <a:pt x="1481667" y="0"/>
                  </a:lnTo>
                  <a:lnTo>
                    <a:pt x="1278467" y="1481667"/>
                  </a:lnTo>
                  <a:lnTo>
                    <a:pt x="0" y="148166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8BCF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123825"/>
              <a:ext cx="1278467" cy="16054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714280" y="4256560"/>
            <a:ext cx="4756441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</a:pPr>
            <a:r>
              <a:rPr lang="ar-EG" sz="3000" b="1" spc="150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التحليل المالي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307863" y="4256560"/>
            <a:ext cx="4756441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</a:pPr>
            <a:r>
              <a:rPr lang="ar-EG" sz="3000" b="1" spc="150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القوائم المالية التقديرية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20798" y="5376428"/>
            <a:ext cx="4727209" cy="2795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350"/>
              </a:lnSpc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الدراسة التفصيلية أو المتعمقة بعناصر الحسابات الختامية الميزانية العمومية ونتائج الأعمال.</a:t>
            </a:r>
          </a:p>
          <a:p>
            <a:pPr algn="l">
              <a:lnSpc>
                <a:spcPts val="435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1278998" y="5376428"/>
            <a:ext cx="4590980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410"/>
              </a:lnSpc>
            </a:pPr>
            <a:r>
              <a:rPr lang="ar-EG" sz="3000" dirty="0">
                <a:solidFill>
                  <a:srgbClr val="404040"/>
                </a:solidFill>
                <a:latin typeface="Tajawal"/>
                <a:ea typeface="Tajawal"/>
                <a:cs typeface="Tajawal"/>
                <a:sym typeface="Tajawal"/>
                <a:rtl/>
              </a:rPr>
              <a:t>مثل:  قائمة الميزانية التقديرية وقائمة الدخل,</a:t>
            </a:r>
          </a:p>
          <a:p>
            <a:pPr algn="r" rtl="1">
              <a:lnSpc>
                <a:spcPts val="4410"/>
              </a:lnSpc>
            </a:pPr>
            <a:endParaRPr lang="ar-EG" sz="3000" dirty="0">
              <a:solidFill>
                <a:srgbClr val="404040"/>
              </a:solidFill>
              <a:latin typeface="Tajawal"/>
              <a:ea typeface="Tajawal"/>
              <a:cs typeface="Tajawal"/>
              <a:sym typeface="Tajawal"/>
              <a:rtl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257800" y="571500"/>
            <a:ext cx="665340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الرقابة المالية </a:t>
            </a:r>
            <a:r>
              <a:rPr lang="en-US" sz="36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Control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590800" y="1943100"/>
            <a:ext cx="135636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</a:pPr>
            <a:r>
              <a:rPr lang="ar-EG" sz="4000" b="1" dirty="0">
                <a:solidFill>
                  <a:srgbClr val="00206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الغرض من الرقابة المالية هو الاطمئنان إلى التنفيذ الفعلي للتصرفات المالية.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4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Freeform 11"/>
          <p:cNvSpPr/>
          <p:nvPr/>
        </p:nvSpPr>
        <p:spPr>
          <a:xfrm rot="2651781">
            <a:off x="912380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06538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834038"/>
              </p:ext>
            </p:extLst>
          </p:nvPr>
        </p:nvGraphicFramePr>
        <p:xfrm>
          <a:off x="2514600" y="2095500"/>
          <a:ext cx="13868400" cy="74451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733">
                <a:tc>
                  <a:txBody>
                    <a:bodyPr/>
                    <a:lstStyle/>
                    <a:p>
                      <a:pPr marL="3175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Financial controlling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الرقابة المالية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067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Financial decisions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القرارات التمويلية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Trade credit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الائتمان التجاري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3175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bank credit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الائتمان المصرفي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3175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Capital budgeting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الموازنة الرأسمالية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3175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Payback period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مؤشر مدة الاسترداد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Net Present Value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مؤشر صافي القيمة الحالية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مصطلحات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111140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993481"/>
              </p:ext>
            </p:extLst>
          </p:nvPr>
        </p:nvGraphicFramePr>
        <p:xfrm>
          <a:off x="2514600" y="2095500"/>
          <a:ext cx="13868400" cy="73152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733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Internal Rate of Return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مؤشر معدل العائد الداخلي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Long - Term Financing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تمويل طويل الأجل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Term Financing Short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تمويل قصير الأجل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8" marT="56463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Financial leverage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الرفع المالي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Operating Leverage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الرفع التشغيلي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Equity Financing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التمويل بالملكية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Debt Financing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التمويل بالمديونية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مصطلحات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813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62405"/>
              </p:ext>
            </p:extLst>
          </p:nvPr>
        </p:nvGraphicFramePr>
        <p:xfrm>
          <a:off x="2514600" y="2095500"/>
          <a:ext cx="13868400" cy="522104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93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2733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Financial risk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المخاطر المالية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Profitability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الربحية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Liquidity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السيولة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508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 Investment decisions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القرارات الاستثمارية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7078">
                <a:tc>
                  <a:txBody>
                    <a:bodyPr/>
                    <a:lstStyle/>
                    <a:p>
                      <a:pPr marL="31750" indent="-5080" algn="l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Financial planning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" indent="-5080" algn="justLow" rtl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480"/>
                        </a:spcAft>
                      </a:pPr>
                      <a:r>
                        <a:rPr lang="ar-SA" sz="2800" b="1" dirty="0">
                          <a:solidFill>
                            <a:schemeClr val="tx1"/>
                          </a:solidFill>
                          <a:effectLst/>
                          <a:latin typeface="Tajawal" panose="00000500000000000000" charset="-78"/>
                          <a:cs typeface="Tajawal" panose="00000500000000000000" charset="-78"/>
                        </a:rPr>
                        <a:t>التخطيط المالي </a:t>
                      </a:r>
                      <a:endParaRPr lang="en-SG" sz="2400" b="1" dirty="0">
                        <a:solidFill>
                          <a:schemeClr val="tx1"/>
                        </a:solidFill>
                        <a:effectLst/>
                        <a:latin typeface="Tajawal" panose="00000500000000000000" charset="-78"/>
                        <a:ea typeface="Calibri" panose="020F0502020204030204" pitchFamily="34" charset="0"/>
                        <a:cs typeface="Tajawal" panose="00000500000000000000" charset="-78"/>
                      </a:endParaRPr>
                    </a:p>
                  </a:txBody>
                  <a:tcPr marL="20326" marR="36457" marT="56465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7162800" y="219075"/>
            <a:ext cx="4724400" cy="9144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51"/>
          <p:cNvSpPr txBox="1"/>
          <p:nvPr/>
        </p:nvSpPr>
        <p:spPr>
          <a:xfrm>
            <a:off x="4572000" y="0"/>
            <a:ext cx="9982200" cy="925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مصطلحات</a:t>
            </a:r>
          </a:p>
        </p:txBody>
      </p:sp>
      <p:grpSp>
        <p:nvGrpSpPr>
          <p:cNvPr id="1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1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48"/>
          <p:cNvGrpSpPr/>
          <p:nvPr/>
        </p:nvGrpSpPr>
        <p:grpSpPr>
          <a:xfrm>
            <a:off x="0" y="0"/>
            <a:ext cx="533400" cy="1028700"/>
            <a:chOff x="0" y="0"/>
            <a:chExt cx="812800" cy="812800"/>
          </a:xfrm>
        </p:grpSpPr>
        <p:sp>
          <p:nvSpPr>
            <p:cNvPr id="16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8"/>
          <p:cNvGrpSpPr/>
          <p:nvPr/>
        </p:nvGrpSpPr>
        <p:grpSpPr>
          <a:xfrm>
            <a:off x="0" y="6690087"/>
            <a:ext cx="533400" cy="3177813"/>
            <a:chOff x="0" y="0"/>
            <a:chExt cx="812800" cy="2510865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Freeform 11"/>
          <p:cNvSpPr/>
          <p:nvPr/>
        </p:nvSpPr>
        <p:spPr>
          <a:xfrm rot="2651781">
            <a:off x="9239003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180575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16477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7109187"/>
            <a:ext cx="1028700" cy="3177813"/>
            <a:chOff x="0" y="0"/>
            <a:chExt cx="812800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09187"/>
            <a:ext cx="11842469" cy="3177813"/>
            <a:chOff x="0" y="0"/>
            <a:chExt cx="9357013" cy="251086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357013" cy="2510865"/>
            </a:xfrm>
            <a:custGeom>
              <a:avLst/>
              <a:gdLst/>
              <a:ahLst/>
              <a:cxnLst/>
              <a:rect l="l" t="t" r="r" b="b"/>
              <a:pathLst>
                <a:path w="9357013" h="2510865">
                  <a:moveTo>
                    <a:pt x="0" y="0"/>
                  </a:moveTo>
                  <a:lnTo>
                    <a:pt x="9357013" y="0"/>
                  </a:lnTo>
                  <a:lnTo>
                    <a:pt x="9357013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357013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609914" y="0"/>
            <a:ext cx="1694792" cy="10287000"/>
            <a:chOff x="0" y="0"/>
            <a:chExt cx="446365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53887" y="786854"/>
            <a:ext cx="1977164" cy="197716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99699" y="0"/>
                  </a:moveTo>
                  <a:lnTo>
                    <a:pt x="613101" y="0"/>
                  </a:lnTo>
                  <a:cubicBezTo>
                    <a:pt x="666064" y="0"/>
                    <a:pt x="716859" y="21040"/>
                    <a:pt x="754309" y="58491"/>
                  </a:cubicBezTo>
                  <a:cubicBezTo>
                    <a:pt x="791760" y="95941"/>
                    <a:pt x="812800" y="146736"/>
                    <a:pt x="812800" y="199699"/>
                  </a:cubicBezTo>
                  <a:lnTo>
                    <a:pt x="812800" y="613101"/>
                  </a:lnTo>
                  <a:cubicBezTo>
                    <a:pt x="812800" y="666064"/>
                    <a:pt x="791760" y="716859"/>
                    <a:pt x="754309" y="754309"/>
                  </a:cubicBezTo>
                  <a:cubicBezTo>
                    <a:pt x="716859" y="791760"/>
                    <a:pt x="666064" y="812800"/>
                    <a:pt x="613101" y="812800"/>
                  </a:cubicBezTo>
                  <a:lnTo>
                    <a:pt x="199699" y="812800"/>
                  </a:lnTo>
                  <a:cubicBezTo>
                    <a:pt x="146736" y="812800"/>
                    <a:pt x="95941" y="791760"/>
                    <a:pt x="58491" y="754309"/>
                  </a:cubicBezTo>
                  <a:cubicBezTo>
                    <a:pt x="21040" y="716859"/>
                    <a:pt x="0" y="666064"/>
                    <a:pt x="0" y="613101"/>
                  </a:cubicBezTo>
                  <a:lnTo>
                    <a:pt x="0" y="199699"/>
                  </a:lnTo>
                  <a:cubicBezTo>
                    <a:pt x="0" y="146736"/>
                    <a:pt x="21040" y="95941"/>
                    <a:pt x="58491" y="58491"/>
                  </a:cubicBezTo>
                  <a:cubicBezTo>
                    <a:pt x="95941" y="21040"/>
                    <a:pt x="146736" y="0"/>
                    <a:pt x="199699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84493" y="9014056"/>
            <a:ext cx="2545888" cy="254588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9804"/>
                </a:srgbClr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2194959" y="2206326"/>
            <a:ext cx="4711851" cy="7427548"/>
          </a:xfrm>
          <a:custGeom>
            <a:avLst/>
            <a:gdLst/>
            <a:ahLst/>
            <a:cxnLst/>
            <a:rect l="l" t="t" r="r" b="b"/>
            <a:pathLst>
              <a:path w="4711851" h="7427548">
                <a:moveTo>
                  <a:pt x="0" y="0"/>
                </a:moveTo>
                <a:lnTo>
                  <a:pt x="4711851" y="0"/>
                </a:lnTo>
                <a:lnTo>
                  <a:pt x="4711851" y="7427547"/>
                </a:lnTo>
                <a:lnTo>
                  <a:pt x="0" y="7427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0D678B1C-ECFD-F9A6-20AE-83A6E6614F6A}"/>
              </a:ext>
            </a:extLst>
          </p:cNvPr>
          <p:cNvSpPr/>
          <p:nvPr/>
        </p:nvSpPr>
        <p:spPr>
          <a:xfrm>
            <a:off x="1381190" y="7436114"/>
            <a:ext cx="2457037" cy="2475737"/>
          </a:xfrm>
          <a:custGeom>
            <a:avLst/>
            <a:gdLst/>
            <a:ahLst/>
            <a:cxnLst/>
            <a:rect l="l" t="t" r="r" b="b"/>
            <a:pathLst>
              <a:path w="2165766" h="2262787">
                <a:moveTo>
                  <a:pt x="0" y="0"/>
                </a:moveTo>
                <a:lnTo>
                  <a:pt x="2165766" y="0"/>
                </a:lnTo>
                <a:lnTo>
                  <a:pt x="2165766" y="2262788"/>
                </a:lnTo>
                <a:lnTo>
                  <a:pt x="0" y="226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748" t="-38645" r="-44844" b="-4090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2A99DA-DB13-4D3A-3342-352C8451F247}"/>
              </a:ext>
            </a:extLst>
          </p:cNvPr>
          <p:cNvSpPr txBox="1"/>
          <p:nvPr/>
        </p:nvSpPr>
        <p:spPr>
          <a:xfrm>
            <a:off x="4627465" y="7603100"/>
            <a:ext cx="617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لمزيد من الوسائل والكتب: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7693F-2F24-27C1-3760-DEDB667478E3}"/>
              </a:ext>
            </a:extLst>
          </p:cNvPr>
          <p:cNvSpPr txBox="1"/>
          <p:nvPr/>
        </p:nvSpPr>
        <p:spPr>
          <a:xfrm>
            <a:off x="2607873" y="2586174"/>
            <a:ext cx="7632450" cy="666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29LT Bukra Bold" panose="000B0903020204020204" pitchFamily="34" charset="-78"/>
                <a:ea typeface="+mn-ea"/>
                <a:cs typeface="29LT Bukra Bold" panose="000B0903020204020204" pitchFamily="34" charset="-78"/>
              </a:rPr>
              <a:t>شكرًا لحسن استماعكم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29LT Bukra Bold" panose="000B0903020204020204" pitchFamily="34" charset="-78"/>
              <a:ea typeface="+mn-ea"/>
              <a:cs typeface="29LT Bukra Bold" panose="000B0903020204020204" pitchFamily="34" charset="-78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CE79E880-FD3E-5C85-765D-944C7E1953B2}"/>
              </a:ext>
            </a:extLst>
          </p:cNvPr>
          <p:cNvSpPr txBox="1"/>
          <p:nvPr/>
        </p:nvSpPr>
        <p:spPr>
          <a:xfrm>
            <a:off x="6424098" y="9208727"/>
            <a:ext cx="2457036" cy="970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dec Pro"/>
                <a:ea typeface="Codec Pro"/>
                <a:cs typeface="Codec Pro"/>
                <a:sym typeface="Codec Pro"/>
                <a:hlinkClick r:id="rId4"/>
              </a:rPr>
              <a:t>www.edarah.net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  <a:p>
            <a:pPr marL="0" marR="0" lvl="0" indent="0" algn="l" defTabSz="914445" rtl="0" eaLnBrk="1" fontAlgn="auto" latinLnBrk="0" hangingPunct="1">
              <a:lnSpc>
                <a:spcPts val="39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dec Pro"/>
              <a:ea typeface="Codec Pro"/>
              <a:cs typeface="Codec Pro"/>
              <a:sym typeface="Codec Pr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3260">
            <a:off x="10417433" y="-6581"/>
            <a:ext cx="10996799" cy="11357494"/>
            <a:chOff x="0" y="0"/>
            <a:chExt cx="6350000" cy="6558280"/>
          </a:xfrm>
        </p:grpSpPr>
        <p:sp>
          <p:nvSpPr>
            <p:cNvPr id="4" name="Freeform 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3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441217" y="266297"/>
            <a:ext cx="2882434" cy="28824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1059828">
            <a:off x="-1336143" y="-793634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531374">
            <a:off x="15732882" y="8718379"/>
            <a:ext cx="3931162" cy="3137242"/>
          </a:xfrm>
          <a:custGeom>
            <a:avLst/>
            <a:gdLst/>
            <a:ahLst/>
            <a:cxnLst/>
            <a:rect l="l" t="t" r="r" b="b"/>
            <a:pathLst>
              <a:path w="3931162" h="3137242">
                <a:moveTo>
                  <a:pt x="0" y="0"/>
                </a:moveTo>
                <a:lnTo>
                  <a:pt x="3931162" y="0"/>
                </a:lnTo>
                <a:lnTo>
                  <a:pt x="3931162" y="3137242"/>
                </a:lnTo>
                <a:lnTo>
                  <a:pt x="0" y="3137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93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4070220"/>
            <a:ext cx="9634475" cy="605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الفصل الرابع عشر</a:t>
            </a:r>
          </a:p>
          <a:p>
            <a:pPr algn="ct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الإدارة المالية</a:t>
            </a:r>
          </a:p>
          <a:p>
            <a:pPr algn="ctr">
              <a:lnSpc>
                <a:spcPts val="14136"/>
              </a:lnSpc>
            </a:pPr>
            <a:r>
              <a:rPr lang="en-US" sz="6000" b="1" spc="586" dirty="0">
                <a:solidFill>
                  <a:srgbClr val="000000"/>
                </a:solidFill>
                <a:latin typeface="Sakkal Majalla" panose="02000000000000000000" pitchFamily="2" charset="-78"/>
                <a:ea typeface="Tajawal Bold"/>
                <a:cs typeface="Sakkal Majalla" panose="02000000000000000000" pitchFamily="2" charset="-78"/>
                <a:sym typeface="Tajawal Bold"/>
                <a:rtl/>
              </a:rPr>
              <a:t>Financial Management</a:t>
            </a:r>
          </a:p>
          <a:p>
            <a:pPr algn="ctr">
              <a:lnSpc>
                <a:spcPts val="14136"/>
              </a:lnSpc>
            </a:pPr>
            <a:endParaRPr lang="ar-EG" sz="6000" b="1" spc="586" dirty="0">
              <a:solidFill>
                <a:srgbClr val="000000"/>
              </a:solidFill>
              <a:latin typeface="Sakkal Majalla" panose="02000000000000000000" pitchFamily="2" charset="-78"/>
              <a:ea typeface="Tajawal Bold"/>
              <a:cs typeface="Sakkal Majalla" panose="02000000000000000000" pitchFamily="2" charset="-78"/>
              <a:sym typeface="Tajawal Bold"/>
              <a:rtl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57766" y="8877300"/>
            <a:ext cx="11830234" cy="1409700"/>
            <a:chOff x="0" y="0"/>
            <a:chExt cx="9347345" cy="25108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47345" cy="2510865"/>
            </a:xfrm>
            <a:custGeom>
              <a:avLst/>
              <a:gdLst/>
              <a:ahLst/>
              <a:cxnLst/>
              <a:rect l="l" t="t" r="r" b="b"/>
              <a:pathLst>
                <a:path w="9347345" h="2510865">
                  <a:moveTo>
                    <a:pt x="0" y="0"/>
                  </a:moveTo>
                  <a:lnTo>
                    <a:pt x="9347345" y="0"/>
                  </a:lnTo>
                  <a:lnTo>
                    <a:pt x="9347345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F6F6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47345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71600" y="0"/>
            <a:ext cx="5334000" cy="10287000"/>
            <a:chOff x="0" y="0"/>
            <a:chExt cx="7238755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004" r="49284"/>
            <a:stretch>
              <a:fillRect/>
            </a:stretch>
          </p:blipFill>
          <p:spPr>
            <a:xfrm>
              <a:off x="0" y="0"/>
              <a:ext cx="7238755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297118" y="559176"/>
            <a:ext cx="7494647" cy="128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487"/>
              </a:lnSpc>
            </a:pPr>
            <a:r>
              <a:rPr lang="ar-EG" sz="6776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محتويات الفصل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5837652" y="3038801"/>
            <a:ext cx="969409" cy="956220"/>
            <a:chOff x="0" y="0"/>
            <a:chExt cx="812800" cy="80174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837652" y="4203680"/>
            <a:ext cx="969409" cy="956220"/>
            <a:chOff x="0" y="0"/>
            <a:chExt cx="812800" cy="8017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837652" y="5368560"/>
            <a:ext cx="969409" cy="956220"/>
            <a:chOff x="0" y="0"/>
            <a:chExt cx="812800" cy="80174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03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837652" y="6533440"/>
            <a:ext cx="969409" cy="956220"/>
            <a:chOff x="0" y="0"/>
            <a:chExt cx="812800" cy="80174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04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5011231" y="1028700"/>
            <a:ext cx="1652841" cy="165284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38884" y="0"/>
                  </a:moveTo>
                  <a:lnTo>
                    <a:pt x="573916" y="0"/>
                  </a:lnTo>
                  <a:cubicBezTo>
                    <a:pt x="705848" y="0"/>
                    <a:pt x="812800" y="106952"/>
                    <a:pt x="812800" y="238884"/>
                  </a:cubicBezTo>
                  <a:lnTo>
                    <a:pt x="812800" y="573916"/>
                  </a:lnTo>
                  <a:cubicBezTo>
                    <a:pt x="812800" y="705848"/>
                    <a:pt x="705848" y="812800"/>
                    <a:pt x="573916" y="812800"/>
                  </a:cubicBezTo>
                  <a:lnTo>
                    <a:pt x="238884" y="812800"/>
                  </a:lnTo>
                  <a:cubicBezTo>
                    <a:pt x="106952" y="812800"/>
                    <a:pt x="0" y="705848"/>
                    <a:pt x="0" y="573916"/>
                  </a:cubicBezTo>
                  <a:lnTo>
                    <a:pt x="0" y="238884"/>
                  </a:lnTo>
                  <a:cubicBezTo>
                    <a:pt x="0" y="106952"/>
                    <a:pt x="106952" y="0"/>
                    <a:pt x="238884" y="0"/>
                  </a:cubicBezTo>
                  <a:close/>
                </a:path>
              </a:pathLst>
            </a:custGeom>
            <a:solidFill>
              <a:srgbClr val="795B12">
                <a:alpha val="2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814124" y="816351"/>
            <a:ext cx="771724" cy="771724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0345E4">
                  <a:alpha val="40000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919457" y="9182100"/>
            <a:ext cx="3744615" cy="2977208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0" cap="sq">
              <a:solidFill>
                <a:srgbClr val="0345E4">
                  <a:alpha val="19608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1582400" y="3162300"/>
            <a:ext cx="42320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مفهوم الإدارة المالية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811000" y="4225254"/>
            <a:ext cx="379055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أهداف الإدارة المالية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963400" y="5490752"/>
            <a:ext cx="3638150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753600" y="6753269"/>
            <a:ext cx="5832249" cy="532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التخطيط</a:t>
            </a:r>
            <a:r>
              <a:rPr lang="ar-SA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</a:t>
            </a: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المالي</a:t>
            </a:r>
            <a:r>
              <a:rPr lang="ar-SA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</a:t>
            </a: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(التنبؤ المالي)</a:t>
            </a:r>
          </a:p>
        </p:txBody>
      </p:sp>
      <p:grpSp>
        <p:nvGrpSpPr>
          <p:cNvPr id="6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3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2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grpSp>
        <p:nvGrpSpPr>
          <p:cNvPr id="66" name="Group 26"/>
          <p:cNvGrpSpPr/>
          <p:nvPr/>
        </p:nvGrpSpPr>
        <p:grpSpPr>
          <a:xfrm>
            <a:off x="15849600" y="7658100"/>
            <a:ext cx="969409" cy="956220"/>
            <a:chOff x="0" y="0"/>
            <a:chExt cx="812800" cy="801742"/>
          </a:xfrm>
        </p:grpSpPr>
        <p:sp>
          <p:nvSpPr>
            <p:cNvPr id="67" name="Freeform 27"/>
            <p:cNvSpPr/>
            <p:nvPr/>
          </p:nvSpPr>
          <p:spPr>
            <a:xfrm>
              <a:off x="0" y="0"/>
              <a:ext cx="812800" cy="801742"/>
            </a:xfrm>
            <a:custGeom>
              <a:avLst/>
              <a:gdLst/>
              <a:ahLst/>
              <a:cxnLst/>
              <a:rect l="l" t="t" r="r" b="b"/>
              <a:pathLst>
                <a:path w="812800" h="801742">
                  <a:moveTo>
                    <a:pt x="65278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641722"/>
                  </a:lnTo>
                  <a:lnTo>
                    <a:pt x="160020" y="801742"/>
                  </a:lnTo>
                  <a:lnTo>
                    <a:pt x="652780" y="801742"/>
                  </a:lnTo>
                  <a:lnTo>
                    <a:pt x="812800" y="641722"/>
                  </a:lnTo>
                  <a:lnTo>
                    <a:pt x="812800" y="160020"/>
                  </a:lnTo>
                  <a:lnTo>
                    <a:pt x="652780" y="0"/>
                  </a:lnTo>
                  <a:close/>
                </a:path>
              </a:pathLst>
            </a:custGeom>
            <a:solidFill>
              <a:srgbClr val="795B1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28"/>
            <p:cNvSpPr txBox="1"/>
            <p:nvPr/>
          </p:nvSpPr>
          <p:spPr>
            <a:xfrm>
              <a:off x="63500" y="-3175"/>
              <a:ext cx="685800" cy="741417"/>
            </a:xfrm>
            <a:prstGeom prst="rect">
              <a:avLst/>
            </a:prstGeom>
          </p:spPr>
          <p:txBody>
            <a:bodyPr lIns="44470" tIns="44470" rIns="44470" bIns="4447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b="1" dirty="0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05</a:t>
              </a:r>
            </a:p>
          </p:txBody>
        </p:sp>
      </p:grpSp>
      <p:sp>
        <p:nvSpPr>
          <p:cNvPr id="69" name="TextBox 54"/>
          <p:cNvSpPr txBox="1"/>
          <p:nvPr/>
        </p:nvSpPr>
        <p:spPr>
          <a:xfrm>
            <a:off x="11441948" y="7877929"/>
            <a:ext cx="4155849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4339"/>
              </a:lnSpc>
              <a:spcBef>
                <a:spcPct val="0"/>
              </a:spcBef>
            </a:pPr>
            <a:r>
              <a:rPr lang="ar-EG" sz="3099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الرقابة المالية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15444" r="-15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3276600" y="876300"/>
            <a:ext cx="14638225" cy="8229600"/>
          </a:xfrm>
          <a:custGeom>
            <a:avLst/>
            <a:gdLst/>
            <a:ahLst/>
            <a:cxnLst/>
            <a:rect l="l" t="t" r="r" b="b"/>
            <a:pathLst>
              <a:path w="14638225" h="8229600">
                <a:moveTo>
                  <a:pt x="0" y="0"/>
                </a:moveTo>
                <a:lnTo>
                  <a:pt x="14638225" y="0"/>
                </a:lnTo>
                <a:lnTo>
                  <a:pt x="146382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21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85976" y="2721908"/>
            <a:ext cx="5295887" cy="5469592"/>
            <a:chOff x="0" y="0"/>
            <a:chExt cx="6350000" cy="6558280"/>
          </a:xfrm>
        </p:grpSpPr>
        <p:sp>
          <p:nvSpPr>
            <p:cNvPr id="5" name="Freeform 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567" r="-2756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62695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7166568" y="693549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10910" y="876300"/>
            <a:ext cx="2105666" cy="1152374"/>
          </a:xfrm>
          <a:custGeom>
            <a:avLst/>
            <a:gdLst/>
            <a:ahLst/>
            <a:cxnLst/>
            <a:rect l="l" t="t" r="r" b="b"/>
            <a:pathLst>
              <a:path w="2105666" h="1152374">
                <a:moveTo>
                  <a:pt x="0" y="0"/>
                </a:moveTo>
                <a:lnTo>
                  <a:pt x="2105666" y="0"/>
                </a:lnTo>
                <a:lnTo>
                  <a:pt x="2105666" y="1152374"/>
                </a:lnTo>
                <a:lnTo>
                  <a:pt x="0" y="11523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795588" y="-1989626"/>
            <a:ext cx="2882434" cy="288243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D9D9D9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5676" y="1333500"/>
            <a:ext cx="9212667" cy="1665608"/>
            <a:chOff x="0" y="0"/>
            <a:chExt cx="12283556" cy="2220810"/>
          </a:xfrm>
        </p:grpSpPr>
        <p:sp>
          <p:nvSpPr>
            <p:cNvPr id="13" name="Freeform 13"/>
            <p:cNvSpPr/>
            <p:nvPr/>
          </p:nvSpPr>
          <p:spPr>
            <a:xfrm>
              <a:off x="364449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902738" y="0"/>
              <a:ext cx="5380818" cy="2220810"/>
            </a:xfrm>
            <a:custGeom>
              <a:avLst/>
              <a:gdLst/>
              <a:ahLst/>
              <a:cxnLst/>
              <a:rect l="l" t="t" r="r" b="b"/>
              <a:pathLst>
                <a:path w="5380818" h="2220810">
                  <a:moveTo>
                    <a:pt x="0" y="0"/>
                  </a:moveTo>
                  <a:lnTo>
                    <a:pt x="5380818" y="0"/>
                  </a:lnTo>
                  <a:lnTo>
                    <a:pt x="5380818" y="2220810"/>
                  </a:lnTo>
                  <a:lnTo>
                    <a:pt x="0" y="2220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25000" y="1714500"/>
            <a:ext cx="7744849" cy="2177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/>
            <a: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مفهوم الإدارة المالية</a:t>
            </a:r>
            <a:b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</a:br>
            <a:r>
              <a:rPr lang="ar-EG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ajawal Bold"/>
                <a:ea typeface="Tajawal Bold"/>
                <a:cs typeface="Tajawal Bold"/>
                <a:sym typeface="League Spartan"/>
                <a:rtl/>
              </a:rPr>
              <a:t>The Concept of Financial Management</a:t>
            </a:r>
          </a:p>
          <a:p>
            <a:pPr algn="just">
              <a:lnSpc>
                <a:spcPts val="9349"/>
              </a:lnSpc>
            </a:pPr>
            <a:endParaRPr lang="ar-EG" sz="8499" dirty="0">
              <a:solidFill>
                <a:srgbClr val="626953"/>
              </a:solidFill>
              <a:latin typeface="League Spartan"/>
              <a:ea typeface="League Spartan"/>
              <a:cs typeface="League Spartan"/>
              <a:sym typeface="League Spartan"/>
              <a:rtl/>
            </a:endParaRPr>
          </a:p>
        </p:txBody>
      </p:sp>
      <p:sp>
        <p:nvSpPr>
          <p:cNvPr id="1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3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22" name="مستطيل 27"/>
          <p:cNvSpPr>
            <a:spLocks noChangeArrowheads="1"/>
          </p:cNvSpPr>
          <p:nvPr/>
        </p:nvSpPr>
        <p:spPr bwMode="auto">
          <a:xfrm>
            <a:off x="5943600" y="3314700"/>
            <a:ext cx="11334750" cy="470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Low" rtl="1">
              <a:lnSpc>
                <a:spcPct val="200000"/>
              </a:lnSpc>
              <a:spcBef>
                <a:spcPts val="200"/>
              </a:spcBef>
              <a:spcAft>
                <a:spcPts val="475"/>
              </a:spcAft>
              <a:buFont typeface="Symbol" panose="05050102010706020507" pitchFamily="18" charset="2"/>
              <a:buChar char=""/>
            </a:pP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"</a:t>
            </a:r>
            <a:r>
              <a:rPr lang="ar-SA" altLang="en-US" sz="2400" b="1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الوظيفة المتعلقة بتخطيط وتجهيز الأموال ورقابتها وإدارتها في المنظمة</a:t>
            </a: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". </a:t>
            </a:r>
            <a:endParaRPr lang="en-US" altLang="en-US" sz="2400" dirty="0">
              <a:solidFill>
                <a:srgbClr val="181717"/>
              </a:solidFill>
              <a:latin typeface="Tajawal" panose="00000500000000000000" pitchFamily="2" charset="-78"/>
              <a:ea typeface="Times New Roman" panose="02020603050405020304" pitchFamily="18" charset="0"/>
              <a:cs typeface="Tajawal" panose="000005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200"/>
              </a:spcBef>
              <a:spcAft>
                <a:spcPts val="475"/>
              </a:spcAft>
              <a:buFont typeface="Symbol" panose="05050102010706020507" pitchFamily="18" charset="2"/>
              <a:buChar char=""/>
            </a:pP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وتم تعريفها كذلك بأنها "</a:t>
            </a:r>
            <a:r>
              <a:rPr lang="ar-SA" altLang="en-US" sz="2400" b="1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تلك الإدارة التي تقوم بالتخطيط المالي وإدارة الموجودات ومواجهة المشاكل الإستثنائية لضمان استمرار المنظمة</a:t>
            </a: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ea typeface="Times New Roman" panose="02020603050405020304" pitchFamily="18" charset="0"/>
                <a:cs typeface="Tajawal" panose="00000500000000000000" pitchFamily="2" charset="-78"/>
              </a:rPr>
              <a:t>". </a:t>
            </a:r>
            <a:endParaRPr lang="en-US" altLang="en-US" sz="2400" dirty="0">
              <a:solidFill>
                <a:srgbClr val="181717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  <a:p>
            <a:pPr algn="justLow" rtl="1">
              <a:lnSpc>
                <a:spcPct val="200000"/>
              </a:lnSpc>
              <a:spcBef>
                <a:spcPts val="200"/>
              </a:spcBef>
              <a:spcAft>
                <a:spcPts val="475"/>
              </a:spcAft>
              <a:buFont typeface="Symbol" panose="05050102010706020507" pitchFamily="18" charset="2"/>
              <a:buChar char=""/>
            </a:pP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وعليه فتعرف الإدارة المالية بأنها: «</a:t>
            </a:r>
            <a:r>
              <a:rPr lang="ar-SA" altLang="en-US" sz="2400" b="1" dirty="0">
                <a:solidFill>
                  <a:srgbClr val="181717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ذلك النشاط الذي يختص بالتخطيط والتنظيم والمتابعة لحركتي دخول وخروج أموال المنظمة بموجب المواءمة بين اعتباري عائد الاستثمار وتكلفة تدبر الأموال لتحقيق مستوى ربحية يتناسب ورغبات الملاك</a:t>
            </a:r>
            <a:r>
              <a:rPr lang="ar-SA" altLang="en-US" sz="2400" dirty="0">
                <a:solidFill>
                  <a:srgbClr val="181717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».</a:t>
            </a:r>
            <a:endParaRPr lang="en-US" altLang="en-US" sz="2400" dirty="0">
              <a:solidFill>
                <a:srgbClr val="181717"/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672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7772400" y="4674117"/>
            <a:ext cx="3535218" cy="1380896"/>
            <a:chOff x="0" y="0"/>
            <a:chExt cx="1174029" cy="4585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72400" y="3009901"/>
            <a:ext cx="3535218" cy="1380896"/>
            <a:chOff x="0" y="0"/>
            <a:chExt cx="1174029" cy="45858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772400" y="6379172"/>
            <a:ext cx="3535218" cy="1380896"/>
            <a:chOff x="0" y="0"/>
            <a:chExt cx="1174029" cy="45858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74029" cy="458589"/>
            </a:xfrm>
            <a:custGeom>
              <a:avLst/>
              <a:gdLst/>
              <a:ahLst/>
              <a:cxnLst/>
              <a:rect l="l" t="t" r="r" b="b"/>
              <a:pathLst>
                <a:path w="1174029" h="458589">
                  <a:moveTo>
                    <a:pt x="21899" y="0"/>
                  </a:moveTo>
                  <a:lnTo>
                    <a:pt x="1152130" y="0"/>
                  </a:lnTo>
                  <a:cubicBezTo>
                    <a:pt x="1164225" y="0"/>
                    <a:pt x="1174029" y="9805"/>
                    <a:pt x="1174029" y="21899"/>
                  </a:cubicBezTo>
                  <a:lnTo>
                    <a:pt x="1174029" y="436690"/>
                  </a:lnTo>
                  <a:cubicBezTo>
                    <a:pt x="1174029" y="448784"/>
                    <a:pt x="1164225" y="458589"/>
                    <a:pt x="1152130" y="458589"/>
                  </a:cubicBezTo>
                  <a:lnTo>
                    <a:pt x="21899" y="458589"/>
                  </a:lnTo>
                  <a:cubicBezTo>
                    <a:pt x="9805" y="458589"/>
                    <a:pt x="0" y="448784"/>
                    <a:pt x="0" y="436690"/>
                  </a:cubicBezTo>
                  <a:lnTo>
                    <a:pt x="0" y="21899"/>
                  </a:lnTo>
                  <a:cubicBezTo>
                    <a:pt x="0" y="9805"/>
                    <a:pt x="9805" y="0"/>
                    <a:pt x="21899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174029" cy="487164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024"/>
                </a:lnSpc>
              </a:pPr>
              <a:endParaRPr sz="4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 flipH="1">
            <a:off x="4780977" y="3009901"/>
            <a:ext cx="2354664" cy="4709329"/>
          </a:xfrm>
          <a:custGeom>
            <a:avLst/>
            <a:gdLst/>
            <a:ahLst/>
            <a:cxnLst/>
            <a:rect l="l" t="t" r="r" b="b"/>
            <a:pathLst>
              <a:path w="2354664" h="4709329">
                <a:moveTo>
                  <a:pt x="2354665" y="0"/>
                </a:moveTo>
                <a:lnTo>
                  <a:pt x="0" y="0"/>
                </a:lnTo>
                <a:lnTo>
                  <a:pt x="0" y="4709328"/>
                </a:lnTo>
                <a:lnTo>
                  <a:pt x="2354665" y="4709328"/>
                </a:lnTo>
                <a:lnTo>
                  <a:pt x="235466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7348870" y="5055407"/>
            <a:ext cx="618316" cy="61831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84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02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48870" y="3391191"/>
            <a:ext cx="618316" cy="61831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1C89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01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48870" y="6760462"/>
            <a:ext cx="618316" cy="61831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AB0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0821" tIns="40821" rIns="40821" bIns="40821" rtlCol="0" anchor="ctr"/>
            <a:lstStyle/>
            <a:p>
              <a:pPr algn="ctr">
                <a:lnSpc>
                  <a:spcPts val="2699"/>
                </a:lnSpc>
              </a:pPr>
              <a:r>
                <a:rPr lang="en-US" sz="2800" b="1">
                  <a:solidFill>
                    <a:srgbClr val="FFFFFF"/>
                  </a:solidFill>
                  <a:latin typeface="Tajawal Bold" panose="020B0604020202020204" charset="-78"/>
                  <a:ea typeface="Garet Bold"/>
                  <a:cs typeface="Tajawal Bold" panose="020B0604020202020204" charset="-78"/>
                  <a:sym typeface="Garet Bold"/>
                </a:rPr>
                <a:t>03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514930" y="5094942"/>
            <a:ext cx="36207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dirty="0">
                <a:latin typeface="Tajawal Bold" panose="020B0604020202020204" charset="-78"/>
                <a:cs typeface="Tajawal Bold" panose="020B0604020202020204" charset="-78"/>
              </a:rPr>
              <a:t>التنظيم المالي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057730" y="3342342"/>
            <a:ext cx="37731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dirty="0">
                <a:latin typeface="Tajawal Bold" panose="020B0604020202020204" charset="-78"/>
                <a:cs typeface="Tajawal Bold" panose="020B0604020202020204" charset="-78"/>
              </a:rPr>
              <a:t>التخطيط المالي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95930" y="6771342"/>
            <a:ext cx="377318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4000" dirty="0">
                <a:latin typeface="Tajawal Bold" panose="020B0604020202020204" charset="-78"/>
                <a:cs typeface="Tajawal Bold" panose="020B0604020202020204" charset="-78"/>
              </a:rPr>
              <a:t>الرقابة المالية</a:t>
            </a:r>
          </a:p>
        </p:txBody>
      </p:sp>
      <p:sp>
        <p:nvSpPr>
          <p:cNvPr id="34" name="Freeform 34"/>
          <p:cNvSpPr/>
          <p:nvPr/>
        </p:nvSpPr>
        <p:spPr>
          <a:xfrm rot="1629324">
            <a:off x="14184471" y="264098"/>
            <a:ext cx="2971563" cy="1768807"/>
          </a:xfrm>
          <a:custGeom>
            <a:avLst/>
            <a:gdLst/>
            <a:ahLst/>
            <a:cxnLst/>
            <a:rect l="l" t="t" r="r" b="b"/>
            <a:pathLst>
              <a:path w="3196288" h="2165485">
                <a:moveTo>
                  <a:pt x="0" y="0"/>
                </a:moveTo>
                <a:lnTo>
                  <a:pt x="3196289" y="0"/>
                </a:lnTo>
                <a:lnTo>
                  <a:pt x="3196289" y="2165486"/>
                </a:lnTo>
                <a:lnTo>
                  <a:pt x="0" y="2165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1629324">
            <a:off x="1765808" y="7887153"/>
            <a:ext cx="3196288" cy="2165485"/>
          </a:xfrm>
          <a:custGeom>
            <a:avLst/>
            <a:gdLst/>
            <a:ahLst/>
            <a:cxnLst/>
            <a:rect l="l" t="t" r="r" b="b"/>
            <a:pathLst>
              <a:path w="3196288" h="2165485">
                <a:moveTo>
                  <a:pt x="0" y="0"/>
                </a:moveTo>
                <a:lnTo>
                  <a:pt x="3196288" y="0"/>
                </a:lnTo>
                <a:lnTo>
                  <a:pt x="3196288" y="2165485"/>
                </a:lnTo>
                <a:lnTo>
                  <a:pt x="0" y="2165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37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0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4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51"/>
          <p:cNvSpPr txBox="1"/>
          <p:nvPr/>
        </p:nvSpPr>
        <p:spPr>
          <a:xfrm>
            <a:off x="6524443" y="276225"/>
            <a:ext cx="5159425" cy="98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8539"/>
              </a:lnSpc>
              <a:spcBef>
                <a:spcPct val="0"/>
              </a:spcBef>
            </a:pPr>
            <a:r>
              <a:rPr lang="ar-EG" sz="4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وظائف الإدارة المالية </a:t>
            </a:r>
          </a:p>
        </p:txBody>
      </p:sp>
      <p:sp>
        <p:nvSpPr>
          <p:cNvPr id="4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9448800" y="9702225"/>
            <a:ext cx="6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D06FBDF2-157C-14BA-9495-9C5026506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262054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7011703" y="171330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7"/>
                </a:lnTo>
                <a:lnTo>
                  <a:pt x="1979897" y="1685387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1713301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6" y="0"/>
                </a:lnTo>
                <a:lnTo>
                  <a:pt x="1979896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5977776" y="3695700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1979897" y="0"/>
                </a:moveTo>
                <a:lnTo>
                  <a:pt x="0" y="0"/>
                </a:lnTo>
                <a:lnTo>
                  <a:pt x="0" y="1685388"/>
                </a:lnTo>
                <a:lnTo>
                  <a:pt x="1979897" y="1685388"/>
                </a:lnTo>
                <a:lnTo>
                  <a:pt x="19798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329402" y="4919727"/>
            <a:ext cx="4107646" cy="3619863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23289" y="3695700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8"/>
                </a:lnTo>
                <a:lnTo>
                  <a:pt x="0" y="16853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4200" y="7048500"/>
            <a:ext cx="1979897" cy="1685387"/>
          </a:xfrm>
          <a:custGeom>
            <a:avLst/>
            <a:gdLst/>
            <a:ahLst/>
            <a:cxnLst/>
            <a:rect l="l" t="t" r="r" b="b"/>
            <a:pathLst>
              <a:path w="1979897" h="1685387">
                <a:moveTo>
                  <a:pt x="0" y="0"/>
                </a:moveTo>
                <a:lnTo>
                  <a:pt x="1979897" y="0"/>
                </a:lnTo>
                <a:lnTo>
                  <a:pt x="1979897" y="1685387"/>
                </a:lnTo>
                <a:lnTo>
                  <a:pt x="0" y="1685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959729">
            <a:off x="17606998" y="-451906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372621" y="-539120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8" y="0"/>
                </a:lnTo>
                <a:lnTo>
                  <a:pt x="1283418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484768" y="9415409"/>
            <a:ext cx="1283418" cy="1743183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363517" y="582547"/>
            <a:ext cx="610232" cy="369953"/>
          </a:xfrm>
          <a:custGeom>
            <a:avLst/>
            <a:gdLst/>
            <a:ahLst/>
            <a:cxnLst/>
            <a:rect l="l" t="t" r="r" b="b"/>
            <a:pathLst>
              <a:path w="610232" h="369953">
                <a:moveTo>
                  <a:pt x="0" y="0"/>
                </a:moveTo>
                <a:lnTo>
                  <a:pt x="610232" y="0"/>
                </a:lnTo>
                <a:lnTo>
                  <a:pt x="610232" y="369953"/>
                </a:lnTo>
                <a:lnTo>
                  <a:pt x="0" y="3699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9743109" y="2338825"/>
            <a:ext cx="53075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1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28600" y="4152900"/>
            <a:ext cx="568106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SA" altLang="en-US" b="1" dirty="0">
                <a:latin typeface="Tajawal Bold" panose="020B0604020202020204" charset="-78"/>
                <a:cs typeface="Tajawal Bold" panose="020B0604020202020204" charset="-78"/>
              </a:rPr>
              <a:t>الوفاء بأعباء المسؤولية أو الوظيفة الاجتماعية </a:t>
            </a:r>
            <a:r>
              <a:rPr lang="en-US" altLang="en-US" b="1" dirty="0">
                <a:latin typeface="Tajawal Bold" panose="020B0604020202020204" charset="-78"/>
                <a:cs typeface="Tajawal Bold" panose="020B0604020202020204" charset="-78"/>
              </a:rPr>
              <a:t>Social Responsibility </a:t>
            </a:r>
            <a:r>
              <a:rPr lang="ar-SA" altLang="en-US" b="1" dirty="0">
                <a:latin typeface="Tajawal Bold" panose="020B0604020202020204" charset="-78"/>
                <a:cs typeface="Tajawal Bold" panose="020B0604020202020204" charset="-78"/>
              </a:rPr>
              <a:t>والتي تؤول فكرتها لطبيعة العلاقة (أو ذلك التواصل) بين المنظمة كمنظومة مفتوحة والبيئة المحيطة التي تعمل فيها.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314396" y="2298391"/>
            <a:ext cx="6211604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latin typeface="Tajawal Bold" panose="020B0604020202020204" charset="-78"/>
                <a:cs typeface="Tajawal Bold" panose="020B0604020202020204" charset="-78"/>
              </a:rPr>
              <a:t>تعظيم الأرباح:  إن هدف تعظيم الارباح يركز على الاستخدام الامثل والكفوء للموارد.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361028" y="4278995"/>
            <a:ext cx="5164972" cy="1627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en-US" b="1" dirty="0">
                <a:solidFill>
                  <a:srgbClr val="00000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الحفاظ على السيولة المالية المناسبة للمنظمة. يقصد بالسيولة القدرة على توفير الاموال وقت الحاجة اليها بهدف مواجهة الالتزامات المالية المطلوبة عند استحقاقها.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181600" y="7429500"/>
            <a:ext cx="891540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SA" altLang="en-US" b="1" dirty="0">
                <a:latin typeface="Tajawal Bold" panose="020B0604020202020204" charset="-78"/>
                <a:cs typeface="Tajawal Bold" panose="020B0604020202020204" charset="-78"/>
              </a:rPr>
              <a:t>ضمان سلامة الاستثمار بمعني أن تهتم الإدارة المالية بكيفية استثمار أموال المنظمة بحيث تستثمر الأموال في مشاريع آمنة  تحقق معدل عائد مناسب 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19200" y="2095500"/>
            <a:ext cx="5638799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ar-SA" altLang="en-US" b="1" dirty="0">
                <a:latin typeface="Tajawal Bold" panose="020B0604020202020204" charset="-78"/>
                <a:cs typeface="Tajawal Bold" panose="020B0604020202020204" charset="-78"/>
              </a:rPr>
              <a:t>تعظيم ثروة المساهمين من مالكي المنظمة وذلك عن طريق تعظيم ربحية السهم والقيمة السوقية له. </a:t>
            </a:r>
          </a:p>
        </p:txBody>
      </p:sp>
      <p:sp>
        <p:nvSpPr>
          <p:cNvPr id="62" name="TextBox 26"/>
          <p:cNvSpPr txBox="1"/>
          <p:nvPr/>
        </p:nvSpPr>
        <p:spPr>
          <a:xfrm>
            <a:off x="10820400" y="4356366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2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63" name="TextBox 26"/>
          <p:cNvSpPr txBox="1"/>
          <p:nvPr/>
        </p:nvSpPr>
        <p:spPr>
          <a:xfrm>
            <a:off x="3734223" y="7681128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5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64" name="TextBox 26"/>
          <p:cNvSpPr txBox="1"/>
          <p:nvPr/>
        </p:nvSpPr>
        <p:spPr>
          <a:xfrm>
            <a:off x="7899564" y="2322901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3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sp>
        <p:nvSpPr>
          <p:cNvPr id="65" name="TextBox 26"/>
          <p:cNvSpPr txBox="1"/>
          <p:nvPr/>
        </p:nvSpPr>
        <p:spPr>
          <a:xfrm>
            <a:off x="6908964" y="4356366"/>
            <a:ext cx="530759" cy="45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ar-EG" sz="3200" b="1" dirty="0">
                <a:solidFill>
                  <a:srgbClr val="FFFFFF"/>
                </a:solidFill>
                <a:latin typeface="Tajawal" panose="00000500000000000000" pitchFamily="2" charset="-78"/>
                <a:ea typeface="Canva Sans Bold"/>
                <a:cs typeface="Tajawal" panose="00000500000000000000" pitchFamily="2" charset="-78"/>
                <a:sym typeface="Canva Sans Bold"/>
              </a:rPr>
              <a:t>4</a:t>
            </a:r>
            <a:endParaRPr lang="en-US" sz="3200" b="1" dirty="0">
              <a:solidFill>
                <a:srgbClr val="FFFFFF"/>
              </a:solidFill>
              <a:latin typeface="Tajawal" panose="00000500000000000000" pitchFamily="2" charset="-78"/>
              <a:ea typeface="Canva Sans Bold"/>
              <a:cs typeface="Tajawal" panose="00000500000000000000" pitchFamily="2" charset="-78"/>
              <a:sym typeface="Canva Sans Bold"/>
            </a:endParaRPr>
          </a:p>
        </p:txBody>
      </p:sp>
      <p:grpSp>
        <p:nvGrpSpPr>
          <p:cNvPr id="68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69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1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72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6" name="Rounded Rectangle 75"/>
          <p:cNvSpPr/>
          <p:nvPr/>
        </p:nvSpPr>
        <p:spPr>
          <a:xfrm>
            <a:off x="6172200" y="190499"/>
            <a:ext cx="6629400" cy="1143001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51"/>
          <p:cNvSpPr txBox="1"/>
          <p:nvPr/>
        </p:nvSpPr>
        <p:spPr>
          <a:xfrm>
            <a:off x="6172200" y="419100"/>
            <a:ext cx="69341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2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أهداف الإدارة المالية</a:t>
            </a:r>
            <a:br>
              <a:rPr lang="ar-EG" sz="2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r>
              <a:rPr lang="ar-EG" sz="2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Objectives of Financial Management</a:t>
            </a:r>
          </a:p>
        </p:txBody>
      </p:sp>
      <p:sp>
        <p:nvSpPr>
          <p:cNvPr id="81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DAE554A-0FC3-985E-BD9C-1818BE76F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  <p:extLst>
      <p:ext uri="{BB962C8B-B14F-4D97-AF65-F5344CB8AC3E}">
        <p14:creationId xmlns:p14="http://schemas.microsoft.com/office/powerpoint/2010/main" val="406226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/>
          <p:cNvSpPr/>
          <p:nvPr/>
        </p:nvSpPr>
        <p:spPr>
          <a:xfrm>
            <a:off x="6096000" y="190500"/>
            <a:ext cx="6248400" cy="838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586595">
            <a:off x="6888638" y="4564537"/>
            <a:ext cx="5125770" cy="512577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2176570">
            <a:off x="5335064" y="2236270"/>
            <a:ext cx="2952018" cy="2782362"/>
            <a:chOff x="0" y="0"/>
            <a:chExt cx="812800" cy="766087"/>
          </a:xfrm>
        </p:grpSpPr>
        <p:sp>
          <p:nvSpPr>
            <p:cNvPr id="7" name="Freeform 7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2187752">
            <a:off x="10495799" y="2235087"/>
            <a:ext cx="2952018" cy="2782362"/>
            <a:chOff x="0" y="0"/>
            <a:chExt cx="812800" cy="766087"/>
          </a:xfrm>
        </p:grpSpPr>
        <p:sp>
          <p:nvSpPr>
            <p:cNvPr id="10" name="Freeform 10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CF8C8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-10800000">
            <a:off x="3859055" y="7148046"/>
            <a:ext cx="2952018" cy="2782362"/>
            <a:chOff x="0" y="0"/>
            <a:chExt cx="812800" cy="766087"/>
          </a:xfrm>
        </p:grpSpPr>
        <p:sp>
          <p:nvSpPr>
            <p:cNvPr id="19" name="Freeform 19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10800000">
            <a:off x="11981971" y="7148046"/>
            <a:ext cx="2952018" cy="2782362"/>
            <a:chOff x="0" y="0"/>
            <a:chExt cx="812800" cy="766087"/>
          </a:xfrm>
        </p:grpSpPr>
        <p:sp>
          <p:nvSpPr>
            <p:cNvPr id="22" name="Freeform 22"/>
            <p:cNvSpPr/>
            <p:nvPr/>
          </p:nvSpPr>
          <p:spPr>
            <a:xfrm>
              <a:off x="6611" y="12342"/>
              <a:ext cx="799579" cy="753745"/>
            </a:xfrm>
            <a:custGeom>
              <a:avLst/>
              <a:gdLst/>
              <a:ahLst/>
              <a:cxnLst/>
              <a:rect l="l" t="t" r="r" b="b"/>
              <a:pathLst>
                <a:path w="799579" h="753745">
                  <a:moveTo>
                    <a:pt x="442355" y="18307"/>
                  </a:moveTo>
                  <a:lnTo>
                    <a:pt x="763623" y="249629"/>
                  </a:lnTo>
                  <a:cubicBezTo>
                    <a:pt x="788969" y="267878"/>
                    <a:pt x="799578" y="300440"/>
                    <a:pt x="789848" y="330118"/>
                  </a:cubicBezTo>
                  <a:lnTo>
                    <a:pt x="667299" y="703904"/>
                  </a:lnTo>
                  <a:cubicBezTo>
                    <a:pt x="657550" y="733640"/>
                    <a:pt x="629799" y="753745"/>
                    <a:pt x="598506" y="753745"/>
                  </a:cubicBezTo>
                  <a:lnTo>
                    <a:pt x="201072" y="753745"/>
                  </a:lnTo>
                  <a:cubicBezTo>
                    <a:pt x="169779" y="753745"/>
                    <a:pt x="142028" y="733640"/>
                    <a:pt x="132279" y="703904"/>
                  </a:cubicBezTo>
                  <a:lnTo>
                    <a:pt x="9730" y="330118"/>
                  </a:lnTo>
                  <a:cubicBezTo>
                    <a:pt x="0" y="300440"/>
                    <a:pt x="10609" y="267878"/>
                    <a:pt x="35955" y="249629"/>
                  </a:cubicBezTo>
                  <a:lnTo>
                    <a:pt x="357223" y="18307"/>
                  </a:lnTo>
                  <a:cubicBezTo>
                    <a:pt x="382648" y="0"/>
                    <a:pt x="416930" y="0"/>
                    <a:pt x="442355" y="18307"/>
                  </a:cubicBezTo>
                  <a:close/>
                </a:path>
              </a:pathLst>
            </a:custGeom>
            <a:solidFill>
              <a:srgbClr val="9DBBA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7000" y="115322"/>
              <a:ext cx="558800" cy="60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97043" y="5542859"/>
            <a:ext cx="3186394" cy="318639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4CA7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AutoShape 27"/>
          <p:cNvSpPr/>
          <p:nvPr/>
        </p:nvSpPr>
        <p:spPr>
          <a:xfrm flipV="1">
            <a:off x="6527547" y="7771507"/>
            <a:ext cx="853970" cy="228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7909907" y="6744636"/>
            <a:ext cx="2960665" cy="90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57"/>
              </a:lnSpc>
            </a:pPr>
            <a:r>
              <a:rPr lang="ar-EG" sz="3143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</a:t>
            </a:r>
          </a:p>
          <a:p>
            <a:pPr algn="ctr">
              <a:lnSpc>
                <a:spcPts val="3457"/>
              </a:lnSpc>
            </a:pPr>
            <a:endParaRPr lang="ar-EG" sz="3143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0" name="AutoShape 30"/>
          <p:cNvSpPr/>
          <p:nvPr/>
        </p:nvSpPr>
        <p:spPr>
          <a:xfrm>
            <a:off x="7634205" y="4748985"/>
            <a:ext cx="487351" cy="668987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H="1">
            <a:off x="9390240" y="4220968"/>
            <a:ext cx="0" cy="77619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H="1">
            <a:off x="10601465" y="4745119"/>
            <a:ext cx="543569" cy="679821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11410611" y="7759926"/>
            <a:ext cx="829710" cy="251984"/>
          </a:xfrm>
          <a:prstGeom prst="line">
            <a:avLst/>
          </a:prstGeom>
          <a:ln w="28575" cap="rnd">
            <a:solidFill>
              <a:srgbClr val="4040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4522882" y="8084195"/>
            <a:ext cx="1624364" cy="110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توزيع الأرباح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717611" y="3453914"/>
            <a:ext cx="220990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إدارة العمليات الجارية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132203" y="3422878"/>
            <a:ext cx="1501688" cy="110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قرارات التمويل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707136" y="8222084"/>
            <a:ext cx="1501688" cy="1108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765"/>
              </a:lnSpc>
            </a:pPr>
            <a:r>
              <a:rPr lang="ar-EG" sz="2514" b="1" dirty="0">
                <a:solidFill>
                  <a:srgbClr val="404040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قرارات الاستثمار</a:t>
            </a:r>
          </a:p>
          <a:p>
            <a:pPr algn="ctr">
              <a:lnSpc>
                <a:spcPts val="2765"/>
              </a:lnSpc>
            </a:pPr>
            <a:endParaRPr lang="ar-EG" sz="2514" b="1" dirty="0">
              <a:solidFill>
                <a:srgbClr val="404040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6096000" y="276225"/>
            <a:ext cx="617219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 </a:t>
            </a: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Decisions</a:t>
            </a:r>
          </a:p>
        </p:txBody>
      </p:sp>
      <p:grpSp>
        <p:nvGrpSpPr>
          <p:cNvPr id="54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55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7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1200" y="3848100"/>
            <a:ext cx="5045699" cy="942174"/>
            <a:chOff x="0" y="0"/>
            <a:chExt cx="217642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6425" cy="406400"/>
            </a:xfrm>
            <a:custGeom>
              <a:avLst/>
              <a:gdLst/>
              <a:ahLst/>
              <a:cxnLst/>
              <a:rect l="l" t="t" r="r" b="b"/>
              <a:pathLst>
                <a:path w="2176425" h="406400">
                  <a:moveTo>
                    <a:pt x="1973225" y="0"/>
                  </a:moveTo>
                  <a:cubicBezTo>
                    <a:pt x="2085449" y="0"/>
                    <a:pt x="2176425" y="90976"/>
                    <a:pt x="2176425" y="203200"/>
                  </a:cubicBezTo>
                  <a:cubicBezTo>
                    <a:pt x="2176425" y="315424"/>
                    <a:pt x="2085449" y="406400"/>
                    <a:pt x="197322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7642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02266" y="4184691"/>
            <a:ext cx="5111483" cy="942174"/>
            <a:chOff x="0" y="0"/>
            <a:chExt cx="2204801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4801" cy="406400"/>
            </a:xfrm>
            <a:custGeom>
              <a:avLst/>
              <a:gdLst/>
              <a:ahLst/>
              <a:cxnLst/>
              <a:rect l="l" t="t" r="r" b="b"/>
              <a:pathLst>
                <a:path w="2204801" h="406400">
                  <a:moveTo>
                    <a:pt x="2001601" y="0"/>
                  </a:moveTo>
                  <a:cubicBezTo>
                    <a:pt x="2113825" y="0"/>
                    <a:pt x="2204801" y="90976"/>
                    <a:pt x="2204801" y="203200"/>
                  </a:cubicBezTo>
                  <a:cubicBezTo>
                    <a:pt x="2204801" y="315424"/>
                    <a:pt x="2113825" y="406400"/>
                    <a:pt x="200160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204801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84705" y="3700201"/>
            <a:ext cx="2352567" cy="235256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D81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83079" y="3165399"/>
            <a:ext cx="2352567" cy="235256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0996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69546" y="4619051"/>
            <a:ext cx="3650631" cy="365063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B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 sz="3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7750250" y="4971063"/>
            <a:ext cx="2917917" cy="2917917"/>
          </a:xfrm>
          <a:custGeom>
            <a:avLst/>
            <a:gdLst/>
            <a:ahLst/>
            <a:cxnLst/>
            <a:rect l="l" t="t" r="r" b="b"/>
            <a:pathLst>
              <a:path w="2917917" h="2917917">
                <a:moveTo>
                  <a:pt x="0" y="0"/>
                </a:moveTo>
                <a:lnTo>
                  <a:pt x="2917916" y="0"/>
                </a:lnTo>
                <a:lnTo>
                  <a:pt x="2917916" y="2917916"/>
                </a:lnTo>
                <a:lnTo>
                  <a:pt x="0" y="2917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231271" y="4158525"/>
            <a:ext cx="413827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3"/>
              </a:lnSpc>
            </a:pPr>
            <a:r>
              <a:rPr lang="ar-EG" sz="3000" b="1" spc="122" dirty="0">
                <a:solidFill>
                  <a:srgbClr val="FFFFFF"/>
                </a:solidFill>
                <a:latin typeface="Tajawal Bold" panose="020B0604020202020204" charset="-78"/>
                <a:ea typeface="Poppins Bold"/>
                <a:cs typeface="Tajawal Bold" panose="020B0604020202020204" charset="-78"/>
                <a:sym typeface="Poppins Bold"/>
              </a:rPr>
              <a:t>المتطلبات الجارية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7259300" y="0"/>
            <a:ext cx="1694792" cy="10287000"/>
            <a:chOff x="0" y="0"/>
            <a:chExt cx="446365" cy="2709333"/>
          </a:xfrm>
        </p:grpSpPr>
        <p:sp>
          <p:nvSpPr>
            <p:cNvPr id="24" name="Freeform 2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26" name="Freeform 16"/>
          <p:cNvSpPr/>
          <p:nvPr/>
        </p:nvSpPr>
        <p:spPr>
          <a:xfrm>
            <a:off x="0" y="7027738"/>
            <a:ext cx="1908238" cy="4114800"/>
          </a:xfrm>
          <a:custGeom>
            <a:avLst/>
            <a:gdLst/>
            <a:ahLst/>
            <a:cxnLst/>
            <a:rect l="l" t="t" r="r" b="b"/>
            <a:pathLst>
              <a:path w="1908238" h="4114800">
                <a:moveTo>
                  <a:pt x="0" y="0"/>
                </a:moveTo>
                <a:lnTo>
                  <a:pt x="1908238" y="0"/>
                </a:lnTo>
                <a:lnTo>
                  <a:pt x="19082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6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8"/>
          <p:cNvGrpSpPr/>
          <p:nvPr/>
        </p:nvGrpSpPr>
        <p:grpSpPr>
          <a:xfrm>
            <a:off x="0" y="8115300"/>
            <a:ext cx="1028700" cy="1752600"/>
            <a:chOff x="0" y="0"/>
            <a:chExt cx="812800" cy="2510865"/>
          </a:xfrm>
        </p:grpSpPr>
        <p:sp>
          <p:nvSpPr>
            <p:cNvPr id="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023738" y="4376905"/>
            <a:ext cx="38363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EG" altLang="en-US" sz="3000" dirty="0">
                <a:solidFill>
                  <a:schemeClr val="bg1"/>
                </a:solidFill>
                <a:latin typeface="Tajawal Bold" panose="020B0604020202020204" charset="-78"/>
                <a:cs typeface="Tajawal Bold" panose="020B0604020202020204" charset="-78"/>
              </a:rPr>
              <a:t>المتطلبات الرأسمالية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43400" y="190500"/>
            <a:ext cx="8991600" cy="1600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51"/>
          <p:cNvSpPr txBox="1"/>
          <p:nvPr/>
        </p:nvSpPr>
        <p:spPr>
          <a:xfrm>
            <a:off x="5562600" y="495300"/>
            <a:ext cx="665466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 </a:t>
            </a:r>
            <a:r>
              <a:rPr lang="en-US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Decisions</a:t>
            </a:r>
          </a:p>
          <a:p>
            <a:pPr algn="ctr" rtl="1">
              <a:spcBef>
                <a:spcPct val="0"/>
              </a:spcBef>
            </a:pPr>
            <a:r>
              <a:rPr lang="ar-EG" sz="32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أولا: القرارات الاستثمارية</a:t>
            </a:r>
          </a:p>
        </p:txBody>
      </p:sp>
      <p:sp>
        <p:nvSpPr>
          <p:cNvPr id="39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07081" y="2501997"/>
            <a:ext cx="7776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800" b="1" dirty="0">
                <a:latin typeface="Tajawal" panose="00000500000000000000" pitchFamily="2" charset="-78"/>
                <a:cs typeface="Tajawal" panose="00000500000000000000" pitchFamily="2" charset="-78"/>
              </a:rPr>
              <a:t>هي المسؤولة الأولى في المنظمات عن تحديد كل من:</a:t>
            </a:r>
          </a:p>
        </p:txBody>
      </p:sp>
      <p:sp>
        <p:nvSpPr>
          <p:cNvPr id="41" name="Rectangle 29"/>
          <p:cNvSpPr>
            <a:spLocks noChangeArrowheads="1"/>
          </p:cNvSpPr>
          <p:nvPr/>
        </p:nvSpPr>
        <p:spPr bwMode="auto">
          <a:xfrm>
            <a:off x="9220201" y="7802563"/>
            <a:ext cx="71355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المجالات الاستثمارية:</a:t>
            </a:r>
          </a:p>
        </p:txBody>
      </p:sp>
      <p:sp>
        <p:nvSpPr>
          <p:cNvPr id="42" name="Oval 80"/>
          <p:cNvSpPr/>
          <p:nvPr/>
        </p:nvSpPr>
        <p:spPr>
          <a:xfrm>
            <a:off x="16468477" y="7877175"/>
            <a:ext cx="230187" cy="250825"/>
          </a:xfrm>
          <a:prstGeom prst="ellipse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schemeClr val="bg1">
                  <a:lumMod val="75000"/>
                </a:schemeClr>
              </a:solidFill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3" name="Rectangle 29"/>
          <p:cNvSpPr>
            <a:spLocks noChangeArrowheads="1"/>
          </p:cNvSpPr>
          <p:nvPr/>
        </p:nvSpPr>
        <p:spPr bwMode="auto">
          <a:xfrm>
            <a:off x="4543177" y="8420100"/>
            <a:ext cx="11671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مجالات استثمارية قصيرة الأجل كشراء المواد الخام.</a:t>
            </a:r>
          </a:p>
        </p:txBody>
      </p:sp>
      <p:sp>
        <p:nvSpPr>
          <p:cNvPr id="44" name="Rectangle 220"/>
          <p:cNvSpPr/>
          <p:nvPr/>
        </p:nvSpPr>
        <p:spPr>
          <a:xfrm>
            <a:off x="16171604" y="8470900"/>
            <a:ext cx="184159" cy="207893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5" name="Rectangle 220"/>
          <p:cNvSpPr/>
          <p:nvPr/>
        </p:nvSpPr>
        <p:spPr>
          <a:xfrm>
            <a:off x="16171604" y="9146044"/>
            <a:ext cx="183600" cy="2088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>
              <a:latin typeface="Tajawal" panose="00000500000000000000" pitchFamily="2" charset="-78"/>
              <a:cs typeface="Tajawal" panose="00000500000000000000" pitchFamily="2" charset="-78"/>
            </a:endParaRPr>
          </a:p>
        </p:txBody>
      </p:sp>
      <p:sp>
        <p:nvSpPr>
          <p:cNvPr id="46" name="مستطيل 32"/>
          <p:cNvSpPr>
            <a:spLocks noChangeArrowheads="1"/>
          </p:cNvSpPr>
          <p:nvPr/>
        </p:nvSpPr>
        <p:spPr bwMode="auto">
          <a:xfrm>
            <a:off x="6219577" y="9029700"/>
            <a:ext cx="104790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3200" dirty="0">
                <a:latin typeface="Tajawal" panose="00000500000000000000" pitchFamily="2" charset="-78"/>
                <a:cs typeface="Tajawal" panose="00000500000000000000" pitchFamily="2" charset="-78"/>
              </a:rPr>
              <a:t>مجالات استثمارية طويلة الأجل كتشييد المباني.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647541" y="1978777"/>
            <a:ext cx="9089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ar-SA" altLang="en-US" sz="2800" b="1" dirty="0">
                <a:solidFill>
                  <a:srgbClr val="002060"/>
                </a:solidFill>
                <a:latin typeface="Tajawal" panose="00000500000000000000" pitchFamily="2" charset="-78"/>
                <a:cs typeface="Tajawal" panose="00000500000000000000" pitchFamily="2" charset="-78"/>
              </a:rPr>
              <a:t>يقصد بها الاستخدام المربح للأموال التي يتم توفيرها للمنظمة.</a:t>
            </a:r>
          </a:p>
        </p:txBody>
      </p:sp>
    </p:spTree>
    <p:extLst>
      <p:ext uri="{BB962C8B-B14F-4D97-AF65-F5344CB8AC3E}">
        <p14:creationId xmlns:p14="http://schemas.microsoft.com/office/powerpoint/2010/main" val="428286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721" r="-186359" b="-1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81800" y="3009900"/>
            <a:ext cx="4419599" cy="780857"/>
            <a:chOff x="0" y="0"/>
            <a:chExt cx="617685" cy="1712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7685" cy="171231"/>
            </a:xfrm>
            <a:custGeom>
              <a:avLst/>
              <a:gdLst/>
              <a:ahLst/>
              <a:cxnLst/>
              <a:rect l="l" t="t" r="r" b="b"/>
              <a:pathLst>
                <a:path w="617685" h="171231">
                  <a:moveTo>
                    <a:pt x="40037" y="0"/>
                  </a:moveTo>
                  <a:lnTo>
                    <a:pt x="577648" y="0"/>
                  </a:lnTo>
                  <a:cubicBezTo>
                    <a:pt x="588266" y="0"/>
                    <a:pt x="598450" y="4218"/>
                    <a:pt x="605958" y="11727"/>
                  </a:cubicBezTo>
                  <a:cubicBezTo>
                    <a:pt x="613467" y="19235"/>
                    <a:pt x="617685" y="29419"/>
                    <a:pt x="617685" y="40037"/>
                  </a:cubicBezTo>
                  <a:lnTo>
                    <a:pt x="617685" y="131194"/>
                  </a:lnTo>
                  <a:cubicBezTo>
                    <a:pt x="617685" y="141812"/>
                    <a:pt x="613467" y="151996"/>
                    <a:pt x="605958" y="159504"/>
                  </a:cubicBezTo>
                  <a:cubicBezTo>
                    <a:pt x="598450" y="167013"/>
                    <a:pt x="588266" y="171231"/>
                    <a:pt x="577648" y="171231"/>
                  </a:cubicBezTo>
                  <a:lnTo>
                    <a:pt x="40037" y="171231"/>
                  </a:lnTo>
                  <a:cubicBezTo>
                    <a:pt x="29419" y="171231"/>
                    <a:pt x="19235" y="167013"/>
                    <a:pt x="11727" y="159504"/>
                  </a:cubicBezTo>
                  <a:cubicBezTo>
                    <a:pt x="4218" y="151996"/>
                    <a:pt x="0" y="141812"/>
                    <a:pt x="0" y="131194"/>
                  </a:cubicBezTo>
                  <a:lnTo>
                    <a:pt x="0" y="40037"/>
                  </a:lnTo>
                  <a:cubicBezTo>
                    <a:pt x="0" y="29419"/>
                    <a:pt x="4218" y="19235"/>
                    <a:pt x="11727" y="11727"/>
                  </a:cubicBezTo>
                  <a:cubicBezTo>
                    <a:pt x="19235" y="4218"/>
                    <a:pt x="29419" y="0"/>
                    <a:pt x="40037" y="0"/>
                  </a:cubicBezTo>
                  <a:close/>
                </a:path>
              </a:pathLst>
            </a:custGeom>
            <a:solidFill>
              <a:srgbClr val="B972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617685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 dirty="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43199" y="5001405"/>
            <a:ext cx="2819400" cy="1377410"/>
            <a:chOff x="0" y="0"/>
            <a:chExt cx="1091506" cy="1712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30" name="AutoShape 30"/>
          <p:cNvSpPr/>
          <p:nvPr/>
        </p:nvSpPr>
        <p:spPr>
          <a:xfrm rot="5400000">
            <a:off x="8806968" y="4111991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6781800" y="3162300"/>
            <a:ext cx="4495800" cy="107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099"/>
              </a:lnSpc>
            </a:pPr>
            <a:r>
              <a:rPr lang="ar-EG" sz="4000" b="1" spc="112" dirty="0">
                <a:solidFill>
                  <a:srgbClr val="FFFFFF"/>
                </a:solidFill>
                <a:latin typeface="Tajawal Bold" panose="020B0604020202020204" charset="-78"/>
                <a:ea typeface="TT Commons Pro Bold"/>
                <a:cs typeface="Tajawal Bold" panose="020B0604020202020204" charset="-78"/>
                <a:sym typeface="TT Commons Pro Bold"/>
                <a:rtl/>
              </a:rPr>
              <a:t>مصادر التمويل</a:t>
            </a:r>
          </a:p>
          <a:p>
            <a:pPr algn="ctr">
              <a:lnSpc>
                <a:spcPts val="4099"/>
              </a:lnSpc>
            </a:pPr>
            <a:endParaRPr lang="ar-EG" sz="4000" b="1" spc="112" dirty="0">
              <a:solidFill>
                <a:srgbClr val="FFFFFF"/>
              </a:solidFill>
              <a:latin typeface="Tajawal Bold" panose="020B0604020202020204" charset="-78"/>
              <a:ea typeface="TT Commons Pro Bold"/>
              <a:cs typeface="Tajawal Bold" panose="020B0604020202020204" charset="-78"/>
              <a:sym typeface="TT Commons Pro Bold"/>
              <a:rtl/>
            </a:endParaRPr>
          </a:p>
        </p:txBody>
      </p:sp>
      <p:sp>
        <p:nvSpPr>
          <p:cNvPr id="42" name="AutoShape 42"/>
          <p:cNvSpPr/>
          <p:nvPr/>
        </p:nvSpPr>
        <p:spPr>
          <a:xfrm flipV="1">
            <a:off x="3024944" y="4533900"/>
            <a:ext cx="12215056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4" name="AutoShape 44"/>
          <p:cNvSpPr/>
          <p:nvPr/>
        </p:nvSpPr>
        <p:spPr>
          <a:xfrm rot="5400000">
            <a:off x="2900644" y="46812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048000" y="4991100"/>
            <a:ext cx="228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ar-SA" sz="2000" dirty="0">
              <a:latin typeface="Tajawal Bold" panose="020B0604020202020204" charset="-78"/>
              <a:cs typeface="Tajawal Bold" panose="020B0604020202020204" charset="-78"/>
            </a:endParaRPr>
          </a:p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الاستدانة</a:t>
            </a:r>
          </a:p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(المديونية)</a:t>
            </a:r>
          </a:p>
          <a:p>
            <a:pPr algn="ctr">
              <a:defRPr/>
            </a:pPr>
            <a:endParaRPr lang="ar-SA" sz="2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grpSp>
        <p:nvGrpSpPr>
          <p:cNvPr id="124" name="Group 42"/>
          <p:cNvGrpSpPr/>
          <p:nvPr/>
        </p:nvGrpSpPr>
        <p:grpSpPr>
          <a:xfrm>
            <a:off x="18059400" y="0"/>
            <a:ext cx="894692" cy="10287000"/>
            <a:chOff x="0" y="0"/>
            <a:chExt cx="446365" cy="2709333"/>
          </a:xfrm>
        </p:grpSpPr>
        <p:sp>
          <p:nvSpPr>
            <p:cNvPr id="125" name="Freeform 43"/>
            <p:cNvSpPr/>
            <p:nvPr/>
          </p:nvSpPr>
          <p:spPr>
            <a:xfrm>
              <a:off x="0" y="0"/>
              <a:ext cx="446365" cy="2709333"/>
            </a:xfrm>
            <a:custGeom>
              <a:avLst/>
              <a:gdLst/>
              <a:ahLst/>
              <a:cxnLst/>
              <a:rect l="l" t="t" r="r" b="b"/>
              <a:pathLst>
                <a:path w="446365" h="2709333">
                  <a:moveTo>
                    <a:pt x="223183" y="0"/>
                  </a:moveTo>
                  <a:lnTo>
                    <a:pt x="223183" y="0"/>
                  </a:lnTo>
                  <a:cubicBezTo>
                    <a:pt x="282374" y="0"/>
                    <a:pt x="339142" y="23514"/>
                    <a:pt x="380996" y="65369"/>
                  </a:cubicBezTo>
                  <a:cubicBezTo>
                    <a:pt x="422851" y="107224"/>
                    <a:pt x="446365" y="163991"/>
                    <a:pt x="446365" y="223183"/>
                  </a:cubicBezTo>
                  <a:lnTo>
                    <a:pt x="446365" y="2486151"/>
                  </a:lnTo>
                  <a:cubicBezTo>
                    <a:pt x="446365" y="2609411"/>
                    <a:pt x="346443" y="2709333"/>
                    <a:pt x="223183" y="2709333"/>
                  </a:cubicBezTo>
                  <a:lnTo>
                    <a:pt x="223183" y="2709333"/>
                  </a:lnTo>
                  <a:cubicBezTo>
                    <a:pt x="99922" y="2709333"/>
                    <a:pt x="0" y="2609411"/>
                    <a:pt x="0" y="2486151"/>
                  </a:cubicBezTo>
                  <a:lnTo>
                    <a:pt x="0" y="223183"/>
                  </a:lnTo>
                  <a:cubicBezTo>
                    <a:pt x="0" y="99922"/>
                    <a:pt x="99922" y="0"/>
                    <a:pt x="223183" y="0"/>
                  </a:cubicBez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TextBox 44"/>
            <p:cNvSpPr txBox="1"/>
            <p:nvPr/>
          </p:nvSpPr>
          <p:spPr>
            <a:xfrm>
              <a:off x="0" y="-38100"/>
              <a:ext cx="44636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7" name="Group 48"/>
          <p:cNvGrpSpPr/>
          <p:nvPr/>
        </p:nvGrpSpPr>
        <p:grpSpPr>
          <a:xfrm>
            <a:off x="0" y="0"/>
            <a:ext cx="1028700" cy="1028700"/>
            <a:chOff x="0" y="0"/>
            <a:chExt cx="812800" cy="812800"/>
          </a:xfrm>
        </p:grpSpPr>
        <p:sp>
          <p:nvSpPr>
            <p:cNvPr id="128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Box 5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0" name="Group 8"/>
          <p:cNvGrpSpPr/>
          <p:nvPr/>
        </p:nvGrpSpPr>
        <p:grpSpPr>
          <a:xfrm>
            <a:off x="0" y="6690087"/>
            <a:ext cx="1028700" cy="3177813"/>
            <a:chOff x="0" y="0"/>
            <a:chExt cx="812800" cy="2510865"/>
          </a:xfrm>
        </p:grpSpPr>
        <p:sp>
          <p:nvSpPr>
            <p:cNvPr id="131" name="Freeform 9"/>
            <p:cNvSpPr/>
            <p:nvPr/>
          </p:nvSpPr>
          <p:spPr>
            <a:xfrm>
              <a:off x="0" y="0"/>
              <a:ext cx="812800" cy="2510865"/>
            </a:xfrm>
            <a:custGeom>
              <a:avLst/>
              <a:gdLst/>
              <a:ahLst/>
              <a:cxnLst/>
              <a:rect l="l" t="t" r="r" b="b"/>
              <a:pathLst>
                <a:path w="812800" h="2510865">
                  <a:moveTo>
                    <a:pt x="0" y="0"/>
                  </a:moveTo>
                  <a:lnTo>
                    <a:pt x="812800" y="0"/>
                  </a:lnTo>
                  <a:lnTo>
                    <a:pt x="812800" y="2510865"/>
                  </a:lnTo>
                  <a:lnTo>
                    <a:pt x="0" y="2510865"/>
                  </a:lnTo>
                  <a:close/>
                </a:path>
              </a:pathLst>
            </a:custGeom>
            <a:solidFill>
              <a:srgbClr val="592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TextBox 10"/>
            <p:cNvSpPr txBox="1"/>
            <p:nvPr/>
          </p:nvSpPr>
          <p:spPr>
            <a:xfrm>
              <a:off x="0" y="-38100"/>
              <a:ext cx="812800" cy="2548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3" name="Rectangle 7"/>
          <p:cNvSpPr>
            <a:spLocks noChangeArrowheads="1"/>
          </p:cNvSpPr>
          <p:nvPr/>
        </p:nvSpPr>
        <p:spPr bwMode="auto">
          <a:xfrm>
            <a:off x="-76200" y="9983308"/>
            <a:ext cx="14718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1200" b="1" dirty="0">
                <a:latin typeface="Tajawal Bold" panose="020B0604020202020204" charset="-78"/>
                <a:cs typeface="Tajawal Bold" panose="020B0604020202020204" charset="-78"/>
              </a:rPr>
              <a:t>الشميمري 2025-2026</a:t>
            </a:r>
          </a:p>
        </p:txBody>
      </p:sp>
      <p:sp>
        <p:nvSpPr>
          <p:cNvPr id="134" name="Freeform 11"/>
          <p:cNvSpPr/>
          <p:nvPr/>
        </p:nvSpPr>
        <p:spPr>
          <a:xfrm rot="2651781">
            <a:off x="9507228" y="9680203"/>
            <a:ext cx="534789" cy="489693"/>
          </a:xfrm>
          <a:custGeom>
            <a:avLst/>
            <a:gdLst/>
            <a:ahLst/>
            <a:cxnLst/>
            <a:rect l="l" t="t" r="r" b="b"/>
            <a:pathLst>
              <a:path w="689140" h="689140">
                <a:moveTo>
                  <a:pt x="0" y="0"/>
                </a:moveTo>
                <a:lnTo>
                  <a:pt x="689140" y="0"/>
                </a:lnTo>
                <a:lnTo>
                  <a:pt x="689140" y="689141"/>
                </a:lnTo>
                <a:lnTo>
                  <a:pt x="0" y="68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9448800" y="9702225"/>
            <a:ext cx="686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65" name="Group 12"/>
          <p:cNvGrpSpPr/>
          <p:nvPr/>
        </p:nvGrpSpPr>
        <p:grpSpPr>
          <a:xfrm>
            <a:off x="14020800" y="4991100"/>
            <a:ext cx="2819400" cy="1377410"/>
            <a:chOff x="0" y="0"/>
            <a:chExt cx="1091506" cy="171231"/>
          </a:xfrm>
        </p:grpSpPr>
        <p:sp>
          <p:nvSpPr>
            <p:cNvPr id="6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8" name="AutoShape 44"/>
          <p:cNvSpPr/>
          <p:nvPr/>
        </p:nvSpPr>
        <p:spPr>
          <a:xfrm rot="5400000">
            <a:off x="15092644" y="468706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14325600" y="5295900"/>
            <a:ext cx="2321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الملكية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096000" y="190500"/>
            <a:ext cx="6019800" cy="1219200"/>
          </a:xfrm>
          <a:prstGeom prst="roundRect">
            <a:avLst/>
          </a:prstGeom>
          <a:solidFill>
            <a:srgbClr val="8841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51"/>
          <p:cNvSpPr txBox="1"/>
          <p:nvPr/>
        </p:nvSpPr>
        <p:spPr>
          <a:xfrm>
            <a:off x="6172200" y="495300"/>
            <a:ext cx="589615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spcBef>
                <a:spcPct val="0"/>
              </a:spcBef>
            </a:pPr>
            <a:r>
              <a:rPr lang="ar-EG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القرارات المالية </a:t>
            </a:r>
            <a: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  <a:t>Financial Decisions</a:t>
            </a:r>
            <a:br>
              <a:rPr lang="en-US" sz="2800" b="1" dirty="0">
                <a:solidFill>
                  <a:schemeClr val="bg1"/>
                </a:solidFill>
                <a:latin typeface="Tajawal Bold"/>
                <a:ea typeface="Tajawal Bold"/>
                <a:cs typeface="Tajawal Bold"/>
                <a:sym typeface="Tajawal Bold"/>
                <a:rtl/>
              </a:rPr>
            </a:br>
            <a:endParaRPr lang="en-US" sz="2800" b="1" dirty="0">
              <a:solidFill>
                <a:schemeClr val="bg1"/>
              </a:solidFill>
              <a:latin typeface="Tajawal Bold"/>
              <a:ea typeface="Tajawal Bold"/>
              <a:cs typeface="Tajawal Bold"/>
              <a:sym typeface="Tajawal Bold"/>
              <a:rtl/>
            </a:endParaRPr>
          </a:p>
        </p:txBody>
      </p:sp>
      <p:sp>
        <p:nvSpPr>
          <p:cNvPr id="48" name="AutoShape 30"/>
          <p:cNvSpPr/>
          <p:nvPr/>
        </p:nvSpPr>
        <p:spPr>
          <a:xfrm rot="5400000">
            <a:off x="14981187" y="6697713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2"/>
          <p:cNvSpPr/>
          <p:nvPr/>
        </p:nvSpPr>
        <p:spPr>
          <a:xfrm flipV="1">
            <a:off x="13335000" y="7124700"/>
            <a:ext cx="3657600" cy="10305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1" name="Group 12"/>
          <p:cNvGrpSpPr/>
          <p:nvPr/>
        </p:nvGrpSpPr>
        <p:grpSpPr>
          <a:xfrm>
            <a:off x="12573000" y="7576091"/>
            <a:ext cx="1600200" cy="914400"/>
            <a:chOff x="0" y="0"/>
            <a:chExt cx="1091506" cy="171231"/>
          </a:xfrm>
        </p:grpSpPr>
        <p:sp>
          <p:nvSpPr>
            <p:cNvPr id="52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61" name="AutoShape 44"/>
          <p:cNvSpPr/>
          <p:nvPr/>
        </p:nvSpPr>
        <p:spPr>
          <a:xfrm rot="5400000">
            <a:off x="13228478" y="7272057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649200" y="7810500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طويل الأجل</a:t>
            </a:r>
          </a:p>
        </p:txBody>
      </p:sp>
      <p:grpSp>
        <p:nvGrpSpPr>
          <p:cNvPr id="74" name="Group 12"/>
          <p:cNvGrpSpPr/>
          <p:nvPr/>
        </p:nvGrpSpPr>
        <p:grpSpPr>
          <a:xfrm>
            <a:off x="16078200" y="7581901"/>
            <a:ext cx="1600200" cy="914400"/>
            <a:chOff x="0" y="0"/>
            <a:chExt cx="1091506" cy="171231"/>
          </a:xfrm>
        </p:grpSpPr>
        <p:sp>
          <p:nvSpPr>
            <p:cNvPr id="75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77" name="AutoShape 44"/>
          <p:cNvSpPr/>
          <p:nvPr/>
        </p:nvSpPr>
        <p:spPr>
          <a:xfrm rot="5400000">
            <a:off x="16845244" y="7277867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6154400" y="7734300"/>
            <a:ext cx="152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قصير الأجل</a:t>
            </a:r>
          </a:p>
          <a:p>
            <a:pPr algn="ctr">
              <a:defRPr/>
            </a:pPr>
            <a:endParaRPr lang="ar-SA" sz="2000" dirty="0">
              <a:latin typeface="Tajawal Bold" panose="020B0604020202020204" charset="-78"/>
              <a:cs typeface="Tajawal Bold" panose="020B0604020202020204" charset="-78"/>
            </a:endParaRPr>
          </a:p>
        </p:txBody>
      </p:sp>
      <p:sp>
        <p:nvSpPr>
          <p:cNvPr id="83" name="AutoShape 42"/>
          <p:cNvSpPr/>
          <p:nvPr/>
        </p:nvSpPr>
        <p:spPr>
          <a:xfrm flipV="1">
            <a:off x="1981199" y="7200900"/>
            <a:ext cx="3657600" cy="10305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5" name="Group 12"/>
          <p:cNvGrpSpPr/>
          <p:nvPr/>
        </p:nvGrpSpPr>
        <p:grpSpPr>
          <a:xfrm>
            <a:off x="1219199" y="7652291"/>
            <a:ext cx="1600200" cy="706510"/>
            <a:chOff x="0" y="0"/>
            <a:chExt cx="1091506" cy="171231"/>
          </a:xfrm>
        </p:grpSpPr>
        <p:sp>
          <p:nvSpPr>
            <p:cNvPr id="86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88" name="AutoShape 44"/>
          <p:cNvSpPr/>
          <p:nvPr/>
        </p:nvSpPr>
        <p:spPr>
          <a:xfrm rot="5400000">
            <a:off x="1833844" y="73482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295399" y="7689116"/>
            <a:ext cx="14272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طويل</a:t>
            </a:r>
          </a:p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الأجل</a:t>
            </a:r>
          </a:p>
        </p:txBody>
      </p:sp>
      <p:grpSp>
        <p:nvGrpSpPr>
          <p:cNvPr id="91" name="Group 12"/>
          <p:cNvGrpSpPr/>
          <p:nvPr/>
        </p:nvGrpSpPr>
        <p:grpSpPr>
          <a:xfrm>
            <a:off x="4724399" y="7658101"/>
            <a:ext cx="1600200" cy="706510"/>
            <a:chOff x="0" y="0"/>
            <a:chExt cx="1091506" cy="171231"/>
          </a:xfrm>
        </p:grpSpPr>
        <p:sp>
          <p:nvSpPr>
            <p:cNvPr id="92" name="Freeform 13"/>
            <p:cNvSpPr/>
            <p:nvPr/>
          </p:nvSpPr>
          <p:spPr>
            <a:xfrm>
              <a:off x="0" y="0"/>
              <a:ext cx="1091506" cy="171231"/>
            </a:xfrm>
            <a:custGeom>
              <a:avLst/>
              <a:gdLst/>
              <a:ahLst/>
              <a:cxnLst/>
              <a:rect l="l" t="t" r="r" b="b"/>
              <a:pathLst>
                <a:path w="1091506" h="171231">
                  <a:moveTo>
                    <a:pt x="22657" y="0"/>
                  </a:moveTo>
                  <a:lnTo>
                    <a:pt x="1068849" y="0"/>
                  </a:lnTo>
                  <a:cubicBezTo>
                    <a:pt x="1074858" y="0"/>
                    <a:pt x="1080621" y="2387"/>
                    <a:pt x="1084870" y="6636"/>
                  </a:cubicBezTo>
                  <a:cubicBezTo>
                    <a:pt x="1089119" y="10885"/>
                    <a:pt x="1091506" y="16648"/>
                    <a:pt x="1091506" y="22657"/>
                  </a:cubicBezTo>
                  <a:lnTo>
                    <a:pt x="1091506" y="148574"/>
                  </a:lnTo>
                  <a:cubicBezTo>
                    <a:pt x="1091506" y="161087"/>
                    <a:pt x="1081362" y="171231"/>
                    <a:pt x="1068849" y="171231"/>
                  </a:cubicBezTo>
                  <a:lnTo>
                    <a:pt x="22657" y="171231"/>
                  </a:lnTo>
                  <a:cubicBezTo>
                    <a:pt x="16648" y="171231"/>
                    <a:pt x="10885" y="168844"/>
                    <a:pt x="6636" y="164595"/>
                  </a:cubicBezTo>
                  <a:cubicBezTo>
                    <a:pt x="2387" y="160346"/>
                    <a:pt x="0" y="154583"/>
                    <a:pt x="0" y="148574"/>
                  </a:cubicBezTo>
                  <a:lnTo>
                    <a:pt x="0" y="22657"/>
                  </a:lnTo>
                  <a:cubicBezTo>
                    <a:pt x="0" y="16648"/>
                    <a:pt x="2387" y="10885"/>
                    <a:pt x="6636" y="6636"/>
                  </a:cubicBezTo>
                  <a:cubicBezTo>
                    <a:pt x="10885" y="2387"/>
                    <a:pt x="16648" y="0"/>
                    <a:pt x="22657" y="0"/>
                  </a:cubicBezTo>
                  <a:close/>
                </a:path>
              </a:pathLst>
            </a:custGeom>
            <a:solidFill>
              <a:srgbClr val="FFF9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TextBox 14"/>
            <p:cNvSpPr txBox="1"/>
            <p:nvPr/>
          </p:nvSpPr>
          <p:spPr>
            <a:xfrm>
              <a:off x="0" y="19050"/>
              <a:ext cx="1091506" cy="152181"/>
            </a:xfrm>
            <a:prstGeom prst="rect">
              <a:avLst/>
            </a:prstGeom>
          </p:spPr>
          <p:txBody>
            <a:bodyPr lIns="60588" tIns="60588" rIns="60588" bIns="60588" rtlCol="0" anchor="ctr"/>
            <a:lstStyle/>
            <a:p>
              <a:pPr algn="ctr">
                <a:lnSpc>
                  <a:spcPts val="2995"/>
                </a:lnSpc>
              </a:pPr>
              <a:endParaRPr sz="2000">
                <a:latin typeface="Tajawal Bold" panose="020B0604020202020204" charset="-78"/>
                <a:cs typeface="Tajawal Bold" panose="020B0604020202020204" charset="-78"/>
              </a:endParaRPr>
            </a:p>
          </p:txBody>
        </p:sp>
      </p:grpSp>
      <p:sp>
        <p:nvSpPr>
          <p:cNvPr id="94" name="AutoShape 44"/>
          <p:cNvSpPr/>
          <p:nvPr/>
        </p:nvSpPr>
        <p:spPr>
          <a:xfrm rot="5400000">
            <a:off x="5491444" y="7348256"/>
            <a:ext cx="294712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800599" y="7841516"/>
            <a:ext cx="16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2000" dirty="0">
                <a:latin typeface="Tajawal Bold" panose="020B0604020202020204" charset="-78"/>
                <a:cs typeface="Tajawal Bold" panose="020B0604020202020204" charset="-78"/>
              </a:rPr>
              <a:t>قصير الأجل</a:t>
            </a:r>
          </a:p>
        </p:txBody>
      </p:sp>
      <p:sp>
        <p:nvSpPr>
          <p:cNvPr id="110" name="Rectangle 29"/>
          <p:cNvSpPr>
            <a:spLocks noChangeArrowheads="1"/>
          </p:cNvSpPr>
          <p:nvPr/>
        </p:nvSpPr>
        <p:spPr bwMode="auto">
          <a:xfrm>
            <a:off x="10668000" y="1333500"/>
            <a:ext cx="7196166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50000"/>
              </a:lnSpc>
              <a:spcBef>
                <a:spcPct val="0"/>
              </a:spcBef>
              <a:buNone/>
            </a:pPr>
            <a:r>
              <a:rPr lang="ar-SA" altLang="en-US" dirty="0">
                <a:latin typeface="Tajawal Bold" panose="020B0604020202020204" charset="-78"/>
                <a:cs typeface="Tajawal Bold" panose="020B0604020202020204" charset="-78"/>
              </a:rPr>
              <a:t>ثانياً: قرارات التمويل</a:t>
            </a:r>
          </a:p>
        </p:txBody>
      </p:sp>
      <p:sp>
        <p:nvSpPr>
          <p:cNvPr id="111" name="مستطيل 1"/>
          <p:cNvSpPr>
            <a:spLocks noChangeArrowheads="1"/>
          </p:cNvSpPr>
          <p:nvPr/>
        </p:nvSpPr>
        <p:spPr bwMode="auto">
          <a:xfrm>
            <a:off x="417540" y="1947863"/>
            <a:ext cx="1749742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ar-SA" altLang="en-US" b="1" dirty="0">
                <a:solidFill>
                  <a:srgbClr val="002060"/>
                </a:solidFill>
                <a:latin typeface="Tajawal Bold" panose="020B0604020202020204" charset="-78"/>
                <a:cs typeface="Tajawal Bold" panose="020B0604020202020204" charset="-78"/>
              </a:rPr>
              <a:t>تختص بكيفية تدبير احتياجات المنظمة من الأموال بالكم والنوع وكذلك بالتكلفة وفي الوقت المناسب.</a:t>
            </a:r>
          </a:p>
        </p:txBody>
      </p:sp>
      <p:sp>
        <p:nvSpPr>
          <p:cNvPr id="104" name="AutoShape 30"/>
          <p:cNvSpPr/>
          <p:nvPr/>
        </p:nvSpPr>
        <p:spPr>
          <a:xfrm rot="5400000">
            <a:off x="3398786" y="6773913"/>
            <a:ext cx="670025" cy="0"/>
          </a:xfrm>
          <a:prstGeom prst="line">
            <a:avLst/>
          </a:prstGeom>
          <a:ln w="28575" cap="flat">
            <a:solidFill>
              <a:srgbClr val="272626"/>
            </a:solidFill>
            <a:prstDash val="solid"/>
            <a:headEnd type="none" w="sm" len="sm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5" name="مربع نص 52223"/>
          <p:cNvSpPr txBox="1">
            <a:spLocks noChangeArrowheads="1"/>
          </p:cNvSpPr>
          <p:nvPr/>
        </p:nvSpPr>
        <p:spPr bwMode="auto">
          <a:xfrm>
            <a:off x="16154400" y="8648700"/>
            <a:ext cx="1857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أرباح دورية</a:t>
            </a:r>
          </a:p>
        </p:txBody>
      </p:sp>
      <p:sp>
        <p:nvSpPr>
          <p:cNvPr id="106" name="مربع نص 45"/>
          <p:cNvSpPr txBox="1">
            <a:spLocks noChangeArrowheads="1"/>
          </p:cNvSpPr>
          <p:nvPr/>
        </p:nvSpPr>
        <p:spPr bwMode="auto">
          <a:xfrm>
            <a:off x="12420600" y="8496300"/>
            <a:ext cx="1857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أرباح محتجزة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أسهم مملوكة</a:t>
            </a:r>
          </a:p>
        </p:txBody>
      </p:sp>
      <p:sp>
        <p:nvSpPr>
          <p:cNvPr id="107" name="مربع نص 68"/>
          <p:cNvSpPr txBox="1">
            <a:spLocks noChangeArrowheads="1"/>
          </p:cNvSpPr>
          <p:nvPr/>
        </p:nvSpPr>
        <p:spPr bwMode="auto">
          <a:xfrm>
            <a:off x="5043488" y="8648700"/>
            <a:ext cx="18549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قروض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سندات</a:t>
            </a:r>
          </a:p>
        </p:txBody>
      </p:sp>
      <p:sp>
        <p:nvSpPr>
          <p:cNvPr id="112" name="مربع نص 69"/>
          <p:cNvSpPr txBox="1">
            <a:spLocks noChangeArrowheads="1"/>
          </p:cNvSpPr>
          <p:nvPr/>
        </p:nvSpPr>
        <p:spPr bwMode="auto">
          <a:xfrm>
            <a:off x="914400" y="8343900"/>
            <a:ext cx="23288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ائتمان مصرفي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ائتمان تجاري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2000" dirty="0">
                <a:solidFill>
                  <a:srgbClr val="002060"/>
                </a:solidFill>
                <a:latin typeface="Tajawal" panose="00000500000000000000" charset="-78"/>
                <a:cs typeface="Tajawal" panose="00000500000000000000" charset="-78"/>
              </a:rPr>
              <a:t>مصروفات مستحقة</a:t>
            </a:r>
          </a:p>
        </p:txBody>
      </p:sp>
    </p:spTree>
    <p:extLst>
      <p:ext uri="{BB962C8B-B14F-4D97-AF65-F5344CB8AC3E}">
        <p14:creationId xmlns:p14="http://schemas.microsoft.com/office/powerpoint/2010/main" val="18279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721</Words>
  <Application>Microsoft Office PowerPoint</Application>
  <PresentationFormat>Custom</PresentationFormat>
  <Paragraphs>202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Symbol</vt:lpstr>
      <vt:lpstr>Sakkal Majalla</vt:lpstr>
      <vt:lpstr>29LT Bukra Bold</vt:lpstr>
      <vt:lpstr>Codec Pro</vt:lpstr>
      <vt:lpstr>Garet Bold</vt:lpstr>
      <vt:lpstr>Cascadia Code</vt:lpstr>
      <vt:lpstr>DIN NEXT™ ARABIC BOLD</vt:lpstr>
      <vt:lpstr>League Spartan</vt:lpstr>
      <vt:lpstr>Wingdings</vt:lpstr>
      <vt:lpstr>Tajawal Bold</vt:lpstr>
      <vt:lpstr>Codec Pro Bold</vt:lpstr>
      <vt:lpstr>Tajawal</vt:lpstr>
      <vt:lpstr>Calibri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Blue Simple Modern Business Proposal Pitch Deck Presentation Design</dc:title>
  <dc:creator>Dr-Mohamed Ahmed</dc:creator>
  <cp:lastModifiedBy>Valentina Wilson</cp:lastModifiedBy>
  <cp:revision>65</cp:revision>
  <dcterms:created xsi:type="dcterms:W3CDTF">2006-08-16T00:00:00Z</dcterms:created>
  <dcterms:modified xsi:type="dcterms:W3CDTF">2025-03-01T12:23:00Z</dcterms:modified>
  <dc:identifier>DAGfLp__JEg</dc:identifier>
</cp:coreProperties>
</file>